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366" r:id="rId2"/>
    <p:sldId id="485" r:id="rId3"/>
    <p:sldId id="489" r:id="rId4"/>
    <p:sldId id="444" r:id="rId5"/>
    <p:sldId id="445" r:id="rId6"/>
    <p:sldId id="446" r:id="rId7"/>
    <p:sldId id="447" r:id="rId8"/>
    <p:sldId id="448" r:id="rId9"/>
    <p:sldId id="470" r:id="rId10"/>
    <p:sldId id="451" r:id="rId11"/>
    <p:sldId id="455" r:id="rId12"/>
    <p:sldId id="363" r:id="rId13"/>
    <p:sldId id="498" r:id="rId14"/>
    <p:sldId id="365" r:id="rId15"/>
    <p:sldId id="449" r:id="rId16"/>
    <p:sldId id="499" r:id="rId17"/>
    <p:sldId id="483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CC0000"/>
    <a:srgbClr val="FF9900"/>
    <a:srgbClr val="339966"/>
    <a:srgbClr val="FFFF00"/>
    <a:srgbClr val="0033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E352EBB-1256-41EB-A9B6-88CE81FA0E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928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anose="02010600030101010101" pitchFamily="2" charset="-122"/>
        <a:cs typeface="宋体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anose="02010600030101010101" pitchFamily="2" charset="-122"/>
        <a:cs typeface="宋体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anose="02010600030101010101" pitchFamily="2" charset="-122"/>
        <a:cs typeface="宋体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anose="02010600030101010101" pitchFamily="2" charset="-122"/>
        <a:cs typeface="宋体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SimSun" panose="02010600030101010101" pitchFamily="2" charset="-122"/>
        <a:cs typeface="宋体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fld id="{6F6F1341-E4A3-4EA6-B629-80704D21ABD5}" type="slidenum">
              <a:rPr lang="en-US" altLang="en-US" sz="120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Who’s waiting?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	Local People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	Waiting for Gadot?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49648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fld id="{0DF47C39-579E-42C1-9206-87E022BDEAB4}" type="slidenum">
              <a:rPr lang="en-US" altLang="en-US" sz="1200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r-F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5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宋体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fld id="{D4109EBA-2A48-4827-938D-B21EDF09CA8E}" type="slidenum">
              <a:rPr lang="en-US" altLang="en-US" sz="120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740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962400" y="1066800"/>
            <a:ext cx="4648200" cy="198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3962400" y="3657600"/>
            <a:ext cx="4572000" cy="1676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076950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769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76950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35B4764D-A15B-44EC-BA6E-2D5046168D3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5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2BE00-705A-4860-98AC-54CD13E0F3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984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0363" y="685800"/>
            <a:ext cx="2135187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685800"/>
            <a:ext cx="6256338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52C1A-A2BD-413F-A646-04E003478B8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252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E3F12-D0C2-464E-B1EA-7095938E701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90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52687-E0CD-4777-B51B-A51D10B7010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42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4175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981200"/>
            <a:ext cx="4194175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D9610-D6CC-45BB-BF58-CBA9214BAF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269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A4D8C5-46CE-4BAF-B2AA-762BC4AB654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349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7B633-9807-4ADB-9870-AB2A140A25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6970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D073B-8393-4E8B-9A4B-EBD946E010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804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8B24-331F-425E-859F-41271383D2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9588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61202A-35CB-4C90-9B63-66B1C062A38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4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858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4800" y="1981200"/>
            <a:ext cx="85407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019800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9800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637842-7E67-4226-9828-910FFEB10FE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SimSun" panose="02010600030101010101" pitchFamily="2" charset="-122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anose="02010600030101010101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SimSun" panose="02010600030101010101" pitchFamily="2" charset="-122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"/>
        <a:defRPr sz="2800">
          <a:solidFill>
            <a:schemeClr val="tx1"/>
          </a:solidFill>
          <a:latin typeface="+mn-lt"/>
          <a:ea typeface="SimSun" panose="02010600030101010101" pitchFamily="2" charset="-122"/>
          <a:cs typeface="宋体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SimSun" panose="02010600030101010101" pitchFamily="2" charset="-122"/>
          <a:cs typeface="宋体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"/>
        <a:defRPr sz="2000">
          <a:solidFill>
            <a:schemeClr val="tx1"/>
          </a:solidFill>
          <a:latin typeface="+mn-lt"/>
          <a:ea typeface="SimSun" panose="02010600030101010101" pitchFamily="2" charset="-122"/>
          <a:cs typeface="宋体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SimSun" panose="02010600030101010101" pitchFamily="2" charset="-122"/>
          <a:cs typeface="宋体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Waiting for Democracy Cover Painting  for Power 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-26988"/>
            <a:ext cx="7632700" cy="693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4"/>
          <p:cNvSpPr>
            <a:spLocks noRot="1" noChangeArrowheads="1"/>
          </p:cNvSpPr>
          <p:nvPr/>
        </p:nvSpPr>
        <p:spPr bwMode="auto">
          <a:xfrm>
            <a:off x="827088" y="4751388"/>
            <a:ext cx="3576637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Arial" charset="0"/>
                <a:ea typeface="宋体" charset="0"/>
                <a:cs typeface="宋体" charset="0"/>
              </a:rPr>
              <a:t>Local authorities </a:t>
            </a:r>
            <a:endParaRPr lang="en-US" sz="2400" b="1" dirty="0">
              <a:latin typeface="Arial" charset="0"/>
              <a:ea typeface="宋体" charset="0"/>
              <a:cs typeface="宋体" charset="0"/>
            </a:endParaRPr>
          </a:p>
          <a:p>
            <a:pPr algn="ctr">
              <a:defRPr/>
            </a:pPr>
            <a:r>
              <a:rPr lang="en-US" sz="2400" b="1" dirty="0">
                <a:latin typeface="Arial" charset="0"/>
                <a:ea typeface="宋体" charset="0"/>
                <a:cs typeface="宋体" charset="0"/>
              </a:rPr>
              <a:t>and local democracy </a:t>
            </a:r>
            <a:endParaRPr lang="en-US" sz="2400" b="1" dirty="0">
              <a:solidFill>
                <a:srgbClr val="C00000"/>
              </a:solidFill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-17463"/>
            <a:ext cx="8540750" cy="1143001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ea typeface="宋体" charset="0"/>
              </a:rPr>
              <a:t>Why does Local Representation Matter?</a:t>
            </a:r>
            <a:endParaRPr lang="en-US" sz="4000" b="1" dirty="0">
              <a:ea typeface="宋体" charset="0"/>
            </a:endParaRP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268413"/>
            <a:ext cx="9144000" cy="47529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b="1" u="sng" smtClean="0"/>
              <a:t>Advertised Benefits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Enfranchisement, Equity, Efficiency, Development, Better Management, Service Delivery, Benefit retention, Sustainability </a:t>
            </a:r>
            <a:r>
              <a:rPr lang="en-US" altLang="en-US" sz="2000" smtClean="0">
                <a:sym typeface="Wingdings" panose="05000000000000000000" pitchFamily="2" charset="2"/>
              </a:rPr>
              <a:t></a:t>
            </a:r>
            <a:r>
              <a:rPr lang="en-US" altLang="en-US" sz="2000" smtClean="0"/>
              <a:t> </a:t>
            </a:r>
            <a:r>
              <a:rPr lang="en-US" altLang="en-US" sz="2000" smtClean="0">
                <a:sym typeface="Wingdings" panose="05000000000000000000" pitchFamily="2" charset="2"/>
              </a:rPr>
              <a:t>Poverty Reduction</a:t>
            </a:r>
            <a:endParaRPr lang="en-US" altLang="en-US" sz="2000" smtClean="0"/>
          </a:p>
          <a:p>
            <a:pPr lvl="4">
              <a:lnSpc>
                <a:spcPct val="80000"/>
              </a:lnSpc>
            </a:pPr>
            <a:endParaRPr lang="en-US" altLang="en-US" sz="8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b="1" u="sng" smtClean="0"/>
              <a:t>HYPOTHESIZED Mechanisms </a:t>
            </a:r>
            <a:r>
              <a:rPr lang="en-US" altLang="en-US" sz="2000" b="1" u="sng" smtClean="0">
                <a:sym typeface="Wingdings" panose="05000000000000000000" pitchFamily="2" charset="2"/>
              </a:rPr>
              <a:t></a:t>
            </a:r>
            <a:r>
              <a:rPr lang="en-US" altLang="en-US" sz="2000" b="1" u="sng" smtClean="0"/>
              <a:t>Local Authorities are believed to: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Better match services to needs and aspirations (public choice theory)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Reduce transaction costs (new institutional econ) by proximity allowing: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Mobilizing local knowledge and skills for collective/public good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Mobilizing local labor for collective projects</a:t>
            </a:r>
          </a:p>
          <a:p>
            <a:pPr lvl="1">
              <a:lnSpc>
                <a:spcPct val="80000"/>
              </a:lnSpc>
            </a:pPr>
            <a:r>
              <a:rPr lang="en-US" altLang="en-US" sz="1800" smtClean="0"/>
              <a:t>Improved coordination among local programs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Balance of negative and positive outcomes in decision making (economic theory of “internalizing externalities”)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Instantiate environmental subjectivities (environmentality)</a:t>
            </a:r>
          </a:p>
          <a:p>
            <a:pPr>
              <a:lnSpc>
                <a:spcPct val="80000"/>
              </a:lnSpc>
            </a:pPr>
            <a:r>
              <a:rPr lang="en-US" altLang="en-US" sz="2000" smtClean="0"/>
              <a:t>Democracy as good in and of itself. </a:t>
            </a:r>
          </a:p>
          <a:p>
            <a:pPr>
              <a:lnSpc>
                <a:spcPct val="80000"/>
              </a:lnSpc>
            </a:pPr>
            <a:r>
              <a:rPr lang="en-US" altLang="en-US" sz="2000" smtClean="0">
                <a:solidFill>
                  <a:srgbClr val="005856"/>
                </a:solidFill>
              </a:rPr>
              <a:t>Integration </a:t>
            </a:r>
            <a:r>
              <a:rPr lang="en-US" altLang="en-US" sz="2000" smtClean="0">
                <a:solidFill>
                  <a:srgbClr val="005856"/>
                </a:solidFill>
                <a:sym typeface="Wingdings" panose="05000000000000000000" pitchFamily="2" charset="2"/>
              </a:rPr>
              <a:t> If local, the above factors internalize local needs (across sectors &amp; over territories) in decision making. Modern form of IRD.</a:t>
            </a:r>
            <a:endParaRPr lang="en-US" altLang="en-US" sz="2000" smtClean="0"/>
          </a:p>
          <a:p>
            <a:pPr lvl="4">
              <a:lnSpc>
                <a:spcPct val="80000"/>
              </a:lnSpc>
            </a:pPr>
            <a:endParaRPr lang="en-US" altLang="en-US" sz="8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>
                <a:solidFill>
                  <a:schemeClr val="hlink"/>
                </a:solidFill>
                <a:sym typeface="Wingdings" panose="05000000000000000000" pitchFamily="2" charset="2"/>
              </a:rPr>
              <a:t>	ALL of the above IMPLY INCLUSION MECHANISM: </a:t>
            </a:r>
            <a:r>
              <a:rPr lang="en-US" altLang="en-US" sz="2000" b="1" u="sng" smtClean="0">
                <a:solidFill>
                  <a:schemeClr val="hlink"/>
                </a:solidFill>
                <a:sym typeface="Wingdings" panose="05000000000000000000" pitchFamily="2" charset="2"/>
              </a:rPr>
              <a:t>REPRESENTATION</a:t>
            </a:r>
            <a:r>
              <a:rPr lang="en-US" altLang="en-US" sz="2000" b="1" smtClean="0">
                <a:solidFill>
                  <a:schemeClr val="hlink"/>
                </a:solidFill>
                <a:sym typeface="Wingdings" panose="05000000000000000000" pitchFamily="2" charset="2"/>
              </a:rPr>
              <a:t> *</a:t>
            </a:r>
            <a:r>
              <a:rPr lang="en-US" altLang="en-US" sz="2000" i="1" smtClean="0">
                <a:solidFill>
                  <a:schemeClr val="hlink"/>
                </a:solidFill>
                <a:sym typeface="Wingdings" panose="05000000000000000000" pitchFamily="2" charset="2"/>
              </a:rPr>
              <a:t>With* </a:t>
            </a:r>
            <a:r>
              <a:rPr lang="en-US" altLang="en-US" sz="2000" b="1" u="sng" smtClean="0">
                <a:solidFill>
                  <a:schemeClr val="hlink"/>
                </a:solidFill>
                <a:sym typeface="Wingdings" panose="05000000000000000000" pitchFamily="2" charset="2"/>
              </a:rPr>
              <a:t>POWERS &amp; Accountability</a:t>
            </a:r>
          </a:p>
          <a:p>
            <a:pPr lvl="3">
              <a:lnSpc>
                <a:spcPct val="80000"/>
              </a:lnSpc>
            </a:pPr>
            <a:endParaRPr lang="en-US" altLang="en-US" sz="800" smtClean="0">
              <a:solidFill>
                <a:srgbClr val="005856"/>
              </a:solidFill>
              <a:sym typeface="Wingdings" panose="05000000000000000000" pitchFamily="2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000" smtClean="0">
                <a:solidFill>
                  <a:srgbClr val="005856"/>
                </a:solidFill>
                <a:sym typeface="Wingdings" panose="05000000000000000000" pitchFamily="2" charset="2"/>
              </a:rPr>
              <a:t>Institutional Sustainability -- &amp; Territorial Generalizability </a:t>
            </a:r>
            <a:endParaRPr lang="en-US" altLang="en-US" sz="2000" smtClean="0">
              <a:solidFill>
                <a:srgbClr val="005856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b="1" u="sng" smtClean="0">
              <a:solidFill>
                <a:schemeClr val="hlink"/>
              </a:solidFill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20713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a typeface="+mj-ea"/>
              </a:rPr>
              <a:t>Elements of Effective Decentralization</a:t>
            </a:r>
            <a:endParaRPr lang="en-US" smtClean="0">
              <a:ea typeface="+mj-ea"/>
            </a:endParaRPr>
          </a:p>
        </p:txBody>
      </p:sp>
      <p:sp>
        <p:nvSpPr>
          <p:cNvPr id="158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2233613"/>
            <a:ext cx="9144000" cy="45085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800" dirty="0" smtClean="0">
                <a:ea typeface="+mn-ea"/>
              </a:rPr>
              <a:t>Positive Outcomes are Expected from: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"/>
              <a:defRPr/>
            </a:pPr>
            <a:endParaRPr lang="en-US" sz="2400" dirty="0" smtClean="0">
              <a:ea typeface="+mn-ea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Char char=""/>
              <a:defRPr/>
            </a:pPr>
            <a:r>
              <a:rPr lang="en-US" sz="2400" dirty="0" smtClean="0">
                <a:ea typeface="+mn-ea"/>
              </a:rPr>
              <a:t>Local </a:t>
            </a:r>
            <a:r>
              <a:rPr lang="en-US" sz="2400" b="1" u="sng" dirty="0" err="1" smtClean="0">
                <a:solidFill>
                  <a:schemeClr val="tx2"/>
                </a:solidFill>
                <a:ea typeface="+mn-ea"/>
              </a:rPr>
              <a:t>Institutions</a:t>
            </a:r>
            <a:r>
              <a:rPr lang="en-US" sz="2400" dirty="0" err="1" smtClean="0">
                <a:ea typeface="+mn-ea"/>
                <a:sym typeface="Wingdings" charset="0"/>
              </a:rPr>
              <a:t>Actors</a:t>
            </a:r>
            <a:r>
              <a:rPr lang="en-US" sz="2400" dirty="0" smtClean="0">
                <a:ea typeface="+mn-ea"/>
                <a:sym typeface="Wingdings" charset="0"/>
              </a:rPr>
              <a:t>/Local Authorities</a:t>
            </a:r>
          </a:p>
          <a:p>
            <a:pPr lvl="4" eaLnBrk="1" hangingPunct="1">
              <a:lnSpc>
                <a:spcPct val="80000"/>
              </a:lnSpc>
              <a:buFont typeface="Wingdings" charset="0"/>
              <a:buChar char="v"/>
              <a:defRPr/>
            </a:pPr>
            <a:endParaRPr lang="en-US" sz="1600" dirty="0" smtClean="0">
              <a:ea typeface="+mn-ea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Char char=""/>
              <a:defRPr/>
            </a:pPr>
            <a:r>
              <a:rPr lang="en-US" sz="2400" i="1" dirty="0" smtClean="0">
                <a:ea typeface="+mn-ea"/>
              </a:rPr>
              <a:t>Entrusted </a:t>
            </a:r>
            <a:r>
              <a:rPr lang="en-US" sz="2400" dirty="0" smtClean="0">
                <a:ea typeface="+mn-ea"/>
              </a:rPr>
              <a:t>with </a:t>
            </a:r>
            <a:r>
              <a:rPr lang="en-US" sz="2400" b="1" u="sng" dirty="0" smtClean="0">
                <a:solidFill>
                  <a:schemeClr val="tx2"/>
                </a:solidFill>
                <a:ea typeface="+mn-ea"/>
              </a:rPr>
              <a:t>Powers</a:t>
            </a:r>
            <a:r>
              <a:rPr lang="en-US" sz="2400" b="1" dirty="0" smtClean="0">
                <a:ea typeface="+mn-ea"/>
              </a:rPr>
              <a:t> </a:t>
            </a:r>
          </a:p>
          <a:p>
            <a:pPr lvl="2" eaLnBrk="1" hangingPunct="1">
              <a:lnSpc>
                <a:spcPct val="80000"/>
              </a:lnSpc>
              <a:buFont typeface="Wingdings" charset="0"/>
              <a:buChar char="v"/>
              <a:defRPr/>
            </a:pPr>
            <a:r>
              <a:rPr lang="en-US" sz="2000" dirty="0" smtClean="0">
                <a:ea typeface="+mn-ea"/>
              </a:rPr>
              <a:t>executive, legislative, judicial: discretion + capabilities to exercise them </a:t>
            </a:r>
            <a:r>
              <a:rPr lang="en-US" sz="2000" i="1" dirty="0" smtClean="0">
                <a:ea typeface="+mn-ea"/>
              </a:rPr>
              <a:t>[i.e. supply side of government]</a:t>
            </a:r>
          </a:p>
          <a:p>
            <a:pPr lvl="2" eaLnBrk="1" hangingPunct="1">
              <a:lnSpc>
                <a:spcPct val="80000"/>
              </a:lnSpc>
              <a:buFont typeface="Wingdings" charset="0"/>
              <a:buChar char="v"/>
              <a:defRPr/>
            </a:pPr>
            <a:r>
              <a:rPr lang="en-US" sz="2000" i="1" dirty="0" smtClean="0">
                <a:ea typeface="+mn-ea"/>
              </a:rPr>
              <a:t>these give people </a:t>
            </a:r>
            <a:r>
              <a:rPr lang="en-US" sz="2000" b="1" i="1" dirty="0" smtClean="0">
                <a:ea typeface="+mn-ea"/>
              </a:rPr>
              <a:t>something to demand</a:t>
            </a:r>
            <a:endParaRPr lang="en-US" sz="2000" i="1" dirty="0" smtClean="0">
              <a:ea typeface="+mn-ea"/>
            </a:endParaRPr>
          </a:p>
          <a:p>
            <a:pPr lvl="4" eaLnBrk="1" hangingPunct="1">
              <a:lnSpc>
                <a:spcPct val="80000"/>
              </a:lnSpc>
              <a:buFont typeface="Wingdings" charset="0"/>
              <a:buChar char="v"/>
              <a:defRPr/>
            </a:pPr>
            <a:endParaRPr lang="en-US" sz="1600" i="1" dirty="0" smtClean="0">
              <a:ea typeface="+mn-ea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Char char=""/>
              <a:defRPr/>
            </a:pPr>
            <a:r>
              <a:rPr lang="en-US" sz="2400" dirty="0" smtClean="0">
                <a:ea typeface="+mn-ea"/>
              </a:rPr>
              <a:t>That are </a:t>
            </a:r>
            <a:r>
              <a:rPr lang="en-US" sz="2400" b="1" u="sng" dirty="0" smtClean="0">
                <a:solidFill>
                  <a:schemeClr val="tx2"/>
                </a:solidFill>
                <a:ea typeface="+mn-ea"/>
              </a:rPr>
              <a:t>Accountable</a:t>
            </a:r>
            <a:r>
              <a:rPr lang="en-US" sz="2400" b="1" dirty="0" smtClean="0">
                <a:ea typeface="+mn-ea"/>
              </a:rPr>
              <a:t> </a:t>
            </a:r>
            <a:r>
              <a:rPr lang="en-US" sz="2400" dirty="0" smtClean="0">
                <a:ea typeface="+mn-ea"/>
              </a:rPr>
              <a:t>to the Local Population </a:t>
            </a:r>
          </a:p>
          <a:p>
            <a:pPr lvl="2" eaLnBrk="1" hangingPunct="1">
              <a:lnSpc>
                <a:spcPct val="80000"/>
              </a:lnSpc>
              <a:buFont typeface="Wingdings" charset="0"/>
              <a:buChar char="v"/>
              <a:defRPr/>
            </a:pPr>
            <a:r>
              <a:rPr lang="en-US" sz="2000" i="1" dirty="0" smtClean="0">
                <a:ea typeface="+mn-ea"/>
              </a:rPr>
              <a:t>[i.e. mechanisms that establish the demand side of government]</a:t>
            </a:r>
          </a:p>
          <a:p>
            <a:pPr lvl="4" eaLnBrk="1" hangingPunct="1">
              <a:lnSpc>
                <a:spcPct val="80000"/>
              </a:lnSpc>
              <a:buFont typeface="Wingdings" charset="0"/>
              <a:buChar char="v"/>
              <a:defRPr/>
            </a:pPr>
            <a:r>
              <a:rPr lang="en-US" dirty="0" smtClean="0">
                <a:ea typeface="+mn-ea"/>
              </a:rPr>
              <a:t>	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000" dirty="0" smtClean="0">
                <a:solidFill>
                  <a:srgbClr val="FF6600"/>
                </a:solidFill>
                <a:ea typeface="+mn-ea"/>
                <a:sym typeface="Wingdings" charset="0"/>
              </a:rPr>
              <a:t>Actors, Powers and Accountability ARE THE ELEMENTS WE EXAMINE IN OUR RESEARCH </a:t>
            </a:r>
            <a:endParaRPr lang="en-US" sz="2000" dirty="0" smtClean="0">
              <a:solidFill>
                <a:srgbClr val="FF6600"/>
              </a:solidFill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Group 2"/>
          <p:cNvGrpSpPr>
            <a:grpSpLocks/>
          </p:cNvGrpSpPr>
          <p:nvPr/>
        </p:nvGrpSpPr>
        <p:grpSpPr bwMode="auto">
          <a:xfrm>
            <a:off x="1143000" y="-76200"/>
            <a:ext cx="6772275" cy="6172200"/>
            <a:chOff x="720" y="-48"/>
            <a:chExt cx="4266" cy="3888"/>
          </a:xfrm>
        </p:grpSpPr>
        <p:sp>
          <p:nvSpPr>
            <p:cNvPr id="5124" name="Text Box 3"/>
            <p:cNvSpPr txBox="1">
              <a:spLocks noChangeArrowheads="1"/>
            </p:cNvSpPr>
            <p:nvPr/>
          </p:nvSpPr>
          <p:spPr bwMode="auto">
            <a:xfrm>
              <a:off x="1392" y="-48"/>
              <a:ext cx="27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3600" b="1" smtClean="0">
                  <a:latin typeface="Times New Roman" charset="0"/>
                </a:rPr>
                <a:t>REPRESENTATION</a:t>
              </a:r>
              <a:endParaRPr lang="en-US" sz="2400" smtClean="0">
                <a:latin typeface="Times New Roman" charset="0"/>
              </a:endParaRPr>
            </a:p>
          </p:txBody>
        </p:sp>
        <p:sp>
          <p:nvSpPr>
            <p:cNvPr id="5125" name="Text Box 4"/>
            <p:cNvSpPr txBox="1">
              <a:spLocks noChangeArrowheads="1"/>
            </p:cNvSpPr>
            <p:nvPr/>
          </p:nvSpPr>
          <p:spPr bwMode="auto">
            <a:xfrm>
              <a:off x="3408" y="2832"/>
              <a:ext cx="11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i="1" u="sng" smtClean="0">
                  <a:latin typeface="Times New Roman" charset="0"/>
                </a:rPr>
                <a:t>Preferences</a:t>
              </a:r>
            </a:p>
          </p:txBody>
        </p:sp>
        <p:sp>
          <p:nvSpPr>
            <p:cNvPr id="5126" name="Text Box 5"/>
            <p:cNvSpPr txBox="1">
              <a:spLocks noChangeArrowheads="1"/>
            </p:cNvSpPr>
            <p:nvPr/>
          </p:nvSpPr>
          <p:spPr bwMode="auto">
            <a:xfrm>
              <a:off x="1344" y="3264"/>
              <a:ext cx="70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latin typeface="Times New Roman" charset="0"/>
                </a:rPr>
                <a:t>Signals</a:t>
              </a:r>
            </a:p>
          </p:txBody>
        </p:sp>
        <p:sp>
          <p:nvSpPr>
            <p:cNvPr id="5127" name="Text Box 6"/>
            <p:cNvSpPr txBox="1">
              <a:spLocks noChangeArrowheads="1"/>
            </p:cNvSpPr>
            <p:nvPr/>
          </p:nvSpPr>
          <p:spPr bwMode="auto">
            <a:xfrm>
              <a:off x="1008" y="2352"/>
              <a:ext cx="9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latin typeface="Times New Roman" charset="0"/>
                </a:rPr>
                <a:t>Mandates</a:t>
              </a:r>
            </a:p>
          </p:txBody>
        </p:sp>
        <p:sp>
          <p:nvSpPr>
            <p:cNvPr id="5128" name="Text Box 7"/>
            <p:cNvSpPr txBox="1">
              <a:spLocks noChangeArrowheads="1"/>
            </p:cNvSpPr>
            <p:nvPr/>
          </p:nvSpPr>
          <p:spPr bwMode="auto">
            <a:xfrm>
              <a:off x="1392" y="1488"/>
              <a:ext cx="7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latin typeface="Times New Roman" charset="0"/>
                </a:rPr>
                <a:t>Policies</a:t>
              </a:r>
              <a:endParaRPr lang="en-US" sz="2400" smtClean="0">
                <a:latin typeface="Times New Roman" charset="0"/>
              </a:endParaRPr>
            </a:p>
          </p:txBody>
        </p:sp>
        <p:sp>
          <p:nvSpPr>
            <p:cNvPr id="5129" name="Text Box 8"/>
            <p:cNvSpPr txBox="1">
              <a:spLocks noChangeArrowheads="1"/>
            </p:cNvSpPr>
            <p:nvPr/>
          </p:nvSpPr>
          <p:spPr bwMode="auto">
            <a:xfrm>
              <a:off x="3456" y="1488"/>
              <a:ext cx="9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latin typeface="Times New Roman" charset="0"/>
                </a:rPr>
                <a:t>Outcomes</a:t>
              </a:r>
            </a:p>
          </p:txBody>
        </p:sp>
        <p:sp>
          <p:nvSpPr>
            <p:cNvPr id="5130" name="Text Box 9"/>
            <p:cNvSpPr txBox="1">
              <a:spLocks noChangeArrowheads="1"/>
            </p:cNvSpPr>
            <p:nvPr/>
          </p:nvSpPr>
          <p:spPr bwMode="auto">
            <a:xfrm>
              <a:off x="884" y="754"/>
              <a:ext cx="1599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800" b="1" smtClean="0">
                  <a:solidFill>
                    <a:schemeClr val="tx2"/>
                  </a:solidFill>
                  <a:latin typeface="Times New Roman" charset="0"/>
                </a:rPr>
                <a:t>Responsiveness</a:t>
              </a:r>
            </a:p>
            <a:p>
              <a:pPr algn="ctr" eaLnBrk="1" hangingPunct="1">
                <a:defRPr/>
              </a:pPr>
              <a:r>
                <a:rPr lang="en-US" sz="2800" smtClean="0">
                  <a:solidFill>
                    <a:schemeClr val="tx2"/>
                  </a:solidFill>
                  <a:latin typeface="Times New Roman" charset="0"/>
                </a:rPr>
                <a:t>(by Authorities)</a:t>
              </a:r>
              <a:endParaRPr lang="en-US" sz="2800" smtClean="0">
                <a:latin typeface="Times New Roman" charset="0"/>
              </a:endParaRPr>
            </a:p>
          </p:txBody>
        </p:sp>
        <p:sp>
          <p:nvSpPr>
            <p:cNvPr id="5131" name="Text Box 10"/>
            <p:cNvSpPr txBox="1">
              <a:spLocks noChangeArrowheads="1"/>
            </p:cNvSpPr>
            <p:nvPr/>
          </p:nvSpPr>
          <p:spPr bwMode="auto">
            <a:xfrm>
              <a:off x="3103" y="709"/>
              <a:ext cx="1537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800" b="1" smtClean="0">
                  <a:solidFill>
                    <a:srgbClr val="FF0000"/>
                  </a:solidFill>
                  <a:latin typeface="Times New Roman" charset="0"/>
                </a:rPr>
                <a:t>Accountability</a:t>
              </a:r>
            </a:p>
            <a:p>
              <a:pPr algn="ctr" eaLnBrk="1" hangingPunct="1">
                <a:defRPr/>
              </a:pPr>
              <a:r>
                <a:rPr lang="en-US" sz="2800" smtClean="0">
                  <a:solidFill>
                    <a:srgbClr val="FF0000"/>
                  </a:solidFill>
                  <a:latin typeface="Times New Roman" charset="0"/>
                </a:rPr>
                <a:t>(by Population)</a:t>
              </a:r>
              <a:endParaRPr lang="en-US" sz="2800" smtClean="0">
                <a:latin typeface="Times New Roman" charset="0"/>
              </a:endParaRPr>
            </a:p>
          </p:txBody>
        </p:sp>
        <p:sp>
          <p:nvSpPr>
            <p:cNvPr id="5132" name="Line 11"/>
            <p:cNvSpPr>
              <a:spLocks noChangeShapeType="1"/>
            </p:cNvSpPr>
            <p:nvPr/>
          </p:nvSpPr>
          <p:spPr bwMode="auto">
            <a:xfrm flipH="1" flipV="1">
              <a:off x="1392" y="2592"/>
              <a:ext cx="240" cy="72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3" name="Line 12"/>
            <p:cNvSpPr>
              <a:spLocks noChangeShapeType="1"/>
            </p:cNvSpPr>
            <p:nvPr/>
          </p:nvSpPr>
          <p:spPr bwMode="auto">
            <a:xfrm flipV="1">
              <a:off x="1392" y="1776"/>
              <a:ext cx="336" cy="624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4" name="Line 13"/>
            <p:cNvSpPr>
              <a:spLocks noChangeShapeType="1"/>
            </p:cNvSpPr>
            <p:nvPr/>
          </p:nvSpPr>
          <p:spPr bwMode="auto">
            <a:xfrm>
              <a:off x="3888" y="1755"/>
              <a:ext cx="0" cy="7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5" name="Line 14"/>
            <p:cNvSpPr>
              <a:spLocks noChangeShapeType="1"/>
            </p:cNvSpPr>
            <p:nvPr/>
          </p:nvSpPr>
          <p:spPr bwMode="auto">
            <a:xfrm flipV="1">
              <a:off x="2064" y="163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6" name="Line 15"/>
            <p:cNvSpPr>
              <a:spLocks noChangeShapeType="1"/>
            </p:cNvSpPr>
            <p:nvPr/>
          </p:nvSpPr>
          <p:spPr bwMode="auto">
            <a:xfrm flipH="1">
              <a:off x="2016" y="3024"/>
              <a:ext cx="13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7" name="Rectangle 16"/>
            <p:cNvSpPr>
              <a:spLocks noChangeArrowheads="1"/>
            </p:cNvSpPr>
            <p:nvPr/>
          </p:nvSpPr>
          <p:spPr bwMode="auto">
            <a:xfrm>
              <a:off x="768" y="754"/>
              <a:ext cx="1824" cy="3086"/>
            </a:xfrm>
            <a:prstGeom prst="rect">
              <a:avLst/>
            </a:prstGeom>
            <a:noFill/>
            <a:ln w="38100">
              <a:solidFill>
                <a:srgbClr val="3399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8" name="Rectangle 17"/>
            <p:cNvSpPr>
              <a:spLocks noChangeArrowheads="1"/>
            </p:cNvSpPr>
            <p:nvPr/>
          </p:nvSpPr>
          <p:spPr bwMode="auto">
            <a:xfrm>
              <a:off x="2880" y="754"/>
              <a:ext cx="2016" cy="306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39" name="Text Box 18"/>
            <p:cNvSpPr txBox="1">
              <a:spLocks noChangeArrowheads="1"/>
            </p:cNvSpPr>
            <p:nvPr/>
          </p:nvSpPr>
          <p:spPr bwMode="auto">
            <a:xfrm>
              <a:off x="3456" y="2448"/>
              <a:ext cx="90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latin typeface="Times New Roman" charset="0"/>
                </a:rPr>
                <a:t>Sanctions</a:t>
              </a:r>
            </a:p>
          </p:txBody>
        </p:sp>
        <p:sp>
          <p:nvSpPr>
            <p:cNvPr id="5140" name="Line 19"/>
            <p:cNvSpPr>
              <a:spLocks noChangeShapeType="1"/>
            </p:cNvSpPr>
            <p:nvPr/>
          </p:nvSpPr>
          <p:spPr bwMode="auto">
            <a:xfrm flipH="1">
              <a:off x="2016" y="2640"/>
              <a:ext cx="14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5141" name="Text Box 20"/>
            <p:cNvSpPr txBox="1">
              <a:spLocks noChangeArrowheads="1"/>
            </p:cNvSpPr>
            <p:nvPr/>
          </p:nvSpPr>
          <p:spPr bwMode="auto">
            <a:xfrm>
              <a:off x="720" y="307"/>
              <a:ext cx="426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3200" b="1" smtClean="0">
                  <a:latin typeface="Times New Roman" charset="0"/>
                </a:rPr>
                <a:t>= </a:t>
              </a:r>
              <a:r>
                <a:rPr lang="en-US" sz="3200" b="1" smtClean="0">
                  <a:solidFill>
                    <a:schemeClr val="tx2"/>
                  </a:solidFill>
                  <a:latin typeface="Times New Roman" charset="0"/>
                </a:rPr>
                <a:t>Responsiveness</a:t>
              </a:r>
              <a:r>
                <a:rPr lang="en-US" sz="3200" b="1" smtClean="0">
                  <a:latin typeface="Times New Roman" charset="0"/>
                </a:rPr>
                <a:t> &amp;/or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charset="0"/>
                </a:rPr>
                <a:t>Accountability</a:t>
              </a:r>
              <a:endParaRPr lang="en-US" sz="6600" smtClean="0">
                <a:latin typeface="Times New Roman" charset="0"/>
              </a:endParaRPr>
            </a:p>
          </p:txBody>
        </p:sp>
        <p:sp>
          <p:nvSpPr>
            <p:cNvPr id="5142" name="Line 21"/>
            <p:cNvSpPr>
              <a:spLocks noChangeShapeType="1"/>
            </p:cNvSpPr>
            <p:nvPr/>
          </p:nvSpPr>
          <p:spPr bwMode="auto">
            <a:xfrm flipV="1">
              <a:off x="3888" y="268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0" y="6308725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>
                <a:sym typeface="Wingdings" panose="05000000000000000000" pitchFamily="2" charset="2"/>
              </a:rPr>
              <a:t> </a:t>
            </a:r>
            <a:r>
              <a:rPr lang="en-US" altLang="en-US" sz="1800"/>
              <a:t>Actors + Powers + Accountability = Substantive Democracy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115888"/>
            <a:ext cx="854075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Actors, Powers, Accountabilities</a:t>
            </a:r>
            <a:br>
              <a:rPr lang="en-US" dirty="0" smtClean="0">
                <a:ea typeface="+mj-ea"/>
              </a:rPr>
            </a:br>
            <a:r>
              <a:rPr lang="en-US" dirty="0" smtClean="0">
                <a:ea typeface="+mj-ea"/>
              </a:rPr>
              <a:t>Choice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8425"/>
            <a:ext cx="9144000" cy="5373688"/>
          </a:xfrm>
        </p:spPr>
        <p:txBody>
          <a:bodyPr/>
          <a:lstStyle/>
          <a:p>
            <a:r>
              <a:rPr lang="en-US" altLang="en-US" b="1" u="sng" smtClean="0"/>
              <a:t>Actors/Authorities</a:t>
            </a:r>
            <a:r>
              <a:rPr lang="en-US" altLang="en-US" b="1" smtClean="0"/>
              <a:t> </a:t>
            </a:r>
            <a:r>
              <a:rPr lang="en-US" altLang="en-US" smtClean="0"/>
              <a:t>– who do </a:t>
            </a:r>
            <a:r>
              <a:rPr lang="en-US" altLang="en-US" i="1" smtClean="0"/>
              <a:t>you</a:t>
            </a:r>
            <a:r>
              <a:rPr lang="en-US" altLang="en-US" smtClean="0"/>
              <a:t> ‘choose’ to partner with?</a:t>
            </a:r>
          </a:p>
          <a:p>
            <a:pPr lvl="4"/>
            <a:endParaRPr lang="en-US" altLang="en-US" smtClean="0"/>
          </a:p>
          <a:p>
            <a:r>
              <a:rPr lang="en-US" altLang="en-US" b="1" u="sng" smtClean="0"/>
              <a:t>Powers</a:t>
            </a:r>
            <a:r>
              <a:rPr lang="en-US" altLang="en-US" smtClean="0"/>
              <a:t> – which powers to you need in the local arena</a:t>
            </a:r>
          </a:p>
          <a:p>
            <a:pPr lvl="1"/>
            <a:r>
              <a:rPr lang="en-US" altLang="en-US" smtClean="0"/>
              <a:t>For Responsiveness</a:t>
            </a:r>
          </a:p>
          <a:p>
            <a:pPr lvl="1"/>
            <a:r>
              <a:rPr lang="en-US" altLang="en-US" smtClean="0"/>
              <a:t>For Citizenship</a:t>
            </a:r>
          </a:p>
          <a:p>
            <a:pPr lvl="1"/>
            <a:r>
              <a:rPr lang="en-US" altLang="en-US" smtClean="0"/>
              <a:t>Subsidiarity?</a:t>
            </a:r>
          </a:p>
          <a:p>
            <a:pPr lvl="4"/>
            <a:endParaRPr lang="en-US" altLang="en-US" smtClean="0"/>
          </a:p>
          <a:p>
            <a:r>
              <a:rPr lang="en-US" altLang="en-US" b="1" u="sng" smtClean="0"/>
              <a:t>Accountabilities</a:t>
            </a:r>
            <a:r>
              <a:rPr lang="en-US" altLang="en-US" smtClean="0"/>
              <a:t> – which accountability mechanisms matter?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Group 51"/>
          <p:cNvGrpSpPr>
            <a:grpSpLocks/>
          </p:cNvGrpSpPr>
          <p:nvPr/>
        </p:nvGrpSpPr>
        <p:grpSpPr bwMode="auto">
          <a:xfrm>
            <a:off x="0" y="185738"/>
            <a:ext cx="9144000" cy="6267450"/>
            <a:chOff x="0" y="117"/>
            <a:chExt cx="5760" cy="3948"/>
          </a:xfrm>
        </p:grpSpPr>
        <p:sp>
          <p:nvSpPr>
            <p:cNvPr id="12292" name="Rectangle 2"/>
            <p:cNvSpPr>
              <a:spLocks noChangeArrowheads="1"/>
            </p:cNvSpPr>
            <p:nvPr/>
          </p:nvSpPr>
          <p:spPr bwMode="auto">
            <a:xfrm>
              <a:off x="0" y="2430"/>
              <a:ext cx="2336" cy="998"/>
            </a:xfrm>
            <a:prstGeom prst="rect">
              <a:avLst/>
            </a:prstGeom>
            <a:noFill/>
            <a:ln w="762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293" name="Text Box 3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12294" name="Oval 4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12295" name="Oval 5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12296" name="Oval 6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12297" name="Oval 7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12298" name="Oval 8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12299" name="Rectangle 9"/>
            <p:cNvSpPr>
              <a:spLocks noChangeArrowheads="1"/>
            </p:cNvSpPr>
            <p:nvPr/>
          </p:nvSpPr>
          <p:spPr bwMode="auto">
            <a:xfrm>
              <a:off x="4649" y="389"/>
              <a:ext cx="8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Donors</a:t>
              </a:r>
            </a:p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Big NGOs</a:t>
              </a:r>
            </a:p>
          </p:txBody>
        </p:sp>
        <p:sp>
          <p:nvSpPr>
            <p:cNvPr id="12300" name="Line 10"/>
            <p:cNvSpPr>
              <a:spLocks noChangeShapeType="1"/>
            </p:cNvSpPr>
            <p:nvPr/>
          </p:nvSpPr>
          <p:spPr bwMode="auto">
            <a:xfrm flipH="1">
              <a:off x="567" y="1115"/>
              <a:ext cx="2041" cy="149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1" name="Line 11"/>
            <p:cNvSpPr>
              <a:spLocks noChangeShapeType="1"/>
            </p:cNvSpPr>
            <p:nvPr/>
          </p:nvSpPr>
          <p:spPr bwMode="auto">
            <a:xfrm flipH="1">
              <a:off x="1610" y="1160"/>
              <a:ext cx="1179" cy="145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2" name="Oval 12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12303" name="Line 13"/>
            <p:cNvSpPr>
              <a:spLocks noChangeShapeType="1"/>
            </p:cNvSpPr>
            <p:nvPr/>
          </p:nvSpPr>
          <p:spPr bwMode="auto">
            <a:xfrm flipH="1">
              <a:off x="2925" y="1205"/>
              <a:ext cx="0" cy="140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4" name="Line 14"/>
            <p:cNvSpPr>
              <a:spLocks noChangeShapeType="1"/>
            </p:cNvSpPr>
            <p:nvPr/>
          </p:nvSpPr>
          <p:spPr bwMode="auto">
            <a:xfrm>
              <a:off x="3243" y="1205"/>
              <a:ext cx="693" cy="1433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5" name="Line 15"/>
            <p:cNvSpPr>
              <a:spLocks noChangeShapeType="1"/>
            </p:cNvSpPr>
            <p:nvPr/>
          </p:nvSpPr>
          <p:spPr bwMode="auto">
            <a:xfrm>
              <a:off x="3744" y="1102"/>
              <a:ext cx="1248" cy="110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6" name="Line 16"/>
            <p:cNvSpPr>
              <a:spLocks noChangeShapeType="1"/>
            </p:cNvSpPr>
            <p:nvPr/>
          </p:nvSpPr>
          <p:spPr bwMode="auto">
            <a:xfrm flipH="1">
              <a:off x="4150" y="843"/>
              <a:ext cx="817" cy="176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7" name="Line 17"/>
            <p:cNvSpPr>
              <a:spLocks noChangeShapeType="1"/>
            </p:cNvSpPr>
            <p:nvPr/>
          </p:nvSpPr>
          <p:spPr bwMode="auto">
            <a:xfrm>
              <a:off x="5057" y="843"/>
              <a:ext cx="182" cy="131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08" name="Text Box 18"/>
            <p:cNvSpPr txBox="1">
              <a:spLocks noChangeArrowheads="1"/>
            </p:cNvSpPr>
            <p:nvPr/>
          </p:nvSpPr>
          <p:spPr bwMode="auto">
            <a:xfrm rot="-2193337">
              <a:off x="476" y="1434"/>
              <a:ext cx="27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9900"/>
                  </a:solidFill>
                </a:rPr>
                <a:t>Democratic  Decentralization</a:t>
              </a:r>
            </a:p>
          </p:txBody>
        </p:sp>
        <p:sp>
          <p:nvSpPr>
            <p:cNvPr id="12309" name="Text Box 19"/>
            <p:cNvSpPr txBox="1">
              <a:spLocks noChangeArrowheads="1"/>
            </p:cNvSpPr>
            <p:nvPr/>
          </p:nvSpPr>
          <p:spPr bwMode="auto">
            <a:xfrm rot="-2991606">
              <a:off x="1541" y="1646"/>
              <a:ext cx="127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chemeClr val="tx2"/>
                  </a:solidFill>
                </a:rPr>
                <a:t>Deconcentration </a:t>
              </a:r>
            </a:p>
          </p:txBody>
        </p:sp>
        <p:sp>
          <p:nvSpPr>
            <p:cNvPr id="12310" name="Text Box 20"/>
            <p:cNvSpPr txBox="1">
              <a:spLocks noChangeArrowheads="1"/>
            </p:cNvSpPr>
            <p:nvPr/>
          </p:nvSpPr>
          <p:spPr bwMode="auto">
            <a:xfrm rot="2623890" flipH="1">
              <a:off x="3792" y="1342"/>
              <a:ext cx="9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D60093"/>
                  </a:solidFill>
                </a:rPr>
                <a:t>Privatization</a:t>
              </a:r>
            </a:p>
          </p:txBody>
        </p:sp>
        <p:sp>
          <p:nvSpPr>
            <p:cNvPr id="12311" name="Text Box 21"/>
            <p:cNvSpPr txBox="1">
              <a:spLocks noChangeArrowheads="1"/>
            </p:cNvSpPr>
            <p:nvPr/>
          </p:nvSpPr>
          <p:spPr bwMode="auto">
            <a:xfrm flipH="1">
              <a:off x="2744" y="1486"/>
              <a:ext cx="999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Non-market</a:t>
              </a:r>
              <a:r>
                <a:rPr lang="en-US" sz="1600" b="1" smtClean="0">
                  <a:solidFill>
                    <a:srgbClr val="FF9900"/>
                  </a:solidFill>
                </a:rPr>
                <a:t> </a:t>
              </a:r>
            </a:p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Privatization</a:t>
              </a:r>
            </a:p>
          </p:txBody>
        </p:sp>
        <p:sp>
          <p:nvSpPr>
            <p:cNvPr id="12312" name="Line 22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13" name="Line 23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14" name="Oval 24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altLang="zh-CN" sz="1400" b="1">
                <a:latin typeface="Arial" charset="0"/>
                <a:ea typeface="宋体" charset="0"/>
                <a:cs typeface="宋体" charset="0"/>
              </a:endParaRP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  <a:p>
              <a:pPr algn="ctr">
                <a:defRPr/>
              </a:pPr>
              <a:r>
                <a:rPr lang="en-US" altLang="zh-CN" sz="1400" b="1">
                  <a:solidFill>
                    <a:srgbClr val="FF0000"/>
                  </a:solidFill>
                  <a:latin typeface="Arial" charset="0"/>
                  <a:ea typeface="宋体" charset="0"/>
                  <a:cs typeface="宋体" charset="0"/>
                </a:rPr>
                <a:t>?</a:t>
              </a:r>
            </a:p>
          </p:txBody>
        </p:sp>
        <p:sp>
          <p:nvSpPr>
            <p:cNvPr id="12315" name="Line 25"/>
            <p:cNvSpPr>
              <a:spLocks noChangeShapeType="1"/>
            </p:cNvSpPr>
            <p:nvPr/>
          </p:nvSpPr>
          <p:spPr bwMode="auto">
            <a:xfrm flipH="1">
              <a:off x="3107" y="843"/>
              <a:ext cx="1769" cy="181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16" name="Rectangle 26"/>
            <p:cNvSpPr>
              <a:spLocks noChangeArrowheads="1"/>
            </p:cNvSpPr>
            <p:nvPr/>
          </p:nvSpPr>
          <p:spPr bwMode="auto">
            <a:xfrm>
              <a:off x="0" y="3612"/>
              <a:ext cx="5760" cy="45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2400" b="1">
                  <a:latin typeface="Arial" charset="0"/>
                  <a:ea typeface="宋体" charset="0"/>
                  <a:cs typeface="宋体" charset="0"/>
                </a:rPr>
                <a:t>Local Populations</a:t>
              </a:r>
            </a:p>
          </p:txBody>
        </p:sp>
        <p:sp>
          <p:nvSpPr>
            <p:cNvPr id="12317" name="Text Box 27"/>
            <p:cNvSpPr txBox="1">
              <a:spLocks noChangeArrowheads="1"/>
            </p:cNvSpPr>
            <p:nvPr/>
          </p:nvSpPr>
          <p:spPr bwMode="auto">
            <a:xfrm>
              <a:off x="3878" y="3290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mtClean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2318" name="Text Box 28"/>
            <p:cNvSpPr txBox="1">
              <a:spLocks noChangeArrowheads="1"/>
            </p:cNvSpPr>
            <p:nvPr/>
          </p:nvSpPr>
          <p:spPr bwMode="auto">
            <a:xfrm>
              <a:off x="2729" y="3290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mtClean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12319" name="Line 29"/>
            <p:cNvSpPr>
              <a:spLocks noChangeShapeType="1"/>
            </p:cNvSpPr>
            <p:nvPr/>
          </p:nvSpPr>
          <p:spPr bwMode="auto">
            <a:xfrm flipV="1">
              <a:off x="657" y="2160"/>
              <a:ext cx="635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0" name="Line 30"/>
            <p:cNvSpPr>
              <a:spLocks noChangeShapeType="1"/>
            </p:cNvSpPr>
            <p:nvPr/>
          </p:nvSpPr>
          <p:spPr bwMode="auto">
            <a:xfrm>
              <a:off x="340" y="1525"/>
              <a:ext cx="499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1" name="Line 31"/>
            <p:cNvSpPr>
              <a:spLocks noChangeShapeType="1"/>
            </p:cNvSpPr>
            <p:nvPr/>
          </p:nvSpPr>
          <p:spPr bwMode="auto">
            <a:xfrm>
              <a:off x="340" y="1071"/>
              <a:ext cx="499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2" name="Text Box 32"/>
            <p:cNvSpPr txBox="1">
              <a:spLocks noChangeArrowheads="1"/>
            </p:cNvSpPr>
            <p:nvPr/>
          </p:nvSpPr>
          <p:spPr bwMode="auto">
            <a:xfrm>
              <a:off x="68" y="781"/>
              <a:ext cx="1430" cy="9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mtClean="0"/>
                <a:t>Power Transfer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b="1" smtClean="0"/>
                <a:t>         </a:t>
              </a:r>
              <a:r>
                <a:rPr lang="en-US" altLang="zh-CN" sz="2000" b="1" smtClean="0">
                  <a:solidFill>
                    <a:srgbClr val="FF0000"/>
                  </a:solidFill>
                </a:rPr>
                <a:t>Accountability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endParaRPr lang="en-US" altLang="zh-CN" sz="2000" b="1" smtClean="0">
                <a:solidFill>
                  <a:srgbClr val="FF0000"/>
                </a:solidFill>
              </a:endParaRPr>
            </a:p>
          </p:txBody>
        </p:sp>
        <p:sp>
          <p:nvSpPr>
            <p:cNvPr id="12323" name="Line 33"/>
            <p:cNvSpPr>
              <a:spLocks noChangeShapeType="1"/>
            </p:cNvSpPr>
            <p:nvPr/>
          </p:nvSpPr>
          <p:spPr bwMode="auto">
            <a:xfrm flipH="1">
              <a:off x="113" y="3158"/>
              <a:ext cx="182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4" name="Line 34"/>
            <p:cNvSpPr>
              <a:spLocks noChangeShapeType="1"/>
            </p:cNvSpPr>
            <p:nvPr/>
          </p:nvSpPr>
          <p:spPr bwMode="auto">
            <a:xfrm>
              <a:off x="793" y="3158"/>
              <a:ext cx="273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5" name="Line 35"/>
            <p:cNvSpPr>
              <a:spLocks noChangeShapeType="1"/>
            </p:cNvSpPr>
            <p:nvPr/>
          </p:nvSpPr>
          <p:spPr bwMode="auto">
            <a:xfrm flipH="1">
              <a:off x="431" y="3203"/>
              <a:ext cx="45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6" name="Line 36"/>
            <p:cNvSpPr>
              <a:spLocks noChangeShapeType="1"/>
            </p:cNvSpPr>
            <p:nvPr/>
          </p:nvSpPr>
          <p:spPr bwMode="auto">
            <a:xfrm flipH="1">
              <a:off x="1383" y="3158"/>
              <a:ext cx="45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7" name="Line 37"/>
            <p:cNvSpPr>
              <a:spLocks noChangeShapeType="1"/>
            </p:cNvSpPr>
            <p:nvPr/>
          </p:nvSpPr>
          <p:spPr bwMode="auto">
            <a:xfrm>
              <a:off x="1655" y="3203"/>
              <a:ext cx="0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8" name="Line 38"/>
            <p:cNvSpPr>
              <a:spLocks noChangeShapeType="1"/>
            </p:cNvSpPr>
            <p:nvPr/>
          </p:nvSpPr>
          <p:spPr bwMode="auto">
            <a:xfrm>
              <a:off x="1882" y="3158"/>
              <a:ext cx="45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29" name="Line 39"/>
            <p:cNvSpPr>
              <a:spLocks noChangeShapeType="1"/>
            </p:cNvSpPr>
            <p:nvPr/>
          </p:nvSpPr>
          <p:spPr bwMode="auto">
            <a:xfrm>
              <a:off x="657" y="3203"/>
              <a:ext cx="136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0" name="Line 40"/>
            <p:cNvSpPr>
              <a:spLocks noChangeShapeType="1"/>
            </p:cNvSpPr>
            <p:nvPr/>
          </p:nvSpPr>
          <p:spPr bwMode="auto">
            <a:xfrm>
              <a:off x="2925" y="3203"/>
              <a:ext cx="0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1" name="Line 41"/>
            <p:cNvSpPr>
              <a:spLocks noChangeShapeType="1"/>
            </p:cNvSpPr>
            <p:nvPr/>
          </p:nvSpPr>
          <p:spPr bwMode="auto">
            <a:xfrm>
              <a:off x="4059" y="3203"/>
              <a:ext cx="0" cy="18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2" name="Line 42"/>
            <p:cNvSpPr>
              <a:spLocks noChangeShapeType="1"/>
            </p:cNvSpPr>
            <p:nvPr/>
          </p:nvSpPr>
          <p:spPr bwMode="auto">
            <a:xfrm flipH="1">
              <a:off x="4876" y="3339"/>
              <a:ext cx="46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3" name="Line 43"/>
            <p:cNvSpPr>
              <a:spLocks noChangeShapeType="1"/>
            </p:cNvSpPr>
            <p:nvPr/>
          </p:nvSpPr>
          <p:spPr bwMode="auto">
            <a:xfrm flipV="1">
              <a:off x="1655" y="1344"/>
              <a:ext cx="1044" cy="127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4" name="Line 44"/>
            <p:cNvSpPr>
              <a:spLocks noChangeShapeType="1"/>
            </p:cNvSpPr>
            <p:nvPr/>
          </p:nvSpPr>
          <p:spPr bwMode="auto">
            <a:xfrm flipV="1">
              <a:off x="2971" y="1888"/>
              <a:ext cx="0" cy="72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5" name="Line 45"/>
            <p:cNvSpPr>
              <a:spLocks noChangeShapeType="1"/>
            </p:cNvSpPr>
            <p:nvPr/>
          </p:nvSpPr>
          <p:spPr bwMode="auto">
            <a:xfrm flipH="1" flipV="1">
              <a:off x="3742" y="2115"/>
              <a:ext cx="227" cy="49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6" name="Line 46"/>
            <p:cNvSpPr>
              <a:spLocks noChangeShapeType="1"/>
            </p:cNvSpPr>
            <p:nvPr/>
          </p:nvSpPr>
          <p:spPr bwMode="auto">
            <a:xfrm flipH="1" flipV="1">
              <a:off x="5284" y="1887"/>
              <a:ext cx="45" cy="27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7" name="Line 47"/>
            <p:cNvSpPr>
              <a:spLocks noChangeShapeType="1"/>
            </p:cNvSpPr>
            <p:nvPr/>
          </p:nvSpPr>
          <p:spPr bwMode="auto">
            <a:xfrm flipV="1">
              <a:off x="4195" y="1434"/>
              <a:ext cx="545" cy="11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8" name="Line 48"/>
            <p:cNvSpPr>
              <a:spLocks noChangeShapeType="1"/>
            </p:cNvSpPr>
            <p:nvPr/>
          </p:nvSpPr>
          <p:spPr bwMode="auto">
            <a:xfrm flipV="1">
              <a:off x="3061" y="2205"/>
              <a:ext cx="409" cy="4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2339" name="Line 49"/>
            <p:cNvSpPr>
              <a:spLocks noChangeShapeType="1"/>
            </p:cNvSpPr>
            <p:nvPr/>
          </p:nvSpPr>
          <p:spPr bwMode="auto">
            <a:xfrm flipH="1" flipV="1">
              <a:off x="4740" y="2115"/>
              <a:ext cx="181" cy="1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  <p:sp>
        <p:nvSpPr>
          <p:cNvPr id="12291" name="Text Box 58"/>
          <p:cNvSpPr txBox="1">
            <a:spLocks noChangeArrowheads="1"/>
          </p:cNvSpPr>
          <p:nvPr/>
        </p:nvSpPr>
        <p:spPr bwMode="auto">
          <a:xfrm rot="-3234">
            <a:off x="6804025" y="1701800"/>
            <a:ext cx="18716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1600" b="1" smtClean="0">
                <a:solidFill>
                  <a:srgbClr val="003399"/>
                </a:solidFill>
              </a:rPr>
              <a:t>Contracts, Delegations Transfers</a:t>
            </a:r>
            <a:r>
              <a:rPr lang="en-US" altLang="zh-CN" sz="1400" b="1" smtClean="0">
                <a:solidFill>
                  <a:srgbClr val="0000FF"/>
                </a:solidFill>
              </a:rPr>
              <a:t>, </a:t>
            </a:r>
          </a:p>
        </p:txBody>
      </p:sp>
      <p:sp>
        <p:nvSpPr>
          <p:cNvPr id="52" name="Text Box 11"/>
          <p:cNvSpPr txBox="1">
            <a:spLocks noChangeArrowheads="1"/>
          </p:cNvSpPr>
          <p:nvPr/>
        </p:nvSpPr>
        <p:spPr bwMode="auto">
          <a:xfrm>
            <a:off x="0" y="185738"/>
            <a:ext cx="331628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Accountabilities </a:t>
            </a:r>
            <a:endParaRPr lang="en-US" sz="2800" b="1" dirty="0">
              <a:latin typeface="Arial" charset="0"/>
              <a:ea typeface="宋体" charset="0"/>
              <a:cs typeface="宋体" charset="0"/>
            </a:endParaRPr>
          </a:p>
          <a:p>
            <a:pPr>
              <a:defRPr/>
            </a:pP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Define Institutions</a:t>
            </a:r>
            <a:endParaRPr lang="en-US" sz="2800" b="1" dirty="0"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ChangeArrowheads="1"/>
          </p:cNvSpPr>
          <p:nvPr/>
        </p:nvSpPr>
        <p:spPr bwMode="auto">
          <a:xfrm>
            <a:off x="0" y="3857625"/>
            <a:ext cx="3708400" cy="1584325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18573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endParaRPr lang="en-US" altLang="en-US" sz="2800" b="1"/>
          </a:p>
        </p:txBody>
      </p:sp>
      <p:sp>
        <p:nvSpPr>
          <p:cNvPr id="29699" name="Oval 12"/>
          <p:cNvSpPr>
            <a:spLocks noChangeArrowheads="1"/>
          </p:cNvSpPr>
          <p:nvPr/>
        </p:nvSpPr>
        <p:spPr bwMode="auto">
          <a:xfrm>
            <a:off x="3276600" y="322263"/>
            <a:ext cx="3524250" cy="15795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Central Government</a:t>
            </a:r>
          </a:p>
          <a:p>
            <a:pPr eaLnBrk="1" hangingPunct="1"/>
            <a:r>
              <a:rPr lang="en-US" altLang="zh-CN" sz="1400" b="1"/>
              <a:t>	Ministries:</a:t>
            </a:r>
          </a:p>
          <a:p>
            <a:pPr eaLnBrk="1" hangingPunct="1"/>
            <a:r>
              <a:rPr lang="en-US" altLang="zh-CN" sz="1400" b="1"/>
              <a:t> 	 -Health</a:t>
            </a:r>
          </a:p>
          <a:p>
            <a:pPr eaLnBrk="1" hangingPunct="1"/>
            <a:r>
              <a:rPr lang="en-US" altLang="zh-CN" sz="1400" b="1"/>
              <a:t> 	 -Environment</a:t>
            </a:r>
          </a:p>
          <a:p>
            <a:pPr eaLnBrk="1" hangingPunct="1"/>
            <a:r>
              <a:rPr lang="en-US" altLang="zh-CN" sz="1400" b="1"/>
              <a:t>  	 -Education….</a:t>
            </a:r>
          </a:p>
        </p:txBody>
      </p:sp>
      <p:sp>
        <p:nvSpPr>
          <p:cNvPr id="29700" name="Oval 13"/>
          <p:cNvSpPr>
            <a:spLocks noChangeArrowheads="1"/>
          </p:cNvSpPr>
          <p:nvPr/>
        </p:nvSpPr>
        <p:spPr bwMode="auto">
          <a:xfrm>
            <a:off x="92075" y="4167188"/>
            <a:ext cx="1600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 b="1"/>
              <a:t>Democratic </a:t>
            </a:r>
          </a:p>
          <a:p>
            <a:pPr algn="ctr" eaLnBrk="1" hangingPunct="1"/>
            <a:r>
              <a:rPr lang="en-US" altLang="zh-CN" sz="1400" b="1"/>
              <a:t>Local </a:t>
            </a:r>
          </a:p>
          <a:p>
            <a:pPr algn="ctr" eaLnBrk="1" hangingPunct="1"/>
            <a:r>
              <a:rPr lang="en-US" altLang="zh-CN" sz="1400" b="1"/>
              <a:t>Government</a:t>
            </a:r>
          </a:p>
        </p:txBody>
      </p:sp>
      <p:sp>
        <p:nvSpPr>
          <p:cNvPr id="29701" name="Oval 14"/>
          <p:cNvSpPr>
            <a:spLocks noChangeArrowheads="1"/>
          </p:cNvSpPr>
          <p:nvPr/>
        </p:nvSpPr>
        <p:spPr bwMode="auto">
          <a:xfrm>
            <a:off x="1828800" y="4167188"/>
            <a:ext cx="1600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 b="1"/>
              <a:t>Administrative</a:t>
            </a:r>
          </a:p>
          <a:p>
            <a:pPr algn="ctr" eaLnBrk="1" hangingPunct="1"/>
            <a:r>
              <a:rPr lang="en-US" altLang="zh-CN" sz="1400" b="1"/>
              <a:t>Local Authority</a:t>
            </a:r>
          </a:p>
        </p:txBody>
      </p:sp>
      <p:sp>
        <p:nvSpPr>
          <p:cNvPr id="29702" name="Oval 15"/>
          <p:cNvSpPr>
            <a:spLocks noChangeArrowheads="1"/>
          </p:cNvSpPr>
          <p:nvPr/>
        </p:nvSpPr>
        <p:spPr bwMode="auto">
          <a:xfrm>
            <a:off x="3924300" y="4167188"/>
            <a:ext cx="1368425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 b="1"/>
              <a:t>Customary</a:t>
            </a:r>
          </a:p>
          <a:p>
            <a:pPr algn="ctr" eaLnBrk="1" hangingPunct="1"/>
            <a:r>
              <a:rPr lang="en-US" altLang="zh-CN" sz="1400" b="1"/>
              <a:t> Authority</a:t>
            </a:r>
          </a:p>
        </p:txBody>
      </p:sp>
      <p:sp>
        <p:nvSpPr>
          <p:cNvPr id="29703" name="Oval 16"/>
          <p:cNvSpPr>
            <a:spLocks noChangeArrowheads="1"/>
          </p:cNvSpPr>
          <p:nvPr/>
        </p:nvSpPr>
        <p:spPr bwMode="auto">
          <a:xfrm>
            <a:off x="5791200" y="4146550"/>
            <a:ext cx="13716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 b="1"/>
              <a:t>NGO</a:t>
            </a:r>
          </a:p>
          <a:p>
            <a:pPr algn="ctr" eaLnBrk="1" hangingPunct="1"/>
            <a:r>
              <a:rPr lang="en-US" altLang="zh-CN" sz="1400" b="1"/>
              <a:t>PVO</a:t>
            </a:r>
          </a:p>
          <a:p>
            <a:pPr algn="ctr" eaLnBrk="1" hangingPunct="1"/>
            <a:r>
              <a:rPr lang="en-US" altLang="zh-CN" sz="1400" b="1"/>
              <a:t>CBO</a:t>
            </a:r>
          </a:p>
        </p:txBody>
      </p:sp>
      <p:sp>
        <p:nvSpPr>
          <p:cNvPr id="29704" name="Rectangle 17"/>
          <p:cNvSpPr>
            <a:spLocks noChangeArrowheads="1"/>
          </p:cNvSpPr>
          <p:nvPr/>
        </p:nvSpPr>
        <p:spPr bwMode="auto">
          <a:xfrm>
            <a:off x="7380288" y="617538"/>
            <a:ext cx="136683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800" b="1"/>
              <a:t>Donors</a:t>
            </a:r>
          </a:p>
          <a:p>
            <a:pPr algn="ctr" eaLnBrk="1" hangingPunct="1"/>
            <a:r>
              <a:rPr lang="en-US" altLang="zh-CN" sz="1800" b="1"/>
              <a:t>Big NGOs</a:t>
            </a:r>
          </a:p>
        </p:txBody>
      </p:sp>
      <p:sp>
        <p:nvSpPr>
          <p:cNvPr id="29705" name="Line 18"/>
          <p:cNvSpPr>
            <a:spLocks noChangeShapeType="1"/>
          </p:cNvSpPr>
          <p:nvPr/>
        </p:nvSpPr>
        <p:spPr bwMode="auto">
          <a:xfrm flipH="1">
            <a:off x="900113" y="1770063"/>
            <a:ext cx="3240087" cy="23764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6" name="Line 19"/>
          <p:cNvSpPr>
            <a:spLocks noChangeShapeType="1"/>
          </p:cNvSpPr>
          <p:nvPr/>
        </p:nvSpPr>
        <p:spPr bwMode="auto">
          <a:xfrm flipH="1">
            <a:off x="2555875" y="1841500"/>
            <a:ext cx="1871663" cy="23050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7" name="Oval 20"/>
          <p:cNvSpPr>
            <a:spLocks noChangeArrowheads="1"/>
          </p:cNvSpPr>
          <p:nvPr/>
        </p:nvSpPr>
        <p:spPr bwMode="auto">
          <a:xfrm>
            <a:off x="7620000" y="3425825"/>
            <a:ext cx="13716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 b="1"/>
              <a:t>Individual or</a:t>
            </a:r>
          </a:p>
          <a:p>
            <a:pPr algn="ctr" eaLnBrk="1" hangingPunct="1"/>
            <a:r>
              <a:rPr lang="en-US" altLang="zh-CN" sz="1400" b="1"/>
              <a:t>Corporation</a:t>
            </a:r>
          </a:p>
        </p:txBody>
      </p:sp>
      <p:sp>
        <p:nvSpPr>
          <p:cNvPr id="29708" name="Line 21"/>
          <p:cNvSpPr>
            <a:spLocks noChangeShapeType="1"/>
          </p:cNvSpPr>
          <p:nvPr/>
        </p:nvSpPr>
        <p:spPr bwMode="auto">
          <a:xfrm flipH="1">
            <a:off x="4643438" y="1912938"/>
            <a:ext cx="0" cy="223361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9" name="Line 22"/>
          <p:cNvSpPr>
            <a:spLocks noChangeShapeType="1"/>
          </p:cNvSpPr>
          <p:nvPr/>
        </p:nvSpPr>
        <p:spPr bwMode="auto">
          <a:xfrm>
            <a:off x="5148263" y="1912938"/>
            <a:ext cx="1100137" cy="22748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0" name="Line 23"/>
          <p:cNvSpPr>
            <a:spLocks noChangeShapeType="1"/>
          </p:cNvSpPr>
          <p:nvPr/>
        </p:nvSpPr>
        <p:spPr bwMode="auto">
          <a:xfrm>
            <a:off x="5943600" y="1749425"/>
            <a:ext cx="1981200" cy="1752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1" name="Line 24"/>
          <p:cNvSpPr>
            <a:spLocks noChangeShapeType="1"/>
          </p:cNvSpPr>
          <p:nvPr/>
        </p:nvSpPr>
        <p:spPr bwMode="auto">
          <a:xfrm flipH="1">
            <a:off x="6588125" y="1338263"/>
            <a:ext cx="1296988" cy="28082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2" name="Line 25"/>
          <p:cNvSpPr>
            <a:spLocks noChangeShapeType="1"/>
          </p:cNvSpPr>
          <p:nvPr/>
        </p:nvSpPr>
        <p:spPr bwMode="auto">
          <a:xfrm>
            <a:off x="8027988" y="1338263"/>
            <a:ext cx="288925" cy="209073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3" name="Text Box 26"/>
          <p:cNvSpPr txBox="1">
            <a:spLocks noChangeArrowheads="1"/>
          </p:cNvSpPr>
          <p:nvPr/>
        </p:nvSpPr>
        <p:spPr bwMode="auto">
          <a:xfrm rot="-2193337">
            <a:off x="771525" y="2279650"/>
            <a:ext cx="4392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 b="1">
                <a:solidFill>
                  <a:srgbClr val="009900"/>
                </a:solidFill>
              </a:rPr>
              <a:t>Democratic  Decentralization</a:t>
            </a:r>
          </a:p>
        </p:txBody>
      </p:sp>
      <p:sp>
        <p:nvSpPr>
          <p:cNvPr id="29714" name="Text Box 27"/>
          <p:cNvSpPr txBox="1">
            <a:spLocks noChangeArrowheads="1"/>
          </p:cNvSpPr>
          <p:nvPr/>
        </p:nvSpPr>
        <p:spPr bwMode="auto">
          <a:xfrm rot="-2991606">
            <a:off x="2447131" y="2612232"/>
            <a:ext cx="2024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 b="1">
                <a:solidFill>
                  <a:schemeClr val="tx2"/>
                </a:solidFill>
              </a:rPr>
              <a:t>Deconcentration </a:t>
            </a:r>
          </a:p>
        </p:txBody>
      </p:sp>
      <p:sp>
        <p:nvSpPr>
          <p:cNvPr id="29715" name="Text Box 28"/>
          <p:cNvSpPr txBox="1">
            <a:spLocks noChangeArrowheads="1"/>
          </p:cNvSpPr>
          <p:nvPr/>
        </p:nvSpPr>
        <p:spPr bwMode="auto">
          <a:xfrm rot="2623890" flipH="1">
            <a:off x="6019800" y="2130425"/>
            <a:ext cx="1450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600" b="1">
                <a:solidFill>
                  <a:srgbClr val="D60093"/>
                </a:solidFill>
              </a:rPr>
              <a:t>Privatization</a:t>
            </a:r>
          </a:p>
        </p:txBody>
      </p:sp>
      <p:sp>
        <p:nvSpPr>
          <p:cNvPr id="29716" name="Text Box 40"/>
          <p:cNvSpPr txBox="1">
            <a:spLocks noChangeArrowheads="1"/>
          </p:cNvSpPr>
          <p:nvPr/>
        </p:nvSpPr>
        <p:spPr bwMode="auto">
          <a:xfrm flipH="1">
            <a:off x="4356100" y="2359025"/>
            <a:ext cx="15859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600" b="1">
                <a:solidFill>
                  <a:srgbClr val="FF0066"/>
                </a:solidFill>
              </a:rPr>
              <a:t>Non-market</a:t>
            </a:r>
            <a:r>
              <a:rPr lang="en-US" altLang="en-US" sz="1600" b="1">
                <a:solidFill>
                  <a:srgbClr val="FF9900"/>
                </a:solidFill>
              </a:rPr>
              <a:t> 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altLang="en-US" sz="1600" b="1">
                <a:solidFill>
                  <a:srgbClr val="FF0066"/>
                </a:solidFill>
              </a:rPr>
              <a:t>Privatization</a:t>
            </a:r>
          </a:p>
        </p:txBody>
      </p:sp>
      <p:sp>
        <p:nvSpPr>
          <p:cNvPr id="29717" name="Line 46"/>
          <p:cNvSpPr>
            <a:spLocks noChangeShapeType="1"/>
          </p:cNvSpPr>
          <p:nvPr/>
        </p:nvSpPr>
        <p:spPr bwMode="auto">
          <a:xfrm>
            <a:off x="4140200" y="50101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18" name="Line 47"/>
          <p:cNvSpPr>
            <a:spLocks noChangeShapeType="1"/>
          </p:cNvSpPr>
          <p:nvPr/>
        </p:nvSpPr>
        <p:spPr bwMode="auto">
          <a:xfrm>
            <a:off x="4140200" y="50815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19" name="Oval 55"/>
          <p:cNvSpPr>
            <a:spLocks noChangeArrowheads="1"/>
          </p:cNvSpPr>
          <p:nvPr/>
        </p:nvSpPr>
        <p:spPr bwMode="auto">
          <a:xfrm>
            <a:off x="7310438" y="4416425"/>
            <a:ext cx="1223962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endParaRPr lang="en-US" altLang="zh-CN" sz="1400" b="1"/>
          </a:p>
          <a:p>
            <a:pPr algn="ctr" eaLnBrk="1" hangingPunct="1"/>
            <a:r>
              <a:rPr lang="en-US" altLang="zh-CN" sz="1400" b="1"/>
              <a:t>Participation</a:t>
            </a:r>
          </a:p>
          <a:p>
            <a:pPr algn="ctr" eaLnBrk="1" hangingPunct="1"/>
            <a:r>
              <a:rPr lang="en-US" altLang="zh-CN" sz="14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720" name="Line 56"/>
          <p:cNvSpPr>
            <a:spLocks noChangeShapeType="1"/>
          </p:cNvSpPr>
          <p:nvPr/>
        </p:nvSpPr>
        <p:spPr bwMode="auto">
          <a:xfrm flipH="1">
            <a:off x="4932363" y="1338263"/>
            <a:ext cx="2808287" cy="28797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21" name="Rectangle 57"/>
          <p:cNvSpPr>
            <a:spLocks noChangeArrowheads="1"/>
          </p:cNvSpPr>
          <p:nvPr/>
        </p:nvSpPr>
        <p:spPr bwMode="auto">
          <a:xfrm>
            <a:off x="0" y="5734050"/>
            <a:ext cx="9144000" cy="71913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b="1"/>
              <a:t>Local Populations</a:t>
            </a:r>
          </a:p>
        </p:txBody>
      </p:sp>
      <p:sp>
        <p:nvSpPr>
          <p:cNvPr id="29722" name="Text Box 70"/>
          <p:cNvSpPr txBox="1">
            <a:spLocks noChangeArrowheads="1"/>
          </p:cNvSpPr>
          <p:nvPr/>
        </p:nvSpPr>
        <p:spPr bwMode="auto">
          <a:xfrm>
            <a:off x="6156325" y="52228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723" name="Text Box 71"/>
          <p:cNvSpPr txBox="1">
            <a:spLocks noChangeArrowheads="1"/>
          </p:cNvSpPr>
          <p:nvPr/>
        </p:nvSpPr>
        <p:spPr bwMode="auto">
          <a:xfrm>
            <a:off x="4332288" y="52228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9724" name="Line 72"/>
          <p:cNvSpPr>
            <a:spLocks noChangeShapeType="1"/>
          </p:cNvSpPr>
          <p:nvPr/>
        </p:nvSpPr>
        <p:spPr bwMode="auto">
          <a:xfrm flipH="1">
            <a:off x="3059113" y="1773238"/>
            <a:ext cx="1152525" cy="8636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25" name="Line 79"/>
          <p:cNvSpPr>
            <a:spLocks noChangeShapeType="1"/>
          </p:cNvSpPr>
          <p:nvPr/>
        </p:nvSpPr>
        <p:spPr bwMode="auto">
          <a:xfrm>
            <a:off x="539750" y="2636838"/>
            <a:ext cx="792163" cy="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26" name="Line 81"/>
          <p:cNvSpPr>
            <a:spLocks noChangeShapeType="1"/>
          </p:cNvSpPr>
          <p:nvPr/>
        </p:nvSpPr>
        <p:spPr bwMode="auto">
          <a:xfrm>
            <a:off x="539750" y="1700213"/>
            <a:ext cx="792163" cy="0"/>
          </a:xfrm>
          <a:prstGeom prst="line">
            <a:avLst/>
          </a:prstGeom>
          <a:noFill/>
          <a:ln w="12700">
            <a:solidFill>
              <a:schemeClr val="accent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27" name="Text Box 82"/>
          <p:cNvSpPr txBox="1">
            <a:spLocks noChangeArrowheads="1"/>
          </p:cNvSpPr>
          <p:nvPr/>
        </p:nvSpPr>
        <p:spPr bwMode="auto">
          <a:xfrm>
            <a:off x="107950" y="1258888"/>
            <a:ext cx="2557463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/>
              <a:t>Power Transfer</a:t>
            </a:r>
          </a:p>
          <a:p>
            <a:pPr eaLnBrk="1" hangingPunct="1">
              <a:spcBef>
                <a:spcPct val="50000"/>
              </a:spcBef>
            </a:pPr>
            <a:endParaRPr lang="en-US" altLang="zh-CN" sz="2000" b="1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</a:rPr>
              <a:t>Ability to Sanction</a:t>
            </a:r>
          </a:p>
          <a:p>
            <a:pPr eaLnBrk="1" hangingPunct="1">
              <a:spcBef>
                <a:spcPct val="50000"/>
              </a:spcBef>
            </a:pPr>
            <a:endParaRPr lang="en-US" altLang="zh-CN" sz="2000" b="1">
              <a:solidFill>
                <a:srgbClr val="FF0000"/>
              </a:solidFill>
            </a:endParaRPr>
          </a:p>
        </p:txBody>
      </p:sp>
      <p:sp>
        <p:nvSpPr>
          <p:cNvPr id="29728" name="Line 58"/>
          <p:cNvSpPr>
            <a:spLocks noChangeShapeType="1"/>
          </p:cNvSpPr>
          <p:nvPr/>
        </p:nvSpPr>
        <p:spPr bwMode="auto">
          <a:xfrm flipV="1">
            <a:off x="107950" y="5229225"/>
            <a:ext cx="287338" cy="576263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29" name="Line 60"/>
          <p:cNvSpPr>
            <a:spLocks noChangeShapeType="1"/>
          </p:cNvSpPr>
          <p:nvPr/>
        </p:nvSpPr>
        <p:spPr bwMode="auto">
          <a:xfrm flipH="1" flipV="1">
            <a:off x="1258888" y="5229225"/>
            <a:ext cx="720725" cy="576263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0" name="Line 61"/>
          <p:cNvSpPr>
            <a:spLocks noChangeShapeType="1"/>
          </p:cNvSpPr>
          <p:nvPr/>
        </p:nvSpPr>
        <p:spPr bwMode="auto">
          <a:xfrm flipV="1">
            <a:off x="611188" y="5302250"/>
            <a:ext cx="73025" cy="50323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1" name="Line 62"/>
          <p:cNvSpPr>
            <a:spLocks noChangeShapeType="1"/>
          </p:cNvSpPr>
          <p:nvPr/>
        </p:nvSpPr>
        <p:spPr bwMode="auto">
          <a:xfrm flipV="1">
            <a:off x="2268538" y="5518150"/>
            <a:ext cx="71437" cy="28733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2" name="Line 63"/>
          <p:cNvSpPr>
            <a:spLocks noChangeShapeType="1"/>
          </p:cNvSpPr>
          <p:nvPr/>
        </p:nvSpPr>
        <p:spPr bwMode="auto">
          <a:xfrm flipV="1">
            <a:off x="2700338" y="5518150"/>
            <a:ext cx="0" cy="28733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3" name="Line 64"/>
          <p:cNvSpPr>
            <a:spLocks noChangeShapeType="1"/>
          </p:cNvSpPr>
          <p:nvPr/>
        </p:nvSpPr>
        <p:spPr bwMode="auto">
          <a:xfrm flipH="1" flipV="1">
            <a:off x="2987675" y="5518150"/>
            <a:ext cx="144463" cy="28733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4" name="Line 65"/>
          <p:cNvSpPr>
            <a:spLocks noChangeShapeType="1"/>
          </p:cNvSpPr>
          <p:nvPr/>
        </p:nvSpPr>
        <p:spPr bwMode="auto">
          <a:xfrm flipH="1" flipV="1">
            <a:off x="971550" y="5302250"/>
            <a:ext cx="288925" cy="50323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5" name="Line 66"/>
          <p:cNvSpPr>
            <a:spLocks noChangeShapeType="1"/>
          </p:cNvSpPr>
          <p:nvPr/>
        </p:nvSpPr>
        <p:spPr bwMode="auto">
          <a:xfrm flipV="1">
            <a:off x="4643438" y="5373688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6" name="Line 68"/>
          <p:cNvSpPr>
            <a:spLocks noChangeShapeType="1"/>
          </p:cNvSpPr>
          <p:nvPr/>
        </p:nvSpPr>
        <p:spPr bwMode="auto">
          <a:xfrm flipV="1">
            <a:off x="6443663" y="5373688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7" name="Line 69"/>
          <p:cNvSpPr>
            <a:spLocks noChangeShapeType="1"/>
          </p:cNvSpPr>
          <p:nvPr/>
        </p:nvSpPr>
        <p:spPr bwMode="auto">
          <a:xfrm flipV="1">
            <a:off x="7524750" y="5589588"/>
            <a:ext cx="142875" cy="2159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8" name="Line 73"/>
          <p:cNvSpPr>
            <a:spLocks noChangeShapeType="1"/>
          </p:cNvSpPr>
          <p:nvPr/>
        </p:nvSpPr>
        <p:spPr bwMode="auto">
          <a:xfrm flipH="1">
            <a:off x="2771775" y="1844675"/>
            <a:ext cx="1728788" cy="2160588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39" name="Line 74"/>
          <p:cNvSpPr>
            <a:spLocks noChangeShapeType="1"/>
          </p:cNvSpPr>
          <p:nvPr/>
        </p:nvSpPr>
        <p:spPr bwMode="auto">
          <a:xfrm>
            <a:off x="4716463" y="1844675"/>
            <a:ext cx="0" cy="144145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0" name="Line 75"/>
          <p:cNvSpPr>
            <a:spLocks noChangeShapeType="1"/>
          </p:cNvSpPr>
          <p:nvPr/>
        </p:nvSpPr>
        <p:spPr bwMode="auto">
          <a:xfrm>
            <a:off x="5219700" y="1916113"/>
            <a:ext cx="576263" cy="1152525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1" name="Line 76"/>
          <p:cNvSpPr>
            <a:spLocks noChangeShapeType="1"/>
          </p:cNvSpPr>
          <p:nvPr/>
        </p:nvSpPr>
        <p:spPr bwMode="auto">
          <a:xfrm>
            <a:off x="8101013" y="1341438"/>
            <a:ext cx="71437" cy="4318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2" name="Line 77"/>
          <p:cNvSpPr>
            <a:spLocks noChangeShapeType="1"/>
          </p:cNvSpPr>
          <p:nvPr/>
        </p:nvSpPr>
        <p:spPr bwMode="auto">
          <a:xfrm flipH="1">
            <a:off x="6732588" y="1341438"/>
            <a:ext cx="1223962" cy="2663825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3" name="Line 78"/>
          <p:cNvSpPr>
            <a:spLocks noChangeShapeType="1"/>
          </p:cNvSpPr>
          <p:nvPr/>
        </p:nvSpPr>
        <p:spPr bwMode="auto">
          <a:xfrm flipH="1">
            <a:off x="6948488" y="1341438"/>
            <a:ext cx="719137" cy="719137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4" name="Line 83"/>
          <p:cNvSpPr>
            <a:spLocks noChangeShapeType="1"/>
          </p:cNvSpPr>
          <p:nvPr/>
        </p:nvSpPr>
        <p:spPr bwMode="auto">
          <a:xfrm>
            <a:off x="5865813" y="1773238"/>
            <a:ext cx="219075" cy="2159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29745" name="Text Box 85"/>
          <p:cNvSpPr txBox="1">
            <a:spLocks noChangeArrowheads="1"/>
          </p:cNvSpPr>
          <p:nvPr/>
        </p:nvSpPr>
        <p:spPr bwMode="auto">
          <a:xfrm rot="-3234">
            <a:off x="6804025" y="1695450"/>
            <a:ext cx="18716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1600" b="1">
                <a:solidFill>
                  <a:srgbClr val="003399"/>
                </a:solidFill>
              </a:rPr>
              <a:t>Contracts &amp; Delegations</a:t>
            </a:r>
            <a:r>
              <a:rPr lang="en-US" altLang="zh-CN" sz="1400" b="1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51" name="Text Box 11"/>
          <p:cNvSpPr txBox="1">
            <a:spLocks noChangeArrowheads="1"/>
          </p:cNvSpPr>
          <p:nvPr/>
        </p:nvSpPr>
        <p:spPr bwMode="auto">
          <a:xfrm>
            <a:off x="0" y="185738"/>
            <a:ext cx="3316288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Sanctions </a:t>
            </a:r>
          </a:p>
          <a:p>
            <a:pPr>
              <a:defRPr/>
            </a:pP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Define</a:t>
            </a: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 </a:t>
            </a:r>
            <a:r>
              <a:rPr lang="en-US" sz="2800" b="1" dirty="0">
                <a:latin typeface="Arial" charset="0"/>
                <a:ea typeface="宋体" charset="0"/>
                <a:cs typeface="宋体" charset="0"/>
              </a:rPr>
              <a:t>Institutions</a:t>
            </a:r>
            <a:endParaRPr lang="en-US" sz="2800" b="1" dirty="0"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913" y="1125538"/>
            <a:ext cx="4648200" cy="1981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b="1" dirty="0" smtClean="0">
                <a:ea typeface="+mj-ea"/>
              </a:rPr>
              <a:t>The End of Discussion I</a:t>
            </a:r>
            <a:endParaRPr lang="en-US" b="1" dirty="0">
              <a:ea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645024"/>
            <a:ext cx="6444208" cy="1676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Discussion II: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Session 5.4. Natural </a:t>
            </a:r>
            <a:r>
              <a:rPr lang="en-US" dirty="0" smtClean="0">
                <a:ea typeface="+mn-ea"/>
              </a:rPr>
              <a:t>Resources/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Choice and Recognition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492375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>
                <a:ea typeface="+mj-ea"/>
              </a:rPr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2888"/>
            <a:ext cx="9144000" cy="1143001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We need Clear Framing &amp; Positions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513"/>
            <a:ext cx="9324975" cy="5805487"/>
          </a:xfrm>
        </p:spPr>
        <p:txBody>
          <a:bodyPr/>
          <a:lstStyle/>
          <a:p>
            <a:r>
              <a:rPr lang="en-US" altLang="en-US" smtClean="0"/>
              <a:t>Is local democracy your responsibility? </a:t>
            </a:r>
          </a:p>
          <a:p>
            <a:pPr lvl="1"/>
            <a:r>
              <a:rPr lang="en-US" altLang="en-US" smtClean="0"/>
              <a:t>Yes – you are mucking in it</a:t>
            </a:r>
          </a:p>
          <a:p>
            <a:pPr lvl="1"/>
            <a:r>
              <a:rPr lang="en-US" altLang="en-US" smtClean="0"/>
              <a:t>P.E. of knowledge – so you need to understand it. </a:t>
            </a:r>
          </a:p>
          <a:p>
            <a:r>
              <a:rPr lang="en-US" altLang="en-US" smtClean="0"/>
              <a:t>Can you define representation or democracy </a:t>
            </a:r>
          </a:p>
          <a:p>
            <a:r>
              <a:rPr lang="en-US" altLang="en-US" smtClean="0"/>
              <a:t>What is decentralization?</a:t>
            </a:r>
          </a:p>
          <a:p>
            <a:pPr lvl="2"/>
            <a:r>
              <a:rPr lang="en-US" altLang="en-US" smtClean="0"/>
              <a:t>Is it really Political, Administrative, Fiscal?</a:t>
            </a:r>
          </a:p>
          <a:p>
            <a:r>
              <a:rPr lang="en-US" altLang="en-US" smtClean="0"/>
              <a:t>Why does representation matter?</a:t>
            </a:r>
          </a:p>
          <a:p>
            <a:r>
              <a:rPr lang="en-US" altLang="en-US" smtClean="0"/>
              <a:t>Does capacity really matter? </a:t>
            </a:r>
          </a:p>
          <a:p>
            <a:r>
              <a:rPr lang="en-US" altLang="en-US" smtClean="0"/>
              <a:t>Why do Discourse, Law and Practice differ? PE?</a:t>
            </a:r>
            <a:endParaRPr lang="en-US" altLang="en-US" b="1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59"/>
          <p:cNvGrpSpPr>
            <a:grpSpLocks/>
          </p:cNvGrpSpPr>
          <p:nvPr/>
        </p:nvGrpSpPr>
        <p:grpSpPr bwMode="auto">
          <a:xfrm>
            <a:off x="0" y="115888"/>
            <a:ext cx="9215438" cy="6723062"/>
            <a:chOff x="0" y="73"/>
            <a:chExt cx="5805" cy="4235"/>
          </a:xfrm>
        </p:grpSpPr>
        <p:sp>
          <p:nvSpPr>
            <p:cNvPr id="7173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7177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5760" cy="1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2800" b="1"/>
                <a:t>Defining </a:t>
              </a:r>
            </a:p>
            <a:p>
              <a:pPr eaLnBrk="1" hangingPunct="1"/>
              <a:r>
                <a:rPr lang="en-US" altLang="en-US" sz="2800" b="1"/>
                <a:t>Local Authorities/Institutions? Too Vague!</a:t>
              </a:r>
            </a:p>
            <a:p>
              <a:pPr eaLnBrk="1" hangingPunct="1">
                <a:buFontTx/>
                <a:buChar char="-"/>
              </a:pPr>
              <a:r>
                <a:rPr lang="en-US" altLang="en-US" sz="2800" b="1"/>
                <a:t>Authority </a:t>
              </a:r>
              <a:r>
                <a:rPr lang="en-US" altLang="en-US" sz="2800" b="1" u="sng"/>
                <a:t>=</a:t>
              </a:r>
              <a:r>
                <a:rPr lang="en-US" altLang="en-US" sz="2800" b="1"/>
                <a:t> legitimate power</a:t>
              </a:r>
            </a:p>
            <a:p>
              <a:pPr eaLnBrk="1" hangingPunct="1">
                <a:buFontTx/>
                <a:buChar char="-"/>
              </a:pPr>
              <a:r>
                <a:rPr lang="en-US" altLang="en-US" sz="2800" b="1"/>
                <a:t>What defines local categories of institution – their relations of accountability! </a:t>
              </a:r>
            </a:p>
            <a:p>
              <a:pPr eaLnBrk="1" hangingPunct="1">
                <a:buFontTx/>
                <a:buChar char="-"/>
              </a:pPr>
              <a:r>
                <a:rPr lang="en-US" altLang="en-US" sz="2800" b="1"/>
                <a:t>Politics of Choice? YOU ARE CHOOSING. Choosing </a:t>
              </a:r>
              <a:r>
                <a:rPr lang="en-US" altLang="en-US" sz="2800" b="1">
                  <a:sym typeface="Wingdings" panose="05000000000000000000" pitchFamily="2" charset="2"/>
                </a:rPr>
                <a:t> Responsibility</a:t>
              </a:r>
              <a:endParaRPr lang="en-US" altLang="en-US" sz="2800" b="1"/>
            </a:p>
          </p:txBody>
        </p:sp>
        <p:sp>
          <p:nvSpPr>
            <p:cNvPr id="7179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7180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7181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7182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7183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7186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7187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88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89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0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7191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2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3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4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5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6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7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8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7199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516" cy="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200" name="Line 52"/>
            <p:cNvSpPr>
              <a:spLocks noChangeShapeType="1"/>
            </p:cNvSpPr>
            <p:nvPr/>
          </p:nvSpPr>
          <p:spPr bwMode="auto">
            <a:xfrm flipH="1" flipV="1">
              <a:off x="1066" y="4103"/>
              <a:ext cx="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201" name="Text Box 53"/>
            <p:cNvSpPr txBox="1">
              <a:spLocks noChangeArrowheads="1"/>
            </p:cNvSpPr>
            <p:nvPr/>
          </p:nvSpPr>
          <p:spPr bwMode="auto">
            <a:xfrm rot="21596766">
              <a:off x="4785" y="3918"/>
              <a:ext cx="102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3200" b="1" dirty="0" smtClean="0">
                  <a:solidFill>
                    <a:srgbClr val="CC0000"/>
                  </a:solidFill>
                </a:rPr>
                <a:t>Private</a:t>
              </a:r>
              <a:endParaRPr lang="en-US" altLang="zh-CN" sz="2800" b="1" dirty="0" smtClean="0">
                <a:solidFill>
                  <a:srgbClr val="CC0000"/>
                </a:solidFill>
              </a:endParaRPr>
            </a:p>
          </p:txBody>
        </p:sp>
        <p:sp>
          <p:nvSpPr>
            <p:cNvPr id="7202" name="Text Box 54"/>
            <p:cNvSpPr txBox="1">
              <a:spLocks noChangeArrowheads="1"/>
            </p:cNvSpPr>
            <p:nvPr/>
          </p:nvSpPr>
          <p:spPr bwMode="auto">
            <a:xfrm rot="-3234">
              <a:off x="144" y="3901"/>
              <a:ext cx="114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3600" b="1" smtClean="0">
                  <a:solidFill>
                    <a:srgbClr val="00B050"/>
                  </a:solidFill>
                </a:rPr>
                <a:t>Public</a:t>
              </a:r>
              <a:endParaRPr lang="en-US" altLang="zh-CN" sz="2400" b="1" smtClean="0">
                <a:solidFill>
                  <a:srgbClr val="00B050"/>
                </a:solidFill>
              </a:endParaRPr>
            </a:p>
          </p:txBody>
        </p:sp>
        <p:sp>
          <p:nvSpPr>
            <p:cNvPr id="7203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59"/>
          <p:cNvGrpSpPr>
            <a:grpSpLocks/>
          </p:cNvGrpSpPr>
          <p:nvPr/>
        </p:nvGrpSpPr>
        <p:grpSpPr bwMode="auto">
          <a:xfrm>
            <a:off x="0" y="115888"/>
            <a:ext cx="8991600" cy="6723062"/>
            <a:chOff x="0" y="73"/>
            <a:chExt cx="5664" cy="4235"/>
          </a:xfrm>
        </p:grpSpPr>
        <p:sp>
          <p:nvSpPr>
            <p:cNvPr id="7173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165" y="1003"/>
              <a:ext cx="1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smtClean="0"/>
                <a:t>Power Transfers</a:t>
              </a:r>
            </a:p>
          </p:txBody>
        </p:sp>
        <p:sp>
          <p:nvSpPr>
            <p:cNvPr id="7175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76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77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1929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b="1" smtClean="0"/>
                <a:t>Defining </a:t>
              </a:r>
            </a:p>
            <a:p>
              <a:pPr eaLnBrk="1" hangingPunct="1">
                <a:defRPr/>
              </a:pPr>
              <a:r>
                <a:rPr lang="en-US" sz="2800" b="1" smtClean="0"/>
                <a:t>Decentralization </a:t>
              </a:r>
            </a:p>
          </p:txBody>
        </p:sp>
        <p:sp>
          <p:nvSpPr>
            <p:cNvPr id="7178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7179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7180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7181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7182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7183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7184" name="Text Box 26"/>
            <p:cNvSpPr txBox="1">
              <a:spLocks noChangeArrowheads="1"/>
            </p:cNvSpPr>
            <p:nvPr/>
          </p:nvSpPr>
          <p:spPr bwMode="auto">
            <a:xfrm rot="-2193337">
              <a:off x="486" y="1436"/>
              <a:ext cx="27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9900"/>
                  </a:solidFill>
                </a:rPr>
                <a:t>Democratic  Decentralization</a:t>
              </a:r>
            </a:p>
          </p:txBody>
        </p:sp>
        <p:sp>
          <p:nvSpPr>
            <p:cNvPr id="7185" name="Text Box 27"/>
            <p:cNvSpPr txBox="1">
              <a:spLocks noChangeArrowheads="1"/>
            </p:cNvSpPr>
            <p:nvPr/>
          </p:nvSpPr>
          <p:spPr bwMode="auto">
            <a:xfrm rot="-2991606">
              <a:off x="1658" y="1592"/>
              <a:ext cx="127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chemeClr val="tx2"/>
                  </a:solidFill>
                </a:rPr>
                <a:t>Deconcentration  (Administrative Decentralization)</a:t>
              </a:r>
            </a:p>
          </p:txBody>
        </p:sp>
        <p:sp>
          <p:nvSpPr>
            <p:cNvPr id="7186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7187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88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89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0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7191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2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3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4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5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6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7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198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7199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6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200" name="Line 52"/>
            <p:cNvSpPr>
              <a:spLocks noChangeShapeType="1"/>
            </p:cNvSpPr>
            <p:nvPr/>
          </p:nvSpPr>
          <p:spPr bwMode="auto">
            <a:xfrm flipH="1" flipV="1">
              <a:off x="1066" y="4103"/>
              <a:ext cx="9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201" name="Text Box 53"/>
            <p:cNvSpPr txBox="1">
              <a:spLocks noChangeArrowheads="1"/>
            </p:cNvSpPr>
            <p:nvPr/>
          </p:nvSpPr>
          <p:spPr bwMode="auto">
            <a:xfrm rot="-3234">
              <a:off x="4992" y="3996"/>
              <a:ext cx="57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CC0000"/>
                  </a:solidFill>
                </a:rPr>
                <a:t>Private</a:t>
              </a:r>
              <a:endParaRPr lang="en-US" altLang="zh-CN" sz="1400" b="1" smtClean="0">
                <a:solidFill>
                  <a:srgbClr val="CC0000"/>
                </a:solidFill>
              </a:endParaRPr>
            </a:p>
          </p:txBody>
        </p:sp>
        <p:sp>
          <p:nvSpPr>
            <p:cNvPr id="7202" name="Text Box 54"/>
            <p:cNvSpPr txBox="1">
              <a:spLocks noChangeArrowheads="1"/>
            </p:cNvSpPr>
            <p:nvPr/>
          </p:nvSpPr>
          <p:spPr bwMode="auto">
            <a:xfrm rot="-3234">
              <a:off x="144" y="3901"/>
              <a:ext cx="114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3600" b="1" smtClean="0">
                  <a:solidFill>
                    <a:srgbClr val="00B050"/>
                  </a:solidFill>
                </a:rPr>
                <a:t>Public</a:t>
              </a:r>
              <a:endParaRPr lang="en-US" altLang="zh-CN" sz="2400" b="1" smtClean="0">
                <a:solidFill>
                  <a:srgbClr val="00B050"/>
                </a:solidFill>
              </a:endParaRPr>
            </a:p>
          </p:txBody>
        </p:sp>
        <p:sp>
          <p:nvSpPr>
            <p:cNvPr id="7203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7204" name="Line 18"/>
            <p:cNvSpPr>
              <a:spLocks noChangeShapeType="1"/>
            </p:cNvSpPr>
            <p:nvPr/>
          </p:nvSpPr>
          <p:spPr bwMode="auto">
            <a:xfrm flipH="1">
              <a:off x="567" y="1115"/>
              <a:ext cx="2041" cy="149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7205" name="Line 19"/>
            <p:cNvSpPr>
              <a:spLocks noChangeShapeType="1"/>
            </p:cNvSpPr>
            <p:nvPr/>
          </p:nvSpPr>
          <p:spPr bwMode="auto">
            <a:xfrm flipH="1">
              <a:off x="1610" y="1160"/>
              <a:ext cx="1179" cy="14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  <p:sp>
        <p:nvSpPr>
          <p:cNvPr id="7171" name="Text Box 53"/>
          <p:cNvSpPr txBox="1">
            <a:spLocks noChangeArrowheads="1"/>
          </p:cNvSpPr>
          <p:nvPr/>
        </p:nvSpPr>
        <p:spPr bwMode="auto">
          <a:xfrm rot="-3234">
            <a:off x="4402138" y="3621088"/>
            <a:ext cx="457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b="1" smtClean="0">
                <a:solidFill>
                  <a:srgbClr val="CC0000"/>
                </a:solidFill>
              </a:rPr>
              <a:t>?</a:t>
            </a:r>
            <a:endParaRPr lang="en-US" altLang="zh-CN" sz="1400" b="1" smtClean="0">
              <a:solidFill>
                <a:srgbClr val="CC0000"/>
              </a:solidFill>
            </a:endParaRPr>
          </a:p>
        </p:txBody>
      </p:sp>
      <p:sp>
        <p:nvSpPr>
          <p:cNvPr id="7172" name="Rectangle 17"/>
          <p:cNvSpPr>
            <a:spLocks noChangeArrowheads="1"/>
          </p:cNvSpPr>
          <p:nvPr/>
        </p:nvSpPr>
        <p:spPr bwMode="auto">
          <a:xfrm>
            <a:off x="7380288" y="617538"/>
            <a:ext cx="136683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zh-CN" b="1">
                <a:latin typeface="Arial" charset="0"/>
                <a:ea typeface="宋体" charset="0"/>
                <a:cs typeface="宋体" charset="0"/>
              </a:rPr>
              <a:t>Donors</a:t>
            </a:r>
          </a:p>
          <a:p>
            <a:pPr algn="ctr">
              <a:defRPr/>
            </a:pPr>
            <a:r>
              <a:rPr lang="en-US" altLang="zh-CN" b="1">
                <a:latin typeface="Arial" charset="0"/>
                <a:ea typeface="宋体" charset="0"/>
                <a:cs typeface="宋体" charset="0"/>
              </a:rPr>
              <a:t>Big NGOs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59"/>
          <p:cNvGrpSpPr>
            <a:grpSpLocks/>
          </p:cNvGrpSpPr>
          <p:nvPr/>
        </p:nvGrpSpPr>
        <p:grpSpPr bwMode="auto">
          <a:xfrm>
            <a:off x="0" y="115888"/>
            <a:ext cx="9144000" cy="6718300"/>
            <a:chOff x="0" y="73"/>
            <a:chExt cx="5760" cy="4232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8197" name="Text Box 6"/>
            <p:cNvSpPr txBox="1">
              <a:spLocks noChangeArrowheads="1"/>
            </p:cNvSpPr>
            <p:nvPr/>
          </p:nvSpPr>
          <p:spPr bwMode="auto">
            <a:xfrm>
              <a:off x="165" y="1003"/>
              <a:ext cx="1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smtClean="0"/>
                <a:t>Power Transfers</a:t>
              </a:r>
            </a:p>
          </p:txBody>
        </p:sp>
        <p:sp>
          <p:nvSpPr>
            <p:cNvPr id="8198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199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00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1801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dirty="0" smtClean="0"/>
            </a:p>
            <a:p>
              <a:pPr eaLnBrk="1" hangingPunct="1">
                <a:defRPr/>
              </a:pPr>
              <a:r>
                <a:rPr lang="en-US" sz="2800" b="1" dirty="0" smtClean="0"/>
                <a:t>Other Transfers</a:t>
              </a:r>
            </a:p>
            <a:p>
              <a:pPr eaLnBrk="1" hangingPunct="1">
                <a:defRPr/>
              </a:pPr>
              <a:r>
                <a:rPr lang="en-US" sz="2800" b="1" dirty="0" smtClean="0"/>
                <a:t>Privatizations?</a:t>
              </a:r>
            </a:p>
          </p:txBody>
        </p:sp>
        <p:sp>
          <p:nvSpPr>
            <p:cNvPr id="8201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8202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8203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8204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8205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8206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8207" name="Text Box 28"/>
            <p:cNvSpPr txBox="1">
              <a:spLocks noChangeArrowheads="1"/>
            </p:cNvSpPr>
            <p:nvPr/>
          </p:nvSpPr>
          <p:spPr bwMode="auto">
            <a:xfrm rot="2623890" flipH="1">
              <a:off x="3792" y="1342"/>
              <a:ext cx="9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D60093"/>
                  </a:solidFill>
                </a:rPr>
                <a:t>Privatization</a:t>
              </a:r>
            </a:p>
          </p:txBody>
        </p:sp>
        <p:sp>
          <p:nvSpPr>
            <p:cNvPr id="8208" name="Text Box 29"/>
            <p:cNvSpPr txBox="1">
              <a:spLocks noChangeArrowheads="1"/>
            </p:cNvSpPr>
            <p:nvPr/>
          </p:nvSpPr>
          <p:spPr bwMode="auto">
            <a:xfrm rot="-3234">
              <a:off x="2448" y="1822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Hybrids?</a:t>
              </a:r>
              <a:r>
                <a:rPr lang="en-US" altLang="zh-CN" sz="1400" b="1" smtClean="0">
                  <a:solidFill>
                    <a:srgbClr val="0000FF"/>
                  </a:solidFill>
                </a:rPr>
                <a:t>  </a:t>
              </a:r>
            </a:p>
          </p:txBody>
        </p:sp>
        <p:sp>
          <p:nvSpPr>
            <p:cNvPr id="8209" name="Line 30"/>
            <p:cNvSpPr>
              <a:spLocks noChangeShapeType="1"/>
            </p:cNvSpPr>
            <p:nvPr/>
          </p:nvSpPr>
          <p:spPr bwMode="auto">
            <a:xfrm flipH="1">
              <a:off x="2992" y="1822"/>
              <a:ext cx="182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0" name="Line 31"/>
            <p:cNvSpPr>
              <a:spLocks noChangeShapeType="1"/>
            </p:cNvSpPr>
            <p:nvPr/>
          </p:nvSpPr>
          <p:spPr bwMode="auto">
            <a:xfrm>
              <a:off x="3355" y="1822"/>
              <a:ext cx="136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1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8212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3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4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5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8216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7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8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19" name="Text Box 40"/>
            <p:cNvSpPr txBox="1">
              <a:spLocks noChangeArrowheads="1"/>
            </p:cNvSpPr>
            <p:nvPr/>
          </p:nvSpPr>
          <p:spPr bwMode="auto">
            <a:xfrm flipH="1">
              <a:off x="2744" y="1486"/>
              <a:ext cx="999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Non-market</a:t>
              </a:r>
              <a:r>
                <a:rPr lang="en-US" sz="1600" b="1" smtClean="0">
                  <a:solidFill>
                    <a:srgbClr val="FF9900"/>
                  </a:solidFill>
                </a:rPr>
                <a:t> </a:t>
              </a:r>
            </a:p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Privatization</a:t>
              </a:r>
            </a:p>
          </p:txBody>
        </p:sp>
        <p:sp>
          <p:nvSpPr>
            <p:cNvPr id="8220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1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2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3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4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8225" name="Line 51"/>
            <p:cNvSpPr>
              <a:spLocks noChangeShapeType="1"/>
            </p:cNvSpPr>
            <p:nvPr/>
          </p:nvSpPr>
          <p:spPr bwMode="auto">
            <a:xfrm flipV="1">
              <a:off x="3360" y="4102"/>
              <a:ext cx="129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6" name="Line 52"/>
            <p:cNvSpPr>
              <a:spLocks noChangeShapeType="1"/>
            </p:cNvSpPr>
            <p:nvPr/>
          </p:nvSpPr>
          <p:spPr bwMode="auto">
            <a:xfrm flipH="1">
              <a:off x="589" y="4103"/>
              <a:ext cx="142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27" name="Text Box 53"/>
            <p:cNvSpPr txBox="1">
              <a:spLocks noChangeArrowheads="1"/>
            </p:cNvSpPr>
            <p:nvPr/>
          </p:nvSpPr>
          <p:spPr bwMode="auto">
            <a:xfrm rot="-3234">
              <a:off x="4652" y="3898"/>
              <a:ext cx="110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3600" b="1" smtClean="0">
                  <a:solidFill>
                    <a:srgbClr val="CC0000"/>
                  </a:solidFill>
                </a:rPr>
                <a:t>Private</a:t>
              </a:r>
              <a:endParaRPr lang="en-US" altLang="zh-CN" sz="3200" b="1" smtClean="0">
                <a:solidFill>
                  <a:srgbClr val="CC0000"/>
                </a:solidFill>
              </a:endParaRPr>
            </a:p>
          </p:txBody>
        </p:sp>
        <p:sp>
          <p:nvSpPr>
            <p:cNvPr id="8228" name="Text Box 54"/>
            <p:cNvSpPr txBox="1">
              <a:spLocks noChangeArrowheads="1"/>
            </p:cNvSpPr>
            <p:nvPr/>
          </p:nvSpPr>
          <p:spPr bwMode="auto">
            <a:xfrm rot="-3234">
              <a:off x="144" y="3998"/>
              <a:ext cx="55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B050"/>
                  </a:solidFill>
                </a:rPr>
                <a:t>Public</a:t>
              </a:r>
              <a:endParaRPr lang="en-US" altLang="zh-CN" sz="1400" b="1" smtClean="0">
                <a:solidFill>
                  <a:srgbClr val="00B050"/>
                </a:solidFill>
              </a:endParaRPr>
            </a:p>
          </p:txBody>
        </p:sp>
        <p:sp>
          <p:nvSpPr>
            <p:cNvPr id="8229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8230" name="Line 21"/>
            <p:cNvSpPr>
              <a:spLocks noChangeShapeType="1"/>
            </p:cNvSpPr>
            <p:nvPr/>
          </p:nvSpPr>
          <p:spPr bwMode="auto">
            <a:xfrm flipH="1">
              <a:off x="2925" y="1205"/>
              <a:ext cx="0" cy="140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31" name="Line 22"/>
            <p:cNvSpPr>
              <a:spLocks noChangeShapeType="1"/>
            </p:cNvSpPr>
            <p:nvPr/>
          </p:nvSpPr>
          <p:spPr bwMode="auto">
            <a:xfrm>
              <a:off x="3243" y="1205"/>
              <a:ext cx="693" cy="1433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8232" name="Line 23"/>
            <p:cNvSpPr>
              <a:spLocks noChangeShapeType="1"/>
            </p:cNvSpPr>
            <p:nvPr/>
          </p:nvSpPr>
          <p:spPr bwMode="auto">
            <a:xfrm>
              <a:off x="3744" y="1102"/>
              <a:ext cx="1248" cy="110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  <p:sp>
        <p:nvSpPr>
          <p:cNvPr id="8195" name="Rectangle 17"/>
          <p:cNvSpPr>
            <a:spLocks noChangeArrowheads="1"/>
          </p:cNvSpPr>
          <p:nvPr/>
        </p:nvSpPr>
        <p:spPr bwMode="auto">
          <a:xfrm>
            <a:off x="7380288" y="617538"/>
            <a:ext cx="136683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zh-CN" b="1">
                <a:latin typeface="Arial" charset="0"/>
                <a:ea typeface="宋体" charset="0"/>
                <a:cs typeface="宋体" charset="0"/>
              </a:rPr>
              <a:t>Donors</a:t>
            </a:r>
          </a:p>
          <a:p>
            <a:pPr algn="ctr">
              <a:defRPr/>
            </a:pPr>
            <a:r>
              <a:rPr lang="en-US" altLang="zh-CN" b="1">
                <a:latin typeface="Arial" charset="0"/>
                <a:ea typeface="宋体" charset="0"/>
                <a:cs typeface="宋体" charset="0"/>
              </a:rPr>
              <a:t>Big NGOs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59"/>
          <p:cNvGrpSpPr>
            <a:grpSpLocks/>
          </p:cNvGrpSpPr>
          <p:nvPr/>
        </p:nvGrpSpPr>
        <p:grpSpPr bwMode="auto">
          <a:xfrm>
            <a:off x="0" y="115888"/>
            <a:ext cx="8991600" cy="6553200"/>
            <a:chOff x="0" y="73"/>
            <a:chExt cx="5664" cy="4128"/>
          </a:xfrm>
        </p:grpSpPr>
        <p:sp>
          <p:nvSpPr>
            <p:cNvPr id="9221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165" y="1003"/>
              <a:ext cx="137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smtClean="0"/>
                <a:t>Power Transfers</a:t>
              </a:r>
            </a:p>
          </p:txBody>
        </p:sp>
        <p:sp>
          <p:nvSpPr>
            <p:cNvPr id="9223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24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25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1803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  <a:p>
              <a:pPr eaLnBrk="1" hangingPunct="1">
                <a:defRPr/>
              </a:pPr>
              <a:r>
                <a:rPr lang="en-US" sz="2800" b="1" smtClean="0"/>
                <a:t>Other Transfers</a:t>
              </a:r>
            </a:p>
          </p:txBody>
        </p:sp>
        <p:sp>
          <p:nvSpPr>
            <p:cNvPr id="9226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9227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9228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9229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9230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9231" name="Rectangle 17"/>
            <p:cNvSpPr>
              <a:spLocks noChangeArrowheads="1"/>
            </p:cNvSpPr>
            <p:nvPr/>
          </p:nvSpPr>
          <p:spPr bwMode="auto">
            <a:xfrm>
              <a:off x="4649" y="389"/>
              <a:ext cx="8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Donors</a:t>
              </a:r>
            </a:p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Big NGOs</a:t>
              </a:r>
            </a:p>
          </p:txBody>
        </p:sp>
        <p:sp>
          <p:nvSpPr>
            <p:cNvPr id="9232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9233" name="Line 25"/>
            <p:cNvSpPr>
              <a:spLocks noChangeShapeType="1"/>
            </p:cNvSpPr>
            <p:nvPr/>
          </p:nvSpPr>
          <p:spPr bwMode="auto">
            <a:xfrm>
              <a:off x="5057" y="843"/>
              <a:ext cx="182" cy="131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34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9235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36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37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38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9239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0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1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2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3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4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5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6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9247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6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8" name="Line 52"/>
            <p:cNvSpPr>
              <a:spLocks noChangeShapeType="1"/>
            </p:cNvSpPr>
            <p:nvPr/>
          </p:nvSpPr>
          <p:spPr bwMode="auto">
            <a:xfrm flipH="1">
              <a:off x="576" y="4103"/>
              <a:ext cx="144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49" name="Text Box 53"/>
            <p:cNvSpPr txBox="1">
              <a:spLocks noChangeArrowheads="1"/>
            </p:cNvSpPr>
            <p:nvPr/>
          </p:nvSpPr>
          <p:spPr bwMode="auto">
            <a:xfrm rot="-3234">
              <a:off x="4992" y="4007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Private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9250" name="Text Box 54"/>
            <p:cNvSpPr txBox="1">
              <a:spLocks noChangeArrowheads="1"/>
            </p:cNvSpPr>
            <p:nvPr/>
          </p:nvSpPr>
          <p:spPr bwMode="auto">
            <a:xfrm rot="-3234">
              <a:off x="144" y="4009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Public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9251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9252" name="Line 24"/>
            <p:cNvSpPr>
              <a:spLocks noChangeShapeType="1"/>
            </p:cNvSpPr>
            <p:nvPr/>
          </p:nvSpPr>
          <p:spPr bwMode="auto">
            <a:xfrm flipH="1">
              <a:off x="4150" y="843"/>
              <a:ext cx="817" cy="176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53" name="Line 56"/>
            <p:cNvSpPr>
              <a:spLocks noChangeShapeType="1"/>
            </p:cNvSpPr>
            <p:nvPr/>
          </p:nvSpPr>
          <p:spPr bwMode="auto">
            <a:xfrm flipH="1">
              <a:off x="3107" y="843"/>
              <a:ext cx="1769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9254" name="Text Box 58"/>
            <p:cNvSpPr txBox="1">
              <a:spLocks noChangeArrowheads="1"/>
            </p:cNvSpPr>
            <p:nvPr/>
          </p:nvSpPr>
          <p:spPr bwMode="auto">
            <a:xfrm rot="-3234">
              <a:off x="3900" y="1162"/>
              <a:ext cx="1179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zh-CN" sz="2000" b="1" smtClean="0">
                  <a:solidFill>
                    <a:srgbClr val="003399"/>
                  </a:solidFill>
                </a:rPr>
                <a:t>Contracts, Delegations. Transfers</a:t>
              </a:r>
              <a:r>
                <a:rPr lang="en-US" altLang="zh-CN" b="1" smtClean="0">
                  <a:solidFill>
                    <a:srgbClr val="0000FF"/>
                  </a:solidFill>
                </a:rPr>
                <a:t>  </a:t>
              </a:r>
            </a:p>
          </p:txBody>
        </p:sp>
      </p:grpSp>
      <p:sp>
        <p:nvSpPr>
          <p:cNvPr id="9219" name="Line 56"/>
          <p:cNvSpPr>
            <a:spLocks noChangeShapeType="1"/>
          </p:cNvSpPr>
          <p:nvPr/>
        </p:nvSpPr>
        <p:spPr bwMode="auto">
          <a:xfrm flipH="1">
            <a:off x="1258888" y="1338263"/>
            <a:ext cx="6192837" cy="2849562"/>
          </a:xfrm>
          <a:prstGeom prst="line">
            <a:avLst/>
          </a:prstGeom>
          <a:noFill/>
          <a:ln w="38100">
            <a:solidFill>
              <a:srgbClr val="0000FF">
                <a:alpha val="20000"/>
              </a:srgbClr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9220" name="Line 56"/>
          <p:cNvSpPr>
            <a:spLocks noChangeShapeType="1"/>
          </p:cNvSpPr>
          <p:nvPr/>
        </p:nvSpPr>
        <p:spPr bwMode="auto">
          <a:xfrm flipH="1">
            <a:off x="3062288" y="1341438"/>
            <a:ext cx="4557712" cy="2879725"/>
          </a:xfrm>
          <a:prstGeom prst="line">
            <a:avLst/>
          </a:prstGeom>
          <a:noFill/>
          <a:ln w="38100">
            <a:solidFill>
              <a:srgbClr val="0000FF">
                <a:alpha val="20000"/>
              </a:srgbClr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39" name="Line 25"/>
          <p:cNvSpPr>
            <a:spLocks noChangeShapeType="1"/>
          </p:cNvSpPr>
          <p:nvPr/>
        </p:nvSpPr>
        <p:spPr bwMode="auto">
          <a:xfrm flipH="1">
            <a:off x="6804025" y="981075"/>
            <a:ext cx="576263" cy="714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59"/>
          <p:cNvGrpSpPr>
            <a:grpSpLocks/>
          </p:cNvGrpSpPr>
          <p:nvPr/>
        </p:nvGrpSpPr>
        <p:grpSpPr bwMode="auto">
          <a:xfrm>
            <a:off x="0" y="115888"/>
            <a:ext cx="8991600" cy="6553200"/>
            <a:chOff x="0" y="73"/>
            <a:chExt cx="5664" cy="4128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0" y="2430"/>
              <a:ext cx="2336" cy="998"/>
            </a:xfrm>
            <a:prstGeom prst="rect">
              <a:avLst/>
            </a:prstGeom>
            <a:noFill/>
            <a:ln w="762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44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10245" name="Text Box 6"/>
            <p:cNvSpPr txBox="1">
              <a:spLocks noChangeArrowheads="1"/>
            </p:cNvSpPr>
            <p:nvPr/>
          </p:nvSpPr>
          <p:spPr bwMode="auto">
            <a:xfrm>
              <a:off x="165" y="1003"/>
              <a:ext cx="1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smtClean="0"/>
                <a:t>Power Transfers</a:t>
              </a:r>
            </a:p>
          </p:txBody>
        </p:sp>
        <p:sp>
          <p:nvSpPr>
            <p:cNvPr id="10246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47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48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1929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b="1" smtClean="0"/>
                <a:t> </a:t>
              </a:r>
            </a:p>
            <a:p>
              <a:pPr eaLnBrk="1" hangingPunct="1">
                <a:defRPr/>
              </a:pPr>
              <a:r>
                <a:rPr lang="en-US" sz="2800" b="1" smtClean="0"/>
                <a:t>Decentralization </a:t>
              </a:r>
            </a:p>
          </p:txBody>
        </p:sp>
        <p:sp>
          <p:nvSpPr>
            <p:cNvPr id="10249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10250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10251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10252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10253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10254" name="Rectangle 17"/>
            <p:cNvSpPr>
              <a:spLocks noChangeArrowheads="1"/>
            </p:cNvSpPr>
            <p:nvPr/>
          </p:nvSpPr>
          <p:spPr bwMode="auto">
            <a:xfrm>
              <a:off x="4649" y="389"/>
              <a:ext cx="8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Donors</a:t>
              </a:r>
            </a:p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Big NGOs</a:t>
              </a:r>
            </a:p>
          </p:txBody>
        </p:sp>
        <p:sp>
          <p:nvSpPr>
            <p:cNvPr id="10255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10256" name="Line 25"/>
            <p:cNvSpPr>
              <a:spLocks noChangeShapeType="1"/>
            </p:cNvSpPr>
            <p:nvPr/>
          </p:nvSpPr>
          <p:spPr bwMode="auto">
            <a:xfrm>
              <a:off x="5057" y="843"/>
              <a:ext cx="182" cy="131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57" name="Text Box 26"/>
            <p:cNvSpPr txBox="1">
              <a:spLocks noChangeArrowheads="1"/>
            </p:cNvSpPr>
            <p:nvPr/>
          </p:nvSpPr>
          <p:spPr bwMode="auto">
            <a:xfrm rot="-2193337">
              <a:off x="486" y="1436"/>
              <a:ext cx="27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9900"/>
                  </a:solidFill>
                </a:rPr>
                <a:t>Democratic  Decentralization</a:t>
              </a:r>
            </a:p>
          </p:txBody>
        </p:sp>
        <p:sp>
          <p:nvSpPr>
            <p:cNvPr id="10258" name="Text Box 27"/>
            <p:cNvSpPr txBox="1">
              <a:spLocks noChangeArrowheads="1"/>
            </p:cNvSpPr>
            <p:nvPr/>
          </p:nvSpPr>
          <p:spPr bwMode="auto">
            <a:xfrm rot="-2991606">
              <a:off x="1658" y="1592"/>
              <a:ext cx="127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chemeClr val="tx2"/>
                  </a:solidFill>
                </a:rPr>
                <a:t>Deconcentration  (Administrative Decentralization)</a:t>
              </a:r>
            </a:p>
          </p:txBody>
        </p:sp>
        <p:sp>
          <p:nvSpPr>
            <p:cNvPr id="10259" name="Text Box 28"/>
            <p:cNvSpPr txBox="1">
              <a:spLocks noChangeArrowheads="1"/>
            </p:cNvSpPr>
            <p:nvPr/>
          </p:nvSpPr>
          <p:spPr bwMode="auto">
            <a:xfrm rot="2623890" flipH="1">
              <a:off x="3792" y="1342"/>
              <a:ext cx="9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D60093"/>
                  </a:solidFill>
                </a:rPr>
                <a:t>Privatization</a:t>
              </a:r>
            </a:p>
          </p:txBody>
        </p:sp>
        <p:sp>
          <p:nvSpPr>
            <p:cNvPr id="10260" name="Text Box 29"/>
            <p:cNvSpPr txBox="1">
              <a:spLocks noChangeArrowheads="1"/>
            </p:cNvSpPr>
            <p:nvPr/>
          </p:nvSpPr>
          <p:spPr bwMode="auto">
            <a:xfrm rot="-3234">
              <a:off x="2448" y="1822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Hybrids?</a:t>
              </a:r>
              <a:r>
                <a:rPr lang="en-US" altLang="zh-CN" sz="1400" b="1" smtClean="0">
                  <a:solidFill>
                    <a:srgbClr val="0000FF"/>
                  </a:solidFill>
                </a:rPr>
                <a:t>  </a:t>
              </a:r>
            </a:p>
          </p:txBody>
        </p:sp>
        <p:sp>
          <p:nvSpPr>
            <p:cNvPr id="10261" name="Line 30"/>
            <p:cNvSpPr>
              <a:spLocks noChangeShapeType="1"/>
            </p:cNvSpPr>
            <p:nvPr/>
          </p:nvSpPr>
          <p:spPr bwMode="auto">
            <a:xfrm flipH="1">
              <a:off x="2992" y="1822"/>
              <a:ext cx="182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2" name="Line 31"/>
            <p:cNvSpPr>
              <a:spLocks noChangeShapeType="1"/>
            </p:cNvSpPr>
            <p:nvPr/>
          </p:nvSpPr>
          <p:spPr bwMode="auto">
            <a:xfrm>
              <a:off x="3355" y="1822"/>
              <a:ext cx="136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3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10264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5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6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7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10268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69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0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1" name="Text Box 40"/>
            <p:cNvSpPr txBox="1">
              <a:spLocks noChangeArrowheads="1"/>
            </p:cNvSpPr>
            <p:nvPr/>
          </p:nvSpPr>
          <p:spPr bwMode="auto">
            <a:xfrm flipH="1">
              <a:off x="2744" y="1486"/>
              <a:ext cx="999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Non-market</a:t>
              </a:r>
              <a:r>
                <a:rPr lang="en-US" sz="1600" b="1" smtClean="0">
                  <a:solidFill>
                    <a:srgbClr val="FF9900"/>
                  </a:solidFill>
                </a:rPr>
                <a:t> </a:t>
              </a:r>
            </a:p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Privatization</a:t>
              </a:r>
            </a:p>
          </p:txBody>
        </p:sp>
        <p:sp>
          <p:nvSpPr>
            <p:cNvPr id="10272" name="Line 42"/>
            <p:cNvSpPr>
              <a:spLocks noChangeShapeType="1"/>
            </p:cNvSpPr>
            <p:nvPr/>
          </p:nvSpPr>
          <p:spPr bwMode="auto">
            <a:xfrm>
              <a:off x="689" y="3698"/>
              <a:ext cx="227" cy="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3" name="Text Box 44"/>
            <p:cNvSpPr txBox="1">
              <a:spLocks noChangeArrowheads="1"/>
            </p:cNvSpPr>
            <p:nvPr/>
          </p:nvSpPr>
          <p:spPr bwMode="auto">
            <a:xfrm>
              <a:off x="916" y="3603"/>
              <a:ext cx="1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b="1" smtClean="0"/>
                <a:t>Decentralization</a:t>
              </a:r>
            </a:p>
          </p:txBody>
        </p:sp>
        <p:sp>
          <p:nvSpPr>
            <p:cNvPr id="10274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5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6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7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78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0279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6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0" name="Line 52"/>
            <p:cNvSpPr>
              <a:spLocks noChangeShapeType="1"/>
            </p:cNvSpPr>
            <p:nvPr/>
          </p:nvSpPr>
          <p:spPr bwMode="auto">
            <a:xfrm flipH="1">
              <a:off x="576" y="4103"/>
              <a:ext cx="144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1" name="Text Box 53"/>
            <p:cNvSpPr txBox="1">
              <a:spLocks noChangeArrowheads="1"/>
            </p:cNvSpPr>
            <p:nvPr/>
          </p:nvSpPr>
          <p:spPr bwMode="auto">
            <a:xfrm rot="-3234">
              <a:off x="4992" y="4007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Private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0282" name="Text Box 54"/>
            <p:cNvSpPr txBox="1">
              <a:spLocks noChangeArrowheads="1"/>
            </p:cNvSpPr>
            <p:nvPr/>
          </p:nvSpPr>
          <p:spPr bwMode="auto">
            <a:xfrm rot="-3234">
              <a:off x="144" y="4009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Public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0283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10284" name="Line 18"/>
            <p:cNvSpPr>
              <a:spLocks noChangeShapeType="1"/>
            </p:cNvSpPr>
            <p:nvPr/>
          </p:nvSpPr>
          <p:spPr bwMode="auto">
            <a:xfrm flipH="1">
              <a:off x="567" y="1115"/>
              <a:ext cx="2041" cy="149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5" name="Line 19"/>
            <p:cNvSpPr>
              <a:spLocks noChangeShapeType="1"/>
            </p:cNvSpPr>
            <p:nvPr/>
          </p:nvSpPr>
          <p:spPr bwMode="auto">
            <a:xfrm flipH="1">
              <a:off x="1610" y="1160"/>
              <a:ext cx="1179" cy="14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6" name="Line 21"/>
            <p:cNvSpPr>
              <a:spLocks noChangeShapeType="1"/>
            </p:cNvSpPr>
            <p:nvPr/>
          </p:nvSpPr>
          <p:spPr bwMode="auto">
            <a:xfrm flipH="1">
              <a:off x="2925" y="1205"/>
              <a:ext cx="0" cy="140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7" name="Line 22"/>
            <p:cNvSpPr>
              <a:spLocks noChangeShapeType="1"/>
            </p:cNvSpPr>
            <p:nvPr/>
          </p:nvSpPr>
          <p:spPr bwMode="auto">
            <a:xfrm>
              <a:off x="3243" y="1205"/>
              <a:ext cx="693" cy="1433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8" name="Line 23"/>
            <p:cNvSpPr>
              <a:spLocks noChangeShapeType="1"/>
            </p:cNvSpPr>
            <p:nvPr/>
          </p:nvSpPr>
          <p:spPr bwMode="auto">
            <a:xfrm>
              <a:off x="3744" y="1102"/>
              <a:ext cx="1248" cy="110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89" name="Line 24"/>
            <p:cNvSpPr>
              <a:spLocks noChangeShapeType="1"/>
            </p:cNvSpPr>
            <p:nvPr/>
          </p:nvSpPr>
          <p:spPr bwMode="auto">
            <a:xfrm flipH="1">
              <a:off x="4150" y="843"/>
              <a:ext cx="817" cy="176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90" name="Line 56"/>
            <p:cNvSpPr>
              <a:spLocks noChangeShapeType="1"/>
            </p:cNvSpPr>
            <p:nvPr/>
          </p:nvSpPr>
          <p:spPr bwMode="auto">
            <a:xfrm flipH="1">
              <a:off x="3107" y="843"/>
              <a:ext cx="1769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0291" name="Text Box 58"/>
            <p:cNvSpPr txBox="1">
              <a:spLocks noChangeArrowheads="1"/>
            </p:cNvSpPr>
            <p:nvPr/>
          </p:nvSpPr>
          <p:spPr bwMode="auto">
            <a:xfrm rot="-3234">
              <a:off x="4286" y="1072"/>
              <a:ext cx="117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3399"/>
                  </a:solidFill>
                </a:rPr>
                <a:t>Contracts, Delegations Transfers</a:t>
              </a:r>
              <a:r>
                <a:rPr lang="en-US" altLang="zh-CN" sz="1400" b="1" smtClean="0">
                  <a:solidFill>
                    <a:srgbClr val="0000FF"/>
                  </a:solidFill>
                </a:rPr>
                <a:t>,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59"/>
          <p:cNvGrpSpPr>
            <a:grpSpLocks/>
          </p:cNvGrpSpPr>
          <p:nvPr/>
        </p:nvGrpSpPr>
        <p:grpSpPr bwMode="auto">
          <a:xfrm>
            <a:off x="0" y="115888"/>
            <a:ext cx="9144000" cy="6553200"/>
            <a:chOff x="0" y="73"/>
            <a:chExt cx="5760" cy="4128"/>
          </a:xfrm>
        </p:grpSpPr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endParaRPr lang="en-US" sz="2800" b="1" smtClean="0"/>
            </a:p>
          </p:txBody>
        </p:sp>
        <p:sp>
          <p:nvSpPr>
            <p:cNvPr id="11269" name="Text Box 6"/>
            <p:cNvSpPr txBox="1">
              <a:spLocks noChangeArrowheads="1"/>
            </p:cNvSpPr>
            <p:nvPr/>
          </p:nvSpPr>
          <p:spPr bwMode="auto">
            <a:xfrm>
              <a:off x="165" y="1003"/>
              <a:ext cx="1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smtClean="0"/>
                <a:t>Power Transfers</a:t>
              </a:r>
            </a:p>
          </p:txBody>
        </p:sp>
        <p:sp>
          <p:nvSpPr>
            <p:cNvPr id="11270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71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72" name="Text Box 11"/>
            <p:cNvSpPr txBox="1">
              <a:spLocks noChangeArrowheads="1"/>
            </p:cNvSpPr>
            <p:nvPr/>
          </p:nvSpPr>
          <p:spPr bwMode="auto">
            <a:xfrm>
              <a:off x="0" y="73"/>
              <a:ext cx="1929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sz="2800" b="1" smtClean="0"/>
                <a:t>Not </a:t>
              </a:r>
            </a:p>
            <a:p>
              <a:pPr eaLnBrk="1" hangingPunct="1">
                <a:defRPr/>
              </a:pPr>
              <a:r>
                <a:rPr lang="en-US" sz="2800" b="1" smtClean="0"/>
                <a:t>Decentralization </a:t>
              </a:r>
            </a:p>
          </p:txBody>
        </p:sp>
        <p:sp>
          <p:nvSpPr>
            <p:cNvPr id="11273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11274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Elected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11275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11276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11277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11278" name="Rectangle 17"/>
            <p:cNvSpPr>
              <a:spLocks noChangeArrowheads="1"/>
            </p:cNvSpPr>
            <p:nvPr/>
          </p:nvSpPr>
          <p:spPr bwMode="auto">
            <a:xfrm>
              <a:off x="4649" y="389"/>
              <a:ext cx="8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Donors</a:t>
              </a:r>
            </a:p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Big NGOs</a:t>
              </a:r>
            </a:p>
          </p:txBody>
        </p:sp>
        <p:sp>
          <p:nvSpPr>
            <p:cNvPr id="11279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11280" name="Line 25"/>
            <p:cNvSpPr>
              <a:spLocks noChangeShapeType="1"/>
            </p:cNvSpPr>
            <p:nvPr/>
          </p:nvSpPr>
          <p:spPr bwMode="auto">
            <a:xfrm>
              <a:off x="5057" y="843"/>
              <a:ext cx="182" cy="131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81" name="Text Box 26"/>
            <p:cNvSpPr txBox="1">
              <a:spLocks noChangeArrowheads="1"/>
            </p:cNvSpPr>
            <p:nvPr/>
          </p:nvSpPr>
          <p:spPr bwMode="auto">
            <a:xfrm rot="-2193337">
              <a:off x="486" y="1436"/>
              <a:ext cx="27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009900"/>
                  </a:solidFill>
                </a:rPr>
                <a:t>Democratic  Decentralization</a:t>
              </a:r>
            </a:p>
          </p:txBody>
        </p:sp>
        <p:sp>
          <p:nvSpPr>
            <p:cNvPr id="11282" name="Text Box 27"/>
            <p:cNvSpPr txBox="1">
              <a:spLocks noChangeArrowheads="1"/>
            </p:cNvSpPr>
            <p:nvPr/>
          </p:nvSpPr>
          <p:spPr bwMode="auto">
            <a:xfrm rot="-2991606">
              <a:off x="1658" y="1592"/>
              <a:ext cx="127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chemeClr val="tx2"/>
                  </a:solidFill>
                </a:rPr>
                <a:t>Deconcentration  (Administrative Decentralization)</a:t>
              </a:r>
            </a:p>
          </p:txBody>
        </p:sp>
        <p:sp>
          <p:nvSpPr>
            <p:cNvPr id="11283" name="Text Box 28"/>
            <p:cNvSpPr txBox="1">
              <a:spLocks noChangeArrowheads="1"/>
            </p:cNvSpPr>
            <p:nvPr/>
          </p:nvSpPr>
          <p:spPr bwMode="auto">
            <a:xfrm rot="2623890" flipH="1">
              <a:off x="3792" y="1342"/>
              <a:ext cx="9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600" b="1" smtClean="0">
                  <a:solidFill>
                    <a:srgbClr val="D60093"/>
                  </a:solidFill>
                </a:rPr>
                <a:t>Privatization</a:t>
              </a:r>
            </a:p>
          </p:txBody>
        </p:sp>
        <p:sp>
          <p:nvSpPr>
            <p:cNvPr id="11284" name="Text Box 29"/>
            <p:cNvSpPr txBox="1">
              <a:spLocks noChangeArrowheads="1"/>
            </p:cNvSpPr>
            <p:nvPr/>
          </p:nvSpPr>
          <p:spPr bwMode="auto">
            <a:xfrm rot="-3234">
              <a:off x="2448" y="1822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Hybrids?</a:t>
              </a:r>
              <a:r>
                <a:rPr lang="en-US" altLang="zh-CN" sz="1400" b="1" smtClean="0">
                  <a:solidFill>
                    <a:srgbClr val="0000FF"/>
                  </a:solidFill>
                </a:rPr>
                <a:t>  </a:t>
              </a:r>
            </a:p>
          </p:txBody>
        </p:sp>
        <p:sp>
          <p:nvSpPr>
            <p:cNvPr id="11285" name="Line 30"/>
            <p:cNvSpPr>
              <a:spLocks noChangeShapeType="1"/>
            </p:cNvSpPr>
            <p:nvPr/>
          </p:nvSpPr>
          <p:spPr bwMode="auto">
            <a:xfrm flipH="1">
              <a:off x="2992" y="1822"/>
              <a:ext cx="182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86" name="Line 31"/>
            <p:cNvSpPr>
              <a:spLocks noChangeShapeType="1"/>
            </p:cNvSpPr>
            <p:nvPr/>
          </p:nvSpPr>
          <p:spPr bwMode="auto">
            <a:xfrm>
              <a:off x="3355" y="1822"/>
              <a:ext cx="136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87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1400" b="1" smtClean="0">
                  <a:solidFill>
                    <a:srgbClr val="0000FF"/>
                  </a:solidFill>
                </a:rPr>
                <a:t>3rd Sector</a:t>
              </a:r>
            </a:p>
          </p:txBody>
        </p:sp>
        <p:sp>
          <p:nvSpPr>
            <p:cNvPr id="11288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89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0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1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/>
                <a:t>Government</a:t>
              </a:r>
            </a:p>
          </p:txBody>
        </p:sp>
        <p:sp>
          <p:nvSpPr>
            <p:cNvPr id="11292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3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4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5" name="Text Box 40"/>
            <p:cNvSpPr txBox="1">
              <a:spLocks noChangeArrowheads="1"/>
            </p:cNvSpPr>
            <p:nvPr/>
          </p:nvSpPr>
          <p:spPr bwMode="auto">
            <a:xfrm flipH="1">
              <a:off x="2744" y="1486"/>
              <a:ext cx="999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Non-market</a:t>
              </a:r>
              <a:r>
                <a:rPr lang="en-US" sz="1600" b="1" smtClean="0">
                  <a:solidFill>
                    <a:srgbClr val="FF9900"/>
                  </a:solidFill>
                </a:rPr>
                <a:t> </a:t>
              </a:r>
            </a:p>
            <a:p>
              <a:pPr eaLnBrk="1" hangingPunct="1"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0066"/>
                  </a:solidFill>
                </a:rPr>
                <a:t>Privatization</a:t>
              </a:r>
            </a:p>
          </p:txBody>
        </p:sp>
        <p:sp>
          <p:nvSpPr>
            <p:cNvPr id="11296" name="Rectangle 41"/>
            <p:cNvSpPr>
              <a:spLocks noChangeArrowheads="1"/>
            </p:cNvSpPr>
            <p:nvPr/>
          </p:nvSpPr>
          <p:spPr bwMode="auto">
            <a:xfrm>
              <a:off x="2426" y="2062"/>
              <a:ext cx="3334" cy="1366"/>
            </a:xfrm>
            <a:prstGeom prst="rect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7" name="Line 43"/>
            <p:cNvSpPr>
              <a:spLocks noChangeShapeType="1"/>
            </p:cNvSpPr>
            <p:nvPr/>
          </p:nvSpPr>
          <p:spPr bwMode="auto">
            <a:xfrm>
              <a:off x="3424" y="3694"/>
              <a:ext cx="227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298" name="Text Box 45"/>
            <p:cNvSpPr txBox="1">
              <a:spLocks noChangeArrowheads="1"/>
            </p:cNvSpPr>
            <p:nvPr/>
          </p:nvSpPr>
          <p:spPr bwMode="auto">
            <a:xfrm>
              <a:off x="3651" y="3598"/>
              <a:ext cx="1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defRPr/>
              </a:pPr>
              <a:r>
                <a:rPr lang="en-US" b="1" smtClean="0"/>
                <a:t>Not Decentralization</a:t>
              </a:r>
            </a:p>
          </p:txBody>
        </p:sp>
        <p:sp>
          <p:nvSpPr>
            <p:cNvPr id="11299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0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1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2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3" name="Text Box 50"/>
            <p:cNvSpPr txBox="1">
              <a:spLocks noChangeArrowheads="1"/>
            </p:cNvSpPr>
            <p:nvPr/>
          </p:nvSpPr>
          <p:spPr bwMode="auto">
            <a:xfrm rot="-3234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FF0066"/>
                  </a:solidFill>
                </a:rPr>
                <a:t>                </a:t>
              </a:r>
              <a:r>
                <a:rPr lang="en-US" altLang="zh-CN" sz="1400" b="1" smtClean="0">
                  <a:solidFill>
                    <a:srgbClr val="000000"/>
                  </a:solidFill>
                </a:rPr>
                <a:t>Public-Private Spectrum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1304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6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5" name="Line 52"/>
            <p:cNvSpPr>
              <a:spLocks noChangeShapeType="1"/>
            </p:cNvSpPr>
            <p:nvPr/>
          </p:nvSpPr>
          <p:spPr bwMode="auto">
            <a:xfrm flipH="1">
              <a:off x="576" y="4103"/>
              <a:ext cx="144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06" name="Text Box 53"/>
            <p:cNvSpPr txBox="1">
              <a:spLocks noChangeArrowheads="1"/>
            </p:cNvSpPr>
            <p:nvPr/>
          </p:nvSpPr>
          <p:spPr bwMode="auto">
            <a:xfrm rot="-3234">
              <a:off x="4992" y="4007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Private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1307" name="Text Box 54"/>
            <p:cNvSpPr txBox="1">
              <a:spLocks noChangeArrowheads="1"/>
            </p:cNvSpPr>
            <p:nvPr/>
          </p:nvSpPr>
          <p:spPr bwMode="auto">
            <a:xfrm rot="-3234">
              <a:off x="144" y="4009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0"/>
                  <a:cs typeface="宋体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1400" b="1" smtClean="0">
                  <a:solidFill>
                    <a:srgbClr val="000000"/>
                  </a:solidFill>
                </a:rPr>
                <a:t>Public</a:t>
              </a:r>
              <a:endParaRPr lang="en-US" altLang="zh-CN" sz="1400" b="1" smtClean="0">
                <a:solidFill>
                  <a:srgbClr val="0000FF"/>
                </a:solidFill>
              </a:endParaRPr>
            </a:p>
          </p:txBody>
        </p:sp>
        <p:sp>
          <p:nvSpPr>
            <p:cNvPr id="11308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11309" name="Line 18"/>
            <p:cNvSpPr>
              <a:spLocks noChangeShapeType="1"/>
            </p:cNvSpPr>
            <p:nvPr/>
          </p:nvSpPr>
          <p:spPr bwMode="auto">
            <a:xfrm flipH="1">
              <a:off x="567" y="1115"/>
              <a:ext cx="2041" cy="149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0" name="Line 19"/>
            <p:cNvSpPr>
              <a:spLocks noChangeShapeType="1"/>
            </p:cNvSpPr>
            <p:nvPr/>
          </p:nvSpPr>
          <p:spPr bwMode="auto">
            <a:xfrm flipH="1">
              <a:off x="1610" y="1160"/>
              <a:ext cx="1179" cy="14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1" name="Line 21"/>
            <p:cNvSpPr>
              <a:spLocks noChangeShapeType="1"/>
            </p:cNvSpPr>
            <p:nvPr/>
          </p:nvSpPr>
          <p:spPr bwMode="auto">
            <a:xfrm flipH="1">
              <a:off x="2925" y="1205"/>
              <a:ext cx="0" cy="140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2" name="Line 22"/>
            <p:cNvSpPr>
              <a:spLocks noChangeShapeType="1"/>
            </p:cNvSpPr>
            <p:nvPr/>
          </p:nvSpPr>
          <p:spPr bwMode="auto">
            <a:xfrm>
              <a:off x="3243" y="1205"/>
              <a:ext cx="693" cy="1433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3" name="Line 23"/>
            <p:cNvSpPr>
              <a:spLocks noChangeShapeType="1"/>
            </p:cNvSpPr>
            <p:nvPr/>
          </p:nvSpPr>
          <p:spPr bwMode="auto">
            <a:xfrm>
              <a:off x="3744" y="1102"/>
              <a:ext cx="1248" cy="110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4" name="Line 24"/>
            <p:cNvSpPr>
              <a:spLocks noChangeShapeType="1"/>
            </p:cNvSpPr>
            <p:nvPr/>
          </p:nvSpPr>
          <p:spPr bwMode="auto">
            <a:xfrm flipH="1">
              <a:off x="4150" y="843"/>
              <a:ext cx="817" cy="176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1315" name="Line 56"/>
            <p:cNvSpPr>
              <a:spLocks noChangeShapeType="1"/>
            </p:cNvSpPr>
            <p:nvPr/>
          </p:nvSpPr>
          <p:spPr bwMode="auto">
            <a:xfrm flipH="1">
              <a:off x="3107" y="843"/>
              <a:ext cx="1769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  <p:sp>
        <p:nvSpPr>
          <p:cNvPr id="11267" name="Text Box 58"/>
          <p:cNvSpPr txBox="1">
            <a:spLocks noChangeArrowheads="1"/>
          </p:cNvSpPr>
          <p:nvPr/>
        </p:nvSpPr>
        <p:spPr bwMode="auto">
          <a:xfrm rot="-3234">
            <a:off x="6804025" y="1701800"/>
            <a:ext cx="18716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zh-CN" sz="1600" b="1" smtClean="0">
                <a:solidFill>
                  <a:srgbClr val="003399"/>
                </a:solidFill>
              </a:rPr>
              <a:t>Contracts, Delegations Transfers</a:t>
            </a:r>
            <a:r>
              <a:rPr lang="en-US" altLang="zh-CN" sz="1400" b="1" smtClean="0">
                <a:solidFill>
                  <a:srgbClr val="0000FF"/>
                </a:solidFill>
              </a:rPr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oup 61"/>
          <p:cNvGrpSpPr>
            <a:grpSpLocks/>
          </p:cNvGrpSpPr>
          <p:nvPr/>
        </p:nvGrpSpPr>
        <p:grpSpPr bwMode="auto">
          <a:xfrm>
            <a:off x="0" y="185738"/>
            <a:ext cx="9144000" cy="6483350"/>
            <a:chOff x="0" y="117"/>
            <a:chExt cx="5760" cy="4084"/>
          </a:xfrm>
        </p:grpSpPr>
        <p:sp>
          <p:nvSpPr>
            <p:cNvPr id="154627" name="Rectangle 3"/>
            <p:cNvSpPr>
              <a:spLocks noChangeArrowheads="1"/>
            </p:cNvSpPr>
            <p:nvPr/>
          </p:nvSpPr>
          <p:spPr bwMode="auto">
            <a:xfrm>
              <a:off x="0" y="2430"/>
              <a:ext cx="2336" cy="998"/>
            </a:xfrm>
            <a:prstGeom prst="rect">
              <a:avLst/>
            </a:prstGeom>
            <a:noFill/>
            <a:ln w="762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28" name="Text Box 4"/>
            <p:cNvSpPr txBox="1">
              <a:spLocks noChangeArrowheads="1"/>
            </p:cNvSpPr>
            <p:nvPr/>
          </p:nvSpPr>
          <p:spPr bwMode="auto">
            <a:xfrm>
              <a:off x="0" y="117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 sz="2800" b="1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30" name="Text Box 6"/>
            <p:cNvSpPr txBox="1">
              <a:spLocks noChangeArrowheads="1"/>
            </p:cNvSpPr>
            <p:nvPr/>
          </p:nvSpPr>
          <p:spPr bwMode="auto">
            <a:xfrm>
              <a:off x="165" y="1006"/>
              <a:ext cx="136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b="1">
                  <a:latin typeface="Arial" charset="0"/>
                  <a:ea typeface="宋体" charset="0"/>
                  <a:cs typeface="宋体" charset="0"/>
                </a:rPr>
                <a:t>Power Transfers</a:t>
              </a:r>
            </a:p>
          </p:txBody>
        </p:sp>
        <p:sp>
          <p:nvSpPr>
            <p:cNvPr id="154632" name="Line 8"/>
            <p:cNvSpPr>
              <a:spLocks noChangeShapeType="1"/>
            </p:cNvSpPr>
            <p:nvPr/>
          </p:nvSpPr>
          <p:spPr bwMode="auto">
            <a:xfrm>
              <a:off x="424" y="1298"/>
              <a:ext cx="5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/>
          </p:nvSpPr>
          <p:spPr bwMode="auto">
            <a:xfrm>
              <a:off x="28" y="845"/>
              <a:ext cx="1347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35" name="Text Box 11"/>
            <p:cNvSpPr txBox="1">
              <a:spLocks noChangeArrowheads="1"/>
            </p:cNvSpPr>
            <p:nvPr/>
          </p:nvSpPr>
          <p:spPr bwMode="auto">
            <a:xfrm>
              <a:off x="0" y="117"/>
              <a:ext cx="1849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b="1" dirty="0">
                  <a:latin typeface="Arial" charset="0"/>
                  <a:ea typeface="宋体" charset="0"/>
                  <a:cs typeface="宋体" charset="0"/>
                </a:rPr>
                <a:t>Defining </a:t>
              </a:r>
            </a:p>
            <a:p>
              <a:pPr>
                <a:defRPr/>
              </a:pPr>
              <a:r>
                <a:rPr lang="en-US" sz="2800" b="1" dirty="0">
                  <a:latin typeface="Arial" charset="0"/>
                  <a:ea typeface="宋体" charset="0"/>
                  <a:cs typeface="宋体" charset="0"/>
                </a:rPr>
                <a:t>Decentralization</a:t>
              </a:r>
            </a:p>
          </p:txBody>
        </p:sp>
        <p:sp>
          <p:nvSpPr>
            <p:cNvPr id="154636" name="Oval 12"/>
            <p:cNvSpPr>
              <a:spLocks noChangeArrowheads="1"/>
            </p:cNvSpPr>
            <p:nvPr/>
          </p:nvSpPr>
          <p:spPr bwMode="auto">
            <a:xfrm>
              <a:off x="2064" y="203"/>
              <a:ext cx="2220" cy="9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zh-CN" sz="2000" b="1"/>
                <a:t>Central Government</a:t>
              </a:r>
            </a:p>
            <a:p>
              <a:pPr eaLnBrk="1" hangingPunct="1"/>
              <a:r>
                <a:rPr lang="en-US" altLang="zh-CN" sz="1400" b="1"/>
                <a:t>	Ministries:</a:t>
              </a:r>
            </a:p>
            <a:p>
              <a:pPr eaLnBrk="1" hangingPunct="1"/>
              <a:r>
                <a:rPr lang="en-US" altLang="zh-CN" sz="1400" b="1"/>
                <a:t> 	 -Health</a:t>
              </a:r>
            </a:p>
            <a:p>
              <a:pPr eaLnBrk="1" hangingPunct="1"/>
              <a:r>
                <a:rPr lang="en-US" altLang="zh-CN" sz="1400" b="1"/>
                <a:t> 	 -Environment</a:t>
              </a:r>
            </a:p>
            <a:p>
              <a:pPr eaLnBrk="1" hangingPunct="1"/>
              <a:r>
                <a:rPr lang="en-US" altLang="zh-CN" sz="1400" b="1"/>
                <a:t>  	 -Education….</a:t>
              </a:r>
            </a:p>
          </p:txBody>
        </p:sp>
        <p:sp>
          <p:nvSpPr>
            <p:cNvPr id="154637" name="Oval 13"/>
            <p:cNvSpPr>
              <a:spLocks noChangeArrowheads="1"/>
            </p:cNvSpPr>
            <p:nvPr/>
          </p:nvSpPr>
          <p:spPr bwMode="auto">
            <a:xfrm>
              <a:off x="58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Democratic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154638" name="Oval 14"/>
            <p:cNvSpPr>
              <a:spLocks noChangeArrowheads="1"/>
            </p:cNvSpPr>
            <p:nvPr/>
          </p:nvSpPr>
          <p:spPr bwMode="auto">
            <a:xfrm>
              <a:off x="1152" y="2625"/>
              <a:ext cx="1008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Administrative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Local Authority</a:t>
              </a:r>
            </a:p>
          </p:txBody>
        </p:sp>
        <p:sp>
          <p:nvSpPr>
            <p:cNvPr id="154639" name="Oval 15"/>
            <p:cNvSpPr>
              <a:spLocks noChangeArrowheads="1"/>
            </p:cNvSpPr>
            <p:nvPr/>
          </p:nvSpPr>
          <p:spPr bwMode="auto">
            <a:xfrm>
              <a:off x="2472" y="2625"/>
              <a:ext cx="862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Customary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 Authority</a:t>
              </a:r>
            </a:p>
          </p:txBody>
        </p:sp>
        <p:sp>
          <p:nvSpPr>
            <p:cNvPr id="154640" name="Oval 16"/>
            <p:cNvSpPr>
              <a:spLocks noChangeArrowheads="1"/>
            </p:cNvSpPr>
            <p:nvPr/>
          </p:nvSpPr>
          <p:spPr bwMode="auto">
            <a:xfrm>
              <a:off x="3648" y="2612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NGO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PVO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CBO</a:t>
              </a:r>
            </a:p>
          </p:txBody>
        </p:sp>
        <p:sp>
          <p:nvSpPr>
            <p:cNvPr id="154641" name="Rectangle 17"/>
            <p:cNvSpPr>
              <a:spLocks noChangeArrowheads="1"/>
            </p:cNvSpPr>
            <p:nvPr/>
          </p:nvSpPr>
          <p:spPr bwMode="auto">
            <a:xfrm>
              <a:off x="4649" y="389"/>
              <a:ext cx="8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Donors</a:t>
              </a:r>
            </a:p>
            <a:p>
              <a:pPr algn="ctr">
                <a:defRPr/>
              </a:pPr>
              <a:r>
                <a:rPr lang="en-US" altLang="zh-CN" b="1">
                  <a:latin typeface="Arial" charset="0"/>
                  <a:ea typeface="宋体" charset="0"/>
                  <a:cs typeface="宋体" charset="0"/>
                </a:rPr>
                <a:t>Big NGOs</a:t>
              </a:r>
            </a:p>
          </p:txBody>
        </p:sp>
        <p:sp>
          <p:nvSpPr>
            <p:cNvPr id="154644" name="Oval 20"/>
            <p:cNvSpPr>
              <a:spLocks noChangeArrowheads="1"/>
            </p:cNvSpPr>
            <p:nvPr/>
          </p:nvSpPr>
          <p:spPr bwMode="auto">
            <a:xfrm>
              <a:off x="4800" y="2158"/>
              <a:ext cx="864" cy="5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Individual or</a:t>
              </a:r>
            </a:p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Corporation</a:t>
              </a:r>
            </a:p>
          </p:txBody>
        </p:sp>
        <p:sp>
          <p:nvSpPr>
            <p:cNvPr id="154649" name="Line 25"/>
            <p:cNvSpPr>
              <a:spLocks noChangeShapeType="1"/>
            </p:cNvSpPr>
            <p:nvPr/>
          </p:nvSpPr>
          <p:spPr bwMode="auto">
            <a:xfrm>
              <a:off x="5057" y="843"/>
              <a:ext cx="182" cy="131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50" name="Text Box 26"/>
            <p:cNvSpPr txBox="1">
              <a:spLocks noChangeArrowheads="1"/>
            </p:cNvSpPr>
            <p:nvPr/>
          </p:nvSpPr>
          <p:spPr bwMode="auto">
            <a:xfrm rot="-2193337">
              <a:off x="486" y="1436"/>
              <a:ext cx="27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600" b="1">
                  <a:solidFill>
                    <a:srgbClr val="009900"/>
                  </a:solidFill>
                  <a:latin typeface="Arial" charset="0"/>
                  <a:ea typeface="宋体" charset="0"/>
                  <a:cs typeface="宋体" charset="0"/>
                </a:rPr>
                <a:t>Democratic  Decentralization</a:t>
              </a:r>
            </a:p>
          </p:txBody>
        </p:sp>
        <p:sp>
          <p:nvSpPr>
            <p:cNvPr id="154651" name="Text Box 27"/>
            <p:cNvSpPr txBox="1">
              <a:spLocks noChangeArrowheads="1"/>
            </p:cNvSpPr>
            <p:nvPr/>
          </p:nvSpPr>
          <p:spPr bwMode="auto">
            <a:xfrm rot="61808394">
              <a:off x="1658" y="1592"/>
              <a:ext cx="127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600" b="1">
                  <a:solidFill>
                    <a:schemeClr val="tx2"/>
                  </a:solidFill>
                  <a:latin typeface="Arial" charset="0"/>
                  <a:ea typeface="宋体" charset="0"/>
                  <a:cs typeface="宋体" charset="0"/>
                </a:rPr>
                <a:t>Deconcentration  (Administrative Decentralization)</a:t>
              </a:r>
            </a:p>
          </p:txBody>
        </p:sp>
        <p:sp>
          <p:nvSpPr>
            <p:cNvPr id="154652" name="Text Box 28"/>
            <p:cNvSpPr txBox="1">
              <a:spLocks noChangeArrowheads="1"/>
            </p:cNvSpPr>
            <p:nvPr/>
          </p:nvSpPr>
          <p:spPr bwMode="auto">
            <a:xfrm rot="2623890" flipH="1">
              <a:off x="3792" y="1342"/>
              <a:ext cx="91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600" b="1">
                  <a:solidFill>
                    <a:srgbClr val="D60093"/>
                  </a:solidFill>
                  <a:latin typeface="Arial" charset="0"/>
                  <a:ea typeface="宋体" charset="0"/>
                  <a:cs typeface="宋体" charset="0"/>
                </a:rPr>
                <a:t>Privatization</a:t>
              </a:r>
            </a:p>
          </p:txBody>
        </p:sp>
        <p:sp>
          <p:nvSpPr>
            <p:cNvPr id="154653" name="Text Box 29"/>
            <p:cNvSpPr txBox="1">
              <a:spLocks noChangeArrowheads="1"/>
            </p:cNvSpPr>
            <p:nvPr/>
          </p:nvSpPr>
          <p:spPr bwMode="auto">
            <a:xfrm rot="21596766">
              <a:off x="2448" y="1822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400" b="1">
                  <a:solidFill>
                    <a:srgbClr val="FF0066"/>
                  </a:solidFill>
                  <a:latin typeface="Arial" charset="0"/>
                  <a:ea typeface="宋体" charset="0"/>
                  <a:cs typeface="宋体" charset="0"/>
                </a:rPr>
                <a:t>                Hybrids?</a:t>
              </a:r>
              <a:r>
                <a:rPr lang="en-US" altLang="zh-CN" sz="1400" b="1">
                  <a:solidFill>
                    <a:srgbClr val="0000FF"/>
                  </a:solidFill>
                  <a:latin typeface="Arial" charset="0"/>
                  <a:ea typeface="宋体" charset="0"/>
                  <a:cs typeface="宋体" charset="0"/>
                </a:rPr>
                <a:t>  </a:t>
              </a:r>
            </a:p>
          </p:txBody>
        </p:sp>
        <p:sp>
          <p:nvSpPr>
            <p:cNvPr id="154654" name="Line 30"/>
            <p:cNvSpPr>
              <a:spLocks noChangeShapeType="1"/>
            </p:cNvSpPr>
            <p:nvPr/>
          </p:nvSpPr>
          <p:spPr bwMode="auto">
            <a:xfrm flipH="1">
              <a:off x="2992" y="1822"/>
              <a:ext cx="182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55" name="Line 31"/>
            <p:cNvSpPr>
              <a:spLocks noChangeShapeType="1"/>
            </p:cNvSpPr>
            <p:nvPr/>
          </p:nvSpPr>
          <p:spPr bwMode="auto">
            <a:xfrm>
              <a:off x="3355" y="1822"/>
              <a:ext cx="136" cy="0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56" name="Text Box 32"/>
            <p:cNvSpPr txBox="1">
              <a:spLocks noChangeArrowheads="1"/>
            </p:cNvSpPr>
            <p:nvPr/>
          </p:nvSpPr>
          <p:spPr bwMode="auto">
            <a:xfrm>
              <a:off x="3153" y="3191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CN" sz="1400" b="1">
                  <a:solidFill>
                    <a:srgbClr val="0000FF"/>
                  </a:solidFill>
                  <a:latin typeface="Arial" charset="0"/>
                  <a:ea typeface="宋体" charset="0"/>
                  <a:cs typeface="宋体" charset="0"/>
                </a:rPr>
                <a:t>3rd Sector</a:t>
              </a:r>
            </a:p>
          </p:txBody>
        </p:sp>
        <p:sp>
          <p:nvSpPr>
            <p:cNvPr id="154657" name="Line 33"/>
            <p:cNvSpPr>
              <a:spLocks noChangeShapeType="1"/>
            </p:cNvSpPr>
            <p:nvPr/>
          </p:nvSpPr>
          <p:spPr bwMode="auto">
            <a:xfrm>
              <a:off x="4104" y="3201"/>
              <a:ext cx="0" cy="9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58" name="Line 34"/>
            <p:cNvSpPr>
              <a:spLocks noChangeShapeType="1"/>
            </p:cNvSpPr>
            <p:nvPr/>
          </p:nvSpPr>
          <p:spPr bwMode="auto">
            <a:xfrm flipH="1" flipV="1">
              <a:off x="3787" y="3292"/>
              <a:ext cx="317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59" name="Line 35"/>
            <p:cNvSpPr>
              <a:spLocks noChangeShapeType="1"/>
            </p:cNvSpPr>
            <p:nvPr/>
          </p:nvSpPr>
          <p:spPr bwMode="auto">
            <a:xfrm>
              <a:off x="521" y="3202"/>
              <a:ext cx="0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0" name="Text Box 36"/>
            <p:cNvSpPr txBox="1">
              <a:spLocks noChangeArrowheads="1"/>
            </p:cNvSpPr>
            <p:nvPr/>
          </p:nvSpPr>
          <p:spPr bwMode="auto">
            <a:xfrm>
              <a:off x="657" y="3236"/>
              <a:ext cx="8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Government</a:t>
              </a:r>
            </a:p>
          </p:txBody>
        </p:sp>
        <p:sp>
          <p:nvSpPr>
            <p:cNvPr id="154661" name="Line 37"/>
            <p:cNvSpPr>
              <a:spLocks noChangeShapeType="1"/>
            </p:cNvSpPr>
            <p:nvPr/>
          </p:nvSpPr>
          <p:spPr bwMode="auto">
            <a:xfrm>
              <a:off x="521" y="3337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2" name="Line 38"/>
            <p:cNvSpPr>
              <a:spLocks noChangeShapeType="1"/>
            </p:cNvSpPr>
            <p:nvPr/>
          </p:nvSpPr>
          <p:spPr bwMode="auto">
            <a:xfrm flipH="1">
              <a:off x="1610" y="3201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3" name="Line 39"/>
            <p:cNvSpPr>
              <a:spLocks noChangeShapeType="1"/>
            </p:cNvSpPr>
            <p:nvPr/>
          </p:nvSpPr>
          <p:spPr bwMode="auto">
            <a:xfrm flipH="1">
              <a:off x="1429" y="333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4" name="Text Box 40"/>
            <p:cNvSpPr txBox="1">
              <a:spLocks noChangeArrowheads="1"/>
            </p:cNvSpPr>
            <p:nvPr/>
          </p:nvSpPr>
          <p:spPr bwMode="auto">
            <a:xfrm flipH="1">
              <a:off x="2744" y="1486"/>
              <a:ext cx="999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66"/>
                  </a:solidFill>
                  <a:latin typeface="Arial" charset="0"/>
                  <a:ea typeface="宋体" charset="0"/>
                  <a:cs typeface="宋体" charset="0"/>
                </a:rPr>
                <a:t>Non-market</a:t>
              </a:r>
              <a:r>
                <a:rPr lang="en-US" sz="1600" b="1">
                  <a:solidFill>
                    <a:srgbClr val="FF9900"/>
                  </a:solidFill>
                  <a:latin typeface="Arial" charset="0"/>
                  <a:ea typeface="宋体" charset="0"/>
                  <a:cs typeface="宋体" charset="0"/>
                </a:rPr>
                <a:t> 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66"/>
                  </a:solidFill>
                  <a:latin typeface="Arial" charset="0"/>
                  <a:ea typeface="宋体" charset="0"/>
                  <a:cs typeface="宋体" charset="0"/>
                </a:rPr>
                <a:t>Privatization</a:t>
              </a:r>
            </a:p>
          </p:txBody>
        </p:sp>
        <p:sp>
          <p:nvSpPr>
            <p:cNvPr id="154665" name="Rectangle 41"/>
            <p:cNvSpPr>
              <a:spLocks noChangeArrowheads="1"/>
            </p:cNvSpPr>
            <p:nvPr/>
          </p:nvSpPr>
          <p:spPr bwMode="auto">
            <a:xfrm>
              <a:off x="2426" y="2115"/>
              <a:ext cx="3334" cy="1366"/>
            </a:xfrm>
            <a:prstGeom prst="rect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6" name="Line 42"/>
            <p:cNvSpPr>
              <a:spLocks noChangeShapeType="1"/>
            </p:cNvSpPr>
            <p:nvPr/>
          </p:nvSpPr>
          <p:spPr bwMode="auto">
            <a:xfrm>
              <a:off x="689" y="3698"/>
              <a:ext cx="227" cy="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7" name="Line 43"/>
            <p:cNvSpPr>
              <a:spLocks noChangeShapeType="1"/>
            </p:cNvSpPr>
            <p:nvPr/>
          </p:nvSpPr>
          <p:spPr bwMode="auto">
            <a:xfrm>
              <a:off x="3424" y="3694"/>
              <a:ext cx="227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68" name="Text Box 44"/>
            <p:cNvSpPr txBox="1">
              <a:spLocks noChangeArrowheads="1"/>
            </p:cNvSpPr>
            <p:nvPr/>
          </p:nvSpPr>
          <p:spPr bwMode="auto">
            <a:xfrm>
              <a:off x="916" y="3603"/>
              <a:ext cx="1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latin typeface="Arial" charset="0"/>
                  <a:ea typeface="宋体" charset="0"/>
                  <a:cs typeface="宋体" charset="0"/>
                </a:rPr>
                <a:t>Decentralization</a:t>
              </a:r>
            </a:p>
          </p:txBody>
        </p:sp>
        <p:sp>
          <p:nvSpPr>
            <p:cNvPr id="154669" name="Text Box 45"/>
            <p:cNvSpPr txBox="1">
              <a:spLocks noChangeArrowheads="1"/>
            </p:cNvSpPr>
            <p:nvPr/>
          </p:nvSpPr>
          <p:spPr bwMode="auto">
            <a:xfrm>
              <a:off x="3651" y="3598"/>
              <a:ext cx="15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>
                  <a:latin typeface="Arial" charset="0"/>
                  <a:ea typeface="宋体" charset="0"/>
                  <a:cs typeface="宋体" charset="0"/>
                </a:rPr>
                <a:t>Not Decentralization</a:t>
              </a:r>
            </a:p>
          </p:txBody>
        </p:sp>
        <p:sp>
          <p:nvSpPr>
            <p:cNvPr id="154670" name="Line 46"/>
            <p:cNvSpPr>
              <a:spLocks noChangeShapeType="1"/>
            </p:cNvSpPr>
            <p:nvPr/>
          </p:nvSpPr>
          <p:spPr bwMode="auto">
            <a:xfrm>
              <a:off x="2608" y="31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1" name="Line 47"/>
            <p:cNvSpPr>
              <a:spLocks noChangeShapeType="1"/>
            </p:cNvSpPr>
            <p:nvPr/>
          </p:nvSpPr>
          <p:spPr bwMode="auto">
            <a:xfrm>
              <a:off x="2608" y="320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2" name="Line 48"/>
            <p:cNvSpPr>
              <a:spLocks noChangeShapeType="1"/>
            </p:cNvSpPr>
            <p:nvPr/>
          </p:nvSpPr>
          <p:spPr bwMode="auto">
            <a:xfrm>
              <a:off x="2880" y="3201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3" name="Line 49"/>
            <p:cNvSpPr>
              <a:spLocks noChangeShapeType="1"/>
            </p:cNvSpPr>
            <p:nvPr/>
          </p:nvSpPr>
          <p:spPr bwMode="auto">
            <a:xfrm>
              <a:off x="2880" y="329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4" name="Text Box 50"/>
            <p:cNvSpPr txBox="1">
              <a:spLocks noChangeArrowheads="1"/>
            </p:cNvSpPr>
            <p:nvPr/>
          </p:nvSpPr>
          <p:spPr bwMode="auto">
            <a:xfrm rot="21596766">
              <a:off x="1488" y="4009"/>
              <a:ext cx="23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400" b="1">
                  <a:solidFill>
                    <a:srgbClr val="FF0066"/>
                  </a:solidFill>
                  <a:latin typeface="Arial" charset="0"/>
                  <a:ea typeface="宋体" charset="0"/>
                  <a:cs typeface="宋体" charset="0"/>
                </a:rPr>
                <a:t>                </a:t>
              </a:r>
              <a:r>
                <a:rPr lang="en-US" altLang="zh-CN" sz="1400" b="1">
                  <a:solidFill>
                    <a:srgbClr val="000000"/>
                  </a:solidFill>
                  <a:latin typeface="Arial" charset="0"/>
                  <a:ea typeface="宋体" charset="0"/>
                  <a:cs typeface="宋体" charset="0"/>
                </a:rPr>
                <a:t>Public-Private Spectrum</a:t>
              </a:r>
              <a:endParaRPr lang="en-US" altLang="zh-CN" sz="1400" b="1">
                <a:solidFill>
                  <a:srgbClr val="0000FF"/>
                </a:solidFill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5" name="Line 51"/>
            <p:cNvSpPr>
              <a:spLocks noChangeShapeType="1"/>
            </p:cNvSpPr>
            <p:nvPr/>
          </p:nvSpPr>
          <p:spPr bwMode="auto">
            <a:xfrm>
              <a:off x="3360" y="4103"/>
              <a:ext cx="168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6" name="Line 52"/>
            <p:cNvSpPr>
              <a:spLocks noChangeShapeType="1"/>
            </p:cNvSpPr>
            <p:nvPr/>
          </p:nvSpPr>
          <p:spPr bwMode="auto">
            <a:xfrm flipH="1">
              <a:off x="576" y="4103"/>
              <a:ext cx="144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7" name="Text Box 53"/>
            <p:cNvSpPr txBox="1">
              <a:spLocks noChangeArrowheads="1"/>
            </p:cNvSpPr>
            <p:nvPr/>
          </p:nvSpPr>
          <p:spPr bwMode="auto">
            <a:xfrm rot="21596766">
              <a:off x="4992" y="4007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400" b="1">
                  <a:solidFill>
                    <a:srgbClr val="000000"/>
                  </a:solidFill>
                  <a:latin typeface="Arial" charset="0"/>
                  <a:ea typeface="宋体" charset="0"/>
                  <a:cs typeface="宋体" charset="0"/>
                </a:rPr>
                <a:t>Private</a:t>
              </a:r>
              <a:endParaRPr lang="en-US" altLang="zh-CN" sz="1400" b="1">
                <a:solidFill>
                  <a:srgbClr val="0000FF"/>
                </a:solidFill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8" name="Text Box 54"/>
            <p:cNvSpPr txBox="1">
              <a:spLocks noChangeArrowheads="1"/>
            </p:cNvSpPr>
            <p:nvPr/>
          </p:nvSpPr>
          <p:spPr bwMode="auto">
            <a:xfrm rot="21596766">
              <a:off x="144" y="4009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altLang="zh-CN" sz="1400" b="1">
                  <a:solidFill>
                    <a:srgbClr val="000000"/>
                  </a:solidFill>
                  <a:latin typeface="Arial" charset="0"/>
                  <a:ea typeface="宋体" charset="0"/>
                  <a:cs typeface="宋体" charset="0"/>
                </a:rPr>
                <a:t>Public</a:t>
              </a:r>
              <a:endParaRPr lang="en-US" altLang="zh-CN" sz="1400" b="1">
                <a:solidFill>
                  <a:srgbClr val="0000FF"/>
                </a:solidFill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auto">
            <a:xfrm>
              <a:off x="4605" y="2782"/>
              <a:ext cx="771" cy="5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sz="1400" b="1">
                  <a:latin typeface="Arial" charset="0"/>
                  <a:ea typeface="宋体" charset="0"/>
                  <a:cs typeface="宋体" charset="0"/>
                </a:rPr>
                <a:t>Participation</a:t>
              </a:r>
            </a:p>
          </p:txBody>
        </p:sp>
        <p:sp>
          <p:nvSpPr>
            <p:cNvPr id="154642" name="Line 18"/>
            <p:cNvSpPr>
              <a:spLocks noChangeShapeType="1"/>
            </p:cNvSpPr>
            <p:nvPr/>
          </p:nvSpPr>
          <p:spPr bwMode="auto">
            <a:xfrm flipH="1">
              <a:off x="567" y="1115"/>
              <a:ext cx="2041" cy="149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43" name="Line 19"/>
            <p:cNvSpPr>
              <a:spLocks noChangeShapeType="1"/>
            </p:cNvSpPr>
            <p:nvPr/>
          </p:nvSpPr>
          <p:spPr bwMode="auto">
            <a:xfrm flipH="1">
              <a:off x="1610" y="1160"/>
              <a:ext cx="1179" cy="14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45" name="Line 21"/>
            <p:cNvSpPr>
              <a:spLocks noChangeShapeType="1"/>
            </p:cNvSpPr>
            <p:nvPr/>
          </p:nvSpPr>
          <p:spPr bwMode="auto">
            <a:xfrm flipH="1">
              <a:off x="2925" y="1205"/>
              <a:ext cx="0" cy="140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46" name="Line 22"/>
            <p:cNvSpPr>
              <a:spLocks noChangeShapeType="1"/>
            </p:cNvSpPr>
            <p:nvPr/>
          </p:nvSpPr>
          <p:spPr bwMode="auto">
            <a:xfrm>
              <a:off x="3243" y="1205"/>
              <a:ext cx="693" cy="1433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47" name="Line 23"/>
            <p:cNvSpPr>
              <a:spLocks noChangeShapeType="1"/>
            </p:cNvSpPr>
            <p:nvPr/>
          </p:nvSpPr>
          <p:spPr bwMode="auto">
            <a:xfrm>
              <a:off x="3744" y="1102"/>
              <a:ext cx="1248" cy="110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48" name="Line 24"/>
            <p:cNvSpPr>
              <a:spLocks noChangeShapeType="1"/>
            </p:cNvSpPr>
            <p:nvPr/>
          </p:nvSpPr>
          <p:spPr bwMode="auto">
            <a:xfrm flipH="1">
              <a:off x="4150" y="843"/>
              <a:ext cx="817" cy="176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80" name="Line 56"/>
            <p:cNvSpPr>
              <a:spLocks noChangeShapeType="1"/>
            </p:cNvSpPr>
            <p:nvPr/>
          </p:nvSpPr>
          <p:spPr bwMode="auto">
            <a:xfrm flipH="1">
              <a:off x="3107" y="843"/>
              <a:ext cx="1769" cy="181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  <p:sp>
          <p:nvSpPr>
            <p:cNvPr id="154682" name="Text Box 58"/>
            <p:cNvSpPr txBox="1">
              <a:spLocks noChangeArrowheads="1"/>
            </p:cNvSpPr>
            <p:nvPr/>
          </p:nvSpPr>
          <p:spPr bwMode="auto">
            <a:xfrm rot="21596766">
              <a:off x="4286" y="1068"/>
              <a:ext cx="1179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altLang="zh-CN" sz="1600" b="1">
                  <a:solidFill>
                    <a:srgbClr val="003399"/>
                  </a:solidFill>
                  <a:latin typeface="Arial" charset="0"/>
                  <a:ea typeface="宋体" charset="0"/>
                  <a:cs typeface="宋体" charset="0"/>
                </a:rPr>
                <a:t>Contracts &amp; Delegations</a:t>
              </a:r>
              <a:r>
                <a:rPr lang="en-US" altLang="zh-CN" sz="1400" b="1">
                  <a:solidFill>
                    <a:srgbClr val="0000FF"/>
                  </a:solidFill>
                  <a:latin typeface="Arial" charset="0"/>
                  <a:ea typeface="宋体" charset="0"/>
                  <a:cs typeface="宋体" charset="0"/>
                </a:rPr>
                <a:t>  </a:t>
              </a:r>
            </a:p>
          </p:txBody>
        </p:sp>
        <p:sp>
          <p:nvSpPr>
            <p:cNvPr id="154684" name="Rectangle 60"/>
            <p:cNvSpPr>
              <a:spLocks noChangeArrowheads="1"/>
            </p:cNvSpPr>
            <p:nvPr/>
          </p:nvSpPr>
          <p:spPr bwMode="auto">
            <a:xfrm>
              <a:off x="2336" y="2432"/>
              <a:ext cx="1134" cy="998"/>
            </a:xfrm>
            <a:prstGeom prst="rect">
              <a:avLst/>
            </a:prstGeom>
            <a:noFill/>
            <a:ln w="76200">
              <a:solidFill>
                <a:schemeClr val="tx2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宋体" charset="0"/>
                <a:cs typeface="宋体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古瓶荷花">
  <a:themeElements>
    <a:clrScheme name="">
      <a:dk1>
        <a:srgbClr val="0033CC"/>
      </a:dk1>
      <a:lt1>
        <a:srgbClr val="FFFFFF"/>
      </a:lt1>
      <a:dk2>
        <a:srgbClr val="007572"/>
      </a:dk2>
      <a:lt2>
        <a:srgbClr val="C0C0C0"/>
      </a:lt2>
      <a:accent1>
        <a:srgbClr val="CCECFF"/>
      </a:accent1>
      <a:accent2>
        <a:srgbClr val="3399FF"/>
      </a:accent2>
      <a:accent3>
        <a:srgbClr val="FFFFFF"/>
      </a:accent3>
      <a:accent4>
        <a:srgbClr val="002AAE"/>
      </a:accent4>
      <a:accent5>
        <a:srgbClr val="E2F4FF"/>
      </a:accent5>
      <a:accent6>
        <a:srgbClr val="2D8AE7"/>
      </a:accent6>
      <a:hlink>
        <a:srgbClr val="CC0066"/>
      </a:hlink>
      <a:folHlink>
        <a:srgbClr val="DBDBE7"/>
      </a:folHlink>
    </a:clrScheme>
    <a:fontScheme name="古瓶荷花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古瓶荷花 1">
        <a:dk1>
          <a:srgbClr val="0033CC"/>
        </a:dk1>
        <a:lt1>
          <a:srgbClr val="FFFFFF"/>
        </a:lt1>
        <a:dk2>
          <a:srgbClr val="007572"/>
        </a:dk2>
        <a:lt2>
          <a:srgbClr val="C0C0C0"/>
        </a:lt2>
        <a:accent1>
          <a:srgbClr val="CCECFF"/>
        </a:accent1>
        <a:accent2>
          <a:srgbClr val="3399FF"/>
        </a:accent2>
        <a:accent3>
          <a:srgbClr val="FFFFFF"/>
        </a:accent3>
        <a:accent4>
          <a:srgbClr val="002AAE"/>
        </a:accent4>
        <a:accent5>
          <a:srgbClr val="E2F4FF"/>
        </a:accent5>
        <a:accent6>
          <a:srgbClr val="2D8AE7"/>
        </a:accent6>
        <a:hlink>
          <a:srgbClr val="CC0066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2">
        <a:dk1>
          <a:srgbClr val="007A77"/>
        </a:dk1>
        <a:lt1>
          <a:srgbClr val="EFF6EE"/>
        </a:lt1>
        <a:dk2>
          <a:srgbClr val="0066CC"/>
        </a:dk2>
        <a:lt2>
          <a:srgbClr val="C0C0C0"/>
        </a:lt2>
        <a:accent1>
          <a:srgbClr val="E7EEE6"/>
        </a:accent1>
        <a:accent2>
          <a:srgbClr val="FF9933"/>
        </a:accent2>
        <a:accent3>
          <a:srgbClr val="F6FAF5"/>
        </a:accent3>
        <a:accent4>
          <a:srgbClr val="006765"/>
        </a:accent4>
        <a:accent5>
          <a:srgbClr val="F1F5F0"/>
        </a:accent5>
        <a:accent6>
          <a:srgbClr val="E78A2D"/>
        </a:accent6>
        <a:hlink>
          <a:srgbClr val="636395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3">
        <a:dk1>
          <a:srgbClr val="000000"/>
        </a:dk1>
        <a:lt1>
          <a:srgbClr val="CCFFCC"/>
        </a:lt1>
        <a:dk2>
          <a:srgbClr val="E88A00"/>
        </a:dk2>
        <a:lt2>
          <a:srgbClr val="C0C0C0"/>
        </a:lt2>
        <a:accent1>
          <a:srgbClr val="CCECFF"/>
        </a:accent1>
        <a:accent2>
          <a:srgbClr val="336600"/>
        </a:accent2>
        <a:accent3>
          <a:srgbClr val="E2FFE2"/>
        </a:accent3>
        <a:accent4>
          <a:srgbClr val="000000"/>
        </a:accent4>
        <a:accent5>
          <a:srgbClr val="E2F4FF"/>
        </a:accent5>
        <a:accent6>
          <a:srgbClr val="2D5C00"/>
        </a:accent6>
        <a:hlink>
          <a:srgbClr val="3333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4">
        <a:dk1>
          <a:srgbClr val="000000"/>
        </a:dk1>
        <a:lt1>
          <a:srgbClr val="FFFFCC"/>
        </a:lt1>
        <a:dk2>
          <a:srgbClr val="CC3300"/>
        </a:dk2>
        <a:lt2>
          <a:srgbClr val="C0C0C0"/>
        </a:lt2>
        <a:accent1>
          <a:srgbClr val="FFFFCC"/>
        </a:accent1>
        <a:accent2>
          <a:srgbClr val="339933"/>
        </a:accent2>
        <a:accent3>
          <a:srgbClr val="FFFFE2"/>
        </a:accent3>
        <a:accent4>
          <a:srgbClr val="000000"/>
        </a:accent4>
        <a:accent5>
          <a:srgbClr val="FFFFE2"/>
        </a:accent5>
        <a:accent6>
          <a:srgbClr val="2D8A2D"/>
        </a:accent6>
        <a:hlink>
          <a:srgbClr val="0066FF"/>
        </a:hlink>
        <a:folHlink>
          <a:srgbClr val="6F6F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5">
        <a:dk1>
          <a:srgbClr val="636395"/>
        </a:dk1>
        <a:lt1>
          <a:srgbClr val="FFE2C5"/>
        </a:lt1>
        <a:dk2>
          <a:srgbClr val="000000"/>
        </a:dk2>
        <a:lt2>
          <a:srgbClr val="C0C0C0"/>
        </a:lt2>
        <a:accent1>
          <a:srgbClr val="FFE1E1"/>
        </a:accent1>
        <a:accent2>
          <a:srgbClr val="FF9933"/>
        </a:accent2>
        <a:accent3>
          <a:srgbClr val="FFEEDF"/>
        </a:accent3>
        <a:accent4>
          <a:srgbClr val="53537E"/>
        </a:accent4>
        <a:accent5>
          <a:srgbClr val="FFEEEE"/>
        </a:accent5>
        <a:accent6>
          <a:srgbClr val="E78A2D"/>
        </a:accent6>
        <a:hlink>
          <a:srgbClr val="008080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6">
        <a:dk1>
          <a:srgbClr val="626292"/>
        </a:dk1>
        <a:lt1>
          <a:srgbClr val="CCECFF"/>
        </a:lt1>
        <a:dk2>
          <a:srgbClr val="3333CC"/>
        </a:dk2>
        <a:lt2>
          <a:srgbClr val="C0C0C0"/>
        </a:lt2>
        <a:accent1>
          <a:srgbClr val="D9F1FF"/>
        </a:accent1>
        <a:accent2>
          <a:srgbClr val="FF9900"/>
        </a:accent2>
        <a:accent3>
          <a:srgbClr val="E2F4FF"/>
        </a:accent3>
        <a:accent4>
          <a:srgbClr val="53537C"/>
        </a:accent4>
        <a:accent5>
          <a:srgbClr val="E9F7FF"/>
        </a:accent5>
        <a:accent6>
          <a:srgbClr val="E78A00"/>
        </a:accent6>
        <a:hlink>
          <a:srgbClr val="CC00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7">
        <a:dk1>
          <a:srgbClr val="0066CC"/>
        </a:dk1>
        <a:lt1>
          <a:srgbClr val="FFE1E1"/>
        </a:lt1>
        <a:dk2>
          <a:srgbClr val="006600"/>
        </a:dk2>
        <a:lt2>
          <a:srgbClr val="C0C0C0"/>
        </a:lt2>
        <a:accent1>
          <a:srgbClr val="FFFFCC"/>
        </a:accent1>
        <a:accent2>
          <a:srgbClr val="009999"/>
        </a:accent2>
        <a:accent3>
          <a:srgbClr val="FFEEEE"/>
        </a:accent3>
        <a:accent4>
          <a:srgbClr val="0056AE"/>
        </a:accent4>
        <a:accent5>
          <a:srgbClr val="FFFFE2"/>
        </a:accent5>
        <a:accent6>
          <a:srgbClr val="008A8A"/>
        </a:accent6>
        <a:hlink>
          <a:srgbClr val="EC0000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古瓶荷花 8">
        <a:dk1>
          <a:srgbClr val="292929"/>
        </a:dk1>
        <a:lt1>
          <a:srgbClr val="DDDDDD"/>
        </a:lt1>
        <a:dk2>
          <a:srgbClr val="0066CC"/>
        </a:dk2>
        <a:lt2>
          <a:srgbClr val="B2B2B2"/>
        </a:lt2>
        <a:accent1>
          <a:srgbClr val="CACADC"/>
        </a:accent1>
        <a:accent2>
          <a:srgbClr val="FFCC00"/>
        </a:accent2>
        <a:accent3>
          <a:srgbClr val="EBEBEB"/>
        </a:accent3>
        <a:accent4>
          <a:srgbClr val="212121"/>
        </a:accent4>
        <a:accent5>
          <a:srgbClr val="E1E1EB"/>
        </a:accent5>
        <a:accent6>
          <a:srgbClr val="E7B900"/>
        </a:accent6>
        <a:hlink>
          <a:srgbClr val="008080"/>
        </a:hlink>
        <a:folHlink>
          <a:srgbClr val="7D7D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29082</TotalTime>
  <Words>797</Words>
  <Application>Microsoft Office PowerPoint</Application>
  <PresentationFormat>On-screen Show (4:3)</PresentationFormat>
  <Paragraphs>373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SimSun</vt:lpstr>
      <vt:lpstr>Wingdings</vt:lpstr>
      <vt:lpstr>MS PGothic</vt:lpstr>
      <vt:lpstr>Times New Roman</vt:lpstr>
      <vt:lpstr>古瓶荷花</vt:lpstr>
      <vt:lpstr>PowerPoint Presentation</vt:lpstr>
      <vt:lpstr>We need Clear Framing &amp; Positions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does Local Representation Matter?</vt:lpstr>
      <vt:lpstr>Elements of Effective Decentralization</vt:lpstr>
      <vt:lpstr>PowerPoint Presentation</vt:lpstr>
      <vt:lpstr>Actors, Powers, Accountabilities Choice</vt:lpstr>
      <vt:lpstr>PowerPoint Presentation</vt:lpstr>
      <vt:lpstr>PowerPoint Presentation</vt:lpstr>
      <vt:lpstr>The End of Discussion I</vt:lpstr>
      <vt:lpstr>The End</vt:lpstr>
    </vt:vector>
  </TitlesOfParts>
  <Company>CBIK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Decentralization and nature resources management</dc:title>
  <dc:creator>Pu Luping</dc:creator>
  <cp:lastModifiedBy>Diane Kelecom</cp:lastModifiedBy>
  <cp:revision>1048</cp:revision>
  <dcterms:created xsi:type="dcterms:W3CDTF">2003-07-09T12:47:39Z</dcterms:created>
  <dcterms:modified xsi:type="dcterms:W3CDTF">2015-07-22T08:31:23Z</dcterms:modified>
</cp:coreProperties>
</file>