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9"/>
  </p:notesMasterIdLst>
  <p:sldIdLst>
    <p:sldId id="366" r:id="rId2"/>
    <p:sldId id="485" r:id="rId3"/>
    <p:sldId id="489" r:id="rId4"/>
    <p:sldId id="444" r:id="rId5"/>
    <p:sldId id="445" r:id="rId6"/>
    <p:sldId id="446" r:id="rId7"/>
    <p:sldId id="447" r:id="rId8"/>
    <p:sldId id="448" r:id="rId9"/>
    <p:sldId id="470" r:id="rId10"/>
    <p:sldId id="451" r:id="rId11"/>
    <p:sldId id="455" r:id="rId12"/>
    <p:sldId id="363" r:id="rId13"/>
    <p:sldId id="498" r:id="rId14"/>
    <p:sldId id="365" r:id="rId15"/>
    <p:sldId id="449" r:id="rId16"/>
    <p:sldId id="499" r:id="rId17"/>
    <p:sldId id="483" r:id="rId18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000FF"/>
    <a:srgbClr val="CC0000"/>
    <a:srgbClr val="FF9900"/>
    <a:srgbClr val="339966"/>
    <a:srgbClr val="FFFF00"/>
    <a:srgbClr val="003399"/>
    <a:srgbClr val="99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1536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  <a:ea typeface="宋体" pitchFamily="2" charset="-122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02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  <a:ea typeface="宋体" pitchFamily="2" charset="-122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60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xmlns="" val="1"/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402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402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  <a:ea typeface="宋体" pitchFamily="2" charset="-122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02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anose="02020603050405020304" pitchFamily="18" charset="0"/>
              </a:defRPr>
            </a:lvl1pPr>
          </a:lstStyle>
          <a:p>
            <a:fld id="{FE352EBB-1256-41EB-A9B6-88CE81FA0E2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4292882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SimSun" panose="02010600030101010101" pitchFamily="2" charset="-122"/>
        <a:cs typeface="宋体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SimSun" panose="02010600030101010101" pitchFamily="2" charset="-122"/>
        <a:cs typeface="宋体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SimSun" panose="02010600030101010101" pitchFamily="2" charset="-122"/>
        <a:cs typeface="宋体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SimSun" panose="02010600030101010101" pitchFamily="2" charset="-122"/>
        <a:cs typeface="宋体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SimSun" panose="02010600030101010101" pitchFamily="2" charset="-122"/>
        <a:cs typeface="宋体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fld id="{6F6F1341-E4A3-4EA6-B629-80704D21ABD5}" type="slidenum">
              <a:rPr lang="en-US" altLang="en-US" sz="1200">
                <a:latin typeface="Times New Roman" panose="02020603050405020304" pitchFamily="18" charset="0"/>
              </a:rPr>
              <a:pPr eaLnBrk="1" hangingPunct="1"/>
              <a:t>1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r>
              <a:rPr lang="en-US" altLang="en-US" smtClean="0">
                <a:latin typeface="Arial" panose="020B0604020202020204" pitchFamily="34" charset="0"/>
              </a:rPr>
              <a:t>Who’s waiting?</a:t>
            </a:r>
          </a:p>
          <a:p>
            <a:pPr eaLnBrk="1" hangingPunct="1"/>
            <a:r>
              <a:rPr lang="en-US" altLang="en-US" smtClean="0">
                <a:latin typeface="Arial" panose="020B0604020202020204" pitchFamily="34" charset="0"/>
              </a:rPr>
              <a:t>	Local People</a:t>
            </a:r>
          </a:p>
          <a:p>
            <a:pPr eaLnBrk="1" hangingPunct="1"/>
            <a:r>
              <a:rPr lang="en-US" altLang="en-US" smtClean="0">
                <a:latin typeface="Arial" panose="020B0604020202020204" pitchFamily="34" charset="0"/>
              </a:rPr>
              <a:t>	Waiting for Gadot?</a:t>
            </a:r>
          </a:p>
          <a:p>
            <a:pPr eaLnBrk="1" hangingPunct="1"/>
            <a:r>
              <a:rPr lang="en-US" altLang="en-US" smtClean="0">
                <a:latin typeface="Arial" panose="020B0604020202020204" pitchFamily="34" charset="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6496489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fld id="{0DF47C39-579E-42C1-9206-87E022BDEAB4}" type="slidenum">
              <a:rPr lang="en-US" altLang="en-US" sz="1200">
                <a:latin typeface="Times New Roman" panose="02020603050405020304" pitchFamily="18" charset="0"/>
              </a:rPr>
              <a:pPr eaLnBrk="1" hangingPunct="1"/>
              <a:t>9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1925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fr-FR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5851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ea typeface="宋体" charset="0"/>
            </a:endParaRPr>
          </a:p>
        </p:txBody>
      </p:sp>
      <p:sp>
        <p:nvSpPr>
          <p:cNvPr id="5837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fld id="{D4109EBA-2A48-4827-938D-B21EDF09CA8E}" type="slidenum">
              <a:rPr lang="en-US" altLang="en-US" sz="1200">
                <a:latin typeface="Times New Roman" panose="02020603050405020304" pitchFamily="18" charset="0"/>
              </a:rPr>
              <a:pPr eaLnBrk="1" hangingPunct="1"/>
              <a:t>10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07407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Rot="1" noChangeArrowheads="1"/>
          </p:cNvSpPr>
          <p:nvPr>
            <p:ph type="ctrTitle"/>
          </p:nvPr>
        </p:nvSpPr>
        <p:spPr>
          <a:xfrm>
            <a:off x="3962400" y="1066800"/>
            <a:ext cx="4648200" cy="19812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</a:p>
        </p:txBody>
      </p:sp>
      <p:sp>
        <p:nvSpPr>
          <p:cNvPr id="11267" name="Rectangle 3"/>
          <p:cNvSpPr>
            <a:spLocks noGrp="1" noRot="1" noChangeArrowheads="1"/>
          </p:cNvSpPr>
          <p:nvPr>
            <p:ph type="subTitle" idx="1"/>
          </p:nvPr>
        </p:nvSpPr>
        <p:spPr>
          <a:xfrm>
            <a:off x="3962400" y="3657600"/>
            <a:ext cx="4572000" cy="16764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301625" y="6076950"/>
            <a:ext cx="2289175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076950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076950"/>
            <a:ext cx="2289175" cy="476250"/>
          </a:xfrm>
        </p:spPr>
        <p:txBody>
          <a:bodyPr/>
          <a:lstStyle>
            <a:lvl1pPr>
              <a:defRPr/>
            </a:lvl1pPr>
          </a:lstStyle>
          <a:p>
            <a:fld id="{35B4764D-A15B-44EC-BA6E-2D5046168D3C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17547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9B2BE00-705A-4860-98AC-54CD13E0F3D0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598400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10363" y="685800"/>
            <a:ext cx="2135187" cy="5181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685800"/>
            <a:ext cx="6256338" cy="5181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2F52C1A-A2BD-413F-A646-04E003478B83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625289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77E3F12-D0C2-464E-B1EA-7095938E7013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4905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0252687-E0CD-4777-B51B-A51D10B7010A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24235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981200"/>
            <a:ext cx="4194175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1375" y="1981200"/>
            <a:ext cx="4194175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D6D9610-D6CC-45BB-BF58-CBA9214BAFB6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426943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7A4D8C5-46CE-4BAF-B2AA-762BC4AB654F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634963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F67B633-9807-4ADB-9870-AB2A140A2563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169705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11D073B-8393-4E8B-9A4B-EBD946E01020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980419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66C8B24-331F-425E-859F-41271383D211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295881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61202A-35CB-4C90-9B63-66B1C062A389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84834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301625" y="685800"/>
            <a:ext cx="854075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27" name="Rectangle 3"/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304800" y="1981200"/>
            <a:ext cx="8540750" cy="388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1625" y="6019800"/>
            <a:ext cx="2289175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ea typeface="宋体" pitchFamily="2" charset="-122"/>
                <a:cs typeface="+mn-cs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24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019800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ea typeface="宋体" pitchFamily="2" charset="-122"/>
                <a:cs typeface="+mn-cs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019800"/>
            <a:ext cx="2289175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A1637842-7E67-4226-9828-910FFEB10FEC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8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SimSun" panose="02010600030101010101" pitchFamily="2" charset="-122"/>
          <a:cs typeface="宋体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SimSun" panose="02010600030101010101" pitchFamily="2" charset="-122"/>
          <a:cs typeface="宋体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SimSun" panose="02010600030101010101" pitchFamily="2" charset="-122"/>
          <a:cs typeface="宋体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SimSun" panose="02010600030101010101" pitchFamily="2" charset="-122"/>
          <a:cs typeface="宋体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SimSun" panose="02010600030101010101" pitchFamily="2" charset="-122"/>
          <a:cs typeface="宋体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v"/>
        <a:defRPr sz="3200">
          <a:solidFill>
            <a:schemeClr val="tx1"/>
          </a:solidFill>
          <a:latin typeface="+mn-lt"/>
          <a:ea typeface="SimSun" panose="02010600030101010101" pitchFamily="2" charset="-122"/>
          <a:cs typeface="宋体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Wingdings" panose="05000000000000000000" pitchFamily="2" charset="2"/>
        <a:buChar char=""/>
        <a:defRPr sz="2800">
          <a:solidFill>
            <a:schemeClr val="tx1"/>
          </a:solidFill>
          <a:latin typeface="+mn-lt"/>
          <a:ea typeface="SimSun" panose="02010600030101010101" pitchFamily="2" charset="-122"/>
          <a:cs typeface="宋体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anose="05000000000000000000" pitchFamily="2" charset="2"/>
        <a:buChar char="v"/>
        <a:defRPr sz="2400">
          <a:solidFill>
            <a:schemeClr val="tx1"/>
          </a:solidFill>
          <a:latin typeface="+mn-lt"/>
          <a:ea typeface="SimSun" panose="02010600030101010101" pitchFamily="2" charset="-122"/>
          <a:cs typeface="宋体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anose="05000000000000000000" pitchFamily="2" charset="2"/>
        <a:buChar char=""/>
        <a:defRPr sz="2000">
          <a:solidFill>
            <a:schemeClr val="tx1"/>
          </a:solidFill>
          <a:latin typeface="+mn-lt"/>
          <a:ea typeface="SimSun" panose="02010600030101010101" pitchFamily="2" charset="-122"/>
          <a:cs typeface="宋体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2000">
          <a:solidFill>
            <a:schemeClr val="tx1"/>
          </a:solidFill>
          <a:latin typeface="+mn-lt"/>
          <a:ea typeface="SimSun" panose="02010600030101010101" pitchFamily="2" charset="-122"/>
          <a:cs typeface="宋体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itchFamily="2" charset="2"/>
        <a:buChar char="v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itchFamily="2" charset="2"/>
        <a:buChar char="v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itchFamily="2" charset="2"/>
        <a:buChar char="v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itchFamily="2" charset="2"/>
        <a:buChar char="v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Waiting for Democracy Cover Painting  for Power Poin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025" y="-26988"/>
            <a:ext cx="7632700" cy="6934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Rectangle 4"/>
          <p:cNvSpPr>
            <a:spLocks noRot="1" noChangeArrowheads="1"/>
          </p:cNvSpPr>
          <p:nvPr/>
        </p:nvSpPr>
        <p:spPr bwMode="auto">
          <a:xfrm>
            <a:off x="827088" y="4751388"/>
            <a:ext cx="3576637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defRPr/>
            </a:pPr>
            <a:r>
              <a:rPr lang="en-US" sz="2400" b="1" dirty="0">
                <a:latin typeface="Arial" charset="0"/>
                <a:ea typeface="宋体" charset="0"/>
                <a:cs typeface="宋体" charset="0"/>
              </a:rPr>
              <a:t>Local authorities </a:t>
            </a:r>
            <a:endParaRPr lang="en-US" sz="2400" b="1" dirty="0">
              <a:latin typeface="Arial" charset="0"/>
              <a:ea typeface="宋体" charset="0"/>
              <a:cs typeface="宋体" charset="0"/>
            </a:endParaRPr>
          </a:p>
          <a:p>
            <a:pPr algn="ctr">
              <a:defRPr/>
            </a:pPr>
            <a:r>
              <a:rPr lang="en-US" sz="2400" b="1" dirty="0">
                <a:latin typeface="Arial" charset="0"/>
                <a:ea typeface="宋体" charset="0"/>
                <a:cs typeface="宋体" charset="0"/>
              </a:rPr>
              <a:t>and local democracy </a:t>
            </a:r>
            <a:endParaRPr lang="en-US" sz="2400" b="1" dirty="0">
              <a:solidFill>
                <a:srgbClr val="C00000"/>
              </a:solidFill>
              <a:latin typeface="Arial" charset="0"/>
              <a:ea typeface="宋体" charset="0"/>
              <a:cs typeface="宋体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23850" y="-17463"/>
            <a:ext cx="8540750" cy="1143001"/>
          </a:xfrm>
        </p:spPr>
        <p:txBody>
          <a:bodyPr/>
          <a:lstStyle/>
          <a:p>
            <a:pPr>
              <a:defRPr/>
            </a:pPr>
            <a:r>
              <a:rPr lang="en-US" sz="4000" b="1" dirty="0" smtClean="0">
                <a:ea typeface="宋体" charset="0"/>
              </a:rPr>
              <a:t>Why does Local Representation Matter?</a:t>
            </a:r>
            <a:endParaRPr lang="en-US" sz="4000" b="1" dirty="0">
              <a:ea typeface="宋体" charset="0"/>
            </a:endParaRPr>
          </a:p>
        </p:txBody>
      </p:sp>
      <p:sp>
        <p:nvSpPr>
          <p:cNvPr id="5123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0" y="1268413"/>
            <a:ext cx="9144000" cy="4752975"/>
          </a:xfrm>
        </p:spPr>
        <p:txBody>
          <a:bodyPr/>
          <a:lstStyle/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000" b="1" u="sng" smtClean="0"/>
              <a:t>Advertised Benefits</a:t>
            </a:r>
          </a:p>
          <a:p>
            <a:pPr>
              <a:lnSpc>
                <a:spcPct val="80000"/>
              </a:lnSpc>
            </a:pPr>
            <a:r>
              <a:rPr lang="en-US" altLang="en-US" sz="2000" smtClean="0"/>
              <a:t>Enfranchisement, Equity, Efficiency, Development, Better Management, Service Delivery, Benefit retention, Sustainability </a:t>
            </a:r>
            <a:r>
              <a:rPr lang="en-US" altLang="en-US" sz="2000" smtClean="0">
                <a:sym typeface="Wingdings" panose="05000000000000000000" pitchFamily="2" charset="2"/>
              </a:rPr>
              <a:t></a:t>
            </a:r>
            <a:r>
              <a:rPr lang="en-US" altLang="en-US" sz="2000" smtClean="0"/>
              <a:t> </a:t>
            </a:r>
            <a:r>
              <a:rPr lang="en-US" altLang="en-US" sz="2000" smtClean="0">
                <a:sym typeface="Wingdings" panose="05000000000000000000" pitchFamily="2" charset="2"/>
              </a:rPr>
              <a:t>Poverty Reduction</a:t>
            </a:r>
            <a:endParaRPr lang="en-US" altLang="en-US" sz="2000" smtClean="0"/>
          </a:p>
          <a:p>
            <a:pPr lvl="4">
              <a:lnSpc>
                <a:spcPct val="80000"/>
              </a:lnSpc>
            </a:pPr>
            <a:endParaRPr lang="en-US" altLang="en-US" sz="800" smtClean="0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000" b="1" u="sng" smtClean="0"/>
              <a:t>HYPOTHESIZED Mechanisms </a:t>
            </a:r>
            <a:r>
              <a:rPr lang="en-US" altLang="en-US" sz="2000" b="1" u="sng" smtClean="0">
                <a:sym typeface="Wingdings" panose="05000000000000000000" pitchFamily="2" charset="2"/>
              </a:rPr>
              <a:t></a:t>
            </a:r>
            <a:r>
              <a:rPr lang="en-US" altLang="en-US" sz="2000" b="1" u="sng" smtClean="0"/>
              <a:t>Local Authorities are believed to:</a:t>
            </a:r>
          </a:p>
          <a:p>
            <a:pPr>
              <a:lnSpc>
                <a:spcPct val="80000"/>
              </a:lnSpc>
            </a:pPr>
            <a:r>
              <a:rPr lang="en-US" altLang="en-US" sz="2000" smtClean="0"/>
              <a:t>Better match services to needs and aspirations (public choice theory)</a:t>
            </a:r>
          </a:p>
          <a:p>
            <a:pPr>
              <a:lnSpc>
                <a:spcPct val="80000"/>
              </a:lnSpc>
            </a:pPr>
            <a:r>
              <a:rPr lang="en-US" altLang="en-US" sz="2000" smtClean="0"/>
              <a:t>Reduce transaction costs (new institutional econ) by proximity allowing:</a:t>
            </a:r>
          </a:p>
          <a:p>
            <a:pPr lvl="1">
              <a:lnSpc>
                <a:spcPct val="80000"/>
              </a:lnSpc>
            </a:pPr>
            <a:r>
              <a:rPr lang="en-US" altLang="en-US" sz="1800" smtClean="0"/>
              <a:t>Mobilizing local knowledge and skills for collective/public good</a:t>
            </a:r>
          </a:p>
          <a:p>
            <a:pPr lvl="1">
              <a:lnSpc>
                <a:spcPct val="80000"/>
              </a:lnSpc>
            </a:pPr>
            <a:r>
              <a:rPr lang="en-US" altLang="en-US" sz="1800" smtClean="0"/>
              <a:t>Mobilizing local labor for collective projects</a:t>
            </a:r>
          </a:p>
          <a:p>
            <a:pPr lvl="1">
              <a:lnSpc>
                <a:spcPct val="80000"/>
              </a:lnSpc>
            </a:pPr>
            <a:r>
              <a:rPr lang="en-US" altLang="en-US" sz="1800" smtClean="0"/>
              <a:t>Improved coordination among local programs</a:t>
            </a:r>
          </a:p>
          <a:p>
            <a:pPr>
              <a:lnSpc>
                <a:spcPct val="80000"/>
              </a:lnSpc>
            </a:pPr>
            <a:r>
              <a:rPr lang="en-US" altLang="en-US" sz="2000" smtClean="0"/>
              <a:t>Balance of negative and positive outcomes in decision making (economic theory of “internalizing externalities”)</a:t>
            </a:r>
          </a:p>
          <a:p>
            <a:pPr>
              <a:lnSpc>
                <a:spcPct val="80000"/>
              </a:lnSpc>
            </a:pPr>
            <a:r>
              <a:rPr lang="en-US" altLang="en-US" sz="2000" smtClean="0"/>
              <a:t>Instantiate environmental subjectivities (environmentality)</a:t>
            </a:r>
          </a:p>
          <a:p>
            <a:pPr>
              <a:lnSpc>
                <a:spcPct val="80000"/>
              </a:lnSpc>
            </a:pPr>
            <a:r>
              <a:rPr lang="en-US" altLang="en-US" sz="2000" smtClean="0"/>
              <a:t>Democracy as good in and of itself. </a:t>
            </a:r>
          </a:p>
          <a:p>
            <a:pPr>
              <a:lnSpc>
                <a:spcPct val="80000"/>
              </a:lnSpc>
            </a:pPr>
            <a:r>
              <a:rPr lang="en-US" altLang="en-US" sz="2000" smtClean="0">
                <a:solidFill>
                  <a:srgbClr val="005856"/>
                </a:solidFill>
              </a:rPr>
              <a:t>Integration </a:t>
            </a:r>
            <a:r>
              <a:rPr lang="en-US" altLang="en-US" sz="2000" smtClean="0">
                <a:solidFill>
                  <a:srgbClr val="005856"/>
                </a:solidFill>
                <a:sym typeface="Wingdings" panose="05000000000000000000" pitchFamily="2" charset="2"/>
              </a:rPr>
              <a:t> If local, the above factors internalize local needs (across sectors &amp; over territories) in decision making. Modern form of IRD.</a:t>
            </a:r>
            <a:endParaRPr lang="en-US" altLang="en-US" sz="2000" smtClean="0"/>
          </a:p>
          <a:p>
            <a:pPr lvl="4">
              <a:lnSpc>
                <a:spcPct val="80000"/>
              </a:lnSpc>
            </a:pPr>
            <a:endParaRPr lang="en-US" altLang="en-US" sz="800" smtClean="0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000" smtClean="0">
                <a:solidFill>
                  <a:schemeClr val="hlink"/>
                </a:solidFill>
                <a:sym typeface="Wingdings" panose="05000000000000000000" pitchFamily="2" charset="2"/>
              </a:rPr>
              <a:t>	ALL of the above IMPLY INCLUSION MECHANISM: </a:t>
            </a:r>
            <a:r>
              <a:rPr lang="en-US" altLang="en-US" sz="2000" b="1" u="sng" smtClean="0">
                <a:solidFill>
                  <a:schemeClr val="hlink"/>
                </a:solidFill>
                <a:sym typeface="Wingdings" panose="05000000000000000000" pitchFamily="2" charset="2"/>
              </a:rPr>
              <a:t>REPRESENTATION</a:t>
            </a:r>
            <a:r>
              <a:rPr lang="en-US" altLang="en-US" sz="2000" b="1" smtClean="0">
                <a:solidFill>
                  <a:schemeClr val="hlink"/>
                </a:solidFill>
                <a:sym typeface="Wingdings" panose="05000000000000000000" pitchFamily="2" charset="2"/>
              </a:rPr>
              <a:t> *</a:t>
            </a:r>
            <a:r>
              <a:rPr lang="en-US" altLang="en-US" sz="2000" i="1" smtClean="0">
                <a:solidFill>
                  <a:schemeClr val="hlink"/>
                </a:solidFill>
                <a:sym typeface="Wingdings" panose="05000000000000000000" pitchFamily="2" charset="2"/>
              </a:rPr>
              <a:t>With* </a:t>
            </a:r>
            <a:r>
              <a:rPr lang="en-US" altLang="en-US" sz="2000" b="1" u="sng" smtClean="0">
                <a:solidFill>
                  <a:schemeClr val="hlink"/>
                </a:solidFill>
                <a:sym typeface="Wingdings" panose="05000000000000000000" pitchFamily="2" charset="2"/>
              </a:rPr>
              <a:t>POWERS &amp; Accountability</a:t>
            </a:r>
          </a:p>
          <a:p>
            <a:pPr lvl="3">
              <a:lnSpc>
                <a:spcPct val="80000"/>
              </a:lnSpc>
            </a:pPr>
            <a:endParaRPr lang="en-US" altLang="en-US" sz="800" smtClean="0">
              <a:solidFill>
                <a:srgbClr val="005856"/>
              </a:solidFill>
              <a:sym typeface="Wingdings" panose="05000000000000000000" pitchFamily="2" charset="2"/>
            </a:endParaRPr>
          </a:p>
          <a:p>
            <a:pPr>
              <a:lnSpc>
                <a:spcPct val="80000"/>
              </a:lnSpc>
            </a:pPr>
            <a:r>
              <a:rPr lang="en-US" altLang="en-US" sz="2000" smtClean="0">
                <a:solidFill>
                  <a:srgbClr val="005856"/>
                </a:solidFill>
                <a:sym typeface="Wingdings" panose="05000000000000000000" pitchFamily="2" charset="2"/>
              </a:rPr>
              <a:t>Institutional Sustainability -- &amp; Territorial Generalizability </a:t>
            </a:r>
            <a:endParaRPr lang="en-US" altLang="en-US" sz="2000" smtClean="0">
              <a:solidFill>
                <a:srgbClr val="005856"/>
              </a:solidFill>
            </a:endParaRP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sz="2000" b="1" u="sng" smtClean="0">
              <a:solidFill>
                <a:schemeClr val="hlink"/>
              </a:solidFill>
              <a:sym typeface="Wingdings" panose="05000000000000000000" pitchFamily="2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01625" y="620713"/>
            <a:ext cx="854075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b="1" smtClean="0">
                <a:ea typeface="+mj-ea"/>
              </a:rPr>
              <a:t>Elements of Effective Decentralization</a:t>
            </a:r>
            <a:endParaRPr lang="en-US" smtClean="0">
              <a:ea typeface="+mj-ea"/>
            </a:endParaRPr>
          </a:p>
        </p:txBody>
      </p:sp>
      <p:sp>
        <p:nvSpPr>
          <p:cNvPr id="158723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0" y="2233613"/>
            <a:ext cx="9144000" cy="4508500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 typeface="Wingdings" charset="0"/>
              <a:buNone/>
              <a:defRPr/>
            </a:pPr>
            <a:r>
              <a:rPr lang="en-US" sz="2800" dirty="0" smtClean="0">
                <a:ea typeface="+mn-ea"/>
              </a:rPr>
              <a:t>Positive Outcomes are Expected from:</a:t>
            </a:r>
          </a:p>
          <a:p>
            <a:pPr lvl="1" eaLnBrk="1" hangingPunct="1">
              <a:lnSpc>
                <a:spcPct val="80000"/>
              </a:lnSpc>
              <a:buFont typeface="Wingdings" charset="0"/>
              <a:buChar char=""/>
              <a:defRPr/>
            </a:pPr>
            <a:endParaRPr lang="en-US" sz="2400" dirty="0" smtClean="0">
              <a:ea typeface="+mn-ea"/>
            </a:endParaRPr>
          </a:p>
          <a:p>
            <a:pPr lvl="1" eaLnBrk="1" hangingPunct="1">
              <a:lnSpc>
                <a:spcPct val="80000"/>
              </a:lnSpc>
              <a:buFont typeface="Wingdings" charset="0"/>
              <a:buChar char=""/>
              <a:defRPr/>
            </a:pPr>
            <a:r>
              <a:rPr lang="en-US" sz="2400" dirty="0" smtClean="0">
                <a:ea typeface="+mn-ea"/>
              </a:rPr>
              <a:t>Local </a:t>
            </a:r>
            <a:r>
              <a:rPr lang="en-US" sz="2400" b="1" u="sng" dirty="0" err="1" smtClean="0">
                <a:solidFill>
                  <a:schemeClr val="tx2"/>
                </a:solidFill>
                <a:ea typeface="+mn-ea"/>
              </a:rPr>
              <a:t>Institutions</a:t>
            </a:r>
            <a:r>
              <a:rPr lang="en-US" sz="2400" dirty="0" err="1" smtClean="0">
                <a:ea typeface="+mn-ea"/>
                <a:sym typeface="Wingdings" charset="0"/>
              </a:rPr>
              <a:t>Actors</a:t>
            </a:r>
            <a:r>
              <a:rPr lang="en-US" sz="2400" dirty="0" smtClean="0">
                <a:ea typeface="+mn-ea"/>
                <a:sym typeface="Wingdings" charset="0"/>
              </a:rPr>
              <a:t>/Local Authorities</a:t>
            </a:r>
          </a:p>
          <a:p>
            <a:pPr lvl="4" eaLnBrk="1" hangingPunct="1">
              <a:lnSpc>
                <a:spcPct val="80000"/>
              </a:lnSpc>
              <a:buFont typeface="Wingdings" charset="0"/>
              <a:buChar char="v"/>
              <a:defRPr/>
            </a:pPr>
            <a:endParaRPr lang="en-US" sz="1600" dirty="0" smtClean="0">
              <a:ea typeface="+mn-ea"/>
            </a:endParaRPr>
          </a:p>
          <a:p>
            <a:pPr lvl="1" eaLnBrk="1" hangingPunct="1">
              <a:lnSpc>
                <a:spcPct val="80000"/>
              </a:lnSpc>
              <a:buFont typeface="Wingdings" charset="0"/>
              <a:buChar char=""/>
              <a:defRPr/>
            </a:pPr>
            <a:r>
              <a:rPr lang="en-US" sz="2400" i="1" dirty="0" smtClean="0">
                <a:ea typeface="+mn-ea"/>
              </a:rPr>
              <a:t>Entrusted </a:t>
            </a:r>
            <a:r>
              <a:rPr lang="en-US" sz="2400" dirty="0" smtClean="0">
                <a:ea typeface="+mn-ea"/>
              </a:rPr>
              <a:t>with </a:t>
            </a:r>
            <a:r>
              <a:rPr lang="en-US" sz="2400" b="1" u="sng" dirty="0" smtClean="0">
                <a:solidFill>
                  <a:schemeClr val="tx2"/>
                </a:solidFill>
                <a:ea typeface="+mn-ea"/>
              </a:rPr>
              <a:t>Powers</a:t>
            </a:r>
            <a:r>
              <a:rPr lang="en-US" sz="2400" b="1" dirty="0" smtClean="0">
                <a:ea typeface="+mn-ea"/>
              </a:rPr>
              <a:t> </a:t>
            </a:r>
          </a:p>
          <a:p>
            <a:pPr lvl="2" eaLnBrk="1" hangingPunct="1">
              <a:lnSpc>
                <a:spcPct val="80000"/>
              </a:lnSpc>
              <a:buFont typeface="Wingdings" charset="0"/>
              <a:buChar char="v"/>
              <a:defRPr/>
            </a:pPr>
            <a:r>
              <a:rPr lang="en-US" sz="2000" dirty="0" smtClean="0">
                <a:ea typeface="+mn-ea"/>
              </a:rPr>
              <a:t>executive, legislative, judicial: discretion + capabilities to exercise them </a:t>
            </a:r>
            <a:r>
              <a:rPr lang="en-US" sz="2000" i="1" dirty="0" smtClean="0">
                <a:ea typeface="+mn-ea"/>
              </a:rPr>
              <a:t>[i.e. supply side of government]</a:t>
            </a:r>
          </a:p>
          <a:p>
            <a:pPr lvl="2" eaLnBrk="1" hangingPunct="1">
              <a:lnSpc>
                <a:spcPct val="80000"/>
              </a:lnSpc>
              <a:buFont typeface="Wingdings" charset="0"/>
              <a:buChar char="v"/>
              <a:defRPr/>
            </a:pPr>
            <a:r>
              <a:rPr lang="en-US" sz="2000" i="1" dirty="0" smtClean="0">
                <a:ea typeface="+mn-ea"/>
              </a:rPr>
              <a:t>these give people </a:t>
            </a:r>
            <a:r>
              <a:rPr lang="en-US" sz="2000" b="1" i="1" dirty="0" smtClean="0">
                <a:ea typeface="+mn-ea"/>
              </a:rPr>
              <a:t>something to demand</a:t>
            </a:r>
            <a:endParaRPr lang="en-US" sz="2000" i="1" dirty="0" smtClean="0">
              <a:ea typeface="+mn-ea"/>
            </a:endParaRPr>
          </a:p>
          <a:p>
            <a:pPr lvl="4" eaLnBrk="1" hangingPunct="1">
              <a:lnSpc>
                <a:spcPct val="80000"/>
              </a:lnSpc>
              <a:buFont typeface="Wingdings" charset="0"/>
              <a:buChar char="v"/>
              <a:defRPr/>
            </a:pPr>
            <a:endParaRPr lang="en-US" sz="1600" i="1" dirty="0" smtClean="0">
              <a:ea typeface="+mn-ea"/>
            </a:endParaRPr>
          </a:p>
          <a:p>
            <a:pPr lvl="1" eaLnBrk="1" hangingPunct="1">
              <a:lnSpc>
                <a:spcPct val="80000"/>
              </a:lnSpc>
              <a:buFont typeface="Wingdings" charset="0"/>
              <a:buChar char=""/>
              <a:defRPr/>
            </a:pPr>
            <a:r>
              <a:rPr lang="en-US" sz="2400" dirty="0" smtClean="0">
                <a:ea typeface="+mn-ea"/>
              </a:rPr>
              <a:t>That are </a:t>
            </a:r>
            <a:r>
              <a:rPr lang="en-US" sz="2400" b="1" u="sng" dirty="0" smtClean="0">
                <a:solidFill>
                  <a:schemeClr val="tx2"/>
                </a:solidFill>
                <a:ea typeface="+mn-ea"/>
              </a:rPr>
              <a:t>Accountable</a:t>
            </a:r>
            <a:r>
              <a:rPr lang="en-US" sz="2400" b="1" dirty="0" smtClean="0">
                <a:ea typeface="+mn-ea"/>
              </a:rPr>
              <a:t> </a:t>
            </a:r>
            <a:r>
              <a:rPr lang="en-US" sz="2400" dirty="0" smtClean="0">
                <a:ea typeface="+mn-ea"/>
              </a:rPr>
              <a:t>to the Local Population </a:t>
            </a:r>
          </a:p>
          <a:p>
            <a:pPr lvl="2" eaLnBrk="1" hangingPunct="1">
              <a:lnSpc>
                <a:spcPct val="80000"/>
              </a:lnSpc>
              <a:buFont typeface="Wingdings" charset="0"/>
              <a:buChar char="v"/>
              <a:defRPr/>
            </a:pPr>
            <a:r>
              <a:rPr lang="en-US" sz="2000" i="1" dirty="0" smtClean="0">
                <a:ea typeface="+mn-ea"/>
              </a:rPr>
              <a:t>[i.e. mechanisms that establish the demand side of government]</a:t>
            </a:r>
          </a:p>
          <a:p>
            <a:pPr lvl="4" eaLnBrk="1" hangingPunct="1">
              <a:lnSpc>
                <a:spcPct val="80000"/>
              </a:lnSpc>
              <a:buFont typeface="Wingdings" charset="0"/>
              <a:buChar char="v"/>
              <a:defRPr/>
            </a:pPr>
            <a:r>
              <a:rPr lang="en-US" dirty="0" smtClean="0">
                <a:ea typeface="+mn-ea"/>
              </a:rPr>
              <a:t>	</a:t>
            </a:r>
          </a:p>
          <a:p>
            <a:pPr lvl="1" eaLnBrk="1" hangingPunct="1">
              <a:lnSpc>
                <a:spcPct val="80000"/>
              </a:lnSpc>
              <a:buFont typeface="Wingdings" charset="0"/>
              <a:buNone/>
              <a:defRPr/>
            </a:pPr>
            <a:r>
              <a:rPr lang="en-US" sz="2000" dirty="0" smtClean="0">
                <a:solidFill>
                  <a:srgbClr val="FF6600"/>
                </a:solidFill>
                <a:ea typeface="+mn-ea"/>
                <a:sym typeface="Wingdings" charset="0"/>
              </a:rPr>
              <a:t>Actors, Powers and Accountability ARE THE ELEMENTS WE EXAMINE IN OUR RESEARCH </a:t>
            </a:r>
            <a:endParaRPr lang="en-US" sz="2000" dirty="0" smtClean="0">
              <a:solidFill>
                <a:srgbClr val="FF6600"/>
              </a:solidFill>
              <a:ea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649" name="Group 2"/>
          <p:cNvGrpSpPr>
            <a:grpSpLocks/>
          </p:cNvGrpSpPr>
          <p:nvPr/>
        </p:nvGrpSpPr>
        <p:grpSpPr bwMode="auto">
          <a:xfrm>
            <a:off x="1143000" y="-76200"/>
            <a:ext cx="6772275" cy="6172200"/>
            <a:chOff x="720" y="-48"/>
            <a:chExt cx="4266" cy="3888"/>
          </a:xfrm>
        </p:grpSpPr>
        <p:sp>
          <p:nvSpPr>
            <p:cNvPr id="5124" name="Text Box 3"/>
            <p:cNvSpPr txBox="1">
              <a:spLocks noChangeArrowheads="1"/>
            </p:cNvSpPr>
            <p:nvPr/>
          </p:nvSpPr>
          <p:spPr bwMode="auto">
            <a:xfrm>
              <a:off x="1392" y="-48"/>
              <a:ext cx="2788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9pPr>
            </a:lstStyle>
            <a:p>
              <a:pPr eaLnBrk="1" hangingPunct="1">
                <a:defRPr/>
              </a:pPr>
              <a:r>
                <a:rPr lang="en-US" sz="3600" b="1" smtClean="0">
                  <a:latin typeface="Times New Roman" charset="0"/>
                </a:rPr>
                <a:t>REPRESENTATION</a:t>
              </a:r>
              <a:endParaRPr lang="en-US" sz="2400" smtClean="0">
                <a:latin typeface="Times New Roman" charset="0"/>
              </a:endParaRPr>
            </a:p>
          </p:txBody>
        </p:sp>
        <p:sp>
          <p:nvSpPr>
            <p:cNvPr id="5125" name="Text Box 4"/>
            <p:cNvSpPr txBox="1">
              <a:spLocks noChangeArrowheads="1"/>
            </p:cNvSpPr>
            <p:nvPr/>
          </p:nvSpPr>
          <p:spPr bwMode="auto">
            <a:xfrm>
              <a:off x="3408" y="2832"/>
              <a:ext cx="115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9pPr>
            </a:lstStyle>
            <a:p>
              <a:pPr eaLnBrk="1" hangingPunct="1">
                <a:defRPr/>
              </a:pPr>
              <a:r>
                <a:rPr lang="en-US" sz="2400" b="1" i="1" u="sng" smtClean="0">
                  <a:latin typeface="Times New Roman" charset="0"/>
                </a:rPr>
                <a:t>Preferences</a:t>
              </a:r>
            </a:p>
          </p:txBody>
        </p:sp>
        <p:sp>
          <p:nvSpPr>
            <p:cNvPr id="5126" name="Text Box 5"/>
            <p:cNvSpPr txBox="1">
              <a:spLocks noChangeArrowheads="1"/>
            </p:cNvSpPr>
            <p:nvPr/>
          </p:nvSpPr>
          <p:spPr bwMode="auto">
            <a:xfrm>
              <a:off x="1344" y="3264"/>
              <a:ext cx="70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9pPr>
            </a:lstStyle>
            <a:p>
              <a:pPr eaLnBrk="1" hangingPunct="1">
                <a:defRPr/>
              </a:pPr>
              <a:r>
                <a:rPr lang="en-US" sz="2400" b="1" smtClean="0">
                  <a:latin typeface="Times New Roman" charset="0"/>
                </a:rPr>
                <a:t>Signals</a:t>
              </a:r>
            </a:p>
          </p:txBody>
        </p:sp>
        <p:sp>
          <p:nvSpPr>
            <p:cNvPr id="5127" name="Text Box 6"/>
            <p:cNvSpPr txBox="1">
              <a:spLocks noChangeArrowheads="1"/>
            </p:cNvSpPr>
            <p:nvPr/>
          </p:nvSpPr>
          <p:spPr bwMode="auto">
            <a:xfrm>
              <a:off x="1008" y="2352"/>
              <a:ext cx="92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9pPr>
            </a:lstStyle>
            <a:p>
              <a:pPr eaLnBrk="1" hangingPunct="1">
                <a:defRPr/>
              </a:pPr>
              <a:r>
                <a:rPr lang="en-US" sz="2400" b="1" smtClean="0">
                  <a:latin typeface="Times New Roman" charset="0"/>
                </a:rPr>
                <a:t>Mandates</a:t>
              </a:r>
            </a:p>
          </p:txBody>
        </p:sp>
        <p:sp>
          <p:nvSpPr>
            <p:cNvPr id="5128" name="Text Box 7"/>
            <p:cNvSpPr txBox="1">
              <a:spLocks noChangeArrowheads="1"/>
            </p:cNvSpPr>
            <p:nvPr/>
          </p:nvSpPr>
          <p:spPr bwMode="auto">
            <a:xfrm>
              <a:off x="1392" y="1488"/>
              <a:ext cx="73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9pPr>
            </a:lstStyle>
            <a:p>
              <a:pPr eaLnBrk="1" hangingPunct="1">
                <a:defRPr/>
              </a:pPr>
              <a:r>
                <a:rPr lang="en-US" sz="2400" b="1" smtClean="0">
                  <a:latin typeface="Times New Roman" charset="0"/>
                </a:rPr>
                <a:t>Policies</a:t>
              </a:r>
              <a:endParaRPr lang="en-US" sz="2400" smtClean="0">
                <a:latin typeface="Times New Roman" charset="0"/>
              </a:endParaRPr>
            </a:p>
          </p:txBody>
        </p:sp>
        <p:sp>
          <p:nvSpPr>
            <p:cNvPr id="5129" name="Text Box 8"/>
            <p:cNvSpPr txBox="1">
              <a:spLocks noChangeArrowheads="1"/>
            </p:cNvSpPr>
            <p:nvPr/>
          </p:nvSpPr>
          <p:spPr bwMode="auto">
            <a:xfrm>
              <a:off x="3456" y="1488"/>
              <a:ext cx="93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9pPr>
            </a:lstStyle>
            <a:p>
              <a:pPr eaLnBrk="1" hangingPunct="1">
                <a:defRPr/>
              </a:pPr>
              <a:r>
                <a:rPr lang="en-US" sz="2400" b="1" smtClean="0">
                  <a:latin typeface="Times New Roman" charset="0"/>
                </a:rPr>
                <a:t>Outcomes</a:t>
              </a:r>
            </a:p>
          </p:txBody>
        </p:sp>
        <p:sp>
          <p:nvSpPr>
            <p:cNvPr id="5130" name="Text Box 9"/>
            <p:cNvSpPr txBox="1">
              <a:spLocks noChangeArrowheads="1"/>
            </p:cNvSpPr>
            <p:nvPr/>
          </p:nvSpPr>
          <p:spPr bwMode="auto">
            <a:xfrm>
              <a:off x="884" y="754"/>
              <a:ext cx="1599" cy="60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9pPr>
            </a:lstStyle>
            <a:p>
              <a:pPr algn="ctr" eaLnBrk="1" hangingPunct="1">
                <a:defRPr/>
              </a:pPr>
              <a:r>
                <a:rPr lang="en-US" sz="2800" b="1" smtClean="0">
                  <a:solidFill>
                    <a:schemeClr val="tx2"/>
                  </a:solidFill>
                  <a:latin typeface="Times New Roman" charset="0"/>
                </a:rPr>
                <a:t>Responsiveness</a:t>
              </a:r>
            </a:p>
            <a:p>
              <a:pPr algn="ctr" eaLnBrk="1" hangingPunct="1">
                <a:defRPr/>
              </a:pPr>
              <a:r>
                <a:rPr lang="en-US" sz="2800" smtClean="0">
                  <a:solidFill>
                    <a:schemeClr val="tx2"/>
                  </a:solidFill>
                  <a:latin typeface="Times New Roman" charset="0"/>
                </a:rPr>
                <a:t>(by Authorities)</a:t>
              </a:r>
              <a:endParaRPr lang="en-US" sz="2800" smtClean="0">
                <a:latin typeface="Times New Roman" charset="0"/>
              </a:endParaRPr>
            </a:p>
          </p:txBody>
        </p:sp>
        <p:sp>
          <p:nvSpPr>
            <p:cNvPr id="5131" name="Text Box 10"/>
            <p:cNvSpPr txBox="1">
              <a:spLocks noChangeArrowheads="1"/>
            </p:cNvSpPr>
            <p:nvPr/>
          </p:nvSpPr>
          <p:spPr bwMode="auto">
            <a:xfrm>
              <a:off x="3103" y="709"/>
              <a:ext cx="1537" cy="60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9pPr>
            </a:lstStyle>
            <a:p>
              <a:pPr algn="ctr" eaLnBrk="1" hangingPunct="1">
                <a:defRPr/>
              </a:pPr>
              <a:r>
                <a:rPr lang="en-US" sz="2800" b="1" smtClean="0">
                  <a:solidFill>
                    <a:srgbClr val="FF0000"/>
                  </a:solidFill>
                  <a:latin typeface="Times New Roman" charset="0"/>
                </a:rPr>
                <a:t>Accountability</a:t>
              </a:r>
            </a:p>
            <a:p>
              <a:pPr algn="ctr" eaLnBrk="1" hangingPunct="1">
                <a:defRPr/>
              </a:pPr>
              <a:r>
                <a:rPr lang="en-US" sz="2800" smtClean="0">
                  <a:solidFill>
                    <a:srgbClr val="FF0000"/>
                  </a:solidFill>
                  <a:latin typeface="Times New Roman" charset="0"/>
                </a:rPr>
                <a:t>(by Population)</a:t>
              </a:r>
              <a:endParaRPr lang="en-US" sz="2800" smtClean="0">
                <a:latin typeface="Times New Roman" charset="0"/>
              </a:endParaRPr>
            </a:p>
          </p:txBody>
        </p:sp>
        <p:sp>
          <p:nvSpPr>
            <p:cNvPr id="5132" name="Line 11"/>
            <p:cNvSpPr>
              <a:spLocks noChangeShapeType="1"/>
            </p:cNvSpPr>
            <p:nvPr/>
          </p:nvSpPr>
          <p:spPr bwMode="auto">
            <a:xfrm flipH="1" flipV="1">
              <a:off x="1392" y="2592"/>
              <a:ext cx="240" cy="720"/>
            </a:xfrm>
            <a:prstGeom prst="line">
              <a:avLst/>
            </a:prstGeom>
            <a:noFill/>
            <a:ln w="38100">
              <a:solidFill>
                <a:schemeClr val="tx2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5133" name="Line 12"/>
            <p:cNvSpPr>
              <a:spLocks noChangeShapeType="1"/>
            </p:cNvSpPr>
            <p:nvPr/>
          </p:nvSpPr>
          <p:spPr bwMode="auto">
            <a:xfrm flipV="1">
              <a:off x="1392" y="1776"/>
              <a:ext cx="336" cy="624"/>
            </a:xfrm>
            <a:prstGeom prst="line">
              <a:avLst/>
            </a:prstGeom>
            <a:noFill/>
            <a:ln w="38100">
              <a:solidFill>
                <a:schemeClr val="tx2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5134" name="Line 13"/>
            <p:cNvSpPr>
              <a:spLocks noChangeShapeType="1"/>
            </p:cNvSpPr>
            <p:nvPr/>
          </p:nvSpPr>
          <p:spPr bwMode="auto">
            <a:xfrm>
              <a:off x="3888" y="1755"/>
              <a:ext cx="0" cy="76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5135" name="Line 14"/>
            <p:cNvSpPr>
              <a:spLocks noChangeShapeType="1"/>
            </p:cNvSpPr>
            <p:nvPr/>
          </p:nvSpPr>
          <p:spPr bwMode="auto">
            <a:xfrm flipV="1">
              <a:off x="2064" y="1632"/>
              <a:ext cx="144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5136" name="Line 15"/>
            <p:cNvSpPr>
              <a:spLocks noChangeShapeType="1"/>
            </p:cNvSpPr>
            <p:nvPr/>
          </p:nvSpPr>
          <p:spPr bwMode="auto">
            <a:xfrm flipH="1">
              <a:off x="2016" y="3024"/>
              <a:ext cx="1392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5137" name="Rectangle 16"/>
            <p:cNvSpPr>
              <a:spLocks noChangeArrowheads="1"/>
            </p:cNvSpPr>
            <p:nvPr/>
          </p:nvSpPr>
          <p:spPr bwMode="auto">
            <a:xfrm>
              <a:off x="768" y="754"/>
              <a:ext cx="1824" cy="3086"/>
            </a:xfrm>
            <a:prstGeom prst="rect">
              <a:avLst/>
            </a:prstGeom>
            <a:noFill/>
            <a:ln w="38100">
              <a:solidFill>
                <a:srgbClr val="339966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5138" name="Rectangle 17"/>
            <p:cNvSpPr>
              <a:spLocks noChangeArrowheads="1"/>
            </p:cNvSpPr>
            <p:nvPr/>
          </p:nvSpPr>
          <p:spPr bwMode="auto">
            <a:xfrm>
              <a:off x="2880" y="754"/>
              <a:ext cx="2016" cy="3067"/>
            </a:xfrm>
            <a:prstGeom prst="rect">
              <a:avLst/>
            </a:prstGeom>
            <a:noFill/>
            <a:ln w="38100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5139" name="Text Box 18"/>
            <p:cNvSpPr txBox="1">
              <a:spLocks noChangeArrowheads="1"/>
            </p:cNvSpPr>
            <p:nvPr/>
          </p:nvSpPr>
          <p:spPr bwMode="auto">
            <a:xfrm>
              <a:off x="3456" y="2448"/>
              <a:ext cx="90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9pPr>
            </a:lstStyle>
            <a:p>
              <a:pPr eaLnBrk="1" hangingPunct="1">
                <a:defRPr/>
              </a:pPr>
              <a:r>
                <a:rPr lang="en-US" sz="2400" b="1" smtClean="0">
                  <a:latin typeface="Times New Roman" charset="0"/>
                </a:rPr>
                <a:t>Sanctions</a:t>
              </a:r>
            </a:p>
          </p:txBody>
        </p:sp>
        <p:sp>
          <p:nvSpPr>
            <p:cNvPr id="5140" name="Line 19"/>
            <p:cNvSpPr>
              <a:spLocks noChangeShapeType="1"/>
            </p:cNvSpPr>
            <p:nvPr/>
          </p:nvSpPr>
          <p:spPr bwMode="auto">
            <a:xfrm flipH="1">
              <a:off x="2016" y="2640"/>
              <a:ext cx="1488" cy="7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5141" name="Text Box 20"/>
            <p:cNvSpPr txBox="1">
              <a:spLocks noChangeArrowheads="1"/>
            </p:cNvSpPr>
            <p:nvPr/>
          </p:nvSpPr>
          <p:spPr bwMode="auto">
            <a:xfrm>
              <a:off x="720" y="307"/>
              <a:ext cx="4266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9pPr>
            </a:lstStyle>
            <a:p>
              <a:pPr eaLnBrk="1" hangingPunct="1">
                <a:defRPr/>
              </a:pPr>
              <a:r>
                <a:rPr lang="en-US" sz="3200" b="1" smtClean="0">
                  <a:latin typeface="Times New Roman" charset="0"/>
                </a:rPr>
                <a:t>= </a:t>
              </a:r>
              <a:r>
                <a:rPr lang="en-US" sz="3200" b="1" smtClean="0">
                  <a:solidFill>
                    <a:schemeClr val="tx2"/>
                  </a:solidFill>
                  <a:latin typeface="Times New Roman" charset="0"/>
                </a:rPr>
                <a:t>Responsiveness</a:t>
              </a:r>
              <a:r>
                <a:rPr lang="en-US" sz="3200" b="1" smtClean="0">
                  <a:latin typeface="Times New Roman" charset="0"/>
                </a:rPr>
                <a:t> &amp;/or </a:t>
              </a:r>
              <a:r>
                <a:rPr lang="en-US" sz="3200" b="1" smtClean="0">
                  <a:solidFill>
                    <a:srgbClr val="FF0000"/>
                  </a:solidFill>
                  <a:latin typeface="Times New Roman" charset="0"/>
                </a:rPr>
                <a:t>Accountability</a:t>
              </a:r>
              <a:endParaRPr lang="en-US" sz="6600" smtClean="0">
                <a:latin typeface="Times New Roman" charset="0"/>
              </a:endParaRPr>
            </a:p>
          </p:txBody>
        </p:sp>
        <p:sp>
          <p:nvSpPr>
            <p:cNvPr id="5142" name="Line 21"/>
            <p:cNvSpPr>
              <a:spLocks noChangeShapeType="1"/>
            </p:cNvSpPr>
            <p:nvPr/>
          </p:nvSpPr>
          <p:spPr bwMode="auto">
            <a:xfrm flipV="1">
              <a:off x="3888" y="2688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</p:grpSp>
      <p:sp>
        <p:nvSpPr>
          <p:cNvPr id="27650" name="TextBox 1"/>
          <p:cNvSpPr txBox="1">
            <a:spLocks noChangeArrowheads="1"/>
          </p:cNvSpPr>
          <p:nvPr/>
        </p:nvSpPr>
        <p:spPr bwMode="auto">
          <a:xfrm>
            <a:off x="0" y="6308725"/>
            <a:ext cx="9144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 eaLnBrk="1" hangingPunct="1"/>
            <a:r>
              <a:rPr lang="en-US" altLang="en-US" sz="1800">
                <a:sym typeface="Wingdings" panose="05000000000000000000" pitchFamily="2" charset="2"/>
              </a:rPr>
              <a:t> </a:t>
            </a:r>
            <a:r>
              <a:rPr lang="en-US" altLang="en-US" sz="1800"/>
              <a:t>Actors + Powers + Accountability = Substantive Democracy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625" y="115888"/>
            <a:ext cx="8540750" cy="1143000"/>
          </a:xfrm>
        </p:spPr>
        <p:txBody>
          <a:bodyPr/>
          <a:lstStyle/>
          <a:p>
            <a:pPr>
              <a:defRPr/>
            </a:pPr>
            <a:r>
              <a:rPr lang="en-US" dirty="0" smtClean="0">
                <a:ea typeface="+mj-ea"/>
              </a:rPr>
              <a:t>Actors, Powers, Accountabilities</a:t>
            </a:r>
            <a:br>
              <a:rPr lang="en-US" dirty="0" smtClean="0">
                <a:ea typeface="+mj-ea"/>
              </a:rPr>
            </a:br>
            <a:r>
              <a:rPr lang="en-US" dirty="0" smtClean="0">
                <a:ea typeface="+mj-ea"/>
              </a:rPr>
              <a:t>Choice</a:t>
            </a:r>
            <a:endParaRPr lang="en-US" dirty="0">
              <a:ea typeface="+mj-e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368425"/>
            <a:ext cx="9144000" cy="5373688"/>
          </a:xfrm>
        </p:spPr>
        <p:txBody>
          <a:bodyPr/>
          <a:lstStyle/>
          <a:p>
            <a:r>
              <a:rPr lang="en-US" altLang="en-US" b="1" u="sng" smtClean="0"/>
              <a:t>Actors/Authorities</a:t>
            </a:r>
            <a:r>
              <a:rPr lang="en-US" altLang="en-US" b="1" smtClean="0"/>
              <a:t> </a:t>
            </a:r>
            <a:r>
              <a:rPr lang="en-US" altLang="en-US" smtClean="0"/>
              <a:t>– who do </a:t>
            </a:r>
            <a:r>
              <a:rPr lang="en-US" altLang="en-US" i="1" smtClean="0"/>
              <a:t>you</a:t>
            </a:r>
            <a:r>
              <a:rPr lang="en-US" altLang="en-US" smtClean="0"/>
              <a:t> ‘choose’ to partner with?</a:t>
            </a:r>
          </a:p>
          <a:p>
            <a:pPr lvl="4"/>
            <a:endParaRPr lang="en-US" altLang="en-US" smtClean="0"/>
          </a:p>
          <a:p>
            <a:r>
              <a:rPr lang="en-US" altLang="en-US" b="1" u="sng" smtClean="0"/>
              <a:t>Powers</a:t>
            </a:r>
            <a:r>
              <a:rPr lang="en-US" altLang="en-US" smtClean="0"/>
              <a:t> – which powers to you need in the local arena</a:t>
            </a:r>
          </a:p>
          <a:p>
            <a:pPr lvl="1"/>
            <a:r>
              <a:rPr lang="en-US" altLang="en-US" smtClean="0"/>
              <a:t>For Responsiveness</a:t>
            </a:r>
          </a:p>
          <a:p>
            <a:pPr lvl="1"/>
            <a:r>
              <a:rPr lang="en-US" altLang="en-US" smtClean="0"/>
              <a:t>For Citizenship</a:t>
            </a:r>
          </a:p>
          <a:p>
            <a:pPr lvl="1"/>
            <a:r>
              <a:rPr lang="en-US" altLang="en-US" smtClean="0"/>
              <a:t>Subsidiarity?</a:t>
            </a:r>
          </a:p>
          <a:p>
            <a:pPr lvl="4"/>
            <a:endParaRPr lang="en-US" altLang="en-US" smtClean="0"/>
          </a:p>
          <a:p>
            <a:r>
              <a:rPr lang="en-US" altLang="en-US" b="1" u="sng" smtClean="0"/>
              <a:t>Accountabilities</a:t>
            </a:r>
            <a:r>
              <a:rPr lang="en-US" altLang="en-US" smtClean="0"/>
              <a:t> – which accountability mechanisms matter?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673" name="Group 51"/>
          <p:cNvGrpSpPr>
            <a:grpSpLocks/>
          </p:cNvGrpSpPr>
          <p:nvPr/>
        </p:nvGrpSpPr>
        <p:grpSpPr bwMode="auto">
          <a:xfrm>
            <a:off x="0" y="185738"/>
            <a:ext cx="9144000" cy="6267450"/>
            <a:chOff x="0" y="117"/>
            <a:chExt cx="5760" cy="3948"/>
          </a:xfrm>
        </p:grpSpPr>
        <p:sp>
          <p:nvSpPr>
            <p:cNvPr id="12292" name="Rectangle 2"/>
            <p:cNvSpPr>
              <a:spLocks noChangeArrowheads="1"/>
            </p:cNvSpPr>
            <p:nvPr/>
          </p:nvSpPr>
          <p:spPr bwMode="auto">
            <a:xfrm>
              <a:off x="0" y="2430"/>
              <a:ext cx="2336" cy="998"/>
            </a:xfrm>
            <a:prstGeom prst="rect">
              <a:avLst/>
            </a:prstGeom>
            <a:noFill/>
            <a:ln w="7620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12293" name="Text Box 3"/>
            <p:cNvSpPr txBox="1">
              <a:spLocks noChangeArrowheads="1"/>
            </p:cNvSpPr>
            <p:nvPr/>
          </p:nvSpPr>
          <p:spPr bwMode="auto">
            <a:xfrm>
              <a:off x="0" y="117"/>
              <a:ext cx="116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9pPr>
            </a:lstStyle>
            <a:p>
              <a:pPr eaLnBrk="1" hangingPunct="1">
                <a:defRPr/>
              </a:pPr>
              <a:endParaRPr lang="en-US" sz="2800" b="1" smtClean="0"/>
            </a:p>
          </p:txBody>
        </p:sp>
        <p:sp>
          <p:nvSpPr>
            <p:cNvPr id="12294" name="Oval 4"/>
            <p:cNvSpPr>
              <a:spLocks noChangeArrowheads="1"/>
            </p:cNvSpPr>
            <p:nvPr/>
          </p:nvSpPr>
          <p:spPr bwMode="auto">
            <a:xfrm>
              <a:off x="2064" y="203"/>
              <a:ext cx="2220" cy="995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000" b="1"/>
                <a:t>Central Government</a:t>
              </a:r>
            </a:p>
            <a:p>
              <a:pPr eaLnBrk="1" hangingPunct="1"/>
              <a:r>
                <a:rPr lang="en-US" altLang="zh-CN" sz="1400" b="1"/>
                <a:t>	Ministries:</a:t>
              </a:r>
            </a:p>
            <a:p>
              <a:pPr eaLnBrk="1" hangingPunct="1"/>
              <a:r>
                <a:rPr lang="en-US" altLang="zh-CN" sz="1400" b="1"/>
                <a:t> 	 -Health</a:t>
              </a:r>
            </a:p>
            <a:p>
              <a:pPr eaLnBrk="1" hangingPunct="1"/>
              <a:r>
                <a:rPr lang="en-US" altLang="zh-CN" sz="1400" b="1"/>
                <a:t> 	 -Environment</a:t>
              </a:r>
            </a:p>
            <a:p>
              <a:pPr eaLnBrk="1" hangingPunct="1"/>
              <a:r>
                <a:rPr lang="en-US" altLang="zh-CN" sz="1400" b="1"/>
                <a:t>  	 -Education….</a:t>
              </a:r>
            </a:p>
          </p:txBody>
        </p:sp>
        <p:sp>
          <p:nvSpPr>
            <p:cNvPr id="12295" name="Oval 5"/>
            <p:cNvSpPr>
              <a:spLocks noChangeArrowheads="1"/>
            </p:cNvSpPr>
            <p:nvPr/>
          </p:nvSpPr>
          <p:spPr bwMode="auto">
            <a:xfrm>
              <a:off x="58" y="2625"/>
              <a:ext cx="1008" cy="57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r>
                <a:rPr lang="en-US" altLang="zh-CN" sz="1400" b="1">
                  <a:latin typeface="Arial" charset="0"/>
                  <a:ea typeface="宋体" charset="0"/>
                  <a:cs typeface="宋体" charset="0"/>
                </a:rPr>
                <a:t>Elected </a:t>
              </a:r>
            </a:p>
            <a:p>
              <a:pPr algn="ctr">
                <a:defRPr/>
              </a:pPr>
              <a:r>
                <a:rPr lang="en-US" altLang="zh-CN" sz="1400" b="1">
                  <a:latin typeface="Arial" charset="0"/>
                  <a:ea typeface="宋体" charset="0"/>
                  <a:cs typeface="宋体" charset="0"/>
                </a:rPr>
                <a:t>Local </a:t>
              </a:r>
            </a:p>
            <a:p>
              <a:pPr algn="ctr">
                <a:defRPr/>
              </a:pPr>
              <a:r>
                <a:rPr lang="en-US" altLang="zh-CN" sz="1400" b="1">
                  <a:latin typeface="Arial" charset="0"/>
                  <a:ea typeface="宋体" charset="0"/>
                  <a:cs typeface="宋体" charset="0"/>
                </a:rPr>
                <a:t>Government</a:t>
              </a:r>
            </a:p>
          </p:txBody>
        </p:sp>
        <p:sp>
          <p:nvSpPr>
            <p:cNvPr id="12296" name="Oval 6"/>
            <p:cNvSpPr>
              <a:spLocks noChangeArrowheads="1"/>
            </p:cNvSpPr>
            <p:nvPr/>
          </p:nvSpPr>
          <p:spPr bwMode="auto">
            <a:xfrm>
              <a:off x="1152" y="2625"/>
              <a:ext cx="1008" cy="57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r>
                <a:rPr lang="en-US" altLang="zh-CN" sz="1400" b="1">
                  <a:latin typeface="Arial" charset="0"/>
                  <a:ea typeface="宋体" charset="0"/>
                  <a:cs typeface="宋体" charset="0"/>
                </a:rPr>
                <a:t>Administrative</a:t>
              </a:r>
            </a:p>
            <a:p>
              <a:pPr algn="ctr">
                <a:defRPr/>
              </a:pPr>
              <a:r>
                <a:rPr lang="en-US" altLang="zh-CN" sz="1400" b="1">
                  <a:latin typeface="Arial" charset="0"/>
                  <a:ea typeface="宋体" charset="0"/>
                  <a:cs typeface="宋体" charset="0"/>
                </a:rPr>
                <a:t>Local Authority</a:t>
              </a:r>
            </a:p>
          </p:txBody>
        </p:sp>
        <p:sp>
          <p:nvSpPr>
            <p:cNvPr id="12297" name="Oval 7"/>
            <p:cNvSpPr>
              <a:spLocks noChangeArrowheads="1"/>
            </p:cNvSpPr>
            <p:nvPr/>
          </p:nvSpPr>
          <p:spPr bwMode="auto">
            <a:xfrm>
              <a:off x="2472" y="2625"/>
              <a:ext cx="862" cy="57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r>
                <a:rPr lang="en-US" altLang="zh-CN" sz="1400" b="1">
                  <a:latin typeface="Arial" charset="0"/>
                  <a:ea typeface="宋体" charset="0"/>
                  <a:cs typeface="宋体" charset="0"/>
                </a:rPr>
                <a:t>Customary</a:t>
              </a:r>
            </a:p>
            <a:p>
              <a:pPr algn="ctr">
                <a:defRPr/>
              </a:pPr>
              <a:r>
                <a:rPr lang="en-US" altLang="zh-CN" sz="1400" b="1">
                  <a:latin typeface="Arial" charset="0"/>
                  <a:ea typeface="宋体" charset="0"/>
                  <a:cs typeface="宋体" charset="0"/>
                </a:rPr>
                <a:t> Authority</a:t>
              </a:r>
            </a:p>
          </p:txBody>
        </p:sp>
        <p:sp>
          <p:nvSpPr>
            <p:cNvPr id="12298" name="Oval 8"/>
            <p:cNvSpPr>
              <a:spLocks noChangeArrowheads="1"/>
            </p:cNvSpPr>
            <p:nvPr/>
          </p:nvSpPr>
          <p:spPr bwMode="auto">
            <a:xfrm>
              <a:off x="3648" y="2612"/>
              <a:ext cx="864" cy="57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r>
                <a:rPr lang="en-US" altLang="zh-CN" sz="1400" b="1">
                  <a:latin typeface="Arial" charset="0"/>
                  <a:ea typeface="宋体" charset="0"/>
                  <a:cs typeface="宋体" charset="0"/>
                </a:rPr>
                <a:t>NGO</a:t>
              </a:r>
            </a:p>
            <a:p>
              <a:pPr algn="ctr">
                <a:defRPr/>
              </a:pPr>
              <a:r>
                <a:rPr lang="en-US" altLang="zh-CN" sz="1400" b="1">
                  <a:latin typeface="Arial" charset="0"/>
                  <a:ea typeface="宋体" charset="0"/>
                  <a:cs typeface="宋体" charset="0"/>
                </a:rPr>
                <a:t>PVO</a:t>
              </a:r>
            </a:p>
            <a:p>
              <a:pPr algn="ctr">
                <a:defRPr/>
              </a:pPr>
              <a:r>
                <a:rPr lang="en-US" altLang="zh-CN" sz="1400" b="1">
                  <a:latin typeface="Arial" charset="0"/>
                  <a:ea typeface="宋体" charset="0"/>
                  <a:cs typeface="宋体" charset="0"/>
                </a:rPr>
                <a:t>CBO</a:t>
              </a:r>
            </a:p>
          </p:txBody>
        </p:sp>
        <p:sp>
          <p:nvSpPr>
            <p:cNvPr id="12299" name="Rectangle 9"/>
            <p:cNvSpPr>
              <a:spLocks noChangeArrowheads="1"/>
            </p:cNvSpPr>
            <p:nvPr/>
          </p:nvSpPr>
          <p:spPr bwMode="auto">
            <a:xfrm>
              <a:off x="4649" y="389"/>
              <a:ext cx="861" cy="45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r>
                <a:rPr lang="en-US" altLang="zh-CN" b="1">
                  <a:latin typeface="Arial" charset="0"/>
                  <a:ea typeface="宋体" charset="0"/>
                  <a:cs typeface="宋体" charset="0"/>
                </a:rPr>
                <a:t>Donors</a:t>
              </a:r>
            </a:p>
            <a:p>
              <a:pPr algn="ctr">
                <a:defRPr/>
              </a:pPr>
              <a:r>
                <a:rPr lang="en-US" altLang="zh-CN" b="1">
                  <a:latin typeface="Arial" charset="0"/>
                  <a:ea typeface="宋体" charset="0"/>
                  <a:cs typeface="宋体" charset="0"/>
                </a:rPr>
                <a:t>Big NGOs</a:t>
              </a:r>
            </a:p>
          </p:txBody>
        </p:sp>
        <p:sp>
          <p:nvSpPr>
            <p:cNvPr id="12300" name="Line 10"/>
            <p:cNvSpPr>
              <a:spLocks noChangeShapeType="1"/>
            </p:cNvSpPr>
            <p:nvPr/>
          </p:nvSpPr>
          <p:spPr bwMode="auto">
            <a:xfrm flipH="1">
              <a:off x="567" y="1115"/>
              <a:ext cx="2041" cy="1497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12301" name="Line 11"/>
            <p:cNvSpPr>
              <a:spLocks noChangeShapeType="1"/>
            </p:cNvSpPr>
            <p:nvPr/>
          </p:nvSpPr>
          <p:spPr bwMode="auto">
            <a:xfrm flipH="1">
              <a:off x="1610" y="1160"/>
              <a:ext cx="1179" cy="1452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12302" name="Oval 12"/>
            <p:cNvSpPr>
              <a:spLocks noChangeArrowheads="1"/>
            </p:cNvSpPr>
            <p:nvPr/>
          </p:nvSpPr>
          <p:spPr bwMode="auto">
            <a:xfrm>
              <a:off x="4800" y="2158"/>
              <a:ext cx="864" cy="57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r>
                <a:rPr lang="en-US" altLang="zh-CN" sz="1400" b="1">
                  <a:latin typeface="Arial" charset="0"/>
                  <a:ea typeface="宋体" charset="0"/>
                  <a:cs typeface="宋体" charset="0"/>
                </a:rPr>
                <a:t>Individual or</a:t>
              </a:r>
            </a:p>
            <a:p>
              <a:pPr algn="ctr">
                <a:defRPr/>
              </a:pPr>
              <a:r>
                <a:rPr lang="en-US" altLang="zh-CN" sz="1400" b="1">
                  <a:latin typeface="Arial" charset="0"/>
                  <a:ea typeface="宋体" charset="0"/>
                  <a:cs typeface="宋体" charset="0"/>
                </a:rPr>
                <a:t>Corporation</a:t>
              </a:r>
            </a:p>
          </p:txBody>
        </p:sp>
        <p:sp>
          <p:nvSpPr>
            <p:cNvPr id="12303" name="Line 13"/>
            <p:cNvSpPr>
              <a:spLocks noChangeShapeType="1"/>
            </p:cNvSpPr>
            <p:nvPr/>
          </p:nvSpPr>
          <p:spPr bwMode="auto">
            <a:xfrm flipH="1">
              <a:off x="2925" y="1205"/>
              <a:ext cx="0" cy="1407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12304" name="Line 14"/>
            <p:cNvSpPr>
              <a:spLocks noChangeShapeType="1"/>
            </p:cNvSpPr>
            <p:nvPr/>
          </p:nvSpPr>
          <p:spPr bwMode="auto">
            <a:xfrm>
              <a:off x="3243" y="1205"/>
              <a:ext cx="693" cy="1433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12305" name="Line 15"/>
            <p:cNvSpPr>
              <a:spLocks noChangeShapeType="1"/>
            </p:cNvSpPr>
            <p:nvPr/>
          </p:nvSpPr>
          <p:spPr bwMode="auto">
            <a:xfrm>
              <a:off x="3744" y="1102"/>
              <a:ext cx="1248" cy="1104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12306" name="Line 16"/>
            <p:cNvSpPr>
              <a:spLocks noChangeShapeType="1"/>
            </p:cNvSpPr>
            <p:nvPr/>
          </p:nvSpPr>
          <p:spPr bwMode="auto">
            <a:xfrm flipH="1">
              <a:off x="4150" y="843"/>
              <a:ext cx="817" cy="1769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12307" name="Line 17"/>
            <p:cNvSpPr>
              <a:spLocks noChangeShapeType="1"/>
            </p:cNvSpPr>
            <p:nvPr/>
          </p:nvSpPr>
          <p:spPr bwMode="auto">
            <a:xfrm>
              <a:off x="5057" y="843"/>
              <a:ext cx="182" cy="1317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12308" name="Text Box 18"/>
            <p:cNvSpPr txBox="1">
              <a:spLocks noChangeArrowheads="1"/>
            </p:cNvSpPr>
            <p:nvPr/>
          </p:nvSpPr>
          <p:spPr bwMode="auto">
            <a:xfrm rot="-2193337">
              <a:off x="476" y="1434"/>
              <a:ext cx="2767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en-US" altLang="zh-CN" sz="1600" b="1" smtClean="0">
                  <a:solidFill>
                    <a:srgbClr val="009900"/>
                  </a:solidFill>
                </a:rPr>
                <a:t>Democratic  Decentralization</a:t>
              </a:r>
            </a:p>
          </p:txBody>
        </p:sp>
        <p:sp>
          <p:nvSpPr>
            <p:cNvPr id="12309" name="Text Box 19"/>
            <p:cNvSpPr txBox="1">
              <a:spLocks noChangeArrowheads="1"/>
            </p:cNvSpPr>
            <p:nvPr/>
          </p:nvSpPr>
          <p:spPr bwMode="auto">
            <a:xfrm rot="-2991606">
              <a:off x="1541" y="1646"/>
              <a:ext cx="1275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en-US" altLang="zh-CN" sz="1600" b="1" smtClean="0">
                  <a:solidFill>
                    <a:schemeClr val="tx2"/>
                  </a:solidFill>
                </a:rPr>
                <a:t>Deconcentration </a:t>
              </a:r>
            </a:p>
          </p:txBody>
        </p:sp>
        <p:sp>
          <p:nvSpPr>
            <p:cNvPr id="12310" name="Text Box 20"/>
            <p:cNvSpPr txBox="1">
              <a:spLocks noChangeArrowheads="1"/>
            </p:cNvSpPr>
            <p:nvPr/>
          </p:nvSpPr>
          <p:spPr bwMode="auto">
            <a:xfrm rot="2623890" flipH="1">
              <a:off x="3792" y="1342"/>
              <a:ext cx="914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en-US" altLang="zh-CN" sz="1600" b="1" smtClean="0">
                  <a:solidFill>
                    <a:srgbClr val="D60093"/>
                  </a:solidFill>
                </a:rPr>
                <a:t>Privatization</a:t>
              </a:r>
            </a:p>
          </p:txBody>
        </p:sp>
        <p:sp>
          <p:nvSpPr>
            <p:cNvPr id="12311" name="Text Box 21"/>
            <p:cNvSpPr txBox="1">
              <a:spLocks noChangeArrowheads="1"/>
            </p:cNvSpPr>
            <p:nvPr/>
          </p:nvSpPr>
          <p:spPr bwMode="auto">
            <a:xfrm flipH="1">
              <a:off x="2744" y="1486"/>
              <a:ext cx="999" cy="2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9pPr>
            </a:lstStyle>
            <a:p>
              <a:pPr eaLnBrk="1" hangingPunct="1">
                <a:lnSpc>
                  <a:spcPct val="50000"/>
                </a:lnSpc>
                <a:spcBef>
                  <a:spcPct val="50000"/>
                </a:spcBef>
                <a:defRPr/>
              </a:pPr>
              <a:r>
                <a:rPr lang="en-US" sz="1600" b="1" smtClean="0">
                  <a:solidFill>
                    <a:srgbClr val="FF0066"/>
                  </a:solidFill>
                </a:rPr>
                <a:t>Non-market</a:t>
              </a:r>
              <a:r>
                <a:rPr lang="en-US" sz="1600" b="1" smtClean="0">
                  <a:solidFill>
                    <a:srgbClr val="FF9900"/>
                  </a:solidFill>
                </a:rPr>
                <a:t> </a:t>
              </a:r>
            </a:p>
            <a:p>
              <a:pPr eaLnBrk="1" hangingPunct="1">
                <a:lnSpc>
                  <a:spcPct val="50000"/>
                </a:lnSpc>
                <a:spcBef>
                  <a:spcPct val="50000"/>
                </a:spcBef>
                <a:defRPr/>
              </a:pPr>
              <a:r>
                <a:rPr lang="en-US" sz="1600" b="1" smtClean="0">
                  <a:solidFill>
                    <a:srgbClr val="FF0066"/>
                  </a:solidFill>
                </a:rPr>
                <a:t>Privatization</a:t>
              </a:r>
            </a:p>
          </p:txBody>
        </p:sp>
        <p:sp>
          <p:nvSpPr>
            <p:cNvPr id="12312" name="Line 22"/>
            <p:cNvSpPr>
              <a:spLocks noChangeShapeType="1"/>
            </p:cNvSpPr>
            <p:nvPr/>
          </p:nvSpPr>
          <p:spPr bwMode="auto">
            <a:xfrm>
              <a:off x="2608" y="3156"/>
              <a:ext cx="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12313" name="Line 23"/>
            <p:cNvSpPr>
              <a:spLocks noChangeShapeType="1"/>
            </p:cNvSpPr>
            <p:nvPr/>
          </p:nvSpPr>
          <p:spPr bwMode="auto">
            <a:xfrm>
              <a:off x="2608" y="3201"/>
              <a:ext cx="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12314" name="Oval 24"/>
            <p:cNvSpPr>
              <a:spLocks noChangeArrowheads="1"/>
            </p:cNvSpPr>
            <p:nvPr/>
          </p:nvSpPr>
          <p:spPr bwMode="auto">
            <a:xfrm>
              <a:off x="4605" y="2782"/>
              <a:ext cx="771" cy="59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en-US" altLang="zh-CN" sz="1400" b="1">
                <a:latin typeface="Arial" charset="0"/>
                <a:ea typeface="宋体" charset="0"/>
                <a:cs typeface="宋体" charset="0"/>
              </a:endParaRPr>
            </a:p>
            <a:p>
              <a:pPr algn="ctr">
                <a:defRPr/>
              </a:pPr>
              <a:r>
                <a:rPr lang="en-US" altLang="zh-CN" sz="1400" b="1">
                  <a:latin typeface="Arial" charset="0"/>
                  <a:ea typeface="宋体" charset="0"/>
                  <a:cs typeface="宋体" charset="0"/>
                </a:rPr>
                <a:t>Participation</a:t>
              </a:r>
            </a:p>
            <a:p>
              <a:pPr algn="ctr">
                <a:defRPr/>
              </a:pPr>
              <a:r>
                <a:rPr lang="en-US" altLang="zh-CN" sz="1400" b="1">
                  <a:solidFill>
                    <a:srgbClr val="FF0000"/>
                  </a:solidFill>
                  <a:latin typeface="Arial" charset="0"/>
                  <a:ea typeface="宋体" charset="0"/>
                  <a:cs typeface="宋体" charset="0"/>
                </a:rPr>
                <a:t>?</a:t>
              </a:r>
            </a:p>
          </p:txBody>
        </p:sp>
        <p:sp>
          <p:nvSpPr>
            <p:cNvPr id="12315" name="Line 25"/>
            <p:cNvSpPr>
              <a:spLocks noChangeShapeType="1"/>
            </p:cNvSpPr>
            <p:nvPr/>
          </p:nvSpPr>
          <p:spPr bwMode="auto">
            <a:xfrm flipH="1">
              <a:off x="3107" y="843"/>
              <a:ext cx="1769" cy="1814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12316" name="Rectangle 26"/>
            <p:cNvSpPr>
              <a:spLocks noChangeArrowheads="1"/>
            </p:cNvSpPr>
            <p:nvPr/>
          </p:nvSpPr>
          <p:spPr bwMode="auto">
            <a:xfrm>
              <a:off x="0" y="3612"/>
              <a:ext cx="5760" cy="45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rgbClr val="FF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r>
                <a:rPr lang="en-US" altLang="zh-CN" sz="2400" b="1">
                  <a:latin typeface="Arial" charset="0"/>
                  <a:ea typeface="宋体" charset="0"/>
                  <a:cs typeface="宋体" charset="0"/>
                </a:rPr>
                <a:t>Local Populations</a:t>
              </a:r>
            </a:p>
          </p:txBody>
        </p:sp>
        <p:sp>
          <p:nvSpPr>
            <p:cNvPr id="12317" name="Text Box 27"/>
            <p:cNvSpPr txBox="1">
              <a:spLocks noChangeArrowheads="1"/>
            </p:cNvSpPr>
            <p:nvPr/>
          </p:nvSpPr>
          <p:spPr bwMode="auto">
            <a:xfrm>
              <a:off x="3878" y="3290"/>
              <a:ext cx="19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9pPr>
            </a:lstStyle>
            <a:p>
              <a:pPr eaLnBrk="1" hangingPunct="1">
                <a:defRPr/>
              </a:pPr>
              <a:r>
                <a:rPr lang="en-US" smtClean="0">
                  <a:solidFill>
                    <a:srgbClr val="FF0000"/>
                  </a:solidFill>
                </a:rPr>
                <a:t>?</a:t>
              </a:r>
            </a:p>
          </p:txBody>
        </p:sp>
        <p:sp>
          <p:nvSpPr>
            <p:cNvPr id="12318" name="Text Box 28"/>
            <p:cNvSpPr txBox="1">
              <a:spLocks noChangeArrowheads="1"/>
            </p:cNvSpPr>
            <p:nvPr/>
          </p:nvSpPr>
          <p:spPr bwMode="auto">
            <a:xfrm>
              <a:off x="2729" y="3290"/>
              <a:ext cx="19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9pPr>
            </a:lstStyle>
            <a:p>
              <a:pPr eaLnBrk="1" hangingPunct="1">
                <a:defRPr/>
              </a:pPr>
              <a:r>
                <a:rPr lang="en-US" smtClean="0">
                  <a:solidFill>
                    <a:srgbClr val="FF0000"/>
                  </a:solidFill>
                </a:rPr>
                <a:t>?</a:t>
              </a:r>
            </a:p>
          </p:txBody>
        </p:sp>
        <p:sp>
          <p:nvSpPr>
            <p:cNvPr id="12319" name="Line 29"/>
            <p:cNvSpPr>
              <a:spLocks noChangeShapeType="1"/>
            </p:cNvSpPr>
            <p:nvPr/>
          </p:nvSpPr>
          <p:spPr bwMode="auto">
            <a:xfrm flipV="1">
              <a:off x="657" y="2160"/>
              <a:ext cx="635" cy="454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12320" name="Line 30"/>
            <p:cNvSpPr>
              <a:spLocks noChangeShapeType="1"/>
            </p:cNvSpPr>
            <p:nvPr/>
          </p:nvSpPr>
          <p:spPr bwMode="auto">
            <a:xfrm>
              <a:off x="340" y="1525"/>
              <a:ext cx="499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12321" name="Line 31"/>
            <p:cNvSpPr>
              <a:spLocks noChangeShapeType="1"/>
            </p:cNvSpPr>
            <p:nvPr/>
          </p:nvSpPr>
          <p:spPr bwMode="auto">
            <a:xfrm>
              <a:off x="340" y="1071"/>
              <a:ext cx="499" cy="0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12322" name="Text Box 32"/>
            <p:cNvSpPr txBox="1">
              <a:spLocks noChangeArrowheads="1"/>
            </p:cNvSpPr>
            <p:nvPr/>
          </p:nvSpPr>
          <p:spPr bwMode="auto">
            <a:xfrm>
              <a:off x="68" y="781"/>
              <a:ext cx="1430" cy="9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en-US" altLang="zh-CN" smtClean="0"/>
                <a:t>Power Transfer</a:t>
              </a:r>
            </a:p>
            <a:p>
              <a:pPr eaLnBrk="1" hangingPunct="1">
                <a:spcBef>
                  <a:spcPct val="50000"/>
                </a:spcBef>
                <a:defRPr/>
              </a:pPr>
              <a:r>
                <a:rPr lang="en-US" altLang="zh-CN" b="1" smtClean="0"/>
                <a:t>         </a:t>
              </a:r>
              <a:r>
                <a:rPr lang="en-US" altLang="zh-CN" sz="2000" b="1" smtClean="0">
                  <a:solidFill>
                    <a:srgbClr val="FF0000"/>
                  </a:solidFill>
                </a:rPr>
                <a:t>Accountability</a:t>
              </a:r>
            </a:p>
            <a:p>
              <a:pPr eaLnBrk="1" hangingPunct="1">
                <a:spcBef>
                  <a:spcPct val="50000"/>
                </a:spcBef>
                <a:defRPr/>
              </a:pPr>
              <a:endParaRPr lang="en-US" altLang="zh-CN" sz="2000" b="1" smtClean="0">
                <a:solidFill>
                  <a:srgbClr val="FF0000"/>
                </a:solidFill>
              </a:endParaRPr>
            </a:p>
          </p:txBody>
        </p:sp>
        <p:sp>
          <p:nvSpPr>
            <p:cNvPr id="12323" name="Line 33"/>
            <p:cNvSpPr>
              <a:spLocks noChangeShapeType="1"/>
            </p:cNvSpPr>
            <p:nvPr/>
          </p:nvSpPr>
          <p:spPr bwMode="auto">
            <a:xfrm flipH="1">
              <a:off x="113" y="3158"/>
              <a:ext cx="182" cy="454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12324" name="Line 34"/>
            <p:cNvSpPr>
              <a:spLocks noChangeShapeType="1"/>
            </p:cNvSpPr>
            <p:nvPr/>
          </p:nvSpPr>
          <p:spPr bwMode="auto">
            <a:xfrm>
              <a:off x="793" y="3158"/>
              <a:ext cx="273" cy="454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12325" name="Line 35"/>
            <p:cNvSpPr>
              <a:spLocks noChangeShapeType="1"/>
            </p:cNvSpPr>
            <p:nvPr/>
          </p:nvSpPr>
          <p:spPr bwMode="auto">
            <a:xfrm flipH="1">
              <a:off x="431" y="3203"/>
              <a:ext cx="45" cy="454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12326" name="Line 36"/>
            <p:cNvSpPr>
              <a:spLocks noChangeShapeType="1"/>
            </p:cNvSpPr>
            <p:nvPr/>
          </p:nvSpPr>
          <p:spPr bwMode="auto">
            <a:xfrm flipH="1">
              <a:off x="1383" y="3158"/>
              <a:ext cx="45" cy="182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12327" name="Line 37"/>
            <p:cNvSpPr>
              <a:spLocks noChangeShapeType="1"/>
            </p:cNvSpPr>
            <p:nvPr/>
          </p:nvSpPr>
          <p:spPr bwMode="auto">
            <a:xfrm>
              <a:off x="1655" y="3203"/>
              <a:ext cx="0" cy="182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12328" name="Line 38"/>
            <p:cNvSpPr>
              <a:spLocks noChangeShapeType="1"/>
            </p:cNvSpPr>
            <p:nvPr/>
          </p:nvSpPr>
          <p:spPr bwMode="auto">
            <a:xfrm>
              <a:off x="1882" y="3158"/>
              <a:ext cx="45" cy="182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12329" name="Line 39"/>
            <p:cNvSpPr>
              <a:spLocks noChangeShapeType="1"/>
            </p:cNvSpPr>
            <p:nvPr/>
          </p:nvSpPr>
          <p:spPr bwMode="auto">
            <a:xfrm>
              <a:off x="657" y="3203"/>
              <a:ext cx="136" cy="454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12330" name="Line 40"/>
            <p:cNvSpPr>
              <a:spLocks noChangeShapeType="1"/>
            </p:cNvSpPr>
            <p:nvPr/>
          </p:nvSpPr>
          <p:spPr bwMode="auto">
            <a:xfrm>
              <a:off x="2925" y="3203"/>
              <a:ext cx="0" cy="182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12331" name="Line 41"/>
            <p:cNvSpPr>
              <a:spLocks noChangeShapeType="1"/>
            </p:cNvSpPr>
            <p:nvPr/>
          </p:nvSpPr>
          <p:spPr bwMode="auto">
            <a:xfrm>
              <a:off x="4059" y="3203"/>
              <a:ext cx="0" cy="182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12332" name="Line 42"/>
            <p:cNvSpPr>
              <a:spLocks noChangeShapeType="1"/>
            </p:cNvSpPr>
            <p:nvPr/>
          </p:nvSpPr>
          <p:spPr bwMode="auto">
            <a:xfrm flipH="1">
              <a:off x="4876" y="3339"/>
              <a:ext cx="46" cy="181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12333" name="Line 43"/>
            <p:cNvSpPr>
              <a:spLocks noChangeShapeType="1"/>
            </p:cNvSpPr>
            <p:nvPr/>
          </p:nvSpPr>
          <p:spPr bwMode="auto">
            <a:xfrm flipV="1">
              <a:off x="1655" y="1344"/>
              <a:ext cx="1044" cy="127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12334" name="Line 44"/>
            <p:cNvSpPr>
              <a:spLocks noChangeShapeType="1"/>
            </p:cNvSpPr>
            <p:nvPr/>
          </p:nvSpPr>
          <p:spPr bwMode="auto">
            <a:xfrm flipV="1">
              <a:off x="2971" y="1888"/>
              <a:ext cx="0" cy="726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12335" name="Line 45"/>
            <p:cNvSpPr>
              <a:spLocks noChangeShapeType="1"/>
            </p:cNvSpPr>
            <p:nvPr/>
          </p:nvSpPr>
          <p:spPr bwMode="auto">
            <a:xfrm flipH="1" flipV="1">
              <a:off x="3742" y="2115"/>
              <a:ext cx="227" cy="499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12336" name="Line 46"/>
            <p:cNvSpPr>
              <a:spLocks noChangeShapeType="1"/>
            </p:cNvSpPr>
            <p:nvPr/>
          </p:nvSpPr>
          <p:spPr bwMode="auto">
            <a:xfrm flipH="1" flipV="1">
              <a:off x="5284" y="1887"/>
              <a:ext cx="45" cy="273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12337" name="Line 47"/>
            <p:cNvSpPr>
              <a:spLocks noChangeShapeType="1"/>
            </p:cNvSpPr>
            <p:nvPr/>
          </p:nvSpPr>
          <p:spPr bwMode="auto">
            <a:xfrm flipV="1">
              <a:off x="4195" y="1434"/>
              <a:ext cx="545" cy="118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12338" name="Line 48"/>
            <p:cNvSpPr>
              <a:spLocks noChangeShapeType="1"/>
            </p:cNvSpPr>
            <p:nvPr/>
          </p:nvSpPr>
          <p:spPr bwMode="auto">
            <a:xfrm flipV="1">
              <a:off x="3061" y="2205"/>
              <a:ext cx="409" cy="454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12339" name="Line 49"/>
            <p:cNvSpPr>
              <a:spLocks noChangeShapeType="1"/>
            </p:cNvSpPr>
            <p:nvPr/>
          </p:nvSpPr>
          <p:spPr bwMode="auto">
            <a:xfrm flipH="1" flipV="1">
              <a:off x="4740" y="2115"/>
              <a:ext cx="181" cy="136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</p:grpSp>
      <p:sp>
        <p:nvSpPr>
          <p:cNvPr id="12291" name="Text Box 58"/>
          <p:cNvSpPr txBox="1">
            <a:spLocks noChangeArrowheads="1"/>
          </p:cNvSpPr>
          <p:nvPr/>
        </p:nvSpPr>
        <p:spPr bwMode="auto">
          <a:xfrm rot="-3234">
            <a:off x="6804025" y="1701800"/>
            <a:ext cx="1871663" cy="830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US" altLang="zh-CN" sz="1600" b="1" smtClean="0">
                <a:solidFill>
                  <a:srgbClr val="003399"/>
                </a:solidFill>
              </a:rPr>
              <a:t>Contracts, Delegations Transfers</a:t>
            </a:r>
            <a:r>
              <a:rPr lang="en-US" altLang="zh-CN" sz="1400" b="1" smtClean="0">
                <a:solidFill>
                  <a:srgbClr val="0000FF"/>
                </a:solidFill>
              </a:rPr>
              <a:t>, </a:t>
            </a:r>
          </a:p>
        </p:txBody>
      </p:sp>
      <p:sp>
        <p:nvSpPr>
          <p:cNvPr id="52" name="Text Box 11"/>
          <p:cNvSpPr txBox="1">
            <a:spLocks noChangeArrowheads="1"/>
          </p:cNvSpPr>
          <p:nvPr/>
        </p:nvSpPr>
        <p:spPr bwMode="auto">
          <a:xfrm>
            <a:off x="0" y="185738"/>
            <a:ext cx="3316288" cy="954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b="1" dirty="0">
                <a:latin typeface="Arial" charset="0"/>
                <a:ea typeface="宋体" charset="0"/>
                <a:cs typeface="宋体" charset="0"/>
              </a:rPr>
              <a:t>Accountabilities </a:t>
            </a:r>
            <a:endParaRPr lang="en-US" sz="2800" b="1" dirty="0">
              <a:latin typeface="Arial" charset="0"/>
              <a:ea typeface="宋体" charset="0"/>
              <a:cs typeface="宋体" charset="0"/>
            </a:endParaRPr>
          </a:p>
          <a:p>
            <a:pPr>
              <a:defRPr/>
            </a:pPr>
            <a:r>
              <a:rPr lang="en-US" sz="2800" b="1" dirty="0">
                <a:latin typeface="Arial" charset="0"/>
                <a:ea typeface="宋体" charset="0"/>
                <a:cs typeface="宋体" charset="0"/>
              </a:rPr>
              <a:t>Define Institutions</a:t>
            </a:r>
            <a:endParaRPr lang="en-US" sz="2800" b="1" dirty="0">
              <a:latin typeface="Arial" charset="0"/>
              <a:ea typeface="宋体" charset="0"/>
              <a:cs typeface="宋体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3"/>
          <p:cNvSpPr>
            <a:spLocks noChangeArrowheads="1"/>
          </p:cNvSpPr>
          <p:nvPr/>
        </p:nvSpPr>
        <p:spPr bwMode="auto">
          <a:xfrm>
            <a:off x="0" y="3857625"/>
            <a:ext cx="3708400" cy="1584325"/>
          </a:xfrm>
          <a:prstGeom prst="rect">
            <a:avLst/>
          </a:prstGeom>
          <a:noFill/>
          <a:ln w="76200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endParaRPr lang="en-US" altLang="en-US" sz="1800"/>
          </a:p>
        </p:txBody>
      </p:sp>
      <p:sp>
        <p:nvSpPr>
          <p:cNvPr id="29698" name="Text Box 4"/>
          <p:cNvSpPr txBox="1">
            <a:spLocks noChangeArrowheads="1"/>
          </p:cNvSpPr>
          <p:nvPr/>
        </p:nvSpPr>
        <p:spPr bwMode="auto">
          <a:xfrm>
            <a:off x="0" y="185738"/>
            <a:ext cx="1841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endParaRPr lang="en-US" altLang="en-US" sz="2800" b="1"/>
          </a:p>
        </p:txBody>
      </p:sp>
      <p:sp>
        <p:nvSpPr>
          <p:cNvPr id="29699" name="Oval 12"/>
          <p:cNvSpPr>
            <a:spLocks noChangeArrowheads="1"/>
          </p:cNvSpPr>
          <p:nvPr/>
        </p:nvSpPr>
        <p:spPr bwMode="auto">
          <a:xfrm>
            <a:off x="3276600" y="322263"/>
            <a:ext cx="3524250" cy="157956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en-US" altLang="zh-CN" sz="2000" b="1"/>
              <a:t>Central Government</a:t>
            </a:r>
          </a:p>
          <a:p>
            <a:pPr eaLnBrk="1" hangingPunct="1"/>
            <a:r>
              <a:rPr lang="en-US" altLang="zh-CN" sz="1400" b="1"/>
              <a:t>	Ministries:</a:t>
            </a:r>
          </a:p>
          <a:p>
            <a:pPr eaLnBrk="1" hangingPunct="1"/>
            <a:r>
              <a:rPr lang="en-US" altLang="zh-CN" sz="1400" b="1"/>
              <a:t> 	 -Health</a:t>
            </a:r>
          </a:p>
          <a:p>
            <a:pPr eaLnBrk="1" hangingPunct="1"/>
            <a:r>
              <a:rPr lang="en-US" altLang="zh-CN" sz="1400" b="1"/>
              <a:t> 	 -Environment</a:t>
            </a:r>
          </a:p>
          <a:p>
            <a:pPr eaLnBrk="1" hangingPunct="1"/>
            <a:r>
              <a:rPr lang="en-US" altLang="zh-CN" sz="1400" b="1"/>
              <a:t>  	 -Education….</a:t>
            </a:r>
          </a:p>
        </p:txBody>
      </p:sp>
      <p:sp>
        <p:nvSpPr>
          <p:cNvPr id="29700" name="Oval 13"/>
          <p:cNvSpPr>
            <a:spLocks noChangeArrowheads="1"/>
          </p:cNvSpPr>
          <p:nvPr/>
        </p:nvSpPr>
        <p:spPr bwMode="auto">
          <a:xfrm>
            <a:off x="92075" y="4167188"/>
            <a:ext cx="1600200" cy="914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1400" b="1"/>
              <a:t>Democratic </a:t>
            </a:r>
          </a:p>
          <a:p>
            <a:pPr algn="ctr" eaLnBrk="1" hangingPunct="1"/>
            <a:r>
              <a:rPr lang="en-US" altLang="zh-CN" sz="1400" b="1"/>
              <a:t>Local </a:t>
            </a:r>
          </a:p>
          <a:p>
            <a:pPr algn="ctr" eaLnBrk="1" hangingPunct="1"/>
            <a:r>
              <a:rPr lang="en-US" altLang="zh-CN" sz="1400" b="1"/>
              <a:t>Government</a:t>
            </a:r>
          </a:p>
        </p:txBody>
      </p:sp>
      <p:sp>
        <p:nvSpPr>
          <p:cNvPr id="29701" name="Oval 14"/>
          <p:cNvSpPr>
            <a:spLocks noChangeArrowheads="1"/>
          </p:cNvSpPr>
          <p:nvPr/>
        </p:nvSpPr>
        <p:spPr bwMode="auto">
          <a:xfrm>
            <a:off x="1828800" y="4167188"/>
            <a:ext cx="1600200" cy="914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1400" b="1"/>
              <a:t>Administrative</a:t>
            </a:r>
          </a:p>
          <a:p>
            <a:pPr algn="ctr" eaLnBrk="1" hangingPunct="1"/>
            <a:r>
              <a:rPr lang="en-US" altLang="zh-CN" sz="1400" b="1"/>
              <a:t>Local Authority</a:t>
            </a:r>
          </a:p>
        </p:txBody>
      </p:sp>
      <p:sp>
        <p:nvSpPr>
          <p:cNvPr id="29702" name="Oval 15"/>
          <p:cNvSpPr>
            <a:spLocks noChangeArrowheads="1"/>
          </p:cNvSpPr>
          <p:nvPr/>
        </p:nvSpPr>
        <p:spPr bwMode="auto">
          <a:xfrm>
            <a:off x="3924300" y="4167188"/>
            <a:ext cx="1368425" cy="914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1400" b="1"/>
              <a:t>Customary</a:t>
            </a:r>
          </a:p>
          <a:p>
            <a:pPr algn="ctr" eaLnBrk="1" hangingPunct="1"/>
            <a:r>
              <a:rPr lang="en-US" altLang="zh-CN" sz="1400" b="1"/>
              <a:t> Authority</a:t>
            </a:r>
          </a:p>
        </p:txBody>
      </p:sp>
      <p:sp>
        <p:nvSpPr>
          <p:cNvPr id="29703" name="Oval 16"/>
          <p:cNvSpPr>
            <a:spLocks noChangeArrowheads="1"/>
          </p:cNvSpPr>
          <p:nvPr/>
        </p:nvSpPr>
        <p:spPr bwMode="auto">
          <a:xfrm>
            <a:off x="5791200" y="4146550"/>
            <a:ext cx="1371600" cy="914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1400" b="1"/>
              <a:t>NGO</a:t>
            </a:r>
          </a:p>
          <a:p>
            <a:pPr algn="ctr" eaLnBrk="1" hangingPunct="1"/>
            <a:r>
              <a:rPr lang="en-US" altLang="zh-CN" sz="1400" b="1"/>
              <a:t>PVO</a:t>
            </a:r>
          </a:p>
          <a:p>
            <a:pPr algn="ctr" eaLnBrk="1" hangingPunct="1"/>
            <a:r>
              <a:rPr lang="en-US" altLang="zh-CN" sz="1400" b="1"/>
              <a:t>CBO</a:t>
            </a:r>
          </a:p>
        </p:txBody>
      </p:sp>
      <p:sp>
        <p:nvSpPr>
          <p:cNvPr id="29704" name="Rectangle 17"/>
          <p:cNvSpPr>
            <a:spLocks noChangeArrowheads="1"/>
          </p:cNvSpPr>
          <p:nvPr/>
        </p:nvSpPr>
        <p:spPr bwMode="auto">
          <a:xfrm>
            <a:off x="7380288" y="617538"/>
            <a:ext cx="1366837" cy="720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1800" b="1"/>
              <a:t>Donors</a:t>
            </a:r>
          </a:p>
          <a:p>
            <a:pPr algn="ctr" eaLnBrk="1" hangingPunct="1"/>
            <a:r>
              <a:rPr lang="en-US" altLang="zh-CN" sz="1800" b="1"/>
              <a:t>Big NGOs</a:t>
            </a:r>
          </a:p>
        </p:txBody>
      </p:sp>
      <p:sp>
        <p:nvSpPr>
          <p:cNvPr id="29705" name="Line 18"/>
          <p:cNvSpPr>
            <a:spLocks noChangeShapeType="1"/>
          </p:cNvSpPr>
          <p:nvPr/>
        </p:nvSpPr>
        <p:spPr bwMode="auto">
          <a:xfrm flipH="1">
            <a:off x="900113" y="1770063"/>
            <a:ext cx="3240087" cy="2376487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9706" name="Line 19"/>
          <p:cNvSpPr>
            <a:spLocks noChangeShapeType="1"/>
          </p:cNvSpPr>
          <p:nvPr/>
        </p:nvSpPr>
        <p:spPr bwMode="auto">
          <a:xfrm flipH="1">
            <a:off x="2555875" y="1841500"/>
            <a:ext cx="1871663" cy="230505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9707" name="Oval 20"/>
          <p:cNvSpPr>
            <a:spLocks noChangeArrowheads="1"/>
          </p:cNvSpPr>
          <p:nvPr/>
        </p:nvSpPr>
        <p:spPr bwMode="auto">
          <a:xfrm>
            <a:off x="7620000" y="3425825"/>
            <a:ext cx="1371600" cy="914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1400" b="1"/>
              <a:t>Individual or</a:t>
            </a:r>
          </a:p>
          <a:p>
            <a:pPr algn="ctr" eaLnBrk="1" hangingPunct="1"/>
            <a:r>
              <a:rPr lang="en-US" altLang="zh-CN" sz="1400" b="1"/>
              <a:t>Corporation</a:t>
            </a:r>
          </a:p>
        </p:txBody>
      </p:sp>
      <p:sp>
        <p:nvSpPr>
          <p:cNvPr id="29708" name="Line 21"/>
          <p:cNvSpPr>
            <a:spLocks noChangeShapeType="1"/>
          </p:cNvSpPr>
          <p:nvPr/>
        </p:nvSpPr>
        <p:spPr bwMode="auto">
          <a:xfrm flipH="1">
            <a:off x="4643438" y="1912938"/>
            <a:ext cx="0" cy="2233612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9709" name="Line 22"/>
          <p:cNvSpPr>
            <a:spLocks noChangeShapeType="1"/>
          </p:cNvSpPr>
          <p:nvPr/>
        </p:nvSpPr>
        <p:spPr bwMode="auto">
          <a:xfrm>
            <a:off x="5148263" y="1912938"/>
            <a:ext cx="1100137" cy="2274887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9710" name="Line 23"/>
          <p:cNvSpPr>
            <a:spLocks noChangeShapeType="1"/>
          </p:cNvSpPr>
          <p:nvPr/>
        </p:nvSpPr>
        <p:spPr bwMode="auto">
          <a:xfrm>
            <a:off x="5943600" y="1749425"/>
            <a:ext cx="1981200" cy="175260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9711" name="Line 24"/>
          <p:cNvSpPr>
            <a:spLocks noChangeShapeType="1"/>
          </p:cNvSpPr>
          <p:nvPr/>
        </p:nvSpPr>
        <p:spPr bwMode="auto">
          <a:xfrm flipH="1">
            <a:off x="6588125" y="1338263"/>
            <a:ext cx="1296988" cy="2808287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9712" name="Line 25"/>
          <p:cNvSpPr>
            <a:spLocks noChangeShapeType="1"/>
          </p:cNvSpPr>
          <p:nvPr/>
        </p:nvSpPr>
        <p:spPr bwMode="auto">
          <a:xfrm>
            <a:off x="8027988" y="1338263"/>
            <a:ext cx="288925" cy="2090737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9713" name="Text Box 26"/>
          <p:cNvSpPr txBox="1">
            <a:spLocks noChangeArrowheads="1"/>
          </p:cNvSpPr>
          <p:nvPr/>
        </p:nvSpPr>
        <p:spPr bwMode="auto">
          <a:xfrm rot="-2193337">
            <a:off x="771525" y="2279650"/>
            <a:ext cx="439261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1600" b="1">
                <a:solidFill>
                  <a:srgbClr val="009900"/>
                </a:solidFill>
              </a:rPr>
              <a:t>Democratic  Decentralization</a:t>
            </a:r>
          </a:p>
        </p:txBody>
      </p:sp>
      <p:sp>
        <p:nvSpPr>
          <p:cNvPr id="29714" name="Text Box 27"/>
          <p:cNvSpPr txBox="1">
            <a:spLocks noChangeArrowheads="1"/>
          </p:cNvSpPr>
          <p:nvPr/>
        </p:nvSpPr>
        <p:spPr bwMode="auto">
          <a:xfrm rot="-2991606">
            <a:off x="2447131" y="2612232"/>
            <a:ext cx="202406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1600" b="1">
                <a:solidFill>
                  <a:schemeClr val="tx2"/>
                </a:solidFill>
              </a:rPr>
              <a:t>Deconcentration </a:t>
            </a:r>
          </a:p>
        </p:txBody>
      </p:sp>
      <p:sp>
        <p:nvSpPr>
          <p:cNvPr id="29715" name="Text Box 28"/>
          <p:cNvSpPr txBox="1">
            <a:spLocks noChangeArrowheads="1"/>
          </p:cNvSpPr>
          <p:nvPr/>
        </p:nvSpPr>
        <p:spPr bwMode="auto">
          <a:xfrm rot="2623890" flipH="1">
            <a:off x="6019800" y="2130425"/>
            <a:ext cx="145097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1600" b="1">
                <a:solidFill>
                  <a:srgbClr val="D60093"/>
                </a:solidFill>
              </a:rPr>
              <a:t>Privatization</a:t>
            </a:r>
          </a:p>
        </p:txBody>
      </p:sp>
      <p:sp>
        <p:nvSpPr>
          <p:cNvPr id="29716" name="Text Box 40"/>
          <p:cNvSpPr txBox="1">
            <a:spLocks noChangeArrowheads="1"/>
          </p:cNvSpPr>
          <p:nvPr/>
        </p:nvSpPr>
        <p:spPr bwMode="auto">
          <a:xfrm flipH="1">
            <a:off x="4356100" y="2359025"/>
            <a:ext cx="1585913" cy="45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>
              <a:lnSpc>
                <a:spcPct val="50000"/>
              </a:lnSpc>
              <a:spcBef>
                <a:spcPct val="50000"/>
              </a:spcBef>
            </a:pPr>
            <a:r>
              <a:rPr lang="en-US" altLang="en-US" sz="1600" b="1">
                <a:solidFill>
                  <a:srgbClr val="FF0066"/>
                </a:solidFill>
              </a:rPr>
              <a:t>Non-market</a:t>
            </a:r>
            <a:r>
              <a:rPr lang="en-US" altLang="en-US" sz="1600" b="1">
                <a:solidFill>
                  <a:srgbClr val="FF9900"/>
                </a:solidFill>
              </a:rPr>
              <a:t> </a:t>
            </a:r>
          </a:p>
          <a:p>
            <a:pPr eaLnBrk="1" hangingPunct="1">
              <a:lnSpc>
                <a:spcPct val="50000"/>
              </a:lnSpc>
              <a:spcBef>
                <a:spcPct val="50000"/>
              </a:spcBef>
            </a:pPr>
            <a:r>
              <a:rPr lang="en-US" altLang="en-US" sz="1600" b="1">
                <a:solidFill>
                  <a:srgbClr val="FF0066"/>
                </a:solidFill>
              </a:rPr>
              <a:t>Privatization</a:t>
            </a:r>
          </a:p>
        </p:txBody>
      </p:sp>
      <p:sp>
        <p:nvSpPr>
          <p:cNvPr id="29717" name="Line 46"/>
          <p:cNvSpPr>
            <a:spLocks noChangeShapeType="1"/>
          </p:cNvSpPr>
          <p:nvPr/>
        </p:nvSpPr>
        <p:spPr bwMode="auto">
          <a:xfrm>
            <a:off x="4140200" y="501015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GB"/>
          </a:p>
        </p:txBody>
      </p:sp>
      <p:sp>
        <p:nvSpPr>
          <p:cNvPr id="29718" name="Line 47"/>
          <p:cNvSpPr>
            <a:spLocks noChangeShapeType="1"/>
          </p:cNvSpPr>
          <p:nvPr/>
        </p:nvSpPr>
        <p:spPr bwMode="auto">
          <a:xfrm>
            <a:off x="4140200" y="5081588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GB"/>
          </a:p>
        </p:txBody>
      </p:sp>
      <p:sp>
        <p:nvSpPr>
          <p:cNvPr id="29719" name="Oval 55"/>
          <p:cNvSpPr>
            <a:spLocks noChangeArrowheads="1"/>
          </p:cNvSpPr>
          <p:nvPr/>
        </p:nvSpPr>
        <p:spPr bwMode="auto">
          <a:xfrm>
            <a:off x="7310438" y="4416425"/>
            <a:ext cx="1223962" cy="9366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 eaLnBrk="1" hangingPunct="1"/>
            <a:endParaRPr lang="en-US" altLang="zh-CN" sz="1400" b="1"/>
          </a:p>
          <a:p>
            <a:pPr algn="ctr" eaLnBrk="1" hangingPunct="1"/>
            <a:r>
              <a:rPr lang="en-US" altLang="zh-CN" sz="1400" b="1"/>
              <a:t>Participation</a:t>
            </a:r>
          </a:p>
          <a:p>
            <a:pPr algn="ctr" eaLnBrk="1" hangingPunct="1"/>
            <a:r>
              <a:rPr lang="en-US" altLang="zh-CN" sz="1400" b="1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29720" name="Line 56"/>
          <p:cNvSpPr>
            <a:spLocks noChangeShapeType="1"/>
          </p:cNvSpPr>
          <p:nvPr/>
        </p:nvSpPr>
        <p:spPr bwMode="auto">
          <a:xfrm flipH="1">
            <a:off x="4932363" y="1338263"/>
            <a:ext cx="2808287" cy="28797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9721" name="Rectangle 57"/>
          <p:cNvSpPr>
            <a:spLocks noChangeArrowheads="1"/>
          </p:cNvSpPr>
          <p:nvPr/>
        </p:nvSpPr>
        <p:spPr bwMode="auto">
          <a:xfrm>
            <a:off x="0" y="5734050"/>
            <a:ext cx="9144000" cy="719138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b="1"/>
              <a:t>Local Populations</a:t>
            </a:r>
          </a:p>
        </p:txBody>
      </p:sp>
      <p:sp>
        <p:nvSpPr>
          <p:cNvPr id="29722" name="Text Box 70"/>
          <p:cNvSpPr txBox="1">
            <a:spLocks noChangeArrowheads="1"/>
          </p:cNvSpPr>
          <p:nvPr/>
        </p:nvSpPr>
        <p:spPr bwMode="auto">
          <a:xfrm>
            <a:off x="6156325" y="5222875"/>
            <a:ext cx="311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en-US" altLang="en-US" sz="180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29723" name="Text Box 71"/>
          <p:cNvSpPr txBox="1">
            <a:spLocks noChangeArrowheads="1"/>
          </p:cNvSpPr>
          <p:nvPr/>
        </p:nvSpPr>
        <p:spPr bwMode="auto">
          <a:xfrm>
            <a:off x="4332288" y="5222875"/>
            <a:ext cx="311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en-US" altLang="en-US" sz="180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29724" name="Line 72"/>
          <p:cNvSpPr>
            <a:spLocks noChangeShapeType="1"/>
          </p:cNvSpPr>
          <p:nvPr/>
        </p:nvSpPr>
        <p:spPr bwMode="auto">
          <a:xfrm flipH="1">
            <a:off x="3059113" y="1773238"/>
            <a:ext cx="1152525" cy="863600"/>
          </a:xfrm>
          <a:prstGeom prst="line">
            <a:avLst/>
          </a:prstGeom>
          <a:noFill/>
          <a:ln w="3810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GB"/>
          </a:p>
        </p:txBody>
      </p:sp>
      <p:sp>
        <p:nvSpPr>
          <p:cNvPr id="29725" name="Line 79"/>
          <p:cNvSpPr>
            <a:spLocks noChangeShapeType="1"/>
          </p:cNvSpPr>
          <p:nvPr/>
        </p:nvSpPr>
        <p:spPr bwMode="auto">
          <a:xfrm>
            <a:off x="539750" y="2636838"/>
            <a:ext cx="792163" cy="0"/>
          </a:xfrm>
          <a:prstGeom prst="line">
            <a:avLst/>
          </a:prstGeom>
          <a:noFill/>
          <a:ln w="5715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GB"/>
          </a:p>
        </p:txBody>
      </p:sp>
      <p:sp>
        <p:nvSpPr>
          <p:cNvPr id="29726" name="Line 81"/>
          <p:cNvSpPr>
            <a:spLocks noChangeShapeType="1"/>
          </p:cNvSpPr>
          <p:nvPr/>
        </p:nvSpPr>
        <p:spPr bwMode="auto">
          <a:xfrm>
            <a:off x="539750" y="1700213"/>
            <a:ext cx="792163" cy="0"/>
          </a:xfrm>
          <a:prstGeom prst="line">
            <a:avLst/>
          </a:prstGeom>
          <a:noFill/>
          <a:ln w="12700">
            <a:solidFill>
              <a:schemeClr val="accent2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GB"/>
          </a:p>
        </p:txBody>
      </p:sp>
      <p:sp>
        <p:nvSpPr>
          <p:cNvPr id="29727" name="Text Box 82"/>
          <p:cNvSpPr txBox="1">
            <a:spLocks noChangeArrowheads="1"/>
          </p:cNvSpPr>
          <p:nvPr/>
        </p:nvSpPr>
        <p:spPr bwMode="auto">
          <a:xfrm>
            <a:off x="107950" y="1258888"/>
            <a:ext cx="2557463" cy="173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1800"/>
              <a:t>Power Transfer</a:t>
            </a:r>
          </a:p>
          <a:p>
            <a:pPr eaLnBrk="1" hangingPunct="1">
              <a:spcBef>
                <a:spcPct val="50000"/>
              </a:spcBef>
            </a:pPr>
            <a:endParaRPr lang="en-US" altLang="zh-CN" sz="2000" b="1">
              <a:solidFill>
                <a:srgbClr val="FF0000"/>
              </a:solidFill>
            </a:endParaRPr>
          </a:p>
          <a:p>
            <a:pPr eaLnBrk="1" hangingPunct="1">
              <a:spcBef>
                <a:spcPct val="50000"/>
              </a:spcBef>
            </a:pPr>
            <a:r>
              <a:rPr lang="en-US" altLang="zh-CN" sz="2000" b="1">
                <a:solidFill>
                  <a:srgbClr val="FF0000"/>
                </a:solidFill>
              </a:rPr>
              <a:t>Ability to Sanction</a:t>
            </a:r>
          </a:p>
          <a:p>
            <a:pPr eaLnBrk="1" hangingPunct="1">
              <a:spcBef>
                <a:spcPct val="50000"/>
              </a:spcBef>
            </a:pPr>
            <a:endParaRPr lang="en-US" altLang="zh-CN" sz="2000" b="1">
              <a:solidFill>
                <a:srgbClr val="FF0000"/>
              </a:solidFill>
            </a:endParaRPr>
          </a:p>
        </p:txBody>
      </p:sp>
      <p:sp>
        <p:nvSpPr>
          <p:cNvPr id="29728" name="Line 58"/>
          <p:cNvSpPr>
            <a:spLocks noChangeShapeType="1"/>
          </p:cNvSpPr>
          <p:nvPr/>
        </p:nvSpPr>
        <p:spPr bwMode="auto">
          <a:xfrm flipV="1">
            <a:off x="107950" y="5229225"/>
            <a:ext cx="287338" cy="576263"/>
          </a:xfrm>
          <a:prstGeom prst="line">
            <a:avLst/>
          </a:prstGeom>
          <a:noFill/>
          <a:ln w="3810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GB"/>
          </a:p>
        </p:txBody>
      </p:sp>
      <p:sp>
        <p:nvSpPr>
          <p:cNvPr id="29729" name="Line 60"/>
          <p:cNvSpPr>
            <a:spLocks noChangeShapeType="1"/>
          </p:cNvSpPr>
          <p:nvPr/>
        </p:nvSpPr>
        <p:spPr bwMode="auto">
          <a:xfrm flipH="1" flipV="1">
            <a:off x="1258888" y="5229225"/>
            <a:ext cx="720725" cy="576263"/>
          </a:xfrm>
          <a:prstGeom prst="line">
            <a:avLst/>
          </a:prstGeom>
          <a:noFill/>
          <a:ln w="3810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GB"/>
          </a:p>
        </p:txBody>
      </p:sp>
      <p:sp>
        <p:nvSpPr>
          <p:cNvPr id="29730" name="Line 61"/>
          <p:cNvSpPr>
            <a:spLocks noChangeShapeType="1"/>
          </p:cNvSpPr>
          <p:nvPr/>
        </p:nvSpPr>
        <p:spPr bwMode="auto">
          <a:xfrm flipV="1">
            <a:off x="611188" y="5302250"/>
            <a:ext cx="73025" cy="503238"/>
          </a:xfrm>
          <a:prstGeom prst="line">
            <a:avLst/>
          </a:prstGeom>
          <a:noFill/>
          <a:ln w="3810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GB"/>
          </a:p>
        </p:txBody>
      </p:sp>
      <p:sp>
        <p:nvSpPr>
          <p:cNvPr id="29731" name="Line 62"/>
          <p:cNvSpPr>
            <a:spLocks noChangeShapeType="1"/>
          </p:cNvSpPr>
          <p:nvPr/>
        </p:nvSpPr>
        <p:spPr bwMode="auto">
          <a:xfrm flipV="1">
            <a:off x="2268538" y="5518150"/>
            <a:ext cx="71437" cy="287338"/>
          </a:xfrm>
          <a:prstGeom prst="line">
            <a:avLst/>
          </a:prstGeom>
          <a:noFill/>
          <a:ln w="3810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GB"/>
          </a:p>
        </p:txBody>
      </p:sp>
      <p:sp>
        <p:nvSpPr>
          <p:cNvPr id="29732" name="Line 63"/>
          <p:cNvSpPr>
            <a:spLocks noChangeShapeType="1"/>
          </p:cNvSpPr>
          <p:nvPr/>
        </p:nvSpPr>
        <p:spPr bwMode="auto">
          <a:xfrm flipV="1">
            <a:off x="2700338" y="5518150"/>
            <a:ext cx="0" cy="287338"/>
          </a:xfrm>
          <a:prstGeom prst="line">
            <a:avLst/>
          </a:prstGeom>
          <a:noFill/>
          <a:ln w="3810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GB"/>
          </a:p>
        </p:txBody>
      </p:sp>
      <p:sp>
        <p:nvSpPr>
          <p:cNvPr id="29733" name="Line 64"/>
          <p:cNvSpPr>
            <a:spLocks noChangeShapeType="1"/>
          </p:cNvSpPr>
          <p:nvPr/>
        </p:nvSpPr>
        <p:spPr bwMode="auto">
          <a:xfrm flipH="1" flipV="1">
            <a:off x="2987675" y="5518150"/>
            <a:ext cx="144463" cy="287338"/>
          </a:xfrm>
          <a:prstGeom prst="line">
            <a:avLst/>
          </a:prstGeom>
          <a:noFill/>
          <a:ln w="3810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GB"/>
          </a:p>
        </p:txBody>
      </p:sp>
      <p:sp>
        <p:nvSpPr>
          <p:cNvPr id="29734" name="Line 65"/>
          <p:cNvSpPr>
            <a:spLocks noChangeShapeType="1"/>
          </p:cNvSpPr>
          <p:nvPr/>
        </p:nvSpPr>
        <p:spPr bwMode="auto">
          <a:xfrm flipH="1" flipV="1">
            <a:off x="971550" y="5302250"/>
            <a:ext cx="288925" cy="503238"/>
          </a:xfrm>
          <a:prstGeom prst="line">
            <a:avLst/>
          </a:prstGeom>
          <a:noFill/>
          <a:ln w="3810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GB"/>
          </a:p>
        </p:txBody>
      </p:sp>
      <p:sp>
        <p:nvSpPr>
          <p:cNvPr id="29735" name="Line 66"/>
          <p:cNvSpPr>
            <a:spLocks noChangeShapeType="1"/>
          </p:cNvSpPr>
          <p:nvPr/>
        </p:nvSpPr>
        <p:spPr bwMode="auto">
          <a:xfrm flipV="1">
            <a:off x="4643438" y="5373688"/>
            <a:ext cx="0" cy="431800"/>
          </a:xfrm>
          <a:prstGeom prst="line">
            <a:avLst/>
          </a:prstGeom>
          <a:noFill/>
          <a:ln w="3810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GB"/>
          </a:p>
        </p:txBody>
      </p:sp>
      <p:sp>
        <p:nvSpPr>
          <p:cNvPr id="29736" name="Line 68"/>
          <p:cNvSpPr>
            <a:spLocks noChangeShapeType="1"/>
          </p:cNvSpPr>
          <p:nvPr/>
        </p:nvSpPr>
        <p:spPr bwMode="auto">
          <a:xfrm flipV="1">
            <a:off x="6443663" y="5373688"/>
            <a:ext cx="0" cy="431800"/>
          </a:xfrm>
          <a:prstGeom prst="line">
            <a:avLst/>
          </a:prstGeom>
          <a:noFill/>
          <a:ln w="3810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GB"/>
          </a:p>
        </p:txBody>
      </p:sp>
      <p:sp>
        <p:nvSpPr>
          <p:cNvPr id="29737" name="Line 69"/>
          <p:cNvSpPr>
            <a:spLocks noChangeShapeType="1"/>
          </p:cNvSpPr>
          <p:nvPr/>
        </p:nvSpPr>
        <p:spPr bwMode="auto">
          <a:xfrm flipV="1">
            <a:off x="7524750" y="5589588"/>
            <a:ext cx="142875" cy="215900"/>
          </a:xfrm>
          <a:prstGeom prst="line">
            <a:avLst/>
          </a:prstGeom>
          <a:noFill/>
          <a:ln w="3810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GB"/>
          </a:p>
        </p:txBody>
      </p:sp>
      <p:sp>
        <p:nvSpPr>
          <p:cNvPr id="29738" name="Line 73"/>
          <p:cNvSpPr>
            <a:spLocks noChangeShapeType="1"/>
          </p:cNvSpPr>
          <p:nvPr/>
        </p:nvSpPr>
        <p:spPr bwMode="auto">
          <a:xfrm flipH="1">
            <a:off x="2771775" y="1844675"/>
            <a:ext cx="1728788" cy="2160588"/>
          </a:xfrm>
          <a:prstGeom prst="line">
            <a:avLst/>
          </a:prstGeom>
          <a:noFill/>
          <a:ln w="3810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GB"/>
          </a:p>
        </p:txBody>
      </p:sp>
      <p:sp>
        <p:nvSpPr>
          <p:cNvPr id="29739" name="Line 74"/>
          <p:cNvSpPr>
            <a:spLocks noChangeShapeType="1"/>
          </p:cNvSpPr>
          <p:nvPr/>
        </p:nvSpPr>
        <p:spPr bwMode="auto">
          <a:xfrm>
            <a:off x="4716463" y="1844675"/>
            <a:ext cx="0" cy="1441450"/>
          </a:xfrm>
          <a:prstGeom prst="line">
            <a:avLst/>
          </a:prstGeom>
          <a:noFill/>
          <a:ln w="3810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GB"/>
          </a:p>
        </p:txBody>
      </p:sp>
      <p:sp>
        <p:nvSpPr>
          <p:cNvPr id="29740" name="Line 75"/>
          <p:cNvSpPr>
            <a:spLocks noChangeShapeType="1"/>
          </p:cNvSpPr>
          <p:nvPr/>
        </p:nvSpPr>
        <p:spPr bwMode="auto">
          <a:xfrm>
            <a:off x="5219700" y="1916113"/>
            <a:ext cx="576263" cy="1152525"/>
          </a:xfrm>
          <a:prstGeom prst="line">
            <a:avLst/>
          </a:prstGeom>
          <a:noFill/>
          <a:ln w="3810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GB"/>
          </a:p>
        </p:txBody>
      </p:sp>
      <p:sp>
        <p:nvSpPr>
          <p:cNvPr id="29741" name="Line 76"/>
          <p:cNvSpPr>
            <a:spLocks noChangeShapeType="1"/>
          </p:cNvSpPr>
          <p:nvPr/>
        </p:nvSpPr>
        <p:spPr bwMode="auto">
          <a:xfrm>
            <a:off x="8101013" y="1341438"/>
            <a:ext cx="71437" cy="431800"/>
          </a:xfrm>
          <a:prstGeom prst="line">
            <a:avLst/>
          </a:prstGeom>
          <a:noFill/>
          <a:ln w="3810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GB"/>
          </a:p>
        </p:txBody>
      </p:sp>
      <p:sp>
        <p:nvSpPr>
          <p:cNvPr id="29742" name="Line 77"/>
          <p:cNvSpPr>
            <a:spLocks noChangeShapeType="1"/>
          </p:cNvSpPr>
          <p:nvPr/>
        </p:nvSpPr>
        <p:spPr bwMode="auto">
          <a:xfrm flipH="1">
            <a:off x="6732588" y="1341438"/>
            <a:ext cx="1223962" cy="2663825"/>
          </a:xfrm>
          <a:prstGeom prst="line">
            <a:avLst/>
          </a:prstGeom>
          <a:noFill/>
          <a:ln w="3810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GB"/>
          </a:p>
        </p:txBody>
      </p:sp>
      <p:sp>
        <p:nvSpPr>
          <p:cNvPr id="29743" name="Line 78"/>
          <p:cNvSpPr>
            <a:spLocks noChangeShapeType="1"/>
          </p:cNvSpPr>
          <p:nvPr/>
        </p:nvSpPr>
        <p:spPr bwMode="auto">
          <a:xfrm flipH="1">
            <a:off x="6948488" y="1341438"/>
            <a:ext cx="719137" cy="719137"/>
          </a:xfrm>
          <a:prstGeom prst="line">
            <a:avLst/>
          </a:prstGeom>
          <a:noFill/>
          <a:ln w="3810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GB"/>
          </a:p>
        </p:txBody>
      </p:sp>
      <p:sp>
        <p:nvSpPr>
          <p:cNvPr id="29744" name="Line 83"/>
          <p:cNvSpPr>
            <a:spLocks noChangeShapeType="1"/>
          </p:cNvSpPr>
          <p:nvPr/>
        </p:nvSpPr>
        <p:spPr bwMode="auto">
          <a:xfrm>
            <a:off x="5865813" y="1773238"/>
            <a:ext cx="219075" cy="215900"/>
          </a:xfrm>
          <a:prstGeom prst="line">
            <a:avLst/>
          </a:prstGeom>
          <a:noFill/>
          <a:ln w="3810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GB"/>
          </a:p>
        </p:txBody>
      </p:sp>
      <p:sp>
        <p:nvSpPr>
          <p:cNvPr id="29745" name="Text Box 85"/>
          <p:cNvSpPr txBox="1">
            <a:spLocks noChangeArrowheads="1"/>
          </p:cNvSpPr>
          <p:nvPr/>
        </p:nvSpPr>
        <p:spPr bwMode="auto">
          <a:xfrm rot="-3234">
            <a:off x="6804025" y="1695450"/>
            <a:ext cx="1871663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zh-CN" sz="1600" b="1">
                <a:solidFill>
                  <a:srgbClr val="003399"/>
                </a:solidFill>
              </a:rPr>
              <a:t>Contracts &amp; Delegations</a:t>
            </a:r>
            <a:r>
              <a:rPr lang="en-US" altLang="zh-CN" sz="1400" b="1">
                <a:solidFill>
                  <a:srgbClr val="0000FF"/>
                </a:solidFill>
              </a:rPr>
              <a:t>  </a:t>
            </a:r>
          </a:p>
        </p:txBody>
      </p:sp>
      <p:sp>
        <p:nvSpPr>
          <p:cNvPr id="51" name="Text Box 11"/>
          <p:cNvSpPr txBox="1">
            <a:spLocks noChangeArrowheads="1"/>
          </p:cNvSpPr>
          <p:nvPr/>
        </p:nvSpPr>
        <p:spPr bwMode="auto">
          <a:xfrm>
            <a:off x="0" y="185738"/>
            <a:ext cx="3316288" cy="954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b="1" dirty="0">
                <a:latin typeface="Arial" charset="0"/>
                <a:ea typeface="宋体" charset="0"/>
                <a:cs typeface="宋体" charset="0"/>
              </a:rPr>
              <a:t>Sanctions </a:t>
            </a:r>
          </a:p>
          <a:p>
            <a:pPr>
              <a:defRPr/>
            </a:pPr>
            <a:r>
              <a:rPr lang="en-US" sz="2800" b="1" dirty="0">
                <a:latin typeface="Arial" charset="0"/>
                <a:ea typeface="宋体" charset="0"/>
                <a:cs typeface="宋体" charset="0"/>
              </a:rPr>
              <a:t>Define</a:t>
            </a:r>
            <a:r>
              <a:rPr lang="en-US" sz="2800" b="1" dirty="0">
                <a:latin typeface="Arial" charset="0"/>
                <a:ea typeface="宋体" charset="0"/>
                <a:cs typeface="宋体" charset="0"/>
              </a:rPr>
              <a:t> </a:t>
            </a:r>
            <a:r>
              <a:rPr lang="en-US" sz="2800" b="1" dirty="0">
                <a:latin typeface="Arial" charset="0"/>
                <a:ea typeface="宋体" charset="0"/>
                <a:cs typeface="宋体" charset="0"/>
              </a:rPr>
              <a:t>Institutions</a:t>
            </a:r>
            <a:endParaRPr lang="en-US" sz="2800" b="1" dirty="0">
              <a:latin typeface="Arial" charset="0"/>
              <a:ea typeface="宋体" charset="0"/>
              <a:cs typeface="宋体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31913" y="1125538"/>
            <a:ext cx="4648200" cy="1981200"/>
          </a:xfrm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>
              <a:defRPr/>
            </a:pPr>
            <a:r>
              <a:rPr lang="en-US" b="1" dirty="0" smtClean="0">
                <a:ea typeface="+mj-ea"/>
              </a:rPr>
              <a:t>The End of Discussion I</a:t>
            </a:r>
            <a:endParaRPr lang="en-US" b="1" dirty="0">
              <a:ea typeface="+mj-ea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23728" y="3645024"/>
            <a:ext cx="6444208" cy="1676400"/>
          </a:xfrm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>
              <a:defRPr/>
            </a:pPr>
            <a:r>
              <a:rPr lang="en-US" dirty="0" smtClean="0">
                <a:ea typeface="+mn-ea"/>
              </a:rPr>
              <a:t>Discussion II:</a:t>
            </a:r>
          </a:p>
          <a:p>
            <a:pPr>
              <a:defRPr/>
            </a:pPr>
            <a:r>
              <a:rPr lang="en-US" dirty="0" smtClean="0">
                <a:ea typeface="+mn-ea"/>
              </a:rPr>
              <a:t>Session 5.4. Natural </a:t>
            </a:r>
            <a:r>
              <a:rPr lang="en-US" dirty="0" smtClean="0">
                <a:ea typeface="+mn-ea"/>
              </a:rPr>
              <a:t>Resources/</a:t>
            </a:r>
          </a:p>
          <a:p>
            <a:pPr>
              <a:defRPr/>
            </a:pPr>
            <a:r>
              <a:rPr lang="en-US" dirty="0" smtClean="0">
                <a:ea typeface="+mn-ea"/>
              </a:rPr>
              <a:t>Choice and Recognition</a:t>
            </a:r>
            <a:endParaRPr lang="en-US" dirty="0">
              <a:ea typeface="+mn-ea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50825" y="2492375"/>
            <a:ext cx="854075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6000" b="1" dirty="0">
                <a:ea typeface="+mj-ea"/>
              </a:rPr>
              <a:t>The End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242888"/>
            <a:ext cx="9144000" cy="1143001"/>
          </a:xfrm>
        </p:spPr>
        <p:txBody>
          <a:bodyPr/>
          <a:lstStyle/>
          <a:p>
            <a:pPr>
              <a:defRPr/>
            </a:pPr>
            <a:r>
              <a:rPr lang="en-US" dirty="0" smtClean="0">
                <a:ea typeface="+mj-ea"/>
              </a:rPr>
              <a:t>We need Clear Framing &amp; Positions</a:t>
            </a:r>
            <a:endParaRPr lang="en-US" dirty="0">
              <a:ea typeface="+mj-e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052513"/>
            <a:ext cx="9324975" cy="5805487"/>
          </a:xfrm>
        </p:spPr>
        <p:txBody>
          <a:bodyPr/>
          <a:lstStyle/>
          <a:p>
            <a:r>
              <a:rPr lang="en-US" altLang="en-US" smtClean="0"/>
              <a:t>Is local democracy your responsibility? </a:t>
            </a:r>
          </a:p>
          <a:p>
            <a:pPr lvl="1"/>
            <a:r>
              <a:rPr lang="en-US" altLang="en-US" smtClean="0"/>
              <a:t>Yes – you are mucking in it</a:t>
            </a:r>
          </a:p>
          <a:p>
            <a:pPr lvl="1"/>
            <a:r>
              <a:rPr lang="en-US" altLang="en-US" smtClean="0"/>
              <a:t>P.E. of knowledge – so you need to understand it. </a:t>
            </a:r>
          </a:p>
          <a:p>
            <a:r>
              <a:rPr lang="en-US" altLang="en-US" smtClean="0"/>
              <a:t>Can you define representation or democracy </a:t>
            </a:r>
          </a:p>
          <a:p>
            <a:r>
              <a:rPr lang="en-US" altLang="en-US" smtClean="0"/>
              <a:t>What is decentralization?</a:t>
            </a:r>
          </a:p>
          <a:p>
            <a:pPr lvl="2"/>
            <a:r>
              <a:rPr lang="en-US" altLang="en-US" smtClean="0"/>
              <a:t>Is it really Political, Administrative, Fiscal?</a:t>
            </a:r>
          </a:p>
          <a:p>
            <a:r>
              <a:rPr lang="en-US" altLang="en-US" smtClean="0"/>
              <a:t>Why does representation matter?</a:t>
            </a:r>
          </a:p>
          <a:p>
            <a:r>
              <a:rPr lang="en-US" altLang="en-US" smtClean="0"/>
              <a:t>Does capacity really matter? </a:t>
            </a:r>
          </a:p>
          <a:p>
            <a:r>
              <a:rPr lang="en-US" altLang="en-US" smtClean="0"/>
              <a:t>Why do Discourse, Law and Practice differ? PE?</a:t>
            </a:r>
            <a:endParaRPr lang="en-US" altLang="en-US" b="1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85" name="Group 59"/>
          <p:cNvGrpSpPr>
            <a:grpSpLocks/>
          </p:cNvGrpSpPr>
          <p:nvPr/>
        </p:nvGrpSpPr>
        <p:grpSpPr bwMode="auto">
          <a:xfrm>
            <a:off x="0" y="115888"/>
            <a:ext cx="9215438" cy="6723062"/>
            <a:chOff x="0" y="73"/>
            <a:chExt cx="5805" cy="4235"/>
          </a:xfrm>
        </p:grpSpPr>
        <p:sp>
          <p:nvSpPr>
            <p:cNvPr id="7173" name="Text Box 4"/>
            <p:cNvSpPr txBox="1">
              <a:spLocks noChangeArrowheads="1"/>
            </p:cNvSpPr>
            <p:nvPr/>
          </p:nvSpPr>
          <p:spPr bwMode="auto">
            <a:xfrm>
              <a:off x="0" y="117"/>
              <a:ext cx="116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9pPr>
            </a:lstStyle>
            <a:p>
              <a:pPr eaLnBrk="1" hangingPunct="1">
                <a:defRPr/>
              </a:pPr>
              <a:endParaRPr lang="en-US" sz="2800" b="1" smtClean="0"/>
            </a:p>
          </p:txBody>
        </p:sp>
        <p:sp>
          <p:nvSpPr>
            <p:cNvPr id="7177" name="Text Box 11"/>
            <p:cNvSpPr txBox="1">
              <a:spLocks noChangeArrowheads="1"/>
            </p:cNvSpPr>
            <p:nvPr/>
          </p:nvSpPr>
          <p:spPr bwMode="auto">
            <a:xfrm>
              <a:off x="0" y="73"/>
              <a:ext cx="5760" cy="19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en-US" sz="2800" b="1"/>
                <a:t>Defining </a:t>
              </a:r>
            </a:p>
            <a:p>
              <a:pPr eaLnBrk="1" hangingPunct="1"/>
              <a:r>
                <a:rPr lang="en-US" altLang="en-US" sz="2800" b="1"/>
                <a:t>Local Authorities/Institutions? Too Vague!</a:t>
              </a:r>
            </a:p>
            <a:p>
              <a:pPr eaLnBrk="1" hangingPunct="1">
                <a:buFontTx/>
                <a:buChar char="-"/>
              </a:pPr>
              <a:r>
                <a:rPr lang="en-US" altLang="en-US" sz="2800" b="1"/>
                <a:t>Authority </a:t>
              </a:r>
              <a:r>
                <a:rPr lang="en-US" altLang="en-US" sz="2800" b="1" u="sng"/>
                <a:t>=</a:t>
              </a:r>
              <a:r>
                <a:rPr lang="en-US" altLang="en-US" sz="2800" b="1"/>
                <a:t> legitimate power</a:t>
              </a:r>
            </a:p>
            <a:p>
              <a:pPr eaLnBrk="1" hangingPunct="1">
                <a:buFontTx/>
                <a:buChar char="-"/>
              </a:pPr>
              <a:r>
                <a:rPr lang="en-US" altLang="en-US" sz="2800" b="1"/>
                <a:t>What defines local categories of institution – their relations of accountability! </a:t>
              </a:r>
            </a:p>
            <a:p>
              <a:pPr eaLnBrk="1" hangingPunct="1">
                <a:buFontTx/>
                <a:buChar char="-"/>
              </a:pPr>
              <a:r>
                <a:rPr lang="en-US" altLang="en-US" sz="2800" b="1"/>
                <a:t>Politics of Choice? YOU ARE CHOOSING. Choosing </a:t>
              </a:r>
              <a:r>
                <a:rPr lang="en-US" altLang="en-US" sz="2800" b="1">
                  <a:sym typeface="Wingdings" panose="05000000000000000000" pitchFamily="2" charset="2"/>
                </a:rPr>
                <a:t> Responsibility</a:t>
              </a:r>
              <a:endParaRPr lang="en-US" altLang="en-US" sz="2800" b="1"/>
            </a:p>
          </p:txBody>
        </p:sp>
        <p:sp>
          <p:nvSpPr>
            <p:cNvPr id="7179" name="Oval 13"/>
            <p:cNvSpPr>
              <a:spLocks noChangeArrowheads="1"/>
            </p:cNvSpPr>
            <p:nvPr/>
          </p:nvSpPr>
          <p:spPr bwMode="auto">
            <a:xfrm>
              <a:off x="58" y="2625"/>
              <a:ext cx="1008" cy="57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r>
                <a:rPr lang="en-US" altLang="zh-CN" sz="1400" b="1">
                  <a:latin typeface="Arial" charset="0"/>
                  <a:ea typeface="宋体" charset="0"/>
                  <a:cs typeface="宋体" charset="0"/>
                </a:rPr>
                <a:t>Elected</a:t>
              </a:r>
            </a:p>
            <a:p>
              <a:pPr algn="ctr">
                <a:defRPr/>
              </a:pPr>
              <a:r>
                <a:rPr lang="en-US" altLang="zh-CN" sz="1400" b="1">
                  <a:latin typeface="Arial" charset="0"/>
                  <a:ea typeface="宋体" charset="0"/>
                  <a:cs typeface="宋体" charset="0"/>
                </a:rPr>
                <a:t>Local </a:t>
              </a:r>
            </a:p>
            <a:p>
              <a:pPr algn="ctr">
                <a:defRPr/>
              </a:pPr>
              <a:r>
                <a:rPr lang="en-US" altLang="zh-CN" sz="1400" b="1">
                  <a:latin typeface="Arial" charset="0"/>
                  <a:ea typeface="宋体" charset="0"/>
                  <a:cs typeface="宋体" charset="0"/>
                </a:rPr>
                <a:t>Government</a:t>
              </a:r>
            </a:p>
          </p:txBody>
        </p:sp>
        <p:sp>
          <p:nvSpPr>
            <p:cNvPr id="7180" name="Oval 14"/>
            <p:cNvSpPr>
              <a:spLocks noChangeArrowheads="1"/>
            </p:cNvSpPr>
            <p:nvPr/>
          </p:nvSpPr>
          <p:spPr bwMode="auto">
            <a:xfrm>
              <a:off x="1152" y="2625"/>
              <a:ext cx="1008" cy="57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r>
                <a:rPr lang="en-US" altLang="zh-CN" sz="1400" b="1">
                  <a:latin typeface="Arial" charset="0"/>
                  <a:ea typeface="宋体" charset="0"/>
                  <a:cs typeface="宋体" charset="0"/>
                </a:rPr>
                <a:t>Administrative</a:t>
              </a:r>
            </a:p>
            <a:p>
              <a:pPr algn="ctr">
                <a:defRPr/>
              </a:pPr>
              <a:r>
                <a:rPr lang="en-US" altLang="zh-CN" sz="1400" b="1">
                  <a:latin typeface="Arial" charset="0"/>
                  <a:ea typeface="宋体" charset="0"/>
                  <a:cs typeface="宋体" charset="0"/>
                </a:rPr>
                <a:t>Local Authority</a:t>
              </a:r>
            </a:p>
          </p:txBody>
        </p:sp>
        <p:sp>
          <p:nvSpPr>
            <p:cNvPr id="7181" name="Oval 15"/>
            <p:cNvSpPr>
              <a:spLocks noChangeArrowheads="1"/>
            </p:cNvSpPr>
            <p:nvPr/>
          </p:nvSpPr>
          <p:spPr bwMode="auto">
            <a:xfrm>
              <a:off x="2472" y="2625"/>
              <a:ext cx="862" cy="57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r>
                <a:rPr lang="en-US" altLang="zh-CN" sz="1400" b="1">
                  <a:latin typeface="Arial" charset="0"/>
                  <a:ea typeface="宋体" charset="0"/>
                  <a:cs typeface="宋体" charset="0"/>
                </a:rPr>
                <a:t>Customary</a:t>
              </a:r>
            </a:p>
            <a:p>
              <a:pPr algn="ctr">
                <a:defRPr/>
              </a:pPr>
              <a:r>
                <a:rPr lang="en-US" altLang="zh-CN" sz="1400" b="1">
                  <a:latin typeface="Arial" charset="0"/>
                  <a:ea typeface="宋体" charset="0"/>
                  <a:cs typeface="宋体" charset="0"/>
                </a:rPr>
                <a:t> Authority</a:t>
              </a:r>
            </a:p>
          </p:txBody>
        </p:sp>
        <p:sp>
          <p:nvSpPr>
            <p:cNvPr id="7182" name="Oval 16"/>
            <p:cNvSpPr>
              <a:spLocks noChangeArrowheads="1"/>
            </p:cNvSpPr>
            <p:nvPr/>
          </p:nvSpPr>
          <p:spPr bwMode="auto">
            <a:xfrm>
              <a:off x="3648" y="2612"/>
              <a:ext cx="864" cy="57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r>
                <a:rPr lang="en-US" altLang="zh-CN" sz="1400" b="1">
                  <a:latin typeface="Arial" charset="0"/>
                  <a:ea typeface="宋体" charset="0"/>
                  <a:cs typeface="宋体" charset="0"/>
                </a:rPr>
                <a:t>NGO</a:t>
              </a:r>
            </a:p>
            <a:p>
              <a:pPr algn="ctr">
                <a:defRPr/>
              </a:pPr>
              <a:r>
                <a:rPr lang="en-US" altLang="zh-CN" sz="1400" b="1">
                  <a:latin typeface="Arial" charset="0"/>
                  <a:ea typeface="宋体" charset="0"/>
                  <a:cs typeface="宋体" charset="0"/>
                </a:rPr>
                <a:t>PVO</a:t>
              </a:r>
            </a:p>
            <a:p>
              <a:pPr algn="ctr">
                <a:defRPr/>
              </a:pPr>
              <a:r>
                <a:rPr lang="en-US" altLang="zh-CN" sz="1400" b="1">
                  <a:latin typeface="Arial" charset="0"/>
                  <a:ea typeface="宋体" charset="0"/>
                  <a:cs typeface="宋体" charset="0"/>
                </a:rPr>
                <a:t>CBO</a:t>
              </a:r>
            </a:p>
          </p:txBody>
        </p:sp>
        <p:sp>
          <p:nvSpPr>
            <p:cNvPr id="7183" name="Oval 20"/>
            <p:cNvSpPr>
              <a:spLocks noChangeArrowheads="1"/>
            </p:cNvSpPr>
            <p:nvPr/>
          </p:nvSpPr>
          <p:spPr bwMode="auto">
            <a:xfrm>
              <a:off x="4800" y="2158"/>
              <a:ext cx="864" cy="57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r>
                <a:rPr lang="en-US" altLang="zh-CN" sz="1400" b="1">
                  <a:latin typeface="Arial" charset="0"/>
                  <a:ea typeface="宋体" charset="0"/>
                  <a:cs typeface="宋体" charset="0"/>
                </a:rPr>
                <a:t>Individual or</a:t>
              </a:r>
            </a:p>
            <a:p>
              <a:pPr algn="ctr">
                <a:defRPr/>
              </a:pPr>
              <a:r>
                <a:rPr lang="en-US" altLang="zh-CN" sz="1400" b="1">
                  <a:latin typeface="Arial" charset="0"/>
                  <a:ea typeface="宋体" charset="0"/>
                  <a:cs typeface="宋体" charset="0"/>
                </a:rPr>
                <a:t>Corporation</a:t>
              </a:r>
            </a:p>
          </p:txBody>
        </p:sp>
        <p:sp>
          <p:nvSpPr>
            <p:cNvPr id="7186" name="Text Box 32"/>
            <p:cNvSpPr txBox="1">
              <a:spLocks noChangeArrowheads="1"/>
            </p:cNvSpPr>
            <p:nvPr/>
          </p:nvSpPr>
          <p:spPr bwMode="auto">
            <a:xfrm>
              <a:off x="3153" y="3191"/>
              <a:ext cx="725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9pPr>
            </a:lstStyle>
            <a:p>
              <a:pPr eaLnBrk="1" hangingPunct="1">
                <a:defRPr/>
              </a:pPr>
              <a:r>
                <a:rPr lang="en-US" altLang="zh-CN" sz="1400" b="1" smtClean="0">
                  <a:solidFill>
                    <a:srgbClr val="0000FF"/>
                  </a:solidFill>
                </a:rPr>
                <a:t>3rd Sector</a:t>
              </a:r>
            </a:p>
          </p:txBody>
        </p:sp>
        <p:sp>
          <p:nvSpPr>
            <p:cNvPr id="7187" name="Line 33"/>
            <p:cNvSpPr>
              <a:spLocks noChangeShapeType="1"/>
            </p:cNvSpPr>
            <p:nvPr/>
          </p:nvSpPr>
          <p:spPr bwMode="auto">
            <a:xfrm>
              <a:off x="4104" y="3201"/>
              <a:ext cx="0" cy="91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7188" name="Line 34"/>
            <p:cNvSpPr>
              <a:spLocks noChangeShapeType="1"/>
            </p:cNvSpPr>
            <p:nvPr/>
          </p:nvSpPr>
          <p:spPr bwMode="auto">
            <a:xfrm flipH="1" flipV="1">
              <a:off x="3787" y="3292"/>
              <a:ext cx="317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7189" name="Line 35"/>
            <p:cNvSpPr>
              <a:spLocks noChangeShapeType="1"/>
            </p:cNvSpPr>
            <p:nvPr/>
          </p:nvSpPr>
          <p:spPr bwMode="auto">
            <a:xfrm>
              <a:off x="521" y="3202"/>
              <a:ext cx="0" cy="13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7190" name="Text Box 36"/>
            <p:cNvSpPr txBox="1">
              <a:spLocks noChangeArrowheads="1"/>
            </p:cNvSpPr>
            <p:nvPr/>
          </p:nvSpPr>
          <p:spPr bwMode="auto">
            <a:xfrm>
              <a:off x="657" y="3236"/>
              <a:ext cx="86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en-US" altLang="zh-CN" sz="1400" b="1" smtClean="0"/>
                <a:t>Government</a:t>
              </a:r>
            </a:p>
          </p:txBody>
        </p:sp>
        <p:sp>
          <p:nvSpPr>
            <p:cNvPr id="7191" name="Line 37"/>
            <p:cNvSpPr>
              <a:spLocks noChangeShapeType="1"/>
            </p:cNvSpPr>
            <p:nvPr/>
          </p:nvSpPr>
          <p:spPr bwMode="auto">
            <a:xfrm>
              <a:off x="521" y="3337"/>
              <a:ext cx="1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7192" name="Line 38"/>
            <p:cNvSpPr>
              <a:spLocks noChangeShapeType="1"/>
            </p:cNvSpPr>
            <p:nvPr/>
          </p:nvSpPr>
          <p:spPr bwMode="auto">
            <a:xfrm flipH="1">
              <a:off x="1610" y="3201"/>
              <a:ext cx="0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7193" name="Line 39"/>
            <p:cNvSpPr>
              <a:spLocks noChangeShapeType="1"/>
            </p:cNvSpPr>
            <p:nvPr/>
          </p:nvSpPr>
          <p:spPr bwMode="auto">
            <a:xfrm flipH="1">
              <a:off x="1429" y="3337"/>
              <a:ext cx="18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7194" name="Line 46"/>
            <p:cNvSpPr>
              <a:spLocks noChangeShapeType="1"/>
            </p:cNvSpPr>
            <p:nvPr/>
          </p:nvSpPr>
          <p:spPr bwMode="auto">
            <a:xfrm>
              <a:off x="2608" y="3156"/>
              <a:ext cx="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7195" name="Line 47"/>
            <p:cNvSpPr>
              <a:spLocks noChangeShapeType="1"/>
            </p:cNvSpPr>
            <p:nvPr/>
          </p:nvSpPr>
          <p:spPr bwMode="auto">
            <a:xfrm>
              <a:off x="2608" y="3201"/>
              <a:ext cx="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7196" name="Line 48"/>
            <p:cNvSpPr>
              <a:spLocks noChangeShapeType="1"/>
            </p:cNvSpPr>
            <p:nvPr/>
          </p:nvSpPr>
          <p:spPr bwMode="auto">
            <a:xfrm>
              <a:off x="2880" y="3201"/>
              <a:ext cx="0" cy="9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7197" name="Line 49"/>
            <p:cNvSpPr>
              <a:spLocks noChangeShapeType="1"/>
            </p:cNvSpPr>
            <p:nvPr/>
          </p:nvSpPr>
          <p:spPr bwMode="auto">
            <a:xfrm>
              <a:off x="2880" y="3292"/>
              <a:ext cx="27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7198" name="Text Box 50"/>
            <p:cNvSpPr txBox="1">
              <a:spLocks noChangeArrowheads="1"/>
            </p:cNvSpPr>
            <p:nvPr/>
          </p:nvSpPr>
          <p:spPr bwMode="auto">
            <a:xfrm rot="-3234">
              <a:off x="1488" y="4009"/>
              <a:ext cx="235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en-US" altLang="zh-CN" sz="1400" b="1" smtClean="0">
                  <a:solidFill>
                    <a:srgbClr val="FF0066"/>
                  </a:solidFill>
                </a:rPr>
                <a:t>                </a:t>
              </a:r>
              <a:r>
                <a:rPr lang="en-US" altLang="zh-CN" sz="1400" b="1" smtClean="0">
                  <a:solidFill>
                    <a:srgbClr val="000000"/>
                  </a:solidFill>
                </a:rPr>
                <a:t>Public-Private Spectrum</a:t>
              </a:r>
              <a:endParaRPr lang="en-US" altLang="zh-CN" sz="1400" b="1" smtClean="0">
                <a:solidFill>
                  <a:srgbClr val="0000FF"/>
                </a:solidFill>
              </a:endParaRPr>
            </a:p>
          </p:txBody>
        </p:sp>
        <p:sp>
          <p:nvSpPr>
            <p:cNvPr id="7199" name="Line 51"/>
            <p:cNvSpPr>
              <a:spLocks noChangeShapeType="1"/>
            </p:cNvSpPr>
            <p:nvPr/>
          </p:nvSpPr>
          <p:spPr bwMode="auto">
            <a:xfrm>
              <a:off x="3360" y="4103"/>
              <a:ext cx="1516" cy="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7200" name="Line 52"/>
            <p:cNvSpPr>
              <a:spLocks noChangeShapeType="1"/>
            </p:cNvSpPr>
            <p:nvPr/>
          </p:nvSpPr>
          <p:spPr bwMode="auto">
            <a:xfrm flipH="1" flipV="1">
              <a:off x="1066" y="4103"/>
              <a:ext cx="95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7201" name="Text Box 53"/>
            <p:cNvSpPr txBox="1">
              <a:spLocks noChangeArrowheads="1"/>
            </p:cNvSpPr>
            <p:nvPr/>
          </p:nvSpPr>
          <p:spPr bwMode="auto">
            <a:xfrm rot="21596766">
              <a:off x="4785" y="3918"/>
              <a:ext cx="1020" cy="3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en-US" altLang="zh-CN" sz="3200" b="1" dirty="0" smtClean="0">
                  <a:solidFill>
                    <a:srgbClr val="CC0000"/>
                  </a:solidFill>
                </a:rPr>
                <a:t>Private</a:t>
              </a:r>
              <a:endParaRPr lang="en-US" altLang="zh-CN" sz="2800" b="1" dirty="0" smtClean="0">
                <a:solidFill>
                  <a:srgbClr val="CC0000"/>
                </a:solidFill>
              </a:endParaRPr>
            </a:p>
          </p:txBody>
        </p:sp>
        <p:sp>
          <p:nvSpPr>
            <p:cNvPr id="7202" name="Text Box 54"/>
            <p:cNvSpPr txBox="1">
              <a:spLocks noChangeArrowheads="1"/>
            </p:cNvSpPr>
            <p:nvPr/>
          </p:nvSpPr>
          <p:spPr bwMode="auto">
            <a:xfrm rot="-3234">
              <a:off x="144" y="3901"/>
              <a:ext cx="1148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en-US" altLang="zh-CN" sz="3600" b="1" smtClean="0">
                  <a:solidFill>
                    <a:srgbClr val="00B050"/>
                  </a:solidFill>
                </a:rPr>
                <a:t>Public</a:t>
              </a:r>
              <a:endParaRPr lang="en-US" altLang="zh-CN" sz="2400" b="1" smtClean="0">
                <a:solidFill>
                  <a:srgbClr val="00B050"/>
                </a:solidFill>
              </a:endParaRPr>
            </a:p>
          </p:txBody>
        </p:sp>
        <p:sp>
          <p:nvSpPr>
            <p:cNvPr id="7203" name="Oval 55"/>
            <p:cNvSpPr>
              <a:spLocks noChangeArrowheads="1"/>
            </p:cNvSpPr>
            <p:nvPr/>
          </p:nvSpPr>
          <p:spPr bwMode="auto">
            <a:xfrm>
              <a:off x="4605" y="2782"/>
              <a:ext cx="771" cy="59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r>
                <a:rPr lang="en-US" altLang="zh-CN" sz="1400" b="1">
                  <a:latin typeface="Arial" charset="0"/>
                  <a:ea typeface="宋体" charset="0"/>
                  <a:cs typeface="宋体" charset="0"/>
                </a:rPr>
                <a:t>Participation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09" name="Group 59"/>
          <p:cNvGrpSpPr>
            <a:grpSpLocks/>
          </p:cNvGrpSpPr>
          <p:nvPr/>
        </p:nvGrpSpPr>
        <p:grpSpPr bwMode="auto">
          <a:xfrm>
            <a:off x="0" y="115888"/>
            <a:ext cx="8991600" cy="6723062"/>
            <a:chOff x="0" y="73"/>
            <a:chExt cx="5664" cy="4235"/>
          </a:xfrm>
        </p:grpSpPr>
        <p:sp>
          <p:nvSpPr>
            <p:cNvPr id="7173" name="Text Box 4"/>
            <p:cNvSpPr txBox="1">
              <a:spLocks noChangeArrowheads="1"/>
            </p:cNvSpPr>
            <p:nvPr/>
          </p:nvSpPr>
          <p:spPr bwMode="auto">
            <a:xfrm>
              <a:off x="0" y="117"/>
              <a:ext cx="116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9pPr>
            </a:lstStyle>
            <a:p>
              <a:pPr eaLnBrk="1" hangingPunct="1">
                <a:defRPr/>
              </a:pPr>
              <a:endParaRPr lang="en-US" sz="2800" b="1" smtClean="0"/>
            </a:p>
          </p:txBody>
        </p:sp>
        <p:sp>
          <p:nvSpPr>
            <p:cNvPr id="7174" name="Text Box 6"/>
            <p:cNvSpPr txBox="1">
              <a:spLocks noChangeArrowheads="1"/>
            </p:cNvSpPr>
            <p:nvPr/>
          </p:nvSpPr>
          <p:spPr bwMode="auto">
            <a:xfrm>
              <a:off x="165" y="1003"/>
              <a:ext cx="136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9pPr>
            </a:lstStyle>
            <a:p>
              <a:pPr eaLnBrk="1" hangingPunct="1">
                <a:defRPr/>
              </a:pPr>
              <a:r>
                <a:rPr lang="en-US" sz="2000" b="1" smtClean="0"/>
                <a:t>Power Transfers</a:t>
              </a:r>
            </a:p>
          </p:txBody>
        </p:sp>
        <p:sp>
          <p:nvSpPr>
            <p:cNvPr id="7175" name="Line 8"/>
            <p:cNvSpPr>
              <a:spLocks noChangeShapeType="1"/>
            </p:cNvSpPr>
            <p:nvPr/>
          </p:nvSpPr>
          <p:spPr bwMode="auto">
            <a:xfrm>
              <a:off x="424" y="1298"/>
              <a:ext cx="551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7176" name="Rectangle 10"/>
            <p:cNvSpPr>
              <a:spLocks noChangeArrowheads="1"/>
            </p:cNvSpPr>
            <p:nvPr/>
          </p:nvSpPr>
          <p:spPr bwMode="auto">
            <a:xfrm>
              <a:off x="28" y="845"/>
              <a:ext cx="1347" cy="7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7177" name="Text Box 11"/>
            <p:cNvSpPr txBox="1">
              <a:spLocks noChangeArrowheads="1"/>
            </p:cNvSpPr>
            <p:nvPr/>
          </p:nvSpPr>
          <p:spPr bwMode="auto">
            <a:xfrm>
              <a:off x="0" y="73"/>
              <a:ext cx="1929" cy="60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9pPr>
            </a:lstStyle>
            <a:p>
              <a:pPr eaLnBrk="1" hangingPunct="1">
                <a:defRPr/>
              </a:pPr>
              <a:r>
                <a:rPr lang="en-US" sz="2800" b="1" smtClean="0"/>
                <a:t>Defining </a:t>
              </a:r>
            </a:p>
            <a:p>
              <a:pPr eaLnBrk="1" hangingPunct="1">
                <a:defRPr/>
              </a:pPr>
              <a:r>
                <a:rPr lang="en-US" sz="2800" b="1" smtClean="0"/>
                <a:t>Decentralization </a:t>
              </a:r>
            </a:p>
          </p:txBody>
        </p:sp>
        <p:sp>
          <p:nvSpPr>
            <p:cNvPr id="7178" name="Oval 12"/>
            <p:cNvSpPr>
              <a:spLocks noChangeArrowheads="1"/>
            </p:cNvSpPr>
            <p:nvPr/>
          </p:nvSpPr>
          <p:spPr bwMode="auto">
            <a:xfrm>
              <a:off x="2064" y="203"/>
              <a:ext cx="2220" cy="995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000" b="1"/>
                <a:t>Central Government</a:t>
              </a:r>
            </a:p>
            <a:p>
              <a:pPr eaLnBrk="1" hangingPunct="1"/>
              <a:r>
                <a:rPr lang="en-US" altLang="zh-CN" sz="1400" b="1"/>
                <a:t>	Ministries:</a:t>
              </a:r>
            </a:p>
            <a:p>
              <a:pPr eaLnBrk="1" hangingPunct="1"/>
              <a:r>
                <a:rPr lang="en-US" altLang="zh-CN" sz="1400" b="1"/>
                <a:t> 	 -Health</a:t>
              </a:r>
            </a:p>
            <a:p>
              <a:pPr eaLnBrk="1" hangingPunct="1"/>
              <a:r>
                <a:rPr lang="en-US" altLang="zh-CN" sz="1400" b="1"/>
                <a:t> 	 -Environment</a:t>
              </a:r>
            </a:p>
            <a:p>
              <a:pPr eaLnBrk="1" hangingPunct="1"/>
              <a:r>
                <a:rPr lang="en-US" altLang="zh-CN" sz="1400" b="1"/>
                <a:t>  	 -Education….</a:t>
              </a:r>
            </a:p>
          </p:txBody>
        </p:sp>
        <p:sp>
          <p:nvSpPr>
            <p:cNvPr id="7179" name="Oval 13"/>
            <p:cNvSpPr>
              <a:spLocks noChangeArrowheads="1"/>
            </p:cNvSpPr>
            <p:nvPr/>
          </p:nvSpPr>
          <p:spPr bwMode="auto">
            <a:xfrm>
              <a:off x="58" y="2625"/>
              <a:ext cx="1008" cy="57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r>
                <a:rPr lang="en-US" altLang="zh-CN" sz="1400" b="1">
                  <a:latin typeface="Arial" charset="0"/>
                  <a:ea typeface="宋体" charset="0"/>
                  <a:cs typeface="宋体" charset="0"/>
                </a:rPr>
                <a:t>Elected</a:t>
              </a:r>
            </a:p>
            <a:p>
              <a:pPr algn="ctr">
                <a:defRPr/>
              </a:pPr>
              <a:r>
                <a:rPr lang="en-US" altLang="zh-CN" sz="1400" b="1">
                  <a:latin typeface="Arial" charset="0"/>
                  <a:ea typeface="宋体" charset="0"/>
                  <a:cs typeface="宋体" charset="0"/>
                </a:rPr>
                <a:t>Local </a:t>
              </a:r>
            </a:p>
            <a:p>
              <a:pPr algn="ctr">
                <a:defRPr/>
              </a:pPr>
              <a:r>
                <a:rPr lang="en-US" altLang="zh-CN" sz="1400" b="1">
                  <a:latin typeface="Arial" charset="0"/>
                  <a:ea typeface="宋体" charset="0"/>
                  <a:cs typeface="宋体" charset="0"/>
                </a:rPr>
                <a:t>Government</a:t>
              </a:r>
            </a:p>
          </p:txBody>
        </p:sp>
        <p:sp>
          <p:nvSpPr>
            <p:cNvPr id="7180" name="Oval 14"/>
            <p:cNvSpPr>
              <a:spLocks noChangeArrowheads="1"/>
            </p:cNvSpPr>
            <p:nvPr/>
          </p:nvSpPr>
          <p:spPr bwMode="auto">
            <a:xfrm>
              <a:off x="1152" y="2625"/>
              <a:ext cx="1008" cy="57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r>
                <a:rPr lang="en-US" altLang="zh-CN" sz="1400" b="1">
                  <a:latin typeface="Arial" charset="0"/>
                  <a:ea typeface="宋体" charset="0"/>
                  <a:cs typeface="宋体" charset="0"/>
                </a:rPr>
                <a:t>Administrative</a:t>
              </a:r>
            </a:p>
            <a:p>
              <a:pPr algn="ctr">
                <a:defRPr/>
              </a:pPr>
              <a:r>
                <a:rPr lang="en-US" altLang="zh-CN" sz="1400" b="1">
                  <a:latin typeface="Arial" charset="0"/>
                  <a:ea typeface="宋体" charset="0"/>
                  <a:cs typeface="宋体" charset="0"/>
                </a:rPr>
                <a:t>Local Authority</a:t>
              </a:r>
            </a:p>
          </p:txBody>
        </p:sp>
        <p:sp>
          <p:nvSpPr>
            <p:cNvPr id="7181" name="Oval 15"/>
            <p:cNvSpPr>
              <a:spLocks noChangeArrowheads="1"/>
            </p:cNvSpPr>
            <p:nvPr/>
          </p:nvSpPr>
          <p:spPr bwMode="auto">
            <a:xfrm>
              <a:off x="2472" y="2625"/>
              <a:ext cx="862" cy="57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r>
                <a:rPr lang="en-US" altLang="zh-CN" sz="1400" b="1">
                  <a:latin typeface="Arial" charset="0"/>
                  <a:ea typeface="宋体" charset="0"/>
                  <a:cs typeface="宋体" charset="0"/>
                </a:rPr>
                <a:t>Customary</a:t>
              </a:r>
            </a:p>
            <a:p>
              <a:pPr algn="ctr">
                <a:defRPr/>
              </a:pPr>
              <a:r>
                <a:rPr lang="en-US" altLang="zh-CN" sz="1400" b="1">
                  <a:latin typeface="Arial" charset="0"/>
                  <a:ea typeface="宋体" charset="0"/>
                  <a:cs typeface="宋体" charset="0"/>
                </a:rPr>
                <a:t> Authority</a:t>
              </a:r>
            </a:p>
          </p:txBody>
        </p:sp>
        <p:sp>
          <p:nvSpPr>
            <p:cNvPr id="7182" name="Oval 16"/>
            <p:cNvSpPr>
              <a:spLocks noChangeArrowheads="1"/>
            </p:cNvSpPr>
            <p:nvPr/>
          </p:nvSpPr>
          <p:spPr bwMode="auto">
            <a:xfrm>
              <a:off x="3648" y="2612"/>
              <a:ext cx="864" cy="57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r>
                <a:rPr lang="en-US" altLang="zh-CN" sz="1400" b="1">
                  <a:latin typeface="Arial" charset="0"/>
                  <a:ea typeface="宋体" charset="0"/>
                  <a:cs typeface="宋体" charset="0"/>
                </a:rPr>
                <a:t>NGO</a:t>
              </a:r>
            </a:p>
            <a:p>
              <a:pPr algn="ctr">
                <a:defRPr/>
              </a:pPr>
              <a:r>
                <a:rPr lang="en-US" altLang="zh-CN" sz="1400" b="1">
                  <a:latin typeface="Arial" charset="0"/>
                  <a:ea typeface="宋体" charset="0"/>
                  <a:cs typeface="宋体" charset="0"/>
                </a:rPr>
                <a:t>PVO</a:t>
              </a:r>
            </a:p>
            <a:p>
              <a:pPr algn="ctr">
                <a:defRPr/>
              </a:pPr>
              <a:r>
                <a:rPr lang="en-US" altLang="zh-CN" sz="1400" b="1">
                  <a:latin typeface="Arial" charset="0"/>
                  <a:ea typeface="宋体" charset="0"/>
                  <a:cs typeface="宋体" charset="0"/>
                </a:rPr>
                <a:t>CBO</a:t>
              </a:r>
            </a:p>
          </p:txBody>
        </p:sp>
        <p:sp>
          <p:nvSpPr>
            <p:cNvPr id="7183" name="Oval 20"/>
            <p:cNvSpPr>
              <a:spLocks noChangeArrowheads="1"/>
            </p:cNvSpPr>
            <p:nvPr/>
          </p:nvSpPr>
          <p:spPr bwMode="auto">
            <a:xfrm>
              <a:off x="4800" y="2158"/>
              <a:ext cx="864" cy="57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r>
                <a:rPr lang="en-US" altLang="zh-CN" sz="1400" b="1">
                  <a:latin typeface="Arial" charset="0"/>
                  <a:ea typeface="宋体" charset="0"/>
                  <a:cs typeface="宋体" charset="0"/>
                </a:rPr>
                <a:t>Individual or</a:t>
              </a:r>
            </a:p>
            <a:p>
              <a:pPr algn="ctr">
                <a:defRPr/>
              </a:pPr>
              <a:r>
                <a:rPr lang="en-US" altLang="zh-CN" sz="1400" b="1">
                  <a:latin typeface="Arial" charset="0"/>
                  <a:ea typeface="宋体" charset="0"/>
                  <a:cs typeface="宋体" charset="0"/>
                </a:rPr>
                <a:t>Corporation</a:t>
              </a:r>
            </a:p>
          </p:txBody>
        </p:sp>
        <p:sp>
          <p:nvSpPr>
            <p:cNvPr id="7184" name="Text Box 26"/>
            <p:cNvSpPr txBox="1">
              <a:spLocks noChangeArrowheads="1"/>
            </p:cNvSpPr>
            <p:nvPr/>
          </p:nvSpPr>
          <p:spPr bwMode="auto">
            <a:xfrm rot="-2193337">
              <a:off x="486" y="1436"/>
              <a:ext cx="2767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en-US" altLang="zh-CN" sz="1600" b="1" smtClean="0">
                  <a:solidFill>
                    <a:srgbClr val="009900"/>
                  </a:solidFill>
                </a:rPr>
                <a:t>Democratic  Decentralization</a:t>
              </a:r>
            </a:p>
          </p:txBody>
        </p:sp>
        <p:sp>
          <p:nvSpPr>
            <p:cNvPr id="7185" name="Text Box 27"/>
            <p:cNvSpPr txBox="1">
              <a:spLocks noChangeArrowheads="1"/>
            </p:cNvSpPr>
            <p:nvPr/>
          </p:nvSpPr>
          <p:spPr bwMode="auto">
            <a:xfrm rot="-2991606">
              <a:off x="1658" y="1592"/>
              <a:ext cx="1275" cy="5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en-US" altLang="zh-CN" sz="1600" b="1" smtClean="0">
                  <a:solidFill>
                    <a:schemeClr val="tx2"/>
                  </a:solidFill>
                </a:rPr>
                <a:t>Deconcentration  (Administrative Decentralization)</a:t>
              </a:r>
            </a:p>
          </p:txBody>
        </p:sp>
        <p:sp>
          <p:nvSpPr>
            <p:cNvPr id="7186" name="Text Box 32"/>
            <p:cNvSpPr txBox="1">
              <a:spLocks noChangeArrowheads="1"/>
            </p:cNvSpPr>
            <p:nvPr/>
          </p:nvSpPr>
          <p:spPr bwMode="auto">
            <a:xfrm>
              <a:off x="3153" y="3191"/>
              <a:ext cx="725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9pPr>
            </a:lstStyle>
            <a:p>
              <a:pPr eaLnBrk="1" hangingPunct="1">
                <a:defRPr/>
              </a:pPr>
              <a:r>
                <a:rPr lang="en-US" altLang="zh-CN" sz="1400" b="1" smtClean="0">
                  <a:solidFill>
                    <a:srgbClr val="0000FF"/>
                  </a:solidFill>
                </a:rPr>
                <a:t>3rd Sector</a:t>
              </a:r>
            </a:p>
          </p:txBody>
        </p:sp>
        <p:sp>
          <p:nvSpPr>
            <p:cNvPr id="7187" name="Line 33"/>
            <p:cNvSpPr>
              <a:spLocks noChangeShapeType="1"/>
            </p:cNvSpPr>
            <p:nvPr/>
          </p:nvSpPr>
          <p:spPr bwMode="auto">
            <a:xfrm>
              <a:off x="4104" y="3201"/>
              <a:ext cx="0" cy="91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7188" name="Line 34"/>
            <p:cNvSpPr>
              <a:spLocks noChangeShapeType="1"/>
            </p:cNvSpPr>
            <p:nvPr/>
          </p:nvSpPr>
          <p:spPr bwMode="auto">
            <a:xfrm flipH="1" flipV="1">
              <a:off x="3787" y="3292"/>
              <a:ext cx="317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7189" name="Line 35"/>
            <p:cNvSpPr>
              <a:spLocks noChangeShapeType="1"/>
            </p:cNvSpPr>
            <p:nvPr/>
          </p:nvSpPr>
          <p:spPr bwMode="auto">
            <a:xfrm>
              <a:off x="521" y="3202"/>
              <a:ext cx="0" cy="13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7190" name="Text Box 36"/>
            <p:cNvSpPr txBox="1">
              <a:spLocks noChangeArrowheads="1"/>
            </p:cNvSpPr>
            <p:nvPr/>
          </p:nvSpPr>
          <p:spPr bwMode="auto">
            <a:xfrm>
              <a:off x="657" y="3236"/>
              <a:ext cx="86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en-US" altLang="zh-CN" sz="1400" b="1" smtClean="0"/>
                <a:t>Government</a:t>
              </a:r>
            </a:p>
          </p:txBody>
        </p:sp>
        <p:sp>
          <p:nvSpPr>
            <p:cNvPr id="7191" name="Line 37"/>
            <p:cNvSpPr>
              <a:spLocks noChangeShapeType="1"/>
            </p:cNvSpPr>
            <p:nvPr/>
          </p:nvSpPr>
          <p:spPr bwMode="auto">
            <a:xfrm>
              <a:off x="521" y="3337"/>
              <a:ext cx="1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7192" name="Line 38"/>
            <p:cNvSpPr>
              <a:spLocks noChangeShapeType="1"/>
            </p:cNvSpPr>
            <p:nvPr/>
          </p:nvSpPr>
          <p:spPr bwMode="auto">
            <a:xfrm flipH="1">
              <a:off x="1610" y="3201"/>
              <a:ext cx="0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7193" name="Line 39"/>
            <p:cNvSpPr>
              <a:spLocks noChangeShapeType="1"/>
            </p:cNvSpPr>
            <p:nvPr/>
          </p:nvSpPr>
          <p:spPr bwMode="auto">
            <a:xfrm flipH="1">
              <a:off x="1429" y="3337"/>
              <a:ext cx="18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7194" name="Line 46"/>
            <p:cNvSpPr>
              <a:spLocks noChangeShapeType="1"/>
            </p:cNvSpPr>
            <p:nvPr/>
          </p:nvSpPr>
          <p:spPr bwMode="auto">
            <a:xfrm>
              <a:off x="2608" y="3156"/>
              <a:ext cx="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7195" name="Line 47"/>
            <p:cNvSpPr>
              <a:spLocks noChangeShapeType="1"/>
            </p:cNvSpPr>
            <p:nvPr/>
          </p:nvSpPr>
          <p:spPr bwMode="auto">
            <a:xfrm>
              <a:off x="2608" y="3201"/>
              <a:ext cx="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7196" name="Line 48"/>
            <p:cNvSpPr>
              <a:spLocks noChangeShapeType="1"/>
            </p:cNvSpPr>
            <p:nvPr/>
          </p:nvSpPr>
          <p:spPr bwMode="auto">
            <a:xfrm>
              <a:off x="2880" y="3201"/>
              <a:ext cx="0" cy="9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7197" name="Line 49"/>
            <p:cNvSpPr>
              <a:spLocks noChangeShapeType="1"/>
            </p:cNvSpPr>
            <p:nvPr/>
          </p:nvSpPr>
          <p:spPr bwMode="auto">
            <a:xfrm>
              <a:off x="2880" y="3292"/>
              <a:ext cx="27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7198" name="Text Box 50"/>
            <p:cNvSpPr txBox="1">
              <a:spLocks noChangeArrowheads="1"/>
            </p:cNvSpPr>
            <p:nvPr/>
          </p:nvSpPr>
          <p:spPr bwMode="auto">
            <a:xfrm rot="-3234">
              <a:off x="1488" y="4009"/>
              <a:ext cx="235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en-US" altLang="zh-CN" sz="1400" b="1" smtClean="0">
                  <a:solidFill>
                    <a:srgbClr val="FF0066"/>
                  </a:solidFill>
                </a:rPr>
                <a:t>                </a:t>
              </a:r>
              <a:r>
                <a:rPr lang="en-US" altLang="zh-CN" sz="1400" b="1" smtClean="0">
                  <a:solidFill>
                    <a:srgbClr val="000000"/>
                  </a:solidFill>
                </a:rPr>
                <a:t>Public-Private Spectrum</a:t>
              </a:r>
              <a:endParaRPr lang="en-US" altLang="zh-CN" sz="1400" b="1" smtClean="0">
                <a:solidFill>
                  <a:srgbClr val="0000FF"/>
                </a:solidFill>
              </a:endParaRPr>
            </a:p>
          </p:txBody>
        </p:sp>
        <p:sp>
          <p:nvSpPr>
            <p:cNvPr id="7199" name="Line 51"/>
            <p:cNvSpPr>
              <a:spLocks noChangeShapeType="1"/>
            </p:cNvSpPr>
            <p:nvPr/>
          </p:nvSpPr>
          <p:spPr bwMode="auto">
            <a:xfrm>
              <a:off x="3360" y="4103"/>
              <a:ext cx="1680" cy="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7200" name="Line 52"/>
            <p:cNvSpPr>
              <a:spLocks noChangeShapeType="1"/>
            </p:cNvSpPr>
            <p:nvPr/>
          </p:nvSpPr>
          <p:spPr bwMode="auto">
            <a:xfrm flipH="1" flipV="1">
              <a:off x="1066" y="4103"/>
              <a:ext cx="95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7201" name="Text Box 53"/>
            <p:cNvSpPr txBox="1">
              <a:spLocks noChangeArrowheads="1"/>
            </p:cNvSpPr>
            <p:nvPr/>
          </p:nvSpPr>
          <p:spPr bwMode="auto">
            <a:xfrm rot="-3234">
              <a:off x="4992" y="3996"/>
              <a:ext cx="576" cy="2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en-US" altLang="zh-CN" sz="1600" b="1" smtClean="0">
                  <a:solidFill>
                    <a:srgbClr val="CC0000"/>
                  </a:solidFill>
                </a:rPr>
                <a:t>Private</a:t>
              </a:r>
              <a:endParaRPr lang="en-US" altLang="zh-CN" sz="1400" b="1" smtClean="0">
                <a:solidFill>
                  <a:srgbClr val="CC0000"/>
                </a:solidFill>
              </a:endParaRPr>
            </a:p>
          </p:txBody>
        </p:sp>
        <p:sp>
          <p:nvSpPr>
            <p:cNvPr id="7202" name="Text Box 54"/>
            <p:cNvSpPr txBox="1">
              <a:spLocks noChangeArrowheads="1"/>
            </p:cNvSpPr>
            <p:nvPr/>
          </p:nvSpPr>
          <p:spPr bwMode="auto">
            <a:xfrm rot="-3234">
              <a:off x="144" y="3901"/>
              <a:ext cx="1148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en-US" altLang="zh-CN" sz="3600" b="1" smtClean="0">
                  <a:solidFill>
                    <a:srgbClr val="00B050"/>
                  </a:solidFill>
                </a:rPr>
                <a:t>Public</a:t>
              </a:r>
              <a:endParaRPr lang="en-US" altLang="zh-CN" sz="2400" b="1" smtClean="0">
                <a:solidFill>
                  <a:srgbClr val="00B050"/>
                </a:solidFill>
              </a:endParaRPr>
            </a:p>
          </p:txBody>
        </p:sp>
        <p:sp>
          <p:nvSpPr>
            <p:cNvPr id="7203" name="Oval 55"/>
            <p:cNvSpPr>
              <a:spLocks noChangeArrowheads="1"/>
            </p:cNvSpPr>
            <p:nvPr/>
          </p:nvSpPr>
          <p:spPr bwMode="auto">
            <a:xfrm>
              <a:off x="4605" y="2782"/>
              <a:ext cx="771" cy="59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r>
                <a:rPr lang="en-US" altLang="zh-CN" sz="1400" b="1">
                  <a:latin typeface="Arial" charset="0"/>
                  <a:ea typeface="宋体" charset="0"/>
                  <a:cs typeface="宋体" charset="0"/>
                </a:rPr>
                <a:t>Participation</a:t>
              </a:r>
            </a:p>
          </p:txBody>
        </p:sp>
        <p:sp>
          <p:nvSpPr>
            <p:cNvPr id="7204" name="Line 18"/>
            <p:cNvSpPr>
              <a:spLocks noChangeShapeType="1"/>
            </p:cNvSpPr>
            <p:nvPr/>
          </p:nvSpPr>
          <p:spPr bwMode="auto">
            <a:xfrm flipH="1">
              <a:off x="567" y="1115"/>
              <a:ext cx="2041" cy="1497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7205" name="Line 19"/>
            <p:cNvSpPr>
              <a:spLocks noChangeShapeType="1"/>
            </p:cNvSpPr>
            <p:nvPr/>
          </p:nvSpPr>
          <p:spPr bwMode="auto">
            <a:xfrm flipH="1">
              <a:off x="1610" y="1160"/>
              <a:ext cx="1179" cy="1452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</p:grpSp>
      <p:sp>
        <p:nvSpPr>
          <p:cNvPr id="7171" name="Text Box 53"/>
          <p:cNvSpPr txBox="1">
            <a:spLocks noChangeArrowheads="1"/>
          </p:cNvSpPr>
          <p:nvPr/>
        </p:nvSpPr>
        <p:spPr bwMode="auto">
          <a:xfrm rot="-3234">
            <a:off x="4402138" y="3621088"/>
            <a:ext cx="457200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altLang="zh-CN" sz="2800" b="1" smtClean="0">
                <a:solidFill>
                  <a:srgbClr val="CC0000"/>
                </a:solidFill>
              </a:rPr>
              <a:t>?</a:t>
            </a:r>
            <a:endParaRPr lang="en-US" altLang="zh-CN" sz="1400" b="1" smtClean="0">
              <a:solidFill>
                <a:srgbClr val="CC0000"/>
              </a:solidFill>
            </a:endParaRPr>
          </a:p>
        </p:txBody>
      </p:sp>
      <p:sp>
        <p:nvSpPr>
          <p:cNvPr id="7172" name="Rectangle 17"/>
          <p:cNvSpPr>
            <a:spLocks noChangeArrowheads="1"/>
          </p:cNvSpPr>
          <p:nvPr/>
        </p:nvSpPr>
        <p:spPr bwMode="auto">
          <a:xfrm>
            <a:off x="7380288" y="617538"/>
            <a:ext cx="1366837" cy="720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en-US" altLang="zh-CN" b="1">
                <a:latin typeface="Arial" charset="0"/>
                <a:ea typeface="宋体" charset="0"/>
                <a:cs typeface="宋体" charset="0"/>
              </a:rPr>
              <a:t>Donors</a:t>
            </a:r>
          </a:p>
          <a:p>
            <a:pPr algn="ctr">
              <a:defRPr/>
            </a:pPr>
            <a:r>
              <a:rPr lang="en-US" altLang="zh-CN" b="1">
                <a:latin typeface="Arial" charset="0"/>
                <a:ea typeface="宋体" charset="0"/>
                <a:cs typeface="宋体" charset="0"/>
              </a:rPr>
              <a:t>Big NGOs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33" name="Group 59"/>
          <p:cNvGrpSpPr>
            <a:grpSpLocks/>
          </p:cNvGrpSpPr>
          <p:nvPr/>
        </p:nvGrpSpPr>
        <p:grpSpPr bwMode="auto">
          <a:xfrm>
            <a:off x="0" y="115888"/>
            <a:ext cx="9144000" cy="6718300"/>
            <a:chOff x="0" y="73"/>
            <a:chExt cx="5760" cy="4232"/>
          </a:xfrm>
        </p:grpSpPr>
        <p:sp>
          <p:nvSpPr>
            <p:cNvPr id="8196" name="Text Box 4"/>
            <p:cNvSpPr txBox="1">
              <a:spLocks noChangeArrowheads="1"/>
            </p:cNvSpPr>
            <p:nvPr/>
          </p:nvSpPr>
          <p:spPr bwMode="auto">
            <a:xfrm>
              <a:off x="0" y="117"/>
              <a:ext cx="116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9pPr>
            </a:lstStyle>
            <a:p>
              <a:pPr eaLnBrk="1" hangingPunct="1">
                <a:defRPr/>
              </a:pPr>
              <a:endParaRPr lang="en-US" sz="2800" b="1" smtClean="0"/>
            </a:p>
          </p:txBody>
        </p:sp>
        <p:sp>
          <p:nvSpPr>
            <p:cNvPr id="8197" name="Text Box 6"/>
            <p:cNvSpPr txBox="1">
              <a:spLocks noChangeArrowheads="1"/>
            </p:cNvSpPr>
            <p:nvPr/>
          </p:nvSpPr>
          <p:spPr bwMode="auto">
            <a:xfrm>
              <a:off x="165" y="1003"/>
              <a:ext cx="136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9pPr>
            </a:lstStyle>
            <a:p>
              <a:pPr eaLnBrk="1" hangingPunct="1">
                <a:defRPr/>
              </a:pPr>
              <a:r>
                <a:rPr lang="en-US" sz="2000" b="1" smtClean="0"/>
                <a:t>Power Transfers</a:t>
              </a:r>
            </a:p>
          </p:txBody>
        </p:sp>
        <p:sp>
          <p:nvSpPr>
            <p:cNvPr id="8198" name="Line 8"/>
            <p:cNvSpPr>
              <a:spLocks noChangeShapeType="1"/>
            </p:cNvSpPr>
            <p:nvPr/>
          </p:nvSpPr>
          <p:spPr bwMode="auto">
            <a:xfrm>
              <a:off x="424" y="1298"/>
              <a:ext cx="551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8199" name="Rectangle 10"/>
            <p:cNvSpPr>
              <a:spLocks noChangeArrowheads="1"/>
            </p:cNvSpPr>
            <p:nvPr/>
          </p:nvSpPr>
          <p:spPr bwMode="auto">
            <a:xfrm>
              <a:off x="28" y="845"/>
              <a:ext cx="1347" cy="7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8200" name="Text Box 11"/>
            <p:cNvSpPr txBox="1">
              <a:spLocks noChangeArrowheads="1"/>
            </p:cNvSpPr>
            <p:nvPr/>
          </p:nvSpPr>
          <p:spPr bwMode="auto">
            <a:xfrm>
              <a:off x="0" y="73"/>
              <a:ext cx="1801" cy="8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9pPr>
            </a:lstStyle>
            <a:p>
              <a:pPr eaLnBrk="1" hangingPunct="1">
                <a:defRPr/>
              </a:pPr>
              <a:endParaRPr lang="en-US" sz="2800" b="1" dirty="0" smtClean="0"/>
            </a:p>
            <a:p>
              <a:pPr eaLnBrk="1" hangingPunct="1">
                <a:defRPr/>
              </a:pPr>
              <a:r>
                <a:rPr lang="en-US" sz="2800" b="1" dirty="0" smtClean="0"/>
                <a:t>Other Transfers</a:t>
              </a:r>
            </a:p>
            <a:p>
              <a:pPr eaLnBrk="1" hangingPunct="1">
                <a:defRPr/>
              </a:pPr>
              <a:r>
                <a:rPr lang="en-US" sz="2800" b="1" dirty="0" smtClean="0"/>
                <a:t>Privatizations?</a:t>
              </a:r>
            </a:p>
          </p:txBody>
        </p:sp>
        <p:sp>
          <p:nvSpPr>
            <p:cNvPr id="8201" name="Oval 12"/>
            <p:cNvSpPr>
              <a:spLocks noChangeArrowheads="1"/>
            </p:cNvSpPr>
            <p:nvPr/>
          </p:nvSpPr>
          <p:spPr bwMode="auto">
            <a:xfrm>
              <a:off x="2064" y="203"/>
              <a:ext cx="2220" cy="995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000" b="1"/>
                <a:t>Central Government</a:t>
              </a:r>
            </a:p>
            <a:p>
              <a:pPr eaLnBrk="1" hangingPunct="1"/>
              <a:r>
                <a:rPr lang="en-US" altLang="zh-CN" sz="1400" b="1"/>
                <a:t>	Ministries:</a:t>
              </a:r>
            </a:p>
            <a:p>
              <a:pPr eaLnBrk="1" hangingPunct="1"/>
              <a:r>
                <a:rPr lang="en-US" altLang="zh-CN" sz="1400" b="1"/>
                <a:t> 	 -Health</a:t>
              </a:r>
            </a:p>
            <a:p>
              <a:pPr eaLnBrk="1" hangingPunct="1"/>
              <a:r>
                <a:rPr lang="en-US" altLang="zh-CN" sz="1400" b="1"/>
                <a:t> 	 -Environment</a:t>
              </a:r>
            </a:p>
            <a:p>
              <a:pPr eaLnBrk="1" hangingPunct="1"/>
              <a:r>
                <a:rPr lang="en-US" altLang="zh-CN" sz="1400" b="1"/>
                <a:t>  	 -Education….</a:t>
              </a:r>
            </a:p>
          </p:txBody>
        </p:sp>
        <p:sp>
          <p:nvSpPr>
            <p:cNvPr id="8202" name="Oval 13"/>
            <p:cNvSpPr>
              <a:spLocks noChangeArrowheads="1"/>
            </p:cNvSpPr>
            <p:nvPr/>
          </p:nvSpPr>
          <p:spPr bwMode="auto">
            <a:xfrm>
              <a:off x="58" y="2625"/>
              <a:ext cx="1008" cy="57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r>
                <a:rPr lang="en-US" altLang="zh-CN" sz="1400" b="1">
                  <a:latin typeface="Arial" charset="0"/>
                  <a:ea typeface="宋体" charset="0"/>
                  <a:cs typeface="宋体" charset="0"/>
                </a:rPr>
                <a:t>Elected</a:t>
              </a:r>
            </a:p>
            <a:p>
              <a:pPr algn="ctr">
                <a:defRPr/>
              </a:pPr>
              <a:r>
                <a:rPr lang="en-US" altLang="zh-CN" sz="1400" b="1">
                  <a:latin typeface="Arial" charset="0"/>
                  <a:ea typeface="宋体" charset="0"/>
                  <a:cs typeface="宋体" charset="0"/>
                </a:rPr>
                <a:t>Local </a:t>
              </a:r>
            </a:p>
            <a:p>
              <a:pPr algn="ctr">
                <a:defRPr/>
              </a:pPr>
              <a:r>
                <a:rPr lang="en-US" altLang="zh-CN" sz="1400" b="1">
                  <a:latin typeface="Arial" charset="0"/>
                  <a:ea typeface="宋体" charset="0"/>
                  <a:cs typeface="宋体" charset="0"/>
                </a:rPr>
                <a:t>Government</a:t>
              </a:r>
            </a:p>
          </p:txBody>
        </p:sp>
        <p:sp>
          <p:nvSpPr>
            <p:cNvPr id="8203" name="Oval 14"/>
            <p:cNvSpPr>
              <a:spLocks noChangeArrowheads="1"/>
            </p:cNvSpPr>
            <p:nvPr/>
          </p:nvSpPr>
          <p:spPr bwMode="auto">
            <a:xfrm>
              <a:off x="1152" y="2625"/>
              <a:ext cx="1008" cy="57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r>
                <a:rPr lang="en-US" altLang="zh-CN" sz="1400" b="1">
                  <a:latin typeface="Arial" charset="0"/>
                  <a:ea typeface="宋体" charset="0"/>
                  <a:cs typeface="宋体" charset="0"/>
                </a:rPr>
                <a:t>Administrative</a:t>
              </a:r>
            </a:p>
            <a:p>
              <a:pPr algn="ctr">
                <a:defRPr/>
              </a:pPr>
              <a:r>
                <a:rPr lang="en-US" altLang="zh-CN" sz="1400" b="1">
                  <a:latin typeface="Arial" charset="0"/>
                  <a:ea typeface="宋体" charset="0"/>
                  <a:cs typeface="宋体" charset="0"/>
                </a:rPr>
                <a:t>Local Authority</a:t>
              </a:r>
            </a:p>
          </p:txBody>
        </p:sp>
        <p:sp>
          <p:nvSpPr>
            <p:cNvPr id="8204" name="Oval 15"/>
            <p:cNvSpPr>
              <a:spLocks noChangeArrowheads="1"/>
            </p:cNvSpPr>
            <p:nvPr/>
          </p:nvSpPr>
          <p:spPr bwMode="auto">
            <a:xfrm>
              <a:off x="2472" y="2625"/>
              <a:ext cx="862" cy="57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r>
                <a:rPr lang="en-US" altLang="zh-CN" sz="1400" b="1">
                  <a:latin typeface="Arial" charset="0"/>
                  <a:ea typeface="宋体" charset="0"/>
                  <a:cs typeface="宋体" charset="0"/>
                </a:rPr>
                <a:t>Customary</a:t>
              </a:r>
            </a:p>
            <a:p>
              <a:pPr algn="ctr">
                <a:defRPr/>
              </a:pPr>
              <a:r>
                <a:rPr lang="en-US" altLang="zh-CN" sz="1400" b="1">
                  <a:latin typeface="Arial" charset="0"/>
                  <a:ea typeface="宋体" charset="0"/>
                  <a:cs typeface="宋体" charset="0"/>
                </a:rPr>
                <a:t> Authority</a:t>
              </a:r>
            </a:p>
          </p:txBody>
        </p:sp>
        <p:sp>
          <p:nvSpPr>
            <p:cNvPr id="8205" name="Oval 16"/>
            <p:cNvSpPr>
              <a:spLocks noChangeArrowheads="1"/>
            </p:cNvSpPr>
            <p:nvPr/>
          </p:nvSpPr>
          <p:spPr bwMode="auto">
            <a:xfrm>
              <a:off x="3648" y="2612"/>
              <a:ext cx="864" cy="57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r>
                <a:rPr lang="en-US" altLang="zh-CN" sz="1400" b="1">
                  <a:latin typeface="Arial" charset="0"/>
                  <a:ea typeface="宋体" charset="0"/>
                  <a:cs typeface="宋体" charset="0"/>
                </a:rPr>
                <a:t>NGO</a:t>
              </a:r>
            </a:p>
            <a:p>
              <a:pPr algn="ctr">
                <a:defRPr/>
              </a:pPr>
              <a:r>
                <a:rPr lang="en-US" altLang="zh-CN" sz="1400" b="1">
                  <a:latin typeface="Arial" charset="0"/>
                  <a:ea typeface="宋体" charset="0"/>
                  <a:cs typeface="宋体" charset="0"/>
                </a:rPr>
                <a:t>PVO</a:t>
              </a:r>
            </a:p>
            <a:p>
              <a:pPr algn="ctr">
                <a:defRPr/>
              </a:pPr>
              <a:r>
                <a:rPr lang="en-US" altLang="zh-CN" sz="1400" b="1">
                  <a:latin typeface="Arial" charset="0"/>
                  <a:ea typeface="宋体" charset="0"/>
                  <a:cs typeface="宋体" charset="0"/>
                </a:rPr>
                <a:t>CBO</a:t>
              </a:r>
            </a:p>
          </p:txBody>
        </p:sp>
        <p:sp>
          <p:nvSpPr>
            <p:cNvPr id="8206" name="Oval 20"/>
            <p:cNvSpPr>
              <a:spLocks noChangeArrowheads="1"/>
            </p:cNvSpPr>
            <p:nvPr/>
          </p:nvSpPr>
          <p:spPr bwMode="auto">
            <a:xfrm>
              <a:off x="4800" y="2158"/>
              <a:ext cx="864" cy="57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r>
                <a:rPr lang="en-US" altLang="zh-CN" sz="1400" b="1">
                  <a:latin typeface="Arial" charset="0"/>
                  <a:ea typeface="宋体" charset="0"/>
                  <a:cs typeface="宋体" charset="0"/>
                </a:rPr>
                <a:t>Individual or</a:t>
              </a:r>
            </a:p>
            <a:p>
              <a:pPr algn="ctr">
                <a:defRPr/>
              </a:pPr>
              <a:r>
                <a:rPr lang="en-US" altLang="zh-CN" sz="1400" b="1">
                  <a:latin typeface="Arial" charset="0"/>
                  <a:ea typeface="宋体" charset="0"/>
                  <a:cs typeface="宋体" charset="0"/>
                </a:rPr>
                <a:t>Corporation</a:t>
              </a:r>
            </a:p>
          </p:txBody>
        </p:sp>
        <p:sp>
          <p:nvSpPr>
            <p:cNvPr id="8207" name="Text Box 28"/>
            <p:cNvSpPr txBox="1">
              <a:spLocks noChangeArrowheads="1"/>
            </p:cNvSpPr>
            <p:nvPr/>
          </p:nvSpPr>
          <p:spPr bwMode="auto">
            <a:xfrm rot="2623890" flipH="1">
              <a:off x="3792" y="1342"/>
              <a:ext cx="914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en-US" altLang="zh-CN" sz="1600" b="1" smtClean="0">
                  <a:solidFill>
                    <a:srgbClr val="D60093"/>
                  </a:solidFill>
                </a:rPr>
                <a:t>Privatization</a:t>
              </a:r>
            </a:p>
          </p:txBody>
        </p:sp>
        <p:sp>
          <p:nvSpPr>
            <p:cNvPr id="8208" name="Text Box 29"/>
            <p:cNvSpPr txBox="1">
              <a:spLocks noChangeArrowheads="1"/>
            </p:cNvSpPr>
            <p:nvPr/>
          </p:nvSpPr>
          <p:spPr bwMode="auto">
            <a:xfrm rot="-3234">
              <a:off x="2448" y="1822"/>
              <a:ext cx="235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en-US" altLang="zh-CN" sz="1400" b="1" smtClean="0">
                  <a:solidFill>
                    <a:srgbClr val="FF0066"/>
                  </a:solidFill>
                </a:rPr>
                <a:t>                Hybrids?</a:t>
              </a:r>
              <a:r>
                <a:rPr lang="en-US" altLang="zh-CN" sz="1400" b="1" smtClean="0">
                  <a:solidFill>
                    <a:srgbClr val="0000FF"/>
                  </a:solidFill>
                </a:rPr>
                <a:t>  </a:t>
              </a:r>
            </a:p>
          </p:txBody>
        </p:sp>
        <p:sp>
          <p:nvSpPr>
            <p:cNvPr id="8209" name="Line 30"/>
            <p:cNvSpPr>
              <a:spLocks noChangeShapeType="1"/>
            </p:cNvSpPr>
            <p:nvPr/>
          </p:nvSpPr>
          <p:spPr bwMode="auto">
            <a:xfrm flipH="1">
              <a:off x="2992" y="1822"/>
              <a:ext cx="182" cy="0"/>
            </a:xfrm>
            <a:prstGeom prst="line">
              <a:avLst/>
            </a:prstGeom>
            <a:noFill/>
            <a:ln w="9525">
              <a:solidFill>
                <a:srgbClr val="FF0066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8210" name="Line 31"/>
            <p:cNvSpPr>
              <a:spLocks noChangeShapeType="1"/>
            </p:cNvSpPr>
            <p:nvPr/>
          </p:nvSpPr>
          <p:spPr bwMode="auto">
            <a:xfrm>
              <a:off x="3355" y="1822"/>
              <a:ext cx="136" cy="0"/>
            </a:xfrm>
            <a:prstGeom prst="line">
              <a:avLst/>
            </a:prstGeom>
            <a:noFill/>
            <a:ln w="9525">
              <a:solidFill>
                <a:srgbClr val="FF0066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8211" name="Text Box 32"/>
            <p:cNvSpPr txBox="1">
              <a:spLocks noChangeArrowheads="1"/>
            </p:cNvSpPr>
            <p:nvPr/>
          </p:nvSpPr>
          <p:spPr bwMode="auto">
            <a:xfrm>
              <a:off x="3153" y="3191"/>
              <a:ext cx="725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9pPr>
            </a:lstStyle>
            <a:p>
              <a:pPr eaLnBrk="1" hangingPunct="1">
                <a:defRPr/>
              </a:pPr>
              <a:r>
                <a:rPr lang="en-US" altLang="zh-CN" sz="1400" b="1" smtClean="0">
                  <a:solidFill>
                    <a:srgbClr val="0000FF"/>
                  </a:solidFill>
                </a:rPr>
                <a:t>3rd Sector</a:t>
              </a:r>
            </a:p>
          </p:txBody>
        </p:sp>
        <p:sp>
          <p:nvSpPr>
            <p:cNvPr id="8212" name="Line 33"/>
            <p:cNvSpPr>
              <a:spLocks noChangeShapeType="1"/>
            </p:cNvSpPr>
            <p:nvPr/>
          </p:nvSpPr>
          <p:spPr bwMode="auto">
            <a:xfrm>
              <a:off x="4104" y="3201"/>
              <a:ext cx="0" cy="91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8213" name="Line 34"/>
            <p:cNvSpPr>
              <a:spLocks noChangeShapeType="1"/>
            </p:cNvSpPr>
            <p:nvPr/>
          </p:nvSpPr>
          <p:spPr bwMode="auto">
            <a:xfrm flipH="1" flipV="1">
              <a:off x="3787" y="3292"/>
              <a:ext cx="317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8214" name="Line 35"/>
            <p:cNvSpPr>
              <a:spLocks noChangeShapeType="1"/>
            </p:cNvSpPr>
            <p:nvPr/>
          </p:nvSpPr>
          <p:spPr bwMode="auto">
            <a:xfrm>
              <a:off x="521" y="3202"/>
              <a:ext cx="0" cy="13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8215" name="Text Box 36"/>
            <p:cNvSpPr txBox="1">
              <a:spLocks noChangeArrowheads="1"/>
            </p:cNvSpPr>
            <p:nvPr/>
          </p:nvSpPr>
          <p:spPr bwMode="auto">
            <a:xfrm>
              <a:off x="657" y="3236"/>
              <a:ext cx="86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en-US" altLang="zh-CN" sz="1400" b="1" smtClean="0"/>
                <a:t>Government</a:t>
              </a:r>
            </a:p>
          </p:txBody>
        </p:sp>
        <p:sp>
          <p:nvSpPr>
            <p:cNvPr id="8216" name="Line 37"/>
            <p:cNvSpPr>
              <a:spLocks noChangeShapeType="1"/>
            </p:cNvSpPr>
            <p:nvPr/>
          </p:nvSpPr>
          <p:spPr bwMode="auto">
            <a:xfrm>
              <a:off x="521" y="3337"/>
              <a:ext cx="1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8217" name="Line 38"/>
            <p:cNvSpPr>
              <a:spLocks noChangeShapeType="1"/>
            </p:cNvSpPr>
            <p:nvPr/>
          </p:nvSpPr>
          <p:spPr bwMode="auto">
            <a:xfrm flipH="1">
              <a:off x="1610" y="3201"/>
              <a:ext cx="0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8218" name="Line 39"/>
            <p:cNvSpPr>
              <a:spLocks noChangeShapeType="1"/>
            </p:cNvSpPr>
            <p:nvPr/>
          </p:nvSpPr>
          <p:spPr bwMode="auto">
            <a:xfrm flipH="1">
              <a:off x="1429" y="3337"/>
              <a:ext cx="18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8219" name="Text Box 40"/>
            <p:cNvSpPr txBox="1">
              <a:spLocks noChangeArrowheads="1"/>
            </p:cNvSpPr>
            <p:nvPr/>
          </p:nvSpPr>
          <p:spPr bwMode="auto">
            <a:xfrm flipH="1">
              <a:off x="2744" y="1486"/>
              <a:ext cx="999" cy="2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9pPr>
            </a:lstStyle>
            <a:p>
              <a:pPr eaLnBrk="1" hangingPunct="1">
                <a:lnSpc>
                  <a:spcPct val="50000"/>
                </a:lnSpc>
                <a:spcBef>
                  <a:spcPct val="50000"/>
                </a:spcBef>
                <a:defRPr/>
              </a:pPr>
              <a:r>
                <a:rPr lang="en-US" sz="1600" b="1" smtClean="0">
                  <a:solidFill>
                    <a:srgbClr val="FF0066"/>
                  </a:solidFill>
                </a:rPr>
                <a:t>Non-market</a:t>
              </a:r>
              <a:r>
                <a:rPr lang="en-US" sz="1600" b="1" smtClean="0">
                  <a:solidFill>
                    <a:srgbClr val="FF9900"/>
                  </a:solidFill>
                </a:rPr>
                <a:t> </a:t>
              </a:r>
            </a:p>
            <a:p>
              <a:pPr eaLnBrk="1" hangingPunct="1">
                <a:lnSpc>
                  <a:spcPct val="50000"/>
                </a:lnSpc>
                <a:spcBef>
                  <a:spcPct val="50000"/>
                </a:spcBef>
                <a:defRPr/>
              </a:pPr>
              <a:r>
                <a:rPr lang="en-US" sz="1600" b="1" smtClean="0">
                  <a:solidFill>
                    <a:srgbClr val="FF0066"/>
                  </a:solidFill>
                </a:rPr>
                <a:t>Privatization</a:t>
              </a:r>
            </a:p>
          </p:txBody>
        </p:sp>
        <p:sp>
          <p:nvSpPr>
            <p:cNvPr id="8220" name="Line 46"/>
            <p:cNvSpPr>
              <a:spLocks noChangeShapeType="1"/>
            </p:cNvSpPr>
            <p:nvPr/>
          </p:nvSpPr>
          <p:spPr bwMode="auto">
            <a:xfrm>
              <a:off x="2608" y="3156"/>
              <a:ext cx="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8221" name="Line 47"/>
            <p:cNvSpPr>
              <a:spLocks noChangeShapeType="1"/>
            </p:cNvSpPr>
            <p:nvPr/>
          </p:nvSpPr>
          <p:spPr bwMode="auto">
            <a:xfrm>
              <a:off x="2608" y="3201"/>
              <a:ext cx="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8222" name="Line 48"/>
            <p:cNvSpPr>
              <a:spLocks noChangeShapeType="1"/>
            </p:cNvSpPr>
            <p:nvPr/>
          </p:nvSpPr>
          <p:spPr bwMode="auto">
            <a:xfrm>
              <a:off x="2880" y="3201"/>
              <a:ext cx="0" cy="9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8223" name="Line 49"/>
            <p:cNvSpPr>
              <a:spLocks noChangeShapeType="1"/>
            </p:cNvSpPr>
            <p:nvPr/>
          </p:nvSpPr>
          <p:spPr bwMode="auto">
            <a:xfrm>
              <a:off x="2880" y="3292"/>
              <a:ext cx="27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8224" name="Text Box 50"/>
            <p:cNvSpPr txBox="1">
              <a:spLocks noChangeArrowheads="1"/>
            </p:cNvSpPr>
            <p:nvPr/>
          </p:nvSpPr>
          <p:spPr bwMode="auto">
            <a:xfrm rot="-3234">
              <a:off x="1488" y="4009"/>
              <a:ext cx="235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en-US" altLang="zh-CN" sz="1400" b="1" smtClean="0">
                  <a:solidFill>
                    <a:srgbClr val="FF0066"/>
                  </a:solidFill>
                </a:rPr>
                <a:t>                </a:t>
              </a:r>
              <a:r>
                <a:rPr lang="en-US" altLang="zh-CN" sz="1400" b="1" smtClean="0">
                  <a:solidFill>
                    <a:srgbClr val="000000"/>
                  </a:solidFill>
                </a:rPr>
                <a:t>Public-Private Spectrum</a:t>
              </a:r>
              <a:endParaRPr lang="en-US" altLang="zh-CN" sz="1400" b="1" smtClean="0">
                <a:solidFill>
                  <a:srgbClr val="0000FF"/>
                </a:solidFill>
              </a:endParaRPr>
            </a:p>
          </p:txBody>
        </p:sp>
        <p:sp>
          <p:nvSpPr>
            <p:cNvPr id="8225" name="Line 51"/>
            <p:cNvSpPr>
              <a:spLocks noChangeShapeType="1"/>
            </p:cNvSpPr>
            <p:nvPr/>
          </p:nvSpPr>
          <p:spPr bwMode="auto">
            <a:xfrm flipV="1">
              <a:off x="3360" y="4102"/>
              <a:ext cx="1292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8226" name="Line 52"/>
            <p:cNvSpPr>
              <a:spLocks noChangeShapeType="1"/>
            </p:cNvSpPr>
            <p:nvPr/>
          </p:nvSpPr>
          <p:spPr bwMode="auto">
            <a:xfrm flipH="1">
              <a:off x="589" y="4103"/>
              <a:ext cx="1427" cy="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8227" name="Text Box 53"/>
            <p:cNvSpPr txBox="1">
              <a:spLocks noChangeArrowheads="1"/>
            </p:cNvSpPr>
            <p:nvPr/>
          </p:nvSpPr>
          <p:spPr bwMode="auto">
            <a:xfrm rot="-3234">
              <a:off x="4652" y="3898"/>
              <a:ext cx="1108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en-US" altLang="zh-CN" sz="3600" b="1" smtClean="0">
                  <a:solidFill>
                    <a:srgbClr val="CC0000"/>
                  </a:solidFill>
                </a:rPr>
                <a:t>Private</a:t>
              </a:r>
              <a:endParaRPr lang="en-US" altLang="zh-CN" sz="3200" b="1" smtClean="0">
                <a:solidFill>
                  <a:srgbClr val="CC0000"/>
                </a:solidFill>
              </a:endParaRPr>
            </a:p>
          </p:txBody>
        </p:sp>
        <p:sp>
          <p:nvSpPr>
            <p:cNvPr id="8228" name="Text Box 54"/>
            <p:cNvSpPr txBox="1">
              <a:spLocks noChangeArrowheads="1"/>
            </p:cNvSpPr>
            <p:nvPr/>
          </p:nvSpPr>
          <p:spPr bwMode="auto">
            <a:xfrm rot="-3234">
              <a:off x="144" y="3998"/>
              <a:ext cx="551" cy="2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en-US" altLang="zh-CN" sz="1600" b="1" smtClean="0">
                  <a:solidFill>
                    <a:srgbClr val="00B050"/>
                  </a:solidFill>
                </a:rPr>
                <a:t>Public</a:t>
              </a:r>
              <a:endParaRPr lang="en-US" altLang="zh-CN" sz="1400" b="1" smtClean="0">
                <a:solidFill>
                  <a:srgbClr val="00B050"/>
                </a:solidFill>
              </a:endParaRPr>
            </a:p>
          </p:txBody>
        </p:sp>
        <p:sp>
          <p:nvSpPr>
            <p:cNvPr id="8229" name="Oval 55"/>
            <p:cNvSpPr>
              <a:spLocks noChangeArrowheads="1"/>
            </p:cNvSpPr>
            <p:nvPr/>
          </p:nvSpPr>
          <p:spPr bwMode="auto">
            <a:xfrm>
              <a:off x="4605" y="2782"/>
              <a:ext cx="771" cy="59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r>
                <a:rPr lang="en-US" altLang="zh-CN" sz="1400" b="1">
                  <a:latin typeface="Arial" charset="0"/>
                  <a:ea typeface="宋体" charset="0"/>
                  <a:cs typeface="宋体" charset="0"/>
                </a:rPr>
                <a:t>Participation</a:t>
              </a:r>
            </a:p>
          </p:txBody>
        </p:sp>
        <p:sp>
          <p:nvSpPr>
            <p:cNvPr id="8230" name="Line 21"/>
            <p:cNvSpPr>
              <a:spLocks noChangeShapeType="1"/>
            </p:cNvSpPr>
            <p:nvPr/>
          </p:nvSpPr>
          <p:spPr bwMode="auto">
            <a:xfrm flipH="1">
              <a:off x="2925" y="1205"/>
              <a:ext cx="0" cy="1407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8231" name="Line 22"/>
            <p:cNvSpPr>
              <a:spLocks noChangeShapeType="1"/>
            </p:cNvSpPr>
            <p:nvPr/>
          </p:nvSpPr>
          <p:spPr bwMode="auto">
            <a:xfrm>
              <a:off x="3243" y="1205"/>
              <a:ext cx="693" cy="1433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8232" name="Line 23"/>
            <p:cNvSpPr>
              <a:spLocks noChangeShapeType="1"/>
            </p:cNvSpPr>
            <p:nvPr/>
          </p:nvSpPr>
          <p:spPr bwMode="auto">
            <a:xfrm>
              <a:off x="3744" y="1102"/>
              <a:ext cx="1248" cy="1104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</p:grpSp>
      <p:sp>
        <p:nvSpPr>
          <p:cNvPr id="8195" name="Rectangle 17"/>
          <p:cNvSpPr>
            <a:spLocks noChangeArrowheads="1"/>
          </p:cNvSpPr>
          <p:nvPr/>
        </p:nvSpPr>
        <p:spPr bwMode="auto">
          <a:xfrm>
            <a:off x="7380288" y="617538"/>
            <a:ext cx="1366837" cy="720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en-US" altLang="zh-CN" b="1">
                <a:latin typeface="Arial" charset="0"/>
                <a:ea typeface="宋体" charset="0"/>
                <a:cs typeface="宋体" charset="0"/>
              </a:rPr>
              <a:t>Donors</a:t>
            </a:r>
          </a:p>
          <a:p>
            <a:pPr algn="ctr">
              <a:defRPr/>
            </a:pPr>
            <a:r>
              <a:rPr lang="en-US" altLang="zh-CN" b="1">
                <a:latin typeface="Arial" charset="0"/>
                <a:ea typeface="宋体" charset="0"/>
                <a:cs typeface="宋体" charset="0"/>
              </a:rPr>
              <a:t>Big NGOs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57" name="Group 59"/>
          <p:cNvGrpSpPr>
            <a:grpSpLocks/>
          </p:cNvGrpSpPr>
          <p:nvPr/>
        </p:nvGrpSpPr>
        <p:grpSpPr bwMode="auto">
          <a:xfrm>
            <a:off x="0" y="115888"/>
            <a:ext cx="8991600" cy="6553200"/>
            <a:chOff x="0" y="73"/>
            <a:chExt cx="5664" cy="4128"/>
          </a:xfrm>
        </p:grpSpPr>
        <p:sp>
          <p:nvSpPr>
            <p:cNvPr id="9221" name="Text Box 4"/>
            <p:cNvSpPr txBox="1">
              <a:spLocks noChangeArrowheads="1"/>
            </p:cNvSpPr>
            <p:nvPr/>
          </p:nvSpPr>
          <p:spPr bwMode="auto">
            <a:xfrm>
              <a:off x="0" y="117"/>
              <a:ext cx="116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9pPr>
            </a:lstStyle>
            <a:p>
              <a:pPr eaLnBrk="1" hangingPunct="1">
                <a:defRPr/>
              </a:pPr>
              <a:endParaRPr lang="en-US" sz="2800" b="1" smtClean="0"/>
            </a:p>
          </p:txBody>
        </p:sp>
        <p:sp>
          <p:nvSpPr>
            <p:cNvPr id="9222" name="Text Box 6"/>
            <p:cNvSpPr txBox="1">
              <a:spLocks noChangeArrowheads="1"/>
            </p:cNvSpPr>
            <p:nvPr/>
          </p:nvSpPr>
          <p:spPr bwMode="auto">
            <a:xfrm>
              <a:off x="165" y="1003"/>
              <a:ext cx="1373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9pPr>
            </a:lstStyle>
            <a:p>
              <a:pPr eaLnBrk="1" hangingPunct="1">
                <a:defRPr/>
              </a:pPr>
              <a:r>
                <a:rPr lang="en-US" sz="2000" b="1" smtClean="0"/>
                <a:t>Power Transfers</a:t>
              </a:r>
            </a:p>
          </p:txBody>
        </p:sp>
        <p:sp>
          <p:nvSpPr>
            <p:cNvPr id="9223" name="Line 8"/>
            <p:cNvSpPr>
              <a:spLocks noChangeShapeType="1"/>
            </p:cNvSpPr>
            <p:nvPr/>
          </p:nvSpPr>
          <p:spPr bwMode="auto">
            <a:xfrm>
              <a:off x="424" y="1298"/>
              <a:ext cx="551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9224" name="Rectangle 10"/>
            <p:cNvSpPr>
              <a:spLocks noChangeArrowheads="1"/>
            </p:cNvSpPr>
            <p:nvPr/>
          </p:nvSpPr>
          <p:spPr bwMode="auto">
            <a:xfrm>
              <a:off x="28" y="845"/>
              <a:ext cx="1347" cy="7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9225" name="Text Box 11"/>
            <p:cNvSpPr txBox="1">
              <a:spLocks noChangeArrowheads="1"/>
            </p:cNvSpPr>
            <p:nvPr/>
          </p:nvSpPr>
          <p:spPr bwMode="auto">
            <a:xfrm>
              <a:off x="0" y="73"/>
              <a:ext cx="1803" cy="60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9pPr>
            </a:lstStyle>
            <a:p>
              <a:pPr eaLnBrk="1" hangingPunct="1">
                <a:defRPr/>
              </a:pPr>
              <a:endParaRPr lang="en-US" sz="2800" b="1" smtClean="0"/>
            </a:p>
            <a:p>
              <a:pPr eaLnBrk="1" hangingPunct="1">
                <a:defRPr/>
              </a:pPr>
              <a:r>
                <a:rPr lang="en-US" sz="2800" b="1" smtClean="0"/>
                <a:t>Other Transfers</a:t>
              </a:r>
            </a:p>
          </p:txBody>
        </p:sp>
        <p:sp>
          <p:nvSpPr>
            <p:cNvPr id="9226" name="Oval 12"/>
            <p:cNvSpPr>
              <a:spLocks noChangeArrowheads="1"/>
            </p:cNvSpPr>
            <p:nvPr/>
          </p:nvSpPr>
          <p:spPr bwMode="auto">
            <a:xfrm>
              <a:off x="2064" y="203"/>
              <a:ext cx="2220" cy="995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000" b="1"/>
                <a:t>Central Government</a:t>
              </a:r>
            </a:p>
            <a:p>
              <a:pPr eaLnBrk="1" hangingPunct="1"/>
              <a:r>
                <a:rPr lang="en-US" altLang="zh-CN" sz="1400" b="1"/>
                <a:t>	Ministries:</a:t>
              </a:r>
            </a:p>
            <a:p>
              <a:pPr eaLnBrk="1" hangingPunct="1"/>
              <a:r>
                <a:rPr lang="en-US" altLang="zh-CN" sz="1400" b="1"/>
                <a:t> 	 -Health</a:t>
              </a:r>
            </a:p>
            <a:p>
              <a:pPr eaLnBrk="1" hangingPunct="1"/>
              <a:r>
                <a:rPr lang="en-US" altLang="zh-CN" sz="1400" b="1"/>
                <a:t> 	 -Environment</a:t>
              </a:r>
            </a:p>
            <a:p>
              <a:pPr eaLnBrk="1" hangingPunct="1"/>
              <a:r>
                <a:rPr lang="en-US" altLang="zh-CN" sz="1400" b="1"/>
                <a:t>  	 -Education….</a:t>
              </a:r>
            </a:p>
          </p:txBody>
        </p:sp>
        <p:sp>
          <p:nvSpPr>
            <p:cNvPr id="9227" name="Oval 13"/>
            <p:cNvSpPr>
              <a:spLocks noChangeArrowheads="1"/>
            </p:cNvSpPr>
            <p:nvPr/>
          </p:nvSpPr>
          <p:spPr bwMode="auto">
            <a:xfrm>
              <a:off x="58" y="2625"/>
              <a:ext cx="1008" cy="57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r>
                <a:rPr lang="en-US" altLang="zh-CN" sz="1400" b="1">
                  <a:latin typeface="Arial" charset="0"/>
                  <a:ea typeface="宋体" charset="0"/>
                  <a:cs typeface="宋体" charset="0"/>
                </a:rPr>
                <a:t>Elected</a:t>
              </a:r>
            </a:p>
            <a:p>
              <a:pPr algn="ctr">
                <a:defRPr/>
              </a:pPr>
              <a:r>
                <a:rPr lang="en-US" altLang="zh-CN" sz="1400" b="1">
                  <a:latin typeface="Arial" charset="0"/>
                  <a:ea typeface="宋体" charset="0"/>
                  <a:cs typeface="宋体" charset="0"/>
                </a:rPr>
                <a:t>Local </a:t>
              </a:r>
            </a:p>
            <a:p>
              <a:pPr algn="ctr">
                <a:defRPr/>
              </a:pPr>
              <a:r>
                <a:rPr lang="en-US" altLang="zh-CN" sz="1400" b="1">
                  <a:latin typeface="Arial" charset="0"/>
                  <a:ea typeface="宋体" charset="0"/>
                  <a:cs typeface="宋体" charset="0"/>
                </a:rPr>
                <a:t>Government</a:t>
              </a:r>
            </a:p>
          </p:txBody>
        </p:sp>
        <p:sp>
          <p:nvSpPr>
            <p:cNvPr id="9228" name="Oval 14"/>
            <p:cNvSpPr>
              <a:spLocks noChangeArrowheads="1"/>
            </p:cNvSpPr>
            <p:nvPr/>
          </p:nvSpPr>
          <p:spPr bwMode="auto">
            <a:xfrm>
              <a:off x="1152" y="2625"/>
              <a:ext cx="1008" cy="57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r>
                <a:rPr lang="en-US" altLang="zh-CN" sz="1400" b="1">
                  <a:latin typeface="Arial" charset="0"/>
                  <a:ea typeface="宋体" charset="0"/>
                  <a:cs typeface="宋体" charset="0"/>
                </a:rPr>
                <a:t>Administrative</a:t>
              </a:r>
            </a:p>
            <a:p>
              <a:pPr algn="ctr">
                <a:defRPr/>
              </a:pPr>
              <a:r>
                <a:rPr lang="en-US" altLang="zh-CN" sz="1400" b="1">
                  <a:latin typeface="Arial" charset="0"/>
                  <a:ea typeface="宋体" charset="0"/>
                  <a:cs typeface="宋体" charset="0"/>
                </a:rPr>
                <a:t>Local Authority</a:t>
              </a:r>
            </a:p>
          </p:txBody>
        </p:sp>
        <p:sp>
          <p:nvSpPr>
            <p:cNvPr id="9229" name="Oval 15"/>
            <p:cNvSpPr>
              <a:spLocks noChangeArrowheads="1"/>
            </p:cNvSpPr>
            <p:nvPr/>
          </p:nvSpPr>
          <p:spPr bwMode="auto">
            <a:xfrm>
              <a:off x="2472" y="2625"/>
              <a:ext cx="862" cy="57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r>
                <a:rPr lang="en-US" altLang="zh-CN" sz="1400" b="1">
                  <a:latin typeface="Arial" charset="0"/>
                  <a:ea typeface="宋体" charset="0"/>
                  <a:cs typeface="宋体" charset="0"/>
                </a:rPr>
                <a:t>Customary</a:t>
              </a:r>
            </a:p>
            <a:p>
              <a:pPr algn="ctr">
                <a:defRPr/>
              </a:pPr>
              <a:r>
                <a:rPr lang="en-US" altLang="zh-CN" sz="1400" b="1">
                  <a:latin typeface="Arial" charset="0"/>
                  <a:ea typeface="宋体" charset="0"/>
                  <a:cs typeface="宋体" charset="0"/>
                </a:rPr>
                <a:t> Authority</a:t>
              </a:r>
            </a:p>
          </p:txBody>
        </p:sp>
        <p:sp>
          <p:nvSpPr>
            <p:cNvPr id="9230" name="Oval 16"/>
            <p:cNvSpPr>
              <a:spLocks noChangeArrowheads="1"/>
            </p:cNvSpPr>
            <p:nvPr/>
          </p:nvSpPr>
          <p:spPr bwMode="auto">
            <a:xfrm>
              <a:off x="3648" y="2612"/>
              <a:ext cx="864" cy="57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r>
                <a:rPr lang="en-US" altLang="zh-CN" sz="1400" b="1">
                  <a:latin typeface="Arial" charset="0"/>
                  <a:ea typeface="宋体" charset="0"/>
                  <a:cs typeface="宋体" charset="0"/>
                </a:rPr>
                <a:t>NGO</a:t>
              </a:r>
            </a:p>
            <a:p>
              <a:pPr algn="ctr">
                <a:defRPr/>
              </a:pPr>
              <a:r>
                <a:rPr lang="en-US" altLang="zh-CN" sz="1400" b="1">
                  <a:latin typeface="Arial" charset="0"/>
                  <a:ea typeface="宋体" charset="0"/>
                  <a:cs typeface="宋体" charset="0"/>
                </a:rPr>
                <a:t>PVO</a:t>
              </a:r>
            </a:p>
            <a:p>
              <a:pPr algn="ctr">
                <a:defRPr/>
              </a:pPr>
              <a:r>
                <a:rPr lang="en-US" altLang="zh-CN" sz="1400" b="1">
                  <a:latin typeface="Arial" charset="0"/>
                  <a:ea typeface="宋体" charset="0"/>
                  <a:cs typeface="宋体" charset="0"/>
                </a:rPr>
                <a:t>CBO</a:t>
              </a:r>
            </a:p>
          </p:txBody>
        </p:sp>
        <p:sp>
          <p:nvSpPr>
            <p:cNvPr id="9231" name="Rectangle 17"/>
            <p:cNvSpPr>
              <a:spLocks noChangeArrowheads="1"/>
            </p:cNvSpPr>
            <p:nvPr/>
          </p:nvSpPr>
          <p:spPr bwMode="auto">
            <a:xfrm>
              <a:off x="4649" y="389"/>
              <a:ext cx="861" cy="45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r>
                <a:rPr lang="en-US" altLang="zh-CN" b="1">
                  <a:latin typeface="Arial" charset="0"/>
                  <a:ea typeface="宋体" charset="0"/>
                  <a:cs typeface="宋体" charset="0"/>
                </a:rPr>
                <a:t>Donors</a:t>
              </a:r>
            </a:p>
            <a:p>
              <a:pPr algn="ctr">
                <a:defRPr/>
              </a:pPr>
              <a:r>
                <a:rPr lang="en-US" altLang="zh-CN" b="1">
                  <a:latin typeface="Arial" charset="0"/>
                  <a:ea typeface="宋体" charset="0"/>
                  <a:cs typeface="宋体" charset="0"/>
                </a:rPr>
                <a:t>Big NGOs</a:t>
              </a:r>
            </a:p>
          </p:txBody>
        </p:sp>
        <p:sp>
          <p:nvSpPr>
            <p:cNvPr id="9232" name="Oval 20"/>
            <p:cNvSpPr>
              <a:spLocks noChangeArrowheads="1"/>
            </p:cNvSpPr>
            <p:nvPr/>
          </p:nvSpPr>
          <p:spPr bwMode="auto">
            <a:xfrm>
              <a:off x="4800" y="2158"/>
              <a:ext cx="864" cy="57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r>
                <a:rPr lang="en-US" altLang="zh-CN" sz="1400" b="1">
                  <a:latin typeface="Arial" charset="0"/>
                  <a:ea typeface="宋体" charset="0"/>
                  <a:cs typeface="宋体" charset="0"/>
                </a:rPr>
                <a:t>Individual or</a:t>
              </a:r>
            </a:p>
            <a:p>
              <a:pPr algn="ctr">
                <a:defRPr/>
              </a:pPr>
              <a:r>
                <a:rPr lang="en-US" altLang="zh-CN" sz="1400" b="1">
                  <a:latin typeface="Arial" charset="0"/>
                  <a:ea typeface="宋体" charset="0"/>
                  <a:cs typeface="宋体" charset="0"/>
                </a:rPr>
                <a:t>Corporation</a:t>
              </a:r>
            </a:p>
          </p:txBody>
        </p:sp>
        <p:sp>
          <p:nvSpPr>
            <p:cNvPr id="9233" name="Line 25"/>
            <p:cNvSpPr>
              <a:spLocks noChangeShapeType="1"/>
            </p:cNvSpPr>
            <p:nvPr/>
          </p:nvSpPr>
          <p:spPr bwMode="auto">
            <a:xfrm>
              <a:off x="5057" y="843"/>
              <a:ext cx="182" cy="1317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9234" name="Text Box 32"/>
            <p:cNvSpPr txBox="1">
              <a:spLocks noChangeArrowheads="1"/>
            </p:cNvSpPr>
            <p:nvPr/>
          </p:nvSpPr>
          <p:spPr bwMode="auto">
            <a:xfrm>
              <a:off x="3153" y="3191"/>
              <a:ext cx="725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9pPr>
            </a:lstStyle>
            <a:p>
              <a:pPr eaLnBrk="1" hangingPunct="1">
                <a:defRPr/>
              </a:pPr>
              <a:r>
                <a:rPr lang="en-US" altLang="zh-CN" sz="1400" b="1" smtClean="0">
                  <a:solidFill>
                    <a:srgbClr val="0000FF"/>
                  </a:solidFill>
                </a:rPr>
                <a:t>3rd Sector</a:t>
              </a:r>
            </a:p>
          </p:txBody>
        </p:sp>
        <p:sp>
          <p:nvSpPr>
            <p:cNvPr id="9235" name="Line 33"/>
            <p:cNvSpPr>
              <a:spLocks noChangeShapeType="1"/>
            </p:cNvSpPr>
            <p:nvPr/>
          </p:nvSpPr>
          <p:spPr bwMode="auto">
            <a:xfrm>
              <a:off x="4104" y="3201"/>
              <a:ext cx="0" cy="91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9236" name="Line 34"/>
            <p:cNvSpPr>
              <a:spLocks noChangeShapeType="1"/>
            </p:cNvSpPr>
            <p:nvPr/>
          </p:nvSpPr>
          <p:spPr bwMode="auto">
            <a:xfrm flipH="1" flipV="1">
              <a:off x="3787" y="3292"/>
              <a:ext cx="317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9237" name="Line 35"/>
            <p:cNvSpPr>
              <a:spLocks noChangeShapeType="1"/>
            </p:cNvSpPr>
            <p:nvPr/>
          </p:nvSpPr>
          <p:spPr bwMode="auto">
            <a:xfrm>
              <a:off x="521" y="3202"/>
              <a:ext cx="0" cy="13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9238" name="Text Box 36"/>
            <p:cNvSpPr txBox="1">
              <a:spLocks noChangeArrowheads="1"/>
            </p:cNvSpPr>
            <p:nvPr/>
          </p:nvSpPr>
          <p:spPr bwMode="auto">
            <a:xfrm>
              <a:off x="657" y="3236"/>
              <a:ext cx="86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en-US" altLang="zh-CN" sz="1400" b="1" smtClean="0"/>
                <a:t>Government</a:t>
              </a:r>
            </a:p>
          </p:txBody>
        </p:sp>
        <p:sp>
          <p:nvSpPr>
            <p:cNvPr id="9239" name="Line 37"/>
            <p:cNvSpPr>
              <a:spLocks noChangeShapeType="1"/>
            </p:cNvSpPr>
            <p:nvPr/>
          </p:nvSpPr>
          <p:spPr bwMode="auto">
            <a:xfrm>
              <a:off x="521" y="3337"/>
              <a:ext cx="1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9240" name="Line 38"/>
            <p:cNvSpPr>
              <a:spLocks noChangeShapeType="1"/>
            </p:cNvSpPr>
            <p:nvPr/>
          </p:nvSpPr>
          <p:spPr bwMode="auto">
            <a:xfrm flipH="1">
              <a:off x="1610" y="3201"/>
              <a:ext cx="0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9241" name="Line 39"/>
            <p:cNvSpPr>
              <a:spLocks noChangeShapeType="1"/>
            </p:cNvSpPr>
            <p:nvPr/>
          </p:nvSpPr>
          <p:spPr bwMode="auto">
            <a:xfrm flipH="1">
              <a:off x="1429" y="3337"/>
              <a:ext cx="18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9242" name="Line 46"/>
            <p:cNvSpPr>
              <a:spLocks noChangeShapeType="1"/>
            </p:cNvSpPr>
            <p:nvPr/>
          </p:nvSpPr>
          <p:spPr bwMode="auto">
            <a:xfrm>
              <a:off x="2608" y="3156"/>
              <a:ext cx="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9243" name="Line 47"/>
            <p:cNvSpPr>
              <a:spLocks noChangeShapeType="1"/>
            </p:cNvSpPr>
            <p:nvPr/>
          </p:nvSpPr>
          <p:spPr bwMode="auto">
            <a:xfrm>
              <a:off x="2608" y="3201"/>
              <a:ext cx="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9244" name="Line 48"/>
            <p:cNvSpPr>
              <a:spLocks noChangeShapeType="1"/>
            </p:cNvSpPr>
            <p:nvPr/>
          </p:nvSpPr>
          <p:spPr bwMode="auto">
            <a:xfrm>
              <a:off x="2880" y="3201"/>
              <a:ext cx="0" cy="9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9245" name="Line 49"/>
            <p:cNvSpPr>
              <a:spLocks noChangeShapeType="1"/>
            </p:cNvSpPr>
            <p:nvPr/>
          </p:nvSpPr>
          <p:spPr bwMode="auto">
            <a:xfrm>
              <a:off x="2880" y="3292"/>
              <a:ext cx="27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9246" name="Text Box 50"/>
            <p:cNvSpPr txBox="1">
              <a:spLocks noChangeArrowheads="1"/>
            </p:cNvSpPr>
            <p:nvPr/>
          </p:nvSpPr>
          <p:spPr bwMode="auto">
            <a:xfrm rot="-3234">
              <a:off x="1488" y="4009"/>
              <a:ext cx="235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en-US" altLang="zh-CN" sz="1400" b="1" smtClean="0">
                  <a:solidFill>
                    <a:srgbClr val="FF0066"/>
                  </a:solidFill>
                </a:rPr>
                <a:t>                </a:t>
              </a:r>
              <a:r>
                <a:rPr lang="en-US" altLang="zh-CN" sz="1400" b="1" smtClean="0">
                  <a:solidFill>
                    <a:srgbClr val="000000"/>
                  </a:solidFill>
                </a:rPr>
                <a:t>Public-Private Spectrum</a:t>
              </a:r>
              <a:endParaRPr lang="en-US" altLang="zh-CN" sz="1400" b="1" smtClean="0">
                <a:solidFill>
                  <a:srgbClr val="0000FF"/>
                </a:solidFill>
              </a:endParaRPr>
            </a:p>
          </p:txBody>
        </p:sp>
        <p:sp>
          <p:nvSpPr>
            <p:cNvPr id="9247" name="Line 51"/>
            <p:cNvSpPr>
              <a:spLocks noChangeShapeType="1"/>
            </p:cNvSpPr>
            <p:nvPr/>
          </p:nvSpPr>
          <p:spPr bwMode="auto">
            <a:xfrm>
              <a:off x="3360" y="4103"/>
              <a:ext cx="1680" cy="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9248" name="Line 52"/>
            <p:cNvSpPr>
              <a:spLocks noChangeShapeType="1"/>
            </p:cNvSpPr>
            <p:nvPr/>
          </p:nvSpPr>
          <p:spPr bwMode="auto">
            <a:xfrm flipH="1">
              <a:off x="576" y="4103"/>
              <a:ext cx="1440" cy="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9249" name="Text Box 53"/>
            <p:cNvSpPr txBox="1">
              <a:spLocks noChangeArrowheads="1"/>
            </p:cNvSpPr>
            <p:nvPr/>
          </p:nvSpPr>
          <p:spPr bwMode="auto">
            <a:xfrm rot="-3234">
              <a:off x="4992" y="4007"/>
              <a:ext cx="576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en-US" altLang="zh-CN" sz="1400" b="1" smtClean="0">
                  <a:solidFill>
                    <a:srgbClr val="000000"/>
                  </a:solidFill>
                </a:rPr>
                <a:t>Private</a:t>
              </a:r>
              <a:endParaRPr lang="en-US" altLang="zh-CN" sz="1400" b="1" smtClean="0">
                <a:solidFill>
                  <a:srgbClr val="0000FF"/>
                </a:solidFill>
              </a:endParaRPr>
            </a:p>
          </p:txBody>
        </p:sp>
        <p:sp>
          <p:nvSpPr>
            <p:cNvPr id="9250" name="Text Box 54"/>
            <p:cNvSpPr txBox="1">
              <a:spLocks noChangeArrowheads="1"/>
            </p:cNvSpPr>
            <p:nvPr/>
          </p:nvSpPr>
          <p:spPr bwMode="auto">
            <a:xfrm rot="-3234">
              <a:off x="144" y="4009"/>
              <a:ext cx="480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en-US" altLang="zh-CN" sz="1400" b="1" smtClean="0">
                  <a:solidFill>
                    <a:srgbClr val="000000"/>
                  </a:solidFill>
                </a:rPr>
                <a:t>Public</a:t>
              </a:r>
              <a:endParaRPr lang="en-US" altLang="zh-CN" sz="1400" b="1" smtClean="0">
                <a:solidFill>
                  <a:srgbClr val="0000FF"/>
                </a:solidFill>
              </a:endParaRPr>
            </a:p>
          </p:txBody>
        </p:sp>
        <p:sp>
          <p:nvSpPr>
            <p:cNvPr id="9251" name="Oval 55"/>
            <p:cNvSpPr>
              <a:spLocks noChangeArrowheads="1"/>
            </p:cNvSpPr>
            <p:nvPr/>
          </p:nvSpPr>
          <p:spPr bwMode="auto">
            <a:xfrm>
              <a:off x="4605" y="2782"/>
              <a:ext cx="771" cy="59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r>
                <a:rPr lang="en-US" altLang="zh-CN" sz="1400" b="1">
                  <a:latin typeface="Arial" charset="0"/>
                  <a:ea typeface="宋体" charset="0"/>
                  <a:cs typeface="宋体" charset="0"/>
                </a:rPr>
                <a:t>Participation</a:t>
              </a:r>
            </a:p>
          </p:txBody>
        </p:sp>
        <p:sp>
          <p:nvSpPr>
            <p:cNvPr id="9252" name="Line 24"/>
            <p:cNvSpPr>
              <a:spLocks noChangeShapeType="1"/>
            </p:cNvSpPr>
            <p:nvPr/>
          </p:nvSpPr>
          <p:spPr bwMode="auto">
            <a:xfrm flipH="1">
              <a:off x="4150" y="843"/>
              <a:ext cx="817" cy="1769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9253" name="Line 56"/>
            <p:cNvSpPr>
              <a:spLocks noChangeShapeType="1"/>
            </p:cNvSpPr>
            <p:nvPr/>
          </p:nvSpPr>
          <p:spPr bwMode="auto">
            <a:xfrm flipH="1">
              <a:off x="3107" y="843"/>
              <a:ext cx="1769" cy="1814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9254" name="Text Box 58"/>
            <p:cNvSpPr txBox="1">
              <a:spLocks noChangeArrowheads="1"/>
            </p:cNvSpPr>
            <p:nvPr/>
          </p:nvSpPr>
          <p:spPr bwMode="auto">
            <a:xfrm rot="-3234">
              <a:off x="3900" y="1162"/>
              <a:ext cx="1179" cy="6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defRPr/>
              </a:pPr>
              <a:r>
                <a:rPr lang="en-US" altLang="zh-CN" sz="2000" b="1" smtClean="0">
                  <a:solidFill>
                    <a:srgbClr val="003399"/>
                  </a:solidFill>
                </a:rPr>
                <a:t>Contracts, Delegations. Transfers</a:t>
              </a:r>
              <a:r>
                <a:rPr lang="en-US" altLang="zh-CN" b="1" smtClean="0">
                  <a:solidFill>
                    <a:srgbClr val="0000FF"/>
                  </a:solidFill>
                </a:rPr>
                <a:t>  </a:t>
              </a:r>
            </a:p>
          </p:txBody>
        </p:sp>
      </p:grpSp>
      <p:sp>
        <p:nvSpPr>
          <p:cNvPr id="9219" name="Line 56"/>
          <p:cNvSpPr>
            <a:spLocks noChangeShapeType="1"/>
          </p:cNvSpPr>
          <p:nvPr/>
        </p:nvSpPr>
        <p:spPr bwMode="auto">
          <a:xfrm flipH="1">
            <a:off x="1258888" y="1338263"/>
            <a:ext cx="6192837" cy="2849562"/>
          </a:xfrm>
          <a:prstGeom prst="line">
            <a:avLst/>
          </a:prstGeom>
          <a:noFill/>
          <a:ln w="38100">
            <a:solidFill>
              <a:srgbClr val="0000FF">
                <a:alpha val="20000"/>
              </a:srgbClr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9220" name="Line 56"/>
          <p:cNvSpPr>
            <a:spLocks noChangeShapeType="1"/>
          </p:cNvSpPr>
          <p:nvPr/>
        </p:nvSpPr>
        <p:spPr bwMode="auto">
          <a:xfrm flipH="1">
            <a:off x="3062288" y="1341438"/>
            <a:ext cx="4557712" cy="2879725"/>
          </a:xfrm>
          <a:prstGeom prst="line">
            <a:avLst/>
          </a:prstGeom>
          <a:noFill/>
          <a:ln w="38100">
            <a:solidFill>
              <a:srgbClr val="0000FF">
                <a:alpha val="20000"/>
              </a:srgbClr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39" name="Line 25"/>
          <p:cNvSpPr>
            <a:spLocks noChangeShapeType="1"/>
          </p:cNvSpPr>
          <p:nvPr/>
        </p:nvSpPr>
        <p:spPr bwMode="auto">
          <a:xfrm flipH="1">
            <a:off x="6804025" y="981075"/>
            <a:ext cx="576263" cy="71438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latin typeface="Arial" charset="0"/>
              <a:ea typeface="宋体" charset="0"/>
              <a:cs typeface="宋体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81" name="Group 59"/>
          <p:cNvGrpSpPr>
            <a:grpSpLocks/>
          </p:cNvGrpSpPr>
          <p:nvPr/>
        </p:nvGrpSpPr>
        <p:grpSpPr bwMode="auto">
          <a:xfrm>
            <a:off x="0" y="115888"/>
            <a:ext cx="8991600" cy="6553200"/>
            <a:chOff x="0" y="73"/>
            <a:chExt cx="5664" cy="4128"/>
          </a:xfrm>
        </p:grpSpPr>
        <p:sp>
          <p:nvSpPr>
            <p:cNvPr id="10243" name="Rectangle 3"/>
            <p:cNvSpPr>
              <a:spLocks noChangeArrowheads="1"/>
            </p:cNvSpPr>
            <p:nvPr/>
          </p:nvSpPr>
          <p:spPr bwMode="auto">
            <a:xfrm>
              <a:off x="0" y="2430"/>
              <a:ext cx="2336" cy="998"/>
            </a:xfrm>
            <a:prstGeom prst="rect">
              <a:avLst/>
            </a:prstGeom>
            <a:noFill/>
            <a:ln w="7620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10244" name="Text Box 4"/>
            <p:cNvSpPr txBox="1">
              <a:spLocks noChangeArrowheads="1"/>
            </p:cNvSpPr>
            <p:nvPr/>
          </p:nvSpPr>
          <p:spPr bwMode="auto">
            <a:xfrm>
              <a:off x="0" y="117"/>
              <a:ext cx="116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9pPr>
            </a:lstStyle>
            <a:p>
              <a:pPr eaLnBrk="1" hangingPunct="1">
                <a:defRPr/>
              </a:pPr>
              <a:endParaRPr lang="en-US" sz="2800" b="1" smtClean="0"/>
            </a:p>
          </p:txBody>
        </p:sp>
        <p:sp>
          <p:nvSpPr>
            <p:cNvPr id="10245" name="Text Box 6"/>
            <p:cNvSpPr txBox="1">
              <a:spLocks noChangeArrowheads="1"/>
            </p:cNvSpPr>
            <p:nvPr/>
          </p:nvSpPr>
          <p:spPr bwMode="auto">
            <a:xfrm>
              <a:off x="165" y="1003"/>
              <a:ext cx="136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9pPr>
            </a:lstStyle>
            <a:p>
              <a:pPr eaLnBrk="1" hangingPunct="1">
                <a:defRPr/>
              </a:pPr>
              <a:r>
                <a:rPr lang="en-US" sz="2000" b="1" smtClean="0"/>
                <a:t>Power Transfers</a:t>
              </a:r>
            </a:p>
          </p:txBody>
        </p:sp>
        <p:sp>
          <p:nvSpPr>
            <p:cNvPr id="10246" name="Line 8"/>
            <p:cNvSpPr>
              <a:spLocks noChangeShapeType="1"/>
            </p:cNvSpPr>
            <p:nvPr/>
          </p:nvSpPr>
          <p:spPr bwMode="auto">
            <a:xfrm>
              <a:off x="424" y="1298"/>
              <a:ext cx="551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10247" name="Rectangle 10"/>
            <p:cNvSpPr>
              <a:spLocks noChangeArrowheads="1"/>
            </p:cNvSpPr>
            <p:nvPr/>
          </p:nvSpPr>
          <p:spPr bwMode="auto">
            <a:xfrm>
              <a:off x="28" y="845"/>
              <a:ext cx="1347" cy="7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10248" name="Text Box 11"/>
            <p:cNvSpPr txBox="1">
              <a:spLocks noChangeArrowheads="1"/>
            </p:cNvSpPr>
            <p:nvPr/>
          </p:nvSpPr>
          <p:spPr bwMode="auto">
            <a:xfrm>
              <a:off x="0" y="73"/>
              <a:ext cx="1929" cy="60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9pPr>
            </a:lstStyle>
            <a:p>
              <a:pPr eaLnBrk="1" hangingPunct="1">
                <a:defRPr/>
              </a:pPr>
              <a:r>
                <a:rPr lang="en-US" sz="2800" b="1" smtClean="0"/>
                <a:t> </a:t>
              </a:r>
            </a:p>
            <a:p>
              <a:pPr eaLnBrk="1" hangingPunct="1">
                <a:defRPr/>
              </a:pPr>
              <a:r>
                <a:rPr lang="en-US" sz="2800" b="1" smtClean="0"/>
                <a:t>Decentralization </a:t>
              </a:r>
            </a:p>
          </p:txBody>
        </p:sp>
        <p:sp>
          <p:nvSpPr>
            <p:cNvPr id="10249" name="Oval 12"/>
            <p:cNvSpPr>
              <a:spLocks noChangeArrowheads="1"/>
            </p:cNvSpPr>
            <p:nvPr/>
          </p:nvSpPr>
          <p:spPr bwMode="auto">
            <a:xfrm>
              <a:off x="2064" y="203"/>
              <a:ext cx="2220" cy="995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000" b="1"/>
                <a:t>Central Government</a:t>
              </a:r>
            </a:p>
            <a:p>
              <a:pPr eaLnBrk="1" hangingPunct="1"/>
              <a:r>
                <a:rPr lang="en-US" altLang="zh-CN" sz="1400" b="1"/>
                <a:t>	Ministries:</a:t>
              </a:r>
            </a:p>
            <a:p>
              <a:pPr eaLnBrk="1" hangingPunct="1"/>
              <a:r>
                <a:rPr lang="en-US" altLang="zh-CN" sz="1400" b="1"/>
                <a:t> 	 -Health</a:t>
              </a:r>
            </a:p>
            <a:p>
              <a:pPr eaLnBrk="1" hangingPunct="1"/>
              <a:r>
                <a:rPr lang="en-US" altLang="zh-CN" sz="1400" b="1"/>
                <a:t> 	 -Environment</a:t>
              </a:r>
            </a:p>
            <a:p>
              <a:pPr eaLnBrk="1" hangingPunct="1"/>
              <a:r>
                <a:rPr lang="en-US" altLang="zh-CN" sz="1400" b="1"/>
                <a:t>  	 -Education….</a:t>
              </a:r>
            </a:p>
          </p:txBody>
        </p:sp>
        <p:sp>
          <p:nvSpPr>
            <p:cNvPr id="10250" name="Oval 13"/>
            <p:cNvSpPr>
              <a:spLocks noChangeArrowheads="1"/>
            </p:cNvSpPr>
            <p:nvPr/>
          </p:nvSpPr>
          <p:spPr bwMode="auto">
            <a:xfrm>
              <a:off x="58" y="2625"/>
              <a:ext cx="1008" cy="57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r>
                <a:rPr lang="en-US" altLang="zh-CN" sz="1400" b="1">
                  <a:latin typeface="Arial" charset="0"/>
                  <a:ea typeface="宋体" charset="0"/>
                  <a:cs typeface="宋体" charset="0"/>
                </a:rPr>
                <a:t>Elected</a:t>
              </a:r>
            </a:p>
            <a:p>
              <a:pPr algn="ctr">
                <a:defRPr/>
              </a:pPr>
              <a:r>
                <a:rPr lang="en-US" altLang="zh-CN" sz="1400" b="1">
                  <a:latin typeface="Arial" charset="0"/>
                  <a:ea typeface="宋体" charset="0"/>
                  <a:cs typeface="宋体" charset="0"/>
                </a:rPr>
                <a:t>Local </a:t>
              </a:r>
            </a:p>
            <a:p>
              <a:pPr algn="ctr">
                <a:defRPr/>
              </a:pPr>
              <a:r>
                <a:rPr lang="en-US" altLang="zh-CN" sz="1400" b="1">
                  <a:latin typeface="Arial" charset="0"/>
                  <a:ea typeface="宋体" charset="0"/>
                  <a:cs typeface="宋体" charset="0"/>
                </a:rPr>
                <a:t>Government</a:t>
              </a:r>
            </a:p>
          </p:txBody>
        </p:sp>
        <p:sp>
          <p:nvSpPr>
            <p:cNvPr id="10251" name="Oval 14"/>
            <p:cNvSpPr>
              <a:spLocks noChangeArrowheads="1"/>
            </p:cNvSpPr>
            <p:nvPr/>
          </p:nvSpPr>
          <p:spPr bwMode="auto">
            <a:xfrm>
              <a:off x="1152" y="2625"/>
              <a:ext cx="1008" cy="57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r>
                <a:rPr lang="en-US" altLang="zh-CN" sz="1400" b="1">
                  <a:latin typeface="Arial" charset="0"/>
                  <a:ea typeface="宋体" charset="0"/>
                  <a:cs typeface="宋体" charset="0"/>
                </a:rPr>
                <a:t>Administrative</a:t>
              </a:r>
            </a:p>
            <a:p>
              <a:pPr algn="ctr">
                <a:defRPr/>
              </a:pPr>
              <a:r>
                <a:rPr lang="en-US" altLang="zh-CN" sz="1400" b="1">
                  <a:latin typeface="Arial" charset="0"/>
                  <a:ea typeface="宋体" charset="0"/>
                  <a:cs typeface="宋体" charset="0"/>
                </a:rPr>
                <a:t>Local Authority</a:t>
              </a:r>
            </a:p>
          </p:txBody>
        </p:sp>
        <p:sp>
          <p:nvSpPr>
            <p:cNvPr id="10252" name="Oval 15"/>
            <p:cNvSpPr>
              <a:spLocks noChangeArrowheads="1"/>
            </p:cNvSpPr>
            <p:nvPr/>
          </p:nvSpPr>
          <p:spPr bwMode="auto">
            <a:xfrm>
              <a:off x="2472" y="2625"/>
              <a:ext cx="862" cy="57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r>
                <a:rPr lang="en-US" altLang="zh-CN" sz="1400" b="1">
                  <a:latin typeface="Arial" charset="0"/>
                  <a:ea typeface="宋体" charset="0"/>
                  <a:cs typeface="宋体" charset="0"/>
                </a:rPr>
                <a:t>Customary</a:t>
              </a:r>
            </a:p>
            <a:p>
              <a:pPr algn="ctr">
                <a:defRPr/>
              </a:pPr>
              <a:r>
                <a:rPr lang="en-US" altLang="zh-CN" sz="1400" b="1">
                  <a:latin typeface="Arial" charset="0"/>
                  <a:ea typeface="宋体" charset="0"/>
                  <a:cs typeface="宋体" charset="0"/>
                </a:rPr>
                <a:t> Authority</a:t>
              </a:r>
            </a:p>
          </p:txBody>
        </p:sp>
        <p:sp>
          <p:nvSpPr>
            <p:cNvPr id="10253" name="Oval 16"/>
            <p:cNvSpPr>
              <a:spLocks noChangeArrowheads="1"/>
            </p:cNvSpPr>
            <p:nvPr/>
          </p:nvSpPr>
          <p:spPr bwMode="auto">
            <a:xfrm>
              <a:off x="3648" y="2612"/>
              <a:ext cx="864" cy="57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r>
                <a:rPr lang="en-US" altLang="zh-CN" sz="1400" b="1">
                  <a:latin typeface="Arial" charset="0"/>
                  <a:ea typeface="宋体" charset="0"/>
                  <a:cs typeface="宋体" charset="0"/>
                </a:rPr>
                <a:t>NGO</a:t>
              </a:r>
            </a:p>
            <a:p>
              <a:pPr algn="ctr">
                <a:defRPr/>
              </a:pPr>
              <a:r>
                <a:rPr lang="en-US" altLang="zh-CN" sz="1400" b="1">
                  <a:latin typeface="Arial" charset="0"/>
                  <a:ea typeface="宋体" charset="0"/>
                  <a:cs typeface="宋体" charset="0"/>
                </a:rPr>
                <a:t>PVO</a:t>
              </a:r>
            </a:p>
            <a:p>
              <a:pPr algn="ctr">
                <a:defRPr/>
              </a:pPr>
              <a:r>
                <a:rPr lang="en-US" altLang="zh-CN" sz="1400" b="1">
                  <a:latin typeface="Arial" charset="0"/>
                  <a:ea typeface="宋体" charset="0"/>
                  <a:cs typeface="宋体" charset="0"/>
                </a:rPr>
                <a:t>CBO</a:t>
              </a:r>
            </a:p>
          </p:txBody>
        </p:sp>
        <p:sp>
          <p:nvSpPr>
            <p:cNvPr id="10254" name="Rectangle 17"/>
            <p:cNvSpPr>
              <a:spLocks noChangeArrowheads="1"/>
            </p:cNvSpPr>
            <p:nvPr/>
          </p:nvSpPr>
          <p:spPr bwMode="auto">
            <a:xfrm>
              <a:off x="4649" y="389"/>
              <a:ext cx="861" cy="45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r>
                <a:rPr lang="en-US" altLang="zh-CN" b="1">
                  <a:latin typeface="Arial" charset="0"/>
                  <a:ea typeface="宋体" charset="0"/>
                  <a:cs typeface="宋体" charset="0"/>
                </a:rPr>
                <a:t>Donors</a:t>
              </a:r>
            </a:p>
            <a:p>
              <a:pPr algn="ctr">
                <a:defRPr/>
              </a:pPr>
              <a:r>
                <a:rPr lang="en-US" altLang="zh-CN" b="1">
                  <a:latin typeface="Arial" charset="0"/>
                  <a:ea typeface="宋体" charset="0"/>
                  <a:cs typeface="宋体" charset="0"/>
                </a:rPr>
                <a:t>Big NGOs</a:t>
              </a:r>
            </a:p>
          </p:txBody>
        </p:sp>
        <p:sp>
          <p:nvSpPr>
            <p:cNvPr id="10255" name="Oval 20"/>
            <p:cNvSpPr>
              <a:spLocks noChangeArrowheads="1"/>
            </p:cNvSpPr>
            <p:nvPr/>
          </p:nvSpPr>
          <p:spPr bwMode="auto">
            <a:xfrm>
              <a:off x="4800" y="2158"/>
              <a:ext cx="864" cy="57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r>
                <a:rPr lang="en-US" altLang="zh-CN" sz="1400" b="1">
                  <a:latin typeface="Arial" charset="0"/>
                  <a:ea typeface="宋体" charset="0"/>
                  <a:cs typeface="宋体" charset="0"/>
                </a:rPr>
                <a:t>Individual or</a:t>
              </a:r>
            </a:p>
            <a:p>
              <a:pPr algn="ctr">
                <a:defRPr/>
              </a:pPr>
              <a:r>
                <a:rPr lang="en-US" altLang="zh-CN" sz="1400" b="1">
                  <a:latin typeface="Arial" charset="0"/>
                  <a:ea typeface="宋体" charset="0"/>
                  <a:cs typeface="宋体" charset="0"/>
                </a:rPr>
                <a:t>Corporation</a:t>
              </a:r>
            </a:p>
          </p:txBody>
        </p:sp>
        <p:sp>
          <p:nvSpPr>
            <p:cNvPr id="10256" name="Line 25"/>
            <p:cNvSpPr>
              <a:spLocks noChangeShapeType="1"/>
            </p:cNvSpPr>
            <p:nvPr/>
          </p:nvSpPr>
          <p:spPr bwMode="auto">
            <a:xfrm>
              <a:off x="5057" y="843"/>
              <a:ext cx="182" cy="1317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10257" name="Text Box 26"/>
            <p:cNvSpPr txBox="1">
              <a:spLocks noChangeArrowheads="1"/>
            </p:cNvSpPr>
            <p:nvPr/>
          </p:nvSpPr>
          <p:spPr bwMode="auto">
            <a:xfrm rot="-2193337">
              <a:off x="486" y="1436"/>
              <a:ext cx="2767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en-US" altLang="zh-CN" sz="1600" b="1" smtClean="0">
                  <a:solidFill>
                    <a:srgbClr val="009900"/>
                  </a:solidFill>
                </a:rPr>
                <a:t>Democratic  Decentralization</a:t>
              </a:r>
            </a:p>
          </p:txBody>
        </p:sp>
        <p:sp>
          <p:nvSpPr>
            <p:cNvPr id="10258" name="Text Box 27"/>
            <p:cNvSpPr txBox="1">
              <a:spLocks noChangeArrowheads="1"/>
            </p:cNvSpPr>
            <p:nvPr/>
          </p:nvSpPr>
          <p:spPr bwMode="auto">
            <a:xfrm rot="-2991606">
              <a:off x="1658" y="1592"/>
              <a:ext cx="1275" cy="5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en-US" altLang="zh-CN" sz="1600" b="1" smtClean="0">
                  <a:solidFill>
                    <a:schemeClr val="tx2"/>
                  </a:solidFill>
                </a:rPr>
                <a:t>Deconcentration  (Administrative Decentralization)</a:t>
              </a:r>
            </a:p>
          </p:txBody>
        </p:sp>
        <p:sp>
          <p:nvSpPr>
            <p:cNvPr id="10259" name="Text Box 28"/>
            <p:cNvSpPr txBox="1">
              <a:spLocks noChangeArrowheads="1"/>
            </p:cNvSpPr>
            <p:nvPr/>
          </p:nvSpPr>
          <p:spPr bwMode="auto">
            <a:xfrm rot="2623890" flipH="1">
              <a:off x="3792" y="1342"/>
              <a:ext cx="914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en-US" altLang="zh-CN" sz="1600" b="1" smtClean="0">
                  <a:solidFill>
                    <a:srgbClr val="D60093"/>
                  </a:solidFill>
                </a:rPr>
                <a:t>Privatization</a:t>
              </a:r>
            </a:p>
          </p:txBody>
        </p:sp>
        <p:sp>
          <p:nvSpPr>
            <p:cNvPr id="10260" name="Text Box 29"/>
            <p:cNvSpPr txBox="1">
              <a:spLocks noChangeArrowheads="1"/>
            </p:cNvSpPr>
            <p:nvPr/>
          </p:nvSpPr>
          <p:spPr bwMode="auto">
            <a:xfrm rot="-3234">
              <a:off x="2448" y="1822"/>
              <a:ext cx="235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en-US" altLang="zh-CN" sz="1400" b="1" smtClean="0">
                  <a:solidFill>
                    <a:srgbClr val="FF0066"/>
                  </a:solidFill>
                </a:rPr>
                <a:t>                Hybrids?</a:t>
              </a:r>
              <a:r>
                <a:rPr lang="en-US" altLang="zh-CN" sz="1400" b="1" smtClean="0">
                  <a:solidFill>
                    <a:srgbClr val="0000FF"/>
                  </a:solidFill>
                </a:rPr>
                <a:t>  </a:t>
              </a:r>
            </a:p>
          </p:txBody>
        </p:sp>
        <p:sp>
          <p:nvSpPr>
            <p:cNvPr id="10261" name="Line 30"/>
            <p:cNvSpPr>
              <a:spLocks noChangeShapeType="1"/>
            </p:cNvSpPr>
            <p:nvPr/>
          </p:nvSpPr>
          <p:spPr bwMode="auto">
            <a:xfrm flipH="1">
              <a:off x="2992" y="1822"/>
              <a:ext cx="182" cy="0"/>
            </a:xfrm>
            <a:prstGeom prst="line">
              <a:avLst/>
            </a:prstGeom>
            <a:noFill/>
            <a:ln w="9525">
              <a:solidFill>
                <a:srgbClr val="FF0066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10262" name="Line 31"/>
            <p:cNvSpPr>
              <a:spLocks noChangeShapeType="1"/>
            </p:cNvSpPr>
            <p:nvPr/>
          </p:nvSpPr>
          <p:spPr bwMode="auto">
            <a:xfrm>
              <a:off x="3355" y="1822"/>
              <a:ext cx="136" cy="0"/>
            </a:xfrm>
            <a:prstGeom prst="line">
              <a:avLst/>
            </a:prstGeom>
            <a:noFill/>
            <a:ln w="9525">
              <a:solidFill>
                <a:srgbClr val="FF0066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10263" name="Text Box 32"/>
            <p:cNvSpPr txBox="1">
              <a:spLocks noChangeArrowheads="1"/>
            </p:cNvSpPr>
            <p:nvPr/>
          </p:nvSpPr>
          <p:spPr bwMode="auto">
            <a:xfrm>
              <a:off x="3153" y="3191"/>
              <a:ext cx="725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9pPr>
            </a:lstStyle>
            <a:p>
              <a:pPr eaLnBrk="1" hangingPunct="1">
                <a:defRPr/>
              </a:pPr>
              <a:r>
                <a:rPr lang="en-US" altLang="zh-CN" sz="1400" b="1" smtClean="0">
                  <a:solidFill>
                    <a:srgbClr val="0000FF"/>
                  </a:solidFill>
                </a:rPr>
                <a:t>3rd Sector</a:t>
              </a:r>
            </a:p>
          </p:txBody>
        </p:sp>
        <p:sp>
          <p:nvSpPr>
            <p:cNvPr id="10264" name="Line 33"/>
            <p:cNvSpPr>
              <a:spLocks noChangeShapeType="1"/>
            </p:cNvSpPr>
            <p:nvPr/>
          </p:nvSpPr>
          <p:spPr bwMode="auto">
            <a:xfrm>
              <a:off x="4104" y="3201"/>
              <a:ext cx="0" cy="91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10265" name="Line 34"/>
            <p:cNvSpPr>
              <a:spLocks noChangeShapeType="1"/>
            </p:cNvSpPr>
            <p:nvPr/>
          </p:nvSpPr>
          <p:spPr bwMode="auto">
            <a:xfrm flipH="1" flipV="1">
              <a:off x="3787" y="3292"/>
              <a:ext cx="317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10266" name="Line 35"/>
            <p:cNvSpPr>
              <a:spLocks noChangeShapeType="1"/>
            </p:cNvSpPr>
            <p:nvPr/>
          </p:nvSpPr>
          <p:spPr bwMode="auto">
            <a:xfrm>
              <a:off x="521" y="3202"/>
              <a:ext cx="0" cy="13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10267" name="Text Box 36"/>
            <p:cNvSpPr txBox="1">
              <a:spLocks noChangeArrowheads="1"/>
            </p:cNvSpPr>
            <p:nvPr/>
          </p:nvSpPr>
          <p:spPr bwMode="auto">
            <a:xfrm>
              <a:off x="657" y="3236"/>
              <a:ext cx="86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en-US" altLang="zh-CN" sz="1400" b="1" smtClean="0"/>
                <a:t>Government</a:t>
              </a:r>
            </a:p>
          </p:txBody>
        </p:sp>
        <p:sp>
          <p:nvSpPr>
            <p:cNvPr id="10268" name="Line 37"/>
            <p:cNvSpPr>
              <a:spLocks noChangeShapeType="1"/>
            </p:cNvSpPr>
            <p:nvPr/>
          </p:nvSpPr>
          <p:spPr bwMode="auto">
            <a:xfrm>
              <a:off x="521" y="3337"/>
              <a:ext cx="1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10269" name="Line 38"/>
            <p:cNvSpPr>
              <a:spLocks noChangeShapeType="1"/>
            </p:cNvSpPr>
            <p:nvPr/>
          </p:nvSpPr>
          <p:spPr bwMode="auto">
            <a:xfrm flipH="1">
              <a:off x="1610" y="3201"/>
              <a:ext cx="0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10270" name="Line 39"/>
            <p:cNvSpPr>
              <a:spLocks noChangeShapeType="1"/>
            </p:cNvSpPr>
            <p:nvPr/>
          </p:nvSpPr>
          <p:spPr bwMode="auto">
            <a:xfrm flipH="1">
              <a:off x="1429" y="3337"/>
              <a:ext cx="18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10271" name="Text Box 40"/>
            <p:cNvSpPr txBox="1">
              <a:spLocks noChangeArrowheads="1"/>
            </p:cNvSpPr>
            <p:nvPr/>
          </p:nvSpPr>
          <p:spPr bwMode="auto">
            <a:xfrm flipH="1">
              <a:off x="2744" y="1486"/>
              <a:ext cx="999" cy="2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9pPr>
            </a:lstStyle>
            <a:p>
              <a:pPr eaLnBrk="1" hangingPunct="1">
                <a:lnSpc>
                  <a:spcPct val="50000"/>
                </a:lnSpc>
                <a:spcBef>
                  <a:spcPct val="50000"/>
                </a:spcBef>
                <a:defRPr/>
              </a:pPr>
              <a:r>
                <a:rPr lang="en-US" sz="1600" b="1" smtClean="0">
                  <a:solidFill>
                    <a:srgbClr val="FF0066"/>
                  </a:solidFill>
                </a:rPr>
                <a:t>Non-market</a:t>
              </a:r>
              <a:r>
                <a:rPr lang="en-US" sz="1600" b="1" smtClean="0">
                  <a:solidFill>
                    <a:srgbClr val="FF9900"/>
                  </a:solidFill>
                </a:rPr>
                <a:t> </a:t>
              </a:r>
            </a:p>
            <a:p>
              <a:pPr eaLnBrk="1" hangingPunct="1">
                <a:lnSpc>
                  <a:spcPct val="50000"/>
                </a:lnSpc>
                <a:spcBef>
                  <a:spcPct val="50000"/>
                </a:spcBef>
                <a:defRPr/>
              </a:pPr>
              <a:r>
                <a:rPr lang="en-US" sz="1600" b="1" smtClean="0">
                  <a:solidFill>
                    <a:srgbClr val="FF0066"/>
                  </a:solidFill>
                </a:rPr>
                <a:t>Privatization</a:t>
              </a:r>
            </a:p>
          </p:txBody>
        </p:sp>
        <p:sp>
          <p:nvSpPr>
            <p:cNvPr id="10272" name="Line 42"/>
            <p:cNvSpPr>
              <a:spLocks noChangeShapeType="1"/>
            </p:cNvSpPr>
            <p:nvPr/>
          </p:nvSpPr>
          <p:spPr bwMode="auto">
            <a:xfrm>
              <a:off x="689" y="3698"/>
              <a:ext cx="227" cy="0"/>
            </a:xfrm>
            <a:prstGeom prst="line">
              <a:avLst/>
            </a:prstGeom>
            <a:noFill/>
            <a:ln w="7620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10273" name="Text Box 44"/>
            <p:cNvSpPr txBox="1">
              <a:spLocks noChangeArrowheads="1"/>
            </p:cNvSpPr>
            <p:nvPr/>
          </p:nvSpPr>
          <p:spPr bwMode="auto">
            <a:xfrm>
              <a:off x="916" y="3603"/>
              <a:ext cx="1228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9pPr>
            </a:lstStyle>
            <a:p>
              <a:pPr eaLnBrk="1" hangingPunct="1">
                <a:defRPr/>
              </a:pPr>
              <a:r>
                <a:rPr lang="en-US" b="1" smtClean="0"/>
                <a:t>Decentralization</a:t>
              </a:r>
            </a:p>
          </p:txBody>
        </p:sp>
        <p:sp>
          <p:nvSpPr>
            <p:cNvPr id="10274" name="Line 46"/>
            <p:cNvSpPr>
              <a:spLocks noChangeShapeType="1"/>
            </p:cNvSpPr>
            <p:nvPr/>
          </p:nvSpPr>
          <p:spPr bwMode="auto">
            <a:xfrm>
              <a:off x="2608" y="3156"/>
              <a:ext cx="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10275" name="Line 47"/>
            <p:cNvSpPr>
              <a:spLocks noChangeShapeType="1"/>
            </p:cNvSpPr>
            <p:nvPr/>
          </p:nvSpPr>
          <p:spPr bwMode="auto">
            <a:xfrm>
              <a:off x="2608" y="3201"/>
              <a:ext cx="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10276" name="Line 48"/>
            <p:cNvSpPr>
              <a:spLocks noChangeShapeType="1"/>
            </p:cNvSpPr>
            <p:nvPr/>
          </p:nvSpPr>
          <p:spPr bwMode="auto">
            <a:xfrm>
              <a:off x="2880" y="3201"/>
              <a:ext cx="0" cy="9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10277" name="Line 49"/>
            <p:cNvSpPr>
              <a:spLocks noChangeShapeType="1"/>
            </p:cNvSpPr>
            <p:nvPr/>
          </p:nvSpPr>
          <p:spPr bwMode="auto">
            <a:xfrm>
              <a:off x="2880" y="3292"/>
              <a:ext cx="27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10278" name="Text Box 50"/>
            <p:cNvSpPr txBox="1">
              <a:spLocks noChangeArrowheads="1"/>
            </p:cNvSpPr>
            <p:nvPr/>
          </p:nvSpPr>
          <p:spPr bwMode="auto">
            <a:xfrm rot="-3234">
              <a:off x="1488" y="4009"/>
              <a:ext cx="235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en-US" altLang="zh-CN" sz="1400" b="1" smtClean="0">
                  <a:solidFill>
                    <a:srgbClr val="FF0066"/>
                  </a:solidFill>
                </a:rPr>
                <a:t>                </a:t>
              </a:r>
              <a:r>
                <a:rPr lang="en-US" altLang="zh-CN" sz="1400" b="1" smtClean="0">
                  <a:solidFill>
                    <a:srgbClr val="000000"/>
                  </a:solidFill>
                </a:rPr>
                <a:t>Public-Private Spectrum</a:t>
              </a:r>
              <a:endParaRPr lang="en-US" altLang="zh-CN" sz="1400" b="1" smtClean="0">
                <a:solidFill>
                  <a:srgbClr val="0000FF"/>
                </a:solidFill>
              </a:endParaRPr>
            </a:p>
          </p:txBody>
        </p:sp>
        <p:sp>
          <p:nvSpPr>
            <p:cNvPr id="10279" name="Line 51"/>
            <p:cNvSpPr>
              <a:spLocks noChangeShapeType="1"/>
            </p:cNvSpPr>
            <p:nvPr/>
          </p:nvSpPr>
          <p:spPr bwMode="auto">
            <a:xfrm>
              <a:off x="3360" y="4103"/>
              <a:ext cx="1680" cy="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10280" name="Line 52"/>
            <p:cNvSpPr>
              <a:spLocks noChangeShapeType="1"/>
            </p:cNvSpPr>
            <p:nvPr/>
          </p:nvSpPr>
          <p:spPr bwMode="auto">
            <a:xfrm flipH="1">
              <a:off x="576" y="4103"/>
              <a:ext cx="1440" cy="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10281" name="Text Box 53"/>
            <p:cNvSpPr txBox="1">
              <a:spLocks noChangeArrowheads="1"/>
            </p:cNvSpPr>
            <p:nvPr/>
          </p:nvSpPr>
          <p:spPr bwMode="auto">
            <a:xfrm rot="-3234">
              <a:off x="4992" y="4007"/>
              <a:ext cx="576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en-US" altLang="zh-CN" sz="1400" b="1" smtClean="0">
                  <a:solidFill>
                    <a:srgbClr val="000000"/>
                  </a:solidFill>
                </a:rPr>
                <a:t>Private</a:t>
              </a:r>
              <a:endParaRPr lang="en-US" altLang="zh-CN" sz="1400" b="1" smtClean="0">
                <a:solidFill>
                  <a:srgbClr val="0000FF"/>
                </a:solidFill>
              </a:endParaRPr>
            </a:p>
          </p:txBody>
        </p:sp>
        <p:sp>
          <p:nvSpPr>
            <p:cNvPr id="10282" name="Text Box 54"/>
            <p:cNvSpPr txBox="1">
              <a:spLocks noChangeArrowheads="1"/>
            </p:cNvSpPr>
            <p:nvPr/>
          </p:nvSpPr>
          <p:spPr bwMode="auto">
            <a:xfrm rot="-3234">
              <a:off x="144" y="4009"/>
              <a:ext cx="480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en-US" altLang="zh-CN" sz="1400" b="1" smtClean="0">
                  <a:solidFill>
                    <a:srgbClr val="000000"/>
                  </a:solidFill>
                </a:rPr>
                <a:t>Public</a:t>
              </a:r>
              <a:endParaRPr lang="en-US" altLang="zh-CN" sz="1400" b="1" smtClean="0">
                <a:solidFill>
                  <a:srgbClr val="0000FF"/>
                </a:solidFill>
              </a:endParaRPr>
            </a:p>
          </p:txBody>
        </p:sp>
        <p:sp>
          <p:nvSpPr>
            <p:cNvPr id="10283" name="Oval 55"/>
            <p:cNvSpPr>
              <a:spLocks noChangeArrowheads="1"/>
            </p:cNvSpPr>
            <p:nvPr/>
          </p:nvSpPr>
          <p:spPr bwMode="auto">
            <a:xfrm>
              <a:off x="4605" y="2782"/>
              <a:ext cx="771" cy="59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r>
                <a:rPr lang="en-US" altLang="zh-CN" sz="1400" b="1">
                  <a:latin typeface="Arial" charset="0"/>
                  <a:ea typeface="宋体" charset="0"/>
                  <a:cs typeface="宋体" charset="0"/>
                </a:rPr>
                <a:t>Participation</a:t>
              </a:r>
            </a:p>
          </p:txBody>
        </p:sp>
        <p:sp>
          <p:nvSpPr>
            <p:cNvPr id="10284" name="Line 18"/>
            <p:cNvSpPr>
              <a:spLocks noChangeShapeType="1"/>
            </p:cNvSpPr>
            <p:nvPr/>
          </p:nvSpPr>
          <p:spPr bwMode="auto">
            <a:xfrm flipH="1">
              <a:off x="567" y="1115"/>
              <a:ext cx="2041" cy="1497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10285" name="Line 19"/>
            <p:cNvSpPr>
              <a:spLocks noChangeShapeType="1"/>
            </p:cNvSpPr>
            <p:nvPr/>
          </p:nvSpPr>
          <p:spPr bwMode="auto">
            <a:xfrm flipH="1">
              <a:off x="1610" y="1160"/>
              <a:ext cx="1179" cy="1452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10286" name="Line 21"/>
            <p:cNvSpPr>
              <a:spLocks noChangeShapeType="1"/>
            </p:cNvSpPr>
            <p:nvPr/>
          </p:nvSpPr>
          <p:spPr bwMode="auto">
            <a:xfrm flipH="1">
              <a:off x="2925" y="1205"/>
              <a:ext cx="0" cy="1407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10287" name="Line 22"/>
            <p:cNvSpPr>
              <a:spLocks noChangeShapeType="1"/>
            </p:cNvSpPr>
            <p:nvPr/>
          </p:nvSpPr>
          <p:spPr bwMode="auto">
            <a:xfrm>
              <a:off x="3243" y="1205"/>
              <a:ext cx="693" cy="1433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10288" name="Line 23"/>
            <p:cNvSpPr>
              <a:spLocks noChangeShapeType="1"/>
            </p:cNvSpPr>
            <p:nvPr/>
          </p:nvSpPr>
          <p:spPr bwMode="auto">
            <a:xfrm>
              <a:off x="3744" y="1102"/>
              <a:ext cx="1248" cy="1104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10289" name="Line 24"/>
            <p:cNvSpPr>
              <a:spLocks noChangeShapeType="1"/>
            </p:cNvSpPr>
            <p:nvPr/>
          </p:nvSpPr>
          <p:spPr bwMode="auto">
            <a:xfrm flipH="1">
              <a:off x="4150" y="843"/>
              <a:ext cx="817" cy="1769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10290" name="Line 56"/>
            <p:cNvSpPr>
              <a:spLocks noChangeShapeType="1"/>
            </p:cNvSpPr>
            <p:nvPr/>
          </p:nvSpPr>
          <p:spPr bwMode="auto">
            <a:xfrm flipH="1">
              <a:off x="3107" y="843"/>
              <a:ext cx="1769" cy="1814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10291" name="Text Box 58"/>
            <p:cNvSpPr txBox="1">
              <a:spLocks noChangeArrowheads="1"/>
            </p:cNvSpPr>
            <p:nvPr/>
          </p:nvSpPr>
          <p:spPr bwMode="auto">
            <a:xfrm rot="-3234">
              <a:off x="4286" y="1072"/>
              <a:ext cx="1179" cy="5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defRPr/>
              </a:pPr>
              <a:r>
                <a:rPr lang="en-US" altLang="zh-CN" sz="1600" b="1" smtClean="0">
                  <a:solidFill>
                    <a:srgbClr val="003399"/>
                  </a:solidFill>
                </a:rPr>
                <a:t>Contracts, Delegations Transfers</a:t>
              </a:r>
              <a:r>
                <a:rPr lang="en-US" altLang="zh-CN" sz="1400" b="1" smtClean="0">
                  <a:solidFill>
                    <a:srgbClr val="0000FF"/>
                  </a:solidFill>
                </a:rPr>
                <a:t>, 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5" name="Group 59"/>
          <p:cNvGrpSpPr>
            <a:grpSpLocks/>
          </p:cNvGrpSpPr>
          <p:nvPr/>
        </p:nvGrpSpPr>
        <p:grpSpPr bwMode="auto">
          <a:xfrm>
            <a:off x="0" y="115888"/>
            <a:ext cx="9144000" cy="6553200"/>
            <a:chOff x="0" y="73"/>
            <a:chExt cx="5760" cy="4128"/>
          </a:xfrm>
        </p:grpSpPr>
        <p:sp>
          <p:nvSpPr>
            <p:cNvPr id="11268" name="Text Box 4"/>
            <p:cNvSpPr txBox="1">
              <a:spLocks noChangeArrowheads="1"/>
            </p:cNvSpPr>
            <p:nvPr/>
          </p:nvSpPr>
          <p:spPr bwMode="auto">
            <a:xfrm>
              <a:off x="0" y="117"/>
              <a:ext cx="116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9pPr>
            </a:lstStyle>
            <a:p>
              <a:pPr eaLnBrk="1" hangingPunct="1">
                <a:defRPr/>
              </a:pPr>
              <a:endParaRPr lang="en-US" sz="2800" b="1" smtClean="0"/>
            </a:p>
          </p:txBody>
        </p:sp>
        <p:sp>
          <p:nvSpPr>
            <p:cNvPr id="11269" name="Text Box 6"/>
            <p:cNvSpPr txBox="1">
              <a:spLocks noChangeArrowheads="1"/>
            </p:cNvSpPr>
            <p:nvPr/>
          </p:nvSpPr>
          <p:spPr bwMode="auto">
            <a:xfrm>
              <a:off x="165" y="1003"/>
              <a:ext cx="136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9pPr>
            </a:lstStyle>
            <a:p>
              <a:pPr eaLnBrk="1" hangingPunct="1">
                <a:defRPr/>
              </a:pPr>
              <a:r>
                <a:rPr lang="en-US" sz="2000" b="1" smtClean="0"/>
                <a:t>Power Transfers</a:t>
              </a:r>
            </a:p>
          </p:txBody>
        </p:sp>
        <p:sp>
          <p:nvSpPr>
            <p:cNvPr id="11270" name="Line 8"/>
            <p:cNvSpPr>
              <a:spLocks noChangeShapeType="1"/>
            </p:cNvSpPr>
            <p:nvPr/>
          </p:nvSpPr>
          <p:spPr bwMode="auto">
            <a:xfrm>
              <a:off x="424" y="1298"/>
              <a:ext cx="551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11271" name="Rectangle 10"/>
            <p:cNvSpPr>
              <a:spLocks noChangeArrowheads="1"/>
            </p:cNvSpPr>
            <p:nvPr/>
          </p:nvSpPr>
          <p:spPr bwMode="auto">
            <a:xfrm>
              <a:off x="28" y="845"/>
              <a:ext cx="1347" cy="7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11272" name="Text Box 11"/>
            <p:cNvSpPr txBox="1">
              <a:spLocks noChangeArrowheads="1"/>
            </p:cNvSpPr>
            <p:nvPr/>
          </p:nvSpPr>
          <p:spPr bwMode="auto">
            <a:xfrm>
              <a:off x="0" y="73"/>
              <a:ext cx="1929" cy="60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9pPr>
            </a:lstStyle>
            <a:p>
              <a:pPr eaLnBrk="1" hangingPunct="1">
                <a:defRPr/>
              </a:pPr>
              <a:r>
                <a:rPr lang="en-US" sz="2800" b="1" smtClean="0"/>
                <a:t>Not </a:t>
              </a:r>
            </a:p>
            <a:p>
              <a:pPr eaLnBrk="1" hangingPunct="1">
                <a:defRPr/>
              </a:pPr>
              <a:r>
                <a:rPr lang="en-US" sz="2800" b="1" smtClean="0"/>
                <a:t>Decentralization </a:t>
              </a:r>
            </a:p>
          </p:txBody>
        </p:sp>
        <p:sp>
          <p:nvSpPr>
            <p:cNvPr id="11273" name="Oval 12"/>
            <p:cNvSpPr>
              <a:spLocks noChangeArrowheads="1"/>
            </p:cNvSpPr>
            <p:nvPr/>
          </p:nvSpPr>
          <p:spPr bwMode="auto">
            <a:xfrm>
              <a:off x="2064" y="203"/>
              <a:ext cx="2220" cy="995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000" b="1"/>
                <a:t>Central Government</a:t>
              </a:r>
            </a:p>
            <a:p>
              <a:pPr eaLnBrk="1" hangingPunct="1"/>
              <a:r>
                <a:rPr lang="en-US" altLang="zh-CN" sz="1400" b="1"/>
                <a:t>	Ministries:</a:t>
              </a:r>
            </a:p>
            <a:p>
              <a:pPr eaLnBrk="1" hangingPunct="1"/>
              <a:r>
                <a:rPr lang="en-US" altLang="zh-CN" sz="1400" b="1"/>
                <a:t> 	 -Health</a:t>
              </a:r>
            </a:p>
            <a:p>
              <a:pPr eaLnBrk="1" hangingPunct="1"/>
              <a:r>
                <a:rPr lang="en-US" altLang="zh-CN" sz="1400" b="1"/>
                <a:t> 	 -Environment</a:t>
              </a:r>
            </a:p>
            <a:p>
              <a:pPr eaLnBrk="1" hangingPunct="1"/>
              <a:r>
                <a:rPr lang="en-US" altLang="zh-CN" sz="1400" b="1"/>
                <a:t>  	 -Education….</a:t>
              </a:r>
            </a:p>
          </p:txBody>
        </p:sp>
        <p:sp>
          <p:nvSpPr>
            <p:cNvPr id="11274" name="Oval 13"/>
            <p:cNvSpPr>
              <a:spLocks noChangeArrowheads="1"/>
            </p:cNvSpPr>
            <p:nvPr/>
          </p:nvSpPr>
          <p:spPr bwMode="auto">
            <a:xfrm>
              <a:off x="58" y="2625"/>
              <a:ext cx="1008" cy="57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r>
                <a:rPr lang="en-US" altLang="zh-CN" sz="1400" b="1">
                  <a:latin typeface="Arial" charset="0"/>
                  <a:ea typeface="宋体" charset="0"/>
                  <a:cs typeface="宋体" charset="0"/>
                </a:rPr>
                <a:t>Elected</a:t>
              </a:r>
            </a:p>
            <a:p>
              <a:pPr algn="ctr">
                <a:defRPr/>
              </a:pPr>
              <a:r>
                <a:rPr lang="en-US" altLang="zh-CN" sz="1400" b="1">
                  <a:latin typeface="Arial" charset="0"/>
                  <a:ea typeface="宋体" charset="0"/>
                  <a:cs typeface="宋体" charset="0"/>
                </a:rPr>
                <a:t>Local </a:t>
              </a:r>
            </a:p>
            <a:p>
              <a:pPr algn="ctr">
                <a:defRPr/>
              </a:pPr>
              <a:r>
                <a:rPr lang="en-US" altLang="zh-CN" sz="1400" b="1">
                  <a:latin typeface="Arial" charset="0"/>
                  <a:ea typeface="宋体" charset="0"/>
                  <a:cs typeface="宋体" charset="0"/>
                </a:rPr>
                <a:t>Government</a:t>
              </a:r>
            </a:p>
          </p:txBody>
        </p:sp>
        <p:sp>
          <p:nvSpPr>
            <p:cNvPr id="11275" name="Oval 14"/>
            <p:cNvSpPr>
              <a:spLocks noChangeArrowheads="1"/>
            </p:cNvSpPr>
            <p:nvPr/>
          </p:nvSpPr>
          <p:spPr bwMode="auto">
            <a:xfrm>
              <a:off x="1152" y="2625"/>
              <a:ext cx="1008" cy="57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r>
                <a:rPr lang="en-US" altLang="zh-CN" sz="1400" b="1">
                  <a:latin typeface="Arial" charset="0"/>
                  <a:ea typeface="宋体" charset="0"/>
                  <a:cs typeface="宋体" charset="0"/>
                </a:rPr>
                <a:t>Administrative</a:t>
              </a:r>
            </a:p>
            <a:p>
              <a:pPr algn="ctr">
                <a:defRPr/>
              </a:pPr>
              <a:r>
                <a:rPr lang="en-US" altLang="zh-CN" sz="1400" b="1">
                  <a:latin typeface="Arial" charset="0"/>
                  <a:ea typeface="宋体" charset="0"/>
                  <a:cs typeface="宋体" charset="0"/>
                </a:rPr>
                <a:t>Local Authority</a:t>
              </a:r>
            </a:p>
          </p:txBody>
        </p:sp>
        <p:sp>
          <p:nvSpPr>
            <p:cNvPr id="11276" name="Oval 15"/>
            <p:cNvSpPr>
              <a:spLocks noChangeArrowheads="1"/>
            </p:cNvSpPr>
            <p:nvPr/>
          </p:nvSpPr>
          <p:spPr bwMode="auto">
            <a:xfrm>
              <a:off x="2472" y="2625"/>
              <a:ext cx="862" cy="57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r>
                <a:rPr lang="en-US" altLang="zh-CN" sz="1400" b="1">
                  <a:latin typeface="Arial" charset="0"/>
                  <a:ea typeface="宋体" charset="0"/>
                  <a:cs typeface="宋体" charset="0"/>
                </a:rPr>
                <a:t>Customary</a:t>
              </a:r>
            </a:p>
            <a:p>
              <a:pPr algn="ctr">
                <a:defRPr/>
              </a:pPr>
              <a:r>
                <a:rPr lang="en-US" altLang="zh-CN" sz="1400" b="1">
                  <a:latin typeface="Arial" charset="0"/>
                  <a:ea typeface="宋体" charset="0"/>
                  <a:cs typeface="宋体" charset="0"/>
                </a:rPr>
                <a:t> Authority</a:t>
              </a:r>
            </a:p>
          </p:txBody>
        </p:sp>
        <p:sp>
          <p:nvSpPr>
            <p:cNvPr id="11277" name="Oval 16"/>
            <p:cNvSpPr>
              <a:spLocks noChangeArrowheads="1"/>
            </p:cNvSpPr>
            <p:nvPr/>
          </p:nvSpPr>
          <p:spPr bwMode="auto">
            <a:xfrm>
              <a:off x="3648" y="2612"/>
              <a:ext cx="864" cy="57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r>
                <a:rPr lang="en-US" altLang="zh-CN" sz="1400" b="1">
                  <a:latin typeface="Arial" charset="0"/>
                  <a:ea typeface="宋体" charset="0"/>
                  <a:cs typeface="宋体" charset="0"/>
                </a:rPr>
                <a:t>NGO</a:t>
              </a:r>
            </a:p>
            <a:p>
              <a:pPr algn="ctr">
                <a:defRPr/>
              </a:pPr>
              <a:r>
                <a:rPr lang="en-US" altLang="zh-CN" sz="1400" b="1">
                  <a:latin typeface="Arial" charset="0"/>
                  <a:ea typeface="宋体" charset="0"/>
                  <a:cs typeface="宋体" charset="0"/>
                </a:rPr>
                <a:t>PVO</a:t>
              </a:r>
            </a:p>
            <a:p>
              <a:pPr algn="ctr">
                <a:defRPr/>
              </a:pPr>
              <a:r>
                <a:rPr lang="en-US" altLang="zh-CN" sz="1400" b="1">
                  <a:latin typeface="Arial" charset="0"/>
                  <a:ea typeface="宋体" charset="0"/>
                  <a:cs typeface="宋体" charset="0"/>
                </a:rPr>
                <a:t>CBO</a:t>
              </a:r>
            </a:p>
          </p:txBody>
        </p:sp>
        <p:sp>
          <p:nvSpPr>
            <p:cNvPr id="11278" name="Rectangle 17"/>
            <p:cNvSpPr>
              <a:spLocks noChangeArrowheads="1"/>
            </p:cNvSpPr>
            <p:nvPr/>
          </p:nvSpPr>
          <p:spPr bwMode="auto">
            <a:xfrm>
              <a:off x="4649" y="389"/>
              <a:ext cx="861" cy="45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r>
                <a:rPr lang="en-US" altLang="zh-CN" b="1">
                  <a:latin typeface="Arial" charset="0"/>
                  <a:ea typeface="宋体" charset="0"/>
                  <a:cs typeface="宋体" charset="0"/>
                </a:rPr>
                <a:t>Donors</a:t>
              </a:r>
            </a:p>
            <a:p>
              <a:pPr algn="ctr">
                <a:defRPr/>
              </a:pPr>
              <a:r>
                <a:rPr lang="en-US" altLang="zh-CN" b="1">
                  <a:latin typeface="Arial" charset="0"/>
                  <a:ea typeface="宋体" charset="0"/>
                  <a:cs typeface="宋体" charset="0"/>
                </a:rPr>
                <a:t>Big NGOs</a:t>
              </a:r>
            </a:p>
          </p:txBody>
        </p:sp>
        <p:sp>
          <p:nvSpPr>
            <p:cNvPr id="11279" name="Oval 20"/>
            <p:cNvSpPr>
              <a:spLocks noChangeArrowheads="1"/>
            </p:cNvSpPr>
            <p:nvPr/>
          </p:nvSpPr>
          <p:spPr bwMode="auto">
            <a:xfrm>
              <a:off x="4800" y="2158"/>
              <a:ext cx="864" cy="57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r>
                <a:rPr lang="en-US" altLang="zh-CN" sz="1400" b="1">
                  <a:latin typeface="Arial" charset="0"/>
                  <a:ea typeface="宋体" charset="0"/>
                  <a:cs typeface="宋体" charset="0"/>
                </a:rPr>
                <a:t>Individual or</a:t>
              </a:r>
            </a:p>
            <a:p>
              <a:pPr algn="ctr">
                <a:defRPr/>
              </a:pPr>
              <a:r>
                <a:rPr lang="en-US" altLang="zh-CN" sz="1400" b="1">
                  <a:latin typeface="Arial" charset="0"/>
                  <a:ea typeface="宋体" charset="0"/>
                  <a:cs typeface="宋体" charset="0"/>
                </a:rPr>
                <a:t>Corporation</a:t>
              </a:r>
            </a:p>
          </p:txBody>
        </p:sp>
        <p:sp>
          <p:nvSpPr>
            <p:cNvPr id="11280" name="Line 25"/>
            <p:cNvSpPr>
              <a:spLocks noChangeShapeType="1"/>
            </p:cNvSpPr>
            <p:nvPr/>
          </p:nvSpPr>
          <p:spPr bwMode="auto">
            <a:xfrm>
              <a:off x="5057" y="843"/>
              <a:ext cx="182" cy="1317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11281" name="Text Box 26"/>
            <p:cNvSpPr txBox="1">
              <a:spLocks noChangeArrowheads="1"/>
            </p:cNvSpPr>
            <p:nvPr/>
          </p:nvSpPr>
          <p:spPr bwMode="auto">
            <a:xfrm rot="-2193337">
              <a:off x="486" y="1436"/>
              <a:ext cx="2767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en-US" altLang="zh-CN" sz="1600" b="1" smtClean="0">
                  <a:solidFill>
                    <a:srgbClr val="009900"/>
                  </a:solidFill>
                </a:rPr>
                <a:t>Democratic  Decentralization</a:t>
              </a:r>
            </a:p>
          </p:txBody>
        </p:sp>
        <p:sp>
          <p:nvSpPr>
            <p:cNvPr id="11282" name="Text Box 27"/>
            <p:cNvSpPr txBox="1">
              <a:spLocks noChangeArrowheads="1"/>
            </p:cNvSpPr>
            <p:nvPr/>
          </p:nvSpPr>
          <p:spPr bwMode="auto">
            <a:xfrm rot="-2991606">
              <a:off x="1658" y="1592"/>
              <a:ext cx="1275" cy="5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en-US" altLang="zh-CN" sz="1600" b="1" smtClean="0">
                  <a:solidFill>
                    <a:schemeClr val="tx2"/>
                  </a:solidFill>
                </a:rPr>
                <a:t>Deconcentration  (Administrative Decentralization)</a:t>
              </a:r>
            </a:p>
          </p:txBody>
        </p:sp>
        <p:sp>
          <p:nvSpPr>
            <p:cNvPr id="11283" name="Text Box 28"/>
            <p:cNvSpPr txBox="1">
              <a:spLocks noChangeArrowheads="1"/>
            </p:cNvSpPr>
            <p:nvPr/>
          </p:nvSpPr>
          <p:spPr bwMode="auto">
            <a:xfrm rot="2623890" flipH="1">
              <a:off x="3792" y="1342"/>
              <a:ext cx="914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en-US" altLang="zh-CN" sz="1600" b="1" smtClean="0">
                  <a:solidFill>
                    <a:srgbClr val="D60093"/>
                  </a:solidFill>
                </a:rPr>
                <a:t>Privatization</a:t>
              </a:r>
            </a:p>
          </p:txBody>
        </p:sp>
        <p:sp>
          <p:nvSpPr>
            <p:cNvPr id="11284" name="Text Box 29"/>
            <p:cNvSpPr txBox="1">
              <a:spLocks noChangeArrowheads="1"/>
            </p:cNvSpPr>
            <p:nvPr/>
          </p:nvSpPr>
          <p:spPr bwMode="auto">
            <a:xfrm rot="-3234">
              <a:off x="2448" y="1822"/>
              <a:ext cx="235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en-US" altLang="zh-CN" sz="1400" b="1" smtClean="0">
                  <a:solidFill>
                    <a:srgbClr val="FF0066"/>
                  </a:solidFill>
                </a:rPr>
                <a:t>                Hybrids?</a:t>
              </a:r>
              <a:r>
                <a:rPr lang="en-US" altLang="zh-CN" sz="1400" b="1" smtClean="0">
                  <a:solidFill>
                    <a:srgbClr val="0000FF"/>
                  </a:solidFill>
                </a:rPr>
                <a:t>  </a:t>
              </a:r>
            </a:p>
          </p:txBody>
        </p:sp>
        <p:sp>
          <p:nvSpPr>
            <p:cNvPr id="11285" name="Line 30"/>
            <p:cNvSpPr>
              <a:spLocks noChangeShapeType="1"/>
            </p:cNvSpPr>
            <p:nvPr/>
          </p:nvSpPr>
          <p:spPr bwMode="auto">
            <a:xfrm flipH="1">
              <a:off x="2992" y="1822"/>
              <a:ext cx="182" cy="0"/>
            </a:xfrm>
            <a:prstGeom prst="line">
              <a:avLst/>
            </a:prstGeom>
            <a:noFill/>
            <a:ln w="9525">
              <a:solidFill>
                <a:srgbClr val="FF0066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11286" name="Line 31"/>
            <p:cNvSpPr>
              <a:spLocks noChangeShapeType="1"/>
            </p:cNvSpPr>
            <p:nvPr/>
          </p:nvSpPr>
          <p:spPr bwMode="auto">
            <a:xfrm>
              <a:off x="3355" y="1822"/>
              <a:ext cx="136" cy="0"/>
            </a:xfrm>
            <a:prstGeom prst="line">
              <a:avLst/>
            </a:prstGeom>
            <a:noFill/>
            <a:ln w="9525">
              <a:solidFill>
                <a:srgbClr val="FF0066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11287" name="Text Box 32"/>
            <p:cNvSpPr txBox="1">
              <a:spLocks noChangeArrowheads="1"/>
            </p:cNvSpPr>
            <p:nvPr/>
          </p:nvSpPr>
          <p:spPr bwMode="auto">
            <a:xfrm>
              <a:off x="3153" y="3191"/>
              <a:ext cx="725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9pPr>
            </a:lstStyle>
            <a:p>
              <a:pPr eaLnBrk="1" hangingPunct="1">
                <a:defRPr/>
              </a:pPr>
              <a:r>
                <a:rPr lang="en-US" altLang="zh-CN" sz="1400" b="1" smtClean="0">
                  <a:solidFill>
                    <a:srgbClr val="0000FF"/>
                  </a:solidFill>
                </a:rPr>
                <a:t>3rd Sector</a:t>
              </a:r>
            </a:p>
          </p:txBody>
        </p:sp>
        <p:sp>
          <p:nvSpPr>
            <p:cNvPr id="11288" name="Line 33"/>
            <p:cNvSpPr>
              <a:spLocks noChangeShapeType="1"/>
            </p:cNvSpPr>
            <p:nvPr/>
          </p:nvSpPr>
          <p:spPr bwMode="auto">
            <a:xfrm>
              <a:off x="4104" y="3201"/>
              <a:ext cx="0" cy="91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11289" name="Line 34"/>
            <p:cNvSpPr>
              <a:spLocks noChangeShapeType="1"/>
            </p:cNvSpPr>
            <p:nvPr/>
          </p:nvSpPr>
          <p:spPr bwMode="auto">
            <a:xfrm flipH="1" flipV="1">
              <a:off x="3787" y="3292"/>
              <a:ext cx="317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11290" name="Line 35"/>
            <p:cNvSpPr>
              <a:spLocks noChangeShapeType="1"/>
            </p:cNvSpPr>
            <p:nvPr/>
          </p:nvSpPr>
          <p:spPr bwMode="auto">
            <a:xfrm>
              <a:off x="521" y="3202"/>
              <a:ext cx="0" cy="13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11291" name="Text Box 36"/>
            <p:cNvSpPr txBox="1">
              <a:spLocks noChangeArrowheads="1"/>
            </p:cNvSpPr>
            <p:nvPr/>
          </p:nvSpPr>
          <p:spPr bwMode="auto">
            <a:xfrm>
              <a:off x="657" y="3236"/>
              <a:ext cx="86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en-US" altLang="zh-CN" sz="1400" b="1" smtClean="0"/>
                <a:t>Government</a:t>
              </a:r>
            </a:p>
          </p:txBody>
        </p:sp>
        <p:sp>
          <p:nvSpPr>
            <p:cNvPr id="11292" name="Line 37"/>
            <p:cNvSpPr>
              <a:spLocks noChangeShapeType="1"/>
            </p:cNvSpPr>
            <p:nvPr/>
          </p:nvSpPr>
          <p:spPr bwMode="auto">
            <a:xfrm>
              <a:off x="521" y="3337"/>
              <a:ext cx="1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11293" name="Line 38"/>
            <p:cNvSpPr>
              <a:spLocks noChangeShapeType="1"/>
            </p:cNvSpPr>
            <p:nvPr/>
          </p:nvSpPr>
          <p:spPr bwMode="auto">
            <a:xfrm flipH="1">
              <a:off x="1610" y="3201"/>
              <a:ext cx="0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11294" name="Line 39"/>
            <p:cNvSpPr>
              <a:spLocks noChangeShapeType="1"/>
            </p:cNvSpPr>
            <p:nvPr/>
          </p:nvSpPr>
          <p:spPr bwMode="auto">
            <a:xfrm flipH="1">
              <a:off x="1429" y="3337"/>
              <a:ext cx="18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11295" name="Text Box 40"/>
            <p:cNvSpPr txBox="1">
              <a:spLocks noChangeArrowheads="1"/>
            </p:cNvSpPr>
            <p:nvPr/>
          </p:nvSpPr>
          <p:spPr bwMode="auto">
            <a:xfrm flipH="1">
              <a:off x="2744" y="1486"/>
              <a:ext cx="999" cy="2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9pPr>
            </a:lstStyle>
            <a:p>
              <a:pPr eaLnBrk="1" hangingPunct="1">
                <a:lnSpc>
                  <a:spcPct val="50000"/>
                </a:lnSpc>
                <a:spcBef>
                  <a:spcPct val="50000"/>
                </a:spcBef>
                <a:defRPr/>
              </a:pPr>
              <a:r>
                <a:rPr lang="en-US" sz="1600" b="1" smtClean="0">
                  <a:solidFill>
                    <a:srgbClr val="FF0066"/>
                  </a:solidFill>
                </a:rPr>
                <a:t>Non-market</a:t>
              </a:r>
              <a:r>
                <a:rPr lang="en-US" sz="1600" b="1" smtClean="0">
                  <a:solidFill>
                    <a:srgbClr val="FF9900"/>
                  </a:solidFill>
                </a:rPr>
                <a:t> </a:t>
              </a:r>
            </a:p>
            <a:p>
              <a:pPr eaLnBrk="1" hangingPunct="1">
                <a:lnSpc>
                  <a:spcPct val="50000"/>
                </a:lnSpc>
                <a:spcBef>
                  <a:spcPct val="50000"/>
                </a:spcBef>
                <a:defRPr/>
              </a:pPr>
              <a:r>
                <a:rPr lang="en-US" sz="1600" b="1" smtClean="0">
                  <a:solidFill>
                    <a:srgbClr val="FF0066"/>
                  </a:solidFill>
                </a:rPr>
                <a:t>Privatization</a:t>
              </a:r>
            </a:p>
          </p:txBody>
        </p:sp>
        <p:sp>
          <p:nvSpPr>
            <p:cNvPr id="11296" name="Rectangle 41"/>
            <p:cNvSpPr>
              <a:spLocks noChangeArrowheads="1"/>
            </p:cNvSpPr>
            <p:nvPr/>
          </p:nvSpPr>
          <p:spPr bwMode="auto">
            <a:xfrm>
              <a:off x="2426" y="2062"/>
              <a:ext cx="3334" cy="1366"/>
            </a:xfrm>
            <a:prstGeom prst="rect">
              <a:avLst/>
            </a:prstGeom>
            <a:noFill/>
            <a:ln w="76200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11297" name="Line 43"/>
            <p:cNvSpPr>
              <a:spLocks noChangeShapeType="1"/>
            </p:cNvSpPr>
            <p:nvPr/>
          </p:nvSpPr>
          <p:spPr bwMode="auto">
            <a:xfrm>
              <a:off x="3424" y="3694"/>
              <a:ext cx="227" cy="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11298" name="Text Box 45"/>
            <p:cNvSpPr txBox="1">
              <a:spLocks noChangeArrowheads="1"/>
            </p:cNvSpPr>
            <p:nvPr/>
          </p:nvSpPr>
          <p:spPr bwMode="auto">
            <a:xfrm>
              <a:off x="3651" y="3598"/>
              <a:ext cx="1508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9pPr>
            </a:lstStyle>
            <a:p>
              <a:pPr eaLnBrk="1" hangingPunct="1">
                <a:defRPr/>
              </a:pPr>
              <a:r>
                <a:rPr lang="en-US" b="1" smtClean="0"/>
                <a:t>Not Decentralization</a:t>
              </a:r>
            </a:p>
          </p:txBody>
        </p:sp>
        <p:sp>
          <p:nvSpPr>
            <p:cNvPr id="11299" name="Line 46"/>
            <p:cNvSpPr>
              <a:spLocks noChangeShapeType="1"/>
            </p:cNvSpPr>
            <p:nvPr/>
          </p:nvSpPr>
          <p:spPr bwMode="auto">
            <a:xfrm>
              <a:off x="2608" y="3156"/>
              <a:ext cx="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11300" name="Line 47"/>
            <p:cNvSpPr>
              <a:spLocks noChangeShapeType="1"/>
            </p:cNvSpPr>
            <p:nvPr/>
          </p:nvSpPr>
          <p:spPr bwMode="auto">
            <a:xfrm>
              <a:off x="2608" y="3201"/>
              <a:ext cx="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11301" name="Line 48"/>
            <p:cNvSpPr>
              <a:spLocks noChangeShapeType="1"/>
            </p:cNvSpPr>
            <p:nvPr/>
          </p:nvSpPr>
          <p:spPr bwMode="auto">
            <a:xfrm>
              <a:off x="2880" y="3201"/>
              <a:ext cx="0" cy="9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11302" name="Line 49"/>
            <p:cNvSpPr>
              <a:spLocks noChangeShapeType="1"/>
            </p:cNvSpPr>
            <p:nvPr/>
          </p:nvSpPr>
          <p:spPr bwMode="auto">
            <a:xfrm>
              <a:off x="2880" y="3292"/>
              <a:ext cx="27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11303" name="Text Box 50"/>
            <p:cNvSpPr txBox="1">
              <a:spLocks noChangeArrowheads="1"/>
            </p:cNvSpPr>
            <p:nvPr/>
          </p:nvSpPr>
          <p:spPr bwMode="auto">
            <a:xfrm rot="-3234">
              <a:off x="1488" y="4009"/>
              <a:ext cx="235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en-US" altLang="zh-CN" sz="1400" b="1" smtClean="0">
                  <a:solidFill>
                    <a:srgbClr val="FF0066"/>
                  </a:solidFill>
                </a:rPr>
                <a:t>                </a:t>
              </a:r>
              <a:r>
                <a:rPr lang="en-US" altLang="zh-CN" sz="1400" b="1" smtClean="0">
                  <a:solidFill>
                    <a:srgbClr val="000000"/>
                  </a:solidFill>
                </a:rPr>
                <a:t>Public-Private Spectrum</a:t>
              </a:r>
              <a:endParaRPr lang="en-US" altLang="zh-CN" sz="1400" b="1" smtClean="0">
                <a:solidFill>
                  <a:srgbClr val="0000FF"/>
                </a:solidFill>
              </a:endParaRPr>
            </a:p>
          </p:txBody>
        </p:sp>
        <p:sp>
          <p:nvSpPr>
            <p:cNvPr id="11304" name="Line 51"/>
            <p:cNvSpPr>
              <a:spLocks noChangeShapeType="1"/>
            </p:cNvSpPr>
            <p:nvPr/>
          </p:nvSpPr>
          <p:spPr bwMode="auto">
            <a:xfrm>
              <a:off x="3360" y="4103"/>
              <a:ext cx="1680" cy="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11305" name="Line 52"/>
            <p:cNvSpPr>
              <a:spLocks noChangeShapeType="1"/>
            </p:cNvSpPr>
            <p:nvPr/>
          </p:nvSpPr>
          <p:spPr bwMode="auto">
            <a:xfrm flipH="1">
              <a:off x="576" y="4103"/>
              <a:ext cx="1440" cy="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11306" name="Text Box 53"/>
            <p:cNvSpPr txBox="1">
              <a:spLocks noChangeArrowheads="1"/>
            </p:cNvSpPr>
            <p:nvPr/>
          </p:nvSpPr>
          <p:spPr bwMode="auto">
            <a:xfrm rot="-3234">
              <a:off x="4992" y="4007"/>
              <a:ext cx="576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en-US" altLang="zh-CN" sz="1400" b="1" smtClean="0">
                  <a:solidFill>
                    <a:srgbClr val="000000"/>
                  </a:solidFill>
                </a:rPr>
                <a:t>Private</a:t>
              </a:r>
              <a:endParaRPr lang="en-US" altLang="zh-CN" sz="1400" b="1" smtClean="0">
                <a:solidFill>
                  <a:srgbClr val="0000FF"/>
                </a:solidFill>
              </a:endParaRPr>
            </a:p>
          </p:txBody>
        </p:sp>
        <p:sp>
          <p:nvSpPr>
            <p:cNvPr id="11307" name="Text Box 54"/>
            <p:cNvSpPr txBox="1">
              <a:spLocks noChangeArrowheads="1"/>
            </p:cNvSpPr>
            <p:nvPr/>
          </p:nvSpPr>
          <p:spPr bwMode="auto">
            <a:xfrm rot="-3234">
              <a:off x="144" y="4009"/>
              <a:ext cx="480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en-US" altLang="zh-CN" sz="1400" b="1" smtClean="0">
                  <a:solidFill>
                    <a:srgbClr val="000000"/>
                  </a:solidFill>
                </a:rPr>
                <a:t>Public</a:t>
              </a:r>
              <a:endParaRPr lang="en-US" altLang="zh-CN" sz="1400" b="1" smtClean="0">
                <a:solidFill>
                  <a:srgbClr val="0000FF"/>
                </a:solidFill>
              </a:endParaRPr>
            </a:p>
          </p:txBody>
        </p:sp>
        <p:sp>
          <p:nvSpPr>
            <p:cNvPr id="11308" name="Oval 55"/>
            <p:cNvSpPr>
              <a:spLocks noChangeArrowheads="1"/>
            </p:cNvSpPr>
            <p:nvPr/>
          </p:nvSpPr>
          <p:spPr bwMode="auto">
            <a:xfrm>
              <a:off x="4605" y="2782"/>
              <a:ext cx="771" cy="59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r>
                <a:rPr lang="en-US" altLang="zh-CN" sz="1400" b="1">
                  <a:latin typeface="Arial" charset="0"/>
                  <a:ea typeface="宋体" charset="0"/>
                  <a:cs typeface="宋体" charset="0"/>
                </a:rPr>
                <a:t>Participation</a:t>
              </a:r>
            </a:p>
          </p:txBody>
        </p:sp>
        <p:sp>
          <p:nvSpPr>
            <p:cNvPr id="11309" name="Line 18"/>
            <p:cNvSpPr>
              <a:spLocks noChangeShapeType="1"/>
            </p:cNvSpPr>
            <p:nvPr/>
          </p:nvSpPr>
          <p:spPr bwMode="auto">
            <a:xfrm flipH="1">
              <a:off x="567" y="1115"/>
              <a:ext cx="2041" cy="1497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11310" name="Line 19"/>
            <p:cNvSpPr>
              <a:spLocks noChangeShapeType="1"/>
            </p:cNvSpPr>
            <p:nvPr/>
          </p:nvSpPr>
          <p:spPr bwMode="auto">
            <a:xfrm flipH="1">
              <a:off x="1610" y="1160"/>
              <a:ext cx="1179" cy="1452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11311" name="Line 21"/>
            <p:cNvSpPr>
              <a:spLocks noChangeShapeType="1"/>
            </p:cNvSpPr>
            <p:nvPr/>
          </p:nvSpPr>
          <p:spPr bwMode="auto">
            <a:xfrm flipH="1">
              <a:off x="2925" y="1205"/>
              <a:ext cx="0" cy="1407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11312" name="Line 22"/>
            <p:cNvSpPr>
              <a:spLocks noChangeShapeType="1"/>
            </p:cNvSpPr>
            <p:nvPr/>
          </p:nvSpPr>
          <p:spPr bwMode="auto">
            <a:xfrm>
              <a:off x="3243" y="1205"/>
              <a:ext cx="693" cy="1433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11313" name="Line 23"/>
            <p:cNvSpPr>
              <a:spLocks noChangeShapeType="1"/>
            </p:cNvSpPr>
            <p:nvPr/>
          </p:nvSpPr>
          <p:spPr bwMode="auto">
            <a:xfrm>
              <a:off x="3744" y="1102"/>
              <a:ext cx="1248" cy="1104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11314" name="Line 24"/>
            <p:cNvSpPr>
              <a:spLocks noChangeShapeType="1"/>
            </p:cNvSpPr>
            <p:nvPr/>
          </p:nvSpPr>
          <p:spPr bwMode="auto">
            <a:xfrm flipH="1">
              <a:off x="4150" y="843"/>
              <a:ext cx="817" cy="1769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11315" name="Line 56"/>
            <p:cNvSpPr>
              <a:spLocks noChangeShapeType="1"/>
            </p:cNvSpPr>
            <p:nvPr/>
          </p:nvSpPr>
          <p:spPr bwMode="auto">
            <a:xfrm flipH="1">
              <a:off x="3107" y="843"/>
              <a:ext cx="1769" cy="1814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</p:grpSp>
      <p:sp>
        <p:nvSpPr>
          <p:cNvPr id="11267" name="Text Box 58"/>
          <p:cNvSpPr txBox="1">
            <a:spLocks noChangeArrowheads="1"/>
          </p:cNvSpPr>
          <p:nvPr/>
        </p:nvSpPr>
        <p:spPr bwMode="auto">
          <a:xfrm rot="-3234">
            <a:off x="6804025" y="1701800"/>
            <a:ext cx="1871663" cy="830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US" altLang="zh-CN" sz="1600" b="1" smtClean="0">
                <a:solidFill>
                  <a:srgbClr val="003399"/>
                </a:solidFill>
              </a:rPr>
              <a:t>Contracts, Delegations Transfers</a:t>
            </a:r>
            <a:r>
              <a:rPr lang="en-US" altLang="zh-CN" sz="1400" b="1" smtClean="0">
                <a:solidFill>
                  <a:srgbClr val="0000FF"/>
                </a:solidFill>
              </a:rPr>
              <a:t>,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529" name="Group 61"/>
          <p:cNvGrpSpPr>
            <a:grpSpLocks/>
          </p:cNvGrpSpPr>
          <p:nvPr/>
        </p:nvGrpSpPr>
        <p:grpSpPr bwMode="auto">
          <a:xfrm>
            <a:off x="0" y="185738"/>
            <a:ext cx="9144000" cy="6483350"/>
            <a:chOff x="0" y="117"/>
            <a:chExt cx="5760" cy="4084"/>
          </a:xfrm>
        </p:grpSpPr>
        <p:sp>
          <p:nvSpPr>
            <p:cNvPr id="154627" name="Rectangle 3"/>
            <p:cNvSpPr>
              <a:spLocks noChangeArrowheads="1"/>
            </p:cNvSpPr>
            <p:nvPr/>
          </p:nvSpPr>
          <p:spPr bwMode="auto">
            <a:xfrm>
              <a:off x="0" y="2430"/>
              <a:ext cx="2336" cy="998"/>
            </a:xfrm>
            <a:prstGeom prst="rect">
              <a:avLst/>
            </a:prstGeom>
            <a:noFill/>
            <a:ln w="7620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154628" name="Text Box 4"/>
            <p:cNvSpPr txBox="1">
              <a:spLocks noChangeArrowheads="1"/>
            </p:cNvSpPr>
            <p:nvPr/>
          </p:nvSpPr>
          <p:spPr bwMode="auto">
            <a:xfrm>
              <a:off x="0" y="117"/>
              <a:ext cx="116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endParaRPr lang="en-US" sz="2800" b="1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154630" name="Text Box 6"/>
            <p:cNvSpPr txBox="1">
              <a:spLocks noChangeArrowheads="1"/>
            </p:cNvSpPr>
            <p:nvPr/>
          </p:nvSpPr>
          <p:spPr bwMode="auto">
            <a:xfrm>
              <a:off x="165" y="1006"/>
              <a:ext cx="136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000" b="1">
                  <a:latin typeface="Arial" charset="0"/>
                  <a:ea typeface="宋体" charset="0"/>
                  <a:cs typeface="宋体" charset="0"/>
                </a:rPr>
                <a:t>Power Transfers</a:t>
              </a:r>
            </a:p>
          </p:txBody>
        </p:sp>
        <p:sp>
          <p:nvSpPr>
            <p:cNvPr id="154632" name="Line 8"/>
            <p:cNvSpPr>
              <a:spLocks noChangeShapeType="1"/>
            </p:cNvSpPr>
            <p:nvPr/>
          </p:nvSpPr>
          <p:spPr bwMode="auto">
            <a:xfrm>
              <a:off x="424" y="1298"/>
              <a:ext cx="551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154634" name="Rectangle 10"/>
            <p:cNvSpPr>
              <a:spLocks noChangeArrowheads="1"/>
            </p:cNvSpPr>
            <p:nvPr/>
          </p:nvSpPr>
          <p:spPr bwMode="auto">
            <a:xfrm>
              <a:off x="28" y="845"/>
              <a:ext cx="1347" cy="7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154635" name="Text Box 11"/>
            <p:cNvSpPr txBox="1">
              <a:spLocks noChangeArrowheads="1"/>
            </p:cNvSpPr>
            <p:nvPr/>
          </p:nvSpPr>
          <p:spPr bwMode="auto">
            <a:xfrm>
              <a:off x="0" y="117"/>
              <a:ext cx="1849" cy="5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800" b="1" dirty="0">
                  <a:latin typeface="Arial" charset="0"/>
                  <a:ea typeface="宋体" charset="0"/>
                  <a:cs typeface="宋体" charset="0"/>
                </a:rPr>
                <a:t>Defining </a:t>
              </a:r>
            </a:p>
            <a:p>
              <a:pPr>
                <a:defRPr/>
              </a:pPr>
              <a:r>
                <a:rPr lang="en-US" sz="2800" b="1" dirty="0">
                  <a:latin typeface="Arial" charset="0"/>
                  <a:ea typeface="宋体" charset="0"/>
                  <a:cs typeface="宋体" charset="0"/>
                </a:rPr>
                <a:t>Decentralization</a:t>
              </a:r>
            </a:p>
          </p:txBody>
        </p:sp>
        <p:sp>
          <p:nvSpPr>
            <p:cNvPr id="154636" name="Oval 12"/>
            <p:cNvSpPr>
              <a:spLocks noChangeArrowheads="1"/>
            </p:cNvSpPr>
            <p:nvPr/>
          </p:nvSpPr>
          <p:spPr bwMode="auto">
            <a:xfrm>
              <a:off x="2064" y="203"/>
              <a:ext cx="2220" cy="995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000" b="1"/>
                <a:t>Central Government</a:t>
              </a:r>
            </a:p>
            <a:p>
              <a:pPr eaLnBrk="1" hangingPunct="1"/>
              <a:r>
                <a:rPr lang="en-US" altLang="zh-CN" sz="1400" b="1"/>
                <a:t>	Ministries:</a:t>
              </a:r>
            </a:p>
            <a:p>
              <a:pPr eaLnBrk="1" hangingPunct="1"/>
              <a:r>
                <a:rPr lang="en-US" altLang="zh-CN" sz="1400" b="1"/>
                <a:t> 	 -Health</a:t>
              </a:r>
            </a:p>
            <a:p>
              <a:pPr eaLnBrk="1" hangingPunct="1"/>
              <a:r>
                <a:rPr lang="en-US" altLang="zh-CN" sz="1400" b="1"/>
                <a:t> 	 -Environment</a:t>
              </a:r>
            </a:p>
            <a:p>
              <a:pPr eaLnBrk="1" hangingPunct="1"/>
              <a:r>
                <a:rPr lang="en-US" altLang="zh-CN" sz="1400" b="1"/>
                <a:t>  	 -Education….</a:t>
              </a:r>
            </a:p>
          </p:txBody>
        </p:sp>
        <p:sp>
          <p:nvSpPr>
            <p:cNvPr id="154637" name="Oval 13"/>
            <p:cNvSpPr>
              <a:spLocks noChangeArrowheads="1"/>
            </p:cNvSpPr>
            <p:nvPr/>
          </p:nvSpPr>
          <p:spPr bwMode="auto">
            <a:xfrm>
              <a:off x="58" y="2625"/>
              <a:ext cx="1008" cy="57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r>
                <a:rPr lang="en-US" altLang="zh-CN" sz="1400" b="1">
                  <a:latin typeface="Arial" charset="0"/>
                  <a:ea typeface="宋体" charset="0"/>
                  <a:cs typeface="宋体" charset="0"/>
                </a:rPr>
                <a:t>Democratic </a:t>
              </a:r>
            </a:p>
            <a:p>
              <a:pPr algn="ctr">
                <a:defRPr/>
              </a:pPr>
              <a:r>
                <a:rPr lang="en-US" altLang="zh-CN" sz="1400" b="1">
                  <a:latin typeface="Arial" charset="0"/>
                  <a:ea typeface="宋体" charset="0"/>
                  <a:cs typeface="宋体" charset="0"/>
                </a:rPr>
                <a:t>Local </a:t>
              </a:r>
            </a:p>
            <a:p>
              <a:pPr algn="ctr">
                <a:defRPr/>
              </a:pPr>
              <a:r>
                <a:rPr lang="en-US" altLang="zh-CN" sz="1400" b="1">
                  <a:latin typeface="Arial" charset="0"/>
                  <a:ea typeface="宋体" charset="0"/>
                  <a:cs typeface="宋体" charset="0"/>
                </a:rPr>
                <a:t>Government</a:t>
              </a:r>
            </a:p>
          </p:txBody>
        </p:sp>
        <p:sp>
          <p:nvSpPr>
            <p:cNvPr id="154638" name="Oval 14"/>
            <p:cNvSpPr>
              <a:spLocks noChangeArrowheads="1"/>
            </p:cNvSpPr>
            <p:nvPr/>
          </p:nvSpPr>
          <p:spPr bwMode="auto">
            <a:xfrm>
              <a:off x="1152" y="2625"/>
              <a:ext cx="1008" cy="57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r>
                <a:rPr lang="en-US" altLang="zh-CN" sz="1400" b="1">
                  <a:latin typeface="Arial" charset="0"/>
                  <a:ea typeface="宋体" charset="0"/>
                  <a:cs typeface="宋体" charset="0"/>
                </a:rPr>
                <a:t>Administrative</a:t>
              </a:r>
            </a:p>
            <a:p>
              <a:pPr algn="ctr">
                <a:defRPr/>
              </a:pPr>
              <a:r>
                <a:rPr lang="en-US" altLang="zh-CN" sz="1400" b="1">
                  <a:latin typeface="Arial" charset="0"/>
                  <a:ea typeface="宋体" charset="0"/>
                  <a:cs typeface="宋体" charset="0"/>
                </a:rPr>
                <a:t>Local Authority</a:t>
              </a:r>
            </a:p>
          </p:txBody>
        </p:sp>
        <p:sp>
          <p:nvSpPr>
            <p:cNvPr id="154639" name="Oval 15"/>
            <p:cNvSpPr>
              <a:spLocks noChangeArrowheads="1"/>
            </p:cNvSpPr>
            <p:nvPr/>
          </p:nvSpPr>
          <p:spPr bwMode="auto">
            <a:xfrm>
              <a:off x="2472" y="2625"/>
              <a:ext cx="862" cy="57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r>
                <a:rPr lang="en-US" altLang="zh-CN" sz="1400" b="1">
                  <a:latin typeface="Arial" charset="0"/>
                  <a:ea typeface="宋体" charset="0"/>
                  <a:cs typeface="宋体" charset="0"/>
                </a:rPr>
                <a:t>Customary</a:t>
              </a:r>
            </a:p>
            <a:p>
              <a:pPr algn="ctr">
                <a:defRPr/>
              </a:pPr>
              <a:r>
                <a:rPr lang="en-US" altLang="zh-CN" sz="1400" b="1">
                  <a:latin typeface="Arial" charset="0"/>
                  <a:ea typeface="宋体" charset="0"/>
                  <a:cs typeface="宋体" charset="0"/>
                </a:rPr>
                <a:t> Authority</a:t>
              </a:r>
            </a:p>
          </p:txBody>
        </p:sp>
        <p:sp>
          <p:nvSpPr>
            <p:cNvPr id="154640" name="Oval 16"/>
            <p:cNvSpPr>
              <a:spLocks noChangeArrowheads="1"/>
            </p:cNvSpPr>
            <p:nvPr/>
          </p:nvSpPr>
          <p:spPr bwMode="auto">
            <a:xfrm>
              <a:off x="3648" y="2612"/>
              <a:ext cx="864" cy="57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r>
                <a:rPr lang="en-US" altLang="zh-CN" sz="1400" b="1">
                  <a:latin typeface="Arial" charset="0"/>
                  <a:ea typeface="宋体" charset="0"/>
                  <a:cs typeface="宋体" charset="0"/>
                </a:rPr>
                <a:t>NGO</a:t>
              </a:r>
            </a:p>
            <a:p>
              <a:pPr algn="ctr">
                <a:defRPr/>
              </a:pPr>
              <a:r>
                <a:rPr lang="en-US" altLang="zh-CN" sz="1400" b="1">
                  <a:latin typeface="Arial" charset="0"/>
                  <a:ea typeface="宋体" charset="0"/>
                  <a:cs typeface="宋体" charset="0"/>
                </a:rPr>
                <a:t>PVO</a:t>
              </a:r>
            </a:p>
            <a:p>
              <a:pPr algn="ctr">
                <a:defRPr/>
              </a:pPr>
              <a:r>
                <a:rPr lang="en-US" altLang="zh-CN" sz="1400" b="1">
                  <a:latin typeface="Arial" charset="0"/>
                  <a:ea typeface="宋体" charset="0"/>
                  <a:cs typeface="宋体" charset="0"/>
                </a:rPr>
                <a:t>CBO</a:t>
              </a:r>
            </a:p>
          </p:txBody>
        </p:sp>
        <p:sp>
          <p:nvSpPr>
            <p:cNvPr id="154641" name="Rectangle 17"/>
            <p:cNvSpPr>
              <a:spLocks noChangeArrowheads="1"/>
            </p:cNvSpPr>
            <p:nvPr/>
          </p:nvSpPr>
          <p:spPr bwMode="auto">
            <a:xfrm>
              <a:off x="4649" y="389"/>
              <a:ext cx="861" cy="45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r>
                <a:rPr lang="en-US" altLang="zh-CN" b="1">
                  <a:latin typeface="Arial" charset="0"/>
                  <a:ea typeface="宋体" charset="0"/>
                  <a:cs typeface="宋体" charset="0"/>
                </a:rPr>
                <a:t>Donors</a:t>
              </a:r>
            </a:p>
            <a:p>
              <a:pPr algn="ctr">
                <a:defRPr/>
              </a:pPr>
              <a:r>
                <a:rPr lang="en-US" altLang="zh-CN" b="1">
                  <a:latin typeface="Arial" charset="0"/>
                  <a:ea typeface="宋体" charset="0"/>
                  <a:cs typeface="宋体" charset="0"/>
                </a:rPr>
                <a:t>Big NGOs</a:t>
              </a:r>
            </a:p>
          </p:txBody>
        </p:sp>
        <p:sp>
          <p:nvSpPr>
            <p:cNvPr id="154644" name="Oval 20"/>
            <p:cNvSpPr>
              <a:spLocks noChangeArrowheads="1"/>
            </p:cNvSpPr>
            <p:nvPr/>
          </p:nvSpPr>
          <p:spPr bwMode="auto">
            <a:xfrm>
              <a:off x="4800" y="2158"/>
              <a:ext cx="864" cy="57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r>
                <a:rPr lang="en-US" altLang="zh-CN" sz="1400" b="1">
                  <a:latin typeface="Arial" charset="0"/>
                  <a:ea typeface="宋体" charset="0"/>
                  <a:cs typeface="宋体" charset="0"/>
                </a:rPr>
                <a:t>Individual or</a:t>
              </a:r>
            </a:p>
            <a:p>
              <a:pPr algn="ctr">
                <a:defRPr/>
              </a:pPr>
              <a:r>
                <a:rPr lang="en-US" altLang="zh-CN" sz="1400" b="1">
                  <a:latin typeface="Arial" charset="0"/>
                  <a:ea typeface="宋体" charset="0"/>
                  <a:cs typeface="宋体" charset="0"/>
                </a:rPr>
                <a:t>Corporation</a:t>
              </a:r>
            </a:p>
          </p:txBody>
        </p:sp>
        <p:sp>
          <p:nvSpPr>
            <p:cNvPr id="154649" name="Line 25"/>
            <p:cNvSpPr>
              <a:spLocks noChangeShapeType="1"/>
            </p:cNvSpPr>
            <p:nvPr/>
          </p:nvSpPr>
          <p:spPr bwMode="auto">
            <a:xfrm>
              <a:off x="5057" y="843"/>
              <a:ext cx="182" cy="1317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154650" name="Text Box 26"/>
            <p:cNvSpPr txBox="1">
              <a:spLocks noChangeArrowheads="1"/>
            </p:cNvSpPr>
            <p:nvPr/>
          </p:nvSpPr>
          <p:spPr bwMode="auto">
            <a:xfrm rot="-2193337">
              <a:off x="486" y="1436"/>
              <a:ext cx="2767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altLang="zh-CN" sz="1600" b="1">
                  <a:solidFill>
                    <a:srgbClr val="009900"/>
                  </a:solidFill>
                  <a:latin typeface="Arial" charset="0"/>
                  <a:ea typeface="宋体" charset="0"/>
                  <a:cs typeface="宋体" charset="0"/>
                </a:rPr>
                <a:t>Democratic  Decentralization</a:t>
              </a:r>
            </a:p>
          </p:txBody>
        </p:sp>
        <p:sp>
          <p:nvSpPr>
            <p:cNvPr id="154651" name="Text Box 27"/>
            <p:cNvSpPr txBox="1">
              <a:spLocks noChangeArrowheads="1"/>
            </p:cNvSpPr>
            <p:nvPr/>
          </p:nvSpPr>
          <p:spPr bwMode="auto">
            <a:xfrm rot="61808394">
              <a:off x="1658" y="1592"/>
              <a:ext cx="1275" cy="5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altLang="zh-CN" sz="1600" b="1">
                  <a:solidFill>
                    <a:schemeClr val="tx2"/>
                  </a:solidFill>
                  <a:latin typeface="Arial" charset="0"/>
                  <a:ea typeface="宋体" charset="0"/>
                  <a:cs typeface="宋体" charset="0"/>
                </a:rPr>
                <a:t>Deconcentration  (Administrative Decentralization)</a:t>
              </a:r>
            </a:p>
          </p:txBody>
        </p:sp>
        <p:sp>
          <p:nvSpPr>
            <p:cNvPr id="154652" name="Text Box 28"/>
            <p:cNvSpPr txBox="1">
              <a:spLocks noChangeArrowheads="1"/>
            </p:cNvSpPr>
            <p:nvPr/>
          </p:nvSpPr>
          <p:spPr bwMode="auto">
            <a:xfrm rot="2623890" flipH="1">
              <a:off x="3792" y="1342"/>
              <a:ext cx="914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altLang="zh-CN" sz="1600" b="1">
                  <a:solidFill>
                    <a:srgbClr val="D60093"/>
                  </a:solidFill>
                  <a:latin typeface="Arial" charset="0"/>
                  <a:ea typeface="宋体" charset="0"/>
                  <a:cs typeface="宋体" charset="0"/>
                </a:rPr>
                <a:t>Privatization</a:t>
              </a:r>
            </a:p>
          </p:txBody>
        </p:sp>
        <p:sp>
          <p:nvSpPr>
            <p:cNvPr id="154653" name="Text Box 29"/>
            <p:cNvSpPr txBox="1">
              <a:spLocks noChangeArrowheads="1"/>
            </p:cNvSpPr>
            <p:nvPr/>
          </p:nvSpPr>
          <p:spPr bwMode="auto">
            <a:xfrm rot="21596766">
              <a:off x="2448" y="1822"/>
              <a:ext cx="235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altLang="zh-CN" sz="1400" b="1">
                  <a:solidFill>
                    <a:srgbClr val="FF0066"/>
                  </a:solidFill>
                  <a:latin typeface="Arial" charset="0"/>
                  <a:ea typeface="宋体" charset="0"/>
                  <a:cs typeface="宋体" charset="0"/>
                </a:rPr>
                <a:t>                Hybrids?</a:t>
              </a:r>
              <a:r>
                <a:rPr lang="en-US" altLang="zh-CN" sz="1400" b="1">
                  <a:solidFill>
                    <a:srgbClr val="0000FF"/>
                  </a:solidFill>
                  <a:latin typeface="Arial" charset="0"/>
                  <a:ea typeface="宋体" charset="0"/>
                  <a:cs typeface="宋体" charset="0"/>
                </a:rPr>
                <a:t>  </a:t>
              </a:r>
            </a:p>
          </p:txBody>
        </p:sp>
        <p:sp>
          <p:nvSpPr>
            <p:cNvPr id="154654" name="Line 30"/>
            <p:cNvSpPr>
              <a:spLocks noChangeShapeType="1"/>
            </p:cNvSpPr>
            <p:nvPr/>
          </p:nvSpPr>
          <p:spPr bwMode="auto">
            <a:xfrm flipH="1">
              <a:off x="2992" y="1822"/>
              <a:ext cx="182" cy="0"/>
            </a:xfrm>
            <a:prstGeom prst="line">
              <a:avLst/>
            </a:prstGeom>
            <a:noFill/>
            <a:ln w="9525">
              <a:solidFill>
                <a:srgbClr val="FF0066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154655" name="Line 31"/>
            <p:cNvSpPr>
              <a:spLocks noChangeShapeType="1"/>
            </p:cNvSpPr>
            <p:nvPr/>
          </p:nvSpPr>
          <p:spPr bwMode="auto">
            <a:xfrm>
              <a:off x="3355" y="1822"/>
              <a:ext cx="136" cy="0"/>
            </a:xfrm>
            <a:prstGeom prst="line">
              <a:avLst/>
            </a:prstGeom>
            <a:noFill/>
            <a:ln w="9525">
              <a:solidFill>
                <a:srgbClr val="FF0066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154656" name="Text Box 32"/>
            <p:cNvSpPr txBox="1">
              <a:spLocks noChangeArrowheads="1"/>
            </p:cNvSpPr>
            <p:nvPr/>
          </p:nvSpPr>
          <p:spPr bwMode="auto">
            <a:xfrm>
              <a:off x="3153" y="3191"/>
              <a:ext cx="725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altLang="zh-CN" sz="1400" b="1">
                  <a:solidFill>
                    <a:srgbClr val="0000FF"/>
                  </a:solidFill>
                  <a:latin typeface="Arial" charset="0"/>
                  <a:ea typeface="宋体" charset="0"/>
                  <a:cs typeface="宋体" charset="0"/>
                </a:rPr>
                <a:t>3rd Sector</a:t>
              </a:r>
            </a:p>
          </p:txBody>
        </p:sp>
        <p:sp>
          <p:nvSpPr>
            <p:cNvPr id="154657" name="Line 33"/>
            <p:cNvSpPr>
              <a:spLocks noChangeShapeType="1"/>
            </p:cNvSpPr>
            <p:nvPr/>
          </p:nvSpPr>
          <p:spPr bwMode="auto">
            <a:xfrm>
              <a:off x="4104" y="3201"/>
              <a:ext cx="0" cy="91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154658" name="Line 34"/>
            <p:cNvSpPr>
              <a:spLocks noChangeShapeType="1"/>
            </p:cNvSpPr>
            <p:nvPr/>
          </p:nvSpPr>
          <p:spPr bwMode="auto">
            <a:xfrm flipH="1" flipV="1">
              <a:off x="3787" y="3292"/>
              <a:ext cx="317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154659" name="Line 35"/>
            <p:cNvSpPr>
              <a:spLocks noChangeShapeType="1"/>
            </p:cNvSpPr>
            <p:nvPr/>
          </p:nvSpPr>
          <p:spPr bwMode="auto">
            <a:xfrm>
              <a:off x="521" y="3202"/>
              <a:ext cx="0" cy="13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154660" name="Text Box 36"/>
            <p:cNvSpPr txBox="1">
              <a:spLocks noChangeArrowheads="1"/>
            </p:cNvSpPr>
            <p:nvPr/>
          </p:nvSpPr>
          <p:spPr bwMode="auto">
            <a:xfrm>
              <a:off x="657" y="3236"/>
              <a:ext cx="86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altLang="zh-CN" sz="1400" b="1">
                  <a:latin typeface="Arial" charset="0"/>
                  <a:ea typeface="宋体" charset="0"/>
                  <a:cs typeface="宋体" charset="0"/>
                </a:rPr>
                <a:t>Government</a:t>
              </a:r>
            </a:p>
          </p:txBody>
        </p:sp>
        <p:sp>
          <p:nvSpPr>
            <p:cNvPr id="154661" name="Line 37"/>
            <p:cNvSpPr>
              <a:spLocks noChangeShapeType="1"/>
            </p:cNvSpPr>
            <p:nvPr/>
          </p:nvSpPr>
          <p:spPr bwMode="auto">
            <a:xfrm>
              <a:off x="521" y="3337"/>
              <a:ext cx="1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154662" name="Line 38"/>
            <p:cNvSpPr>
              <a:spLocks noChangeShapeType="1"/>
            </p:cNvSpPr>
            <p:nvPr/>
          </p:nvSpPr>
          <p:spPr bwMode="auto">
            <a:xfrm flipH="1">
              <a:off x="1610" y="3201"/>
              <a:ext cx="0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154663" name="Line 39"/>
            <p:cNvSpPr>
              <a:spLocks noChangeShapeType="1"/>
            </p:cNvSpPr>
            <p:nvPr/>
          </p:nvSpPr>
          <p:spPr bwMode="auto">
            <a:xfrm flipH="1">
              <a:off x="1429" y="3337"/>
              <a:ext cx="18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154664" name="Text Box 40"/>
            <p:cNvSpPr txBox="1">
              <a:spLocks noChangeArrowheads="1"/>
            </p:cNvSpPr>
            <p:nvPr/>
          </p:nvSpPr>
          <p:spPr bwMode="auto">
            <a:xfrm flipH="1">
              <a:off x="2744" y="1486"/>
              <a:ext cx="999" cy="2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lnSpc>
                  <a:spcPct val="50000"/>
                </a:lnSpc>
                <a:spcBef>
                  <a:spcPct val="50000"/>
                </a:spcBef>
                <a:defRPr/>
              </a:pPr>
              <a:r>
                <a:rPr lang="en-US" sz="1600" b="1">
                  <a:solidFill>
                    <a:srgbClr val="FF0066"/>
                  </a:solidFill>
                  <a:latin typeface="Arial" charset="0"/>
                  <a:ea typeface="宋体" charset="0"/>
                  <a:cs typeface="宋体" charset="0"/>
                </a:rPr>
                <a:t>Non-market</a:t>
              </a:r>
              <a:r>
                <a:rPr lang="en-US" sz="1600" b="1">
                  <a:solidFill>
                    <a:srgbClr val="FF9900"/>
                  </a:solidFill>
                  <a:latin typeface="Arial" charset="0"/>
                  <a:ea typeface="宋体" charset="0"/>
                  <a:cs typeface="宋体" charset="0"/>
                </a:rPr>
                <a:t> </a:t>
              </a:r>
            </a:p>
            <a:p>
              <a:pPr>
                <a:lnSpc>
                  <a:spcPct val="50000"/>
                </a:lnSpc>
                <a:spcBef>
                  <a:spcPct val="50000"/>
                </a:spcBef>
                <a:defRPr/>
              </a:pPr>
              <a:r>
                <a:rPr lang="en-US" sz="1600" b="1">
                  <a:solidFill>
                    <a:srgbClr val="FF0066"/>
                  </a:solidFill>
                  <a:latin typeface="Arial" charset="0"/>
                  <a:ea typeface="宋体" charset="0"/>
                  <a:cs typeface="宋体" charset="0"/>
                </a:rPr>
                <a:t>Privatization</a:t>
              </a:r>
            </a:p>
          </p:txBody>
        </p:sp>
        <p:sp>
          <p:nvSpPr>
            <p:cNvPr id="154665" name="Rectangle 41"/>
            <p:cNvSpPr>
              <a:spLocks noChangeArrowheads="1"/>
            </p:cNvSpPr>
            <p:nvPr/>
          </p:nvSpPr>
          <p:spPr bwMode="auto">
            <a:xfrm>
              <a:off x="2426" y="2115"/>
              <a:ext cx="3334" cy="1366"/>
            </a:xfrm>
            <a:prstGeom prst="rect">
              <a:avLst/>
            </a:prstGeom>
            <a:noFill/>
            <a:ln w="76200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154666" name="Line 42"/>
            <p:cNvSpPr>
              <a:spLocks noChangeShapeType="1"/>
            </p:cNvSpPr>
            <p:nvPr/>
          </p:nvSpPr>
          <p:spPr bwMode="auto">
            <a:xfrm>
              <a:off x="689" y="3698"/>
              <a:ext cx="227" cy="0"/>
            </a:xfrm>
            <a:prstGeom prst="line">
              <a:avLst/>
            </a:prstGeom>
            <a:noFill/>
            <a:ln w="7620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154667" name="Line 43"/>
            <p:cNvSpPr>
              <a:spLocks noChangeShapeType="1"/>
            </p:cNvSpPr>
            <p:nvPr/>
          </p:nvSpPr>
          <p:spPr bwMode="auto">
            <a:xfrm>
              <a:off x="3424" y="3694"/>
              <a:ext cx="227" cy="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154668" name="Text Box 44"/>
            <p:cNvSpPr txBox="1">
              <a:spLocks noChangeArrowheads="1"/>
            </p:cNvSpPr>
            <p:nvPr/>
          </p:nvSpPr>
          <p:spPr bwMode="auto">
            <a:xfrm>
              <a:off x="916" y="3603"/>
              <a:ext cx="1228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b="1">
                  <a:latin typeface="Arial" charset="0"/>
                  <a:ea typeface="宋体" charset="0"/>
                  <a:cs typeface="宋体" charset="0"/>
                </a:rPr>
                <a:t>Decentralization</a:t>
              </a:r>
            </a:p>
          </p:txBody>
        </p:sp>
        <p:sp>
          <p:nvSpPr>
            <p:cNvPr id="154669" name="Text Box 45"/>
            <p:cNvSpPr txBox="1">
              <a:spLocks noChangeArrowheads="1"/>
            </p:cNvSpPr>
            <p:nvPr/>
          </p:nvSpPr>
          <p:spPr bwMode="auto">
            <a:xfrm>
              <a:off x="3651" y="3598"/>
              <a:ext cx="1508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b="1">
                  <a:latin typeface="Arial" charset="0"/>
                  <a:ea typeface="宋体" charset="0"/>
                  <a:cs typeface="宋体" charset="0"/>
                </a:rPr>
                <a:t>Not Decentralization</a:t>
              </a:r>
            </a:p>
          </p:txBody>
        </p:sp>
        <p:sp>
          <p:nvSpPr>
            <p:cNvPr id="154670" name="Line 46"/>
            <p:cNvSpPr>
              <a:spLocks noChangeShapeType="1"/>
            </p:cNvSpPr>
            <p:nvPr/>
          </p:nvSpPr>
          <p:spPr bwMode="auto">
            <a:xfrm>
              <a:off x="2608" y="3156"/>
              <a:ext cx="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154671" name="Line 47"/>
            <p:cNvSpPr>
              <a:spLocks noChangeShapeType="1"/>
            </p:cNvSpPr>
            <p:nvPr/>
          </p:nvSpPr>
          <p:spPr bwMode="auto">
            <a:xfrm>
              <a:off x="2608" y="3201"/>
              <a:ext cx="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154672" name="Line 48"/>
            <p:cNvSpPr>
              <a:spLocks noChangeShapeType="1"/>
            </p:cNvSpPr>
            <p:nvPr/>
          </p:nvSpPr>
          <p:spPr bwMode="auto">
            <a:xfrm>
              <a:off x="2880" y="3201"/>
              <a:ext cx="0" cy="9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154673" name="Line 49"/>
            <p:cNvSpPr>
              <a:spLocks noChangeShapeType="1"/>
            </p:cNvSpPr>
            <p:nvPr/>
          </p:nvSpPr>
          <p:spPr bwMode="auto">
            <a:xfrm>
              <a:off x="2880" y="3292"/>
              <a:ext cx="27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154674" name="Text Box 50"/>
            <p:cNvSpPr txBox="1">
              <a:spLocks noChangeArrowheads="1"/>
            </p:cNvSpPr>
            <p:nvPr/>
          </p:nvSpPr>
          <p:spPr bwMode="auto">
            <a:xfrm rot="21596766">
              <a:off x="1488" y="4009"/>
              <a:ext cx="235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altLang="zh-CN" sz="1400" b="1">
                  <a:solidFill>
                    <a:srgbClr val="FF0066"/>
                  </a:solidFill>
                  <a:latin typeface="Arial" charset="0"/>
                  <a:ea typeface="宋体" charset="0"/>
                  <a:cs typeface="宋体" charset="0"/>
                </a:rPr>
                <a:t>                </a:t>
              </a:r>
              <a:r>
                <a:rPr lang="en-US" altLang="zh-CN" sz="1400" b="1">
                  <a:solidFill>
                    <a:srgbClr val="000000"/>
                  </a:solidFill>
                  <a:latin typeface="Arial" charset="0"/>
                  <a:ea typeface="宋体" charset="0"/>
                  <a:cs typeface="宋体" charset="0"/>
                </a:rPr>
                <a:t>Public-Private Spectrum</a:t>
              </a:r>
              <a:endParaRPr lang="en-US" altLang="zh-CN" sz="1400" b="1">
                <a:solidFill>
                  <a:srgbClr val="0000FF"/>
                </a:solidFill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154675" name="Line 51"/>
            <p:cNvSpPr>
              <a:spLocks noChangeShapeType="1"/>
            </p:cNvSpPr>
            <p:nvPr/>
          </p:nvSpPr>
          <p:spPr bwMode="auto">
            <a:xfrm>
              <a:off x="3360" y="4103"/>
              <a:ext cx="1680" cy="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154676" name="Line 52"/>
            <p:cNvSpPr>
              <a:spLocks noChangeShapeType="1"/>
            </p:cNvSpPr>
            <p:nvPr/>
          </p:nvSpPr>
          <p:spPr bwMode="auto">
            <a:xfrm flipH="1">
              <a:off x="576" y="4103"/>
              <a:ext cx="1440" cy="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154677" name="Text Box 53"/>
            <p:cNvSpPr txBox="1">
              <a:spLocks noChangeArrowheads="1"/>
            </p:cNvSpPr>
            <p:nvPr/>
          </p:nvSpPr>
          <p:spPr bwMode="auto">
            <a:xfrm rot="21596766">
              <a:off x="4992" y="4007"/>
              <a:ext cx="576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altLang="zh-CN" sz="1400" b="1">
                  <a:solidFill>
                    <a:srgbClr val="000000"/>
                  </a:solidFill>
                  <a:latin typeface="Arial" charset="0"/>
                  <a:ea typeface="宋体" charset="0"/>
                  <a:cs typeface="宋体" charset="0"/>
                </a:rPr>
                <a:t>Private</a:t>
              </a:r>
              <a:endParaRPr lang="en-US" altLang="zh-CN" sz="1400" b="1">
                <a:solidFill>
                  <a:srgbClr val="0000FF"/>
                </a:solidFill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154678" name="Text Box 54"/>
            <p:cNvSpPr txBox="1">
              <a:spLocks noChangeArrowheads="1"/>
            </p:cNvSpPr>
            <p:nvPr/>
          </p:nvSpPr>
          <p:spPr bwMode="auto">
            <a:xfrm rot="21596766">
              <a:off x="144" y="4009"/>
              <a:ext cx="480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altLang="zh-CN" sz="1400" b="1">
                  <a:solidFill>
                    <a:srgbClr val="000000"/>
                  </a:solidFill>
                  <a:latin typeface="Arial" charset="0"/>
                  <a:ea typeface="宋体" charset="0"/>
                  <a:cs typeface="宋体" charset="0"/>
                </a:rPr>
                <a:t>Public</a:t>
              </a:r>
              <a:endParaRPr lang="en-US" altLang="zh-CN" sz="1400" b="1">
                <a:solidFill>
                  <a:srgbClr val="0000FF"/>
                </a:solidFill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154679" name="Oval 55"/>
            <p:cNvSpPr>
              <a:spLocks noChangeArrowheads="1"/>
            </p:cNvSpPr>
            <p:nvPr/>
          </p:nvSpPr>
          <p:spPr bwMode="auto">
            <a:xfrm>
              <a:off x="4605" y="2782"/>
              <a:ext cx="771" cy="59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r>
                <a:rPr lang="en-US" altLang="zh-CN" sz="1400" b="1">
                  <a:latin typeface="Arial" charset="0"/>
                  <a:ea typeface="宋体" charset="0"/>
                  <a:cs typeface="宋体" charset="0"/>
                </a:rPr>
                <a:t>Participation</a:t>
              </a:r>
            </a:p>
          </p:txBody>
        </p:sp>
        <p:sp>
          <p:nvSpPr>
            <p:cNvPr id="154642" name="Line 18"/>
            <p:cNvSpPr>
              <a:spLocks noChangeShapeType="1"/>
            </p:cNvSpPr>
            <p:nvPr/>
          </p:nvSpPr>
          <p:spPr bwMode="auto">
            <a:xfrm flipH="1">
              <a:off x="567" y="1115"/>
              <a:ext cx="2041" cy="1497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154643" name="Line 19"/>
            <p:cNvSpPr>
              <a:spLocks noChangeShapeType="1"/>
            </p:cNvSpPr>
            <p:nvPr/>
          </p:nvSpPr>
          <p:spPr bwMode="auto">
            <a:xfrm flipH="1">
              <a:off x="1610" y="1160"/>
              <a:ext cx="1179" cy="1452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154645" name="Line 21"/>
            <p:cNvSpPr>
              <a:spLocks noChangeShapeType="1"/>
            </p:cNvSpPr>
            <p:nvPr/>
          </p:nvSpPr>
          <p:spPr bwMode="auto">
            <a:xfrm flipH="1">
              <a:off x="2925" y="1205"/>
              <a:ext cx="0" cy="1407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154646" name="Line 22"/>
            <p:cNvSpPr>
              <a:spLocks noChangeShapeType="1"/>
            </p:cNvSpPr>
            <p:nvPr/>
          </p:nvSpPr>
          <p:spPr bwMode="auto">
            <a:xfrm>
              <a:off x="3243" y="1205"/>
              <a:ext cx="693" cy="1433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154647" name="Line 23"/>
            <p:cNvSpPr>
              <a:spLocks noChangeShapeType="1"/>
            </p:cNvSpPr>
            <p:nvPr/>
          </p:nvSpPr>
          <p:spPr bwMode="auto">
            <a:xfrm>
              <a:off x="3744" y="1102"/>
              <a:ext cx="1248" cy="1104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154648" name="Line 24"/>
            <p:cNvSpPr>
              <a:spLocks noChangeShapeType="1"/>
            </p:cNvSpPr>
            <p:nvPr/>
          </p:nvSpPr>
          <p:spPr bwMode="auto">
            <a:xfrm flipH="1">
              <a:off x="4150" y="843"/>
              <a:ext cx="817" cy="1769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154680" name="Line 56"/>
            <p:cNvSpPr>
              <a:spLocks noChangeShapeType="1"/>
            </p:cNvSpPr>
            <p:nvPr/>
          </p:nvSpPr>
          <p:spPr bwMode="auto">
            <a:xfrm flipH="1">
              <a:off x="3107" y="843"/>
              <a:ext cx="1769" cy="1814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154682" name="Text Box 58"/>
            <p:cNvSpPr txBox="1">
              <a:spLocks noChangeArrowheads="1"/>
            </p:cNvSpPr>
            <p:nvPr/>
          </p:nvSpPr>
          <p:spPr bwMode="auto">
            <a:xfrm rot="21596766">
              <a:off x="4286" y="1068"/>
              <a:ext cx="1179" cy="3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altLang="zh-CN" sz="1600" b="1">
                  <a:solidFill>
                    <a:srgbClr val="003399"/>
                  </a:solidFill>
                  <a:latin typeface="Arial" charset="0"/>
                  <a:ea typeface="宋体" charset="0"/>
                  <a:cs typeface="宋体" charset="0"/>
                </a:rPr>
                <a:t>Contracts &amp; Delegations</a:t>
              </a:r>
              <a:r>
                <a:rPr lang="en-US" altLang="zh-CN" sz="1400" b="1">
                  <a:solidFill>
                    <a:srgbClr val="0000FF"/>
                  </a:solidFill>
                  <a:latin typeface="Arial" charset="0"/>
                  <a:ea typeface="宋体" charset="0"/>
                  <a:cs typeface="宋体" charset="0"/>
                </a:rPr>
                <a:t>  </a:t>
              </a:r>
            </a:p>
          </p:txBody>
        </p:sp>
        <p:sp>
          <p:nvSpPr>
            <p:cNvPr id="154684" name="Rectangle 60"/>
            <p:cNvSpPr>
              <a:spLocks noChangeArrowheads="1"/>
            </p:cNvSpPr>
            <p:nvPr/>
          </p:nvSpPr>
          <p:spPr bwMode="auto">
            <a:xfrm>
              <a:off x="2336" y="2432"/>
              <a:ext cx="1134" cy="998"/>
            </a:xfrm>
            <a:prstGeom prst="rect">
              <a:avLst/>
            </a:prstGeom>
            <a:noFill/>
            <a:ln w="76200">
              <a:solidFill>
                <a:schemeClr val="tx2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  <a:ea typeface="宋体" charset="0"/>
                <a:cs typeface="宋体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古瓶荷花">
  <a:themeElements>
    <a:clrScheme name="">
      <a:dk1>
        <a:srgbClr val="0033CC"/>
      </a:dk1>
      <a:lt1>
        <a:srgbClr val="FFFFFF"/>
      </a:lt1>
      <a:dk2>
        <a:srgbClr val="007572"/>
      </a:dk2>
      <a:lt2>
        <a:srgbClr val="C0C0C0"/>
      </a:lt2>
      <a:accent1>
        <a:srgbClr val="CCECFF"/>
      </a:accent1>
      <a:accent2>
        <a:srgbClr val="3399FF"/>
      </a:accent2>
      <a:accent3>
        <a:srgbClr val="FFFFFF"/>
      </a:accent3>
      <a:accent4>
        <a:srgbClr val="002AAE"/>
      </a:accent4>
      <a:accent5>
        <a:srgbClr val="E2F4FF"/>
      </a:accent5>
      <a:accent6>
        <a:srgbClr val="2D8AE7"/>
      </a:accent6>
      <a:hlink>
        <a:srgbClr val="CC0066"/>
      </a:hlink>
      <a:folHlink>
        <a:srgbClr val="DBDBE7"/>
      </a:folHlink>
    </a:clrScheme>
    <a:fontScheme name="古瓶荷花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宋体" pitchFamily="2" charset="-122"/>
          </a:defRPr>
        </a:defPPr>
      </a:lstStyle>
    </a:lnDef>
  </a:objectDefaults>
  <a:extraClrSchemeLst>
    <a:extraClrScheme>
      <a:clrScheme name="古瓶荷花 1">
        <a:dk1>
          <a:srgbClr val="0033CC"/>
        </a:dk1>
        <a:lt1>
          <a:srgbClr val="FFFFFF"/>
        </a:lt1>
        <a:dk2>
          <a:srgbClr val="007572"/>
        </a:dk2>
        <a:lt2>
          <a:srgbClr val="C0C0C0"/>
        </a:lt2>
        <a:accent1>
          <a:srgbClr val="CCECFF"/>
        </a:accent1>
        <a:accent2>
          <a:srgbClr val="3399FF"/>
        </a:accent2>
        <a:accent3>
          <a:srgbClr val="FFFFFF"/>
        </a:accent3>
        <a:accent4>
          <a:srgbClr val="002AAE"/>
        </a:accent4>
        <a:accent5>
          <a:srgbClr val="E2F4FF"/>
        </a:accent5>
        <a:accent6>
          <a:srgbClr val="2D8AE7"/>
        </a:accent6>
        <a:hlink>
          <a:srgbClr val="CC0066"/>
        </a:hlink>
        <a:folHlink>
          <a:srgbClr val="7D7DA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古瓶荷花 2">
        <a:dk1>
          <a:srgbClr val="007A77"/>
        </a:dk1>
        <a:lt1>
          <a:srgbClr val="EFF6EE"/>
        </a:lt1>
        <a:dk2>
          <a:srgbClr val="0066CC"/>
        </a:dk2>
        <a:lt2>
          <a:srgbClr val="C0C0C0"/>
        </a:lt2>
        <a:accent1>
          <a:srgbClr val="E7EEE6"/>
        </a:accent1>
        <a:accent2>
          <a:srgbClr val="FF9933"/>
        </a:accent2>
        <a:accent3>
          <a:srgbClr val="F6FAF5"/>
        </a:accent3>
        <a:accent4>
          <a:srgbClr val="006765"/>
        </a:accent4>
        <a:accent5>
          <a:srgbClr val="F1F5F0"/>
        </a:accent5>
        <a:accent6>
          <a:srgbClr val="E78A2D"/>
        </a:accent6>
        <a:hlink>
          <a:srgbClr val="636395"/>
        </a:hlink>
        <a:folHlink>
          <a:srgbClr val="CC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古瓶荷花 3">
        <a:dk1>
          <a:srgbClr val="000000"/>
        </a:dk1>
        <a:lt1>
          <a:srgbClr val="CCFFCC"/>
        </a:lt1>
        <a:dk2>
          <a:srgbClr val="E88A00"/>
        </a:dk2>
        <a:lt2>
          <a:srgbClr val="C0C0C0"/>
        </a:lt2>
        <a:accent1>
          <a:srgbClr val="CCECFF"/>
        </a:accent1>
        <a:accent2>
          <a:srgbClr val="336600"/>
        </a:accent2>
        <a:accent3>
          <a:srgbClr val="E2FFE2"/>
        </a:accent3>
        <a:accent4>
          <a:srgbClr val="000000"/>
        </a:accent4>
        <a:accent5>
          <a:srgbClr val="E2F4FF"/>
        </a:accent5>
        <a:accent6>
          <a:srgbClr val="2D5C00"/>
        </a:accent6>
        <a:hlink>
          <a:srgbClr val="3333CC"/>
        </a:hlink>
        <a:folHlink>
          <a:srgbClr val="33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古瓶荷花 4">
        <a:dk1>
          <a:srgbClr val="000000"/>
        </a:dk1>
        <a:lt1>
          <a:srgbClr val="FFFFCC"/>
        </a:lt1>
        <a:dk2>
          <a:srgbClr val="CC3300"/>
        </a:dk2>
        <a:lt2>
          <a:srgbClr val="C0C0C0"/>
        </a:lt2>
        <a:accent1>
          <a:srgbClr val="FFFFCC"/>
        </a:accent1>
        <a:accent2>
          <a:srgbClr val="339933"/>
        </a:accent2>
        <a:accent3>
          <a:srgbClr val="FFFFE2"/>
        </a:accent3>
        <a:accent4>
          <a:srgbClr val="000000"/>
        </a:accent4>
        <a:accent5>
          <a:srgbClr val="FFFFE2"/>
        </a:accent5>
        <a:accent6>
          <a:srgbClr val="2D8A2D"/>
        </a:accent6>
        <a:hlink>
          <a:srgbClr val="0066FF"/>
        </a:hlink>
        <a:folHlink>
          <a:srgbClr val="6F6F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古瓶荷花 5">
        <a:dk1>
          <a:srgbClr val="636395"/>
        </a:dk1>
        <a:lt1>
          <a:srgbClr val="FFE2C5"/>
        </a:lt1>
        <a:dk2>
          <a:srgbClr val="000000"/>
        </a:dk2>
        <a:lt2>
          <a:srgbClr val="C0C0C0"/>
        </a:lt2>
        <a:accent1>
          <a:srgbClr val="FFE1E1"/>
        </a:accent1>
        <a:accent2>
          <a:srgbClr val="FF9933"/>
        </a:accent2>
        <a:accent3>
          <a:srgbClr val="FFEEDF"/>
        </a:accent3>
        <a:accent4>
          <a:srgbClr val="53537E"/>
        </a:accent4>
        <a:accent5>
          <a:srgbClr val="FFEEEE"/>
        </a:accent5>
        <a:accent6>
          <a:srgbClr val="E78A2D"/>
        </a:accent6>
        <a:hlink>
          <a:srgbClr val="008080"/>
        </a:hlink>
        <a:folHlink>
          <a:srgbClr val="33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古瓶荷花 6">
        <a:dk1>
          <a:srgbClr val="626292"/>
        </a:dk1>
        <a:lt1>
          <a:srgbClr val="CCECFF"/>
        </a:lt1>
        <a:dk2>
          <a:srgbClr val="3333CC"/>
        </a:dk2>
        <a:lt2>
          <a:srgbClr val="C0C0C0"/>
        </a:lt2>
        <a:accent1>
          <a:srgbClr val="D9F1FF"/>
        </a:accent1>
        <a:accent2>
          <a:srgbClr val="FF9900"/>
        </a:accent2>
        <a:accent3>
          <a:srgbClr val="E2F4FF"/>
        </a:accent3>
        <a:accent4>
          <a:srgbClr val="53537C"/>
        </a:accent4>
        <a:accent5>
          <a:srgbClr val="E9F7FF"/>
        </a:accent5>
        <a:accent6>
          <a:srgbClr val="E78A00"/>
        </a:accent6>
        <a:hlink>
          <a:srgbClr val="CC0066"/>
        </a:hlink>
        <a:folHlink>
          <a:srgbClr val="0099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古瓶荷花 7">
        <a:dk1>
          <a:srgbClr val="0066CC"/>
        </a:dk1>
        <a:lt1>
          <a:srgbClr val="FFE1E1"/>
        </a:lt1>
        <a:dk2>
          <a:srgbClr val="006600"/>
        </a:dk2>
        <a:lt2>
          <a:srgbClr val="C0C0C0"/>
        </a:lt2>
        <a:accent1>
          <a:srgbClr val="FFFFCC"/>
        </a:accent1>
        <a:accent2>
          <a:srgbClr val="009999"/>
        </a:accent2>
        <a:accent3>
          <a:srgbClr val="FFEEEE"/>
        </a:accent3>
        <a:accent4>
          <a:srgbClr val="0056AE"/>
        </a:accent4>
        <a:accent5>
          <a:srgbClr val="FFFFE2"/>
        </a:accent5>
        <a:accent6>
          <a:srgbClr val="008A8A"/>
        </a:accent6>
        <a:hlink>
          <a:srgbClr val="EC0000"/>
        </a:hlink>
        <a:folHlink>
          <a:srgbClr val="00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古瓶荷花 8">
        <a:dk1>
          <a:srgbClr val="292929"/>
        </a:dk1>
        <a:lt1>
          <a:srgbClr val="DDDDDD"/>
        </a:lt1>
        <a:dk2>
          <a:srgbClr val="0066CC"/>
        </a:dk2>
        <a:lt2>
          <a:srgbClr val="B2B2B2"/>
        </a:lt2>
        <a:accent1>
          <a:srgbClr val="CACADC"/>
        </a:accent1>
        <a:accent2>
          <a:srgbClr val="FFCC00"/>
        </a:accent2>
        <a:accent3>
          <a:srgbClr val="EBEBEB"/>
        </a:accent3>
        <a:accent4>
          <a:srgbClr val="212121"/>
        </a:accent4>
        <a:accent5>
          <a:srgbClr val="E1E1EB"/>
        </a:accent5>
        <a:accent6>
          <a:srgbClr val="E7B900"/>
        </a:accent6>
        <a:hlink>
          <a:srgbClr val="008080"/>
        </a:hlink>
        <a:folHlink>
          <a:srgbClr val="7D7DA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Designs\Sumi Painting.pot</Template>
  <TotalTime>29082</TotalTime>
  <Words>797</Words>
  <Application>Microsoft Office PowerPoint</Application>
  <PresentationFormat>On-screen Show (4:3)</PresentationFormat>
  <Paragraphs>373</Paragraphs>
  <Slides>17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Arial</vt:lpstr>
      <vt:lpstr>SimSun</vt:lpstr>
      <vt:lpstr>Wingdings</vt:lpstr>
      <vt:lpstr>MS PGothic</vt:lpstr>
      <vt:lpstr>Times New Roman</vt:lpstr>
      <vt:lpstr>古瓶荷花</vt:lpstr>
      <vt:lpstr>PowerPoint Presentation</vt:lpstr>
      <vt:lpstr>We need Clear Framing &amp; Positions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Why does Local Representation Matter?</vt:lpstr>
      <vt:lpstr>Elements of Effective Decentralization</vt:lpstr>
      <vt:lpstr>PowerPoint Presentation</vt:lpstr>
      <vt:lpstr>Actors, Powers, Accountabilities Choice</vt:lpstr>
      <vt:lpstr>PowerPoint Presentation</vt:lpstr>
      <vt:lpstr>PowerPoint Presentation</vt:lpstr>
      <vt:lpstr>The End of Discussion I</vt:lpstr>
      <vt:lpstr>The End</vt:lpstr>
    </vt:vector>
  </TitlesOfParts>
  <Company>CBIK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Decentralization and nature resources management</dc:title>
  <dc:creator>Pu Luping</dc:creator>
  <cp:lastModifiedBy>Diane Kelecom</cp:lastModifiedBy>
  <cp:revision>1048</cp:revision>
  <dcterms:created xsi:type="dcterms:W3CDTF">2003-07-09T12:47:39Z</dcterms:created>
  <dcterms:modified xsi:type="dcterms:W3CDTF">2015-07-22T08:31:23Z</dcterms:modified>
</cp:coreProperties>
</file>