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323" r:id="rId5"/>
    <p:sldId id="324" r:id="rId6"/>
    <p:sldId id="264" r:id="rId7"/>
    <p:sldId id="325" r:id="rId8"/>
    <p:sldId id="328" r:id="rId9"/>
    <p:sldId id="326" r:id="rId10"/>
    <p:sldId id="327" r:id="rId11"/>
    <p:sldId id="329" r:id="rId12"/>
    <p:sldId id="330" r:id="rId13"/>
    <p:sldId id="333" r:id="rId14"/>
    <p:sldId id="334" r:id="rId15"/>
    <p:sldId id="289" r:id="rId16"/>
    <p:sldId id="271" r:id="rId17"/>
    <p:sldId id="272" r:id="rId18"/>
    <p:sldId id="283" r:id="rId19"/>
    <p:sldId id="290" r:id="rId20"/>
    <p:sldId id="285" r:id="rId21"/>
    <p:sldId id="291" r:id="rId22"/>
    <p:sldId id="286" r:id="rId23"/>
    <p:sldId id="287" r:id="rId24"/>
    <p:sldId id="292" r:id="rId25"/>
    <p:sldId id="288" r:id="rId26"/>
    <p:sldId id="273" r:id="rId27"/>
    <p:sldId id="293" r:id="rId28"/>
    <p:sldId id="274" r:id="rId29"/>
    <p:sldId id="275" r:id="rId30"/>
    <p:sldId id="276" r:id="rId31"/>
    <p:sldId id="306" r:id="rId32"/>
    <p:sldId id="294" r:id="rId33"/>
    <p:sldId id="295" r:id="rId34"/>
    <p:sldId id="296" r:id="rId35"/>
    <p:sldId id="297" r:id="rId36"/>
    <p:sldId id="298" r:id="rId37"/>
    <p:sldId id="299" r:id="rId38"/>
    <p:sldId id="300" r:id="rId39"/>
    <p:sldId id="307" r:id="rId40"/>
    <p:sldId id="301" r:id="rId41"/>
    <p:sldId id="302" r:id="rId42"/>
    <p:sldId id="303" r:id="rId43"/>
    <p:sldId id="308" r:id="rId44"/>
    <p:sldId id="315" r:id="rId45"/>
    <p:sldId id="304" r:id="rId46"/>
    <p:sldId id="316" r:id="rId47"/>
    <p:sldId id="309" r:id="rId48"/>
    <p:sldId id="310" r:id="rId49"/>
    <p:sldId id="317" r:id="rId50"/>
    <p:sldId id="311" r:id="rId51"/>
    <p:sldId id="312" r:id="rId52"/>
    <p:sldId id="313" r:id="rId53"/>
    <p:sldId id="318" r:id="rId54"/>
    <p:sldId id="305" r:id="rId55"/>
    <p:sldId id="319" r:id="rId56"/>
    <p:sldId id="320" r:id="rId57"/>
    <p:sldId id="321" r:id="rId58"/>
    <p:sldId id="322" r:id="rId59"/>
    <p:sldId id="277" r:id="rId6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96" autoAdjust="0"/>
    <p:restoredTop sz="99819" autoAdjust="0"/>
  </p:normalViewPr>
  <p:slideViewPr>
    <p:cSldViewPr snapToGrid="0" snapToObjects="1">
      <p:cViewPr varScale="1">
        <p:scale>
          <a:sx n="96" d="100"/>
          <a:sy n="96" d="100"/>
        </p:scale>
        <p:origin x="-928" y="-3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printerSettings" Target="printerSettings/printerSettings1.bin"/><Relationship Id="rId62"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5DC28D-9135-164E-BCB6-56CA9D647A49}" type="datetimeFigureOut">
              <a:rPr lang="en-US" smtClean="0"/>
              <a:t>4/16/15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215CE-DC08-C444-A7C3-3FC86C9ED1F0}" type="slidenum">
              <a:rPr lang="en-US" smtClean="0"/>
              <a:t>‹#›</a:t>
            </a:fld>
            <a:endParaRPr lang="en-US"/>
          </a:p>
        </p:txBody>
      </p:sp>
    </p:spTree>
    <p:extLst>
      <p:ext uri="{BB962C8B-B14F-4D97-AF65-F5344CB8AC3E}">
        <p14:creationId xmlns:p14="http://schemas.microsoft.com/office/powerpoint/2010/main" val="3210671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5DC28D-9135-164E-BCB6-56CA9D647A49}" type="datetimeFigureOut">
              <a:rPr lang="en-US" smtClean="0"/>
              <a:t>4/16/15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215CE-DC08-C444-A7C3-3FC86C9ED1F0}" type="slidenum">
              <a:rPr lang="en-US" smtClean="0"/>
              <a:t>‹#›</a:t>
            </a:fld>
            <a:endParaRPr lang="en-US"/>
          </a:p>
        </p:txBody>
      </p:sp>
    </p:spTree>
    <p:extLst>
      <p:ext uri="{BB962C8B-B14F-4D97-AF65-F5344CB8AC3E}">
        <p14:creationId xmlns:p14="http://schemas.microsoft.com/office/powerpoint/2010/main" val="2774110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5DC28D-9135-164E-BCB6-56CA9D647A49}" type="datetimeFigureOut">
              <a:rPr lang="en-US" smtClean="0"/>
              <a:t>4/16/15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215CE-DC08-C444-A7C3-3FC86C9ED1F0}" type="slidenum">
              <a:rPr lang="en-US" smtClean="0"/>
              <a:t>‹#›</a:t>
            </a:fld>
            <a:endParaRPr lang="en-US"/>
          </a:p>
        </p:txBody>
      </p:sp>
    </p:spTree>
    <p:extLst>
      <p:ext uri="{BB962C8B-B14F-4D97-AF65-F5344CB8AC3E}">
        <p14:creationId xmlns:p14="http://schemas.microsoft.com/office/powerpoint/2010/main" val="140168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5DC28D-9135-164E-BCB6-56CA9D647A49}" type="datetimeFigureOut">
              <a:rPr lang="en-US" smtClean="0"/>
              <a:t>4/16/15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215CE-DC08-C444-A7C3-3FC86C9ED1F0}" type="slidenum">
              <a:rPr lang="en-US" smtClean="0"/>
              <a:t>‹#›</a:t>
            </a:fld>
            <a:endParaRPr lang="en-US"/>
          </a:p>
        </p:txBody>
      </p:sp>
    </p:spTree>
    <p:extLst>
      <p:ext uri="{BB962C8B-B14F-4D97-AF65-F5344CB8AC3E}">
        <p14:creationId xmlns:p14="http://schemas.microsoft.com/office/powerpoint/2010/main" val="3426319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5DC28D-9135-164E-BCB6-56CA9D647A49}" type="datetimeFigureOut">
              <a:rPr lang="en-US" smtClean="0"/>
              <a:t>4/16/15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215CE-DC08-C444-A7C3-3FC86C9ED1F0}" type="slidenum">
              <a:rPr lang="en-US" smtClean="0"/>
              <a:t>‹#›</a:t>
            </a:fld>
            <a:endParaRPr lang="en-US"/>
          </a:p>
        </p:txBody>
      </p:sp>
    </p:spTree>
    <p:extLst>
      <p:ext uri="{BB962C8B-B14F-4D97-AF65-F5344CB8AC3E}">
        <p14:creationId xmlns:p14="http://schemas.microsoft.com/office/powerpoint/2010/main" val="3919449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5DC28D-9135-164E-BCB6-56CA9D647A49}" type="datetimeFigureOut">
              <a:rPr lang="en-US" smtClean="0"/>
              <a:t>4/16/15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215CE-DC08-C444-A7C3-3FC86C9ED1F0}" type="slidenum">
              <a:rPr lang="en-US" smtClean="0"/>
              <a:t>‹#›</a:t>
            </a:fld>
            <a:endParaRPr lang="en-US"/>
          </a:p>
        </p:txBody>
      </p:sp>
    </p:spTree>
    <p:extLst>
      <p:ext uri="{BB962C8B-B14F-4D97-AF65-F5344CB8AC3E}">
        <p14:creationId xmlns:p14="http://schemas.microsoft.com/office/powerpoint/2010/main" val="1196815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5DC28D-9135-164E-BCB6-56CA9D647A49}" type="datetimeFigureOut">
              <a:rPr lang="en-US" smtClean="0"/>
              <a:t>4/16/15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215CE-DC08-C444-A7C3-3FC86C9ED1F0}" type="slidenum">
              <a:rPr lang="en-US" smtClean="0"/>
              <a:t>‹#›</a:t>
            </a:fld>
            <a:endParaRPr lang="en-US"/>
          </a:p>
        </p:txBody>
      </p:sp>
    </p:spTree>
    <p:extLst>
      <p:ext uri="{BB962C8B-B14F-4D97-AF65-F5344CB8AC3E}">
        <p14:creationId xmlns:p14="http://schemas.microsoft.com/office/powerpoint/2010/main" val="3824209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5DC28D-9135-164E-BCB6-56CA9D647A49}" type="datetimeFigureOut">
              <a:rPr lang="en-US" smtClean="0"/>
              <a:t>4/16/15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215CE-DC08-C444-A7C3-3FC86C9ED1F0}" type="slidenum">
              <a:rPr lang="en-US" smtClean="0"/>
              <a:t>‹#›</a:t>
            </a:fld>
            <a:endParaRPr lang="en-US"/>
          </a:p>
        </p:txBody>
      </p:sp>
    </p:spTree>
    <p:extLst>
      <p:ext uri="{BB962C8B-B14F-4D97-AF65-F5344CB8AC3E}">
        <p14:creationId xmlns:p14="http://schemas.microsoft.com/office/powerpoint/2010/main" val="1453083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5DC28D-9135-164E-BCB6-56CA9D647A49}" type="datetimeFigureOut">
              <a:rPr lang="en-US" smtClean="0"/>
              <a:t>4/16/15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215CE-DC08-C444-A7C3-3FC86C9ED1F0}" type="slidenum">
              <a:rPr lang="en-US" smtClean="0"/>
              <a:t>‹#›</a:t>
            </a:fld>
            <a:endParaRPr lang="en-US"/>
          </a:p>
        </p:txBody>
      </p:sp>
    </p:spTree>
    <p:extLst>
      <p:ext uri="{BB962C8B-B14F-4D97-AF65-F5344CB8AC3E}">
        <p14:creationId xmlns:p14="http://schemas.microsoft.com/office/powerpoint/2010/main" val="2472387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5DC28D-9135-164E-BCB6-56CA9D647A49}" type="datetimeFigureOut">
              <a:rPr lang="en-US" smtClean="0"/>
              <a:t>4/16/15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215CE-DC08-C444-A7C3-3FC86C9ED1F0}" type="slidenum">
              <a:rPr lang="en-US" smtClean="0"/>
              <a:t>‹#›</a:t>
            </a:fld>
            <a:endParaRPr lang="en-US"/>
          </a:p>
        </p:txBody>
      </p:sp>
    </p:spTree>
    <p:extLst>
      <p:ext uri="{BB962C8B-B14F-4D97-AF65-F5344CB8AC3E}">
        <p14:creationId xmlns:p14="http://schemas.microsoft.com/office/powerpoint/2010/main" val="3694811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5DC28D-9135-164E-BCB6-56CA9D647A49}" type="datetimeFigureOut">
              <a:rPr lang="en-US" smtClean="0"/>
              <a:t>4/16/15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215CE-DC08-C444-A7C3-3FC86C9ED1F0}" type="slidenum">
              <a:rPr lang="en-US" smtClean="0"/>
              <a:t>‹#›</a:t>
            </a:fld>
            <a:endParaRPr lang="en-US"/>
          </a:p>
        </p:txBody>
      </p:sp>
    </p:spTree>
    <p:extLst>
      <p:ext uri="{BB962C8B-B14F-4D97-AF65-F5344CB8AC3E}">
        <p14:creationId xmlns:p14="http://schemas.microsoft.com/office/powerpoint/2010/main" val="29943632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DC28D-9135-164E-BCB6-56CA9D647A49}" type="datetimeFigureOut">
              <a:rPr lang="en-US" smtClean="0"/>
              <a:t>4/16/15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8215CE-DC08-C444-A7C3-3FC86C9ED1F0}" type="slidenum">
              <a:rPr lang="en-US" smtClean="0"/>
              <a:t>‹#›</a:t>
            </a:fld>
            <a:endParaRPr lang="en-US"/>
          </a:p>
        </p:txBody>
      </p:sp>
    </p:spTree>
    <p:extLst>
      <p:ext uri="{BB962C8B-B14F-4D97-AF65-F5344CB8AC3E}">
        <p14:creationId xmlns:p14="http://schemas.microsoft.com/office/powerpoint/2010/main" val="4183628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3.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911373"/>
            <a:ext cx="8406687" cy="2847745"/>
          </a:xfrm>
          <a:prstGeom prst="rect">
            <a:avLst/>
          </a:prstGeom>
          <a:solidFill>
            <a:srgbClr val="000090"/>
          </a:solidFill>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3200" dirty="0" smtClean="0">
              <a:solidFill>
                <a:schemeClr val="bg1"/>
              </a:solidFill>
              <a:latin typeface="Calibri" charset="0"/>
              <a:ea typeface="ＭＳ Ｐゴシック" charset="0"/>
              <a:cs typeface="ＭＳ Ｐゴシック" charset="0"/>
            </a:endParaRPr>
          </a:p>
          <a:p>
            <a:pPr algn="l"/>
            <a:endParaRPr lang="en-US" sz="3200" dirty="0">
              <a:solidFill>
                <a:schemeClr val="bg1"/>
              </a:solidFill>
              <a:latin typeface="Calibri" charset="0"/>
              <a:ea typeface="ＭＳ Ｐゴシック" charset="0"/>
              <a:cs typeface="ＭＳ Ｐゴシック" charset="0"/>
            </a:endParaRPr>
          </a:p>
          <a:p>
            <a:pPr algn="l"/>
            <a:r>
              <a:rPr lang="en-US" sz="3300" dirty="0" smtClean="0">
                <a:solidFill>
                  <a:schemeClr val="bg1"/>
                </a:solidFill>
                <a:latin typeface="Calibri" charset="0"/>
                <a:ea typeface="ＭＳ Ｐゴシック" charset="0"/>
                <a:cs typeface="ＭＳ Ｐゴシック" charset="0"/>
              </a:rPr>
              <a:t>The Local Economic Development Programme</a:t>
            </a:r>
          </a:p>
          <a:p>
            <a:pPr algn="l"/>
            <a:r>
              <a:rPr lang="en-US" sz="2100" dirty="0" smtClean="0">
                <a:solidFill>
                  <a:srgbClr val="FF0000"/>
                </a:solidFill>
                <a:cs typeface="Comic Sans MS"/>
              </a:rPr>
              <a:t>Empowering Local Government for the Integrated Promotion of LED</a:t>
            </a:r>
          </a:p>
          <a:p>
            <a:pPr algn="l"/>
            <a:endParaRPr lang="en-US" sz="2000" dirty="0">
              <a:solidFill>
                <a:srgbClr val="FF0000"/>
              </a:solidFill>
              <a:cs typeface="Comic Sans MS"/>
            </a:endParaRPr>
          </a:p>
          <a:p>
            <a:pPr algn="l"/>
            <a:endParaRPr lang="en-US" sz="2000" dirty="0" smtClean="0">
              <a:solidFill>
                <a:srgbClr val="FF0000"/>
              </a:solidFill>
              <a:cs typeface="Comic Sans MS"/>
            </a:endParaRPr>
          </a:p>
          <a:p>
            <a:pPr algn="l"/>
            <a:endParaRPr lang="en-US" sz="3200" dirty="0">
              <a:solidFill>
                <a:schemeClr val="bg1"/>
              </a:solidFill>
              <a:latin typeface="Calibri" charset="0"/>
              <a:ea typeface="ＭＳ Ｐゴシック" charset="0"/>
              <a:cs typeface="ＭＳ Ｐゴシック" charset="0"/>
            </a:endParaRPr>
          </a:p>
        </p:txBody>
      </p:sp>
      <p:sp>
        <p:nvSpPr>
          <p:cNvPr id="5" name="Rectangle 4"/>
          <p:cNvSpPr/>
          <p:nvPr/>
        </p:nvSpPr>
        <p:spPr>
          <a:xfrm>
            <a:off x="0" y="1924201"/>
            <a:ext cx="737312" cy="2834917"/>
          </a:xfrm>
          <a:prstGeom prst="rect">
            <a:avLst/>
          </a:prstGeom>
          <a:solidFill>
            <a:schemeClr val="bg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smtClean="0"/>
              <a:t>L</a:t>
            </a:r>
          </a:p>
          <a:p>
            <a:pPr algn="ctr"/>
            <a:r>
              <a:rPr lang="en-US" sz="3600" b="1" dirty="0" smtClean="0"/>
              <a:t>E</a:t>
            </a:r>
          </a:p>
          <a:p>
            <a:pPr algn="ctr"/>
            <a:r>
              <a:rPr lang="en-US" sz="3600" b="1" dirty="0" smtClean="0"/>
              <a:t>D</a:t>
            </a:r>
          </a:p>
          <a:p>
            <a:pPr algn="ctr"/>
            <a:r>
              <a:rPr lang="en-US" sz="3600" b="1" dirty="0"/>
              <a:t>P</a:t>
            </a:r>
          </a:p>
        </p:txBody>
      </p:sp>
      <p:pic>
        <p:nvPicPr>
          <p:cNvPr id="6" name="Picture 5" descr="Macintosh HD:Users:sally:Documents:UNCDF:Communications Materials:UNCDF Branding:UNCDF_logo.png"/>
          <p:cNvPicPr/>
          <p:nvPr/>
        </p:nvPicPr>
        <p:blipFill>
          <a:blip r:embed="rId2"/>
          <a:srcRect/>
          <a:stretch>
            <a:fillRect/>
          </a:stretch>
        </p:blipFill>
        <p:spPr bwMode="auto">
          <a:xfrm>
            <a:off x="7162800" y="-18339"/>
            <a:ext cx="1981200" cy="1944914"/>
          </a:xfrm>
          <a:prstGeom prst="rect">
            <a:avLst/>
          </a:prstGeom>
          <a:noFill/>
        </p:spPr>
      </p:pic>
      <p:sp>
        <p:nvSpPr>
          <p:cNvPr id="7" name="Rectangle 6"/>
          <p:cNvSpPr/>
          <p:nvPr/>
        </p:nvSpPr>
        <p:spPr>
          <a:xfrm>
            <a:off x="2170586" y="5390512"/>
            <a:ext cx="4992214" cy="121850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Brussels April 2015</a:t>
            </a:r>
            <a:endParaRPr lang="en-US" dirty="0" smtClean="0">
              <a:solidFill>
                <a:schemeClr val="tx1"/>
              </a:solidFill>
            </a:endParaRPr>
          </a:p>
        </p:txBody>
      </p:sp>
    </p:spTree>
    <p:extLst>
      <p:ext uri="{BB962C8B-B14F-4D97-AF65-F5344CB8AC3E}">
        <p14:creationId xmlns:p14="http://schemas.microsoft.com/office/powerpoint/2010/main" val="206279318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a:solidFill>
                  <a:schemeClr val="bg1"/>
                </a:solidFill>
                <a:latin typeface="+mn-lt"/>
                <a:ea typeface="ＭＳ Ｐゴシック" charset="0"/>
                <a:cs typeface="ＭＳ Ｐゴシック" charset="0"/>
              </a:rPr>
              <a:t>LED </a:t>
            </a:r>
            <a:r>
              <a:rPr lang="en-US" sz="2800" dirty="0" smtClean="0">
                <a:solidFill>
                  <a:schemeClr val="bg1"/>
                </a:solidFill>
                <a:latin typeface="+mn-lt"/>
                <a:ea typeface="ＭＳ Ｐゴシック" charset="0"/>
                <a:cs typeface="ＭＳ Ｐゴシック" charset="0"/>
              </a:rPr>
              <a:t>Promotion:</a:t>
            </a:r>
            <a:endParaRPr lang="en-US" sz="2800" dirty="0">
              <a:solidFill>
                <a:schemeClr val="bg1"/>
              </a:solidFill>
              <a:latin typeface="+mn-lt"/>
              <a:ea typeface="ＭＳ Ｐゴシック" charset="0"/>
              <a:cs typeface="ＭＳ Ｐゴシック" charset="0"/>
            </a:endParaRPr>
          </a:p>
          <a:p>
            <a:pPr algn="l"/>
            <a:r>
              <a:rPr lang="en-US" sz="2400" dirty="0" smtClean="0">
                <a:solidFill>
                  <a:srgbClr val="FF0000"/>
                </a:solidFill>
                <a:ea typeface="ＭＳ Ｐゴシック" charset="0"/>
                <a:cs typeface="ＭＳ Ｐゴシック" charset="0"/>
              </a:rPr>
              <a:t>The Potential Role of Local Governments</a:t>
            </a:r>
            <a:endParaRPr lang="en-US" sz="2400" dirty="0">
              <a:solidFill>
                <a:srgbClr val="FF0000"/>
              </a:solidFill>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2" name="Picture 41" descr="Macintosh HD:Users:sally:Documents:UNCDF:Communications Materials:UNCDF Branding:UNCDF_logo.png"/>
          <p:cNvPicPr/>
          <p:nvPr/>
        </p:nvPicPr>
        <p:blipFill>
          <a:blip r:embed="rId2"/>
          <a:srcRect/>
          <a:stretch>
            <a:fillRect/>
          </a:stretch>
        </p:blipFill>
        <p:spPr bwMode="auto">
          <a:xfrm>
            <a:off x="8470019" y="6152964"/>
            <a:ext cx="648072" cy="648072"/>
          </a:xfrm>
          <a:prstGeom prst="rect">
            <a:avLst/>
          </a:prstGeom>
          <a:noFill/>
        </p:spPr>
      </p:pic>
      <p:sp>
        <p:nvSpPr>
          <p:cNvPr id="7" name="Tijdelijke aanduiding voor inhoud 2"/>
          <p:cNvSpPr>
            <a:spLocks noGrp="1"/>
          </p:cNvSpPr>
          <p:nvPr>
            <p:ph idx="1"/>
          </p:nvPr>
        </p:nvSpPr>
        <p:spPr>
          <a:xfrm>
            <a:off x="304800" y="1242376"/>
            <a:ext cx="8534400" cy="4465637"/>
          </a:xfrm>
        </p:spPr>
        <p:txBody>
          <a:bodyPr/>
          <a:lstStyle/>
          <a:p>
            <a:pPr>
              <a:buFont typeface="Wingdings" charset="0"/>
              <a:buChar char="²"/>
            </a:pPr>
            <a:r>
              <a:rPr lang="en-US" sz="2200" b="1" dirty="0" smtClean="0">
                <a:solidFill>
                  <a:srgbClr val="FF0000"/>
                </a:solidFill>
                <a:latin typeface="Arial" charset="0"/>
                <a:ea typeface="ＭＳ Ｐゴシック" charset="0"/>
                <a:cs typeface="ＭＳ Ｐゴシック" charset="0"/>
              </a:rPr>
              <a:t>Contribute </a:t>
            </a:r>
            <a:r>
              <a:rPr lang="en-US" sz="2200" b="1" dirty="0">
                <a:solidFill>
                  <a:srgbClr val="FF0000"/>
                </a:solidFill>
                <a:latin typeface="Arial" charset="0"/>
                <a:ea typeface="ＭＳ Ｐゴシック" charset="0"/>
                <a:cs typeface="ＭＳ Ｐゴシック" charset="0"/>
              </a:rPr>
              <a:t>to LED Strategy Implementation:</a:t>
            </a:r>
          </a:p>
          <a:p>
            <a:pPr lvl="1">
              <a:buFont typeface="Wingdings" charset="0"/>
              <a:buChar char="§"/>
            </a:pPr>
            <a:r>
              <a:rPr lang="en-US" sz="2200" i="1" dirty="0">
                <a:latin typeface="Arial" charset="0"/>
                <a:ea typeface="ＭＳ Ｐゴシック" charset="0"/>
              </a:rPr>
              <a:t>Investing in economic infrastructure;</a:t>
            </a:r>
          </a:p>
          <a:p>
            <a:pPr lvl="1">
              <a:buFontTx/>
              <a:buNone/>
            </a:pPr>
            <a:endParaRPr lang="en-US" sz="1200" dirty="0">
              <a:latin typeface="Arial" charset="0"/>
              <a:ea typeface="ＭＳ Ｐゴシック" charset="0"/>
            </a:endParaRPr>
          </a:p>
          <a:p>
            <a:pPr lvl="1">
              <a:buFont typeface="Wingdings" charset="0"/>
              <a:buChar char="§"/>
            </a:pPr>
            <a:r>
              <a:rPr lang="en-US" sz="2200" i="1" dirty="0">
                <a:latin typeface="Arial" charset="0"/>
                <a:ea typeface="ＭＳ Ｐゴシック" charset="0"/>
              </a:rPr>
              <a:t>Entering into Public Private Partnerships appropriately;</a:t>
            </a:r>
          </a:p>
          <a:p>
            <a:pPr lvl="1">
              <a:buFontTx/>
              <a:buNone/>
            </a:pPr>
            <a:endParaRPr lang="en-US" sz="1200" dirty="0">
              <a:latin typeface="Arial" charset="0"/>
              <a:ea typeface="ＭＳ Ｐゴシック" charset="0"/>
            </a:endParaRPr>
          </a:p>
          <a:p>
            <a:pPr lvl="1">
              <a:buFont typeface="Wingdings" charset="0"/>
              <a:buChar char="§"/>
            </a:pPr>
            <a:r>
              <a:rPr lang="en-US" sz="2200" i="1" dirty="0">
                <a:latin typeface="Arial" charset="0"/>
                <a:ea typeface="ＭＳ Ｐゴシック" charset="0"/>
              </a:rPr>
              <a:t>Advocating for or directly enhancing regulations;</a:t>
            </a:r>
          </a:p>
          <a:p>
            <a:pPr lvl="1">
              <a:buFontTx/>
              <a:buNone/>
            </a:pPr>
            <a:endParaRPr lang="en-US" sz="1200" i="1" dirty="0">
              <a:latin typeface="Arial" charset="0"/>
              <a:ea typeface="ＭＳ Ｐゴシック" charset="0"/>
            </a:endParaRPr>
          </a:p>
          <a:p>
            <a:pPr lvl="1">
              <a:buFont typeface="Wingdings" charset="0"/>
              <a:buChar char="§"/>
            </a:pPr>
            <a:r>
              <a:rPr lang="en-US" sz="2200" i="1" dirty="0">
                <a:latin typeface="Arial" charset="0"/>
                <a:ea typeface="ＭＳ Ｐゴシック" charset="0"/>
              </a:rPr>
              <a:t>Advocating for the alignment of macroeconomic policies with LED objectives;</a:t>
            </a:r>
          </a:p>
          <a:p>
            <a:pPr lvl="1">
              <a:buFontTx/>
              <a:buNone/>
            </a:pPr>
            <a:endParaRPr lang="en-US" sz="1200" dirty="0">
              <a:latin typeface="Arial" charset="0"/>
              <a:ea typeface="ＭＳ Ｐゴシック" charset="0"/>
            </a:endParaRPr>
          </a:p>
          <a:p>
            <a:pPr lvl="1">
              <a:buFont typeface="Wingdings" charset="0"/>
              <a:buChar char="§"/>
            </a:pPr>
            <a:r>
              <a:rPr lang="en-US" sz="2200" i="1" dirty="0">
                <a:latin typeface="Arial" charset="0"/>
                <a:ea typeface="ＭＳ Ｐゴシック" charset="0"/>
              </a:rPr>
              <a:t>Providing incentives – tax, land and other inputs that reduce the cost and risk of economic actors;</a:t>
            </a:r>
            <a:endParaRPr lang="en-US" sz="2200" dirty="0">
              <a:latin typeface="Arial" charset="0"/>
              <a:ea typeface="ＭＳ Ｐゴシック" charset="0"/>
            </a:endParaRPr>
          </a:p>
          <a:p>
            <a:pPr lvl="1">
              <a:buFont typeface="Wingdings" charset="0"/>
              <a:buChar char="§"/>
            </a:pPr>
            <a:endParaRPr lang="en-US" sz="2200" dirty="0">
              <a:latin typeface="Arial" charset="0"/>
              <a:ea typeface="ＭＳ Ｐゴシック" charset="0"/>
            </a:endParaRPr>
          </a:p>
        </p:txBody>
      </p:sp>
    </p:spTree>
    <p:extLst>
      <p:ext uri="{BB962C8B-B14F-4D97-AF65-F5344CB8AC3E}">
        <p14:creationId xmlns:p14="http://schemas.microsoft.com/office/powerpoint/2010/main" val="3411627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398253"/>
            <a:ext cx="8406687" cy="1462320"/>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solidFill>
                  <a:schemeClr val="bg1"/>
                </a:solidFill>
                <a:latin typeface="Calibri" charset="0"/>
                <a:ea typeface="ＭＳ Ｐゴシック" charset="0"/>
                <a:cs typeface="ＭＳ Ｐゴシック" charset="0"/>
              </a:rPr>
              <a:t/>
            </a:r>
            <a:br>
              <a:rPr lang="en-US" sz="2000" dirty="0" smtClean="0">
                <a:solidFill>
                  <a:schemeClr val="bg1"/>
                </a:solidFill>
                <a:latin typeface="Calibri" charset="0"/>
                <a:ea typeface="ＭＳ Ｐゴシック" charset="0"/>
                <a:cs typeface="ＭＳ Ｐゴシック" charset="0"/>
              </a:rPr>
            </a:br>
            <a:endParaRPr lang="en-US" sz="2400" b="1" dirty="0">
              <a:solidFill>
                <a:schemeClr val="bg1"/>
              </a:solidFill>
              <a:latin typeface="Calibri" charset="0"/>
              <a:ea typeface="ＭＳ Ｐゴシック" charset="0"/>
              <a:cs typeface="ＭＳ Ｐゴシック" charset="0"/>
            </a:endParaRPr>
          </a:p>
        </p:txBody>
      </p:sp>
      <p:sp>
        <p:nvSpPr>
          <p:cNvPr id="5" name="Rectangle 4"/>
          <p:cNvSpPr/>
          <p:nvPr/>
        </p:nvSpPr>
        <p:spPr>
          <a:xfrm>
            <a:off x="0" y="1398253"/>
            <a:ext cx="737312" cy="1462320"/>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37312" y="1682750"/>
            <a:ext cx="7131050" cy="1025525"/>
          </a:xfrm>
        </p:spPr>
        <p:txBody>
          <a:bodyPr>
            <a:normAutofit/>
          </a:bodyPr>
          <a:lstStyle/>
          <a:p>
            <a:pPr algn="l" eaLnBrk="1" hangingPunct="1"/>
            <a:r>
              <a:rPr lang="en-US" sz="3200" dirty="0" smtClean="0">
                <a:solidFill>
                  <a:srgbClr val="595959"/>
                </a:solidFill>
                <a:latin typeface="Calibri" charset="0"/>
                <a:ea typeface="ＭＳ Ｐゴシック" charset="0"/>
                <a:cs typeface="ＭＳ Ｐゴシック" charset="0"/>
              </a:rPr>
              <a:t/>
            </a:r>
            <a:br>
              <a:rPr lang="en-US" sz="3200" dirty="0" smtClean="0">
                <a:solidFill>
                  <a:srgbClr val="595959"/>
                </a:solidFill>
                <a:latin typeface="Calibri" charset="0"/>
                <a:ea typeface="ＭＳ Ｐゴシック" charset="0"/>
                <a:cs typeface="ＭＳ Ｐゴシック" charset="0"/>
              </a:rPr>
            </a:br>
            <a:endParaRPr lang="en-US" sz="2800" dirty="0">
              <a:solidFill>
                <a:schemeClr val="bg1"/>
              </a:solidFill>
              <a:latin typeface="Calibri" charset="0"/>
              <a:ea typeface="ＭＳ Ｐゴシック" charset="0"/>
              <a:cs typeface="ＭＳ Ｐゴシック" charset="0"/>
            </a:endParaRPr>
          </a:p>
        </p:txBody>
      </p:sp>
      <p:sp>
        <p:nvSpPr>
          <p:cNvPr id="8" name="Rectangle 2"/>
          <p:cNvSpPr txBox="1">
            <a:spLocks noChangeArrowheads="1"/>
          </p:cNvSpPr>
          <p:nvPr/>
        </p:nvSpPr>
        <p:spPr>
          <a:xfrm>
            <a:off x="737312" y="1552575"/>
            <a:ext cx="7131050" cy="1025525"/>
          </a:xfrm>
          <a:prstGeom prst="rect">
            <a:avLst/>
          </a:prstGeom>
        </p:spPr>
        <p:txBody>
          <a:bodyPr vert="horz" lIns="91440" tIns="45720" rIns="91440" bIns="45720" rtlCol="0" anchor="ctr">
            <a:normAutofit fontScale="85000"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srgbClr val="FFFFFF"/>
                </a:solidFill>
                <a:latin typeface="+mn-lt"/>
                <a:ea typeface="ＭＳ Ｐゴシック" charset="0"/>
                <a:cs typeface="ＭＳ Ｐゴシック" charset="0"/>
              </a:rPr>
              <a:t>The LED promotion Framework:</a:t>
            </a:r>
            <a:r>
              <a:rPr lang="en-US" sz="3200" dirty="0" smtClean="0">
                <a:solidFill>
                  <a:srgbClr val="595959"/>
                </a:solidFill>
                <a:latin typeface="+mn-lt"/>
                <a:ea typeface="ＭＳ Ｐゴシック" charset="0"/>
                <a:cs typeface="ＭＳ Ｐゴシック" charset="0"/>
              </a:rPr>
              <a:t> </a:t>
            </a:r>
            <a:r>
              <a:rPr lang="en-US" sz="2800" dirty="0" smtClean="0">
                <a:latin typeface="+mn-lt"/>
                <a:ea typeface="ＭＳ Ｐゴシック" charset="0"/>
                <a:cs typeface="ＭＳ Ｐゴシック" charset="0"/>
              </a:rPr>
              <a:t/>
            </a:r>
            <a:br>
              <a:rPr lang="en-US" sz="2800" dirty="0" smtClean="0">
                <a:latin typeface="+mn-lt"/>
                <a:ea typeface="ＭＳ Ｐゴシック" charset="0"/>
                <a:cs typeface="ＭＳ Ｐゴシック" charset="0"/>
              </a:rPr>
            </a:br>
            <a:r>
              <a:rPr lang="en-US" sz="2800" dirty="0" smtClean="0">
                <a:solidFill>
                  <a:srgbClr val="FF0000"/>
                </a:solidFill>
                <a:latin typeface="+mn-lt"/>
                <a:ea typeface="ＭＳ Ｐゴシック" charset="0"/>
                <a:cs typeface="ＭＳ Ｐゴシック" charset="0"/>
              </a:rPr>
              <a:t>Systemic Empowerment of LG/LA for LED Promotion</a:t>
            </a:r>
            <a:endParaRPr lang="en-US" sz="2800" dirty="0">
              <a:solidFill>
                <a:srgbClr val="FF0000"/>
              </a:solidFill>
              <a:latin typeface="+mn-lt"/>
              <a:ea typeface="ＭＳ Ｐゴシック" charset="0"/>
              <a:cs typeface="ＭＳ Ｐゴシック" charset="0"/>
            </a:endParaRPr>
          </a:p>
        </p:txBody>
      </p:sp>
    </p:spTree>
    <p:extLst>
      <p:ext uri="{BB962C8B-B14F-4D97-AF65-F5344CB8AC3E}">
        <p14:creationId xmlns:p14="http://schemas.microsoft.com/office/powerpoint/2010/main" val="2543427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2187575" y="1752600"/>
            <a:ext cx="4876800" cy="381000"/>
          </a:xfrm>
          <a:prstGeom prst="rect">
            <a:avLst/>
          </a:prstGeom>
          <a:solidFill>
            <a:srgbClr val="C0C0C0">
              <a:alpha val="59999"/>
            </a:srgbClr>
          </a:solidFill>
          <a:ln w="12700" cap="rnd">
            <a:solidFill>
              <a:schemeClr val="tx1"/>
            </a:solidFill>
            <a:prstDash val="sysDot"/>
            <a:miter lim="800000"/>
            <a:headEnd/>
            <a:tailEnd/>
          </a:ln>
        </p:spPr>
        <p:txBody>
          <a:bodyPr wrap="none" anchor="ctr"/>
          <a:lstStyle/>
          <a:p>
            <a:pPr algn="ctr"/>
            <a:r>
              <a:rPr lang="en-US" sz="2000" dirty="0">
                <a:solidFill>
                  <a:srgbClr val="FF3300"/>
                </a:solidFill>
              </a:rPr>
              <a:t>Policy, Legal &amp; Regulatory Framework</a:t>
            </a:r>
          </a:p>
        </p:txBody>
      </p:sp>
      <p:sp>
        <p:nvSpPr>
          <p:cNvPr id="6" name="Rectangle 5"/>
          <p:cNvSpPr>
            <a:spLocks noChangeArrowheads="1"/>
          </p:cNvSpPr>
          <p:nvPr/>
        </p:nvSpPr>
        <p:spPr bwMode="auto">
          <a:xfrm>
            <a:off x="2187575" y="2286000"/>
            <a:ext cx="4876800" cy="381000"/>
          </a:xfrm>
          <a:prstGeom prst="rect">
            <a:avLst/>
          </a:prstGeom>
          <a:solidFill>
            <a:srgbClr val="C0C0C0">
              <a:alpha val="59999"/>
            </a:srgbClr>
          </a:solidFill>
          <a:ln w="12700" cap="rnd">
            <a:solidFill>
              <a:schemeClr val="tx1"/>
            </a:solidFill>
            <a:prstDash val="sysDot"/>
            <a:miter lim="800000"/>
            <a:headEnd/>
            <a:tailEnd/>
          </a:ln>
        </p:spPr>
        <p:txBody>
          <a:bodyPr wrap="none" anchor="ctr"/>
          <a:lstStyle/>
          <a:p>
            <a:pPr algn="ctr"/>
            <a:r>
              <a:rPr lang="en-US" sz="2000" dirty="0">
                <a:solidFill>
                  <a:srgbClr val="FF3300"/>
                </a:solidFill>
                <a:latin typeface="Comic Sans MS" charset="0"/>
              </a:rPr>
              <a:t>Institutions, Systems &amp; Procedures</a:t>
            </a:r>
          </a:p>
        </p:txBody>
      </p:sp>
      <p:sp>
        <p:nvSpPr>
          <p:cNvPr id="7" name="Rectangle 6"/>
          <p:cNvSpPr>
            <a:spLocks noChangeArrowheads="1"/>
          </p:cNvSpPr>
          <p:nvPr/>
        </p:nvSpPr>
        <p:spPr bwMode="auto">
          <a:xfrm>
            <a:off x="2187575" y="2819400"/>
            <a:ext cx="4876800" cy="381000"/>
          </a:xfrm>
          <a:prstGeom prst="rect">
            <a:avLst/>
          </a:prstGeom>
          <a:solidFill>
            <a:srgbClr val="C0C0C0">
              <a:alpha val="59999"/>
            </a:srgbClr>
          </a:solidFill>
          <a:ln w="12700" cap="rnd">
            <a:solidFill>
              <a:schemeClr val="tx1"/>
            </a:solidFill>
            <a:prstDash val="sysDot"/>
            <a:miter lim="800000"/>
            <a:headEnd/>
            <a:tailEnd/>
          </a:ln>
        </p:spPr>
        <p:txBody>
          <a:bodyPr wrap="none" anchor="ctr"/>
          <a:lstStyle/>
          <a:p>
            <a:pPr algn="ctr"/>
            <a:r>
              <a:rPr lang="en-US" sz="2000" dirty="0">
                <a:solidFill>
                  <a:srgbClr val="FF3300"/>
                </a:solidFill>
                <a:latin typeface="Comic Sans MS" charset="0"/>
              </a:rPr>
              <a:t>Capacities</a:t>
            </a:r>
          </a:p>
        </p:txBody>
      </p:sp>
      <p:sp>
        <p:nvSpPr>
          <p:cNvPr id="8" name="Rectangle 7"/>
          <p:cNvSpPr>
            <a:spLocks noChangeArrowheads="1"/>
          </p:cNvSpPr>
          <p:nvPr/>
        </p:nvSpPr>
        <p:spPr bwMode="auto">
          <a:xfrm>
            <a:off x="2035175" y="1295400"/>
            <a:ext cx="5181600" cy="2133600"/>
          </a:xfrm>
          <a:prstGeom prst="rect">
            <a:avLst/>
          </a:prstGeom>
          <a:noFill/>
          <a:ln w="28575">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000" dirty="0">
                <a:latin typeface="Comic Sans MS" charset="0"/>
              </a:rPr>
              <a:t>Local Government System</a:t>
            </a:r>
          </a:p>
          <a:p>
            <a:pPr algn="ctr"/>
            <a:endParaRPr lang="en-US" sz="2000" dirty="0">
              <a:latin typeface="Comic Sans MS" charset="0"/>
            </a:endParaRPr>
          </a:p>
          <a:p>
            <a:pPr algn="ctr"/>
            <a:endParaRPr lang="en-US" sz="2000" dirty="0">
              <a:latin typeface="Comic Sans MS" charset="0"/>
            </a:endParaRPr>
          </a:p>
          <a:p>
            <a:pPr algn="ctr"/>
            <a:endParaRPr lang="en-US" sz="2000" dirty="0">
              <a:latin typeface="Comic Sans MS" charset="0"/>
            </a:endParaRPr>
          </a:p>
          <a:p>
            <a:pPr algn="ctr"/>
            <a:endParaRPr lang="en-US" sz="2000" dirty="0">
              <a:latin typeface="Comic Sans MS" charset="0"/>
            </a:endParaRPr>
          </a:p>
          <a:p>
            <a:pPr algn="ctr"/>
            <a:endParaRPr lang="en-US" sz="2000" dirty="0">
              <a:latin typeface="Comic Sans MS" charset="0"/>
            </a:endParaRPr>
          </a:p>
          <a:p>
            <a:pPr algn="ctr"/>
            <a:endParaRPr lang="en-US" sz="2000" dirty="0">
              <a:latin typeface="Comic Sans MS" charset="0"/>
            </a:endParaRPr>
          </a:p>
        </p:txBody>
      </p:sp>
      <p:sp>
        <p:nvSpPr>
          <p:cNvPr id="9" name="AutoShape 9"/>
          <p:cNvSpPr>
            <a:spLocks noChangeArrowheads="1"/>
          </p:cNvSpPr>
          <p:nvPr/>
        </p:nvSpPr>
        <p:spPr bwMode="auto">
          <a:xfrm rot="5400000">
            <a:off x="4049713" y="163512"/>
            <a:ext cx="1143000" cy="79787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3657 h 21600"/>
              <a:gd name="T14" fmla="*/ 17751 w 21600"/>
              <a:gd name="T15" fmla="*/ 17943 h 21600"/>
            </a:gdLst>
            <a:ahLst/>
            <a:cxnLst>
              <a:cxn ang="T8">
                <a:pos x="T0" y="T1"/>
              </a:cxn>
              <a:cxn ang="T9">
                <a:pos x="T2" y="T3"/>
              </a:cxn>
              <a:cxn ang="T10">
                <a:pos x="T4" y="T5"/>
              </a:cxn>
              <a:cxn ang="T11">
                <a:pos x="T6" y="T7"/>
              </a:cxn>
            </a:cxnLst>
            <a:rect l="T12" t="T13" r="T14" b="T15"/>
            <a:pathLst>
              <a:path w="21600" h="21600">
                <a:moveTo>
                  <a:pt x="15780" y="0"/>
                </a:moveTo>
                <a:lnTo>
                  <a:pt x="15780" y="3657"/>
                </a:lnTo>
                <a:lnTo>
                  <a:pt x="3375" y="3657"/>
                </a:lnTo>
                <a:lnTo>
                  <a:pt x="3375" y="17943"/>
                </a:lnTo>
                <a:lnTo>
                  <a:pt x="15780" y="17943"/>
                </a:lnTo>
                <a:lnTo>
                  <a:pt x="15780" y="21600"/>
                </a:lnTo>
                <a:lnTo>
                  <a:pt x="21600" y="10800"/>
                </a:lnTo>
                <a:lnTo>
                  <a:pt x="15780" y="0"/>
                </a:lnTo>
                <a:close/>
              </a:path>
              <a:path w="21600" h="21600">
                <a:moveTo>
                  <a:pt x="1350" y="3657"/>
                </a:moveTo>
                <a:lnTo>
                  <a:pt x="1350" y="17943"/>
                </a:lnTo>
                <a:lnTo>
                  <a:pt x="2700" y="17943"/>
                </a:lnTo>
                <a:lnTo>
                  <a:pt x="2700" y="3657"/>
                </a:lnTo>
                <a:lnTo>
                  <a:pt x="1350" y="3657"/>
                </a:lnTo>
                <a:close/>
              </a:path>
              <a:path w="21600" h="21600">
                <a:moveTo>
                  <a:pt x="0" y="3657"/>
                </a:moveTo>
                <a:lnTo>
                  <a:pt x="0" y="17943"/>
                </a:lnTo>
                <a:lnTo>
                  <a:pt x="675" y="17943"/>
                </a:lnTo>
                <a:lnTo>
                  <a:pt x="675" y="3657"/>
                </a:lnTo>
                <a:lnTo>
                  <a:pt x="0" y="3657"/>
                </a:lnTo>
                <a:close/>
              </a:path>
            </a:pathLst>
          </a:custGeom>
          <a:solidFill>
            <a:srgbClr val="B2B2B2"/>
          </a:solidFill>
          <a:ln w="9525" cap="rnd">
            <a:solidFill>
              <a:schemeClr val="tx1"/>
            </a:solidFill>
            <a:prstDash val="sysDot"/>
            <a:miter lim="800000"/>
            <a:headEnd/>
            <a:tailEnd/>
          </a:ln>
        </p:spPr>
        <p:txBody>
          <a:bodyPr rot="10800000" vert="eaVert" wrap="none" anchor="ctr"/>
          <a:lstStyle/>
          <a:p>
            <a:pPr algn="ctr"/>
            <a:r>
              <a:rPr lang="en-US" sz="2000" dirty="0">
                <a:solidFill>
                  <a:schemeClr val="bg1"/>
                </a:solidFill>
                <a:latin typeface="Comic Sans MS" charset="0"/>
              </a:rPr>
              <a:t>Basic Social, Economic &amp; Environmental </a:t>
            </a:r>
          </a:p>
          <a:p>
            <a:pPr algn="ctr"/>
            <a:r>
              <a:rPr lang="en-US" sz="2000" dirty="0">
                <a:solidFill>
                  <a:schemeClr val="bg1"/>
                </a:solidFill>
                <a:latin typeface="Comic Sans MS" charset="0"/>
              </a:rPr>
              <a:t>Services, Facilities &amp; Infrastructure</a:t>
            </a:r>
          </a:p>
        </p:txBody>
      </p:sp>
      <p:sp>
        <p:nvSpPr>
          <p:cNvPr id="10" name="AutoShape 10"/>
          <p:cNvSpPr>
            <a:spLocks noChangeArrowheads="1"/>
          </p:cNvSpPr>
          <p:nvPr/>
        </p:nvSpPr>
        <p:spPr bwMode="auto">
          <a:xfrm>
            <a:off x="304800" y="1371600"/>
            <a:ext cx="1730375" cy="2057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0000"/>
          </a:solidFill>
          <a:ln w="28575" cap="rnd">
            <a:solidFill>
              <a:schemeClr val="tx1"/>
            </a:solidFill>
            <a:prstDash val="sysDot"/>
            <a:miter lim="800000"/>
            <a:headEnd/>
            <a:tailEnd/>
          </a:ln>
        </p:spPr>
        <p:txBody>
          <a:bodyPr wrap="none" anchor="ctr"/>
          <a:lstStyle/>
          <a:p>
            <a:r>
              <a:rPr lang="en-US" sz="1600" dirty="0">
                <a:solidFill>
                  <a:schemeClr val="bg1"/>
                </a:solidFill>
                <a:latin typeface="Comic Sans MS" charset="0"/>
              </a:rPr>
              <a:t>Base</a:t>
            </a:r>
          </a:p>
          <a:p>
            <a:r>
              <a:rPr lang="en-US" sz="1600" dirty="0">
                <a:solidFill>
                  <a:schemeClr val="bg1"/>
                </a:solidFill>
                <a:latin typeface="Comic Sans MS" charset="0"/>
              </a:rPr>
              <a:t>LG System</a:t>
            </a:r>
          </a:p>
          <a:p>
            <a:r>
              <a:rPr lang="en-US" sz="1600" dirty="0">
                <a:solidFill>
                  <a:schemeClr val="bg1"/>
                </a:solidFill>
                <a:latin typeface="Comic Sans MS" charset="0"/>
              </a:rPr>
              <a:t>Development</a:t>
            </a:r>
          </a:p>
          <a:p>
            <a:r>
              <a:rPr lang="en-US" sz="1600" dirty="0">
                <a:solidFill>
                  <a:schemeClr val="bg1"/>
                </a:solidFill>
                <a:latin typeface="Comic Sans MS" charset="0"/>
              </a:rPr>
              <a:t>Inputs</a:t>
            </a:r>
          </a:p>
        </p:txBody>
      </p:sp>
      <p:sp>
        <p:nvSpPr>
          <p:cNvPr id="11" name="Rectangle 5"/>
          <p:cNvSpPr>
            <a:spLocks noChangeArrowheads="1"/>
          </p:cNvSpPr>
          <p:nvPr/>
        </p:nvSpPr>
        <p:spPr bwMode="auto">
          <a:xfrm>
            <a:off x="914400" y="4800600"/>
            <a:ext cx="7467600" cy="667659"/>
          </a:xfrm>
          <a:prstGeom prst="rect">
            <a:avLst/>
          </a:prstGeom>
          <a:gradFill rotWithShape="1">
            <a:gsLst>
              <a:gs pos="0">
                <a:srgbClr val="CCFF33"/>
              </a:gs>
              <a:gs pos="100000">
                <a:srgbClr val="5E7618"/>
              </a:gs>
            </a:gsLst>
            <a:lin ang="5400000" scaled="1"/>
          </a:gradFill>
          <a:ln w="12700" cap="rnd">
            <a:solidFill>
              <a:srgbClr val="0033CC"/>
            </a:solidFill>
            <a:prstDash val="sysDot"/>
            <a:miter lim="800000"/>
            <a:headEnd/>
            <a:tailEnd/>
          </a:ln>
        </p:spPr>
        <p:txBody>
          <a:bodyPr wrap="none" anchor="ctr"/>
          <a:lstStyle/>
          <a:p>
            <a:pPr algn="ctr"/>
            <a:r>
              <a:rPr lang="en-US" sz="2800" dirty="0" smtClean="0">
                <a:solidFill>
                  <a:schemeClr val="bg1"/>
                </a:solidFill>
                <a:latin typeface="Comic Sans MS" charset="0"/>
              </a:rPr>
              <a:t>Local </a:t>
            </a:r>
            <a:r>
              <a:rPr lang="en-US" sz="2800" dirty="0">
                <a:solidFill>
                  <a:schemeClr val="bg1"/>
                </a:solidFill>
                <a:latin typeface="Comic Sans MS" charset="0"/>
              </a:rPr>
              <a:t>Development</a:t>
            </a:r>
          </a:p>
        </p:txBody>
      </p:sp>
      <p:sp>
        <p:nvSpPr>
          <p:cNvPr id="22"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a:solidFill>
                  <a:schemeClr val="bg1"/>
                </a:solidFill>
                <a:latin typeface="+mn-lt"/>
                <a:ea typeface="ＭＳ Ｐゴシック" charset="0"/>
                <a:cs typeface="ＭＳ Ｐゴシック" charset="0"/>
              </a:rPr>
              <a:t>LED </a:t>
            </a:r>
            <a:r>
              <a:rPr lang="en-US" sz="2800" dirty="0" smtClean="0">
                <a:solidFill>
                  <a:schemeClr val="bg1"/>
                </a:solidFill>
                <a:latin typeface="+mn-lt"/>
                <a:ea typeface="ＭＳ Ｐゴシック" charset="0"/>
                <a:cs typeface="ＭＳ Ｐゴシック" charset="0"/>
              </a:rPr>
              <a:t>Promotion:</a:t>
            </a:r>
            <a:endParaRPr lang="en-US" sz="2800" dirty="0">
              <a:solidFill>
                <a:schemeClr val="bg1"/>
              </a:solidFill>
              <a:latin typeface="+mn-lt"/>
              <a:ea typeface="ＭＳ Ｐゴシック" charset="0"/>
              <a:cs typeface="ＭＳ Ｐゴシック" charset="0"/>
            </a:endParaRPr>
          </a:p>
          <a:p>
            <a:pPr algn="l"/>
            <a:r>
              <a:rPr lang="en-US" sz="2400" dirty="0" smtClean="0">
                <a:solidFill>
                  <a:srgbClr val="FF0000"/>
                </a:solidFill>
                <a:ea typeface="ＭＳ Ｐゴシック" charset="0"/>
                <a:cs typeface="ＭＳ Ｐゴシック" charset="0"/>
              </a:rPr>
              <a:t>The Core Functions and Expected Outputs of LG/LA</a:t>
            </a:r>
            <a:endParaRPr lang="en-US" sz="2400" dirty="0">
              <a:solidFill>
                <a:srgbClr val="FF0000"/>
              </a:solidFill>
              <a:ea typeface="ＭＳ Ｐゴシック" charset="0"/>
              <a:cs typeface="ＭＳ Ｐゴシック" charset="0"/>
            </a:endParaRPr>
          </a:p>
        </p:txBody>
      </p:sp>
      <p:sp>
        <p:nvSpPr>
          <p:cNvPr id="23" name="Rectangle 22"/>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Macintosh HD:Users:sally:Documents:UNCDF:Communications Materials:UNCDF Branding:UNCDF_logo.png"/>
          <p:cNvPicPr/>
          <p:nvPr/>
        </p:nvPicPr>
        <p:blipFill>
          <a:blip r:embed="rId2"/>
          <a:srcRect/>
          <a:stretch>
            <a:fillRect/>
          </a:stretch>
        </p:blipFill>
        <p:spPr bwMode="auto">
          <a:xfrm>
            <a:off x="8470019" y="6152964"/>
            <a:ext cx="648072" cy="648072"/>
          </a:xfrm>
          <a:prstGeom prst="rect">
            <a:avLst/>
          </a:prstGeom>
          <a:noFill/>
        </p:spPr>
      </p:pic>
    </p:spTree>
    <p:extLst>
      <p:ext uri="{BB962C8B-B14F-4D97-AF65-F5344CB8AC3E}">
        <p14:creationId xmlns:p14="http://schemas.microsoft.com/office/powerpoint/2010/main" val="543414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a:solidFill>
                  <a:schemeClr val="bg1"/>
                </a:solidFill>
                <a:latin typeface="+mn-lt"/>
                <a:ea typeface="ＭＳ Ｐゴシック" charset="0"/>
                <a:cs typeface="ＭＳ Ｐゴシック" charset="0"/>
              </a:rPr>
              <a:t>LED </a:t>
            </a:r>
            <a:r>
              <a:rPr lang="en-US" sz="2800" dirty="0" smtClean="0">
                <a:solidFill>
                  <a:schemeClr val="bg1"/>
                </a:solidFill>
                <a:latin typeface="+mn-lt"/>
                <a:ea typeface="ＭＳ Ｐゴシック" charset="0"/>
                <a:cs typeface="ＭＳ Ｐゴシック" charset="0"/>
              </a:rPr>
              <a:t>Promotion:</a:t>
            </a:r>
            <a:endParaRPr lang="en-US" sz="2800" dirty="0">
              <a:solidFill>
                <a:schemeClr val="bg1"/>
              </a:solidFill>
              <a:latin typeface="+mn-lt"/>
              <a:ea typeface="ＭＳ Ｐゴシック" charset="0"/>
              <a:cs typeface="ＭＳ Ｐゴシック" charset="0"/>
            </a:endParaRPr>
          </a:p>
          <a:p>
            <a:pPr algn="l"/>
            <a:r>
              <a:rPr lang="en-US" sz="2400" dirty="0" smtClean="0">
                <a:solidFill>
                  <a:srgbClr val="FF0000"/>
                </a:solidFill>
                <a:ea typeface="ＭＳ Ｐゴシック" charset="0"/>
                <a:cs typeface="ＭＳ Ｐゴシック" charset="0"/>
              </a:rPr>
              <a:t>Going Beyond Core Local Development Functions – Specialized LD</a:t>
            </a:r>
            <a:endParaRPr lang="en-US" sz="2400" dirty="0">
              <a:solidFill>
                <a:srgbClr val="FF0000"/>
              </a:solidFill>
              <a:ea typeface="ＭＳ Ｐゴシック" charset="0"/>
              <a:cs typeface="ＭＳ Ｐゴシック" charset="0"/>
            </a:endParaRPr>
          </a:p>
        </p:txBody>
      </p:sp>
      <p:sp>
        <p:nvSpPr>
          <p:cNvPr id="23" name="Rectangle 22"/>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Macintosh HD:Users:sally:Documents:UNCDF:Communications Materials:UNCDF Branding:UNCDF_logo.png"/>
          <p:cNvPicPr/>
          <p:nvPr/>
        </p:nvPicPr>
        <p:blipFill>
          <a:blip r:embed="rId2"/>
          <a:srcRect/>
          <a:stretch>
            <a:fillRect/>
          </a:stretch>
        </p:blipFill>
        <p:spPr bwMode="auto">
          <a:xfrm>
            <a:off x="8470019" y="6178880"/>
            <a:ext cx="648072" cy="648072"/>
          </a:xfrm>
          <a:prstGeom prst="rect">
            <a:avLst/>
          </a:prstGeom>
          <a:noFill/>
        </p:spPr>
      </p:pic>
      <p:sp>
        <p:nvSpPr>
          <p:cNvPr id="12" name="Rectangle 5"/>
          <p:cNvSpPr>
            <a:spLocks noChangeArrowheads="1"/>
          </p:cNvSpPr>
          <p:nvPr/>
        </p:nvSpPr>
        <p:spPr bwMode="auto">
          <a:xfrm>
            <a:off x="914400" y="5652602"/>
            <a:ext cx="7467600" cy="619051"/>
          </a:xfrm>
          <a:prstGeom prst="rect">
            <a:avLst/>
          </a:prstGeom>
          <a:gradFill rotWithShape="1">
            <a:gsLst>
              <a:gs pos="0">
                <a:srgbClr val="CCFF33"/>
              </a:gs>
              <a:gs pos="100000">
                <a:srgbClr val="5E7618"/>
              </a:gs>
            </a:gsLst>
            <a:lin ang="5400000" scaled="1"/>
          </a:gradFill>
          <a:ln w="12700" cap="rnd">
            <a:solidFill>
              <a:srgbClr val="0033CC"/>
            </a:solidFill>
            <a:prstDash val="sysDot"/>
            <a:miter lim="800000"/>
            <a:headEnd/>
            <a:tailEnd/>
          </a:ln>
        </p:spPr>
        <p:txBody>
          <a:bodyPr wrap="none" anchor="ctr"/>
          <a:lstStyle/>
          <a:p>
            <a:pPr algn="ctr"/>
            <a:r>
              <a:rPr lang="en-US" sz="2000" dirty="0" smtClean="0">
                <a:solidFill>
                  <a:schemeClr val="bg1"/>
                </a:solidFill>
                <a:latin typeface="Comic Sans MS" charset="0"/>
              </a:rPr>
              <a:t>Local </a:t>
            </a:r>
            <a:r>
              <a:rPr lang="en-US" sz="2000" dirty="0">
                <a:solidFill>
                  <a:schemeClr val="bg1"/>
                </a:solidFill>
                <a:latin typeface="Comic Sans MS" charset="0"/>
              </a:rPr>
              <a:t>Development</a:t>
            </a:r>
          </a:p>
        </p:txBody>
      </p:sp>
      <p:sp>
        <p:nvSpPr>
          <p:cNvPr id="13" name="Rectangle 3"/>
          <p:cNvSpPr>
            <a:spLocks noChangeArrowheads="1"/>
          </p:cNvSpPr>
          <p:nvPr/>
        </p:nvSpPr>
        <p:spPr bwMode="auto">
          <a:xfrm rot="5400000">
            <a:off x="6014244" y="2012563"/>
            <a:ext cx="1676400" cy="338138"/>
          </a:xfrm>
          <a:prstGeom prst="rect">
            <a:avLst/>
          </a:prstGeom>
          <a:gradFill rotWithShape="1">
            <a:gsLst>
              <a:gs pos="0">
                <a:srgbClr val="EAEAEA"/>
              </a:gs>
              <a:gs pos="100000">
                <a:srgbClr val="6C6C6C"/>
              </a:gs>
            </a:gsLst>
            <a:lin ang="5400000" scaled="1"/>
          </a:gradFill>
          <a:ln w="12700">
            <a:solidFill>
              <a:schemeClr val="tx1"/>
            </a:solidFill>
            <a:prstDash val="sysDot"/>
            <a:miter lim="800000"/>
            <a:headEnd/>
            <a:tailEnd/>
          </a:ln>
        </p:spPr>
        <p:txBody>
          <a:bodyPr wrap="none" anchor="ctr"/>
          <a:lstStyle/>
          <a:p>
            <a:pPr algn="ctr"/>
            <a:endParaRPr lang="en-US" dirty="0"/>
          </a:p>
        </p:txBody>
      </p:sp>
      <p:sp>
        <p:nvSpPr>
          <p:cNvPr id="14" name="Rectangle 4"/>
          <p:cNvSpPr>
            <a:spLocks noChangeArrowheads="1"/>
          </p:cNvSpPr>
          <p:nvPr/>
        </p:nvSpPr>
        <p:spPr bwMode="auto">
          <a:xfrm rot="5400000">
            <a:off x="5328444" y="2012563"/>
            <a:ext cx="1676400" cy="338138"/>
          </a:xfrm>
          <a:prstGeom prst="rect">
            <a:avLst/>
          </a:prstGeom>
          <a:gradFill rotWithShape="1">
            <a:gsLst>
              <a:gs pos="0">
                <a:srgbClr val="DDDDDD"/>
              </a:gs>
              <a:gs pos="100000">
                <a:srgbClr val="666666"/>
              </a:gs>
            </a:gsLst>
            <a:lin ang="5400000" scaled="1"/>
          </a:gradFill>
          <a:ln w="12700">
            <a:solidFill>
              <a:schemeClr val="tx1"/>
            </a:solidFill>
            <a:prstDash val="sysDot"/>
            <a:miter lim="800000"/>
            <a:headEnd/>
            <a:tailEnd/>
          </a:ln>
        </p:spPr>
        <p:txBody>
          <a:bodyPr wrap="none" anchor="ctr"/>
          <a:lstStyle/>
          <a:p>
            <a:pPr algn="ctr"/>
            <a:endParaRPr lang="en-US" dirty="0"/>
          </a:p>
        </p:txBody>
      </p:sp>
      <p:sp>
        <p:nvSpPr>
          <p:cNvPr id="15" name="AutoShape 6"/>
          <p:cNvSpPr>
            <a:spLocks noChangeArrowheads="1"/>
          </p:cNvSpPr>
          <p:nvPr/>
        </p:nvSpPr>
        <p:spPr bwMode="auto">
          <a:xfrm rot="5400000">
            <a:off x="4928394" y="4062026"/>
            <a:ext cx="2514600" cy="735012"/>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gradFill rotWithShape="1">
            <a:gsLst>
              <a:gs pos="0">
                <a:srgbClr val="DDDDDD"/>
              </a:gs>
              <a:gs pos="100000">
                <a:srgbClr val="666666"/>
              </a:gs>
            </a:gsLst>
            <a:lin ang="5400000" scaled="1"/>
          </a:gradFill>
          <a:ln w="9525">
            <a:solidFill>
              <a:schemeClr val="tx1"/>
            </a:solidFill>
            <a:prstDash val="sysDot"/>
            <a:miter lim="800000"/>
            <a:headEnd/>
            <a:tailEnd/>
          </a:ln>
        </p:spPr>
        <p:txBody>
          <a:bodyPr wrap="none" anchor="ctr"/>
          <a:lstStyle/>
          <a:p>
            <a:pPr algn="ctr"/>
            <a:r>
              <a:rPr lang="en-US" dirty="0">
                <a:latin typeface="Comic Sans MS" charset="0"/>
              </a:rPr>
              <a:t>Social Protection</a:t>
            </a:r>
          </a:p>
        </p:txBody>
      </p:sp>
      <p:sp>
        <p:nvSpPr>
          <p:cNvPr id="16" name="Rectangle 6"/>
          <p:cNvSpPr>
            <a:spLocks noChangeArrowheads="1"/>
          </p:cNvSpPr>
          <p:nvPr/>
        </p:nvSpPr>
        <p:spPr bwMode="auto">
          <a:xfrm rot="5400000">
            <a:off x="4631532" y="2012563"/>
            <a:ext cx="1676400" cy="338137"/>
          </a:xfrm>
          <a:prstGeom prst="rect">
            <a:avLst/>
          </a:prstGeom>
          <a:gradFill rotWithShape="1">
            <a:gsLst>
              <a:gs pos="0">
                <a:srgbClr val="B2B2B2"/>
              </a:gs>
              <a:gs pos="100000">
                <a:srgbClr val="525252"/>
              </a:gs>
            </a:gsLst>
            <a:lin ang="5400000" scaled="1"/>
          </a:gradFill>
          <a:ln w="12700">
            <a:solidFill>
              <a:schemeClr val="tx1"/>
            </a:solidFill>
            <a:prstDash val="sysDot"/>
            <a:miter lim="800000"/>
            <a:headEnd/>
            <a:tailEnd/>
          </a:ln>
        </p:spPr>
        <p:txBody>
          <a:bodyPr wrap="none" anchor="ctr"/>
          <a:lstStyle/>
          <a:p>
            <a:pPr algn="ctr"/>
            <a:endParaRPr lang="en-US" dirty="0"/>
          </a:p>
        </p:txBody>
      </p:sp>
      <p:sp>
        <p:nvSpPr>
          <p:cNvPr id="17" name="AutoShape 8"/>
          <p:cNvSpPr>
            <a:spLocks noChangeArrowheads="1"/>
          </p:cNvSpPr>
          <p:nvPr/>
        </p:nvSpPr>
        <p:spPr bwMode="auto">
          <a:xfrm rot="5400000">
            <a:off x="4242594" y="4062026"/>
            <a:ext cx="2514600" cy="735012"/>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gradFill rotWithShape="1">
            <a:gsLst>
              <a:gs pos="0">
                <a:srgbClr val="B2B2B2"/>
              </a:gs>
              <a:gs pos="100000">
                <a:srgbClr val="525252"/>
              </a:gs>
            </a:gsLst>
            <a:lin ang="5400000" scaled="1"/>
          </a:gradFill>
          <a:ln w="9525">
            <a:solidFill>
              <a:schemeClr val="tx1"/>
            </a:solidFill>
            <a:prstDash val="sysDot"/>
            <a:miter lim="800000"/>
            <a:headEnd/>
            <a:tailEnd/>
          </a:ln>
        </p:spPr>
        <p:txBody>
          <a:bodyPr wrap="none" anchor="ctr"/>
          <a:lstStyle/>
          <a:p>
            <a:pPr algn="ctr"/>
            <a:r>
              <a:rPr lang="en-US" dirty="0">
                <a:latin typeface="Comic Sans MS" charset="0"/>
              </a:rPr>
              <a:t>Food Security</a:t>
            </a:r>
          </a:p>
        </p:txBody>
      </p:sp>
      <p:sp>
        <p:nvSpPr>
          <p:cNvPr id="18" name="Rectangle 17"/>
          <p:cNvSpPr>
            <a:spLocks noChangeArrowheads="1"/>
          </p:cNvSpPr>
          <p:nvPr/>
        </p:nvSpPr>
        <p:spPr bwMode="auto">
          <a:xfrm rot="5400000">
            <a:off x="3771900" y="1762532"/>
            <a:ext cx="1676400" cy="838200"/>
          </a:xfrm>
          <a:prstGeom prst="rect">
            <a:avLst/>
          </a:prstGeom>
          <a:gradFill flip="none" rotWithShape="1">
            <a:gsLst>
              <a:gs pos="60000">
                <a:schemeClr val="tx1">
                  <a:lumMod val="65000"/>
                  <a:lumOff val="35000"/>
                </a:schemeClr>
              </a:gs>
              <a:gs pos="100000">
                <a:srgbClr val="FFFFFF"/>
              </a:gs>
            </a:gsLst>
            <a:lin ang="5400000" scaled="0"/>
            <a:tileRect/>
          </a:gradFill>
          <a:ln w="12700">
            <a:solidFill>
              <a:schemeClr val="tx1"/>
            </a:solidFill>
            <a:prstDash val="sysDot"/>
            <a:miter lim="800000"/>
            <a:headEnd/>
            <a:tailEnd/>
          </a:ln>
        </p:spPr>
        <p:txBody>
          <a:bodyPr wrap="none" anchor="ctr"/>
          <a:lstStyle/>
          <a:p>
            <a:pPr algn="ctr">
              <a:defRPr/>
            </a:pPr>
            <a:endParaRPr lang="en-US" dirty="0"/>
          </a:p>
        </p:txBody>
      </p:sp>
      <p:sp>
        <p:nvSpPr>
          <p:cNvPr id="19" name="AutoShape 10"/>
          <p:cNvSpPr>
            <a:spLocks noChangeArrowheads="1"/>
          </p:cNvSpPr>
          <p:nvPr/>
        </p:nvSpPr>
        <p:spPr bwMode="auto">
          <a:xfrm rot="5400000">
            <a:off x="3352800" y="3553232"/>
            <a:ext cx="2514600" cy="17526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3 60000 65536"/>
              <a:gd name="T9" fmla="*/ 2 60000 65536"/>
              <a:gd name="T10" fmla="*/ 1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flip="none" rotWithShape="1">
            <a:gsLst>
              <a:gs pos="60000">
                <a:schemeClr val="tx1">
                  <a:lumMod val="65000"/>
                  <a:lumOff val="35000"/>
                </a:schemeClr>
              </a:gs>
              <a:gs pos="100000">
                <a:srgbClr val="FFFFFF"/>
              </a:gs>
            </a:gsLst>
            <a:lin ang="6000000" scaled="0"/>
            <a:tileRect/>
          </a:gradFill>
          <a:ln w="9525">
            <a:solidFill>
              <a:schemeClr val="tx1"/>
            </a:solidFill>
            <a:prstDash val="sysDot"/>
            <a:miter lim="800000"/>
            <a:headEnd/>
            <a:tailEnd/>
          </a:ln>
        </p:spPr>
        <p:txBody>
          <a:bodyPr wrap="none" anchor="ctr"/>
          <a:lstStyle/>
          <a:p>
            <a:pPr algn="ctr">
              <a:defRPr/>
            </a:pPr>
            <a:r>
              <a:rPr lang="en-US" dirty="0">
                <a:solidFill>
                  <a:schemeClr val="bg1"/>
                </a:solidFill>
                <a:latin typeface="Comic Sans MS" charset="0"/>
              </a:rPr>
              <a:t>Basic Social</a:t>
            </a:r>
          </a:p>
          <a:p>
            <a:pPr algn="ctr">
              <a:defRPr/>
            </a:pPr>
            <a:r>
              <a:rPr lang="en-US" dirty="0">
                <a:solidFill>
                  <a:schemeClr val="bg1"/>
                </a:solidFill>
                <a:latin typeface="Comic Sans MS" charset="0"/>
              </a:rPr>
              <a:t> Services</a:t>
            </a:r>
          </a:p>
        </p:txBody>
      </p:sp>
      <p:sp>
        <p:nvSpPr>
          <p:cNvPr id="20" name="Rectangle 10"/>
          <p:cNvSpPr>
            <a:spLocks noChangeArrowheads="1"/>
          </p:cNvSpPr>
          <p:nvPr/>
        </p:nvSpPr>
        <p:spPr bwMode="auto">
          <a:xfrm rot="5400000">
            <a:off x="2745582" y="1936363"/>
            <a:ext cx="1676400" cy="490537"/>
          </a:xfrm>
          <a:prstGeom prst="rect">
            <a:avLst/>
          </a:prstGeom>
          <a:gradFill rotWithShape="1">
            <a:gsLst>
              <a:gs pos="0">
                <a:srgbClr val="FF0000"/>
              </a:gs>
              <a:gs pos="100000">
                <a:srgbClr val="FFFFFF"/>
              </a:gs>
            </a:gsLst>
            <a:lin ang="0" scaled="1"/>
          </a:gradFill>
          <a:ln w="3175">
            <a:solidFill>
              <a:schemeClr val="tx1"/>
            </a:solidFill>
            <a:prstDash val="sysDot"/>
            <a:miter lim="800000"/>
            <a:headEnd/>
            <a:tailEnd/>
          </a:ln>
        </p:spPr>
        <p:txBody>
          <a:bodyPr wrap="none" anchor="ctr"/>
          <a:lstStyle/>
          <a:p>
            <a:pPr algn="ctr"/>
            <a:endParaRPr lang="en-US" dirty="0"/>
          </a:p>
        </p:txBody>
      </p:sp>
      <p:sp>
        <p:nvSpPr>
          <p:cNvPr id="21" name="AutoShape 12"/>
          <p:cNvSpPr>
            <a:spLocks noChangeArrowheads="1"/>
          </p:cNvSpPr>
          <p:nvPr/>
        </p:nvSpPr>
        <p:spPr bwMode="auto">
          <a:xfrm rot="5400000">
            <a:off x="2324100" y="3896132"/>
            <a:ext cx="2514600" cy="1066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gradFill rotWithShape="1">
            <a:gsLst>
              <a:gs pos="0">
                <a:srgbClr val="FF0000"/>
              </a:gs>
              <a:gs pos="23000">
                <a:srgbClr val="FF0000"/>
              </a:gs>
              <a:gs pos="100000">
                <a:srgbClr val="FFFFFF"/>
              </a:gs>
            </a:gsLst>
            <a:lin ang="0" scaled="1"/>
          </a:gradFill>
          <a:ln w="3175">
            <a:solidFill>
              <a:schemeClr val="tx1"/>
            </a:solidFill>
            <a:prstDash val="sysDot"/>
            <a:miter lim="800000"/>
            <a:headEnd/>
            <a:tailEnd/>
          </a:ln>
        </p:spPr>
        <p:txBody>
          <a:bodyPr wrap="none" anchor="ctr"/>
          <a:lstStyle/>
          <a:p>
            <a:pPr algn="ctr"/>
            <a:r>
              <a:rPr lang="en-US" dirty="0">
                <a:solidFill>
                  <a:schemeClr val="bg1"/>
                </a:solidFill>
                <a:latin typeface="Comic Sans MS" charset="0"/>
              </a:rPr>
              <a:t>Local Economic</a:t>
            </a:r>
          </a:p>
          <a:p>
            <a:pPr algn="ctr"/>
            <a:r>
              <a:rPr lang="en-US" dirty="0">
                <a:solidFill>
                  <a:schemeClr val="bg1"/>
                </a:solidFill>
                <a:latin typeface="Comic Sans MS" charset="0"/>
              </a:rPr>
              <a:t>Development</a:t>
            </a:r>
          </a:p>
        </p:txBody>
      </p:sp>
      <p:sp>
        <p:nvSpPr>
          <p:cNvPr id="24" name="Rectangle 12"/>
          <p:cNvSpPr>
            <a:spLocks noChangeArrowheads="1"/>
          </p:cNvSpPr>
          <p:nvPr/>
        </p:nvSpPr>
        <p:spPr bwMode="auto">
          <a:xfrm rot="5400000">
            <a:off x="1812132" y="1936363"/>
            <a:ext cx="1676400" cy="490537"/>
          </a:xfrm>
          <a:prstGeom prst="rect">
            <a:avLst/>
          </a:prstGeom>
          <a:gradFill rotWithShape="1">
            <a:gsLst>
              <a:gs pos="0">
                <a:srgbClr val="2C2C2C"/>
              </a:gs>
              <a:gs pos="100000">
                <a:srgbClr val="5F5F5F"/>
              </a:gs>
            </a:gsLst>
            <a:lin ang="5400000" scaled="1"/>
          </a:gradFill>
          <a:ln w="12700">
            <a:solidFill>
              <a:schemeClr val="tx1"/>
            </a:solidFill>
            <a:prstDash val="sysDot"/>
            <a:miter lim="800000"/>
            <a:headEnd/>
            <a:tailEnd/>
          </a:ln>
        </p:spPr>
        <p:txBody>
          <a:bodyPr wrap="none" anchor="ctr"/>
          <a:lstStyle/>
          <a:p>
            <a:pPr algn="ctr"/>
            <a:endParaRPr lang="en-US" dirty="0"/>
          </a:p>
        </p:txBody>
      </p:sp>
      <p:sp>
        <p:nvSpPr>
          <p:cNvPr id="26" name="Rectangle 13"/>
          <p:cNvSpPr>
            <a:spLocks noChangeArrowheads="1"/>
          </p:cNvSpPr>
          <p:nvPr/>
        </p:nvSpPr>
        <p:spPr bwMode="auto">
          <a:xfrm>
            <a:off x="2286000" y="1419632"/>
            <a:ext cx="4876800" cy="381000"/>
          </a:xfrm>
          <a:prstGeom prst="rect">
            <a:avLst/>
          </a:prstGeom>
          <a:solidFill>
            <a:srgbClr val="C0C0C0">
              <a:alpha val="59999"/>
            </a:srgbClr>
          </a:solidFill>
          <a:ln w="12700" cap="rnd">
            <a:solidFill>
              <a:schemeClr val="tx1"/>
            </a:solidFill>
            <a:prstDash val="sysDot"/>
            <a:miter lim="800000"/>
            <a:headEnd/>
            <a:tailEnd/>
          </a:ln>
        </p:spPr>
        <p:txBody>
          <a:bodyPr wrap="none" anchor="ctr"/>
          <a:lstStyle/>
          <a:p>
            <a:pPr algn="ctr"/>
            <a:r>
              <a:rPr lang="en-US" sz="2000" dirty="0">
                <a:latin typeface="Comic Sans MS" charset="0"/>
              </a:rPr>
              <a:t>Policy, Legal &amp; Regulatory Framework</a:t>
            </a:r>
          </a:p>
        </p:txBody>
      </p:sp>
      <p:sp>
        <p:nvSpPr>
          <p:cNvPr id="27" name="Rectangle 14"/>
          <p:cNvSpPr>
            <a:spLocks noChangeArrowheads="1"/>
          </p:cNvSpPr>
          <p:nvPr/>
        </p:nvSpPr>
        <p:spPr bwMode="auto">
          <a:xfrm>
            <a:off x="2286000" y="1953032"/>
            <a:ext cx="4876800" cy="381000"/>
          </a:xfrm>
          <a:prstGeom prst="rect">
            <a:avLst/>
          </a:prstGeom>
          <a:solidFill>
            <a:srgbClr val="C0C0C0">
              <a:alpha val="59999"/>
            </a:srgbClr>
          </a:solidFill>
          <a:ln w="12700" cap="rnd">
            <a:solidFill>
              <a:schemeClr val="tx1"/>
            </a:solidFill>
            <a:prstDash val="sysDot"/>
            <a:miter lim="800000"/>
            <a:headEnd/>
            <a:tailEnd/>
          </a:ln>
        </p:spPr>
        <p:txBody>
          <a:bodyPr wrap="none" anchor="ctr"/>
          <a:lstStyle/>
          <a:p>
            <a:pPr algn="ctr"/>
            <a:r>
              <a:rPr lang="en-US" sz="2000" dirty="0">
                <a:latin typeface="Comic Sans MS" charset="0"/>
              </a:rPr>
              <a:t>Institutions, Systems &amp; Procedures</a:t>
            </a:r>
          </a:p>
        </p:txBody>
      </p:sp>
      <p:sp>
        <p:nvSpPr>
          <p:cNvPr id="28" name="Rectangle 15"/>
          <p:cNvSpPr>
            <a:spLocks noChangeArrowheads="1"/>
          </p:cNvSpPr>
          <p:nvPr/>
        </p:nvSpPr>
        <p:spPr bwMode="auto">
          <a:xfrm>
            <a:off x="2286000" y="2486432"/>
            <a:ext cx="4876800" cy="381000"/>
          </a:xfrm>
          <a:prstGeom prst="rect">
            <a:avLst/>
          </a:prstGeom>
          <a:solidFill>
            <a:srgbClr val="C0C0C0">
              <a:alpha val="59999"/>
            </a:srgbClr>
          </a:solidFill>
          <a:ln w="12700" cap="rnd">
            <a:solidFill>
              <a:schemeClr val="tx1"/>
            </a:solidFill>
            <a:prstDash val="sysDot"/>
            <a:miter lim="800000"/>
            <a:headEnd/>
            <a:tailEnd/>
          </a:ln>
        </p:spPr>
        <p:txBody>
          <a:bodyPr wrap="none" anchor="ctr"/>
          <a:lstStyle/>
          <a:p>
            <a:pPr algn="ctr"/>
            <a:r>
              <a:rPr lang="en-US" sz="2000" dirty="0">
                <a:latin typeface="Comic Sans MS" charset="0"/>
              </a:rPr>
              <a:t>Capacities &amp; Financing</a:t>
            </a:r>
          </a:p>
        </p:txBody>
      </p:sp>
      <p:sp>
        <p:nvSpPr>
          <p:cNvPr id="29" name="AutoShape 17"/>
          <p:cNvSpPr>
            <a:spLocks noChangeArrowheads="1"/>
          </p:cNvSpPr>
          <p:nvPr/>
        </p:nvSpPr>
        <p:spPr bwMode="auto">
          <a:xfrm rot="5400000">
            <a:off x="1409700" y="3896132"/>
            <a:ext cx="2514600" cy="1066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gradFill rotWithShape="1">
            <a:gsLst>
              <a:gs pos="0">
                <a:srgbClr val="5F5F5F"/>
              </a:gs>
              <a:gs pos="34000">
                <a:srgbClr val="5F5F5F"/>
              </a:gs>
              <a:gs pos="100000">
                <a:srgbClr val="2C2C2C"/>
              </a:gs>
            </a:gsLst>
            <a:lin ang="5400000" scaled="1"/>
          </a:gradFill>
          <a:ln w="9525">
            <a:solidFill>
              <a:schemeClr val="tx1"/>
            </a:solidFill>
            <a:prstDash val="sysDot"/>
            <a:miter lim="800000"/>
            <a:headEnd/>
            <a:tailEnd/>
          </a:ln>
        </p:spPr>
        <p:txBody>
          <a:bodyPr wrap="none" anchor="ctr"/>
          <a:lstStyle/>
          <a:p>
            <a:pPr algn="ctr"/>
            <a:r>
              <a:rPr lang="en-US" dirty="0">
                <a:solidFill>
                  <a:srgbClr val="FFFFFF"/>
                </a:solidFill>
                <a:latin typeface="Comic Sans MS" charset="0"/>
              </a:rPr>
              <a:t>Natural Resource</a:t>
            </a:r>
          </a:p>
          <a:p>
            <a:pPr algn="ctr"/>
            <a:r>
              <a:rPr lang="en-US" dirty="0">
                <a:solidFill>
                  <a:srgbClr val="FFFFFF"/>
                </a:solidFill>
                <a:latin typeface="Comic Sans MS" charset="0"/>
              </a:rPr>
              <a:t>Management</a:t>
            </a:r>
          </a:p>
        </p:txBody>
      </p:sp>
      <p:sp>
        <p:nvSpPr>
          <p:cNvPr id="30" name="Rectangle 17"/>
          <p:cNvSpPr>
            <a:spLocks noChangeArrowheads="1"/>
          </p:cNvSpPr>
          <p:nvPr/>
        </p:nvSpPr>
        <p:spPr bwMode="auto">
          <a:xfrm>
            <a:off x="2133600" y="962432"/>
            <a:ext cx="5181600" cy="2133600"/>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000" dirty="0">
                <a:solidFill>
                  <a:schemeClr val="bg1"/>
                </a:solidFill>
                <a:latin typeface="Comic Sans MS" charset="0"/>
              </a:rPr>
              <a:t>Local Government System</a:t>
            </a:r>
          </a:p>
          <a:p>
            <a:pPr algn="ctr"/>
            <a:endParaRPr lang="en-US" sz="2000" dirty="0">
              <a:solidFill>
                <a:schemeClr val="bg1"/>
              </a:solidFill>
              <a:latin typeface="Comic Sans MS" charset="0"/>
            </a:endParaRPr>
          </a:p>
          <a:p>
            <a:pPr algn="ctr"/>
            <a:endParaRPr lang="en-US" sz="2000" dirty="0">
              <a:solidFill>
                <a:schemeClr val="bg1"/>
              </a:solidFill>
              <a:latin typeface="Comic Sans MS" charset="0"/>
            </a:endParaRPr>
          </a:p>
          <a:p>
            <a:pPr algn="ctr"/>
            <a:endParaRPr lang="en-US" sz="2000" dirty="0">
              <a:solidFill>
                <a:schemeClr val="bg1"/>
              </a:solidFill>
              <a:latin typeface="Comic Sans MS" charset="0"/>
            </a:endParaRPr>
          </a:p>
          <a:p>
            <a:pPr algn="ctr"/>
            <a:endParaRPr lang="en-US" sz="2000" dirty="0">
              <a:solidFill>
                <a:schemeClr val="bg1"/>
              </a:solidFill>
              <a:latin typeface="Comic Sans MS" charset="0"/>
            </a:endParaRPr>
          </a:p>
          <a:p>
            <a:pPr algn="ctr"/>
            <a:endParaRPr lang="en-US" sz="2000" dirty="0">
              <a:solidFill>
                <a:schemeClr val="bg1"/>
              </a:solidFill>
              <a:latin typeface="Comic Sans MS" charset="0"/>
            </a:endParaRPr>
          </a:p>
          <a:p>
            <a:pPr algn="ctr"/>
            <a:endParaRPr lang="en-US" sz="2000" dirty="0">
              <a:solidFill>
                <a:schemeClr val="bg1"/>
              </a:solidFill>
              <a:latin typeface="Comic Sans MS" charset="0"/>
            </a:endParaRPr>
          </a:p>
        </p:txBody>
      </p:sp>
      <p:sp>
        <p:nvSpPr>
          <p:cNvPr id="31" name="AutoShape 19"/>
          <p:cNvSpPr>
            <a:spLocks noChangeArrowheads="1"/>
          </p:cNvSpPr>
          <p:nvPr/>
        </p:nvSpPr>
        <p:spPr bwMode="auto">
          <a:xfrm>
            <a:off x="381000" y="3400832"/>
            <a:ext cx="1752600" cy="1676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gradFill rotWithShape="1">
            <a:gsLst>
              <a:gs pos="0">
                <a:srgbClr val="FF0000"/>
              </a:gs>
              <a:gs pos="60001">
                <a:srgbClr val="FF0000"/>
              </a:gs>
              <a:gs pos="100000">
                <a:srgbClr val="FFFFFF"/>
              </a:gs>
            </a:gsLst>
            <a:lin ang="5400000"/>
          </a:gradFill>
          <a:ln>
            <a:noFill/>
          </a:ln>
          <a:extLst>
            <a:ext uri="{91240B29-F687-4f45-9708-019B960494DF}">
              <a14:hiddenLine xmlns:a14="http://schemas.microsoft.com/office/drawing/2010/main" w="28575" cap="rnd">
                <a:solidFill>
                  <a:srgbClr val="000000"/>
                </a:solidFill>
                <a:prstDash val="sysDot"/>
                <a:miter lim="800000"/>
                <a:headEnd/>
                <a:tailEnd/>
              </a14:hiddenLine>
            </a:ext>
          </a:extLst>
        </p:spPr>
        <p:txBody>
          <a:bodyPr wrap="none" anchor="ctr"/>
          <a:lstStyle/>
          <a:p>
            <a:pPr algn="ctr"/>
            <a:r>
              <a:rPr lang="en-US" sz="1600" dirty="0">
                <a:solidFill>
                  <a:schemeClr val="bg1"/>
                </a:solidFill>
                <a:latin typeface="Comic Sans MS" charset="0"/>
              </a:rPr>
              <a:t>Specialized</a:t>
            </a:r>
          </a:p>
          <a:p>
            <a:pPr algn="ctr"/>
            <a:r>
              <a:rPr lang="en-US" sz="1600" dirty="0">
                <a:solidFill>
                  <a:schemeClr val="bg1"/>
                </a:solidFill>
                <a:latin typeface="Comic Sans MS" charset="0"/>
              </a:rPr>
              <a:t>LG System</a:t>
            </a:r>
          </a:p>
          <a:p>
            <a:pPr algn="ctr"/>
            <a:r>
              <a:rPr lang="en-US" sz="1600" dirty="0">
                <a:solidFill>
                  <a:schemeClr val="bg1"/>
                </a:solidFill>
                <a:latin typeface="Comic Sans MS" charset="0"/>
              </a:rPr>
              <a:t>Outputs</a:t>
            </a:r>
          </a:p>
        </p:txBody>
      </p:sp>
      <p:sp>
        <p:nvSpPr>
          <p:cNvPr id="32" name="AutoShape 21"/>
          <p:cNvSpPr>
            <a:spLocks noChangeArrowheads="1"/>
          </p:cNvSpPr>
          <p:nvPr/>
        </p:nvSpPr>
        <p:spPr bwMode="auto">
          <a:xfrm rot="5400000">
            <a:off x="5614194" y="4062026"/>
            <a:ext cx="2514600" cy="735012"/>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gradFill rotWithShape="1">
            <a:gsLst>
              <a:gs pos="0">
                <a:srgbClr val="EAEAEA"/>
              </a:gs>
              <a:gs pos="100000">
                <a:srgbClr val="6C6C6C"/>
              </a:gs>
            </a:gsLst>
            <a:lin ang="5400000" scaled="1"/>
          </a:gradFill>
          <a:ln w="9525">
            <a:solidFill>
              <a:schemeClr val="tx1"/>
            </a:solidFill>
            <a:prstDash val="sysDot"/>
            <a:miter lim="800000"/>
            <a:headEnd/>
            <a:tailEnd/>
          </a:ln>
        </p:spPr>
        <p:txBody>
          <a:bodyPr wrap="none" anchor="ctr"/>
          <a:lstStyle/>
          <a:p>
            <a:pPr algn="ctr"/>
            <a:r>
              <a:rPr lang="en-US" dirty="0">
                <a:latin typeface="Comic Sans MS" charset="0"/>
              </a:rPr>
              <a:t>Other</a:t>
            </a:r>
          </a:p>
        </p:txBody>
      </p:sp>
      <p:sp>
        <p:nvSpPr>
          <p:cNvPr id="42" name="AutoShape 19"/>
          <p:cNvSpPr>
            <a:spLocks noChangeArrowheads="1"/>
          </p:cNvSpPr>
          <p:nvPr/>
        </p:nvSpPr>
        <p:spPr bwMode="auto">
          <a:xfrm>
            <a:off x="304800" y="962432"/>
            <a:ext cx="1752600" cy="21336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gradFill rotWithShape="1">
            <a:gsLst>
              <a:gs pos="0">
                <a:srgbClr val="FF0000"/>
              </a:gs>
              <a:gs pos="60001">
                <a:srgbClr val="FF0000"/>
              </a:gs>
              <a:gs pos="100000">
                <a:srgbClr val="FFFFFF"/>
              </a:gs>
            </a:gsLst>
            <a:lin ang="5400000"/>
          </a:gradFill>
          <a:ln>
            <a:noFill/>
          </a:ln>
          <a:extLst>
            <a:ext uri="{91240B29-F687-4f45-9708-019B960494DF}">
              <a14:hiddenLine xmlns:a14="http://schemas.microsoft.com/office/drawing/2010/main" w="28575" cap="rnd">
                <a:solidFill>
                  <a:srgbClr val="000000"/>
                </a:solidFill>
                <a:prstDash val="sysDot"/>
                <a:miter lim="800000"/>
                <a:headEnd/>
                <a:tailEnd/>
              </a14:hiddenLine>
            </a:ext>
          </a:extLst>
        </p:spPr>
        <p:txBody>
          <a:bodyPr wrap="none" anchor="ctr"/>
          <a:lstStyle/>
          <a:p>
            <a:pPr algn="ctr"/>
            <a:r>
              <a:rPr lang="en-US" sz="1600" dirty="0">
                <a:solidFill>
                  <a:schemeClr val="bg1"/>
                </a:solidFill>
                <a:latin typeface="Comic Sans MS" charset="0"/>
              </a:rPr>
              <a:t>Specialized</a:t>
            </a:r>
          </a:p>
          <a:p>
            <a:pPr algn="ctr"/>
            <a:r>
              <a:rPr lang="en-US" sz="1600" dirty="0">
                <a:solidFill>
                  <a:schemeClr val="bg1"/>
                </a:solidFill>
                <a:latin typeface="Comic Sans MS" charset="0"/>
              </a:rPr>
              <a:t>Policies </a:t>
            </a:r>
          </a:p>
          <a:p>
            <a:pPr algn="ctr"/>
            <a:r>
              <a:rPr lang="en-US" sz="1600" dirty="0">
                <a:solidFill>
                  <a:schemeClr val="bg1"/>
                </a:solidFill>
                <a:latin typeface="Comic Sans MS" charset="0"/>
              </a:rPr>
              <a:t>Institutions </a:t>
            </a:r>
          </a:p>
          <a:p>
            <a:pPr algn="ctr"/>
            <a:r>
              <a:rPr lang="en-US" sz="1600" dirty="0">
                <a:solidFill>
                  <a:schemeClr val="bg1"/>
                </a:solidFill>
                <a:latin typeface="Comic Sans MS" charset="0"/>
              </a:rPr>
              <a:t>&amp; capacities</a:t>
            </a:r>
          </a:p>
        </p:txBody>
      </p:sp>
    </p:spTree>
    <p:extLst>
      <p:ext uri="{BB962C8B-B14F-4D97-AF65-F5344CB8AC3E}">
        <p14:creationId xmlns:p14="http://schemas.microsoft.com/office/powerpoint/2010/main" val="3804886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a:solidFill>
                  <a:schemeClr val="bg1"/>
                </a:solidFill>
                <a:latin typeface="+mn-lt"/>
                <a:ea typeface="ＭＳ Ｐゴシック" charset="0"/>
                <a:cs typeface="ＭＳ Ｐゴシック" charset="0"/>
              </a:rPr>
              <a:t>LED </a:t>
            </a:r>
            <a:r>
              <a:rPr lang="en-US" sz="2800" dirty="0" smtClean="0">
                <a:solidFill>
                  <a:schemeClr val="bg1"/>
                </a:solidFill>
                <a:latin typeface="+mn-lt"/>
                <a:ea typeface="ＭＳ Ｐゴシック" charset="0"/>
                <a:cs typeface="ＭＳ Ｐゴシック" charset="0"/>
              </a:rPr>
              <a:t>Promotion:</a:t>
            </a:r>
            <a:endParaRPr lang="en-US" sz="2800" dirty="0">
              <a:solidFill>
                <a:schemeClr val="bg1"/>
              </a:solidFill>
              <a:latin typeface="+mn-lt"/>
              <a:ea typeface="ＭＳ Ｐゴシック" charset="0"/>
              <a:cs typeface="ＭＳ Ｐゴシック" charset="0"/>
            </a:endParaRPr>
          </a:p>
          <a:p>
            <a:pPr algn="l"/>
            <a:r>
              <a:rPr lang="en-US" sz="2400" dirty="0" smtClean="0">
                <a:solidFill>
                  <a:srgbClr val="FF0000"/>
                </a:solidFill>
                <a:ea typeface="ＭＳ Ｐゴシック" charset="0"/>
                <a:cs typeface="ＭＳ Ｐゴシック" charset="0"/>
              </a:rPr>
              <a:t>Embedding the LED Promotion Function</a:t>
            </a:r>
            <a:endParaRPr lang="en-US" sz="2400" dirty="0">
              <a:solidFill>
                <a:srgbClr val="FF0000"/>
              </a:solidFill>
              <a:ea typeface="ＭＳ Ｐゴシック" charset="0"/>
              <a:cs typeface="ＭＳ Ｐゴシック" charset="0"/>
            </a:endParaRPr>
          </a:p>
        </p:txBody>
      </p:sp>
      <p:sp>
        <p:nvSpPr>
          <p:cNvPr id="23" name="Rectangle 22"/>
          <p:cNvSpPr/>
          <p:nvPr/>
        </p:nvSpPr>
        <p:spPr>
          <a:xfrm>
            <a:off x="0" y="1"/>
            <a:ext cx="737312" cy="782487"/>
          </a:xfrm>
          <a:prstGeom prst="rect">
            <a:avLst/>
          </a:prstGeom>
          <a:solidFill>
            <a:schemeClr val="bg1">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Macintosh HD:Users:sally:Documents:UNCDF:Communications Materials:UNCDF Branding:UNCDF_logo.png"/>
          <p:cNvPicPr/>
          <p:nvPr/>
        </p:nvPicPr>
        <p:blipFill>
          <a:blip r:embed="rId2"/>
          <a:srcRect/>
          <a:stretch>
            <a:fillRect/>
          </a:stretch>
        </p:blipFill>
        <p:spPr bwMode="auto">
          <a:xfrm>
            <a:off x="8470019" y="6178880"/>
            <a:ext cx="648072" cy="648072"/>
          </a:xfrm>
          <a:prstGeom prst="rect">
            <a:avLst/>
          </a:prstGeom>
          <a:noFill/>
        </p:spPr>
      </p:pic>
      <p:sp>
        <p:nvSpPr>
          <p:cNvPr id="33" name="Rectangle 32"/>
          <p:cNvSpPr>
            <a:spLocks noChangeArrowheads="1"/>
          </p:cNvSpPr>
          <p:nvPr/>
        </p:nvSpPr>
        <p:spPr bwMode="auto">
          <a:xfrm>
            <a:off x="3505200" y="1908670"/>
            <a:ext cx="3581400" cy="762000"/>
          </a:xfrm>
          <a:prstGeom prst="rect">
            <a:avLst/>
          </a:prstGeom>
          <a:noFill/>
          <a:ln w="1270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000" dirty="0">
                <a:solidFill>
                  <a:srgbClr val="FF3300"/>
                </a:solidFill>
                <a:latin typeface="Comic Sans MS" charset="0"/>
              </a:rPr>
              <a:t>Policy, Legal &amp; Regulatory </a:t>
            </a:r>
          </a:p>
          <a:p>
            <a:pPr algn="ctr"/>
            <a:r>
              <a:rPr lang="en-US" sz="2000" dirty="0">
                <a:solidFill>
                  <a:srgbClr val="FF3300"/>
                </a:solidFill>
                <a:latin typeface="Comic Sans MS" charset="0"/>
              </a:rPr>
              <a:t>Framework</a:t>
            </a:r>
          </a:p>
        </p:txBody>
      </p:sp>
      <p:sp>
        <p:nvSpPr>
          <p:cNvPr id="34" name="Rectangle 33"/>
          <p:cNvSpPr>
            <a:spLocks noChangeArrowheads="1"/>
          </p:cNvSpPr>
          <p:nvPr/>
        </p:nvSpPr>
        <p:spPr bwMode="auto">
          <a:xfrm>
            <a:off x="3505200" y="2780208"/>
            <a:ext cx="3581400" cy="762000"/>
          </a:xfrm>
          <a:prstGeom prst="rect">
            <a:avLst/>
          </a:prstGeom>
          <a:noFill/>
          <a:ln w="1270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000" dirty="0">
                <a:solidFill>
                  <a:srgbClr val="FF3300"/>
                </a:solidFill>
                <a:latin typeface="Comic Sans MS" charset="0"/>
              </a:rPr>
              <a:t>Institutions, Systems </a:t>
            </a:r>
          </a:p>
          <a:p>
            <a:pPr algn="ctr"/>
            <a:r>
              <a:rPr lang="en-US" sz="2000" dirty="0">
                <a:solidFill>
                  <a:srgbClr val="FF3300"/>
                </a:solidFill>
                <a:latin typeface="Comic Sans MS" charset="0"/>
              </a:rPr>
              <a:t>&amp; Procedures</a:t>
            </a:r>
          </a:p>
        </p:txBody>
      </p:sp>
      <p:sp>
        <p:nvSpPr>
          <p:cNvPr id="35" name="Rectangle 34"/>
          <p:cNvSpPr>
            <a:spLocks noChangeArrowheads="1"/>
          </p:cNvSpPr>
          <p:nvPr/>
        </p:nvSpPr>
        <p:spPr bwMode="auto">
          <a:xfrm>
            <a:off x="3505200" y="3661270"/>
            <a:ext cx="3581400" cy="685800"/>
          </a:xfrm>
          <a:prstGeom prst="rect">
            <a:avLst/>
          </a:prstGeom>
          <a:noFill/>
          <a:ln w="1270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000" dirty="0">
                <a:solidFill>
                  <a:srgbClr val="FF3300"/>
                </a:solidFill>
                <a:latin typeface="Comic Sans MS" charset="0"/>
              </a:rPr>
              <a:t>Capacities &amp; Resources</a:t>
            </a:r>
          </a:p>
        </p:txBody>
      </p:sp>
      <p:sp>
        <p:nvSpPr>
          <p:cNvPr id="36" name="Rectangle 35"/>
          <p:cNvSpPr>
            <a:spLocks noChangeArrowheads="1"/>
          </p:cNvSpPr>
          <p:nvPr/>
        </p:nvSpPr>
        <p:spPr bwMode="auto">
          <a:xfrm>
            <a:off x="3352800" y="1299070"/>
            <a:ext cx="3886200" cy="320040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000" dirty="0">
                <a:latin typeface="Comic Sans MS" charset="0"/>
              </a:rPr>
              <a:t>Local Government System</a:t>
            </a:r>
          </a:p>
          <a:p>
            <a:pPr algn="ctr"/>
            <a:endParaRPr lang="en-US" sz="2000" dirty="0">
              <a:latin typeface="Comic Sans MS" charset="0"/>
            </a:endParaRPr>
          </a:p>
          <a:p>
            <a:pPr algn="ctr"/>
            <a:endParaRPr lang="en-US" sz="2000" dirty="0">
              <a:latin typeface="Comic Sans MS" charset="0"/>
            </a:endParaRPr>
          </a:p>
          <a:p>
            <a:pPr algn="ctr"/>
            <a:endParaRPr lang="en-US" sz="2000" dirty="0">
              <a:latin typeface="Comic Sans MS" charset="0"/>
            </a:endParaRPr>
          </a:p>
          <a:p>
            <a:pPr algn="ctr"/>
            <a:endParaRPr lang="en-US" sz="2000" dirty="0">
              <a:latin typeface="Comic Sans MS" charset="0"/>
            </a:endParaRPr>
          </a:p>
          <a:p>
            <a:pPr algn="ctr"/>
            <a:endParaRPr lang="en-US" sz="2000" dirty="0">
              <a:latin typeface="Comic Sans MS" charset="0"/>
            </a:endParaRPr>
          </a:p>
          <a:p>
            <a:pPr algn="ctr"/>
            <a:endParaRPr lang="en-US" sz="2000" dirty="0">
              <a:latin typeface="Comic Sans MS" charset="0"/>
            </a:endParaRPr>
          </a:p>
          <a:p>
            <a:pPr algn="ctr"/>
            <a:endParaRPr lang="en-US" sz="2000" dirty="0">
              <a:latin typeface="Comic Sans MS" charset="0"/>
            </a:endParaRPr>
          </a:p>
          <a:p>
            <a:pPr algn="ctr"/>
            <a:endParaRPr lang="en-US" sz="2000" dirty="0">
              <a:latin typeface="Comic Sans MS" charset="0"/>
            </a:endParaRPr>
          </a:p>
          <a:p>
            <a:pPr algn="ctr"/>
            <a:endParaRPr lang="en-US" sz="2000" dirty="0">
              <a:latin typeface="Comic Sans MS" charset="0"/>
            </a:endParaRPr>
          </a:p>
        </p:txBody>
      </p:sp>
      <p:sp>
        <p:nvSpPr>
          <p:cNvPr id="37" name="AutoShape 9"/>
          <p:cNvSpPr>
            <a:spLocks noChangeArrowheads="1"/>
          </p:cNvSpPr>
          <p:nvPr/>
        </p:nvSpPr>
        <p:spPr bwMode="auto">
          <a:xfrm rot="5400000">
            <a:off x="4724400" y="2899270"/>
            <a:ext cx="1143000" cy="46482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2259 h 21600"/>
              <a:gd name="T14" fmla="*/ 16662 w 21600"/>
              <a:gd name="T15" fmla="*/ 19341 h 21600"/>
            </a:gdLst>
            <a:ahLst/>
            <a:cxnLst>
              <a:cxn ang="T8">
                <a:pos x="T0" y="T1"/>
              </a:cxn>
              <a:cxn ang="T9">
                <a:pos x="T2" y="T3"/>
              </a:cxn>
              <a:cxn ang="T10">
                <a:pos x="T4" y="T5"/>
              </a:cxn>
              <a:cxn ang="T11">
                <a:pos x="T6" y="T7"/>
              </a:cxn>
            </a:cxnLst>
            <a:rect l="T12" t="T13" r="T14" b="T15"/>
            <a:pathLst>
              <a:path w="21600" h="21600">
                <a:moveTo>
                  <a:pt x="15356" y="0"/>
                </a:moveTo>
                <a:lnTo>
                  <a:pt x="15356" y="2259"/>
                </a:lnTo>
                <a:lnTo>
                  <a:pt x="3375" y="2259"/>
                </a:lnTo>
                <a:lnTo>
                  <a:pt x="3375" y="19341"/>
                </a:lnTo>
                <a:lnTo>
                  <a:pt x="15356" y="19341"/>
                </a:lnTo>
                <a:lnTo>
                  <a:pt x="15356" y="21600"/>
                </a:lnTo>
                <a:lnTo>
                  <a:pt x="21600" y="10800"/>
                </a:lnTo>
                <a:lnTo>
                  <a:pt x="15356" y="0"/>
                </a:lnTo>
                <a:close/>
              </a:path>
              <a:path w="21600" h="21600">
                <a:moveTo>
                  <a:pt x="1350" y="2259"/>
                </a:moveTo>
                <a:lnTo>
                  <a:pt x="1350" y="19341"/>
                </a:lnTo>
                <a:lnTo>
                  <a:pt x="2700" y="19341"/>
                </a:lnTo>
                <a:lnTo>
                  <a:pt x="2700" y="2259"/>
                </a:lnTo>
                <a:lnTo>
                  <a:pt x="1350" y="2259"/>
                </a:lnTo>
                <a:close/>
              </a:path>
              <a:path w="21600" h="21600">
                <a:moveTo>
                  <a:pt x="0" y="2259"/>
                </a:moveTo>
                <a:lnTo>
                  <a:pt x="0" y="19341"/>
                </a:lnTo>
                <a:lnTo>
                  <a:pt x="675" y="19341"/>
                </a:lnTo>
                <a:lnTo>
                  <a:pt x="675" y="2259"/>
                </a:lnTo>
                <a:lnTo>
                  <a:pt x="0" y="2259"/>
                </a:lnTo>
                <a:close/>
              </a:path>
            </a:pathLst>
          </a:custGeom>
          <a:gradFill rotWithShape="1">
            <a:gsLst>
              <a:gs pos="0">
                <a:srgbClr val="FF0000"/>
              </a:gs>
              <a:gs pos="100000">
                <a:srgbClr val="FFFFFF"/>
              </a:gs>
            </a:gsLst>
            <a:lin ang="0" scaled="1"/>
          </a:gradFill>
          <a:ln w="9525" cap="rnd">
            <a:solidFill>
              <a:schemeClr val="tx1"/>
            </a:solidFill>
            <a:prstDash val="sysDot"/>
            <a:miter lim="800000"/>
            <a:headEnd/>
            <a:tailEnd/>
          </a:ln>
        </p:spPr>
        <p:txBody>
          <a:bodyPr rot="10800000" vert="eaVert" wrap="none" anchor="ctr"/>
          <a:lstStyle/>
          <a:p>
            <a:endParaRPr lang="en-US" dirty="0"/>
          </a:p>
        </p:txBody>
      </p:sp>
      <p:sp>
        <p:nvSpPr>
          <p:cNvPr id="38" name="AutoShape 10"/>
          <p:cNvSpPr>
            <a:spLocks noChangeArrowheads="1"/>
          </p:cNvSpPr>
          <p:nvPr/>
        </p:nvSpPr>
        <p:spPr bwMode="auto">
          <a:xfrm>
            <a:off x="304800" y="1876920"/>
            <a:ext cx="3200400" cy="838200"/>
          </a:xfrm>
          <a:prstGeom prst="rightArrowCallout">
            <a:avLst>
              <a:gd name="adj1" fmla="val 22565"/>
              <a:gd name="adj2" fmla="val 31421"/>
              <a:gd name="adj3" fmla="val 53030"/>
              <a:gd name="adj4" fmla="val 76736"/>
            </a:avLst>
          </a:prstGeom>
          <a:solidFill>
            <a:srgbClr val="FF0000"/>
          </a:solidFill>
          <a:ln w="9525" cap="rnd">
            <a:solidFill>
              <a:schemeClr val="tx1"/>
            </a:solidFill>
            <a:prstDash val="sysDot"/>
            <a:miter lim="800000"/>
            <a:headEnd/>
            <a:tailEnd/>
          </a:ln>
        </p:spPr>
        <p:txBody>
          <a:bodyPr wrap="none" anchor="ctr"/>
          <a:lstStyle/>
          <a:p>
            <a:r>
              <a:rPr lang="en-US" sz="1600" dirty="0">
                <a:solidFill>
                  <a:schemeClr val="bg1"/>
                </a:solidFill>
                <a:latin typeface="Comic Sans MS" charset="0"/>
              </a:rPr>
              <a:t>LG Mandate &amp; Functional </a:t>
            </a:r>
          </a:p>
          <a:p>
            <a:r>
              <a:rPr lang="en-US" sz="1600" dirty="0">
                <a:solidFill>
                  <a:schemeClr val="bg1"/>
                </a:solidFill>
                <a:latin typeface="Comic Sans MS" charset="0"/>
              </a:rPr>
              <a:t>&amp; Resources Assignment </a:t>
            </a:r>
          </a:p>
          <a:p>
            <a:r>
              <a:rPr lang="en-US" sz="1600" dirty="0">
                <a:solidFill>
                  <a:schemeClr val="bg1"/>
                </a:solidFill>
                <a:latin typeface="Comic Sans MS" charset="0"/>
              </a:rPr>
              <a:t>for LED Promotion</a:t>
            </a:r>
          </a:p>
        </p:txBody>
      </p:sp>
      <p:sp>
        <p:nvSpPr>
          <p:cNvPr id="39" name="AutoShape 11"/>
          <p:cNvSpPr>
            <a:spLocks noChangeArrowheads="1"/>
          </p:cNvSpPr>
          <p:nvPr/>
        </p:nvSpPr>
        <p:spPr bwMode="auto">
          <a:xfrm>
            <a:off x="304800" y="2791320"/>
            <a:ext cx="3200400" cy="762000"/>
          </a:xfrm>
          <a:prstGeom prst="rightArrowCallout">
            <a:avLst>
              <a:gd name="adj1" fmla="val 22565"/>
              <a:gd name="adj2" fmla="val 31421"/>
              <a:gd name="adj3" fmla="val 58333"/>
              <a:gd name="adj4" fmla="val 76338"/>
            </a:avLst>
          </a:prstGeom>
          <a:solidFill>
            <a:srgbClr val="FF0000"/>
          </a:solidFill>
          <a:ln w="9525" cap="rnd">
            <a:solidFill>
              <a:schemeClr val="tx1"/>
            </a:solidFill>
            <a:prstDash val="sysDot"/>
            <a:miter lim="800000"/>
            <a:headEnd/>
            <a:tailEnd/>
          </a:ln>
        </p:spPr>
        <p:txBody>
          <a:bodyPr wrap="none" anchor="ctr"/>
          <a:lstStyle/>
          <a:p>
            <a:r>
              <a:rPr lang="en-US" sz="1600" dirty="0">
                <a:solidFill>
                  <a:schemeClr val="bg1"/>
                </a:solidFill>
                <a:latin typeface="Comic Sans MS" charset="0"/>
              </a:rPr>
              <a:t>LG Institutional </a:t>
            </a:r>
          </a:p>
          <a:p>
            <a:r>
              <a:rPr lang="en-US" sz="1600" dirty="0">
                <a:solidFill>
                  <a:schemeClr val="bg1"/>
                </a:solidFill>
                <a:latin typeface="Comic Sans MS" charset="0"/>
              </a:rPr>
              <a:t>Arrangements </a:t>
            </a:r>
          </a:p>
          <a:p>
            <a:r>
              <a:rPr lang="en-US" sz="1600" dirty="0">
                <a:solidFill>
                  <a:schemeClr val="bg1"/>
                </a:solidFill>
                <a:latin typeface="Comic Sans MS" charset="0"/>
              </a:rPr>
              <a:t>for LED Promotion</a:t>
            </a:r>
            <a:r>
              <a:rPr lang="en-US" dirty="0">
                <a:solidFill>
                  <a:schemeClr val="bg1"/>
                </a:solidFill>
                <a:latin typeface="Comic Sans MS" charset="0"/>
              </a:rPr>
              <a:t> </a:t>
            </a:r>
          </a:p>
        </p:txBody>
      </p:sp>
      <p:sp>
        <p:nvSpPr>
          <p:cNvPr id="40" name="AutoShape 12"/>
          <p:cNvSpPr>
            <a:spLocks noChangeArrowheads="1"/>
          </p:cNvSpPr>
          <p:nvPr/>
        </p:nvSpPr>
        <p:spPr bwMode="auto">
          <a:xfrm>
            <a:off x="304800" y="3629520"/>
            <a:ext cx="3200400" cy="762000"/>
          </a:xfrm>
          <a:prstGeom prst="rightArrowCallout">
            <a:avLst>
              <a:gd name="adj1" fmla="val 22565"/>
              <a:gd name="adj2" fmla="val 31421"/>
              <a:gd name="adj3" fmla="val 58333"/>
              <a:gd name="adj4" fmla="val 76338"/>
            </a:avLst>
          </a:prstGeom>
          <a:solidFill>
            <a:srgbClr val="FF0000"/>
          </a:solidFill>
          <a:ln w="9525" cap="rnd">
            <a:solidFill>
              <a:schemeClr val="tx1"/>
            </a:solidFill>
            <a:prstDash val="sysDot"/>
            <a:miter lim="800000"/>
            <a:headEnd/>
            <a:tailEnd/>
          </a:ln>
        </p:spPr>
        <p:txBody>
          <a:bodyPr wrap="none" anchor="ctr"/>
          <a:lstStyle/>
          <a:p>
            <a:r>
              <a:rPr lang="en-US" sz="1600" dirty="0">
                <a:solidFill>
                  <a:schemeClr val="bg1"/>
                </a:solidFill>
                <a:latin typeface="Comic Sans MS" charset="0"/>
              </a:rPr>
              <a:t>LG Capacities &amp; </a:t>
            </a:r>
          </a:p>
          <a:p>
            <a:r>
              <a:rPr lang="en-US" sz="1600" dirty="0">
                <a:solidFill>
                  <a:schemeClr val="bg1"/>
                </a:solidFill>
                <a:latin typeface="Comic Sans MS" charset="0"/>
              </a:rPr>
              <a:t>Resources for LED </a:t>
            </a:r>
          </a:p>
          <a:p>
            <a:r>
              <a:rPr lang="en-US" sz="1600" dirty="0">
                <a:solidFill>
                  <a:schemeClr val="bg1"/>
                </a:solidFill>
                <a:latin typeface="Comic Sans MS" charset="0"/>
              </a:rPr>
              <a:t>Promotion</a:t>
            </a:r>
            <a:r>
              <a:rPr lang="en-US" dirty="0">
                <a:solidFill>
                  <a:schemeClr val="bg1"/>
                </a:solidFill>
                <a:latin typeface="Comic Sans MS" charset="0"/>
              </a:rPr>
              <a:t> </a:t>
            </a:r>
          </a:p>
        </p:txBody>
      </p:sp>
      <p:sp>
        <p:nvSpPr>
          <p:cNvPr id="41" name="Rectangle 15"/>
          <p:cNvSpPr>
            <a:spLocks noChangeArrowheads="1"/>
          </p:cNvSpPr>
          <p:nvPr/>
        </p:nvSpPr>
        <p:spPr bwMode="auto">
          <a:xfrm>
            <a:off x="3505200" y="5032870"/>
            <a:ext cx="3581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rgbClr val="000000"/>
                </a:solidFill>
                <a:prstDash val="sysDot"/>
                <a:miter lim="800000"/>
                <a:headEnd/>
                <a:tailEnd/>
              </a14:hiddenLine>
            </a:ext>
          </a:extLst>
        </p:spPr>
        <p:txBody>
          <a:bodyPr wrap="none" anchor="ctr"/>
          <a:lstStyle/>
          <a:p>
            <a:pPr algn="ctr"/>
            <a:r>
              <a:rPr lang="en-US" sz="2000" dirty="0">
                <a:solidFill>
                  <a:srgbClr val="FFFFFF"/>
                </a:solidFill>
                <a:latin typeface="Comic Sans MS" charset="0"/>
              </a:rPr>
              <a:t>LED Promotion Outputs</a:t>
            </a:r>
          </a:p>
        </p:txBody>
      </p:sp>
    </p:spTree>
    <p:extLst>
      <p:ext uri="{BB962C8B-B14F-4D97-AF65-F5344CB8AC3E}">
        <p14:creationId xmlns:p14="http://schemas.microsoft.com/office/powerpoint/2010/main" val="39486341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398253"/>
            <a:ext cx="8406687" cy="1462320"/>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solidFill>
                  <a:schemeClr val="bg1"/>
                </a:solidFill>
                <a:latin typeface="Calibri" charset="0"/>
                <a:ea typeface="ＭＳ Ｐゴシック" charset="0"/>
                <a:cs typeface="ＭＳ Ｐゴシック" charset="0"/>
              </a:rPr>
              <a:t/>
            </a:r>
            <a:br>
              <a:rPr lang="en-US" sz="2000" dirty="0" smtClean="0">
                <a:solidFill>
                  <a:schemeClr val="bg1"/>
                </a:solidFill>
                <a:latin typeface="Calibri" charset="0"/>
                <a:ea typeface="ＭＳ Ｐゴシック" charset="0"/>
                <a:cs typeface="ＭＳ Ｐゴシック" charset="0"/>
              </a:rPr>
            </a:br>
            <a:endParaRPr lang="en-US" sz="2400" b="1" dirty="0">
              <a:solidFill>
                <a:schemeClr val="bg1"/>
              </a:solidFill>
              <a:latin typeface="Calibri" charset="0"/>
              <a:ea typeface="ＭＳ Ｐゴシック" charset="0"/>
              <a:cs typeface="ＭＳ Ｐゴシック" charset="0"/>
            </a:endParaRPr>
          </a:p>
        </p:txBody>
      </p:sp>
      <p:sp>
        <p:nvSpPr>
          <p:cNvPr id="5" name="Rectangle 4"/>
          <p:cNvSpPr/>
          <p:nvPr/>
        </p:nvSpPr>
        <p:spPr>
          <a:xfrm>
            <a:off x="0" y="1398253"/>
            <a:ext cx="737312" cy="1462320"/>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37312" y="1682750"/>
            <a:ext cx="7131050" cy="1025525"/>
          </a:xfrm>
        </p:spPr>
        <p:txBody>
          <a:bodyPr>
            <a:normAutofit/>
          </a:bodyPr>
          <a:lstStyle/>
          <a:p>
            <a:pPr algn="l" eaLnBrk="1" hangingPunct="1"/>
            <a:r>
              <a:rPr lang="en-US" sz="3200" dirty="0" smtClean="0">
                <a:solidFill>
                  <a:srgbClr val="595959"/>
                </a:solidFill>
                <a:latin typeface="Calibri" charset="0"/>
                <a:ea typeface="ＭＳ Ｐゴシック" charset="0"/>
                <a:cs typeface="ＭＳ Ｐゴシック" charset="0"/>
              </a:rPr>
              <a:t/>
            </a:r>
            <a:br>
              <a:rPr lang="en-US" sz="3200" dirty="0" smtClean="0">
                <a:solidFill>
                  <a:srgbClr val="595959"/>
                </a:solidFill>
                <a:latin typeface="Calibri" charset="0"/>
                <a:ea typeface="ＭＳ Ｐゴシック" charset="0"/>
                <a:cs typeface="ＭＳ Ｐゴシック" charset="0"/>
              </a:rPr>
            </a:br>
            <a:endParaRPr lang="en-US" sz="2800" dirty="0">
              <a:solidFill>
                <a:schemeClr val="bg1"/>
              </a:solidFill>
              <a:latin typeface="Calibri" charset="0"/>
              <a:ea typeface="ＭＳ Ｐゴシック" charset="0"/>
              <a:cs typeface="ＭＳ Ｐゴシック" charset="0"/>
            </a:endParaRPr>
          </a:p>
        </p:txBody>
      </p:sp>
      <p:sp>
        <p:nvSpPr>
          <p:cNvPr id="9" name="Rectangle 2"/>
          <p:cNvSpPr txBox="1">
            <a:spLocks noChangeArrowheads="1"/>
          </p:cNvSpPr>
          <p:nvPr/>
        </p:nvSpPr>
        <p:spPr>
          <a:xfrm>
            <a:off x="737312" y="1552575"/>
            <a:ext cx="7131050" cy="10255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srgbClr val="FFFFFF"/>
                </a:solidFill>
                <a:latin typeface="+mn-lt"/>
                <a:ea typeface="ＭＳ Ｐゴシック" charset="0"/>
                <a:cs typeface="ＭＳ Ｐゴシック" charset="0"/>
              </a:rPr>
              <a:t>The LED promotion Framework:</a:t>
            </a:r>
            <a:r>
              <a:rPr lang="en-US" sz="3200" dirty="0" smtClean="0">
                <a:solidFill>
                  <a:srgbClr val="595959"/>
                </a:solidFill>
                <a:latin typeface="+mn-lt"/>
                <a:ea typeface="ＭＳ Ｐゴシック" charset="0"/>
                <a:cs typeface="ＭＳ Ｐゴシック" charset="0"/>
              </a:rPr>
              <a:t> </a:t>
            </a:r>
            <a:r>
              <a:rPr lang="en-US" sz="2800" dirty="0" smtClean="0">
                <a:latin typeface="+mn-lt"/>
                <a:ea typeface="ＭＳ Ｐゴシック" charset="0"/>
                <a:cs typeface="ＭＳ Ｐゴシック" charset="0"/>
              </a:rPr>
              <a:t/>
            </a:r>
            <a:br>
              <a:rPr lang="en-US" sz="2800" dirty="0" smtClean="0">
                <a:latin typeface="+mn-lt"/>
                <a:ea typeface="ＭＳ Ｐゴシック" charset="0"/>
                <a:cs typeface="ＭＳ Ｐゴシック" charset="0"/>
              </a:rPr>
            </a:br>
            <a:r>
              <a:rPr lang="en-US" sz="2800" dirty="0" smtClean="0">
                <a:solidFill>
                  <a:srgbClr val="FF0000"/>
                </a:solidFill>
                <a:latin typeface="+mn-lt"/>
                <a:ea typeface="ＭＳ Ｐゴシック" charset="0"/>
                <a:cs typeface="ＭＳ Ｐゴシック" charset="0"/>
              </a:rPr>
              <a:t>Structure and Scope</a:t>
            </a:r>
            <a:endParaRPr lang="en-US" sz="2800" dirty="0">
              <a:solidFill>
                <a:srgbClr val="FF0000"/>
              </a:solidFill>
              <a:latin typeface="+mn-lt"/>
              <a:ea typeface="ＭＳ Ｐゴシック" charset="0"/>
              <a:cs typeface="ＭＳ Ｐゴシック" charset="0"/>
            </a:endParaRPr>
          </a:p>
        </p:txBody>
      </p:sp>
    </p:spTree>
    <p:extLst>
      <p:ext uri="{BB962C8B-B14F-4D97-AF65-F5344CB8AC3E}">
        <p14:creationId xmlns:p14="http://schemas.microsoft.com/office/powerpoint/2010/main" val="1160552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1371600" y="12701"/>
            <a:ext cx="7131050" cy="769788"/>
          </a:xfrm>
        </p:spPr>
        <p:txBody>
          <a:bodyPr>
            <a:normAutofit fontScale="90000"/>
          </a:bodyPr>
          <a:lstStyle/>
          <a:p>
            <a:pPr algn="l" eaLnBrk="1" hangingPunct="1"/>
            <a:r>
              <a:rPr lang="en-US" sz="3200" dirty="0">
                <a:solidFill>
                  <a:srgbClr val="FFFFFF"/>
                </a:solidFill>
                <a:latin typeface="Calibri" charset="0"/>
                <a:ea typeface="ＭＳ Ｐゴシック" charset="0"/>
                <a:cs typeface="ＭＳ Ｐゴシック" charset="0"/>
              </a:rPr>
              <a:t>The LED promotion process: </a:t>
            </a:r>
            <a:r>
              <a:rPr lang="en-US" sz="2800" dirty="0">
                <a:solidFill>
                  <a:schemeClr val="tx1"/>
                </a:solidFill>
                <a:latin typeface="Calibri" charset="0"/>
                <a:ea typeface="ＭＳ Ｐゴシック" charset="0"/>
                <a:cs typeface="ＭＳ Ｐゴシック" charset="0"/>
              </a:rPr>
              <a:t/>
            </a:r>
            <a:br>
              <a:rPr lang="en-US" sz="2800" dirty="0">
                <a:solidFill>
                  <a:schemeClr val="tx1"/>
                </a:solidFill>
                <a:latin typeface="Calibri" charset="0"/>
                <a:ea typeface="ＭＳ Ｐゴシック" charset="0"/>
                <a:cs typeface="ＭＳ Ｐゴシック" charset="0"/>
              </a:rPr>
            </a:br>
            <a:r>
              <a:rPr lang="en-US" sz="2800" dirty="0" smtClean="0">
                <a:solidFill>
                  <a:srgbClr val="FF0000"/>
                </a:solidFill>
                <a:latin typeface="Calibri" charset="0"/>
                <a:ea typeface="ＭＳ Ｐゴシック" charset="0"/>
                <a:cs typeface="ＭＳ Ｐゴシック" charset="0"/>
              </a:rPr>
              <a:t>Structure</a:t>
            </a:r>
            <a:endParaRPr lang="en-US" sz="2800" dirty="0">
              <a:solidFill>
                <a:srgbClr val="FF0000"/>
              </a:solidFill>
              <a:latin typeface="Calibri" charset="0"/>
              <a:ea typeface="ＭＳ Ｐゴシック" charset="0"/>
              <a:cs typeface="ＭＳ Ｐゴシック" charset="0"/>
            </a:endParaRPr>
          </a:p>
        </p:txBody>
      </p:sp>
      <p:sp>
        <p:nvSpPr>
          <p:cNvPr id="8" name="Rectangle 2"/>
          <p:cNvSpPr>
            <a:spLocks noChangeArrowheads="1"/>
          </p:cNvSpPr>
          <p:nvPr/>
        </p:nvSpPr>
        <p:spPr bwMode="auto">
          <a:xfrm>
            <a:off x="457200" y="1626577"/>
            <a:ext cx="3048000" cy="995908"/>
          </a:xfrm>
          <a:prstGeom prst="rect">
            <a:avLst/>
          </a:prstGeom>
          <a:solidFill>
            <a:srgbClr val="FF0000"/>
          </a:solidFill>
          <a:ln w="9525" cap="rnd">
            <a:solidFill>
              <a:schemeClr val="tx1"/>
            </a:solidFill>
            <a:prstDash val="sysDot"/>
            <a:miter lim="800000"/>
            <a:headEnd/>
            <a:tailEnd/>
          </a:ln>
        </p:spPr>
        <p:txBody>
          <a:bodyPr wrap="none" anchor="ctr"/>
          <a:lstStyle/>
          <a:p>
            <a:pPr algn="ctr"/>
            <a:r>
              <a:rPr lang="en-US" sz="2400" b="1" dirty="0" smtClean="0">
                <a:latin typeface="Comic Sans MS" charset="0"/>
              </a:rPr>
              <a:t>NATIONAL</a:t>
            </a:r>
          </a:p>
          <a:p>
            <a:pPr algn="ctr"/>
            <a:r>
              <a:rPr lang="en-US" dirty="0" smtClean="0">
                <a:solidFill>
                  <a:schemeClr val="bg1"/>
                </a:solidFill>
                <a:latin typeface="Comic Sans MS" charset="0"/>
              </a:rPr>
              <a:t>Enhance </a:t>
            </a:r>
            <a:r>
              <a:rPr lang="en-US" dirty="0">
                <a:solidFill>
                  <a:schemeClr val="bg1"/>
                </a:solidFill>
                <a:latin typeface="Comic Sans MS" charset="0"/>
              </a:rPr>
              <a:t>the National </a:t>
            </a:r>
          </a:p>
          <a:p>
            <a:pPr algn="ctr"/>
            <a:r>
              <a:rPr lang="en-US" dirty="0">
                <a:solidFill>
                  <a:schemeClr val="bg1"/>
                </a:solidFill>
                <a:latin typeface="Comic Sans MS" charset="0"/>
              </a:rPr>
              <a:t>Context for LED </a:t>
            </a:r>
            <a:r>
              <a:rPr lang="en-US" dirty="0" smtClean="0">
                <a:solidFill>
                  <a:schemeClr val="bg1"/>
                </a:solidFill>
                <a:latin typeface="Comic Sans MS" charset="0"/>
              </a:rPr>
              <a:t>Promotion</a:t>
            </a:r>
            <a:endParaRPr lang="en-US" dirty="0">
              <a:solidFill>
                <a:schemeClr val="bg1"/>
              </a:solidFill>
              <a:latin typeface="Comic Sans MS" charset="0"/>
            </a:endParaRPr>
          </a:p>
        </p:txBody>
      </p:sp>
      <p:sp>
        <p:nvSpPr>
          <p:cNvPr id="9" name="Rectangle 3"/>
          <p:cNvSpPr>
            <a:spLocks noChangeArrowheads="1"/>
          </p:cNvSpPr>
          <p:nvPr/>
        </p:nvSpPr>
        <p:spPr bwMode="auto">
          <a:xfrm>
            <a:off x="457200" y="4581128"/>
            <a:ext cx="3048000" cy="1296144"/>
          </a:xfrm>
          <a:prstGeom prst="rect">
            <a:avLst/>
          </a:prstGeom>
          <a:solidFill>
            <a:srgbClr val="FF0000"/>
          </a:solidFill>
          <a:ln w="9525" cap="rnd">
            <a:solidFill>
              <a:schemeClr val="tx1"/>
            </a:solidFill>
            <a:prstDash val="sysDot"/>
            <a:miter lim="800000"/>
            <a:headEnd/>
            <a:tailEnd/>
          </a:ln>
        </p:spPr>
        <p:txBody>
          <a:bodyPr wrap="none" anchor="ctr"/>
          <a:lstStyle/>
          <a:p>
            <a:pPr algn="ctr"/>
            <a:r>
              <a:rPr lang="en-US" sz="2400" b="1" dirty="0" smtClean="0">
                <a:solidFill>
                  <a:srgbClr val="000000"/>
                </a:solidFill>
                <a:latin typeface="Comic Sans MS" charset="0"/>
              </a:rPr>
              <a:t>LOCAL</a:t>
            </a:r>
          </a:p>
          <a:p>
            <a:pPr algn="ctr"/>
            <a:r>
              <a:rPr lang="en-US" dirty="0" smtClean="0">
                <a:solidFill>
                  <a:schemeClr val="bg1"/>
                </a:solidFill>
                <a:latin typeface="Comic Sans MS" charset="0"/>
              </a:rPr>
              <a:t>Introduce </a:t>
            </a:r>
            <a:r>
              <a:rPr lang="en-US" dirty="0">
                <a:solidFill>
                  <a:schemeClr val="bg1"/>
                </a:solidFill>
                <a:latin typeface="Comic Sans MS" charset="0"/>
              </a:rPr>
              <a:t>and Launch </a:t>
            </a:r>
          </a:p>
          <a:p>
            <a:pPr algn="ctr"/>
            <a:r>
              <a:rPr lang="en-US" dirty="0" smtClean="0">
                <a:solidFill>
                  <a:schemeClr val="bg1"/>
                </a:solidFill>
                <a:latin typeface="Comic Sans MS" charset="0"/>
              </a:rPr>
              <a:t>An Integrated </a:t>
            </a:r>
          </a:p>
          <a:p>
            <a:pPr algn="ctr"/>
            <a:r>
              <a:rPr lang="en-US" dirty="0" smtClean="0">
                <a:solidFill>
                  <a:schemeClr val="bg1"/>
                </a:solidFill>
                <a:latin typeface="Comic Sans MS" charset="0"/>
              </a:rPr>
              <a:t>LED Promotion Process</a:t>
            </a:r>
            <a:endParaRPr lang="en-US" dirty="0">
              <a:solidFill>
                <a:schemeClr val="bg1"/>
              </a:solidFill>
              <a:latin typeface="Comic Sans MS" charset="0"/>
            </a:endParaRPr>
          </a:p>
        </p:txBody>
      </p:sp>
      <p:sp>
        <p:nvSpPr>
          <p:cNvPr id="10" name="Rectangle 4"/>
          <p:cNvSpPr>
            <a:spLocks noChangeArrowheads="1"/>
          </p:cNvSpPr>
          <p:nvPr/>
        </p:nvSpPr>
        <p:spPr bwMode="auto">
          <a:xfrm>
            <a:off x="4191000" y="1219200"/>
            <a:ext cx="4114800" cy="1828800"/>
          </a:xfrm>
          <a:prstGeom prst="rect">
            <a:avLst/>
          </a:prstGeom>
          <a:solidFill>
            <a:srgbClr val="C0C0C0"/>
          </a:solidFill>
          <a:ln w="9525" cap="rnd">
            <a:solidFill>
              <a:schemeClr val="tx1"/>
            </a:solidFill>
            <a:prstDash val="sysDot"/>
            <a:miter lim="800000"/>
            <a:headEnd/>
            <a:tailEnd/>
          </a:ln>
        </p:spPr>
        <p:txBody>
          <a:bodyPr wrap="none" anchor="ctr"/>
          <a:lstStyle/>
          <a:p>
            <a:r>
              <a:rPr lang="en-US" u="sng" dirty="0">
                <a:latin typeface="Comic Sans MS" charset="0"/>
              </a:rPr>
              <a:t>National LED Promotion Context</a:t>
            </a:r>
          </a:p>
          <a:p>
            <a:pPr marL="285750" indent="-285750">
              <a:buFont typeface="Arial"/>
              <a:buChar char="•"/>
            </a:pPr>
            <a:r>
              <a:rPr lang="en-US" dirty="0" smtClean="0">
                <a:latin typeface="Comic Sans MS" charset="0"/>
              </a:rPr>
              <a:t>Macro </a:t>
            </a:r>
            <a:r>
              <a:rPr lang="en-US" dirty="0">
                <a:latin typeface="Comic Sans MS" charset="0"/>
              </a:rPr>
              <a:t>Policy </a:t>
            </a:r>
            <a:r>
              <a:rPr lang="en-US" dirty="0" smtClean="0">
                <a:latin typeface="Comic Sans MS" charset="0"/>
              </a:rPr>
              <a:t>&amp; Regulatory Context </a:t>
            </a:r>
            <a:endParaRPr lang="en-US" dirty="0">
              <a:latin typeface="Comic Sans MS" charset="0"/>
            </a:endParaRPr>
          </a:p>
          <a:p>
            <a:pPr marL="285750" indent="-285750">
              <a:buFont typeface="Arial"/>
              <a:buChar char="•"/>
            </a:pPr>
            <a:r>
              <a:rPr lang="en-US" dirty="0" smtClean="0">
                <a:latin typeface="Comic Sans MS" charset="0"/>
              </a:rPr>
              <a:t>Institutional Context</a:t>
            </a:r>
          </a:p>
          <a:p>
            <a:pPr marL="285750" indent="-285750">
              <a:buFont typeface="Arial"/>
              <a:buChar char="•"/>
            </a:pPr>
            <a:r>
              <a:rPr lang="en-US" dirty="0" smtClean="0">
                <a:latin typeface="Comic Sans MS" charset="0"/>
              </a:rPr>
              <a:t>Economic Infrastructure</a:t>
            </a:r>
          </a:p>
          <a:p>
            <a:pPr marL="285750" indent="-285750">
              <a:buFont typeface="Arial"/>
              <a:buChar char="•"/>
            </a:pPr>
            <a:r>
              <a:rPr lang="en-US" dirty="0" smtClean="0">
                <a:latin typeface="Comic Sans MS" charset="0"/>
              </a:rPr>
              <a:t>Business Development &amp; Financial </a:t>
            </a:r>
          </a:p>
          <a:p>
            <a:r>
              <a:rPr lang="en-US" dirty="0">
                <a:latin typeface="Comic Sans MS" charset="0"/>
              </a:rPr>
              <a:t> </a:t>
            </a:r>
            <a:r>
              <a:rPr lang="en-US" dirty="0" smtClean="0">
                <a:latin typeface="Comic Sans MS" charset="0"/>
              </a:rPr>
              <a:t>   Support Services </a:t>
            </a:r>
            <a:endParaRPr lang="en-US" dirty="0">
              <a:latin typeface="Comic Sans MS" charset="0"/>
            </a:endParaRPr>
          </a:p>
        </p:txBody>
      </p:sp>
      <p:sp>
        <p:nvSpPr>
          <p:cNvPr id="11" name="Rectangle 5"/>
          <p:cNvSpPr>
            <a:spLocks noChangeArrowheads="1"/>
          </p:cNvSpPr>
          <p:nvPr/>
        </p:nvSpPr>
        <p:spPr bwMode="auto">
          <a:xfrm>
            <a:off x="4191000" y="4352404"/>
            <a:ext cx="4114800" cy="1730896"/>
          </a:xfrm>
          <a:prstGeom prst="rect">
            <a:avLst/>
          </a:prstGeom>
          <a:solidFill>
            <a:srgbClr val="C0C0C0"/>
          </a:solidFill>
          <a:ln w="9525" cap="rnd">
            <a:solidFill>
              <a:schemeClr val="tx1"/>
            </a:solidFill>
            <a:prstDash val="sysDot"/>
            <a:miter lim="800000"/>
            <a:headEnd/>
            <a:tailEnd/>
          </a:ln>
        </p:spPr>
        <p:txBody>
          <a:bodyPr wrap="none" anchor="ctr"/>
          <a:lstStyle/>
          <a:p>
            <a:r>
              <a:rPr lang="en-US" u="sng" dirty="0" smtClean="0">
                <a:latin typeface="Comic Sans MS" charset="0"/>
              </a:rPr>
              <a:t>Local Capacity for LED Promotion</a:t>
            </a:r>
            <a:endParaRPr lang="en-US" dirty="0">
              <a:latin typeface="Comic Sans MS" charset="0"/>
            </a:endParaRPr>
          </a:p>
          <a:p>
            <a:pPr>
              <a:buFontTx/>
              <a:buChar char="•"/>
            </a:pPr>
            <a:r>
              <a:rPr lang="en-US" dirty="0">
                <a:latin typeface="Comic Sans MS" charset="0"/>
              </a:rPr>
              <a:t> </a:t>
            </a:r>
            <a:r>
              <a:rPr lang="en-US" dirty="0" smtClean="0">
                <a:latin typeface="Comic Sans MS" charset="0"/>
              </a:rPr>
              <a:t>LED Governance</a:t>
            </a:r>
          </a:p>
          <a:p>
            <a:pPr>
              <a:buFontTx/>
              <a:buChar char="•"/>
            </a:pPr>
            <a:r>
              <a:rPr lang="en-US" dirty="0" smtClean="0">
                <a:latin typeface="Comic Sans MS" charset="0"/>
              </a:rPr>
              <a:t> LED Strategy Formulation</a:t>
            </a:r>
            <a:endParaRPr lang="en-US" dirty="0">
              <a:latin typeface="Comic Sans MS" charset="0"/>
            </a:endParaRPr>
          </a:p>
          <a:p>
            <a:pPr>
              <a:buFontTx/>
              <a:buChar char="•"/>
            </a:pPr>
            <a:r>
              <a:rPr lang="en-US" dirty="0">
                <a:latin typeface="Comic Sans MS" charset="0"/>
              </a:rPr>
              <a:t> </a:t>
            </a:r>
            <a:r>
              <a:rPr lang="en-US" dirty="0" smtClean="0">
                <a:latin typeface="Comic Sans MS" charset="0"/>
              </a:rPr>
              <a:t>Coordination of LED Strategy </a:t>
            </a:r>
          </a:p>
          <a:p>
            <a:r>
              <a:rPr lang="en-US" dirty="0">
                <a:latin typeface="Comic Sans MS" charset="0"/>
              </a:rPr>
              <a:t> </a:t>
            </a:r>
            <a:r>
              <a:rPr lang="en-US" dirty="0" smtClean="0">
                <a:latin typeface="Comic Sans MS" charset="0"/>
              </a:rPr>
              <a:t> Implementation</a:t>
            </a:r>
            <a:endParaRPr lang="en-US" dirty="0">
              <a:latin typeface="Comic Sans MS" charset="0"/>
            </a:endParaRPr>
          </a:p>
        </p:txBody>
      </p:sp>
      <p:sp>
        <p:nvSpPr>
          <p:cNvPr id="12" name="AutoShape 6"/>
          <p:cNvSpPr>
            <a:spLocks noChangeArrowheads="1"/>
          </p:cNvSpPr>
          <p:nvPr/>
        </p:nvSpPr>
        <p:spPr bwMode="auto">
          <a:xfrm>
            <a:off x="4191000" y="3048000"/>
            <a:ext cx="4114800" cy="1317104"/>
          </a:xfrm>
          <a:prstGeom prst="upDownArrow">
            <a:avLst>
              <a:gd name="adj1" fmla="val 58639"/>
              <a:gd name="adj2" fmla="val 20042"/>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600">
                <a:solidFill>
                  <a:srgbClr val="FF0000"/>
                </a:solidFill>
                <a:latin typeface="Comic Sans MS" charset="0"/>
              </a:rPr>
              <a:t>National/Sub-National</a:t>
            </a:r>
          </a:p>
          <a:p>
            <a:pPr algn="ctr"/>
            <a:r>
              <a:rPr lang="en-US" sz="1600">
                <a:solidFill>
                  <a:srgbClr val="FF0000"/>
                </a:solidFill>
                <a:latin typeface="Comic Sans MS" charset="0"/>
              </a:rPr>
              <a:t>Channels of </a:t>
            </a:r>
          </a:p>
          <a:p>
            <a:pPr algn="ctr"/>
            <a:r>
              <a:rPr lang="en-US" sz="1600">
                <a:solidFill>
                  <a:srgbClr val="FF0000"/>
                </a:solidFill>
                <a:latin typeface="Comic Sans MS" charset="0"/>
              </a:rPr>
              <a:t>Communication</a:t>
            </a:r>
          </a:p>
          <a:p>
            <a:pPr algn="ctr"/>
            <a:r>
              <a:rPr lang="en-US" sz="1600">
                <a:solidFill>
                  <a:srgbClr val="FF0000"/>
                </a:solidFill>
                <a:latin typeface="Comic Sans MS" charset="0"/>
              </a:rPr>
              <a:t>On LED Promotion</a:t>
            </a:r>
          </a:p>
          <a:p>
            <a:pPr algn="ctr"/>
            <a:r>
              <a:rPr lang="en-US" sz="1600">
                <a:solidFill>
                  <a:srgbClr val="FF0000"/>
                </a:solidFill>
                <a:latin typeface="Comic Sans MS" charset="0"/>
              </a:rPr>
              <a:t>Requirements</a:t>
            </a:r>
          </a:p>
        </p:txBody>
      </p:sp>
      <p:cxnSp>
        <p:nvCxnSpPr>
          <p:cNvPr id="13" name="AutoShape 7"/>
          <p:cNvCxnSpPr>
            <a:cxnSpLocks noChangeShapeType="1"/>
            <a:stCxn id="9" idx="3"/>
            <a:endCxn id="11" idx="1"/>
          </p:cNvCxnSpPr>
          <p:nvPr/>
        </p:nvCxnSpPr>
        <p:spPr bwMode="auto">
          <a:xfrm flipV="1">
            <a:off x="3505200" y="5217852"/>
            <a:ext cx="685800" cy="11348"/>
          </a:xfrm>
          <a:prstGeom prst="straightConnector1">
            <a:avLst/>
          </a:prstGeom>
          <a:noFill/>
          <a:ln w="38100">
            <a:solidFill>
              <a:srgbClr val="FF0000"/>
            </a:solidFill>
            <a:prstDash val="sysDot"/>
            <a:round/>
            <a:headEnd/>
            <a:tailEnd type="triangle" w="med" len="med"/>
          </a:ln>
          <a:extLst>
            <a:ext uri="{909E8E84-426E-40dd-AFC4-6F175D3DCCD1}">
              <a14:hiddenFill xmlns:a14="http://schemas.microsoft.com/office/drawing/2010/main">
                <a:noFill/>
              </a14:hiddenFill>
            </a:ext>
          </a:extLst>
        </p:spPr>
      </p:cxnSp>
      <p:cxnSp>
        <p:nvCxnSpPr>
          <p:cNvPr id="14" name="AutoShape 8"/>
          <p:cNvCxnSpPr>
            <a:cxnSpLocks noChangeShapeType="1"/>
            <a:stCxn id="8" idx="3"/>
            <a:endCxn id="10" idx="1"/>
          </p:cNvCxnSpPr>
          <p:nvPr/>
        </p:nvCxnSpPr>
        <p:spPr bwMode="auto">
          <a:xfrm>
            <a:off x="3505200" y="2124531"/>
            <a:ext cx="685800" cy="9069"/>
          </a:xfrm>
          <a:prstGeom prst="straightConnector1">
            <a:avLst/>
          </a:prstGeom>
          <a:noFill/>
          <a:ln w="38100">
            <a:solidFill>
              <a:srgbClr val="FF0000"/>
            </a:solidFill>
            <a:prstDash val="sysDot"/>
            <a:round/>
            <a:headEnd/>
            <a:tailEnd type="triangle" w="med" len="med"/>
          </a:ln>
          <a:extLst>
            <a:ext uri="{909E8E84-426E-40dd-AFC4-6F175D3DCCD1}">
              <a14:hiddenFill xmlns:a14="http://schemas.microsoft.com/office/drawing/2010/main">
                <a:noFill/>
              </a14:hiddenFill>
            </a:ext>
          </a:extLst>
        </p:spPr>
      </p:cxnSp>
      <p:cxnSp>
        <p:nvCxnSpPr>
          <p:cNvPr id="15" name="AutoShape 9"/>
          <p:cNvCxnSpPr>
            <a:cxnSpLocks noChangeShapeType="1"/>
            <a:stCxn id="8" idx="2"/>
            <a:endCxn id="12" idx="2"/>
          </p:cNvCxnSpPr>
          <p:nvPr/>
        </p:nvCxnSpPr>
        <p:spPr bwMode="auto">
          <a:xfrm rot="16200000" flipH="1">
            <a:off x="2969547" y="1634137"/>
            <a:ext cx="1084067" cy="3060761"/>
          </a:xfrm>
          <a:prstGeom prst="bentConnector2">
            <a:avLst/>
          </a:prstGeom>
          <a:noFill/>
          <a:ln w="28575" cap="rnd">
            <a:solidFill>
              <a:srgbClr val="FF0000"/>
            </a:solidFill>
            <a:prstDash val="sysDot"/>
            <a:miter lim="800000"/>
            <a:headEnd/>
            <a:tailEnd type="triangle" w="med" len="med"/>
          </a:ln>
          <a:extLst>
            <a:ext uri="{909E8E84-426E-40dd-AFC4-6F175D3DCCD1}">
              <a14:hiddenFill xmlns:a14="http://schemas.microsoft.com/office/drawing/2010/main">
                <a:noFill/>
              </a14:hiddenFill>
            </a:ext>
          </a:extLst>
        </p:spPr>
      </p:cxnSp>
      <p:cxnSp>
        <p:nvCxnSpPr>
          <p:cNvPr id="16" name="AutoShape 10"/>
          <p:cNvCxnSpPr>
            <a:cxnSpLocks noChangeShapeType="1"/>
            <a:stCxn id="9" idx="0"/>
            <a:endCxn id="12" idx="2"/>
          </p:cNvCxnSpPr>
          <p:nvPr/>
        </p:nvCxnSpPr>
        <p:spPr bwMode="auto">
          <a:xfrm rot="5400000" flipH="1" flipV="1">
            <a:off x="3074292" y="2613460"/>
            <a:ext cx="874576" cy="3060761"/>
          </a:xfrm>
          <a:prstGeom prst="bentConnector2">
            <a:avLst/>
          </a:prstGeom>
          <a:noFill/>
          <a:ln w="28575" cap="rnd">
            <a:solidFill>
              <a:srgbClr val="FF0000"/>
            </a:solidFill>
            <a:prstDash val="sysDot"/>
            <a:miter lim="800000"/>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963570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ChangeArrowheads="1"/>
          </p:cNvSpPr>
          <p:nvPr/>
        </p:nvSpPr>
        <p:spPr bwMode="auto">
          <a:xfrm>
            <a:off x="737312" y="1498600"/>
            <a:ext cx="8101888"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spcBef>
                <a:spcPct val="20000"/>
              </a:spcBef>
            </a:pPr>
            <a:r>
              <a:rPr lang="en-US" sz="2400" b="1" u="sng" dirty="0">
                <a:solidFill>
                  <a:srgbClr val="000090"/>
                </a:solidFill>
              </a:rPr>
              <a:t>At the National Level;</a:t>
            </a:r>
            <a:endParaRPr lang="en-US" sz="2400" b="1" dirty="0">
              <a:solidFill>
                <a:srgbClr val="000090"/>
              </a:solidFill>
            </a:endParaRPr>
          </a:p>
          <a:p>
            <a:pPr>
              <a:lnSpc>
                <a:spcPct val="80000"/>
              </a:lnSpc>
              <a:spcBef>
                <a:spcPct val="20000"/>
              </a:spcBef>
            </a:pPr>
            <a:endParaRPr lang="en-US" sz="2200" dirty="0">
              <a:solidFill>
                <a:srgbClr val="000090"/>
              </a:solidFill>
            </a:endParaRPr>
          </a:p>
          <a:p>
            <a:pPr marL="342900" indent="-342900">
              <a:lnSpc>
                <a:spcPct val="80000"/>
              </a:lnSpc>
              <a:spcBef>
                <a:spcPct val="20000"/>
              </a:spcBef>
              <a:buFont typeface="Wingdings" charset="2"/>
              <a:buChar char="§"/>
            </a:pPr>
            <a:r>
              <a:rPr lang="en-US" sz="2200" dirty="0" smtClean="0">
                <a:solidFill>
                  <a:srgbClr val="000090"/>
                </a:solidFill>
              </a:rPr>
              <a:t>In </a:t>
            </a:r>
            <a:r>
              <a:rPr lang="en-US" sz="2200" dirty="0">
                <a:solidFill>
                  <a:srgbClr val="000090"/>
                </a:solidFill>
              </a:rPr>
              <a:t>Relationship to the Lead LED Promotion &amp; </a:t>
            </a:r>
            <a:r>
              <a:rPr lang="en-US" sz="2200" dirty="0" smtClean="0">
                <a:solidFill>
                  <a:srgbClr val="000090"/>
                </a:solidFill>
              </a:rPr>
              <a:t>Harmonization Agency </a:t>
            </a:r>
            <a:r>
              <a:rPr lang="en-US" sz="2200" dirty="0">
                <a:solidFill>
                  <a:srgbClr val="000090"/>
                </a:solidFill>
              </a:rPr>
              <a:t>(Ministry or Inter-ministerial Body) </a:t>
            </a:r>
          </a:p>
          <a:p>
            <a:pPr>
              <a:lnSpc>
                <a:spcPct val="80000"/>
              </a:lnSpc>
              <a:spcBef>
                <a:spcPct val="20000"/>
              </a:spcBef>
            </a:pPr>
            <a:endParaRPr lang="en-US" sz="1000" dirty="0">
              <a:solidFill>
                <a:srgbClr val="000090"/>
              </a:solidFill>
            </a:endParaRPr>
          </a:p>
          <a:p>
            <a:pPr marL="342900" indent="-342900">
              <a:lnSpc>
                <a:spcPct val="80000"/>
              </a:lnSpc>
              <a:spcBef>
                <a:spcPct val="20000"/>
              </a:spcBef>
              <a:buFont typeface="Wingdings" charset="2"/>
              <a:buChar char="§"/>
            </a:pPr>
            <a:r>
              <a:rPr lang="en-US" sz="2200" dirty="0" smtClean="0">
                <a:solidFill>
                  <a:srgbClr val="000090"/>
                </a:solidFill>
              </a:rPr>
              <a:t>In </a:t>
            </a:r>
            <a:r>
              <a:rPr lang="en-US" sz="2200" dirty="0">
                <a:solidFill>
                  <a:srgbClr val="000090"/>
                </a:solidFill>
              </a:rPr>
              <a:t>Relationship to the LG Support and Supervision Agency </a:t>
            </a:r>
          </a:p>
          <a:p>
            <a:pPr>
              <a:lnSpc>
                <a:spcPct val="80000"/>
              </a:lnSpc>
              <a:spcBef>
                <a:spcPct val="20000"/>
              </a:spcBef>
            </a:pPr>
            <a:endParaRPr lang="en-US" sz="1000" dirty="0">
              <a:solidFill>
                <a:srgbClr val="000090"/>
              </a:solidFill>
            </a:endParaRPr>
          </a:p>
          <a:p>
            <a:pPr>
              <a:lnSpc>
                <a:spcPct val="80000"/>
              </a:lnSpc>
              <a:spcBef>
                <a:spcPct val="20000"/>
              </a:spcBef>
            </a:pPr>
            <a:endParaRPr lang="en-US" sz="2400" b="1" u="sng" dirty="0">
              <a:solidFill>
                <a:srgbClr val="000090"/>
              </a:solidFill>
            </a:endParaRPr>
          </a:p>
          <a:p>
            <a:pPr>
              <a:lnSpc>
                <a:spcPct val="80000"/>
              </a:lnSpc>
              <a:spcBef>
                <a:spcPct val="20000"/>
              </a:spcBef>
            </a:pPr>
            <a:r>
              <a:rPr lang="en-US" sz="2400" b="1" u="sng" dirty="0">
                <a:solidFill>
                  <a:srgbClr val="000090"/>
                </a:solidFill>
              </a:rPr>
              <a:t>At the Target Locality;</a:t>
            </a:r>
            <a:r>
              <a:rPr lang="en-US" sz="2400" b="1" dirty="0">
                <a:solidFill>
                  <a:srgbClr val="000090"/>
                </a:solidFill>
              </a:rPr>
              <a:t> </a:t>
            </a:r>
          </a:p>
          <a:p>
            <a:pPr>
              <a:lnSpc>
                <a:spcPct val="80000"/>
              </a:lnSpc>
              <a:spcBef>
                <a:spcPct val="20000"/>
              </a:spcBef>
            </a:pPr>
            <a:endParaRPr lang="en-US" sz="1000" dirty="0">
              <a:solidFill>
                <a:srgbClr val="000090"/>
              </a:solidFill>
            </a:endParaRPr>
          </a:p>
          <a:p>
            <a:pPr marL="342900" indent="-342900">
              <a:lnSpc>
                <a:spcPct val="80000"/>
              </a:lnSpc>
              <a:spcBef>
                <a:spcPct val="20000"/>
              </a:spcBef>
              <a:buFont typeface="Wingdings" charset="2"/>
              <a:buChar char="§"/>
            </a:pPr>
            <a:r>
              <a:rPr lang="en-US" sz="2200" dirty="0" smtClean="0">
                <a:solidFill>
                  <a:srgbClr val="000090"/>
                </a:solidFill>
              </a:rPr>
              <a:t>Activate </a:t>
            </a:r>
            <a:r>
              <a:rPr lang="en-US" sz="2200" dirty="0">
                <a:solidFill>
                  <a:srgbClr val="000090"/>
                </a:solidFill>
              </a:rPr>
              <a:t>the LED focused department/unit (or create a </a:t>
            </a:r>
            <a:r>
              <a:rPr lang="en-US" sz="2200" dirty="0" smtClean="0">
                <a:solidFill>
                  <a:srgbClr val="000090"/>
                </a:solidFill>
              </a:rPr>
              <a:t>pilot entity</a:t>
            </a:r>
            <a:r>
              <a:rPr lang="en-US" sz="2200" dirty="0">
                <a:solidFill>
                  <a:srgbClr val="000090"/>
                </a:solidFill>
              </a:rPr>
              <a:t>) at Target LG Tier </a:t>
            </a:r>
          </a:p>
          <a:p>
            <a:pPr>
              <a:lnSpc>
                <a:spcPct val="80000"/>
              </a:lnSpc>
              <a:spcBef>
                <a:spcPct val="20000"/>
              </a:spcBef>
            </a:pPr>
            <a:endParaRPr lang="en-US" sz="1000" dirty="0">
              <a:solidFill>
                <a:srgbClr val="000090"/>
              </a:solidFill>
            </a:endParaRPr>
          </a:p>
          <a:p>
            <a:pPr marL="342900" indent="-342900">
              <a:lnSpc>
                <a:spcPct val="80000"/>
              </a:lnSpc>
              <a:spcBef>
                <a:spcPct val="20000"/>
              </a:spcBef>
              <a:buFont typeface="Wingdings" charset="2"/>
              <a:buChar char="§"/>
            </a:pPr>
            <a:r>
              <a:rPr lang="en-US" sz="2200" dirty="0" smtClean="0">
                <a:solidFill>
                  <a:srgbClr val="000090"/>
                </a:solidFill>
              </a:rPr>
              <a:t>Consolidate</a:t>
            </a:r>
            <a:r>
              <a:rPr lang="en-US" sz="2200" dirty="0">
                <a:solidFill>
                  <a:srgbClr val="000090"/>
                </a:solidFill>
              </a:rPr>
              <a:t>/introduce the LED promotion staff at target LG</a:t>
            </a:r>
          </a:p>
        </p:txBody>
      </p:sp>
      <p:sp>
        <p:nvSpPr>
          <p:cNvPr id="8" name="Rectangle 2"/>
          <p:cNvSpPr>
            <a:spLocks noGrp="1" noChangeArrowheads="1"/>
          </p:cNvSpPr>
          <p:nvPr>
            <p:ph type="title"/>
          </p:nvPr>
        </p:nvSpPr>
        <p:spPr>
          <a:xfrm>
            <a:off x="750012" y="1"/>
            <a:ext cx="7131050" cy="769787"/>
          </a:xfrm>
        </p:spPr>
        <p:txBody>
          <a:bodyPr>
            <a:normAutofit fontScale="90000"/>
          </a:bodyPr>
          <a:lstStyle/>
          <a:p>
            <a:pPr algn="l" eaLnBrk="1" hangingPunct="1"/>
            <a:r>
              <a:rPr lang="en-US" sz="3100" dirty="0">
                <a:solidFill>
                  <a:srgbClr val="FFFFFF"/>
                </a:solidFill>
                <a:latin typeface="+mn-lt"/>
                <a:ea typeface="ＭＳ Ｐゴシック" charset="0"/>
                <a:cs typeface="ＭＳ Ｐゴシック" charset="0"/>
              </a:rPr>
              <a:t>The LED promotion process: </a:t>
            </a:r>
            <a:r>
              <a:rPr lang="en-US" sz="3100" dirty="0">
                <a:solidFill>
                  <a:schemeClr val="tx1"/>
                </a:solidFill>
                <a:latin typeface="+mn-lt"/>
                <a:ea typeface="ＭＳ Ｐゴシック" charset="0"/>
                <a:cs typeface="ＭＳ Ｐゴシック" charset="0"/>
              </a:rPr>
              <a:t/>
            </a:r>
            <a:br>
              <a:rPr lang="en-US" sz="3100" dirty="0">
                <a:solidFill>
                  <a:schemeClr val="tx1"/>
                </a:solidFill>
                <a:latin typeface="+mn-lt"/>
                <a:ea typeface="ＭＳ Ｐゴシック" charset="0"/>
                <a:cs typeface="ＭＳ Ｐゴシック" charset="0"/>
              </a:rPr>
            </a:br>
            <a:r>
              <a:rPr lang="en-US" sz="2700" dirty="0">
                <a:solidFill>
                  <a:srgbClr val="FF0000"/>
                </a:solidFill>
                <a:latin typeface="+mn-lt"/>
                <a:ea typeface="ＭＳ Ｐゴシック" charset="0"/>
                <a:cs typeface="ＭＳ Ｐゴシック" charset="0"/>
              </a:rPr>
              <a:t>Institutionalizing </a:t>
            </a:r>
            <a:r>
              <a:rPr lang="en-US" sz="2700" dirty="0" smtClean="0">
                <a:solidFill>
                  <a:srgbClr val="FF0000"/>
                </a:solidFill>
                <a:latin typeface="+mn-lt"/>
                <a:ea typeface="ＭＳ Ｐゴシック" charset="0"/>
                <a:cs typeface="ＭＳ Ｐゴシック" charset="0"/>
              </a:rPr>
              <a:t>LED promotion</a:t>
            </a:r>
            <a:endParaRPr lang="en-US" sz="2700" dirty="0">
              <a:solidFill>
                <a:srgbClr val="FF0000"/>
              </a:solidFill>
              <a:latin typeface="+mn-lt"/>
              <a:ea typeface="ＭＳ Ｐゴシック" charset="0"/>
              <a:cs typeface="ＭＳ Ｐゴシック" charset="0"/>
            </a:endParaRPr>
          </a:p>
        </p:txBody>
      </p:sp>
    </p:spTree>
    <p:extLst>
      <p:ext uri="{BB962C8B-B14F-4D97-AF65-F5344CB8AC3E}">
        <p14:creationId xmlns:p14="http://schemas.microsoft.com/office/powerpoint/2010/main" val="3265632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6"/>
          <p:cNvSpPr/>
          <p:nvPr/>
        </p:nvSpPr>
        <p:spPr>
          <a:xfrm>
            <a:off x="1122605" y="1595118"/>
            <a:ext cx="6799467" cy="2992110"/>
          </a:xfrm>
          <a:prstGeom prst="rect">
            <a:avLst/>
          </a:prstGeom>
          <a:solidFill>
            <a:schemeClr val="bg1">
              <a:lumMod val="95000"/>
            </a:schemeClr>
          </a:solidFill>
          <a:ln w="3175" cmpd="sng">
            <a:solidFill>
              <a:schemeClr val="bg1">
                <a:lumMod val="50000"/>
              </a:schemeClr>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3678984" y="1661244"/>
            <a:ext cx="1676400" cy="381000"/>
          </a:xfrm>
          <a:prstGeom prst="rect">
            <a:avLst/>
          </a:prstGeom>
          <a:solidFill>
            <a:srgbClr val="D9D9D9"/>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latin typeface="Comic Sans MS"/>
                <a:cs typeface="Comic Sans MS"/>
              </a:rPr>
              <a:t>National Programme Director</a:t>
            </a:r>
            <a:endParaRPr lang="en-US" sz="1200" dirty="0">
              <a:solidFill>
                <a:schemeClr val="tx1"/>
              </a:solidFill>
              <a:latin typeface="Comic Sans MS"/>
              <a:cs typeface="Comic Sans MS"/>
            </a:endParaRPr>
          </a:p>
        </p:txBody>
      </p:sp>
      <p:sp>
        <p:nvSpPr>
          <p:cNvPr id="9" name="Rectangle 8"/>
          <p:cNvSpPr/>
          <p:nvPr/>
        </p:nvSpPr>
        <p:spPr>
          <a:xfrm>
            <a:off x="2044180" y="3098520"/>
            <a:ext cx="1738614" cy="381000"/>
          </a:xfrm>
          <a:prstGeom prst="rect">
            <a:avLst/>
          </a:prstGeom>
          <a:solidFill>
            <a:srgbClr val="D9D9D9"/>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 Governance</a:t>
            </a:r>
          </a:p>
          <a:p>
            <a:pPr algn="ctr"/>
            <a:r>
              <a:rPr lang="en-US" sz="1100" dirty="0" smtClean="0">
                <a:solidFill>
                  <a:schemeClr val="tx1"/>
                </a:solidFill>
                <a:latin typeface="Comic Sans MS"/>
                <a:cs typeface="Comic Sans MS"/>
              </a:rPr>
              <a:t>Coordinator</a:t>
            </a:r>
            <a:endParaRPr lang="en-US" sz="1100" dirty="0">
              <a:solidFill>
                <a:schemeClr val="tx1"/>
              </a:solidFill>
              <a:latin typeface="Comic Sans MS"/>
              <a:cs typeface="Comic Sans MS"/>
            </a:endParaRPr>
          </a:p>
        </p:txBody>
      </p:sp>
      <p:sp>
        <p:nvSpPr>
          <p:cNvPr id="10" name="Rectangle 9"/>
          <p:cNvSpPr/>
          <p:nvPr/>
        </p:nvSpPr>
        <p:spPr>
          <a:xfrm>
            <a:off x="1469181" y="3871044"/>
            <a:ext cx="6123613" cy="6096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b="1" dirty="0" smtClean="0">
                <a:solidFill>
                  <a:srgbClr val="FF0000"/>
                </a:solidFill>
                <a:latin typeface="Comic Sans MS"/>
                <a:cs typeface="Comic Sans MS"/>
              </a:rPr>
              <a:t>LED Mobile Teams</a:t>
            </a:r>
          </a:p>
          <a:p>
            <a:pPr algn="ctr"/>
            <a:endParaRPr lang="en-US" sz="1100" b="1" dirty="0" smtClean="0">
              <a:solidFill>
                <a:srgbClr val="FF0000"/>
              </a:solidFill>
              <a:latin typeface="Comic Sans MS"/>
              <a:cs typeface="Comic Sans MS"/>
            </a:endParaRPr>
          </a:p>
          <a:p>
            <a:pPr algn="ctr"/>
            <a:endParaRPr lang="en-US" sz="1100" b="1" dirty="0">
              <a:solidFill>
                <a:srgbClr val="FF0000"/>
              </a:solidFill>
              <a:latin typeface="Comic Sans MS"/>
              <a:cs typeface="Comic Sans MS"/>
            </a:endParaRPr>
          </a:p>
        </p:txBody>
      </p:sp>
      <p:sp>
        <p:nvSpPr>
          <p:cNvPr id="11" name="Rectangle 10"/>
          <p:cNvSpPr/>
          <p:nvPr/>
        </p:nvSpPr>
        <p:spPr>
          <a:xfrm>
            <a:off x="4065139" y="4937844"/>
            <a:ext cx="914400" cy="3810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a:t>
            </a:r>
          </a:p>
          <a:p>
            <a:pPr algn="ctr"/>
            <a:r>
              <a:rPr lang="en-US" sz="1100" dirty="0" smtClean="0">
                <a:solidFill>
                  <a:schemeClr val="tx1"/>
                </a:solidFill>
                <a:latin typeface="Comic Sans MS"/>
                <a:cs typeface="Comic Sans MS"/>
              </a:rPr>
              <a:t>Facilitator</a:t>
            </a:r>
            <a:endParaRPr lang="en-US" sz="1100" dirty="0">
              <a:solidFill>
                <a:schemeClr val="tx1"/>
              </a:solidFill>
              <a:latin typeface="Comic Sans MS"/>
              <a:cs typeface="Comic Sans MS"/>
            </a:endParaRPr>
          </a:p>
        </p:txBody>
      </p:sp>
      <p:sp>
        <p:nvSpPr>
          <p:cNvPr id="12" name="Rectangle 11"/>
          <p:cNvSpPr/>
          <p:nvPr/>
        </p:nvSpPr>
        <p:spPr>
          <a:xfrm>
            <a:off x="7735069" y="4937844"/>
            <a:ext cx="838200" cy="380999"/>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latin typeface="Comic Sans MS"/>
                <a:cs typeface="Comic Sans MS"/>
              </a:rPr>
              <a:t>LED</a:t>
            </a:r>
          </a:p>
          <a:p>
            <a:pPr algn="ctr"/>
            <a:r>
              <a:rPr lang="en-US" sz="1000" dirty="0" smtClean="0">
                <a:solidFill>
                  <a:schemeClr val="tx1"/>
                </a:solidFill>
                <a:latin typeface="Comic Sans MS"/>
                <a:cs typeface="Comic Sans MS"/>
              </a:rPr>
              <a:t>Facilitator</a:t>
            </a:r>
            <a:endParaRPr lang="en-US" sz="1000" dirty="0">
              <a:solidFill>
                <a:schemeClr val="tx1"/>
              </a:solidFill>
              <a:latin typeface="Comic Sans MS"/>
              <a:cs typeface="Comic Sans MS"/>
            </a:endParaRPr>
          </a:p>
        </p:txBody>
      </p:sp>
      <p:sp>
        <p:nvSpPr>
          <p:cNvPr id="13" name="Rectangle 12"/>
          <p:cNvSpPr/>
          <p:nvPr/>
        </p:nvSpPr>
        <p:spPr>
          <a:xfrm>
            <a:off x="5957809" y="4937844"/>
            <a:ext cx="862128" cy="380999"/>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latin typeface="Comic Sans MS"/>
                <a:cs typeface="Comic Sans MS"/>
              </a:rPr>
              <a:t>LED</a:t>
            </a:r>
          </a:p>
          <a:p>
            <a:pPr algn="ctr"/>
            <a:r>
              <a:rPr lang="en-US" sz="1000" dirty="0" smtClean="0">
                <a:solidFill>
                  <a:schemeClr val="tx1"/>
                </a:solidFill>
                <a:latin typeface="Comic Sans MS"/>
                <a:cs typeface="Comic Sans MS"/>
              </a:rPr>
              <a:t>Facilitator</a:t>
            </a:r>
            <a:endParaRPr lang="en-US" sz="1000" dirty="0">
              <a:solidFill>
                <a:schemeClr val="tx1"/>
              </a:solidFill>
              <a:latin typeface="Comic Sans MS"/>
              <a:cs typeface="Comic Sans MS"/>
            </a:endParaRPr>
          </a:p>
        </p:txBody>
      </p:sp>
      <p:sp>
        <p:nvSpPr>
          <p:cNvPr id="14" name="Rectangle 13"/>
          <p:cNvSpPr/>
          <p:nvPr/>
        </p:nvSpPr>
        <p:spPr>
          <a:xfrm>
            <a:off x="2337199" y="4937844"/>
            <a:ext cx="838200" cy="3810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latin typeface="Comic Sans MS"/>
                <a:cs typeface="Comic Sans MS"/>
              </a:rPr>
              <a:t>LED</a:t>
            </a:r>
          </a:p>
          <a:p>
            <a:pPr algn="ctr"/>
            <a:r>
              <a:rPr lang="en-US" sz="1000" dirty="0" smtClean="0">
                <a:solidFill>
                  <a:schemeClr val="tx1"/>
                </a:solidFill>
                <a:latin typeface="Comic Sans MS"/>
                <a:cs typeface="Comic Sans MS"/>
              </a:rPr>
              <a:t>Facilitator</a:t>
            </a:r>
            <a:endParaRPr lang="en-US" sz="1000" dirty="0">
              <a:solidFill>
                <a:schemeClr val="tx1"/>
              </a:solidFill>
              <a:latin typeface="Comic Sans MS"/>
              <a:cs typeface="Comic Sans MS"/>
            </a:endParaRPr>
          </a:p>
        </p:txBody>
      </p:sp>
      <p:sp>
        <p:nvSpPr>
          <p:cNvPr id="15" name="Rectangle 14"/>
          <p:cNvSpPr/>
          <p:nvPr/>
        </p:nvSpPr>
        <p:spPr>
          <a:xfrm>
            <a:off x="574488" y="4937844"/>
            <a:ext cx="886787" cy="3810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latin typeface="Comic Sans MS"/>
                <a:cs typeface="Comic Sans MS"/>
              </a:rPr>
              <a:t>LED</a:t>
            </a:r>
          </a:p>
          <a:p>
            <a:pPr algn="ctr"/>
            <a:r>
              <a:rPr lang="en-US" sz="1000" dirty="0" smtClean="0">
                <a:solidFill>
                  <a:schemeClr val="tx1"/>
                </a:solidFill>
                <a:latin typeface="Comic Sans MS"/>
                <a:cs typeface="Comic Sans MS"/>
              </a:rPr>
              <a:t>Facilitator</a:t>
            </a:r>
            <a:endParaRPr lang="en-US" sz="1000" dirty="0">
              <a:solidFill>
                <a:schemeClr val="tx1"/>
              </a:solidFill>
              <a:latin typeface="Comic Sans MS"/>
              <a:cs typeface="Comic Sans MS"/>
            </a:endParaRPr>
          </a:p>
        </p:txBody>
      </p:sp>
      <p:sp>
        <p:nvSpPr>
          <p:cNvPr id="16" name="Rectangle 15"/>
          <p:cNvSpPr/>
          <p:nvPr/>
        </p:nvSpPr>
        <p:spPr>
          <a:xfrm>
            <a:off x="7516594" y="5318844"/>
            <a:ext cx="1295400" cy="9144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a:t>
            </a:r>
          </a:p>
          <a:p>
            <a:pPr algn="ctr"/>
            <a:r>
              <a:rPr lang="en-US" sz="1100" dirty="0">
                <a:solidFill>
                  <a:schemeClr val="tx1"/>
                </a:solidFill>
                <a:latin typeface="Comic Sans MS"/>
                <a:cs typeface="Comic Sans MS"/>
              </a:rPr>
              <a:t>F</a:t>
            </a:r>
            <a:r>
              <a:rPr lang="en-US" sz="1100" dirty="0" smtClean="0">
                <a:solidFill>
                  <a:schemeClr val="tx1"/>
                </a:solidFill>
                <a:latin typeface="Comic Sans MS"/>
                <a:cs typeface="Comic Sans MS"/>
              </a:rPr>
              <a:t>acilitation Team @ Governorate E</a:t>
            </a:r>
            <a:endParaRPr lang="en-US" sz="1100" dirty="0">
              <a:solidFill>
                <a:schemeClr val="tx1"/>
              </a:solidFill>
              <a:latin typeface="Comic Sans MS"/>
              <a:cs typeface="Comic Sans MS"/>
            </a:endParaRPr>
          </a:p>
        </p:txBody>
      </p:sp>
      <p:sp>
        <p:nvSpPr>
          <p:cNvPr id="17" name="Rectangle 16"/>
          <p:cNvSpPr/>
          <p:nvPr/>
        </p:nvSpPr>
        <p:spPr>
          <a:xfrm>
            <a:off x="5729209" y="5318844"/>
            <a:ext cx="1295400" cy="9144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a:t>
            </a:r>
          </a:p>
          <a:p>
            <a:pPr algn="ctr"/>
            <a:r>
              <a:rPr lang="en-US" sz="1100" dirty="0">
                <a:solidFill>
                  <a:schemeClr val="tx1"/>
                </a:solidFill>
                <a:latin typeface="Comic Sans MS"/>
                <a:cs typeface="Comic Sans MS"/>
              </a:rPr>
              <a:t>F</a:t>
            </a:r>
            <a:r>
              <a:rPr lang="en-US" sz="1100" dirty="0" smtClean="0">
                <a:solidFill>
                  <a:schemeClr val="tx1"/>
                </a:solidFill>
                <a:latin typeface="Comic Sans MS"/>
                <a:cs typeface="Comic Sans MS"/>
              </a:rPr>
              <a:t>acilitation Team @ Governorate D</a:t>
            </a:r>
            <a:endParaRPr lang="en-US" sz="1100" dirty="0">
              <a:solidFill>
                <a:schemeClr val="tx1"/>
              </a:solidFill>
              <a:latin typeface="Comic Sans MS"/>
              <a:cs typeface="Comic Sans MS"/>
            </a:endParaRPr>
          </a:p>
        </p:txBody>
      </p:sp>
      <p:sp>
        <p:nvSpPr>
          <p:cNvPr id="18" name="Rectangle 17"/>
          <p:cNvSpPr/>
          <p:nvPr/>
        </p:nvSpPr>
        <p:spPr>
          <a:xfrm>
            <a:off x="3900409" y="5318844"/>
            <a:ext cx="1295400" cy="9144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a:t>
            </a:r>
          </a:p>
          <a:p>
            <a:pPr algn="ctr"/>
            <a:r>
              <a:rPr lang="en-US" sz="1100" dirty="0">
                <a:solidFill>
                  <a:schemeClr val="tx1"/>
                </a:solidFill>
                <a:latin typeface="Comic Sans MS"/>
                <a:cs typeface="Comic Sans MS"/>
              </a:rPr>
              <a:t>F</a:t>
            </a:r>
            <a:r>
              <a:rPr lang="en-US" sz="1100" dirty="0" smtClean="0">
                <a:solidFill>
                  <a:schemeClr val="tx1"/>
                </a:solidFill>
                <a:latin typeface="Comic Sans MS"/>
                <a:cs typeface="Comic Sans MS"/>
              </a:rPr>
              <a:t>acilitation Team @ Governorate C</a:t>
            </a:r>
            <a:endParaRPr lang="en-US" sz="1100" dirty="0">
              <a:solidFill>
                <a:schemeClr val="tx1"/>
              </a:solidFill>
              <a:latin typeface="Comic Sans MS"/>
              <a:cs typeface="Comic Sans MS"/>
            </a:endParaRPr>
          </a:p>
        </p:txBody>
      </p:sp>
      <p:sp>
        <p:nvSpPr>
          <p:cNvPr id="19" name="Rectangle 18"/>
          <p:cNvSpPr/>
          <p:nvPr/>
        </p:nvSpPr>
        <p:spPr>
          <a:xfrm>
            <a:off x="2113024" y="5318844"/>
            <a:ext cx="1295400" cy="9144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a:t>
            </a:r>
          </a:p>
          <a:p>
            <a:pPr algn="ctr"/>
            <a:r>
              <a:rPr lang="en-US" sz="1100" dirty="0">
                <a:solidFill>
                  <a:schemeClr val="tx1"/>
                </a:solidFill>
                <a:latin typeface="Comic Sans MS"/>
                <a:cs typeface="Comic Sans MS"/>
              </a:rPr>
              <a:t>F</a:t>
            </a:r>
            <a:r>
              <a:rPr lang="en-US" sz="1100" dirty="0" smtClean="0">
                <a:solidFill>
                  <a:schemeClr val="tx1"/>
                </a:solidFill>
                <a:latin typeface="Comic Sans MS"/>
                <a:cs typeface="Comic Sans MS"/>
              </a:rPr>
              <a:t>acilitation Team @ Governorate B</a:t>
            </a:r>
            <a:endParaRPr lang="en-US" sz="1100" dirty="0">
              <a:solidFill>
                <a:schemeClr val="tx1"/>
              </a:solidFill>
              <a:latin typeface="Comic Sans MS"/>
              <a:cs typeface="Comic Sans MS"/>
            </a:endParaRPr>
          </a:p>
        </p:txBody>
      </p:sp>
      <p:sp>
        <p:nvSpPr>
          <p:cNvPr id="20" name="Rectangle 19"/>
          <p:cNvSpPr/>
          <p:nvPr/>
        </p:nvSpPr>
        <p:spPr>
          <a:xfrm>
            <a:off x="367599" y="5318844"/>
            <a:ext cx="1295400" cy="9144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a:t>
            </a:r>
          </a:p>
          <a:p>
            <a:pPr algn="ctr"/>
            <a:r>
              <a:rPr lang="en-US" sz="1100" dirty="0">
                <a:solidFill>
                  <a:schemeClr val="tx1"/>
                </a:solidFill>
                <a:latin typeface="Comic Sans MS"/>
                <a:cs typeface="Comic Sans MS"/>
              </a:rPr>
              <a:t>F</a:t>
            </a:r>
            <a:r>
              <a:rPr lang="en-US" sz="1100" dirty="0" smtClean="0">
                <a:solidFill>
                  <a:schemeClr val="tx1"/>
                </a:solidFill>
                <a:latin typeface="Comic Sans MS"/>
                <a:cs typeface="Comic Sans MS"/>
              </a:rPr>
              <a:t>acilitation Team @ Governorate A</a:t>
            </a:r>
            <a:endParaRPr lang="en-US" sz="1100" dirty="0">
              <a:solidFill>
                <a:schemeClr val="tx1"/>
              </a:solidFill>
              <a:latin typeface="Comic Sans MS"/>
              <a:cs typeface="Comic Sans MS"/>
            </a:endParaRPr>
          </a:p>
        </p:txBody>
      </p:sp>
      <p:cxnSp>
        <p:nvCxnSpPr>
          <p:cNvPr id="21" name="Elbow Connector 20"/>
          <p:cNvCxnSpPr>
            <a:stCxn id="10" idx="2"/>
            <a:endCxn id="15" idx="0"/>
          </p:cNvCxnSpPr>
          <p:nvPr/>
        </p:nvCxnSpPr>
        <p:spPr>
          <a:xfrm rot="5400000">
            <a:off x="2545835" y="2952691"/>
            <a:ext cx="457200" cy="3513106"/>
          </a:xfrm>
          <a:prstGeom prst="bentConnector3">
            <a:avLst>
              <a:gd name="adj1" fmla="val 50000"/>
            </a:avLst>
          </a:prstGeom>
          <a:ln w="3175" cap="flat" cmpd="sng" algn="ctr">
            <a:solidFill>
              <a:srgbClr val="FF0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2" name="Elbow Connector 21"/>
          <p:cNvCxnSpPr>
            <a:stCxn id="10" idx="2"/>
            <a:endCxn id="13" idx="0"/>
          </p:cNvCxnSpPr>
          <p:nvPr/>
        </p:nvCxnSpPr>
        <p:spPr>
          <a:xfrm rot="16200000" flipH="1">
            <a:off x="5231330" y="3780301"/>
            <a:ext cx="457200" cy="1857885"/>
          </a:xfrm>
          <a:prstGeom prst="bentConnector3">
            <a:avLst>
              <a:gd name="adj1" fmla="val 50000"/>
            </a:avLst>
          </a:prstGeom>
          <a:ln w="3175" cap="flat" cmpd="sng" algn="ctr">
            <a:solidFill>
              <a:srgbClr val="FF0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Elbow Connector 22"/>
          <p:cNvCxnSpPr>
            <a:stCxn id="10" idx="2"/>
            <a:endCxn id="14" idx="0"/>
          </p:cNvCxnSpPr>
          <p:nvPr/>
        </p:nvCxnSpPr>
        <p:spPr>
          <a:xfrm rot="5400000">
            <a:off x="3415044" y="3821900"/>
            <a:ext cx="457200" cy="1774689"/>
          </a:xfrm>
          <a:prstGeom prst="bentConnector3">
            <a:avLst>
              <a:gd name="adj1" fmla="val 50000"/>
            </a:avLst>
          </a:prstGeom>
          <a:ln w="3175" cap="flat" cmpd="sng" algn="ctr">
            <a:solidFill>
              <a:srgbClr val="FF0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Elbow Connector 23"/>
          <p:cNvCxnSpPr>
            <a:stCxn id="10" idx="2"/>
            <a:endCxn id="12" idx="0"/>
          </p:cNvCxnSpPr>
          <p:nvPr/>
        </p:nvCxnSpPr>
        <p:spPr>
          <a:xfrm rot="16200000" flipH="1">
            <a:off x="6113978" y="2897653"/>
            <a:ext cx="457200" cy="3623181"/>
          </a:xfrm>
          <a:prstGeom prst="bentConnector3">
            <a:avLst>
              <a:gd name="adj1" fmla="val 50000"/>
            </a:avLst>
          </a:prstGeom>
          <a:ln w="3175" cap="flat" cmpd="sng" algn="ctr">
            <a:solidFill>
              <a:srgbClr val="FF0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Elbow Connector 24"/>
          <p:cNvCxnSpPr>
            <a:stCxn id="10" idx="2"/>
            <a:endCxn id="11" idx="0"/>
          </p:cNvCxnSpPr>
          <p:nvPr/>
        </p:nvCxnSpPr>
        <p:spPr>
          <a:xfrm rot="5400000">
            <a:off x="4298064" y="4704920"/>
            <a:ext cx="457200" cy="8649"/>
          </a:xfrm>
          <a:prstGeom prst="bentConnector3">
            <a:avLst>
              <a:gd name="adj1" fmla="val 50000"/>
            </a:avLst>
          </a:prstGeom>
          <a:ln w="3175" cap="flat" cmpd="sng" algn="ctr">
            <a:solidFill>
              <a:srgbClr val="FF0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26" name="Rectangle 25"/>
          <p:cNvSpPr/>
          <p:nvPr/>
        </p:nvSpPr>
        <p:spPr>
          <a:xfrm>
            <a:off x="5218265" y="3098520"/>
            <a:ext cx="1752599" cy="381000"/>
          </a:xfrm>
          <a:prstGeom prst="rect">
            <a:avLst/>
          </a:prstGeom>
          <a:solidFill>
            <a:srgbClr val="D9D9D9"/>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 Implementation &amp; Finance Coordinator</a:t>
            </a:r>
            <a:endParaRPr lang="en-US" sz="1100" dirty="0">
              <a:solidFill>
                <a:schemeClr val="tx1"/>
              </a:solidFill>
              <a:latin typeface="Comic Sans MS"/>
              <a:cs typeface="Comic Sans MS"/>
            </a:endParaRPr>
          </a:p>
        </p:txBody>
      </p:sp>
      <p:sp>
        <p:nvSpPr>
          <p:cNvPr id="27" name="Rectangle 26"/>
          <p:cNvSpPr/>
          <p:nvPr/>
        </p:nvSpPr>
        <p:spPr>
          <a:xfrm>
            <a:off x="1570278" y="2283672"/>
            <a:ext cx="1752600" cy="381000"/>
          </a:xfrm>
          <a:prstGeom prst="rect">
            <a:avLst/>
          </a:prstGeom>
          <a:solidFill>
            <a:schemeClr val="bg1">
              <a:lumMod val="85000"/>
            </a:schemeClr>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 Policy &amp; Regulatory Context Coordinator</a:t>
            </a:r>
            <a:endParaRPr lang="en-US" sz="1100" dirty="0">
              <a:solidFill>
                <a:schemeClr val="tx1"/>
              </a:solidFill>
              <a:latin typeface="Comic Sans MS"/>
              <a:cs typeface="Comic Sans MS"/>
            </a:endParaRPr>
          </a:p>
        </p:txBody>
      </p:sp>
      <p:sp>
        <p:nvSpPr>
          <p:cNvPr id="28" name="Rectangle 27"/>
          <p:cNvSpPr/>
          <p:nvPr/>
        </p:nvSpPr>
        <p:spPr>
          <a:xfrm>
            <a:off x="5705268" y="2283672"/>
            <a:ext cx="1752599" cy="381000"/>
          </a:xfrm>
          <a:prstGeom prst="rect">
            <a:avLst/>
          </a:prstGeom>
          <a:solidFill>
            <a:srgbClr val="D9D9D9"/>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 Partnerships Coordinator</a:t>
            </a:r>
            <a:endParaRPr lang="en-US" sz="1100" dirty="0">
              <a:solidFill>
                <a:schemeClr val="tx1"/>
              </a:solidFill>
              <a:latin typeface="Comic Sans MS"/>
              <a:cs typeface="Comic Sans MS"/>
            </a:endParaRPr>
          </a:p>
        </p:txBody>
      </p:sp>
      <p:sp>
        <p:nvSpPr>
          <p:cNvPr id="29" name="Rectangle 28"/>
          <p:cNvSpPr/>
          <p:nvPr/>
        </p:nvSpPr>
        <p:spPr>
          <a:xfrm>
            <a:off x="2030194" y="975444"/>
            <a:ext cx="4953000" cy="533400"/>
          </a:xfrm>
          <a:prstGeom prst="rect">
            <a:avLst/>
          </a:prstGeom>
          <a:solidFill>
            <a:srgbClr val="0000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chemeClr val="bg1"/>
                </a:solidFill>
                <a:latin typeface="Comic Sans MS"/>
                <a:cs typeface="Comic Sans MS"/>
              </a:rPr>
              <a:t>National Committee for LED Guidance &amp; Promotion</a:t>
            </a:r>
          </a:p>
          <a:p>
            <a:pPr algn="ctr"/>
            <a:endParaRPr lang="en-US" sz="1200" b="1" dirty="0">
              <a:solidFill>
                <a:schemeClr val="bg1"/>
              </a:solidFill>
              <a:latin typeface="Comic Sans MS"/>
              <a:cs typeface="Comic Sans MS"/>
            </a:endParaRPr>
          </a:p>
          <a:p>
            <a:pPr algn="ctr"/>
            <a:endParaRPr lang="en-US" sz="1200" b="1" dirty="0">
              <a:solidFill>
                <a:schemeClr val="bg1"/>
              </a:solidFill>
              <a:latin typeface="Comic Sans MS"/>
              <a:cs typeface="Comic Sans MS"/>
            </a:endParaRPr>
          </a:p>
        </p:txBody>
      </p:sp>
      <p:sp>
        <p:nvSpPr>
          <p:cNvPr id="30" name="Rectangle 29"/>
          <p:cNvSpPr/>
          <p:nvPr/>
        </p:nvSpPr>
        <p:spPr>
          <a:xfrm>
            <a:off x="2639793" y="1280244"/>
            <a:ext cx="3749079" cy="2286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latin typeface="Comic Sans MS"/>
                <a:cs typeface="Comic Sans MS"/>
              </a:rPr>
              <a:t>National LED Secretariat </a:t>
            </a:r>
            <a:endParaRPr lang="en-US" sz="1000" dirty="0">
              <a:solidFill>
                <a:schemeClr val="tx1"/>
              </a:solidFill>
              <a:latin typeface="Comic Sans MS"/>
              <a:cs typeface="Comic Sans MS"/>
            </a:endParaRPr>
          </a:p>
        </p:txBody>
      </p:sp>
      <p:sp>
        <p:nvSpPr>
          <p:cNvPr id="31" name="Rectangle 30"/>
          <p:cNvSpPr/>
          <p:nvPr/>
        </p:nvSpPr>
        <p:spPr>
          <a:xfrm>
            <a:off x="1572994" y="4175844"/>
            <a:ext cx="2819400" cy="2286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Governance Mobile Team</a:t>
            </a:r>
          </a:p>
        </p:txBody>
      </p:sp>
      <p:sp>
        <p:nvSpPr>
          <p:cNvPr id="32" name="Rectangle 31"/>
          <p:cNvSpPr/>
          <p:nvPr/>
        </p:nvSpPr>
        <p:spPr>
          <a:xfrm>
            <a:off x="4697194" y="4175844"/>
            <a:ext cx="2819400" cy="2286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Implementation &amp; Finance Mobile Team</a:t>
            </a:r>
          </a:p>
        </p:txBody>
      </p:sp>
      <p:sp>
        <p:nvSpPr>
          <p:cNvPr id="33" name="Left-Right Arrow 32"/>
          <p:cNvSpPr/>
          <p:nvPr/>
        </p:nvSpPr>
        <p:spPr>
          <a:xfrm rot="5400000">
            <a:off x="5949874" y="2524591"/>
            <a:ext cx="657825" cy="519412"/>
          </a:xfrm>
          <a:prstGeom prst="leftRightArrow">
            <a:avLst>
              <a:gd name="adj1" fmla="val 26262"/>
              <a:gd name="adj2" fmla="val 50000"/>
            </a:avLst>
          </a:prstGeom>
          <a:gradFill flip="none" rotWithShape="1">
            <a:gsLst>
              <a:gs pos="0">
                <a:srgbClr val="FF0000">
                  <a:alpha val="51000"/>
                </a:srgbClr>
              </a:gs>
              <a:gs pos="100000">
                <a:srgbClr val="FFFFFF">
                  <a:alpha val="51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Left-Right Arrow 33"/>
          <p:cNvSpPr/>
          <p:nvPr/>
        </p:nvSpPr>
        <p:spPr>
          <a:xfrm rot="5400000">
            <a:off x="2485452" y="2587691"/>
            <a:ext cx="828098" cy="519412"/>
          </a:xfrm>
          <a:prstGeom prst="leftRightArrow">
            <a:avLst>
              <a:gd name="adj1" fmla="val 26262"/>
              <a:gd name="adj2" fmla="val 50000"/>
            </a:avLst>
          </a:prstGeom>
          <a:gradFill flip="none" rotWithShape="1">
            <a:gsLst>
              <a:gs pos="0">
                <a:srgbClr val="FF0000">
                  <a:alpha val="51000"/>
                </a:srgbClr>
              </a:gs>
              <a:gs pos="100000">
                <a:srgbClr val="FFFFFF">
                  <a:alpha val="51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Left-Right Arrow 34"/>
          <p:cNvSpPr/>
          <p:nvPr/>
        </p:nvSpPr>
        <p:spPr>
          <a:xfrm rot="10800000">
            <a:off x="3175399" y="2202300"/>
            <a:ext cx="2678782" cy="557473"/>
          </a:xfrm>
          <a:prstGeom prst="leftRightArrow">
            <a:avLst>
              <a:gd name="adj1" fmla="val 26262"/>
              <a:gd name="adj2" fmla="val 50000"/>
            </a:avLst>
          </a:prstGeom>
          <a:gradFill flip="none" rotWithShape="1">
            <a:gsLst>
              <a:gs pos="0">
                <a:srgbClr val="FF0000">
                  <a:alpha val="51000"/>
                </a:srgbClr>
              </a:gs>
              <a:gs pos="100000">
                <a:srgbClr val="FFFFFF">
                  <a:alpha val="51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Left-Right Arrow 35"/>
          <p:cNvSpPr/>
          <p:nvPr/>
        </p:nvSpPr>
        <p:spPr>
          <a:xfrm rot="10800000">
            <a:off x="3667384" y="3023902"/>
            <a:ext cx="1661551" cy="557473"/>
          </a:xfrm>
          <a:prstGeom prst="leftRightArrow">
            <a:avLst>
              <a:gd name="adj1" fmla="val 26262"/>
              <a:gd name="adj2" fmla="val 50000"/>
            </a:avLst>
          </a:prstGeom>
          <a:gradFill flip="none" rotWithShape="1">
            <a:gsLst>
              <a:gs pos="0">
                <a:srgbClr val="FF0000">
                  <a:alpha val="51000"/>
                </a:srgbClr>
              </a:gs>
              <a:gs pos="100000">
                <a:srgbClr val="FFFFFF">
                  <a:alpha val="51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Left-Right Arrow 36"/>
          <p:cNvSpPr/>
          <p:nvPr/>
        </p:nvSpPr>
        <p:spPr>
          <a:xfrm rot="5400000">
            <a:off x="2493431" y="3484007"/>
            <a:ext cx="812139" cy="519412"/>
          </a:xfrm>
          <a:prstGeom prst="leftRightArrow">
            <a:avLst>
              <a:gd name="adj1" fmla="val 26262"/>
              <a:gd name="adj2" fmla="val 50000"/>
            </a:avLst>
          </a:prstGeom>
          <a:gradFill flip="none" rotWithShape="1">
            <a:gsLst>
              <a:gs pos="0">
                <a:srgbClr val="FF0000">
                  <a:alpha val="51000"/>
                </a:srgbClr>
              </a:gs>
              <a:gs pos="100000">
                <a:srgbClr val="FFFFFF">
                  <a:alpha val="51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Left-Right Arrow 37"/>
          <p:cNvSpPr/>
          <p:nvPr/>
        </p:nvSpPr>
        <p:spPr>
          <a:xfrm rot="5400000">
            <a:off x="5705697" y="3486132"/>
            <a:ext cx="816382" cy="519412"/>
          </a:xfrm>
          <a:prstGeom prst="leftRightArrow">
            <a:avLst>
              <a:gd name="adj1" fmla="val 26262"/>
              <a:gd name="adj2" fmla="val 50000"/>
            </a:avLst>
          </a:prstGeom>
          <a:gradFill flip="none" rotWithShape="1">
            <a:gsLst>
              <a:gs pos="0">
                <a:srgbClr val="FF0000">
                  <a:alpha val="51000"/>
                </a:srgbClr>
              </a:gs>
              <a:gs pos="100000">
                <a:srgbClr val="FFFFFF">
                  <a:alpha val="51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9" name="Elbow Connector 38"/>
          <p:cNvCxnSpPr>
            <a:stCxn id="8" idx="2"/>
            <a:endCxn id="26" idx="1"/>
          </p:cNvCxnSpPr>
          <p:nvPr/>
        </p:nvCxnSpPr>
        <p:spPr>
          <a:xfrm rot="16200000" flipH="1">
            <a:off x="4244336" y="2315091"/>
            <a:ext cx="1246776" cy="701081"/>
          </a:xfrm>
          <a:prstGeom prst="bentConnector2">
            <a:avLst/>
          </a:prstGeom>
          <a:ln w="3175" cmpd="sng">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0" name="Elbow Connector 39"/>
          <p:cNvCxnSpPr>
            <a:stCxn id="8" idx="2"/>
            <a:endCxn id="9" idx="3"/>
          </p:cNvCxnSpPr>
          <p:nvPr/>
        </p:nvCxnSpPr>
        <p:spPr>
          <a:xfrm rot="5400000">
            <a:off x="3526601" y="2298437"/>
            <a:ext cx="1246776" cy="734390"/>
          </a:xfrm>
          <a:prstGeom prst="bentConnector2">
            <a:avLst/>
          </a:prstGeom>
          <a:ln w="3175" cmpd="sng">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1" name="Elbow Connector 40"/>
          <p:cNvCxnSpPr>
            <a:stCxn id="8" idx="2"/>
            <a:endCxn id="27" idx="3"/>
          </p:cNvCxnSpPr>
          <p:nvPr/>
        </p:nvCxnSpPr>
        <p:spPr>
          <a:xfrm rot="5400000">
            <a:off x="3704067" y="1661055"/>
            <a:ext cx="431928" cy="1194306"/>
          </a:xfrm>
          <a:prstGeom prst="bentConnector2">
            <a:avLst/>
          </a:prstGeom>
          <a:ln w="3175" cmpd="sng">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2" name="Elbow Connector 41"/>
          <p:cNvCxnSpPr>
            <a:stCxn id="8" idx="2"/>
            <a:endCxn id="28" idx="1"/>
          </p:cNvCxnSpPr>
          <p:nvPr/>
        </p:nvCxnSpPr>
        <p:spPr>
          <a:xfrm rot="16200000" flipH="1">
            <a:off x="4895262" y="1664166"/>
            <a:ext cx="431928" cy="1188084"/>
          </a:xfrm>
          <a:prstGeom prst="bentConnector2">
            <a:avLst/>
          </a:prstGeom>
          <a:ln w="3175" cmpd="sng">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3" name="Rectangle 42"/>
          <p:cNvSpPr/>
          <p:nvPr/>
        </p:nvSpPr>
        <p:spPr>
          <a:xfrm>
            <a:off x="3650619" y="2322156"/>
            <a:ext cx="1752599" cy="3810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 Institutional Context Coordinator</a:t>
            </a:r>
            <a:endParaRPr lang="en-US" sz="1100" dirty="0">
              <a:solidFill>
                <a:schemeClr val="tx1"/>
              </a:solidFill>
              <a:latin typeface="Comic Sans MS"/>
              <a:cs typeface="Comic Sans MS"/>
            </a:endParaRPr>
          </a:p>
        </p:txBody>
      </p:sp>
      <p:sp>
        <p:nvSpPr>
          <p:cNvPr id="44" name="Left-Right Arrow 43"/>
          <p:cNvSpPr/>
          <p:nvPr/>
        </p:nvSpPr>
        <p:spPr>
          <a:xfrm rot="10800000">
            <a:off x="3678734" y="4002803"/>
            <a:ext cx="1661551" cy="557473"/>
          </a:xfrm>
          <a:prstGeom prst="leftRightArrow">
            <a:avLst>
              <a:gd name="adj1" fmla="val 26262"/>
              <a:gd name="adj2" fmla="val 50000"/>
            </a:avLst>
          </a:prstGeom>
          <a:gradFill flip="none" rotWithShape="1">
            <a:gsLst>
              <a:gs pos="0">
                <a:srgbClr val="FF0000">
                  <a:alpha val="51000"/>
                </a:srgbClr>
              </a:gs>
              <a:gs pos="100000">
                <a:srgbClr val="FFFFFF">
                  <a:alpha val="51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Left-Right Arrow 44"/>
          <p:cNvSpPr/>
          <p:nvPr/>
        </p:nvSpPr>
        <p:spPr>
          <a:xfrm rot="5400000">
            <a:off x="3667118" y="3173331"/>
            <a:ext cx="1694578" cy="519412"/>
          </a:xfrm>
          <a:prstGeom prst="leftRightArrow">
            <a:avLst>
              <a:gd name="adj1" fmla="val 26262"/>
              <a:gd name="adj2" fmla="val 50000"/>
            </a:avLst>
          </a:prstGeom>
          <a:gradFill flip="none" rotWithShape="1">
            <a:gsLst>
              <a:gs pos="0">
                <a:srgbClr val="FF0000">
                  <a:alpha val="51000"/>
                </a:srgbClr>
              </a:gs>
              <a:gs pos="100000">
                <a:srgbClr val="FFFFFF">
                  <a:alpha val="51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Rectangle 2"/>
          <p:cNvSpPr>
            <a:spLocks noGrp="1" noChangeArrowheads="1"/>
          </p:cNvSpPr>
          <p:nvPr>
            <p:ph type="title"/>
          </p:nvPr>
        </p:nvSpPr>
        <p:spPr>
          <a:xfrm>
            <a:off x="772319" y="1"/>
            <a:ext cx="8371680" cy="782488"/>
          </a:xfrm>
        </p:spPr>
        <p:txBody>
          <a:bodyPr>
            <a:normAutofit fontScale="90000"/>
          </a:bodyPr>
          <a:lstStyle/>
          <a:p>
            <a:pPr algn="l" eaLnBrk="1" hangingPunct="1"/>
            <a:r>
              <a:rPr lang="en-US" sz="3200" dirty="0">
                <a:solidFill>
                  <a:srgbClr val="FFFFFF"/>
                </a:solidFill>
                <a:latin typeface="Calibri" charset="0"/>
                <a:ea typeface="ＭＳ Ｐゴシック" charset="0"/>
                <a:cs typeface="ＭＳ Ｐゴシック" charset="0"/>
              </a:rPr>
              <a:t>The LED promotion process: </a:t>
            </a:r>
            <a:r>
              <a:rPr lang="en-US" sz="2800" dirty="0">
                <a:solidFill>
                  <a:schemeClr val="tx1"/>
                </a:solidFill>
                <a:latin typeface="Calibri" charset="0"/>
                <a:ea typeface="ＭＳ Ｐゴシック" charset="0"/>
                <a:cs typeface="ＭＳ Ｐゴシック" charset="0"/>
              </a:rPr>
              <a:t/>
            </a:r>
            <a:br>
              <a:rPr lang="en-US" sz="2800" dirty="0">
                <a:solidFill>
                  <a:schemeClr val="tx1"/>
                </a:solidFill>
                <a:latin typeface="Calibri" charset="0"/>
                <a:ea typeface="ＭＳ Ｐゴシック" charset="0"/>
                <a:cs typeface="ＭＳ Ｐゴシック" charset="0"/>
              </a:rPr>
            </a:br>
            <a:r>
              <a:rPr lang="en-US" sz="2400" dirty="0" smtClean="0">
                <a:solidFill>
                  <a:srgbClr val="FF0000"/>
                </a:solidFill>
                <a:latin typeface="Calibri" charset="0"/>
                <a:ea typeface="ＭＳ Ｐゴシック" charset="0"/>
                <a:cs typeface="ＭＳ Ｐゴシック" charset="0"/>
              </a:rPr>
              <a:t>LED Programme Support Structure – EGYPT Vision </a:t>
            </a:r>
            <a:endParaRPr lang="en-US" sz="2400" dirty="0">
              <a:solidFill>
                <a:srgbClr val="FF0000"/>
              </a:solidFill>
              <a:latin typeface="Calibri" charset="0"/>
              <a:ea typeface="ＭＳ Ｐゴシック" charset="0"/>
              <a:cs typeface="ＭＳ Ｐゴシック" charset="0"/>
            </a:endParaRPr>
          </a:p>
        </p:txBody>
      </p:sp>
    </p:spTree>
    <p:extLst>
      <p:ext uri="{BB962C8B-B14F-4D97-AF65-F5344CB8AC3E}">
        <p14:creationId xmlns:p14="http://schemas.microsoft.com/office/powerpoint/2010/main" val="1651969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398253"/>
            <a:ext cx="8406687" cy="1462320"/>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solidFill>
                  <a:schemeClr val="bg1"/>
                </a:solidFill>
                <a:latin typeface="Calibri" charset="0"/>
                <a:ea typeface="ＭＳ Ｐゴシック" charset="0"/>
                <a:cs typeface="ＭＳ Ｐゴシック" charset="0"/>
              </a:rPr>
              <a:t/>
            </a:r>
            <a:br>
              <a:rPr lang="en-US" sz="2000" dirty="0" smtClean="0">
                <a:solidFill>
                  <a:schemeClr val="bg1"/>
                </a:solidFill>
                <a:latin typeface="Calibri" charset="0"/>
                <a:ea typeface="ＭＳ Ｐゴシック" charset="0"/>
                <a:cs typeface="ＭＳ Ｐゴシック" charset="0"/>
              </a:rPr>
            </a:br>
            <a:endParaRPr lang="en-US" sz="2400" b="1" dirty="0">
              <a:solidFill>
                <a:schemeClr val="bg1"/>
              </a:solidFill>
              <a:latin typeface="Calibri" charset="0"/>
              <a:ea typeface="ＭＳ Ｐゴシック" charset="0"/>
              <a:cs typeface="ＭＳ Ｐゴシック" charset="0"/>
            </a:endParaRPr>
          </a:p>
        </p:txBody>
      </p:sp>
      <p:sp>
        <p:nvSpPr>
          <p:cNvPr id="5" name="Rectangle 4"/>
          <p:cNvSpPr/>
          <p:nvPr/>
        </p:nvSpPr>
        <p:spPr>
          <a:xfrm>
            <a:off x="0" y="1398253"/>
            <a:ext cx="737312" cy="1462320"/>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37312" y="1682750"/>
            <a:ext cx="7131050" cy="1025525"/>
          </a:xfrm>
        </p:spPr>
        <p:txBody>
          <a:bodyPr>
            <a:normAutofit/>
          </a:bodyPr>
          <a:lstStyle/>
          <a:p>
            <a:pPr algn="l" eaLnBrk="1" hangingPunct="1"/>
            <a:r>
              <a:rPr lang="en-US" sz="3200" dirty="0" smtClean="0">
                <a:solidFill>
                  <a:srgbClr val="595959"/>
                </a:solidFill>
                <a:latin typeface="Calibri" charset="0"/>
                <a:ea typeface="ＭＳ Ｐゴシック" charset="0"/>
                <a:cs typeface="ＭＳ Ｐゴシック" charset="0"/>
              </a:rPr>
              <a:t/>
            </a:r>
            <a:br>
              <a:rPr lang="en-US" sz="3200" dirty="0" smtClean="0">
                <a:solidFill>
                  <a:srgbClr val="595959"/>
                </a:solidFill>
                <a:latin typeface="Calibri" charset="0"/>
                <a:ea typeface="ＭＳ Ｐゴシック" charset="0"/>
                <a:cs typeface="ＭＳ Ｐゴシック" charset="0"/>
              </a:rPr>
            </a:br>
            <a:endParaRPr lang="en-US" sz="2800" dirty="0">
              <a:solidFill>
                <a:schemeClr val="bg1"/>
              </a:solidFill>
              <a:latin typeface="Calibri" charset="0"/>
              <a:ea typeface="ＭＳ Ｐゴシック" charset="0"/>
              <a:cs typeface="ＭＳ Ｐゴシック" charset="0"/>
            </a:endParaRPr>
          </a:p>
        </p:txBody>
      </p:sp>
      <p:sp>
        <p:nvSpPr>
          <p:cNvPr id="8" name="Rectangle 2"/>
          <p:cNvSpPr txBox="1">
            <a:spLocks noChangeArrowheads="1"/>
          </p:cNvSpPr>
          <p:nvPr/>
        </p:nvSpPr>
        <p:spPr>
          <a:xfrm>
            <a:off x="737312" y="4944728"/>
            <a:ext cx="7859216" cy="1368797"/>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srgbClr val="FFFFFF"/>
                </a:solidFill>
                <a:latin typeface="Calibri" charset="0"/>
                <a:ea typeface="ＭＳ Ｐゴシック" charset="0"/>
                <a:cs typeface="ＭＳ Ｐゴシック" charset="0"/>
              </a:rPr>
              <a:t>The Local Economic Development Framework:</a:t>
            </a:r>
            <a:r>
              <a:rPr lang="en-US" sz="2800" dirty="0" smtClean="0">
                <a:latin typeface="Calibri" charset="0"/>
                <a:ea typeface="ＭＳ Ｐゴシック" charset="0"/>
                <a:cs typeface="ＭＳ Ｐゴシック" charset="0"/>
              </a:rPr>
              <a:t/>
            </a:r>
            <a:br>
              <a:rPr lang="en-US" sz="2800" dirty="0" smtClean="0">
                <a:latin typeface="Calibri" charset="0"/>
                <a:ea typeface="ＭＳ Ｐゴシック" charset="0"/>
                <a:cs typeface="ＭＳ Ｐゴシック" charset="0"/>
              </a:rPr>
            </a:br>
            <a:endParaRPr lang="en-US" sz="2800" i="1" dirty="0">
              <a:solidFill>
                <a:srgbClr val="FF0000"/>
              </a:solidFill>
              <a:latin typeface="Calibri" charset="0"/>
              <a:ea typeface="ＭＳ Ｐゴシック" charset="0"/>
              <a:cs typeface="ＭＳ Ｐゴシック" charset="0"/>
            </a:endParaRPr>
          </a:p>
        </p:txBody>
      </p:sp>
      <p:sp>
        <p:nvSpPr>
          <p:cNvPr id="9" name="Rectangle 2"/>
          <p:cNvSpPr txBox="1">
            <a:spLocks noChangeArrowheads="1"/>
          </p:cNvSpPr>
          <p:nvPr/>
        </p:nvSpPr>
        <p:spPr>
          <a:xfrm>
            <a:off x="737312" y="1552575"/>
            <a:ext cx="7131050" cy="10255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srgbClr val="FFFFFF"/>
                </a:solidFill>
                <a:latin typeface="+mn-lt"/>
                <a:ea typeface="ＭＳ Ｐゴシック" charset="0"/>
                <a:cs typeface="ＭＳ Ｐゴシック" charset="0"/>
              </a:rPr>
              <a:t>The LED promotion Process:</a:t>
            </a:r>
            <a:r>
              <a:rPr lang="en-US" sz="3200" dirty="0" smtClean="0">
                <a:solidFill>
                  <a:srgbClr val="595959"/>
                </a:solidFill>
                <a:latin typeface="+mn-lt"/>
                <a:ea typeface="ＭＳ Ｐゴシック" charset="0"/>
                <a:cs typeface="ＭＳ Ｐゴシック" charset="0"/>
              </a:rPr>
              <a:t> </a:t>
            </a:r>
            <a:r>
              <a:rPr lang="en-US" sz="2800" dirty="0" smtClean="0">
                <a:latin typeface="+mn-lt"/>
                <a:ea typeface="ＭＳ Ｐゴシック" charset="0"/>
                <a:cs typeface="ＭＳ Ｐゴシック" charset="0"/>
              </a:rPr>
              <a:t/>
            </a:r>
            <a:br>
              <a:rPr lang="en-US" sz="2800" dirty="0" smtClean="0">
                <a:latin typeface="+mn-lt"/>
                <a:ea typeface="ＭＳ Ｐゴシック" charset="0"/>
                <a:cs typeface="ＭＳ Ｐゴシック" charset="0"/>
              </a:rPr>
            </a:br>
            <a:r>
              <a:rPr lang="en-US" sz="2800" dirty="0" smtClean="0">
                <a:solidFill>
                  <a:srgbClr val="FF0000"/>
                </a:solidFill>
                <a:latin typeface="+mn-lt"/>
                <a:ea typeface="ＭＳ Ｐゴシック" charset="0"/>
                <a:cs typeface="ＭＳ Ｐゴシック" charset="0"/>
              </a:rPr>
              <a:t>Local Level </a:t>
            </a:r>
            <a:endParaRPr lang="en-US" sz="2800" dirty="0">
              <a:solidFill>
                <a:srgbClr val="FF0000"/>
              </a:solidFill>
              <a:latin typeface="+mn-lt"/>
              <a:ea typeface="ＭＳ Ｐゴシック" charset="0"/>
              <a:cs typeface="ＭＳ Ｐゴシック" charset="0"/>
            </a:endParaRPr>
          </a:p>
        </p:txBody>
      </p:sp>
    </p:spTree>
    <p:extLst>
      <p:ext uri="{BB962C8B-B14F-4D97-AF65-F5344CB8AC3E}">
        <p14:creationId xmlns:p14="http://schemas.microsoft.com/office/powerpoint/2010/main" val="1261485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Tijdelijke aanduiding voor inhoud 2"/>
          <p:cNvSpPr>
            <a:spLocks noGrp="1"/>
          </p:cNvSpPr>
          <p:nvPr>
            <p:ph idx="1"/>
          </p:nvPr>
        </p:nvSpPr>
        <p:spPr>
          <a:xfrm>
            <a:off x="737312" y="1206500"/>
            <a:ext cx="7873288" cy="4175125"/>
          </a:xfrm>
        </p:spPr>
        <p:txBody>
          <a:bodyPr>
            <a:normAutofit lnSpcReduction="10000"/>
          </a:bodyPr>
          <a:lstStyle/>
          <a:p>
            <a:pPr eaLnBrk="1" hangingPunct="1">
              <a:lnSpc>
                <a:spcPct val="80000"/>
              </a:lnSpc>
              <a:buFontTx/>
              <a:buNone/>
            </a:pPr>
            <a:r>
              <a:rPr lang="en-US" sz="2200" b="1" dirty="0">
                <a:solidFill>
                  <a:srgbClr val="FF0000"/>
                </a:solidFill>
                <a:ea typeface="ＭＳ Ｐゴシック" charset="0"/>
                <a:cs typeface="ＭＳ Ｐゴシック" charset="0"/>
              </a:rPr>
              <a:t>Most frequently in Developing &amp; Least Developed States: </a:t>
            </a:r>
          </a:p>
          <a:p>
            <a:pPr eaLnBrk="1" hangingPunct="1">
              <a:lnSpc>
                <a:spcPct val="80000"/>
              </a:lnSpc>
              <a:buFontTx/>
              <a:buNone/>
            </a:pPr>
            <a:endParaRPr lang="en-US" sz="2200" dirty="0">
              <a:solidFill>
                <a:srgbClr val="FF0000"/>
              </a:solidFill>
              <a:ea typeface="ＭＳ Ｐゴシック" charset="0"/>
              <a:cs typeface="ＭＳ Ｐゴシック" charset="0"/>
            </a:endParaRPr>
          </a:p>
          <a:p>
            <a:pPr>
              <a:buFont typeface="Wingdings" charset="2"/>
              <a:buChar char="§"/>
            </a:pPr>
            <a:r>
              <a:rPr lang="en-US" sz="2200" dirty="0" smtClean="0">
                <a:solidFill>
                  <a:srgbClr val="000090"/>
                </a:solidFill>
                <a:ea typeface="ＭＳ Ｐゴシック" charset="0"/>
                <a:cs typeface="ＭＳ Ｐゴシック" charset="0"/>
              </a:rPr>
              <a:t>Persistent </a:t>
            </a:r>
            <a:r>
              <a:rPr lang="en-US" sz="2200" dirty="0">
                <a:solidFill>
                  <a:srgbClr val="000090"/>
                </a:solidFill>
                <a:ea typeface="ＭＳ Ｐゴシック" charset="0"/>
                <a:cs typeface="ＭＳ Ｐゴシック" charset="0"/>
              </a:rPr>
              <a:t>levels of poverty and Regional Disparities and inequitable access to economic growth and </a:t>
            </a:r>
            <a:r>
              <a:rPr lang="en-US" sz="2200" dirty="0" smtClean="0">
                <a:solidFill>
                  <a:srgbClr val="000090"/>
                </a:solidFill>
                <a:ea typeface="ＭＳ Ｐゴシック" charset="0"/>
                <a:cs typeface="ＭＳ Ｐゴシック" charset="0"/>
              </a:rPr>
              <a:t>opportunities;</a:t>
            </a:r>
          </a:p>
          <a:p>
            <a:pPr marL="0" indent="0">
              <a:buNone/>
            </a:pPr>
            <a:endParaRPr lang="en-US" sz="800" dirty="0">
              <a:solidFill>
                <a:srgbClr val="000090"/>
              </a:solidFill>
              <a:ea typeface="ＭＳ Ｐゴシック" charset="0"/>
              <a:cs typeface="ＭＳ Ｐゴシック" charset="0"/>
            </a:endParaRPr>
          </a:p>
          <a:p>
            <a:pPr>
              <a:buFont typeface="Wingdings" charset="2"/>
              <a:buChar char="§"/>
            </a:pPr>
            <a:r>
              <a:rPr lang="en-US" sz="2200" dirty="0">
                <a:solidFill>
                  <a:srgbClr val="000090"/>
                </a:solidFill>
                <a:ea typeface="ＭＳ Ｐゴシック" charset="0"/>
                <a:cs typeface="ＭＳ Ｐゴシック" charset="0"/>
              </a:rPr>
              <a:t>High and growing levels of unemployment (particularly among youth and rural populations</a:t>
            </a:r>
            <a:r>
              <a:rPr lang="en-US" sz="2200" dirty="0" smtClean="0">
                <a:solidFill>
                  <a:srgbClr val="000090"/>
                </a:solidFill>
                <a:ea typeface="ＭＳ Ｐゴシック" charset="0"/>
                <a:cs typeface="ＭＳ Ｐゴシック" charset="0"/>
              </a:rPr>
              <a:t>);</a:t>
            </a:r>
          </a:p>
          <a:p>
            <a:pPr marL="0" indent="0">
              <a:buNone/>
            </a:pPr>
            <a:endParaRPr lang="en-US" sz="800" dirty="0">
              <a:solidFill>
                <a:srgbClr val="000090"/>
              </a:solidFill>
              <a:ea typeface="ＭＳ Ｐゴシック" charset="0"/>
              <a:cs typeface="ＭＳ Ｐゴシック" charset="0"/>
            </a:endParaRPr>
          </a:p>
          <a:p>
            <a:pPr>
              <a:buFont typeface="Wingdings" charset="2"/>
              <a:buChar char="§"/>
            </a:pPr>
            <a:r>
              <a:rPr lang="en-US" sz="2200" dirty="0">
                <a:solidFill>
                  <a:srgbClr val="000090"/>
                </a:solidFill>
                <a:ea typeface="ＭＳ Ｐゴシック" charset="0"/>
                <a:cs typeface="ＭＳ Ｐゴシック" charset="0"/>
              </a:rPr>
              <a:t>Suboptimal </a:t>
            </a:r>
            <a:r>
              <a:rPr lang="en-US" sz="2200" dirty="0" smtClean="0">
                <a:solidFill>
                  <a:srgbClr val="000090"/>
                </a:solidFill>
                <a:ea typeface="ＭＳ Ｐゴシック" charset="0"/>
                <a:cs typeface="ＭＳ Ｐゴシック" charset="0"/>
              </a:rPr>
              <a:t>or ineffective and inefficient use </a:t>
            </a:r>
            <a:r>
              <a:rPr lang="en-US" sz="2200" dirty="0">
                <a:solidFill>
                  <a:srgbClr val="000090"/>
                </a:solidFill>
                <a:ea typeface="ＭＳ Ｐゴシック" charset="0"/>
                <a:cs typeface="ＭＳ Ｐゴシック" charset="0"/>
              </a:rPr>
              <a:t>of diverse local resources and ineffective utilization of the distinctive competitive advantages of various </a:t>
            </a:r>
            <a:r>
              <a:rPr lang="en-US" sz="2200" dirty="0" smtClean="0">
                <a:solidFill>
                  <a:srgbClr val="000090"/>
                </a:solidFill>
                <a:ea typeface="ＭＳ Ｐゴシック" charset="0"/>
                <a:cs typeface="ＭＳ Ｐゴシック" charset="0"/>
              </a:rPr>
              <a:t>regions</a:t>
            </a:r>
            <a:r>
              <a:rPr lang="en-US" sz="2200" dirty="0">
                <a:solidFill>
                  <a:srgbClr val="000090"/>
                </a:solidFill>
                <a:ea typeface="ＭＳ Ｐゴシック" charset="0"/>
                <a:cs typeface="ＭＳ Ｐゴシック" charset="0"/>
              </a:rPr>
              <a:t>;</a:t>
            </a:r>
            <a:endParaRPr lang="en-US" sz="2200" dirty="0" smtClean="0">
              <a:solidFill>
                <a:srgbClr val="000090"/>
              </a:solidFill>
              <a:ea typeface="ＭＳ Ｐゴシック" charset="0"/>
              <a:cs typeface="ＭＳ Ｐゴシック" charset="0"/>
            </a:endParaRPr>
          </a:p>
          <a:p>
            <a:pPr marL="0" indent="0">
              <a:buNone/>
            </a:pPr>
            <a:endParaRPr lang="en-US" sz="900" dirty="0">
              <a:solidFill>
                <a:srgbClr val="000090"/>
              </a:solidFill>
              <a:ea typeface="ＭＳ Ｐゴシック" charset="0"/>
              <a:cs typeface="ＭＳ Ｐゴシック" charset="0"/>
            </a:endParaRPr>
          </a:p>
          <a:p>
            <a:pPr>
              <a:buFont typeface="Wingdings" charset="2"/>
              <a:buChar char="§"/>
            </a:pPr>
            <a:r>
              <a:rPr lang="en-US" sz="2200" dirty="0">
                <a:solidFill>
                  <a:srgbClr val="000090"/>
                </a:solidFill>
                <a:ea typeface="ＭＳ Ｐゴシック" charset="0"/>
                <a:cs typeface="ＭＳ Ｐゴシック" charset="0"/>
              </a:rPr>
              <a:t>Divergent and in some cases, contradictory economic development policies and actions at the national </a:t>
            </a:r>
            <a:r>
              <a:rPr lang="en-US" sz="2200" dirty="0" smtClean="0">
                <a:solidFill>
                  <a:srgbClr val="000090"/>
                </a:solidFill>
                <a:ea typeface="ＭＳ Ｐゴシック" charset="0"/>
                <a:cs typeface="ＭＳ Ｐゴシック" charset="0"/>
              </a:rPr>
              <a:t>level; </a:t>
            </a:r>
            <a:endParaRPr lang="en-US" sz="2200" dirty="0">
              <a:solidFill>
                <a:srgbClr val="000090"/>
              </a:solidFill>
              <a:ea typeface="ＭＳ Ｐゴシック" charset="0"/>
              <a:cs typeface="ＭＳ Ｐゴシック" charset="0"/>
            </a:endParaRPr>
          </a:p>
          <a:p>
            <a:pPr eaLnBrk="1" hangingPunct="1">
              <a:lnSpc>
                <a:spcPct val="80000"/>
              </a:lnSpc>
              <a:buFontTx/>
              <a:buChar char="•"/>
            </a:pPr>
            <a:endParaRPr lang="en-US" sz="2200" i="1" dirty="0">
              <a:solidFill>
                <a:srgbClr val="FF0000"/>
              </a:solidFill>
              <a:ea typeface="ＭＳ Ｐゴシック" charset="0"/>
              <a:cs typeface="ＭＳ Ｐゴシック" charset="0"/>
            </a:endParaRPr>
          </a:p>
          <a:p>
            <a:pPr eaLnBrk="1" hangingPunct="1">
              <a:lnSpc>
                <a:spcPct val="80000"/>
              </a:lnSpc>
              <a:buFontTx/>
              <a:buNone/>
            </a:pPr>
            <a:endParaRPr lang="en-US" sz="2200" i="1" dirty="0">
              <a:solidFill>
                <a:srgbClr val="FF0000"/>
              </a:solidFill>
              <a:ea typeface="ＭＳ Ｐゴシック" charset="0"/>
              <a:cs typeface="ＭＳ Ｐゴシック" charset="0"/>
            </a:endParaRPr>
          </a:p>
          <a:p>
            <a:pPr eaLnBrk="1" hangingPunct="1">
              <a:lnSpc>
                <a:spcPct val="80000"/>
              </a:lnSpc>
              <a:buFontTx/>
              <a:buNone/>
            </a:pPr>
            <a:endParaRPr lang="en-US" sz="2200" i="1" dirty="0">
              <a:solidFill>
                <a:srgbClr val="FF0000"/>
              </a:solidFill>
              <a:ea typeface="ＭＳ Ｐゴシック" charset="0"/>
              <a:cs typeface="ＭＳ Ｐゴシック" charset="0"/>
            </a:endParaRPr>
          </a:p>
        </p:txBody>
      </p:sp>
      <p:sp>
        <p:nvSpPr>
          <p:cNvPr id="8" name="Rectangle 2"/>
          <p:cNvSpPr>
            <a:spLocks noGrp="1" noChangeArrowheads="1"/>
          </p:cNvSpPr>
          <p:nvPr>
            <p:ph type="title"/>
          </p:nvPr>
        </p:nvSpPr>
        <p:spPr>
          <a:xfrm>
            <a:off x="774700" y="0"/>
            <a:ext cx="7893050" cy="782489"/>
          </a:xfrm>
        </p:spPr>
        <p:txBody>
          <a:bodyPr>
            <a:normAutofit/>
          </a:bodyPr>
          <a:lstStyle/>
          <a:p>
            <a:pPr algn="l" eaLnBrk="1" hangingPunct="1"/>
            <a:r>
              <a:rPr lang="en-US" sz="2800" dirty="0">
                <a:solidFill>
                  <a:srgbClr val="FFFFFF"/>
                </a:solidFill>
                <a:latin typeface="Calibri" charset="0"/>
                <a:ea typeface="ＭＳ Ｐゴシック" charset="0"/>
                <a:cs typeface="ＭＳ Ｐゴシック" charset="0"/>
              </a:rPr>
              <a:t>The Economic Development Challenge: </a:t>
            </a:r>
          </a:p>
        </p:txBody>
      </p:sp>
    </p:spTree>
    <p:extLst>
      <p:ext uri="{BB962C8B-B14F-4D97-AF65-F5344CB8AC3E}">
        <p14:creationId xmlns:p14="http://schemas.microsoft.com/office/powerpoint/2010/main" val="10242291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68350" y="38100"/>
            <a:ext cx="7131050" cy="685800"/>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a:t>
            </a:r>
            <a:r>
              <a:rPr lang="en-US" sz="3100" dirty="0" smtClean="0">
                <a:solidFill>
                  <a:schemeClr val="bg1"/>
                </a:solidFill>
                <a:latin typeface="Calibri" charset="0"/>
                <a:ea typeface="ＭＳ Ｐゴシック" charset="0"/>
                <a:cs typeface="ＭＳ Ｐゴシック" charset="0"/>
              </a:rPr>
              <a:t>Promotion Process</a:t>
            </a:r>
            <a:r>
              <a:rPr lang="en-US" sz="3100" dirty="0" smtClean="0">
                <a:solidFill>
                  <a:schemeClr val="tx1">
                    <a:lumMod val="75000"/>
                    <a:lumOff val="25000"/>
                  </a:schemeClr>
                </a:solidFill>
                <a:latin typeface="Calibri" charset="0"/>
                <a:ea typeface="ＭＳ Ｐゴシック" charset="0"/>
                <a:cs typeface="ＭＳ Ｐゴシック" charset="0"/>
              </a:rPr>
              <a:t>: </a:t>
            </a:r>
            <a:r>
              <a:rPr lang="en-US" sz="2800" dirty="0">
                <a:solidFill>
                  <a:schemeClr val="tx1">
                    <a:lumMod val="75000"/>
                    <a:lumOff val="25000"/>
                  </a:schemeClr>
                </a:solidFill>
                <a:latin typeface="Calibri" charset="0"/>
                <a:ea typeface="ＭＳ Ｐゴシック" charset="0"/>
                <a:cs typeface="ＭＳ Ｐゴシック" charset="0"/>
              </a:rPr>
              <a:t/>
            </a:r>
            <a:br>
              <a:rPr lang="en-US" sz="2800" dirty="0">
                <a:solidFill>
                  <a:schemeClr val="tx1">
                    <a:lumMod val="75000"/>
                    <a:lumOff val="25000"/>
                  </a:schemeClr>
                </a:solidFill>
                <a:latin typeface="Calibri" charset="0"/>
                <a:ea typeface="ＭＳ Ｐゴシック" charset="0"/>
                <a:cs typeface="ＭＳ Ｐゴシック" charset="0"/>
              </a:rPr>
            </a:br>
            <a:r>
              <a:rPr lang="en-US" sz="2400" dirty="0" smtClean="0">
                <a:solidFill>
                  <a:srgbClr val="FF0000"/>
                </a:solidFill>
                <a:latin typeface="Calibri" charset="0"/>
                <a:ea typeface="ＭＳ Ｐゴシック" charset="0"/>
                <a:cs typeface="ＭＳ Ｐゴシック" charset="0"/>
              </a:rPr>
              <a:t>Scope - </a:t>
            </a:r>
            <a:r>
              <a:rPr lang="en-US" sz="2400" dirty="0">
                <a:solidFill>
                  <a:srgbClr val="FF0000"/>
                </a:solidFill>
                <a:latin typeface="Calibri" charset="0"/>
                <a:ea typeface="ＭＳ Ｐゴシック" charset="0"/>
                <a:cs typeface="ＭＳ Ｐゴシック" charset="0"/>
              </a:rPr>
              <a:t>Local Level</a:t>
            </a:r>
          </a:p>
        </p:txBody>
      </p:sp>
      <p:sp>
        <p:nvSpPr>
          <p:cNvPr id="8" name="Rectangle 7"/>
          <p:cNvSpPr/>
          <p:nvPr/>
        </p:nvSpPr>
        <p:spPr>
          <a:xfrm>
            <a:off x="685800" y="1617663"/>
            <a:ext cx="1676400" cy="685800"/>
          </a:xfrm>
          <a:prstGeom prst="rect">
            <a:avLst/>
          </a:prstGeom>
          <a:solidFill>
            <a:srgbClr val="BFBFBF"/>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b="1">
                <a:solidFill>
                  <a:schemeClr val="tx1"/>
                </a:solidFill>
                <a:latin typeface="Arial" charset="0"/>
                <a:ea typeface="ＭＳ Ｐゴシック" charset="0"/>
                <a:cs typeface="ＭＳ Ｐゴシック" charset="0"/>
              </a:rPr>
              <a:t>Institutionalization of the LED Function &amp; Introduction of Tools &amp; Capacities</a:t>
            </a:r>
          </a:p>
        </p:txBody>
      </p:sp>
      <p:sp>
        <p:nvSpPr>
          <p:cNvPr id="10" name="Rectangle 9"/>
          <p:cNvSpPr/>
          <p:nvPr/>
        </p:nvSpPr>
        <p:spPr>
          <a:xfrm>
            <a:off x="292100" y="3065463"/>
            <a:ext cx="2457450" cy="609600"/>
          </a:xfrm>
          <a:prstGeom prst="rect">
            <a:avLst/>
          </a:prstGeom>
          <a:solidFill>
            <a:schemeClr val="bg1">
              <a:lumMod val="75000"/>
            </a:schemeClr>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b="1">
                <a:solidFill>
                  <a:schemeClr val="tx1"/>
                </a:solidFill>
                <a:effectLst>
                  <a:outerShdw blurRad="38100" dist="38100" dir="2700000" algn="tl">
                    <a:srgbClr val="FFFFFF"/>
                  </a:outerShdw>
                </a:effectLst>
                <a:latin typeface="Arial" charset="0"/>
                <a:ea typeface="ＭＳ Ｐゴシック" charset="0"/>
                <a:cs typeface="ＭＳ Ｐゴシック" charset="0"/>
              </a:rPr>
              <a:t>Local Government</a:t>
            </a:r>
          </a:p>
          <a:p>
            <a:pPr algn="ctr">
              <a:defRPr/>
            </a:pPr>
            <a:endParaRPr lang="en-US" sz="1200" b="1">
              <a:solidFill>
                <a:schemeClr val="tx1"/>
              </a:solidFill>
              <a:effectLst>
                <a:outerShdw blurRad="38100" dist="38100" dir="2700000" algn="tl">
                  <a:srgbClr val="FFFFFF"/>
                </a:outerShdw>
              </a:effectLst>
              <a:latin typeface="Arial" charset="0"/>
              <a:ea typeface="ＭＳ Ｐゴシック" charset="0"/>
              <a:cs typeface="ＭＳ Ｐゴシック" charset="0"/>
            </a:endParaRPr>
          </a:p>
          <a:p>
            <a:pPr algn="ctr">
              <a:defRPr/>
            </a:pPr>
            <a:endParaRPr lang="en-US" sz="800">
              <a:solidFill>
                <a:schemeClr val="tx1"/>
              </a:solidFill>
              <a:effectLst>
                <a:outerShdw blurRad="38100" dist="38100" dir="2700000" algn="tl">
                  <a:srgbClr val="FFFFFF"/>
                </a:outerShdw>
              </a:effectLst>
              <a:latin typeface="Arial" charset="0"/>
              <a:ea typeface="ＭＳ Ｐゴシック" charset="0"/>
              <a:cs typeface="ＭＳ Ｐゴシック" charset="0"/>
            </a:endParaRPr>
          </a:p>
          <a:p>
            <a:pPr algn="ctr">
              <a:defRPr/>
            </a:pPr>
            <a:endParaRPr lang="en-US" sz="1200">
              <a:solidFill>
                <a:schemeClr val="tx1"/>
              </a:solidFill>
              <a:effectLst>
                <a:outerShdw blurRad="38100" dist="38100" dir="2700000" algn="tl">
                  <a:srgbClr val="FFFFFF"/>
                </a:outerShdw>
              </a:effectLst>
              <a:latin typeface="Arial" charset="0"/>
              <a:ea typeface="ＭＳ Ｐゴシック" charset="0"/>
              <a:cs typeface="ＭＳ Ｐゴシック" charset="0"/>
            </a:endParaRPr>
          </a:p>
        </p:txBody>
      </p:sp>
      <p:sp>
        <p:nvSpPr>
          <p:cNvPr id="11" name="Rectangle 10"/>
          <p:cNvSpPr/>
          <p:nvPr/>
        </p:nvSpPr>
        <p:spPr>
          <a:xfrm>
            <a:off x="298450" y="4433888"/>
            <a:ext cx="2451100" cy="384175"/>
          </a:xfrm>
          <a:prstGeom prst="rect">
            <a:avLst/>
          </a:prstGeom>
          <a:solidFill>
            <a:srgbClr val="FF0000"/>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a:solidFill>
                  <a:srgbClr val="FFFFFF"/>
                </a:solidFill>
                <a:latin typeface="Arial" charset="0"/>
                <a:ea typeface="ＭＳ Ｐゴシック" charset="0"/>
                <a:cs typeface="ＭＳ Ｐゴシック" charset="0"/>
              </a:rPr>
              <a:t>LED Forum</a:t>
            </a:r>
          </a:p>
        </p:txBody>
      </p:sp>
      <p:sp>
        <p:nvSpPr>
          <p:cNvPr id="12" name="Rectangle 11"/>
          <p:cNvSpPr/>
          <p:nvPr/>
        </p:nvSpPr>
        <p:spPr>
          <a:xfrm>
            <a:off x="342900" y="3446463"/>
            <a:ext cx="2351088" cy="177800"/>
          </a:xfrm>
          <a:prstGeom prst="rect">
            <a:avLst/>
          </a:prstGeom>
          <a:solidFill>
            <a:srgbClr val="FF0000"/>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a:solidFill>
                  <a:schemeClr val="bg1"/>
                </a:solidFill>
                <a:latin typeface="Arial" charset="0"/>
                <a:ea typeface="ＭＳ Ｐゴシック" charset="0"/>
                <a:cs typeface="ＭＳ Ｐゴシック" charset="0"/>
              </a:rPr>
              <a:t>LED Unit</a:t>
            </a:r>
          </a:p>
        </p:txBody>
      </p:sp>
      <p:sp>
        <p:nvSpPr>
          <p:cNvPr id="13" name="Striped Right Arrow 12"/>
          <p:cNvSpPr/>
          <p:nvPr/>
        </p:nvSpPr>
        <p:spPr>
          <a:xfrm rot="5400000">
            <a:off x="1170781" y="1874044"/>
            <a:ext cx="706438" cy="1676400"/>
          </a:xfrm>
          <a:prstGeom prst="stripedRightArrow">
            <a:avLst/>
          </a:prstGeom>
          <a:noFill/>
          <a:ln w="6350"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Arial" charset="0"/>
              <a:ea typeface="ＭＳ Ｐゴシック" charset="0"/>
              <a:cs typeface="ＭＳ Ｐゴシック" charset="0"/>
            </a:endParaRPr>
          </a:p>
        </p:txBody>
      </p:sp>
      <p:sp>
        <p:nvSpPr>
          <p:cNvPr id="14" name="Rectangle 13"/>
          <p:cNvSpPr/>
          <p:nvPr/>
        </p:nvSpPr>
        <p:spPr>
          <a:xfrm>
            <a:off x="228600" y="3294380"/>
            <a:ext cx="2590800" cy="1643380"/>
          </a:xfrm>
          <a:prstGeom prst="rect">
            <a:avLst/>
          </a:prstGeom>
          <a:noFill/>
          <a:ln w="3175"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scene3d>
              <a:camera prst="orthographicFront"/>
              <a:lightRig rig="threePt" dir="t"/>
            </a:scene3d>
            <a:sp3d extrusionH="57150">
              <a:bevelT w="57150" h="38100" prst="hardEdge"/>
              <a:bevelB h="31750"/>
            </a:sp3d>
          </a:bodyPr>
          <a:lstStyle/>
          <a:p>
            <a:pPr algn="ctr">
              <a:defRPr/>
            </a:pPr>
            <a:endParaRPr lang="en-US" sz="800" dirty="0">
              <a:solidFill>
                <a:srgbClr val="000000"/>
              </a:solidFill>
              <a:effectLst>
                <a:outerShdw blurRad="50800" dist="38100" dir="2700000" algn="tl" rotWithShape="0">
                  <a:srgbClr val="000000">
                    <a:alpha val="43000"/>
                  </a:srgbClr>
                </a:outerShdw>
              </a:effectLst>
            </a:endParaRPr>
          </a:p>
          <a:p>
            <a:pPr algn="ctr">
              <a:defRPr/>
            </a:pPr>
            <a:endParaRPr lang="en-US" sz="1200" dirty="0">
              <a:solidFill>
                <a:srgbClr val="000000"/>
              </a:solidFill>
              <a:effectLst>
                <a:outerShdw blurRad="50800" dist="38100" dir="2700000" algn="tl" rotWithShape="0">
                  <a:srgbClr val="000000">
                    <a:alpha val="43000"/>
                  </a:srgbClr>
                </a:outerShdw>
              </a:effectLst>
            </a:endParaRPr>
          </a:p>
        </p:txBody>
      </p:sp>
      <p:sp>
        <p:nvSpPr>
          <p:cNvPr id="15" name="Rectangle 14"/>
          <p:cNvSpPr/>
          <p:nvPr/>
        </p:nvSpPr>
        <p:spPr>
          <a:xfrm>
            <a:off x="5562600" y="3276600"/>
            <a:ext cx="3352800" cy="1554163"/>
          </a:xfrm>
          <a:prstGeom prst="rect">
            <a:avLst/>
          </a:prstGeom>
          <a:solidFill>
            <a:schemeClr val="bg1"/>
          </a:solidFill>
          <a:ln w="6350"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800">
              <a:solidFill>
                <a:srgbClr val="000000"/>
              </a:solidFill>
              <a:effectLst>
                <a:outerShdw blurRad="38100" dist="38100" dir="2700000" algn="tl">
                  <a:srgbClr val="DDDDDD"/>
                </a:outerShdw>
              </a:effectLst>
              <a:latin typeface="Arial" charset="0"/>
              <a:ea typeface="ＭＳ Ｐゴシック" charset="0"/>
              <a:cs typeface="ＭＳ Ｐゴシック" charset="0"/>
            </a:endParaRPr>
          </a:p>
          <a:p>
            <a:pPr algn="ctr">
              <a:defRPr/>
            </a:pPr>
            <a:r>
              <a:rPr lang="en-US" sz="1200" b="1">
                <a:solidFill>
                  <a:srgbClr val="FF0000"/>
                </a:solidFill>
                <a:latin typeface="Arial" charset="0"/>
                <a:ea typeface="ＭＳ Ｐゴシック" charset="0"/>
                <a:cs typeface="ＭＳ Ｐゴシック" charset="0"/>
              </a:rPr>
              <a:t>Annual Implementation Program</a:t>
            </a:r>
          </a:p>
          <a:p>
            <a:pPr algn="ctr">
              <a:defRPr/>
            </a:pPr>
            <a:endParaRPr lang="en-US" sz="1200">
              <a:solidFill>
                <a:srgbClr val="000000"/>
              </a:solidFill>
              <a:effectLst>
                <a:outerShdw blurRad="38100" dist="38100" dir="2700000" algn="tl">
                  <a:srgbClr val="DDDDDD"/>
                </a:outerShdw>
              </a:effectLst>
              <a:latin typeface="Arial" charset="0"/>
              <a:ea typeface="ＭＳ Ｐゴシック" charset="0"/>
              <a:cs typeface="ＭＳ Ｐゴシック" charset="0"/>
            </a:endParaRPr>
          </a:p>
          <a:p>
            <a:pPr algn="ctr">
              <a:defRPr/>
            </a:pPr>
            <a:endParaRPr lang="en-US" sz="1200">
              <a:solidFill>
                <a:srgbClr val="000000"/>
              </a:solidFill>
              <a:effectLst>
                <a:outerShdw blurRad="38100" dist="38100" dir="2700000" algn="tl">
                  <a:srgbClr val="DDDDDD"/>
                </a:outerShdw>
              </a:effectLst>
              <a:latin typeface="Arial" charset="0"/>
              <a:ea typeface="ＭＳ Ｐゴシック" charset="0"/>
              <a:cs typeface="ＭＳ Ｐゴシック" charset="0"/>
            </a:endParaRPr>
          </a:p>
          <a:p>
            <a:pPr algn="ctr">
              <a:defRPr/>
            </a:pPr>
            <a:endParaRPr lang="en-US" sz="1200">
              <a:solidFill>
                <a:srgbClr val="000000"/>
              </a:solidFill>
              <a:effectLst>
                <a:outerShdw blurRad="38100" dist="38100" dir="2700000" algn="tl">
                  <a:srgbClr val="DDDDDD"/>
                </a:outerShdw>
              </a:effectLst>
              <a:latin typeface="Arial" charset="0"/>
              <a:ea typeface="ＭＳ Ｐゴシック" charset="0"/>
              <a:cs typeface="ＭＳ Ｐゴシック" charset="0"/>
            </a:endParaRPr>
          </a:p>
          <a:p>
            <a:pPr algn="ctr">
              <a:defRPr/>
            </a:pPr>
            <a:endParaRPr lang="en-US" sz="1200">
              <a:solidFill>
                <a:srgbClr val="000000"/>
              </a:solidFill>
              <a:effectLst>
                <a:outerShdw blurRad="38100" dist="38100" dir="2700000" algn="tl">
                  <a:srgbClr val="DDDDDD"/>
                </a:outerShdw>
              </a:effectLst>
              <a:latin typeface="Arial" charset="0"/>
              <a:ea typeface="ＭＳ Ｐゴシック" charset="0"/>
              <a:cs typeface="ＭＳ Ｐゴシック" charset="0"/>
            </a:endParaRPr>
          </a:p>
          <a:p>
            <a:pPr algn="ctr">
              <a:defRPr/>
            </a:pPr>
            <a:endParaRPr lang="en-US" sz="1200">
              <a:solidFill>
                <a:srgbClr val="000000"/>
              </a:solidFill>
              <a:effectLst>
                <a:outerShdw blurRad="38100" dist="38100" dir="2700000" algn="tl">
                  <a:srgbClr val="DDDDDD"/>
                </a:outerShdw>
              </a:effectLst>
              <a:latin typeface="Arial" charset="0"/>
              <a:ea typeface="ＭＳ Ｐゴシック" charset="0"/>
              <a:cs typeface="ＭＳ Ｐゴシック" charset="0"/>
            </a:endParaRPr>
          </a:p>
          <a:p>
            <a:pPr algn="ctr">
              <a:defRPr/>
            </a:pPr>
            <a:endParaRPr lang="en-US" sz="1200">
              <a:solidFill>
                <a:srgbClr val="000000"/>
              </a:solidFill>
              <a:effectLst>
                <a:outerShdw blurRad="38100" dist="38100" dir="2700000" algn="tl">
                  <a:srgbClr val="DDDDDD"/>
                </a:outerShdw>
              </a:effectLst>
              <a:latin typeface="Arial" charset="0"/>
              <a:ea typeface="ＭＳ Ｐゴシック" charset="0"/>
              <a:cs typeface="ＭＳ Ｐゴシック" charset="0"/>
            </a:endParaRPr>
          </a:p>
          <a:p>
            <a:pPr algn="ctr">
              <a:defRPr/>
            </a:pPr>
            <a:endParaRPr lang="en-US" sz="1200">
              <a:solidFill>
                <a:srgbClr val="000000"/>
              </a:solidFill>
              <a:effectLst>
                <a:outerShdw blurRad="38100" dist="38100" dir="2700000" algn="tl">
                  <a:srgbClr val="DDDDDD"/>
                </a:outerShdw>
              </a:effectLst>
              <a:latin typeface="Arial" charset="0"/>
              <a:ea typeface="ＭＳ Ｐゴシック" charset="0"/>
              <a:cs typeface="ＭＳ Ｐゴシック" charset="0"/>
            </a:endParaRPr>
          </a:p>
          <a:p>
            <a:pPr algn="ctr">
              <a:defRPr/>
            </a:pPr>
            <a:endParaRPr lang="en-US" sz="1200">
              <a:solidFill>
                <a:srgbClr val="000000"/>
              </a:solidFill>
              <a:effectLst>
                <a:outerShdw blurRad="38100" dist="38100" dir="2700000" algn="tl">
                  <a:srgbClr val="DDDDDD"/>
                </a:outerShdw>
              </a:effectLst>
              <a:latin typeface="Arial" charset="0"/>
              <a:ea typeface="ＭＳ Ｐゴシック" charset="0"/>
              <a:cs typeface="ＭＳ Ｐゴシック" charset="0"/>
            </a:endParaRPr>
          </a:p>
        </p:txBody>
      </p:sp>
      <p:sp>
        <p:nvSpPr>
          <p:cNvPr id="16" name="Right Arrow 15"/>
          <p:cNvSpPr/>
          <p:nvPr/>
        </p:nvSpPr>
        <p:spPr>
          <a:xfrm>
            <a:off x="5715000" y="3429000"/>
            <a:ext cx="3124200" cy="304800"/>
          </a:xfrm>
          <a:prstGeom prst="rightArrow">
            <a:avLst/>
          </a:prstGeom>
          <a:solidFill>
            <a:srgbClr val="0000F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000" b="1">
                <a:solidFill>
                  <a:srgbClr val="FFFFFF"/>
                </a:solidFill>
                <a:latin typeface="Arial" charset="0"/>
                <a:ea typeface="ＭＳ Ｐゴシック" charset="0"/>
                <a:cs typeface="ＭＳ Ｐゴシック" charset="0"/>
              </a:rPr>
              <a:t>Economic Infrastructure</a:t>
            </a:r>
          </a:p>
        </p:txBody>
      </p:sp>
      <p:sp>
        <p:nvSpPr>
          <p:cNvPr id="17" name="Right Arrow 16"/>
          <p:cNvSpPr/>
          <p:nvPr/>
        </p:nvSpPr>
        <p:spPr>
          <a:xfrm>
            <a:off x="5715000" y="3644900"/>
            <a:ext cx="3124200" cy="304800"/>
          </a:xfrm>
          <a:prstGeom prst="rightArrow">
            <a:avLst/>
          </a:prstGeom>
          <a:solidFill>
            <a:srgbClr val="0000F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000">
                <a:solidFill>
                  <a:srgbClr val="FFFFFF"/>
                </a:solidFill>
                <a:latin typeface="Arial" charset="0"/>
                <a:ea typeface="ＭＳ Ｐゴシック" charset="0"/>
                <a:cs typeface="ＭＳ Ｐゴシック" charset="0"/>
              </a:rPr>
              <a:t>SME Finance/Investment</a:t>
            </a:r>
          </a:p>
        </p:txBody>
      </p:sp>
      <p:sp>
        <p:nvSpPr>
          <p:cNvPr id="18" name="Right Arrow 17"/>
          <p:cNvSpPr/>
          <p:nvPr/>
        </p:nvSpPr>
        <p:spPr>
          <a:xfrm>
            <a:off x="5715000" y="3860800"/>
            <a:ext cx="3124200" cy="304800"/>
          </a:xfrm>
          <a:prstGeom prst="rightArrow">
            <a:avLst/>
          </a:prstGeom>
          <a:solidFill>
            <a:srgbClr val="0000F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000">
                <a:solidFill>
                  <a:srgbClr val="FFFFFF"/>
                </a:solidFill>
                <a:latin typeface="Arial" charset="0"/>
                <a:ea typeface="ＭＳ Ｐゴシック" charset="0"/>
                <a:cs typeface="ＭＳ Ｐゴシック" charset="0"/>
              </a:rPr>
              <a:t>Microenterprise finance/investment</a:t>
            </a:r>
          </a:p>
        </p:txBody>
      </p:sp>
      <p:sp>
        <p:nvSpPr>
          <p:cNvPr id="19" name="Striped Right Arrow 18"/>
          <p:cNvSpPr/>
          <p:nvPr/>
        </p:nvSpPr>
        <p:spPr>
          <a:xfrm rot="5400000">
            <a:off x="4648200" y="3200400"/>
            <a:ext cx="2895600" cy="1066800"/>
          </a:xfrm>
          <a:prstGeom prst="stripedRightArrow">
            <a:avLst>
              <a:gd name="adj1" fmla="val 97889"/>
              <a:gd name="adj2" fmla="val 17234"/>
            </a:avLst>
          </a:prstGeom>
          <a:solidFill>
            <a:srgbClr val="3366FF">
              <a:alpha val="10000"/>
            </a:srgbClr>
          </a:soli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200" dirty="0">
                <a:solidFill>
                  <a:schemeClr val="tx1">
                    <a:lumMod val="95000"/>
                    <a:lumOff val="5000"/>
                  </a:schemeClr>
                </a:solidFill>
              </a:rPr>
              <a:t>Project Development</a:t>
            </a: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p:txBody>
      </p:sp>
      <p:sp>
        <p:nvSpPr>
          <p:cNvPr id="20" name="Striped Right Arrow 19"/>
          <p:cNvSpPr/>
          <p:nvPr/>
        </p:nvSpPr>
        <p:spPr>
          <a:xfrm rot="5400000">
            <a:off x="5747028" y="3200400"/>
            <a:ext cx="2895600" cy="1066800"/>
          </a:xfrm>
          <a:prstGeom prst="stripedRightArrow">
            <a:avLst>
              <a:gd name="adj1" fmla="val 97889"/>
              <a:gd name="adj2" fmla="val 17234"/>
            </a:avLst>
          </a:prstGeom>
          <a:solidFill>
            <a:srgbClr val="3366FF">
              <a:alpha val="10000"/>
            </a:srgbClr>
          </a:soli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200" dirty="0">
                <a:solidFill>
                  <a:schemeClr val="tx1">
                    <a:lumMod val="95000"/>
                    <a:lumOff val="5000"/>
                  </a:schemeClr>
                </a:solidFill>
              </a:rPr>
              <a:t>Project</a:t>
            </a:r>
          </a:p>
          <a:p>
            <a:pPr algn="ctr">
              <a:defRPr/>
            </a:pPr>
            <a:r>
              <a:rPr lang="en-US" sz="1200" dirty="0">
                <a:solidFill>
                  <a:schemeClr val="tx1">
                    <a:lumMod val="95000"/>
                    <a:lumOff val="5000"/>
                  </a:schemeClr>
                </a:solidFill>
              </a:rPr>
              <a:t>Finance</a:t>
            </a: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p:txBody>
      </p:sp>
      <p:sp>
        <p:nvSpPr>
          <p:cNvPr id="21" name="Striped Right Arrow 20"/>
          <p:cNvSpPr/>
          <p:nvPr/>
        </p:nvSpPr>
        <p:spPr>
          <a:xfrm rot="5400000">
            <a:off x="6890028" y="3156228"/>
            <a:ext cx="2895600" cy="1155144"/>
          </a:xfrm>
          <a:prstGeom prst="stripedRightArrow">
            <a:avLst>
              <a:gd name="adj1" fmla="val 97889"/>
              <a:gd name="adj2" fmla="val 17234"/>
            </a:avLst>
          </a:prstGeom>
          <a:solidFill>
            <a:srgbClr val="3366FF">
              <a:alpha val="10000"/>
            </a:srgbClr>
          </a:soli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200" dirty="0">
                <a:solidFill>
                  <a:schemeClr val="tx1">
                    <a:lumMod val="95000"/>
                    <a:lumOff val="5000"/>
                  </a:schemeClr>
                </a:solidFill>
              </a:rPr>
              <a:t>Project Implementation</a:t>
            </a: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a:p>
            <a:pPr algn="ctr">
              <a:defRPr/>
            </a:pPr>
            <a:endParaRPr lang="en-US" sz="1200" dirty="0">
              <a:solidFill>
                <a:schemeClr val="tx1">
                  <a:lumMod val="50000"/>
                  <a:lumOff val="50000"/>
                </a:schemeClr>
              </a:solidFill>
            </a:endParaRPr>
          </a:p>
        </p:txBody>
      </p:sp>
      <p:sp>
        <p:nvSpPr>
          <p:cNvPr id="22" name="Right Arrow 21"/>
          <p:cNvSpPr/>
          <p:nvPr/>
        </p:nvSpPr>
        <p:spPr>
          <a:xfrm>
            <a:off x="5715000" y="4081463"/>
            <a:ext cx="3124200" cy="304800"/>
          </a:xfrm>
          <a:prstGeom prst="rightArrow">
            <a:avLst/>
          </a:prstGeom>
          <a:solidFill>
            <a:srgbClr val="0000F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000">
                <a:solidFill>
                  <a:srgbClr val="FFFFFF"/>
                </a:solidFill>
                <a:latin typeface="Arial" charset="0"/>
                <a:ea typeface="ＭＳ Ｐゴシック" charset="0"/>
                <a:cs typeface="ＭＳ Ｐゴシック" charset="0"/>
              </a:rPr>
              <a:t>Streamlining Regulations</a:t>
            </a:r>
          </a:p>
        </p:txBody>
      </p:sp>
      <p:sp>
        <p:nvSpPr>
          <p:cNvPr id="23" name="Striped Right Arrow 22"/>
          <p:cNvSpPr/>
          <p:nvPr/>
        </p:nvSpPr>
        <p:spPr>
          <a:xfrm rot="5400000">
            <a:off x="1153492" y="2864239"/>
            <a:ext cx="729971" cy="2352260"/>
          </a:xfrm>
          <a:prstGeom prst="stripedRightArrow">
            <a:avLst/>
          </a:prstGeom>
          <a:noFill/>
          <a:ln w="3175"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000" dirty="0">
                <a:solidFill>
                  <a:srgbClr val="000000"/>
                </a:solidFill>
              </a:rPr>
              <a:t>Support </a:t>
            </a:r>
          </a:p>
          <a:p>
            <a:pPr algn="ctr">
              <a:defRPr/>
            </a:pPr>
            <a:r>
              <a:rPr lang="en-US" sz="1000" dirty="0">
                <a:solidFill>
                  <a:srgbClr val="000000"/>
                </a:solidFill>
              </a:rPr>
              <a:t>&amp; </a:t>
            </a:r>
          </a:p>
          <a:p>
            <a:pPr algn="ctr">
              <a:defRPr/>
            </a:pPr>
            <a:r>
              <a:rPr lang="en-US" sz="1000" dirty="0">
                <a:solidFill>
                  <a:srgbClr val="000000"/>
                </a:solidFill>
              </a:rPr>
              <a:t>Facilitation</a:t>
            </a:r>
          </a:p>
        </p:txBody>
      </p:sp>
      <p:sp>
        <p:nvSpPr>
          <p:cNvPr id="24" name="Right Arrow 23"/>
          <p:cNvSpPr/>
          <p:nvPr/>
        </p:nvSpPr>
        <p:spPr>
          <a:xfrm>
            <a:off x="5715000" y="4297363"/>
            <a:ext cx="3124200" cy="304800"/>
          </a:xfrm>
          <a:prstGeom prst="rightArrow">
            <a:avLst/>
          </a:prstGeom>
          <a:solidFill>
            <a:srgbClr val="0000F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000">
                <a:solidFill>
                  <a:srgbClr val="FFFFFF"/>
                </a:solidFill>
                <a:latin typeface="Arial" charset="0"/>
                <a:ea typeface="ＭＳ Ｐゴシック" charset="0"/>
                <a:cs typeface="ＭＳ Ｐゴシック" charset="0"/>
              </a:rPr>
              <a:t>Aligning Macroeconomic Policies</a:t>
            </a:r>
          </a:p>
        </p:txBody>
      </p:sp>
      <p:sp>
        <p:nvSpPr>
          <p:cNvPr id="25" name="Right Arrow 24"/>
          <p:cNvSpPr/>
          <p:nvPr/>
        </p:nvSpPr>
        <p:spPr>
          <a:xfrm>
            <a:off x="5715000" y="4525963"/>
            <a:ext cx="3124200" cy="304800"/>
          </a:xfrm>
          <a:prstGeom prst="rightArrow">
            <a:avLst/>
          </a:prstGeom>
          <a:solidFill>
            <a:srgbClr val="0000F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000">
                <a:solidFill>
                  <a:srgbClr val="FFFFFF"/>
                </a:solidFill>
                <a:latin typeface="Arial" charset="0"/>
                <a:ea typeface="ＭＳ Ｐゴシック" charset="0"/>
                <a:cs typeface="ＭＳ Ｐゴシック" charset="0"/>
              </a:rPr>
              <a:t>Skills Development &amp; Technical Assistance</a:t>
            </a:r>
          </a:p>
        </p:txBody>
      </p:sp>
      <p:cxnSp>
        <p:nvCxnSpPr>
          <p:cNvPr id="26" name="Straight Connector 25"/>
          <p:cNvCxnSpPr/>
          <p:nvPr/>
        </p:nvCxnSpPr>
        <p:spPr>
          <a:xfrm rot="5400000">
            <a:off x="-254793" y="3658394"/>
            <a:ext cx="6400800" cy="1587"/>
          </a:xfrm>
          <a:prstGeom prst="line">
            <a:avLst/>
          </a:prstGeom>
          <a:ln w="3175" cap="flat" cmpd="sng" algn="ctr">
            <a:solidFill>
              <a:srgbClr val="FF000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rot="5400000">
            <a:off x="2259807" y="3656806"/>
            <a:ext cx="6400800" cy="1587"/>
          </a:xfrm>
          <a:prstGeom prst="line">
            <a:avLst/>
          </a:prstGeom>
          <a:ln w="3175" cap="flat" cmpd="sng" algn="ctr">
            <a:solidFill>
              <a:srgbClr val="FF000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8" name="Rectangle 27"/>
          <p:cNvSpPr/>
          <p:nvPr/>
        </p:nvSpPr>
        <p:spPr>
          <a:xfrm>
            <a:off x="273050" y="876300"/>
            <a:ext cx="2476500" cy="533400"/>
          </a:xfrm>
          <a:prstGeom prst="rect">
            <a:avLst/>
          </a:prstGeom>
          <a:noFill/>
          <a:ln w="127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chemeClr val="tx1"/>
                </a:solidFill>
                <a:latin typeface="Arial" charset="0"/>
                <a:ea typeface="ＭＳ Ｐゴシック" charset="0"/>
                <a:cs typeface="ＭＳ Ｐゴシック" charset="0"/>
              </a:rPr>
              <a:t>Institutionalization and Capacity Development Component</a:t>
            </a:r>
          </a:p>
        </p:txBody>
      </p:sp>
      <p:sp>
        <p:nvSpPr>
          <p:cNvPr id="30" name="Rectangle 29"/>
          <p:cNvSpPr/>
          <p:nvPr/>
        </p:nvSpPr>
        <p:spPr>
          <a:xfrm>
            <a:off x="2933700" y="889000"/>
            <a:ext cx="2476500" cy="533400"/>
          </a:xfrm>
          <a:prstGeom prst="rect">
            <a:avLst/>
          </a:prstGeom>
          <a:noFill/>
          <a:ln w="127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rgbClr val="000000"/>
                </a:solidFill>
                <a:latin typeface="Arial" charset="0"/>
                <a:ea typeface="ＭＳ Ｐゴシック" charset="0"/>
                <a:cs typeface="ＭＳ Ｐゴシック" charset="0"/>
              </a:rPr>
              <a:t>Economic Assessment and LED Strategy Development Phase</a:t>
            </a:r>
          </a:p>
        </p:txBody>
      </p:sp>
      <p:sp>
        <p:nvSpPr>
          <p:cNvPr id="31" name="Rectangle 30"/>
          <p:cNvSpPr/>
          <p:nvPr/>
        </p:nvSpPr>
        <p:spPr>
          <a:xfrm>
            <a:off x="5715000" y="762000"/>
            <a:ext cx="2971800" cy="533400"/>
          </a:xfrm>
          <a:prstGeom prst="rect">
            <a:avLst/>
          </a:prstGeom>
          <a:noFill/>
          <a:ln w="127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a:solidFill>
                  <a:srgbClr val="000000"/>
                </a:solidFill>
                <a:latin typeface="Arial" charset="0"/>
                <a:ea typeface="ＭＳ Ｐゴシック" charset="0"/>
                <a:cs typeface="ＭＳ Ｐゴシック" charset="0"/>
              </a:rPr>
              <a:t>LED Strategy Implementation Phase</a:t>
            </a:r>
          </a:p>
        </p:txBody>
      </p:sp>
      <p:sp>
        <p:nvSpPr>
          <p:cNvPr id="32" name="Striped Right Arrow 31"/>
          <p:cNvSpPr/>
          <p:nvPr/>
        </p:nvSpPr>
        <p:spPr>
          <a:xfrm rot="16200000">
            <a:off x="692299" y="4486275"/>
            <a:ext cx="1892300" cy="2698750"/>
          </a:xfrm>
          <a:prstGeom prst="stripedRightArrow">
            <a:avLst>
              <a:gd name="adj1" fmla="val 67432"/>
              <a:gd name="adj2" fmla="val 48810"/>
            </a:avLst>
          </a:prstGeom>
          <a:solidFill>
            <a:schemeClr val="bg1">
              <a:lumMod val="50000"/>
            </a:schemeClr>
          </a:solidFill>
          <a:ln>
            <a:noFill/>
          </a:ln>
        </p:spPr>
        <p:style>
          <a:lnRef idx="1">
            <a:schemeClr val="accent1"/>
          </a:lnRef>
          <a:fillRef idx="3">
            <a:schemeClr val="accent1"/>
          </a:fillRef>
          <a:effectRef idx="2">
            <a:schemeClr val="accent1"/>
          </a:effectRef>
          <a:fontRef idx="minor">
            <a:schemeClr val="lt1"/>
          </a:fontRef>
        </p:style>
        <p:txBody>
          <a:bodyPr vert="eaVert" anchor="ctr"/>
          <a:lstStyle/>
          <a:p>
            <a:pPr>
              <a:buFont typeface="Arial" charset="0"/>
              <a:buChar char="•"/>
              <a:defRPr/>
            </a:pPr>
            <a:r>
              <a:rPr lang="en-US" sz="1200" dirty="0">
                <a:solidFill>
                  <a:srgbClr val="FFFFFF"/>
                </a:solidFill>
                <a:latin typeface="Arial" charset="0"/>
                <a:ea typeface="ＭＳ Ｐゴシック" charset="0"/>
                <a:cs typeface="ＭＳ Ｐゴシック" charset="0"/>
              </a:rPr>
              <a:t> Private Sector</a:t>
            </a:r>
          </a:p>
          <a:p>
            <a:pPr>
              <a:buFont typeface="Arial" charset="0"/>
              <a:buChar char="•"/>
              <a:defRPr/>
            </a:pPr>
            <a:r>
              <a:rPr lang="en-US" sz="1200" dirty="0">
                <a:solidFill>
                  <a:srgbClr val="FFFFFF"/>
                </a:solidFill>
                <a:latin typeface="Arial" charset="0"/>
                <a:ea typeface="ＭＳ Ｐゴシック" charset="0"/>
                <a:cs typeface="ＭＳ Ｐゴシック" charset="0"/>
              </a:rPr>
              <a:t> Informal Sector</a:t>
            </a:r>
          </a:p>
          <a:p>
            <a:pPr>
              <a:buFont typeface="Arial" charset="0"/>
              <a:buChar char="•"/>
              <a:defRPr/>
            </a:pPr>
            <a:r>
              <a:rPr lang="en-US" sz="1200" dirty="0">
                <a:solidFill>
                  <a:srgbClr val="FFFFFF"/>
                </a:solidFill>
                <a:latin typeface="Arial" charset="0"/>
                <a:ea typeface="ＭＳ Ｐゴシック" charset="0"/>
                <a:cs typeface="ＭＳ Ｐゴシック" charset="0"/>
              </a:rPr>
              <a:t> Public Sector</a:t>
            </a:r>
          </a:p>
          <a:p>
            <a:pPr>
              <a:buFont typeface="Arial" charset="0"/>
              <a:buChar char="•"/>
              <a:defRPr/>
            </a:pPr>
            <a:r>
              <a:rPr lang="en-US" sz="1200" dirty="0">
                <a:solidFill>
                  <a:srgbClr val="FFFFFF"/>
                </a:solidFill>
                <a:latin typeface="Arial" charset="0"/>
                <a:ea typeface="ＭＳ Ｐゴシック" charset="0"/>
                <a:cs typeface="ＭＳ Ｐゴシック" charset="0"/>
              </a:rPr>
              <a:t> CSO and NGOs</a:t>
            </a:r>
          </a:p>
          <a:p>
            <a:pPr>
              <a:buFont typeface="Arial" charset="0"/>
              <a:buChar char="•"/>
              <a:defRPr/>
            </a:pPr>
            <a:r>
              <a:rPr lang="en-US" sz="1200" dirty="0">
                <a:solidFill>
                  <a:srgbClr val="FFFFFF"/>
                </a:solidFill>
                <a:latin typeface="Arial" charset="0"/>
                <a:ea typeface="ＭＳ Ｐゴシック" charset="0"/>
                <a:cs typeface="ＭＳ Ｐゴシック" charset="0"/>
              </a:rPr>
              <a:t> Development Partners</a:t>
            </a:r>
          </a:p>
          <a:p>
            <a:pPr>
              <a:buFont typeface="Arial" charset="0"/>
              <a:buChar char="•"/>
              <a:defRPr/>
            </a:pPr>
            <a:r>
              <a:rPr lang="en-US" sz="1200" dirty="0">
                <a:solidFill>
                  <a:srgbClr val="FFFFFF"/>
                </a:solidFill>
                <a:latin typeface="Arial" charset="0"/>
                <a:ea typeface="ＭＳ Ｐゴシック" charset="0"/>
                <a:cs typeface="ＭＳ Ｐゴシック" charset="0"/>
              </a:rPr>
              <a:t> Service </a:t>
            </a:r>
            <a:r>
              <a:rPr lang="en-US" sz="1200" dirty="0" smtClean="0">
                <a:solidFill>
                  <a:srgbClr val="FFFFFF"/>
                </a:solidFill>
                <a:latin typeface="Arial" charset="0"/>
                <a:ea typeface="ＭＳ Ｐゴシック" charset="0"/>
                <a:cs typeface="ＭＳ Ｐゴシック" charset="0"/>
              </a:rPr>
              <a:t>Sector </a:t>
            </a:r>
            <a:endParaRPr lang="en-US" sz="1200" dirty="0">
              <a:solidFill>
                <a:srgbClr val="FFFFFF"/>
              </a:solidFill>
              <a:latin typeface="Arial" charset="0"/>
              <a:ea typeface="ＭＳ Ｐゴシック" charset="0"/>
              <a:cs typeface="ＭＳ Ｐゴシック" charset="0"/>
            </a:endParaRPr>
          </a:p>
        </p:txBody>
      </p:sp>
      <p:sp>
        <p:nvSpPr>
          <p:cNvPr id="33" name="Notched Right Arrow 32"/>
          <p:cNvSpPr/>
          <p:nvPr/>
        </p:nvSpPr>
        <p:spPr>
          <a:xfrm>
            <a:off x="2819400" y="3505200"/>
            <a:ext cx="228600" cy="1173163"/>
          </a:xfrm>
          <a:prstGeom prst="notchedRightArrow">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Arial" charset="0"/>
              <a:ea typeface="ＭＳ Ｐゴシック" charset="0"/>
              <a:cs typeface="ＭＳ Ｐゴシック" charset="0"/>
            </a:endParaRPr>
          </a:p>
        </p:txBody>
      </p:sp>
      <p:sp>
        <p:nvSpPr>
          <p:cNvPr id="35" name="Striped Right Arrow 34"/>
          <p:cNvSpPr/>
          <p:nvPr/>
        </p:nvSpPr>
        <p:spPr>
          <a:xfrm rot="5400000">
            <a:off x="6857181" y="1143819"/>
            <a:ext cx="706438" cy="1676400"/>
          </a:xfrm>
          <a:prstGeom prst="stripedRightArrow">
            <a:avLst/>
          </a:prstGeom>
          <a:solidFill>
            <a:srgbClr val="FF0000"/>
          </a:solidFill>
          <a:ln w="6350"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FF"/>
              </a:solidFill>
              <a:latin typeface="Arial" charset="0"/>
              <a:ea typeface="ＭＳ Ｐゴシック" charset="0"/>
              <a:cs typeface="ＭＳ Ｐゴシック" charset="0"/>
            </a:endParaRPr>
          </a:p>
        </p:txBody>
      </p:sp>
      <p:sp>
        <p:nvSpPr>
          <p:cNvPr id="34" name="Rectangle 33"/>
          <p:cNvSpPr/>
          <p:nvPr/>
        </p:nvSpPr>
        <p:spPr>
          <a:xfrm>
            <a:off x="3125753" y="2086231"/>
            <a:ext cx="1759688" cy="4007065"/>
          </a:xfrm>
          <a:prstGeom prst="rect">
            <a:avLst/>
          </a:prstGeom>
          <a:solidFill>
            <a:schemeClr val="bg1">
              <a:lumMod val="75000"/>
            </a:schemeClr>
          </a:solidFill>
          <a:ln w="127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dirty="0" smtClean="0">
                <a:solidFill>
                  <a:srgbClr val="000000"/>
                </a:solidFill>
                <a:latin typeface="Arial" charset="0"/>
                <a:ea typeface="ＭＳ Ｐゴシック" charset="0"/>
                <a:cs typeface="ＭＳ Ｐゴシック" charset="0"/>
              </a:rPr>
              <a:t>Quantitative/Qualitative </a:t>
            </a:r>
            <a:r>
              <a:rPr lang="en-US" sz="1200" dirty="0">
                <a:solidFill>
                  <a:srgbClr val="000000"/>
                </a:solidFill>
                <a:latin typeface="Arial" charset="0"/>
                <a:ea typeface="ＭＳ Ｐゴシック" charset="0"/>
                <a:cs typeface="ＭＳ Ｐゴシック" charset="0"/>
              </a:rPr>
              <a:t>Assessment of the Local Economy</a:t>
            </a:r>
          </a:p>
          <a:p>
            <a:pPr algn="ctr">
              <a:defRPr/>
            </a:pPr>
            <a:r>
              <a:rPr lang="en-US" sz="1200" dirty="0">
                <a:solidFill>
                  <a:srgbClr val="000000"/>
                </a:solidFill>
                <a:latin typeface="Arial" charset="0"/>
                <a:ea typeface="ＭＳ Ｐゴシック" charset="0"/>
                <a:cs typeface="ＭＳ Ｐゴシック" charset="0"/>
              </a:rPr>
              <a:t>&amp; Business </a:t>
            </a:r>
            <a:r>
              <a:rPr lang="en-US" sz="1200" dirty="0" smtClean="0">
                <a:solidFill>
                  <a:srgbClr val="000000"/>
                </a:solidFill>
                <a:latin typeface="Arial" charset="0"/>
                <a:ea typeface="ＭＳ Ｐゴシック" charset="0"/>
                <a:cs typeface="ＭＳ Ｐゴシック" charset="0"/>
              </a:rPr>
              <a:t>Environment</a:t>
            </a:r>
          </a:p>
          <a:p>
            <a:pPr>
              <a:defRPr/>
            </a:pPr>
            <a:r>
              <a:rPr lang="en-US" sz="1200" b="1" u="sng" dirty="0" smtClean="0">
                <a:solidFill>
                  <a:srgbClr val="000000"/>
                </a:solidFill>
                <a:latin typeface="Arial" charset="0"/>
                <a:ea typeface="ＭＳ Ｐゴシック" charset="0"/>
                <a:cs typeface="ＭＳ Ｐゴシック" charset="0"/>
              </a:rPr>
              <a:t>Stage 1: </a:t>
            </a:r>
          </a:p>
          <a:p>
            <a:pPr>
              <a:defRPr/>
            </a:pPr>
            <a:r>
              <a:rPr lang="en-US" sz="1200" dirty="0" smtClean="0">
                <a:solidFill>
                  <a:srgbClr val="000000"/>
                </a:solidFill>
                <a:latin typeface="Arial" charset="0"/>
                <a:ea typeface="ＭＳ Ｐゴシック" charset="0"/>
                <a:cs typeface="ＭＳ Ｐゴシック" charset="0"/>
              </a:rPr>
              <a:t>Local Economy </a:t>
            </a:r>
            <a:r>
              <a:rPr lang="en-US" sz="1200" dirty="0" smtClean="0">
                <a:solidFill>
                  <a:srgbClr val="000000"/>
                </a:solidFill>
                <a:latin typeface="Arial" charset="0"/>
                <a:ea typeface="ＭＳ Ｐゴシック" charset="0"/>
                <a:cs typeface="ＭＳ Ｐゴシック" charset="0"/>
              </a:rPr>
              <a:t>Mapping</a:t>
            </a:r>
          </a:p>
          <a:p>
            <a:pPr>
              <a:defRPr/>
            </a:pPr>
            <a:endParaRPr lang="en-US" sz="1200" dirty="0" smtClean="0">
              <a:solidFill>
                <a:srgbClr val="000000"/>
              </a:solidFill>
              <a:latin typeface="Arial" charset="0"/>
              <a:ea typeface="ＭＳ Ｐゴシック" charset="0"/>
              <a:cs typeface="ＭＳ Ｐゴシック" charset="0"/>
            </a:endParaRPr>
          </a:p>
          <a:p>
            <a:pPr>
              <a:defRPr/>
            </a:pPr>
            <a:r>
              <a:rPr lang="en-US" sz="1200" b="1" u="sng" dirty="0" smtClean="0">
                <a:solidFill>
                  <a:srgbClr val="000000"/>
                </a:solidFill>
                <a:latin typeface="Arial" charset="0"/>
                <a:ea typeface="ＭＳ Ｐゴシック" charset="0"/>
                <a:cs typeface="ＭＳ Ｐゴシック" charset="0"/>
              </a:rPr>
              <a:t>Stage 2:</a:t>
            </a:r>
          </a:p>
          <a:p>
            <a:pPr>
              <a:defRPr/>
            </a:pPr>
            <a:r>
              <a:rPr lang="en-US" sz="1200" dirty="0" smtClean="0">
                <a:solidFill>
                  <a:srgbClr val="000000"/>
                </a:solidFill>
                <a:latin typeface="Arial" charset="0"/>
                <a:ea typeface="ＭＳ Ｐゴシック" charset="0"/>
                <a:cs typeface="ＭＳ Ｐゴシック" charset="0"/>
              </a:rPr>
              <a:t>Value Chain and/or Cluster Assessment or Other Thematic or Category Focused Assessments</a:t>
            </a:r>
          </a:p>
          <a:p>
            <a:pPr>
              <a:defRPr/>
            </a:pPr>
            <a:r>
              <a:rPr lang="en-US" sz="1200" dirty="0" smtClean="0">
                <a:solidFill>
                  <a:srgbClr val="000000"/>
                </a:solidFill>
                <a:latin typeface="Arial" charset="0"/>
                <a:ea typeface="ＭＳ Ｐゴシック" charset="0"/>
                <a:cs typeface="ＭＳ Ｐゴシック" charset="0"/>
              </a:rPr>
              <a:t> </a:t>
            </a:r>
          </a:p>
          <a:p>
            <a:pPr>
              <a:defRPr/>
            </a:pPr>
            <a:r>
              <a:rPr lang="en-US" sz="1200" b="1" u="sng" dirty="0" smtClean="0">
                <a:solidFill>
                  <a:srgbClr val="000000"/>
                </a:solidFill>
                <a:latin typeface="Arial" charset="0"/>
                <a:ea typeface="ＭＳ Ｐゴシック" charset="0"/>
                <a:cs typeface="ＭＳ Ｐゴシック" charset="0"/>
              </a:rPr>
              <a:t>Stage 3:</a:t>
            </a:r>
            <a:r>
              <a:rPr lang="en-US" sz="1200" b="1" dirty="0" smtClean="0">
                <a:solidFill>
                  <a:srgbClr val="000000"/>
                </a:solidFill>
                <a:latin typeface="Arial" charset="0"/>
                <a:ea typeface="ＭＳ Ｐゴシック" charset="0"/>
                <a:cs typeface="ＭＳ Ｐゴシック" charset="0"/>
              </a:rPr>
              <a:t> </a:t>
            </a:r>
          </a:p>
          <a:p>
            <a:pPr>
              <a:defRPr/>
            </a:pPr>
            <a:r>
              <a:rPr lang="en-US" sz="1200" dirty="0" smtClean="0">
                <a:solidFill>
                  <a:srgbClr val="000000"/>
                </a:solidFill>
                <a:latin typeface="Arial" charset="0"/>
                <a:ea typeface="ＭＳ Ｐゴシック" charset="0"/>
                <a:cs typeface="ＭＳ Ｐゴシック" charset="0"/>
              </a:rPr>
              <a:t>Full-fledged Local Economy &amp; Business Environment Assessment – </a:t>
            </a:r>
            <a:r>
              <a:rPr lang="en-US" sz="1200" i="1" dirty="0" smtClean="0">
                <a:solidFill>
                  <a:srgbClr val="000000"/>
                </a:solidFill>
                <a:latin typeface="Arial" charset="0"/>
                <a:ea typeface="ＭＳ Ｐゴシック" charset="0"/>
                <a:cs typeface="ＭＳ Ｐゴシック" charset="0"/>
              </a:rPr>
              <a:t>Benchmark Study</a:t>
            </a:r>
          </a:p>
        </p:txBody>
      </p:sp>
      <p:sp>
        <p:nvSpPr>
          <p:cNvPr id="36" name="Striped Right Arrow 35"/>
          <p:cNvSpPr/>
          <p:nvPr/>
        </p:nvSpPr>
        <p:spPr>
          <a:xfrm>
            <a:off x="4911355" y="2374112"/>
            <a:ext cx="823014" cy="3466834"/>
          </a:xfrm>
          <a:prstGeom prst="stripedRightArrow">
            <a:avLst/>
          </a:prstGeom>
          <a:solidFill>
            <a:srgbClr val="FF0000"/>
          </a:solidFill>
          <a:ln w="6350"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vert" anchor="ctr"/>
          <a:lstStyle/>
          <a:p>
            <a:pPr algn="ctr">
              <a:defRPr/>
            </a:pPr>
            <a:r>
              <a:rPr lang="en-US" dirty="0" smtClean="0">
                <a:solidFill>
                  <a:srgbClr val="FFFFFF"/>
                </a:solidFill>
                <a:latin typeface="Arial" charset="0"/>
                <a:ea typeface="ＭＳ Ｐゴシック" charset="0"/>
                <a:cs typeface="ＭＳ Ｐゴシック" charset="0"/>
              </a:rPr>
              <a:t>LED</a:t>
            </a:r>
          </a:p>
          <a:p>
            <a:pPr algn="ctr">
              <a:defRPr/>
            </a:pPr>
            <a:r>
              <a:rPr lang="en-US" dirty="0" smtClean="0">
                <a:solidFill>
                  <a:srgbClr val="FFFFFF"/>
                </a:solidFill>
                <a:latin typeface="Arial" charset="0"/>
                <a:ea typeface="ＭＳ Ｐゴシック" charset="0"/>
                <a:cs typeface="ＭＳ Ｐゴシック" charset="0"/>
              </a:rPr>
              <a:t> Strategy </a:t>
            </a:r>
            <a:endParaRPr lang="en-US" dirty="0">
              <a:solidFill>
                <a:srgbClr val="FFFFFF"/>
              </a:solidFill>
              <a:latin typeface="Arial" charset="0"/>
              <a:ea typeface="ＭＳ Ｐゴシック" charset="0"/>
              <a:cs typeface="ＭＳ Ｐゴシック" charset="0"/>
            </a:endParaRPr>
          </a:p>
        </p:txBody>
      </p:sp>
    </p:spTree>
    <p:extLst>
      <p:ext uri="{BB962C8B-B14F-4D97-AF65-F5344CB8AC3E}">
        <p14:creationId xmlns:p14="http://schemas.microsoft.com/office/powerpoint/2010/main" val="42215942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398253"/>
            <a:ext cx="8406687" cy="1462320"/>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solidFill>
                  <a:schemeClr val="bg1"/>
                </a:solidFill>
                <a:latin typeface="Calibri" charset="0"/>
                <a:ea typeface="ＭＳ Ｐゴシック" charset="0"/>
                <a:cs typeface="ＭＳ Ｐゴシック" charset="0"/>
              </a:rPr>
              <a:t/>
            </a:r>
            <a:br>
              <a:rPr lang="en-US" sz="2000" dirty="0" smtClean="0">
                <a:solidFill>
                  <a:schemeClr val="bg1"/>
                </a:solidFill>
                <a:latin typeface="Calibri" charset="0"/>
                <a:ea typeface="ＭＳ Ｐゴシック" charset="0"/>
                <a:cs typeface="ＭＳ Ｐゴシック" charset="0"/>
              </a:rPr>
            </a:br>
            <a:endParaRPr lang="en-US" sz="2400" b="1" dirty="0">
              <a:solidFill>
                <a:schemeClr val="bg1"/>
              </a:solidFill>
              <a:latin typeface="Calibri" charset="0"/>
              <a:ea typeface="ＭＳ Ｐゴシック" charset="0"/>
              <a:cs typeface="ＭＳ Ｐゴシック" charset="0"/>
            </a:endParaRPr>
          </a:p>
        </p:txBody>
      </p:sp>
      <p:sp>
        <p:nvSpPr>
          <p:cNvPr id="5" name="Rectangle 4"/>
          <p:cNvSpPr/>
          <p:nvPr/>
        </p:nvSpPr>
        <p:spPr>
          <a:xfrm>
            <a:off x="0" y="1398253"/>
            <a:ext cx="737312" cy="1462320"/>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37312" y="1682750"/>
            <a:ext cx="7131050" cy="1025525"/>
          </a:xfrm>
        </p:spPr>
        <p:txBody>
          <a:bodyPr>
            <a:normAutofit/>
          </a:bodyPr>
          <a:lstStyle/>
          <a:p>
            <a:pPr algn="l" eaLnBrk="1" hangingPunct="1"/>
            <a:r>
              <a:rPr lang="en-US" sz="3200" dirty="0" smtClean="0">
                <a:solidFill>
                  <a:srgbClr val="595959"/>
                </a:solidFill>
                <a:latin typeface="Calibri" charset="0"/>
                <a:ea typeface="ＭＳ Ｐゴシック" charset="0"/>
                <a:cs typeface="ＭＳ Ｐゴシック" charset="0"/>
              </a:rPr>
              <a:t/>
            </a:r>
            <a:br>
              <a:rPr lang="en-US" sz="3200" dirty="0" smtClean="0">
                <a:solidFill>
                  <a:srgbClr val="595959"/>
                </a:solidFill>
                <a:latin typeface="Calibri" charset="0"/>
                <a:ea typeface="ＭＳ Ｐゴシック" charset="0"/>
                <a:cs typeface="ＭＳ Ｐゴシック" charset="0"/>
              </a:rPr>
            </a:br>
            <a:endParaRPr lang="en-US" sz="2800" dirty="0">
              <a:solidFill>
                <a:schemeClr val="bg1"/>
              </a:solidFill>
              <a:latin typeface="Calibri" charset="0"/>
              <a:ea typeface="ＭＳ Ｐゴシック" charset="0"/>
              <a:cs typeface="ＭＳ Ｐゴシック" charset="0"/>
            </a:endParaRPr>
          </a:p>
        </p:txBody>
      </p:sp>
      <p:sp>
        <p:nvSpPr>
          <p:cNvPr id="9" name="Rectangle 2"/>
          <p:cNvSpPr txBox="1">
            <a:spLocks noChangeArrowheads="1"/>
          </p:cNvSpPr>
          <p:nvPr/>
        </p:nvSpPr>
        <p:spPr>
          <a:xfrm>
            <a:off x="737312" y="1552575"/>
            <a:ext cx="7131050" cy="10255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srgbClr val="FFFFFF"/>
                </a:solidFill>
                <a:latin typeface="+mn-lt"/>
                <a:ea typeface="ＭＳ Ｐゴシック" charset="0"/>
                <a:cs typeface="ＭＳ Ｐゴシック" charset="0"/>
              </a:rPr>
              <a:t>The LED promotion Process:</a:t>
            </a:r>
            <a:r>
              <a:rPr lang="en-US" sz="3200" dirty="0" smtClean="0">
                <a:solidFill>
                  <a:srgbClr val="595959"/>
                </a:solidFill>
                <a:latin typeface="+mn-lt"/>
                <a:ea typeface="ＭＳ Ｐゴシック" charset="0"/>
                <a:cs typeface="ＭＳ Ｐゴシック" charset="0"/>
              </a:rPr>
              <a:t> </a:t>
            </a:r>
            <a:r>
              <a:rPr lang="en-US" sz="2800" dirty="0" smtClean="0">
                <a:latin typeface="+mn-lt"/>
                <a:ea typeface="ＭＳ Ｐゴシック" charset="0"/>
                <a:cs typeface="ＭＳ Ｐゴシック" charset="0"/>
              </a:rPr>
              <a:t/>
            </a:r>
            <a:br>
              <a:rPr lang="en-US" sz="2800" dirty="0" smtClean="0">
                <a:latin typeface="+mn-lt"/>
                <a:ea typeface="ＭＳ Ｐゴシック" charset="0"/>
                <a:cs typeface="ＭＳ Ｐゴシック" charset="0"/>
              </a:rPr>
            </a:br>
            <a:r>
              <a:rPr lang="en-US" sz="2800" dirty="0" smtClean="0">
                <a:solidFill>
                  <a:srgbClr val="FF0000"/>
                </a:solidFill>
                <a:latin typeface="+mn-lt"/>
                <a:ea typeface="ＭＳ Ｐゴシック" charset="0"/>
                <a:cs typeface="ＭＳ Ｐゴシック" charset="0"/>
              </a:rPr>
              <a:t>Institutionalizing the LED Promotion Function</a:t>
            </a:r>
            <a:endParaRPr lang="en-US" sz="2800" dirty="0">
              <a:solidFill>
                <a:srgbClr val="FF0000"/>
              </a:solidFill>
              <a:latin typeface="+mn-lt"/>
              <a:ea typeface="ＭＳ Ｐゴシック" charset="0"/>
              <a:cs typeface="ＭＳ Ｐゴシック" charset="0"/>
            </a:endParaRPr>
          </a:p>
        </p:txBody>
      </p:sp>
    </p:spTree>
    <p:extLst>
      <p:ext uri="{BB962C8B-B14F-4D97-AF65-F5344CB8AC3E}">
        <p14:creationId xmlns:p14="http://schemas.microsoft.com/office/powerpoint/2010/main" val="4260683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37312" y="-1"/>
            <a:ext cx="7893050" cy="782489"/>
          </a:xfrm>
        </p:spPr>
        <p:txBody>
          <a:bodyPr>
            <a:normAutofit fontScale="90000"/>
          </a:bodyPr>
          <a:lstStyle/>
          <a:p>
            <a:pPr algn="l" eaLnBrk="1" hangingPunct="1"/>
            <a:r>
              <a:rPr lang="en-US" sz="3100" dirty="0">
                <a:solidFill>
                  <a:srgbClr val="FFFFFF"/>
                </a:solidFill>
                <a:latin typeface="Calibri" charset="0"/>
                <a:ea typeface="ＭＳ Ｐゴシック" charset="0"/>
                <a:cs typeface="ＭＳ Ｐゴシック" charset="0"/>
              </a:rPr>
              <a:t>The LED Promotion </a:t>
            </a:r>
            <a:r>
              <a:rPr lang="en-US" sz="3100" dirty="0" smtClean="0">
                <a:solidFill>
                  <a:srgbClr val="FFFFFF"/>
                </a:solidFill>
                <a:latin typeface="Calibri" charset="0"/>
                <a:ea typeface="ＭＳ Ｐゴシック" charset="0"/>
                <a:cs typeface="ＭＳ Ｐゴシック" charset="0"/>
              </a:rPr>
              <a:t>Framework:</a:t>
            </a:r>
            <a:r>
              <a:rPr lang="en-US" sz="2800" dirty="0" smtClean="0">
                <a:solidFill>
                  <a:srgbClr val="FFFFFF"/>
                </a:solidFill>
                <a:latin typeface="Calibri" charset="0"/>
                <a:ea typeface="ＭＳ Ｐゴシック" charset="0"/>
                <a:cs typeface="ＭＳ Ｐゴシック" charset="0"/>
              </a:rPr>
              <a:t> </a:t>
            </a:r>
            <a:r>
              <a:rPr lang="en-US" sz="2800" dirty="0">
                <a:solidFill>
                  <a:srgbClr val="FFFFFF"/>
                </a:solidFill>
                <a:latin typeface="Calibri" charset="0"/>
                <a:ea typeface="ＭＳ Ｐゴシック" charset="0"/>
                <a:cs typeface="ＭＳ Ｐゴシック" charset="0"/>
              </a:rPr>
              <a:t/>
            </a:r>
            <a:br>
              <a:rPr lang="en-US" sz="2800" dirty="0">
                <a:solidFill>
                  <a:srgbClr val="FFFFFF"/>
                </a:solidFill>
                <a:latin typeface="Calibri" charset="0"/>
                <a:ea typeface="ＭＳ Ｐゴシック" charset="0"/>
                <a:cs typeface="ＭＳ Ｐゴシック" charset="0"/>
              </a:rPr>
            </a:br>
            <a:r>
              <a:rPr lang="en-US" sz="2700" dirty="0">
                <a:solidFill>
                  <a:srgbClr val="FF0000"/>
                </a:solidFill>
                <a:latin typeface="Calibri" charset="0"/>
                <a:ea typeface="ＭＳ Ｐゴシック" charset="0"/>
                <a:cs typeface="ＭＳ Ｐゴシック" charset="0"/>
              </a:rPr>
              <a:t>Institutionalization Phase:</a:t>
            </a:r>
          </a:p>
        </p:txBody>
      </p:sp>
      <p:sp>
        <p:nvSpPr>
          <p:cNvPr id="8" name="Rectangle 7"/>
          <p:cNvSpPr/>
          <p:nvPr/>
        </p:nvSpPr>
        <p:spPr>
          <a:xfrm>
            <a:off x="2806700" y="1587500"/>
            <a:ext cx="4394200" cy="1143000"/>
          </a:xfrm>
          <a:prstGeom prst="rect">
            <a:avLst/>
          </a:prstGeom>
          <a:solidFill>
            <a:schemeClr val="bg1">
              <a:lumMod val="75000"/>
            </a:schemeClr>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b="1">
                <a:solidFill>
                  <a:schemeClr val="tx1"/>
                </a:solidFill>
                <a:effectLst>
                  <a:outerShdw blurRad="38100" dist="38100" dir="2700000" algn="tl">
                    <a:srgbClr val="FFFFFF"/>
                  </a:outerShdw>
                </a:effectLst>
                <a:latin typeface="Arial" charset="0"/>
                <a:ea typeface="ＭＳ Ｐゴシック" charset="0"/>
                <a:cs typeface="ＭＳ Ｐゴシック" charset="0"/>
              </a:rPr>
              <a:t>Local Government</a:t>
            </a:r>
          </a:p>
          <a:p>
            <a:pPr algn="ctr">
              <a:defRPr/>
            </a:pPr>
            <a:endParaRPr lang="en-US" sz="1400" b="1">
              <a:solidFill>
                <a:schemeClr val="tx1"/>
              </a:solidFill>
              <a:effectLst>
                <a:outerShdw blurRad="38100" dist="38100" dir="2700000" algn="tl">
                  <a:srgbClr val="FFFFFF"/>
                </a:outerShdw>
              </a:effectLst>
              <a:latin typeface="Arial" charset="0"/>
              <a:ea typeface="ＭＳ Ｐゴシック" charset="0"/>
              <a:cs typeface="ＭＳ Ｐゴシック" charset="0"/>
            </a:endParaRPr>
          </a:p>
          <a:p>
            <a:pPr algn="ctr">
              <a:defRPr/>
            </a:pPr>
            <a:endParaRPr lang="en-US" sz="1400">
              <a:solidFill>
                <a:schemeClr val="tx1"/>
              </a:solidFill>
              <a:effectLst>
                <a:outerShdw blurRad="38100" dist="38100" dir="2700000" algn="tl">
                  <a:srgbClr val="FFFFFF"/>
                </a:outerShdw>
              </a:effectLst>
              <a:latin typeface="Arial" charset="0"/>
              <a:ea typeface="ＭＳ Ｐゴシック" charset="0"/>
              <a:cs typeface="ＭＳ Ｐゴシック" charset="0"/>
            </a:endParaRPr>
          </a:p>
          <a:p>
            <a:pPr algn="ctr">
              <a:defRPr/>
            </a:pPr>
            <a:endParaRPr lang="en-US" sz="1400">
              <a:solidFill>
                <a:schemeClr val="tx1"/>
              </a:solidFill>
              <a:effectLst>
                <a:outerShdw blurRad="38100" dist="38100" dir="2700000" algn="tl">
                  <a:srgbClr val="FFFFFF"/>
                </a:outerShdw>
              </a:effectLst>
              <a:latin typeface="Arial" charset="0"/>
              <a:ea typeface="ＭＳ Ｐゴシック" charset="0"/>
              <a:cs typeface="ＭＳ Ｐゴシック" charset="0"/>
            </a:endParaRPr>
          </a:p>
        </p:txBody>
      </p:sp>
      <p:sp>
        <p:nvSpPr>
          <p:cNvPr id="9" name="Rectangle 8"/>
          <p:cNvSpPr/>
          <p:nvPr/>
        </p:nvSpPr>
        <p:spPr>
          <a:xfrm>
            <a:off x="2870200" y="3441700"/>
            <a:ext cx="4330700" cy="469900"/>
          </a:xfrm>
          <a:prstGeom prst="rect">
            <a:avLst/>
          </a:prstGeom>
          <a:solidFill>
            <a:srgbClr val="FF0000"/>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rgbClr val="FFFFFF"/>
                </a:solidFill>
                <a:latin typeface="Arial" charset="0"/>
                <a:ea typeface="ＭＳ Ｐゴシック" charset="0"/>
                <a:cs typeface="ＭＳ Ｐゴシック" charset="0"/>
              </a:rPr>
              <a:t>LED Forum</a:t>
            </a:r>
          </a:p>
        </p:txBody>
      </p:sp>
      <p:sp>
        <p:nvSpPr>
          <p:cNvPr id="10" name="Rectangle 9"/>
          <p:cNvSpPr/>
          <p:nvPr/>
        </p:nvSpPr>
        <p:spPr>
          <a:xfrm>
            <a:off x="2921000" y="2146300"/>
            <a:ext cx="4140200" cy="481013"/>
          </a:xfrm>
          <a:prstGeom prst="rect">
            <a:avLst/>
          </a:prstGeom>
          <a:solidFill>
            <a:srgbClr val="FF0000"/>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chemeClr val="bg1"/>
                </a:solidFill>
                <a:latin typeface="Arial" charset="0"/>
                <a:ea typeface="ＭＳ Ｐゴシック" charset="0"/>
                <a:cs typeface="ＭＳ Ｐゴシック" charset="0"/>
              </a:rPr>
              <a:t>LED Promotion Unit</a:t>
            </a:r>
          </a:p>
        </p:txBody>
      </p:sp>
      <p:sp>
        <p:nvSpPr>
          <p:cNvPr id="11" name="Striped Right Arrow 10"/>
          <p:cNvSpPr/>
          <p:nvPr/>
        </p:nvSpPr>
        <p:spPr>
          <a:xfrm>
            <a:off x="0" y="1371600"/>
            <a:ext cx="3131840" cy="3441700"/>
          </a:xfrm>
          <a:prstGeom prst="stripedRightArrow">
            <a:avLst>
              <a:gd name="adj1" fmla="val 54428"/>
              <a:gd name="adj2" fmla="val 56667"/>
            </a:avLst>
          </a:prstGeom>
          <a:solidFill>
            <a:srgbClr val="0000FF">
              <a:alpha val="70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defRPr/>
            </a:pPr>
            <a:r>
              <a:rPr lang="en-US" sz="1400" dirty="0">
                <a:solidFill>
                  <a:schemeClr val="bg1"/>
                </a:solidFill>
                <a:latin typeface="Arial" charset="0"/>
                <a:ea typeface="ＭＳ Ｐゴシック" charset="0"/>
                <a:cs typeface="ＭＳ Ｐゴシック" charset="0"/>
              </a:rPr>
              <a:t>Institutionalization  of the LED Promotion Function and the Introduction </a:t>
            </a:r>
            <a:r>
              <a:rPr lang="en-US" sz="1400" dirty="0" smtClean="0">
                <a:solidFill>
                  <a:schemeClr val="bg1"/>
                </a:solidFill>
                <a:latin typeface="Arial" charset="0"/>
                <a:ea typeface="ＭＳ Ｐゴシック" charset="0"/>
                <a:cs typeface="ＭＳ Ｐゴシック" charset="0"/>
              </a:rPr>
              <a:t>of Related </a:t>
            </a:r>
            <a:r>
              <a:rPr lang="en-US" sz="1400" dirty="0">
                <a:solidFill>
                  <a:schemeClr val="bg1"/>
                </a:solidFill>
                <a:latin typeface="Arial" charset="0"/>
                <a:ea typeface="ＭＳ Ｐゴシック" charset="0"/>
                <a:cs typeface="ＭＳ Ｐゴシック" charset="0"/>
              </a:rPr>
              <a:t>Tools and Capacities at Local Level</a:t>
            </a:r>
          </a:p>
        </p:txBody>
      </p:sp>
      <p:sp>
        <p:nvSpPr>
          <p:cNvPr id="12" name="Rectangle 11"/>
          <p:cNvSpPr/>
          <p:nvPr/>
        </p:nvSpPr>
        <p:spPr>
          <a:xfrm>
            <a:off x="2743200" y="2044699"/>
            <a:ext cx="4495800" cy="1968501"/>
          </a:xfrm>
          <a:prstGeom prst="rect">
            <a:avLst/>
          </a:prstGeom>
          <a:noFill/>
          <a:ln w="3175"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scene3d>
              <a:camera prst="orthographicFront"/>
              <a:lightRig rig="threePt" dir="t"/>
            </a:scene3d>
            <a:sp3d extrusionH="57150">
              <a:bevelT w="57150" h="38100" prst="hardEdge"/>
              <a:bevelB h="31750"/>
            </a:sp3d>
          </a:bodyPr>
          <a:lstStyle/>
          <a:p>
            <a:pPr algn="ctr">
              <a:defRPr/>
            </a:pPr>
            <a:endParaRPr lang="en-US" sz="800" dirty="0">
              <a:solidFill>
                <a:srgbClr val="000000"/>
              </a:solidFill>
              <a:effectLst>
                <a:outerShdw blurRad="50800" dist="38100" dir="2700000" algn="tl" rotWithShape="0">
                  <a:srgbClr val="000000">
                    <a:alpha val="43000"/>
                  </a:srgbClr>
                </a:outerShdw>
              </a:effectLst>
            </a:endParaRPr>
          </a:p>
          <a:p>
            <a:pPr algn="ctr">
              <a:defRPr/>
            </a:pPr>
            <a:endParaRPr lang="en-US" sz="1200" dirty="0">
              <a:solidFill>
                <a:srgbClr val="000000"/>
              </a:solidFill>
              <a:effectLst>
                <a:outerShdw blurRad="50800" dist="38100" dir="2700000" algn="tl" rotWithShape="0">
                  <a:srgbClr val="000000">
                    <a:alpha val="43000"/>
                  </a:srgbClr>
                </a:outerShdw>
              </a:effectLst>
            </a:endParaRPr>
          </a:p>
        </p:txBody>
      </p:sp>
      <p:sp>
        <p:nvSpPr>
          <p:cNvPr id="13" name="Right Arrow 12"/>
          <p:cNvSpPr/>
          <p:nvPr/>
        </p:nvSpPr>
        <p:spPr>
          <a:xfrm rot="16200000">
            <a:off x="2097087" y="4624388"/>
            <a:ext cx="1914525" cy="495300"/>
          </a:xfrm>
          <a:prstGeom prst="rightArrow">
            <a:avLst/>
          </a:prstGeom>
          <a:solidFill>
            <a:srgbClr val="00009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b="1">
                <a:solidFill>
                  <a:srgbClr val="FFFFFF"/>
                </a:solidFill>
                <a:latin typeface="Arial" charset="0"/>
                <a:ea typeface="ＭＳ Ｐゴシック" charset="0"/>
                <a:cs typeface="ＭＳ Ｐゴシック" charset="0"/>
              </a:rPr>
              <a:t>SME Reps.</a:t>
            </a:r>
          </a:p>
        </p:txBody>
      </p:sp>
      <p:sp>
        <p:nvSpPr>
          <p:cNvPr id="14" name="Right Arrow 13"/>
          <p:cNvSpPr/>
          <p:nvPr/>
        </p:nvSpPr>
        <p:spPr>
          <a:xfrm rot="16200000">
            <a:off x="5336381" y="4675982"/>
            <a:ext cx="1889125" cy="366712"/>
          </a:xfrm>
          <a:prstGeom prst="rightArrow">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b="1">
                <a:solidFill>
                  <a:srgbClr val="000000"/>
                </a:solidFill>
                <a:latin typeface="Arial" charset="0"/>
                <a:ea typeface="ＭＳ Ｐゴシック" charset="0"/>
                <a:cs typeface="ＭＳ Ｐゴシック" charset="0"/>
              </a:rPr>
              <a:t>Cooperatives</a:t>
            </a:r>
          </a:p>
        </p:txBody>
      </p:sp>
      <p:sp>
        <p:nvSpPr>
          <p:cNvPr id="15" name="Right Arrow 14"/>
          <p:cNvSpPr/>
          <p:nvPr/>
        </p:nvSpPr>
        <p:spPr>
          <a:xfrm rot="16200000">
            <a:off x="4958556" y="4679157"/>
            <a:ext cx="1889125" cy="360362"/>
          </a:xfrm>
          <a:prstGeom prst="rightArrow">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b="1">
                <a:solidFill>
                  <a:srgbClr val="000000"/>
                </a:solidFill>
                <a:latin typeface="Arial" charset="0"/>
                <a:ea typeface="ＭＳ Ｐゴシック" charset="0"/>
                <a:cs typeface="ＭＳ Ｐゴシック" charset="0"/>
              </a:rPr>
              <a:t>Unions</a:t>
            </a:r>
          </a:p>
        </p:txBody>
      </p:sp>
      <p:sp>
        <p:nvSpPr>
          <p:cNvPr id="16" name="Right Arrow 15"/>
          <p:cNvSpPr/>
          <p:nvPr/>
        </p:nvSpPr>
        <p:spPr>
          <a:xfrm rot="16200000">
            <a:off x="3365500" y="4622800"/>
            <a:ext cx="1901825" cy="485775"/>
          </a:xfrm>
          <a:prstGeom prst="rightArrow">
            <a:avLst/>
          </a:prstGeom>
          <a:solidFill>
            <a:srgbClr val="00009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b="1">
                <a:solidFill>
                  <a:srgbClr val="FFFFFF"/>
                </a:solidFill>
                <a:latin typeface="Arial" charset="0"/>
                <a:ea typeface="ＭＳ Ｐゴシック" charset="0"/>
                <a:cs typeface="ＭＳ Ｐゴシック" charset="0"/>
              </a:rPr>
              <a:t>Value Chains Reps.</a:t>
            </a:r>
          </a:p>
        </p:txBody>
      </p:sp>
      <p:sp>
        <p:nvSpPr>
          <p:cNvPr id="17" name="Right Arrow 16"/>
          <p:cNvSpPr/>
          <p:nvPr/>
        </p:nvSpPr>
        <p:spPr>
          <a:xfrm rot="16200000">
            <a:off x="3780631" y="4631532"/>
            <a:ext cx="1901825" cy="468312"/>
          </a:xfrm>
          <a:prstGeom prst="rightArrow">
            <a:avLst/>
          </a:prstGeom>
          <a:solidFill>
            <a:srgbClr val="00009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b="1">
                <a:solidFill>
                  <a:srgbClr val="FFFFFF"/>
                </a:solidFill>
                <a:latin typeface="Arial" charset="0"/>
                <a:ea typeface="ＭＳ Ｐゴシック" charset="0"/>
                <a:cs typeface="ＭＳ Ｐゴシック" charset="0"/>
              </a:rPr>
              <a:t>Sectors &amp; Cluster Reps. </a:t>
            </a:r>
          </a:p>
        </p:txBody>
      </p:sp>
      <p:sp>
        <p:nvSpPr>
          <p:cNvPr id="18" name="Right Arrow 17"/>
          <p:cNvSpPr/>
          <p:nvPr/>
        </p:nvSpPr>
        <p:spPr>
          <a:xfrm rot="16200000">
            <a:off x="6059487" y="4687888"/>
            <a:ext cx="1914525" cy="368300"/>
          </a:xfrm>
          <a:prstGeom prst="rightArrow">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a:solidFill>
                  <a:srgbClr val="FFFFFF"/>
                </a:solidFill>
                <a:latin typeface="Arial" charset="0"/>
                <a:ea typeface="ＭＳ Ｐゴシック" charset="0"/>
                <a:cs typeface="ＭＳ Ｐゴシック" charset="0"/>
              </a:rPr>
              <a:t>Development Partners</a:t>
            </a:r>
          </a:p>
        </p:txBody>
      </p:sp>
      <p:sp>
        <p:nvSpPr>
          <p:cNvPr id="19" name="Right Arrow 18"/>
          <p:cNvSpPr/>
          <p:nvPr/>
        </p:nvSpPr>
        <p:spPr>
          <a:xfrm rot="16200000">
            <a:off x="5711031" y="4682332"/>
            <a:ext cx="1901825" cy="366712"/>
          </a:xfrm>
          <a:prstGeom prst="rightArrow">
            <a:avLst>
              <a:gd name="adj1" fmla="val 50000"/>
              <a:gd name="adj2" fmla="val 50000"/>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a:solidFill>
                  <a:srgbClr val="FFFFFF"/>
                </a:solidFill>
                <a:latin typeface="Arial" charset="0"/>
                <a:ea typeface="ＭＳ Ｐゴシック" charset="0"/>
                <a:cs typeface="ＭＳ Ｐゴシック" charset="0"/>
              </a:rPr>
              <a:t>Public Sector Entities </a:t>
            </a:r>
          </a:p>
        </p:txBody>
      </p:sp>
      <p:sp>
        <p:nvSpPr>
          <p:cNvPr id="20" name="Right Arrow 19"/>
          <p:cNvSpPr/>
          <p:nvPr/>
        </p:nvSpPr>
        <p:spPr>
          <a:xfrm rot="16200000">
            <a:off x="4576762" y="4659313"/>
            <a:ext cx="1889125" cy="400050"/>
          </a:xfrm>
          <a:prstGeom prst="rightArrow">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b="1">
                <a:solidFill>
                  <a:srgbClr val="000000"/>
                </a:solidFill>
                <a:latin typeface="Arial" charset="0"/>
                <a:ea typeface="ＭＳ Ｐゴシック" charset="0"/>
                <a:cs typeface="ＭＳ Ｐゴシック" charset="0"/>
              </a:rPr>
              <a:t>Associations</a:t>
            </a:r>
          </a:p>
        </p:txBody>
      </p:sp>
      <p:sp>
        <p:nvSpPr>
          <p:cNvPr id="21" name="Right Arrow 20"/>
          <p:cNvSpPr/>
          <p:nvPr/>
        </p:nvSpPr>
        <p:spPr>
          <a:xfrm rot="16200000">
            <a:off x="2932906" y="4609307"/>
            <a:ext cx="1901825" cy="512762"/>
          </a:xfrm>
          <a:prstGeom prst="rightArrow">
            <a:avLst/>
          </a:prstGeom>
          <a:solidFill>
            <a:srgbClr val="00009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b="1">
                <a:solidFill>
                  <a:srgbClr val="FFFFFF"/>
                </a:solidFill>
                <a:latin typeface="Arial" charset="0"/>
                <a:ea typeface="ＭＳ Ｐゴシック" charset="0"/>
                <a:cs typeface="ＭＳ Ｐゴシック" charset="0"/>
              </a:rPr>
              <a:t>Microenterprise Reps.</a:t>
            </a:r>
          </a:p>
        </p:txBody>
      </p:sp>
      <p:sp>
        <p:nvSpPr>
          <p:cNvPr id="22" name="Right Arrow 21"/>
          <p:cNvSpPr/>
          <p:nvPr/>
        </p:nvSpPr>
        <p:spPr>
          <a:xfrm rot="16200000">
            <a:off x="2518569" y="4626769"/>
            <a:ext cx="1914525" cy="490537"/>
          </a:xfrm>
          <a:prstGeom prst="rightArrow">
            <a:avLst/>
          </a:prstGeom>
          <a:solidFill>
            <a:srgbClr val="00009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b="1">
                <a:solidFill>
                  <a:srgbClr val="FFFFFF"/>
                </a:solidFill>
                <a:latin typeface="Arial" charset="0"/>
                <a:ea typeface="ＭＳ Ｐゴシック" charset="0"/>
                <a:cs typeface="ＭＳ Ｐゴシック" charset="0"/>
              </a:rPr>
              <a:t>Large &amp; Multinationals </a:t>
            </a:r>
          </a:p>
        </p:txBody>
      </p:sp>
      <p:sp>
        <p:nvSpPr>
          <p:cNvPr id="23" name="Right Arrow 22"/>
          <p:cNvSpPr/>
          <p:nvPr/>
        </p:nvSpPr>
        <p:spPr>
          <a:xfrm rot="16200000">
            <a:off x="4182269" y="4652169"/>
            <a:ext cx="1889125" cy="414337"/>
          </a:xfrm>
          <a:prstGeom prst="rightArrow">
            <a:avLst/>
          </a:prstGeom>
          <a:solidFill>
            <a:srgbClr val="FF66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b="1">
                <a:solidFill>
                  <a:srgbClr val="FFFFFF"/>
                </a:solidFill>
                <a:latin typeface="Arial" charset="0"/>
                <a:ea typeface="ＭＳ Ｐゴシック" charset="0"/>
                <a:cs typeface="ＭＳ Ｐゴシック" charset="0"/>
              </a:rPr>
              <a:t>Service Sectors Reps.</a:t>
            </a:r>
          </a:p>
        </p:txBody>
      </p:sp>
      <p:sp>
        <p:nvSpPr>
          <p:cNvPr id="24" name="Striped Right Arrow 23"/>
          <p:cNvSpPr/>
          <p:nvPr/>
        </p:nvSpPr>
        <p:spPr>
          <a:xfrm rot="5400000">
            <a:off x="4664213" y="1076186"/>
            <a:ext cx="717274" cy="3924300"/>
          </a:xfrm>
          <a:prstGeom prst="stripedRightArrow">
            <a:avLst/>
          </a:prstGeom>
          <a:noFill/>
          <a:ln w="3175"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200" dirty="0">
                <a:solidFill>
                  <a:srgbClr val="000000"/>
                </a:solidFill>
              </a:rPr>
              <a:t>Support </a:t>
            </a:r>
          </a:p>
          <a:p>
            <a:pPr algn="ctr">
              <a:defRPr/>
            </a:pPr>
            <a:r>
              <a:rPr lang="en-US" sz="1200" dirty="0">
                <a:solidFill>
                  <a:srgbClr val="000000"/>
                </a:solidFill>
              </a:rPr>
              <a:t>&amp; </a:t>
            </a:r>
          </a:p>
          <a:p>
            <a:pPr algn="ctr">
              <a:defRPr/>
            </a:pPr>
            <a:r>
              <a:rPr lang="en-US" sz="1200" dirty="0">
                <a:solidFill>
                  <a:srgbClr val="000000"/>
                </a:solidFill>
              </a:rPr>
              <a:t>Facilitation</a:t>
            </a:r>
          </a:p>
        </p:txBody>
      </p:sp>
      <p:sp>
        <p:nvSpPr>
          <p:cNvPr id="25" name="Striped Right Arrow 24"/>
          <p:cNvSpPr/>
          <p:nvPr/>
        </p:nvSpPr>
        <p:spPr>
          <a:xfrm>
            <a:off x="7289800" y="1587500"/>
            <a:ext cx="990601" cy="4216398"/>
          </a:xfrm>
          <a:prstGeom prst="stripedRightArrow">
            <a:avLst>
              <a:gd name="adj1" fmla="val 50000"/>
              <a:gd name="adj2" fmla="val 50000"/>
            </a:avLst>
          </a:prstGeom>
          <a:gradFill flip="none" rotWithShape="1">
            <a:gsLst>
              <a:gs pos="0">
                <a:srgbClr val="FF0000"/>
              </a:gs>
              <a:gs pos="100000">
                <a:srgbClr val="FFFFFF"/>
              </a:gs>
            </a:gsLst>
            <a:path path="shap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dirty="0"/>
              <a:t>LED</a:t>
            </a:r>
          </a:p>
          <a:p>
            <a:pPr algn="ctr">
              <a:defRPr/>
            </a:pPr>
            <a:r>
              <a:rPr lang="en-US" dirty="0"/>
              <a:t>Promotion Actions</a:t>
            </a:r>
          </a:p>
        </p:txBody>
      </p:sp>
      <p:sp>
        <p:nvSpPr>
          <p:cNvPr id="26" name="Rectangle 25"/>
          <p:cNvSpPr/>
          <p:nvPr/>
        </p:nvSpPr>
        <p:spPr>
          <a:xfrm>
            <a:off x="3327400" y="6211888"/>
            <a:ext cx="3502025" cy="188912"/>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a:solidFill>
                  <a:schemeClr val="tx1"/>
                </a:solidFill>
                <a:latin typeface="Arial" charset="0"/>
                <a:ea typeface="ＭＳ Ｐゴシック" charset="0"/>
                <a:cs typeface="ＭＳ Ｐゴシック" charset="0"/>
              </a:rPr>
              <a:t>Membership of the LED Forum</a:t>
            </a:r>
          </a:p>
        </p:txBody>
      </p:sp>
    </p:spTree>
    <p:extLst>
      <p:ext uri="{BB962C8B-B14F-4D97-AF65-F5344CB8AC3E}">
        <p14:creationId xmlns:p14="http://schemas.microsoft.com/office/powerpoint/2010/main" val="3141678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Tijdelijke aanduiding voor inhoud 2"/>
          <p:cNvSpPr>
            <a:spLocks noGrp="1"/>
          </p:cNvSpPr>
          <p:nvPr>
            <p:ph idx="1"/>
          </p:nvPr>
        </p:nvSpPr>
        <p:spPr>
          <a:xfrm>
            <a:off x="737312" y="1308100"/>
            <a:ext cx="8077200" cy="4813300"/>
          </a:xfrm>
        </p:spPr>
        <p:txBody>
          <a:bodyPr>
            <a:normAutofit fontScale="92500" lnSpcReduction="10000"/>
          </a:bodyPr>
          <a:lstStyle/>
          <a:p>
            <a:pPr>
              <a:buFont typeface="Wingdings" charset="2"/>
              <a:buChar char="§"/>
            </a:pPr>
            <a:r>
              <a:rPr lang="en-US" sz="2200" dirty="0">
                <a:solidFill>
                  <a:srgbClr val="000090"/>
                </a:solidFill>
                <a:ea typeface="ＭＳ Ｐゴシック" charset="0"/>
                <a:cs typeface="ＭＳ Ｐゴシック" charset="0"/>
              </a:rPr>
              <a:t>Create the LED Facilitation Team and Promotion Unit</a:t>
            </a:r>
            <a:r>
              <a:rPr lang="en-US" sz="2200" dirty="0" smtClean="0">
                <a:solidFill>
                  <a:srgbClr val="000090"/>
                </a:solidFill>
                <a:ea typeface="ＭＳ Ｐゴシック" charset="0"/>
                <a:cs typeface="ＭＳ Ｐゴシック" charset="0"/>
              </a:rPr>
              <a:t>;</a:t>
            </a:r>
          </a:p>
          <a:p>
            <a:pPr>
              <a:buFont typeface="Wingdings" charset="2"/>
              <a:buChar char="§"/>
            </a:pPr>
            <a:endParaRPr lang="en-US" sz="800" dirty="0" smtClean="0">
              <a:solidFill>
                <a:srgbClr val="000090"/>
              </a:solidFill>
              <a:ea typeface="ＭＳ Ｐゴシック" charset="0"/>
              <a:cs typeface="ＭＳ Ｐゴシック" charset="0"/>
            </a:endParaRPr>
          </a:p>
          <a:p>
            <a:pPr>
              <a:buFont typeface="Wingdings" charset="2"/>
              <a:buChar char="§"/>
            </a:pPr>
            <a:r>
              <a:rPr lang="en-US" sz="2400" dirty="0" smtClean="0">
                <a:solidFill>
                  <a:srgbClr val="000090"/>
                </a:solidFill>
                <a:ea typeface="ＭＳ Ｐゴシック" charset="0"/>
                <a:cs typeface="ＭＳ Ｐゴシック" charset="0"/>
              </a:rPr>
              <a:t>Activate </a:t>
            </a:r>
            <a:r>
              <a:rPr lang="en-US" sz="2400" dirty="0">
                <a:solidFill>
                  <a:srgbClr val="000090"/>
                </a:solidFill>
                <a:ea typeface="ＭＳ Ｐゴシック" charset="0"/>
                <a:cs typeface="ＭＳ Ｐゴシック" charset="0"/>
              </a:rPr>
              <a:t>and </a:t>
            </a:r>
            <a:r>
              <a:rPr lang="en-US" sz="2400" dirty="0" smtClean="0">
                <a:solidFill>
                  <a:srgbClr val="000090"/>
                </a:solidFill>
                <a:ea typeface="ＭＳ Ｐゴシック" charset="0"/>
                <a:cs typeface="ＭＳ Ｐゴシック" charset="0"/>
              </a:rPr>
              <a:t>Consolidate </a:t>
            </a:r>
            <a:r>
              <a:rPr lang="en-US" sz="2400" dirty="0">
                <a:solidFill>
                  <a:srgbClr val="000090"/>
                </a:solidFill>
                <a:ea typeface="ＭＳ Ｐゴシック" charset="0"/>
                <a:cs typeface="ＭＳ Ｐゴシック" charset="0"/>
              </a:rPr>
              <a:t>LED related </a:t>
            </a:r>
            <a:r>
              <a:rPr lang="en-US" sz="2400" dirty="0" smtClean="0">
                <a:solidFill>
                  <a:srgbClr val="000090"/>
                </a:solidFill>
                <a:ea typeface="ＭＳ Ｐゴシック" charset="0"/>
                <a:cs typeface="ＭＳ Ｐゴシック" charset="0"/>
              </a:rPr>
              <a:t>Functions </a:t>
            </a:r>
            <a:r>
              <a:rPr lang="en-US" sz="2400" dirty="0">
                <a:solidFill>
                  <a:srgbClr val="000090"/>
                </a:solidFill>
                <a:ea typeface="ＭＳ Ｐゴシック" charset="0"/>
                <a:cs typeface="ＭＳ Ｐゴシック" charset="0"/>
              </a:rPr>
              <a:t>at the </a:t>
            </a:r>
            <a:r>
              <a:rPr lang="en-US" sz="2400" dirty="0" smtClean="0">
                <a:solidFill>
                  <a:srgbClr val="000090"/>
                </a:solidFill>
                <a:ea typeface="ＭＳ Ｐゴシック" charset="0"/>
                <a:cs typeface="ＭＳ Ｐゴシック" charset="0"/>
              </a:rPr>
              <a:t>Target </a:t>
            </a:r>
            <a:r>
              <a:rPr lang="en-US" sz="2400" dirty="0">
                <a:solidFill>
                  <a:srgbClr val="000090"/>
                </a:solidFill>
                <a:ea typeface="ＭＳ Ｐゴシック" charset="0"/>
                <a:cs typeface="ＭＳ Ｐゴシック" charset="0"/>
              </a:rPr>
              <a:t>LG</a:t>
            </a:r>
            <a:r>
              <a:rPr lang="en-US" sz="2400" dirty="0" smtClean="0">
                <a:solidFill>
                  <a:srgbClr val="000090"/>
                </a:solidFill>
                <a:ea typeface="ＭＳ Ｐゴシック" charset="0"/>
                <a:cs typeface="ＭＳ Ｐゴシック" charset="0"/>
              </a:rPr>
              <a:t>;</a:t>
            </a:r>
          </a:p>
          <a:p>
            <a:pPr marL="0" indent="0">
              <a:buNone/>
            </a:pPr>
            <a:endParaRPr lang="en-US" sz="900" dirty="0" smtClean="0">
              <a:solidFill>
                <a:srgbClr val="000090"/>
              </a:solidFill>
              <a:ea typeface="ＭＳ Ｐゴシック" charset="0"/>
              <a:cs typeface="ＭＳ Ｐゴシック" charset="0"/>
            </a:endParaRPr>
          </a:p>
          <a:p>
            <a:pPr>
              <a:buFont typeface="Wingdings" charset="2"/>
              <a:buChar char="§"/>
            </a:pPr>
            <a:r>
              <a:rPr lang="en-US" sz="2400" dirty="0" smtClean="0">
                <a:solidFill>
                  <a:srgbClr val="000090"/>
                </a:solidFill>
                <a:ea typeface="ＭＳ Ｐゴシック" charset="0"/>
                <a:cs typeface="ＭＳ Ｐゴシック" charset="0"/>
              </a:rPr>
              <a:t>Establish </a:t>
            </a:r>
            <a:r>
              <a:rPr lang="en-US" sz="2400" dirty="0">
                <a:solidFill>
                  <a:srgbClr val="000090"/>
                </a:solidFill>
                <a:ea typeface="ＭＳ Ｐゴシック" charset="0"/>
                <a:cs typeface="ＭＳ Ｐゴシック" charset="0"/>
              </a:rPr>
              <a:t>W</a:t>
            </a:r>
            <a:r>
              <a:rPr lang="en-US" sz="2400" dirty="0" smtClean="0">
                <a:solidFill>
                  <a:srgbClr val="000090"/>
                </a:solidFill>
                <a:ea typeface="ＭＳ Ｐゴシック" charset="0"/>
                <a:cs typeface="ＭＳ Ｐゴシック" charset="0"/>
              </a:rPr>
              <a:t>orking </a:t>
            </a:r>
            <a:r>
              <a:rPr lang="en-US" sz="2400" dirty="0">
                <a:solidFill>
                  <a:srgbClr val="000090"/>
                </a:solidFill>
                <a:ea typeface="ＭＳ Ｐゴシック" charset="0"/>
                <a:cs typeface="ＭＳ Ｐゴシック" charset="0"/>
              </a:rPr>
              <a:t>A</a:t>
            </a:r>
            <a:r>
              <a:rPr lang="en-US" sz="2400" dirty="0" smtClean="0">
                <a:solidFill>
                  <a:srgbClr val="000090"/>
                </a:solidFill>
                <a:ea typeface="ＭＳ Ｐゴシック" charset="0"/>
                <a:cs typeface="ＭＳ Ｐゴシック" charset="0"/>
              </a:rPr>
              <a:t>rrangements </a:t>
            </a:r>
            <a:r>
              <a:rPr lang="en-US" sz="2400" dirty="0">
                <a:solidFill>
                  <a:srgbClr val="000090"/>
                </a:solidFill>
                <a:ea typeface="ＭＳ Ｐゴシック" charset="0"/>
                <a:cs typeface="ＭＳ Ｐゴシック" charset="0"/>
              </a:rPr>
              <a:t>with LED </a:t>
            </a:r>
            <a:r>
              <a:rPr lang="en-US" sz="2400" dirty="0" smtClean="0">
                <a:solidFill>
                  <a:srgbClr val="000090"/>
                </a:solidFill>
                <a:ea typeface="ＭＳ Ｐゴシック" charset="0"/>
                <a:cs typeface="ＭＳ Ｐゴシック" charset="0"/>
              </a:rPr>
              <a:t>Relevant </a:t>
            </a:r>
            <a:r>
              <a:rPr lang="en-US" sz="2400" dirty="0">
                <a:solidFill>
                  <a:srgbClr val="000090"/>
                </a:solidFill>
                <a:ea typeface="ＭＳ Ｐゴシック" charset="0"/>
                <a:cs typeface="ＭＳ Ｐゴシック" charset="0"/>
              </a:rPr>
              <a:t>De-Concentrated Agencies:</a:t>
            </a:r>
          </a:p>
          <a:p>
            <a:pPr lvl="1">
              <a:buFont typeface="Arial"/>
              <a:buChar char="•"/>
            </a:pPr>
            <a:r>
              <a:rPr lang="en-US" sz="2400" dirty="0">
                <a:solidFill>
                  <a:srgbClr val="000090"/>
                </a:solidFill>
                <a:ea typeface="ＭＳ Ｐゴシック" charset="0"/>
              </a:rPr>
              <a:t>Agriculture and Irrigation</a:t>
            </a:r>
            <a:r>
              <a:rPr lang="en-US" sz="2400" dirty="0" smtClean="0">
                <a:solidFill>
                  <a:srgbClr val="000090"/>
                </a:solidFill>
                <a:ea typeface="ＭＳ Ｐゴシック" charset="0"/>
              </a:rPr>
              <a:t>;</a:t>
            </a:r>
          </a:p>
          <a:p>
            <a:pPr lvl="1">
              <a:buFont typeface="Arial"/>
              <a:buChar char="•"/>
            </a:pPr>
            <a:r>
              <a:rPr lang="en-US" sz="2400" dirty="0" smtClean="0">
                <a:solidFill>
                  <a:srgbClr val="000090"/>
                </a:solidFill>
                <a:ea typeface="ＭＳ Ｐゴシック" charset="0"/>
              </a:rPr>
              <a:t>Trade </a:t>
            </a:r>
            <a:r>
              <a:rPr lang="en-US" sz="2400" dirty="0">
                <a:solidFill>
                  <a:srgbClr val="000090"/>
                </a:solidFill>
                <a:ea typeface="ＭＳ Ｐゴシック" charset="0"/>
              </a:rPr>
              <a:t>and Industry</a:t>
            </a:r>
            <a:r>
              <a:rPr lang="en-US" sz="2400" dirty="0" smtClean="0">
                <a:solidFill>
                  <a:srgbClr val="000090"/>
                </a:solidFill>
                <a:ea typeface="ＭＳ Ｐゴシック" charset="0"/>
              </a:rPr>
              <a:t>;</a:t>
            </a:r>
          </a:p>
          <a:p>
            <a:pPr lvl="1">
              <a:buFont typeface="Arial"/>
              <a:buChar char="•"/>
            </a:pPr>
            <a:r>
              <a:rPr lang="en-US" sz="2400" dirty="0" smtClean="0">
                <a:solidFill>
                  <a:srgbClr val="000090"/>
                </a:solidFill>
                <a:ea typeface="ＭＳ Ｐゴシック" charset="0"/>
              </a:rPr>
              <a:t>Tourism </a:t>
            </a:r>
            <a:r>
              <a:rPr lang="en-US" sz="2400" dirty="0">
                <a:solidFill>
                  <a:srgbClr val="000090"/>
                </a:solidFill>
                <a:ea typeface="ＭＳ Ｐゴシック" charset="0"/>
              </a:rPr>
              <a:t>&amp; Antiquities</a:t>
            </a:r>
            <a:r>
              <a:rPr lang="en-US" sz="2400" dirty="0" smtClean="0">
                <a:solidFill>
                  <a:srgbClr val="000090"/>
                </a:solidFill>
                <a:ea typeface="ＭＳ Ｐゴシック" charset="0"/>
              </a:rPr>
              <a:t>;</a:t>
            </a:r>
          </a:p>
          <a:p>
            <a:pPr lvl="1">
              <a:buFont typeface="Arial"/>
              <a:buChar char="•"/>
            </a:pPr>
            <a:r>
              <a:rPr lang="en-US" sz="2400" dirty="0" smtClean="0">
                <a:solidFill>
                  <a:srgbClr val="000090"/>
                </a:solidFill>
                <a:ea typeface="ＭＳ Ｐゴシック" charset="0"/>
              </a:rPr>
              <a:t>Transportation;</a:t>
            </a:r>
          </a:p>
          <a:p>
            <a:pPr lvl="1">
              <a:buFont typeface="Arial"/>
              <a:buChar char="•"/>
            </a:pPr>
            <a:r>
              <a:rPr lang="en-US" sz="2400" dirty="0" smtClean="0">
                <a:solidFill>
                  <a:srgbClr val="000090"/>
                </a:solidFill>
                <a:ea typeface="ＭＳ Ｐゴシック" charset="0"/>
              </a:rPr>
              <a:t>Communication;</a:t>
            </a:r>
          </a:p>
          <a:p>
            <a:pPr lvl="1">
              <a:buFont typeface="Arial"/>
              <a:buChar char="•"/>
            </a:pPr>
            <a:r>
              <a:rPr lang="en-US" sz="2400" dirty="0" smtClean="0">
                <a:solidFill>
                  <a:srgbClr val="000090"/>
                </a:solidFill>
                <a:ea typeface="ＭＳ Ｐゴシック" charset="0"/>
              </a:rPr>
              <a:t>Electrification;</a:t>
            </a:r>
          </a:p>
          <a:p>
            <a:pPr lvl="1">
              <a:buFont typeface="Arial"/>
              <a:buChar char="•"/>
            </a:pPr>
            <a:r>
              <a:rPr lang="en-US" sz="2400" dirty="0" smtClean="0">
                <a:solidFill>
                  <a:srgbClr val="000090"/>
                </a:solidFill>
                <a:ea typeface="ＭＳ Ｐゴシック" charset="0"/>
              </a:rPr>
              <a:t>Public </a:t>
            </a:r>
            <a:r>
              <a:rPr lang="en-US" sz="2400" dirty="0">
                <a:solidFill>
                  <a:srgbClr val="000090"/>
                </a:solidFill>
                <a:ea typeface="ＭＳ Ｐゴシック" charset="0"/>
              </a:rPr>
              <a:t>Works &amp; Roads</a:t>
            </a:r>
            <a:r>
              <a:rPr lang="en-US" sz="2400" dirty="0" smtClean="0">
                <a:solidFill>
                  <a:srgbClr val="000090"/>
                </a:solidFill>
                <a:ea typeface="ＭＳ Ｐゴシック" charset="0"/>
              </a:rPr>
              <a:t>;</a:t>
            </a:r>
          </a:p>
          <a:p>
            <a:pPr lvl="1">
              <a:buFont typeface="Arial"/>
              <a:buChar char="•"/>
            </a:pPr>
            <a:r>
              <a:rPr lang="en-US" sz="2400" dirty="0" smtClean="0">
                <a:solidFill>
                  <a:srgbClr val="000090"/>
                </a:solidFill>
                <a:ea typeface="ＭＳ Ｐゴシック" charset="0"/>
              </a:rPr>
              <a:t>Vocational </a:t>
            </a:r>
            <a:r>
              <a:rPr lang="en-US" sz="2400" dirty="0">
                <a:solidFill>
                  <a:srgbClr val="000090"/>
                </a:solidFill>
                <a:ea typeface="ＭＳ Ｐゴシック" charset="0"/>
              </a:rPr>
              <a:t>and Higher Education</a:t>
            </a:r>
            <a:r>
              <a:rPr lang="en-US" sz="2400" dirty="0" smtClean="0">
                <a:solidFill>
                  <a:srgbClr val="000090"/>
                </a:solidFill>
                <a:ea typeface="ＭＳ Ｐゴシック" charset="0"/>
              </a:rPr>
              <a:t>;</a:t>
            </a:r>
            <a:endParaRPr lang="en-US" sz="2400" dirty="0">
              <a:solidFill>
                <a:srgbClr val="000090"/>
              </a:solidFill>
              <a:ea typeface="ＭＳ Ｐゴシック" charset="0"/>
              <a:cs typeface="ＭＳ Ｐゴシック" charset="0"/>
            </a:endParaRPr>
          </a:p>
          <a:p>
            <a:pPr eaLnBrk="1" hangingPunct="1">
              <a:lnSpc>
                <a:spcPct val="80000"/>
              </a:lnSpc>
              <a:buFontTx/>
              <a:buNone/>
            </a:pPr>
            <a:endParaRPr lang="en-US" sz="2000" dirty="0">
              <a:solidFill>
                <a:srgbClr val="000090"/>
              </a:solidFill>
              <a:ea typeface="ＭＳ Ｐゴシック" charset="0"/>
              <a:cs typeface="ＭＳ Ｐゴシック" charset="0"/>
            </a:endParaRPr>
          </a:p>
        </p:txBody>
      </p:sp>
      <p:sp>
        <p:nvSpPr>
          <p:cNvPr id="8" name="Rectangle 2"/>
          <p:cNvSpPr>
            <a:spLocks noGrp="1" noChangeArrowheads="1"/>
          </p:cNvSpPr>
          <p:nvPr>
            <p:ph type="title"/>
          </p:nvPr>
        </p:nvSpPr>
        <p:spPr>
          <a:xfrm>
            <a:off x="737312" y="41274"/>
            <a:ext cx="7893050" cy="741214"/>
          </a:xfrm>
        </p:spPr>
        <p:txBody>
          <a:bodyPr>
            <a:normAutofit fontScale="90000"/>
          </a:bodyPr>
          <a:lstStyle/>
          <a:p>
            <a:pPr algn="l" eaLnBrk="1" hangingPunct="1"/>
            <a:r>
              <a:rPr lang="en-US" sz="2800" dirty="0">
                <a:solidFill>
                  <a:schemeClr val="bg1"/>
                </a:solidFill>
                <a:latin typeface="+mn-lt"/>
                <a:ea typeface="ＭＳ Ｐゴシック" charset="0"/>
                <a:cs typeface="ＭＳ Ｐゴシック" charset="0"/>
              </a:rPr>
              <a:t>The LED Promotion </a:t>
            </a:r>
            <a:r>
              <a:rPr lang="en-US" sz="2800" dirty="0" smtClean="0">
                <a:solidFill>
                  <a:schemeClr val="bg1"/>
                </a:solidFill>
                <a:latin typeface="+mn-lt"/>
                <a:ea typeface="ＭＳ Ｐゴシック" charset="0"/>
                <a:cs typeface="ＭＳ Ｐゴシック" charset="0"/>
              </a:rPr>
              <a:t>Process: </a:t>
            </a:r>
            <a:r>
              <a:rPr lang="en-US" sz="2800" dirty="0">
                <a:solidFill>
                  <a:schemeClr val="bg1"/>
                </a:solidFill>
                <a:latin typeface="+mn-lt"/>
                <a:ea typeface="ＭＳ Ｐゴシック" charset="0"/>
                <a:cs typeface="ＭＳ Ｐゴシック" charset="0"/>
              </a:rPr>
              <a:t/>
            </a:r>
            <a:br>
              <a:rPr lang="en-US" sz="2800" dirty="0">
                <a:solidFill>
                  <a:schemeClr val="bg1"/>
                </a:solidFill>
                <a:latin typeface="+mn-lt"/>
                <a:ea typeface="ＭＳ Ｐゴシック" charset="0"/>
                <a:cs typeface="ＭＳ Ｐゴシック" charset="0"/>
              </a:rPr>
            </a:br>
            <a:r>
              <a:rPr lang="en-US" sz="2400" dirty="0">
                <a:solidFill>
                  <a:srgbClr val="FF0000"/>
                </a:solidFill>
                <a:latin typeface="+mn-lt"/>
                <a:ea typeface="ＭＳ Ｐゴシック" charset="0"/>
                <a:cs typeface="ＭＳ Ｐゴシック" charset="0"/>
              </a:rPr>
              <a:t>Institutionalization Phase – </a:t>
            </a:r>
            <a:r>
              <a:rPr lang="en-US" sz="2400" dirty="0">
                <a:solidFill>
                  <a:srgbClr val="FFFFFF"/>
                </a:solidFill>
                <a:latin typeface="+mn-lt"/>
                <a:ea typeface="ＭＳ Ｐゴシック" charset="0"/>
                <a:cs typeface="ＭＳ Ｐゴシック" charset="0"/>
              </a:rPr>
              <a:t>Within Local Government</a:t>
            </a:r>
          </a:p>
        </p:txBody>
      </p:sp>
    </p:spTree>
    <p:extLst>
      <p:ext uri="{BB962C8B-B14F-4D97-AF65-F5344CB8AC3E}">
        <p14:creationId xmlns:p14="http://schemas.microsoft.com/office/powerpoint/2010/main" val="2172720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9" name="Rectangle 8"/>
          <p:cNvSpPr/>
          <p:nvPr/>
        </p:nvSpPr>
        <p:spPr>
          <a:xfrm>
            <a:off x="1135305" y="2275285"/>
            <a:ext cx="6799467" cy="2144315"/>
          </a:xfrm>
          <a:prstGeom prst="rect">
            <a:avLst/>
          </a:prstGeom>
          <a:solidFill>
            <a:schemeClr val="bg1">
              <a:lumMod val="95000"/>
            </a:schemeClr>
          </a:solidFill>
          <a:ln w="3175" cmpd="sng">
            <a:solidFill>
              <a:schemeClr val="bg1">
                <a:lumMod val="50000"/>
              </a:schemeClr>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Governorate </a:t>
            </a:r>
          </a:p>
          <a:p>
            <a:pPr algn="ctr"/>
            <a:endParaRPr lang="en-US" dirty="0">
              <a:solidFill>
                <a:srgbClr val="FF0000"/>
              </a:solidFill>
            </a:endParaRPr>
          </a:p>
          <a:p>
            <a:pPr algn="ctr"/>
            <a:endParaRPr lang="en-US" dirty="0" smtClean="0">
              <a:solidFill>
                <a:srgbClr val="FF0000"/>
              </a:solidFill>
            </a:endParaRPr>
          </a:p>
          <a:p>
            <a:pPr algn="ctr"/>
            <a:endParaRPr lang="en-US" dirty="0">
              <a:solidFill>
                <a:srgbClr val="FF0000"/>
              </a:solidFill>
            </a:endParaRPr>
          </a:p>
          <a:p>
            <a:pPr algn="ctr"/>
            <a:endParaRPr lang="en-US" dirty="0" smtClean="0">
              <a:solidFill>
                <a:srgbClr val="FF0000"/>
              </a:solidFill>
            </a:endParaRPr>
          </a:p>
          <a:p>
            <a:pPr algn="ctr"/>
            <a:endParaRPr lang="en-US" dirty="0">
              <a:solidFill>
                <a:srgbClr val="FF0000"/>
              </a:solidFill>
            </a:endParaRPr>
          </a:p>
          <a:p>
            <a:pPr algn="ctr"/>
            <a:endParaRPr lang="en-US" dirty="0" smtClean="0">
              <a:solidFill>
                <a:srgbClr val="FF0000"/>
              </a:solidFill>
            </a:endParaRPr>
          </a:p>
          <a:p>
            <a:pPr algn="ctr"/>
            <a:endParaRPr lang="en-US" dirty="0">
              <a:solidFill>
                <a:srgbClr val="FF0000"/>
              </a:solidFill>
            </a:endParaRPr>
          </a:p>
        </p:txBody>
      </p:sp>
      <p:sp>
        <p:nvSpPr>
          <p:cNvPr id="10"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a:solidFill>
                  <a:srgbClr val="FFFFFF"/>
                </a:solidFill>
                <a:latin typeface="Calibri" charset="0"/>
                <a:ea typeface="ＭＳ Ｐゴシック" charset="0"/>
                <a:cs typeface="ＭＳ Ｐゴシック" charset="0"/>
              </a:rPr>
              <a:t>The LED promotion process: </a:t>
            </a:r>
            <a:r>
              <a:rPr lang="en-US" sz="2800" dirty="0">
                <a:latin typeface="Calibri" charset="0"/>
                <a:ea typeface="ＭＳ Ｐゴシック" charset="0"/>
                <a:cs typeface="ＭＳ Ｐゴシック" charset="0"/>
              </a:rPr>
              <a:t/>
            </a:r>
            <a:br>
              <a:rPr lang="en-US" sz="2800" dirty="0">
                <a:latin typeface="Calibri" charset="0"/>
                <a:ea typeface="ＭＳ Ｐゴシック" charset="0"/>
                <a:cs typeface="ＭＳ Ｐゴシック" charset="0"/>
              </a:rPr>
            </a:br>
            <a:r>
              <a:rPr lang="en-US" sz="2400" dirty="0" smtClean="0">
                <a:solidFill>
                  <a:srgbClr val="FF0000"/>
                </a:solidFill>
                <a:latin typeface="Calibri" charset="0"/>
                <a:ea typeface="ＭＳ Ｐゴシック" charset="0"/>
                <a:cs typeface="ＭＳ Ｐゴシック" charset="0"/>
              </a:rPr>
              <a:t>Institutionalization: </a:t>
            </a:r>
            <a:r>
              <a:rPr lang="en-US" sz="2400" dirty="0" smtClean="0">
                <a:solidFill>
                  <a:schemeClr val="bg1"/>
                </a:solidFill>
                <a:latin typeface="Calibri" charset="0"/>
                <a:ea typeface="ＭＳ Ｐゴシック" charset="0"/>
                <a:cs typeface="ＭＳ Ｐゴシック" charset="0"/>
              </a:rPr>
              <a:t>LED Support Team Governorate – EGYPT</a:t>
            </a:r>
            <a:endParaRPr lang="en-US" sz="2400" dirty="0">
              <a:solidFill>
                <a:schemeClr val="bg1"/>
              </a:solidFill>
              <a:latin typeface="Calibri" charset="0"/>
              <a:ea typeface="ＭＳ Ｐゴシック" charset="0"/>
              <a:cs typeface="ＭＳ Ｐゴシック" charset="0"/>
            </a:endParaRPr>
          </a:p>
        </p:txBody>
      </p:sp>
      <p:sp>
        <p:nvSpPr>
          <p:cNvPr id="11" name="Rectangle 10"/>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2" name="Picture 11"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13" name="Rectangle 12"/>
          <p:cNvSpPr/>
          <p:nvPr/>
        </p:nvSpPr>
        <p:spPr>
          <a:xfrm>
            <a:off x="3691684" y="2763688"/>
            <a:ext cx="1676400" cy="381000"/>
          </a:xfrm>
          <a:prstGeom prst="rect">
            <a:avLst/>
          </a:prstGeom>
          <a:solidFill>
            <a:srgbClr val="D9D9D9"/>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latin typeface="Comic Sans MS"/>
                <a:cs typeface="Comic Sans MS"/>
              </a:rPr>
              <a:t>LED Coordinator</a:t>
            </a:r>
            <a:endParaRPr lang="en-US" sz="1200" dirty="0">
              <a:solidFill>
                <a:schemeClr val="tx1"/>
              </a:solidFill>
              <a:latin typeface="Comic Sans MS"/>
              <a:cs typeface="Comic Sans MS"/>
            </a:endParaRPr>
          </a:p>
        </p:txBody>
      </p:sp>
      <p:sp>
        <p:nvSpPr>
          <p:cNvPr id="14" name="Rectangle 13"/>
          <p:cNvSpPr/>
          <p:nvPr/>
        </p:nvSpPr>
        <p:spPr>
          <a:xfrm>
            <a:off x="1320280" y="3415180"/>
            <a:ext cx="1397520" cy="381000"/>
          </a:xfrm>
          <a:prstGeom prst="rect">
            <a:avLst/>
          </a:prstGeom>
          <a:solidFill>
            <a:srgbClr val="D9D9D9"/>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Local Economy Assessment</a:t>
            </a:r>
            <a:endParaRPr lang="en-US" sz="1100" dirty="0">
              <a:solidFill>
                <a:schemeClr val="tx1"/>
              </a:solidFill>
              <a:latin typeface="Comic Sans MS"/>
              <a:cs typeface="Comic Sans MS"/>
            </a:endParaRPr>
          </a:p>
        </p:txBody>
      </p:sp>
      <p:sp>
        <p:nvSpPr>
          <p:cNvPr id="15" name="Rectangle 14"/>
          <p:cNvSpPr/>
          <p:nvPr/>
        </p:nvSpPr>
        <p:spPr>
          <a:xfrm>
            <a:off x="3005624" y="3414620"/>
            <a:ext cx="1397520" cy="381000"/>
          </a:xfrm>
          <a:prstGeom prst="rect">
            <a:avLst/>
          </a:prstGeom>
          <a:solidFill>
            <a:srgbClr val="D9D9D9"/>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 Forum</a:t>
            </a:r>
          </a:p>
          <a:p>
            <a:pPr algn="ctr"/>
            <a:r>
              <a:rPr lang="en-US" sz="1100" dirty="0" smtClean="0">
                <a:solidFill>
                  <a:schemeClr val="tx1"/>
                </a:solidFill>
                <a:latin typeface="Comic Sans MS"/>
                <a:cs typeface="Comic Sans MS"/>
              </a:rPr>
              <a:t>Mobilization</a:t>
            </a:r>
            <a:endParaRPr lang="en-US" sz="1100" dirty="0">
              <a:solidFill>
                <a:schemeClr val="tx1"/>
              </a:solidFill>
              <a:latin typeface="Comic Sans MS"/>
              <a:cs typeface="Comic Sans MS"/>
            </a:endParaRPr>
          </a:p>
        </p:txBody>
      </p:sp>
      <p:sp>
        <p:nvSpPr>
          <p:cNvPr id="16" name="Rectangle 15"/>
          <p:cNvSpPr/>
          <p:nvPr/>
        </p:nvSpPr>
        <p:spPr>
          <a:xfrm>
            <a:off x="4669324" y="3427320"/>
            <a:ext cx="1397520" cy="381000"/>
          </a:xfrm>
          <a:prstGeom prst="rect">
            <a:avLst/>
          </a:prstGeom>
          <a:solidFill>
            <a:srgbClr val="D9D9D9"/>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 Strategy</a:t>
            </a:r>
          </a:p>
          <a:p>
            <a:pPr algn="ctr"/>
            <a:r>
              <a:rPr lang="en-US" sz="1100" dirty="0" smtClean="0">
                <a:solidFill>
                  <a:schemeClr val="tx1"/>
                </a:solidFill>
                <a:latin typeface="Comic Sans MS"/>
                <a:cs typeface="Comic Sans MS"/>
              </a:rPr>
              <a:t>Formulation</a:t>
            </a:r>
            <a:endParaRPr lang="en-US" sz="1100" dirty="0">
              <a:solidFill>
                <a:schemeClr val="tx1"/>
              </a:solidFill>
              <a:latin typeface="Comic Sans MS"/>
              <a:cs typeface="Comic Sans MS"/>
            </a:endParaRPr>
          </a:p>
        </p:txBody>
      </p:sp>
      <p:sp>
        <p:nvSpPr>
          <p:cNvPr id="17" name="Rectangle 16"/>
          <p:cNvSpPr/>
          <p:nvPr/>
        </p:nvSpPr>
        <p:spPr>
          <a:xfrm>
            <a:off x="6311380" y="3415180"/>
            <a:ext cx="1397520" cy="381000"/>
          </a:xfrm>
          <a:prstGeom prst="rect">
            <a:avLst/>
          </a:prstGeom>
          <a:solidFill>
            <a:srgbClr val="D9D9D9"/>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 Strategy</a:t>
            </a:r>
          </a:p>
          <a:p>
            <a:pPr algn="ctr"/>
            <a:r>
              <a:rPr lang="en-US" sz="1100" dirty="0" smtClean="0">
                <a:solidFill>
                  <a:schemeClr val="tx1"/>
                </a:solidFill>
                <a:latin typeface="Comic Sans MS"/>
                <a:cs typeface="Comic Sans MS"/>
              </a:rPr>
              <a:t>Implementation</a:t>
            </a:r>
            <a:endParaRPr lang="en-US" sz="1100" dirty="0">
              <a:solidFill>
                <a:schemeClr val="tx1"/>
              </a:solidFill>
              <a:latin typeface="Comic Sans MS"/>
              <a:cs typeface="Comic Sans MS"/>
            </a:endParaRPr>
          </a:p>
        </p:txBody>
      </p:sp>
      <p:sp>
        <p:nvSpPr>
          <p:cNvPr id="18" name="Rectangle 17"/>
          <p:cNvSpPr/>
          <p:nvPr/>
        </p:nvSpPr>
        <p:spPr>
          <a:xfrm>
            <a:off x="1469181" y="1242144"/>
            <a:ext cx="6123613" cy="6096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b="1" dirty="0" smtClean="0">
                <a:solidFill>
                  <a:srgbClr val="FF0000"/>
                </a:solidFill>
                <a:latin typeface="Comic Sans MS"/>
                <a:cs typeface="Comic Sans MS"/>
              </a:rPr>
              <a:t>LED Central Mobile Teams</a:t>
            </a:r>
          </a:p>
          <a:p>
            <a:pPr algn="ctr"/>
            <a:endParaRPr lang="en-US" sz="1100" b="1" dirty="0" smtClean="0">
              <a:solidFill>
                <a:srgbClr val="FF0000"/>
              </a:solidFill>
              <a:latin typeface="Comic Sans MS"/>
              <a:cs typeface="Comic Sans MS"/>
            </a:endParaRPr>
          </a:p>
          <a:p>
            <a:pPr algn="ctr"/>
            <a:endParaRPr lang="en-US" sz="1100" b="1" dirty="0">
              <a:solidFill>
                <a:srgbClr val="FF0000"/>
              </a:solidFill>
              <a:latin typeface="Comic Sans MS"/>
              <a:cs typeface="Comic Sans MS"/>
            </a:endParaRPr>
          </a:p>
        </p:txBody>
      </p:sp>
      <p:sp>
        <p:nvSpPr>
          <p:cNvPr id="19" name="Rectangle 18"/>
          <p:cNvSpPr/>
          <p:nvPr/>
        </p:nvSpPr>
        <p:spPr>
          <a:xfrm>
            <a:off x="1572994" y="1546944"/>
            <a:ext cx="2819400" cy="2286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Governance Mobile Team</a:t>
            </a:r>
          </a:p>
        </p:txBody>
      </p:sp>
      <p:sp>
        <p:nvSpPr>
          <p:cNvPr id="20" name="Rectangle 19"/>
          <p:cNvSpPr/>
          <p:nvPr/>
        </p:nvSpPr>
        <p:spPr>
          <a:xfrm>
            <a:off x="4697194" y="1546944"/>
            <a:ext cx="2819400" cy="228600"/>
          </a:xfrm>
          <a:prstGeom prst="rect">
            <a:avLst/>
          </a:prstGeom>
          <a:solidFill>
            <a:srgbClr val="FFFFFF"/>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Implementation &amp; Finance Mobile Team</a:t>
            </a:r>
          </a:p>
        </p:txBody>
      </p:sp>
      <p:sp>
        <p:nvSpPr>
          <p:cNvPr id="21" name="Left-Right Arrow 20"/>
          <p:cNvSpPr/>
          <p:nvPr/>
        </p:nvSpPr>
        <p:spPr>
          <a:xfrm rot="10800000">
            <a:off x="3678734" y="1373903"/>
            <a:ext cx="1661551" cy="557473"/>
          </a:xfrm>
          <a:prstGeom prst="leftRightArrow">
            <a:avLst>
              <a:gd name="adj1" fmla="val 26262"/>
              <a:gd name="adj2" fmla="val 50000"/>
            </a:avLst>
          </a:prstGeom>
          <a:gradFill flip="none" rotWithShape="1">
            <a:gsLst>
              <a:gs pos="0">
                <a:srgbClr val="FF0000">
                  <a:alpha val="51000"/>
                </a:srgbClr>
              </a:gs>
              <a:gs pos="100000">
                <a:srgbClr val="FFFFFF">
                  <a:alpha val="51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2" name="Straight Arrow Connector 21"/>
          <p:cNvCxnSpPr>
            <a:stCxn id="18" idx="2"/>
            <a:endCxn id="9" idx="0"/>
          </p:cNvCxnSpPr>
          <p:nvPr/>
        </p:nvCxnSpPr>
        <p:spPr>
          <a:xfrm>
            <a:off x="4530988" y="1851744"/>
            <a:ext cx="4051" cy="423541"/>
          </a:xfrm>
          <a:prstGeom prst="straightConnector1">
            <a:avLst/>
          </a:prstGeom>
          <a:ln>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989899" y="4950544"/>
            <a:ext cx="1295400" cy="914400"/>
          </a:xfrm>
          <a:prstGeom prst="rect">
            <a:avLst/>
          </a:prstGeom>
          <a:solidFill>
            <a:srgbClr val="FFFFFF"/>
          </a:solidFill>
          <a:ln w="3175"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a:t>
            </a:r>
          </a:p>
          <a:p>
            <a:pPr algn="ctr"/>
            <a:r>
              <a:rPr lang="en-US" sz="1100" dirty="0" smtClean="0">
                <a:solidFill>
                  <a:schemeClr val="tx1"/>
                </a:solidFill>
                <a:latin typeface="Comic Sans MS"/>
                <a:cs typeface="Comic Sans MS"/>
              </a:rPr>
              <a:t>Facilitator @ </a:t>
            </a:r>
            <a:r>
              <a:rPr lang="en-US" sz="1100" dirty="0" err="1" smtClean="0">
                <a:solidFill>
                  <a:schemeClr val="tx1"/>
                </a:solidFill>
                <a:latin typeface="Comic Sans MS"/>
                <a:cs typeface="Comic Sans MS"/>
              </a:rPr>
              <a:t>Markaz</a:t>
            </a:r>
            <a:r>
              <a:rPr lang="en-US" sz="1100" dirty="0" smtClean="0">
                <a:solidFill>
                  <a:schemeClr val="tx1"/>
                </a:solidFill>
                <a:latin typeface="Comic Sans MS"/>
                <a:cs typeface="Comic Sans MS"/>
              </a:rPr>
              <a:t> A</a:t>
            </a:r>
            <a:endParaRPr lang="en-US" sz="1100" dirty="0">
              <a:solidFill>
                <a:schemeClr val="tx1"/>
              </a:solidFill>
              <a:latin typeface="Comic Sans MS"/>
              <a:cs typeface="Comic Sans MS"/>
            </a:endParaRPr>
          </a:p>
        </p:txBody>
      </p:sp>
      <p:sp>
        <p:nvSpPr>
          <p:cNvPr id="24" name="Rectangle 23"/>
          <p:cNvSpPr/>
          <p:nvPr/>
        </p:nvSpPr>
        <p:spPr>
          <a:xfrm>
            <a:off x="2437699" y="4951186"/>
            <a:ext cx="1295400" cy="914400"/>
          </a:xfrm>
          <a:prstGeom prst="rect">
            <a:avLst/>
          </a:prstGeom>
          <a:solidFill>
            <a:srgbClr val="FFFFFF"/>
          </a:solidFill>
          <a:ln w="3175"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a:t>
            </a:r>
          </a:p>
          <a:p>
            <a:pPr algn="ctr"/>
            <a:r>
              <a:rPr lang="en-US" sz="1100" dirty="0" smtClean="0">
                <a:solidFill>
                  <a:schemeClr val="tx1"/>
                </a:solidFill>
                <a:latin typeface="Comic Sans MS"/>
                <a:cs typeface="Comic Sans MS"/>
              </a:rPr>
              <a:t>Facilitator @ </a:t>
            </a:r>
            <a:r>
              <a:rPr lang="en-US" sz="1100" dirty="0" err="1" smtClean="0">
                <a:solidFill>
                  <a:schemeClr val="tx1"/>
                </a:solidFill>
                <a:latin typeface="Comic Sans MS"/>
                <a:cs typeface="Comic Sans MS"/>
              </a:rPr>
              <a:t>Markaz</a:t>
            </a:r>
            <a:r>
              <a:rPr lang="en-US" sz="1100" dirty="0" smtClean="0">
                <a:solidFill>
                  <a:schemeClr val="tx1"/>
                </a:solidFill>
                <a:latin typeface="Comic Sans MS"/>
                <a:cs typeface="Comic Sans MS"/>
              </a:rPr>
              <a:t> </a:t>
            </a:r>
            <a:r>
              <a:rPr lang="en-US" sz="1100" dirty="0">
                <a:solidFill>
                  <a:schemeClr val="tx1"/>
                </a:solidFill>
                <a:latin typeface="Comic Sans MS"/>
                <a:cs typeface="Comic Sans MS"/>
              </a:rPr>
              <a:t>B</a:t>
            </a:r>
          </a:p>
        </p:txBody>
      </p:sp>
      <p:sp>
        <p:nvSpPr>
          <p:cNvPr id="25" name="Rectangle 24"/>
          <p:cNvSpPr/>
          <p:nvPr/>
        </p:nvSpPr>
        <p:spPr>
          <a:xfrm>
            <a:off x="3883288" y="4951186"/>
            <a:ext cx="1295400" cy="914400"/>
          </a:xfrm>
          <a:prstGeom prst="rect">
            <a:avLst/>
          </a:prstGeom>
          <a:solidFill>
            <a:srgbClr val="FFFFFF"/>
          </a:solidFill>
          <a:ln w="3175"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a:t>
            </a:r>
          </a:p>
          <a:p>
            <a:pPr algn="ctr"/>
            <a:r>
              <a:rPr lang="en-US" sz="1100" dirty="0" smtClean="0">
                <a:solidFill>
                  <a:schemeClr val="tx1"/>
                </a:solidFill>
                <a:latin typeface="Comic Sans MS"/>
                <a:cs typeface="Comic Sans MS"/>
              </a:rPr>
              <a:t>Facilitator @ </a:t>
            </a:r>
            <a:r>
              <a:rPr lang="en-US" sz="1100" dirty="0" err="1" smtClean="0">
                <a:solidFill>
                  <a:schemeClr val="tx1"/>
                </a:solidFill>
                <a:latin typeface="Comic Sans MS"/>
                <a:cs typeface="Comic Sans MS"/>
              </a:rPr>
              <a:t>Markaz</a:t>
            </a:r>
            <a:r>
              <a:rPr lang="en-US" sz="1100" dirty="0" smtClean="0">
                <a:solidFill>
                  <a:schemeClr val="tx1"/>
                </a:solidFill>
                <a:latin typeface="Comic Sans MS"/>
                <a:cs typeface="Comic Sans MS"/>
              </a:rPr>
              <a:t> </a:t>
            </a:r>
            <a:r>
              <a:rPr lang="en-US" sz="1100" dirty="0">
                <a:solidFill>
                  <a:schemeClr val="tx1"/>
                </a:solidFill>
                <a:latin typeface="Comic Sans MS"/>
                <a:cs typeface="Comic Sans MS"/>
              </a:rPr>
              <a:t>C</a:t>
            </a:r>
          </a:p>
        </p:txBody>
      </p:sp>
      <p:sp>
        <p:nvSpPr>
          <p:cNvPr id="26" name="Rectangle 25"/>
          <p:cNvSpPr/>
          <p:nvPr/>
        </p:nvSpPr>
        <p:spPr>
          <a:xfrm>
            <a:off x="6843494" y="4951186"/>
            <a:ext cx="1295400" cy="914400"/>
          </a:xfrm>
          <a:prstGeom prst="rect">
            <a:avLst/>
          </a:prstGeom>
          <a:solidFill>
            <a:srgbClr val="FFFFFF"/>
          </a:solidFill>
          <a:ln w="3175"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a:t>
            </a:r>
          </a:p>
          <a:p>
            <a:pPr algn="ctr"/>
            <a:r>
              <a:rPr lang="en-US" sz="1100" dirty="0" smtClean="0">
                <a:solidFill>
                  <a:schemeClr val="tx1"/>
                </a:solidFill>
                <a:latin typeface="Comic Sans MS"/>
                <a:cs typeface="Comic Sans MS"/>
              </a:rPr>
              <a:t>Facilitator @ </a:t>
            </a:r>
            <a:r>
              <a:rPr lang="en-US" sz="1100" dirty="0" err="1" smtClean="0">
                <a:solidFill>
                  <a:schemeClr val="tx1"/>
                </a:solidFill>
                <a:latin typeface="Comic Sans MS"/>
                <a:cs typeface="Comic Sans MS"/>
              </a:rPr>
              <a:t>Markaz</a:t>
            </a:r>
            <a:r>
              <a:rPr lang="en-US" sz="1100" dirty="0" smtClean="0">
                <a:solidFill>
                  <a:schemeClr val="tx1"/>
                </a:solidFill>
                <a:latin typeface="Comic Sans MS"/>
                <a:cs typeface="Comic Sans MS"/>
              </a:rPr>
              <a:t> </a:t>
            </a:r>
            <a:r>
              <a:rPr lang="en-US" sz="1100" dirty="0">
                <a:solidFill>
                  <a:schemeClr val="tx1"/>
                </a:solidFill>
                <a:latin typeface="Comic Sans MS"/>
                <a:cs typeface="Comic Sans MS"/>
              </a:rPr>
              <a:t>E</a:t>
            </a:r>
          </a:p>
        </p:txBody>
      </p:sp>
      <p:sp>
        <p:nvSpPr>
          <p:cNvPr id="27" name="Rectangle 26"/>
          <p:cNvSpPr/>
          <p:nvPr/>
        </p:nvSpPr>
        <p:spPr>
          <a:xfrm>
            <a:off x="5327332" y="4950544"/>
            <a:ext cx="1295400" cy="914400"/>
          </a:xfrm>
          <a:prstGeom prst="rect">
            <a:avLst/>
          </a:prstGeom>
          <a:solidFill>
            <a:srgbClr val="FFFFFF"/>
          </a:solidFill>
          <a:ln w="3175"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latin typeface="Comic Sans MS"/>
                <a:cs typeface="Comic Sans MS"/>
              </a:rPr>
              <a:t>LED</a:t>
            </a:r>
          </a:p>
          <a:p>
            <a:pPr algn="ctr"/>
            <a:r>
              <a:rPr lang="en-US" sz="1100" dirty="0" smtClean="0">
                <a:solidFill>
                  <a:schemeClr val="tx1"/>
                </a:solidFill>
                <a:latin typeface="Comic Sans MS"/>
                <a:cs typeface="Comic Sans MS"/>
              </a:rPr>
              <a:t>Facilitator @ </a:t>
            </a:r>
            <a:r>
              <a:rPr lang="en-US" sz="1100" dirty="0" err="1" smtClean="0">
                <a:solidFill>
                  <a:schemeClr val="tx1"/>
                </a:solidFill>
                <a:latin typeface="Comic Sans MS"/>
                <a:cs typeface="Comic Sans MS"/>
              </a:rPr>
              <a:t>Markaz</a:t>
            </a:r>
            <a:r>
              <a:rPr lang="en-US" sz="1100" dirty="0" smtClean="0">
                <a:solidFill>
                  <a:schemeClr val="tx1"/>
                </a:solidFill>
                <a:latin typeface="Comic Sans MS"/>
                <a:cs typeface="Comic Sans MS"/>
              </a:rPr>
              <a:t> </a:t>
            </a:r>
            <a:r>
              <a:rPr lang="en-US" sz="1100" dirty="0">
                <a:solidFill>
                  <a:schemeClr val="tx1"/>
                </a:solidFill>
                <a:latin typeface="Comic Sans MS"/>
                <a:cs typeface="Comic Sans MS"/>
              </a:rPr>
              <a:t>D</a:t>
            </a:r>
          </a:p>
        </p:txBody>
      </p:sp>
      <p:cxnSp>
        <p:nvCxnSpPr>
          <p:cNvPr id="28" name="Elbow Connector 27"/>
          <p:cNvCxnSpPr>
            <a:stCxn id="9" idx="2"/>
            <a:endCxn id="23" idx="0"/>
          </p:cNvCxnSpPr>
          <p:nvPr/>
        </p:nvCxnSpPr>
        <p:spPr>
          <a:xfrm rot="5400000">
            <a:off x="2820847" y="3236352"/>
            <a:ext cx="530944" cy="2897440"/>
          </a:xfrm>
          <a:prstGeom prst="bentConnector3">
            <a:avLst/>
          </a:prstGeom>
          <a:ln w="3175" cmpd="sng">
            <a:solidFill>
              <a:srgbClr val="FF0000"/>
            </a:solidFill>
            <a:prstDash val="dot"/>
            <a:headEnd type="arrow"/>
            <a:tailEnd type="arrow"/>
          </a:ln>
        </p:spPr>
        <p:style>
          <a:lnRef idx="2">
            <a:schemeClr val="accent1"/>
          </a:lnRef>
          <a:fillRef idx="0">
            <a:schemeClr val="accent1"/>
          </a:fillRef>
          <a:effectRef idx="1">
            <a:schemeClr val="accent1"/>
          </a:effectRef>
          <a:fontRef idx="minor">
            <a:schemeClr val="tx1"/>
          </a:fontRef>
        </p:style>
      </p:cxnSp>
      <p:cxnSp>
        <p:nvCxnSpPr>
          <p:cNvPr id="29" name="Elbow Connector 28"/>
          <p:cNvCxnSpPr>
            <a:stCxn id="9" idx="2"/>
            <a:endCxn id="24" idx="0"/>
          </p:cNvCxnSpPr>
          <p:nvPr/>
        </p:nvCxnSpPr>
        <p:spPr>
          <a:xfrm rot="5400000">
            <a:off x="3544426" y="3960573"/>
            <a:ext cx="531586" cy="1449640"/>
          </a:xfrm>
          <a:prstGeom prst="bentConnector3">
            <a:avLst/>
          </a:prstGeom>
          <a:ln w="3175" cmpd="sng">
            <a:solidFill>
              <a:srgbClr val="FF0000"/>
            </a:solidFill>
            <a:prstDash val="dot"/>
            <a:headEnd type="arrow"/>
            <a:tailEnd type="arrow"/>
          </a:ln>
        </p:spPr>
        <p:style>
          <a:lnRef idx="2">
            <a:schemeClr val="accent1"/>
          </a:lnRef>
          <a:fillRef idx="0">
            <a:schemeClr val="accent1"/>
          </a:fillRef>
          <a:effectRef idx="1">
            <a:schemeClr val="accent1"/>
          </a:effectRef>
          <a:fontRef idx="minor">
            <a:schemeClr val="tx1"/>
          </a:fontRef>
        </p:style>
      </p:cxnSp>
      <p:cxnSp>
        <p:nvCxnSpPr>
          <p:cNvPr id="30" name="Elbow Connector 29"/>
          <p:cNvCxnSpPr>
            <a:stCxn id="9" idx="2"/>
            <a:endCxn id="25" idx="0"/>
          </p:cNvCxnSpPr>
          <p:nvPr/>
        </p:nvCxnSpPr>
        <p:spPr>
          <a:xfrm rot="5400000">
            <a:off x="4267221" y="4683368"/>
            <a:ext cx="531586" cy="4051"/>
          </a:xfrm>
          <a:prstGeom prst="bentConnector3">
            <a:avLst/>
          </a:prstGeom>
          <a:ln w="3175" cmpd="sng">
            <a:solidFill>
              <a:srgbClr val="FF0000"/>
            </a:solidFill>
            <a:prstDash val="dot"/>
            <a:headEnd type="arrow"/>
            <a:tailEnd type="arrow"/>
          </a:ln>
        </p:spPr>
        <p:style>
          <a:lnRef idx="2">
            <a:schemeClr val="accent1"/>
          </a:lnRef>
          <a:fillRef idx="0">
            <a:schemeClr val="accent1"/>
          </a:fillRef>
          <a:effectRef idx="1">
            <a:schemeClr val="accent1"/>
          </a:effectRef>
          <a:fontRef idx="minor">
            <a:schemeClr val="tx1"/>
          </a:fontRef>
        </p:style>
      </p:cxnSp>
      <p:cxnSp>
        <p:nvCxnSpPr>
          <p:cNvPr id="31" name="Elbow Connector 30"/>
          <p:cNvCxnSpPr>
            <a:stCxn id="9" idx="2"/>
            <a:endCxn id="27" idx="0"/>
          </p:cNvCxnSpPr>
          <p:nvPr/>
        </p:nvCxnSpPr>
        <p:spPr>
          <a:xfrm rot="16200000" flipH="1">
            <a:off x="4989563" y="3965075"/>
            <a:ext cx="530944" cy="1439993"/>
          </a:xfrm>
          <a:prstGeom prst="bentConnector3">
            <a:avLst/>
          </a:prstGeom>
          <a:ln w="3175" cmpd="sng">
            <a:solidFill>
              <a:srgbClr val="FF0000"/>
            </a:solidFill>
            <a:prstDash val="dot"/>
            <a:headEnd type="arrow"/>
            <a:tailEnd type="arrow"/>
          </a:ln>
        </p:spPr>
        <p:style>
          <a:lnRef idx="2">
            <a:schemeClr val="accent1"/>
          </a:lnRef>
          <a:fillRef idx="0">
            <a:schemeClr val="accent1"/>
          </a:fillRef>
          <a:effectRef idx="1">
            <a:schemeClr val="accent1"/>
          </a:effectRef>
          <a:fontRef idx="minor">
            <a:schemeClr val="tx1"/>
          </a:fontRef>
        </p:style>
      </p:cxnSp>
      <p:cxnSp>
        <p:nvCxnSpPr>
          <p:cNvPr id="32" name="Elbow Connector 31"/>
          <p:cNvCxnSpPr>
            <a:stCxn id="9" idx="2"/>
            <a:endCxn id="26" idx="0"/>
          </p:cNvCxnSpPr>
          <p:nvPr/>
        </p:nvCxnSpPr>
        <p:spPr>
          <a:xfrm rot="16200000" flipH="1">
            <a:off x="5747323" y="3207315"/>
            <a:ext cx="531586" cy="2956155"/>
          </a:xfrm>
          <a:prstGeom prst="bentConnector3">
            <a:avLst/>
          </a:prstGeom>
          <a:ln w="3175" cmpd="sng">
            <a:solidFill>
              <a:srgbClr val="FF0000"/>
            </a:solidFill>
            <a:prstDash val="dot"/>
            <a:headEnd type="arrow"/>
            <a:tailEnd type="arrow"/>
          </a:ln>
        </p:spPr>
        <p:style>
          <a:lnRef idx="2">
            <a:schemeClr val="accent1"/>
          </a:lnRef>
          <a:fillRef idx="0">
            <a:schemeClr val="accent1"/>
          </a:fillRef>
          <a:effectRef idx="1">
            <a:schemeClr val="accent1"/>
          </a:effectRef>
          <a:fontRef idx="minor">
            <a:schemeClr val="tx1"/>
          </a:fontRef>
        </p:style>
      </p:cxnSp>
      <p:sp>
        <p:nvSpPr>
          <p:cNvPr id="33" name="Left-Right Arrow 32"/>
          <p:cNvSpPr/>
          <p:nvPr/>
        </p:nvSpPr>
        <p:spPr>
          <a:xfrm rot="10800000">
            <a:off x="1320280" y="3340721"/>
            <a:ext cx="6388619" cy="557473"/>
          </a:xfrm>
          <a:prstGeom prst="leftRightArrow">
            <a:avLst>
              <a:gd name="adj1" fmla="val 26262"/>
              <a:gd name="adj2" fmla="val 50000"/>
            </a:avLst>
          </a:prstGeom>
          <a:gradFill flip="none" rotWithShape="1">
            <a:gsLst>
              <a:gs pos="0">
                <a:srgbClr val="FF0000">
                  <a:alpha val="51000"/>
                </a:srgbClr>
              </a:gs>
              <a:gs pos="100000">
                <a:srgbClr val="FFFFFF">
                  <a:alpha val="51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3959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Tijdelijke aanduiding voor inhoud 2"/>
          <p:cNvSpPr>
            <a:spLocks noGrp="1"/>
          </p:cNvSpPr>
          <p:nvPr>
            <p:ph idx="1"/>
          </p:nvPr>
        </p:nvSpPr>
        <p:spPr>
          <a:xfrm>
            <a:off x="737312" y="1114425"/>
            <a:ext cx="8077200" cy="4865461"/>
          </a:xfrm>
        </p:spPr>
        <p:txBody>
          <a:bodyPr>
            <a:noAutofit/>
          </a:bodyPr>
          <a:lstStyle/>
          <a:p>
            <a:pPr>
              <a:buFontTx/>
              <a:buNone/>
            </a:pPr>
            <a:r>
              <a:rPr lang="en-US" sz="2200" b="1" dirty="0">
                <a:solidFill>
                  <a:srgbClr val="FF0000"/>
                </a:solidFill>
                <a:ea typeface="ＭＳ Ｐゴシック" charset="0"/>
                <a:cs typeface="ＭＳ Ｐゴシック" charset="0"/>
              </a:rPr>
              <a:t>LED Forum Membership:</a:t>
            </a:r>
          </a:p>
          <a:p>
            <a:pPr>
              <a:buFont typeface="Wingdings" charset="2"/>
              <a:buChar char="§"/>
            </a:pPr>
            <a:r>
              <a:rPr lang="en-US" sz="2200" dirty="0">
                <a:ea typeface="ＭＳ Ｐゴシック" charset="0"/>
                <a:cs typeface="ＭＳ Ｐゴシック" charset="0"/>
              </a:rPr>
              <a:t>Senior representation of the Local </a:t>
            </a:r>
            <a:r>
              <a:rPr lang="en-US" sz="2200" dirty="0" smtClean="0">
                <a:ea typeface="ＭＳ Ｐゴシック" charset="0"/>
                <a:cs typeface="ＭＳ Ｐゴシック" charset="0"/>
              </a:rPr>
              <a:t>Government - Executive &amp; Legislative;</a:t>
            </a:r>
          </a:p>
          <a:p>
            <a:pPr>
              <a:buFont typeface="Wingdings" charset="2"/>
              <a:buChar char="§"/>
            </a:pPr>
            <a:r>
              <a:rPr lang="en-US" sz="2200" dirty="0" smtClean="0">
                <a:ea typeface="ＭＳ Ｐゴシック" charset="0"/>
                <a:cs typeface="ＭＳ Ｐゴシック" charset="0"/>
              </a:rPr>
              <a:t>The </a:t>
            </a:r>
            <a:r>
              <a:rPr lang="en-US" sz="2200" dirty="0">
                <a:ea typeface="ＭＳ Ｐゴシック" charset="0"/>
                <a:cs typeface="ＭＳ Ｐゴシック" charset="0"/>
              </a:rPr>
              <a:t>LED Facilitation Team/</a:t>
            </a:r>
            <a:r>
              <a:rPr lang="en-US" sz="2200" dirty="0" smtClean="0">
                <a:ea typeface="ＭＳ Ｐゴシック" charset="0"/>
                <a:cs typeface="ＭＳ Ｐゴシック" charset="0"/>
              </a:rPr>
              <a:t>Unit, </a:t>
            </a:r>
            <a:r>
              <a:rPr lang="en-US" sz="2200" dirty="0">
                <a:ea typeface="ＭＳ Ｐゴシック" charset="0"/>
                <a:cs typeface="ＭＳ Ｐゴシック" charset="0"/>
              </a:rPr>
              <a:t>as the Technical Secretariat of the Forum</a:t>
            </a:r>
            <a:r>
              <a:rPr lang="en-US" sz="2200" dirty="0" smtClean="0">
                <a:ea typeface="ＭＳ Ｐゴシック" charset="0"/>
                <a:cs typeface="ＭＳ Ｐゴシック" charset="0"/>
              </a:rPr>
              <a:t>;</a:t>
            </a:r>
          </a:p>
          <a:p>
            <a:pPr>
              <a:buFont typeface="Wingdings" charset="2"/>
              <a:buChar char="§"/>
            </a:pPr>
            <a:r>
              <a:rPr lang="en-US" sz="2200" dirty="0" smtClean="0">
                <a:ea typeface="ＭＳ Ｐゴシック" charset="0"/>
                <a:cs typeface="ＭＳ Ｐゴシック" charset="0"/>
              </a:rPr>
              <a:t>LED </a:t>
            </a:r>
            <a:r>
              <a:rPr lang="en-US" sz="2200" dirty="0">
                <a:ea typeface="ＭＳ Ｐゴシック" charset="0"/>
                <a:cs typeface="ＭＳ Ｐゴシック" charset="0"/>
              </a:rPr>
              <a:t>Relevant Sector Departments</a:t>
            </a:r>
            <a:r>
              <a:rPr lang="en-US" sz="2200" dirty="0" smtClean="0">
                <a:ea typeface="ＭＳ Ｐゴシック" charset="0"/>
                <a:cs typeface="ＭＳ Ｐゴシック" charset="0"/>
              </a:rPr>
              <a:t>;</a:t>
            </a:r>
          </a:p>
          <a:p>
            <a:pPr>
              <a:buFont typeface="Wingdings" charset="2"/>
              <a:buChar char="§"/>
            </a:pPr>
            <a:r>
              <a:rPr lang="en-US" sz="2200" dirty="0" smtClean="0">
                <a:ea typeface="ＭＳ Ｐゴシック" charset="0"/>
                <a:cs typeface="ＭＳ Ｐゴシック" charset="0"/>
              </a:rPr>
              <a:t>LED </a:t>
            </a:r>
            <a:r>
              <a:rPr lang="en-US" sz="2200" dirty="0">
                <a:ea typeface="ＭＳ Ｐゴシック" charset="0"/>
                <a:cs typeface="ＭＳ Ｐゴシック" charset="0"/>
              </a:rPr>
              <a:t>Relevant Public Agencies</a:t>
            </a:r>
            <a:r>
              <a:rPr lang="en-US" sz="2200" dirty="0" smtClean="0">
                <a:ea typeface="ＭＳ Ｐゴシック" charset="0"/>
                <a:cs typeface="ＭＳ Ｐゴシック" charset="0"/>
              </a:rPr>
              <a:t>;</a:t>
            </a:r>
          </a:p>
          <a:p>
            <a:pPr>
              <a:buFont typeface="Wingdings" charset="2"/>
              <a:buChar char="§"/>
            </a:pPr>
            <a:r>
              <a:rPr lang="en-US" sz="2200" dirty="0" smtClean="0">
                <a:ea typeface="ＭＳ Ｐゴシック" charset="0"/>
                <a:cs typeface="ＭＳ Ｐゴシック" charset="0"/>
              </a:rPr>
              <a:t>Private </a:t>
            </a:r>
            <a:r>
              <a:rPr lang="en-US" sz="2200" dirty="0">
                <a:ea typeface="ＭＳ Ｐゴシック" charset="0"/>
                <a:cs typeface="ＭＳ Ｐゴシック" charset="0"/>
              </a:rPr>
              <a:t>sector representative organizations – Chambers, Associations, Unions, Cooperatives and others</a:t>
            </a:r>
            <a:r>
              <a:rPr lang="en-US" sz="2200" dirty="0" smtClean="0">
                <a:ea typeface="ＭＳ Ｐゴシック" charset="0"/>
                <a:cs typeface="ＭＳ Ｐゴシック" charset="0"/>
              </a:rPr>
              <a:t>;</a:t>
            </a:r>
          </a:p>
          <a:p>
            <a:pPr>
              <a:buFont typeface="Wingdings" charset="2"/>
              <a:buChar char="§"/>
            </a:pPr>
            <a:r>
              <a:rPr lang="en-US" sz="2200" dirty="0" smtClean="0">
                <a:ea typeface="ＭＳ Ｐゴシック" charset="0"/>
                <a:cs typeface="ＭＳ Ｐゴシック" charset="0"/>
              </a:rPr>
              <a:t>Representation </a:t>
            </a:r>
            <a:r>
              <a:rPr lang="en-US" sz="2200" dirty="0">
                <a:ea typeface="ＭＳ Ｐゴシック" charset="0"/>
                <a:cs typeface="ＭＳ Ｐゴシック" charset="0"/>
              </a:rPr>
              <a:t>of the Sectors, clusters and value chains of the local economy</a:t>
            </a:r>
            <a:r>
              <a:rPr lang="en-US" sz="2200" dirty="0" smtClean="0">
                <a:ea typeface="ＭＳ Ｐゴシック" charset="0"/>
                <a:cs typeface="ＭＳ Ｐゴシック" charset="0"/>
              </a:rPr>
              <a:t>;</a:t>
            </a:r>
          </a:p>
          <a:p>
            <a:pPr>
              <a:buFont typeface="Wingdings" charset="2"/>
              <a:buChar char="§"/>
            </a:pPr>
            <a:r>
              <a:rPr lang="en-US" sz="2200" dirty="0" smtClean="0">
                <a:ea typeface="ＭＳ Ｐゴシック" charset="0"/>
                <a:cs typeface="ＭＳ Ｐゴシック" charset="0"/>
              </a:rPr>
              <a:t>Development </a:t>
            </a:r>
            <a:r>
              <a:rPr lang="en-US" sz="2200" dirty="0">
                <a:ea typeface="ＭＳ Ｐゴシック" charset="0"/>
                <a:cs typeface="ＭＳ Ｐゴシック" charset="0"/>
              </a:rPr>
              <a:t>partners active in local economy development functions </a:t>
            </a:r>
            <a:endParaRPr lang="en-US" sz="2200" dirty="0">
              <a:solidFill>
                <a:srgbClr val="FF0000"/>
              </a:solidFill>
              <a:ea typeface="ＭＳ Ｐゴシック" charset="0"/>
              <a:cs typeface="ＭＳ Ｐゴシック" charset="0"/>
            </a:endParaRPr>
          </a:p>
          <a:p>
            <a:pPr eaLnBrk="1" hangingPunct="1">
              <a:lnSpc>
                <a:spcPct val="80000"/>
              </a:lnSpc>
              <a:buFontTx/>
              <a:buNone/>
            </a:pPr>
            <a:endParaRPr lang="en-US" sz="2200" dirty="0">
              <a:solidFill>
                <a:srgbClr val="FF0000"/>
              </a:solidFill>
              <a:ea typeface="ＭＳ Ｐゴシック" charset="0"/>
              <a:cs typeface="ＭＳ Ｐゴシック" charset="0"/>
            </a:endParaRPr>
          </a:p>
        </p:txBody>
      </p:sp>
      <p:sp>
        <p:nvSpPr>
          <p:cNvPr id="8" name="Rectangle 2"/>
          <p:cNvSpPr>
            <a:spLocks noGrp="1" noChangeArrowheads="1"/>
          </p:cNvSpPr>
          <p:nvPr>
            <p:ph type="title"/>
          </p:nvPr>
        </p:nvSpPr>
        <p:spPr>
          <a:xfrm>
            <a:off x="737312" y="41274"/>
            <a:ext cx="7893050" cy="741214"/>
          </a:xfrm>
        </p:spPr>
        <p:txBody>
          <a:bodyPr>
            <a:normAutofit fontScale="90000"/>
          </a:bodyPr>
          <a:lstStyle/>
          <a:p>
            <a:pPr algn="l" eaLnBrk="1" hangingPunct="1"/>
            <a:r>
              <a:rPr lang="en-US" sz="2800" dirty="0">
                <a:solidFill>
                  <a:schemeClr val="bg1"/>
                </a:solidFill>
                <a:latin typeface="+mn-lt"/>
                <a:ea typeface="ＭＳ Ｐゴシック" charset="0"/>
                <a:cs typeface="ＭＳ Ｐゴシック" charset="0"/>
              </a:rPr>
              <a:t>The LED Promotion </a:t>
            </a:r>
            <a:r>
              <a:rPr lang="en-US" sz="2800" dirty="0" smtClean="0">
                <a:solidFill>
                  <a:schemeClr val="bg1"/>
                </a:solidFill>
                <a:latin typeface="+mn-lt"/>
                <a:ea typeface="ＭＳ Ｐゴシック" charset="0"/>
                <a:cs typeface="ＭＳ Ｐゴシック" charset="0"/>
              </a:rPr>
              <a:t>Process: </a:t>
            </a:r>
            <a:r>
              <a:rPr lang="en-US" sz="2800" dirty="0">
                <a:solidFill>
                  <a:schemeClr val="bg1"/>
                </a:solidFill>
                <a:latin typeface="+mn-lt"/>
                <a:ea typeface="ＭＳ Ｐゴシック" charset="0"/>
                <a:cs typeface="ＭＳ Ｐゴシック" charset="0"/>
              </a:rPr>
              <a:t/>
            </a:r>
            <a:br>
              <a:rPr lang="en-US" sz="2800" dirty="0">
                <a:solidFill>
                  <a:schemeClr val="bg1"/>
                </a:solidFill>
                <a:latin typeface="+mn-lt"/>
                <a:ea typeface="ＭＳ Ｐゴシック" charset="0"/>
                <a:cs typeface="ＭＳ Ｐゴシック" charset="0"/>
              </a:rPr>
            </a:br>
            <a:r>
              <a:rPr lang="en-US" sz="2400" dirty="0">
                <a:solidFill>
                  <a:srgbClr val="FF0000"/>
                </a:solidFill>
                <a:latin typeface="+mn-lt"/>
                <a:ea typeface="ＭＳ Ｐゴシック" charset="0"/>
                <a:cs typeface="ＭＳ Ｐゴシック" charset="0"/>
              </a:rPr>
              <a:t>Institutionalization Phase – </a:t>
            </a:r>
            <a:r>
              <a:rPr lang="en-US" sz="2400" dirty="0" smtClean="0">
                <a:solidFill>
                  <a:srgbClr val="FFFFFF"/>
                </a:solidFill>
                <a:latin typeface="+mn-lt"/>
                <a:ea typeface="ＭＳ Ｐゴシック" charset="0"/>
                <a:cs typeface="ＭＳ Ｐゴシック" charset="0"/>
              </a:rPr>
              <a:t>The LED Forum</a:t>
            </a:r>
            <a:endParaRPr lang="en-US" sz="2400" dirty="0">
              <a:solidFill>
                <a:srgbClr val="FFFFFF"/>
              </a:solidFill>
              <a:latin typeface="+mn-lt"/>
              <a:ea typeface="ＭＳ Ｐゴシック" charset="0"/>
              <a:cs typeface="ＭＳ Ｐゴシック" charset="0"/>
            </a:endParaRPr>
          </a:p>
        </p:txBody>
      </p:sp>
    </p:spTree>
    <p:extLst>
      <p:ext uri="{BB962C8B-B14F-4D97-AF65-F5344CB8AC3E}">
        <p14:creationId xmlns:p14="http://schemas.microsoft.com/office/powerpoint/2010/main" val="21937656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59216" y="-152400"/>
            <a:ext cx="7893050" cy="1025525"/>
          </a:xfrm>
        </p:spPr>
        <p:txBody>
          <a:bodyPr/>
          <a:lstStyle/>
          <a:p>
            <a:pPr algn="l" eaLnBrk="1" hangingPunct="1"/>
            <a:r>
              <a:rPr lang="en-US" sz="2800" dirty="0">
                <a:solidFill>
                  <a:srgbClr val="FFFFFF"/>
                </a:solidFill>
                <a:latin typeface="+mn-lt"/>
                <a:ea typeface="ＭＳ Ｐゴシック" charset="0"/>
                <a:cs typeface="ＭＳ Ｐゴシック" charset="0"/>
              </a:rPr>
              <a:t>The LED Promotion </a:t>
            </a:r>
            <a:r>
              <a:rPr lang="en-US" sz="2800" dirty="0" smtClean="0">
                <a:solidFill>
                  <a:srgbClr val="FFFFFF"/>
                </a:solidFill>
                <a:latin typeface="+mn-lt"/>
                <a:ea typeface="ＭＳ Ｐゴシック" charset="0"/>
                <a:cs typeface="ＭＳ Ｐゴシック" charset="0"/>
              </a:rPr>
              <a:t>Process: </a:t>
            </a:r>
            <a:r>
              <a:rPr lang="en-US" sz="2800" dirty="0">
                <a:solidFill>
                  <a:srgbClr val="FFFFFF"/>
                </a:solidFill>
                <a:latin typeface="+mn-lt"/>
                <a:ea typeface="ＭＳ Ｐゴシック" charset="0"/>
                <a:cs typeface="ＭＳ Ｐゴシック" charset="0"/>
              </a:rPr>
              <a:t/>
            </a:r>
            <a:br>
              <a:rPr lang="en-US" sz="2800" dirty="0">
                <a:solidFill>
                  <a:srgbClr val="FFFFFF"/>
                </a:solidFill>
                <a:latin typeface="+mn-lt"/>
                <a:ea typeface="ＭＳ Ｐゴシック" charset="0"/>
                <a:cs typeface="ＭＳ Ｐゴシック" charset="0"/>
              </a:rPr>
            </a:br>
            <a:r>
              <a:rPr lang="en-US" sz="2400" dirty="0">
                <a:solidFill>
                  <a:srgbClr val="FF0000"/>
                </a:solidFill>
                <a:latin typeface="+mn-lt"/>
                <a:ea typeface="ＭＳ Ｐゴシック" charset="0"/>
                <a:cs typeface="ＭＳ Ｐゴシック" charset="0"/>
              </a:rPr>
              <a:t>Institutionalization Phase: The LED Forum  </a:t>
            </a:r>
          </a:p>
        </p:txBody>
      </p:sp>
      <p:sp>
        <p:nvSpPr>
          <p:cNvPr id="8" name="AutoShape 4"/>
          <p:cNvSpPr>
            <a:spLocks noChangeArrowheads="1"/>
          </p:cNvSpPr>
          <p:nvPr/>
        </p:nvSpPr>
        <p:spPr bwMode="auto">
          <a:xfrm rot="5400000">
            <a:off x="3181350" y="2305050"/>
            <a:ext cx="2857500" cy="31242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3933" y="10800"/>
                </a:moveTo>
                <a:cubicBezTo>
                  <a:pt x="3933" y="7007"/>
                  <a:pt x="7007" y="3933"/>
                  <a:pt x="10800" y="3933"/>
                </a:cubicBezTo>
                <a:cubicBezTo>
                  <a:pt x="14592" y="3933"/>
                  <a:pt x="17666" y="7007"/>
                  <a:pt x="17666" y="10799"/>
                </a:cubicBezTo>
                <a:lnTo>
                  <a:pt x="21600" y="10800"/>
                </a:lnTo>
                <a:cubicBezTo>
                  <a:pt x="21600" y="4835"/>
                  <a:pt x="16764" y="0"/>
                  <a:pt x="10800" y="0"/>
                </a:cubicBezTo>
                <a:cubicBezTo>
                  <a:pt x="4835" y="0"/>
                  <a:pt x="0" y="4835"/>
                  <a:pt x="0" y="10800"/>
                </a:cubicBezTo>
                <a:lnTo>
                  <a:pt x="3933" y="10800"/>
                </a:lnTo>
                <a:close/>
              </a:path>
            </a:pathLst>
          </a:custGeom>
          <a:solidFill>
            <a:srgbClr val="C0C0C0"/>
          </a:solidFill>
          <a:ln w="28575" cap="rnd">
            <a:solidFill>
              <a:srgbClr val="FF0000"/>
            </a:solidFill>
            <a:prstDash val="sysDot"/>
            <a:miter lim="800000"/>
            <a:headEnd/>
            <a:tailEnd/>
          </a:ln>
        </p:spPr>
        <p:txBody>
          <a:bodyPr rot="10800000" vert="eaVert" wrap="none" anchor="ctr"/>
          <a:lstStyle/>
          <a:p>
            <a:endParaRPr lang="en-US"/>
          </a:p>
        </p:txBody>
      </p:sp>
      <p:sp>
        <p:nvSpPr>
          <p:cNvPr id="9" name="AutoShape 5"/>
          <p:cNvSpPr>
            <a:spLocks noChangeArrowheads="1"/>
          </p:cNvSpPr>
          <p:nvPr/>
        </p:nvSpPr>
        <p:spPr bwMode="auto">
          <a:xfrm rot="8733947">
            <a:off x="5614988" y="2590800"/>
            <a:ext cx="9906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8758 h 21600"/>
              <a:gd name="T14" fmla="*/ 20589 w 21600"/>
              <a:gd name="T15" fmla="*/ 12842 h 21600"/>
            </a:gdLst>
            <a:ahLst/>
            <a:cxnLst>
              <a:cxn ang="T8">
                <a:pos x="T0" y="T1"/>
              </a:cxn>
              <a:cxn ang="T9">
                <a:pos x="T2" y="T3"/>
              </a:cxn>
              <a:cxn ang="T10">
                <a:pos x="T4" y="T5"/>
              </a:cxn>
              <a:cxn ang="T11">
                <a:pos x="T6" y="T7"/>
              </a:cxn>
            </a:cxnLst>
            <a:rect l="T12" t="T13" r="T14" b="T15"/>
            <a:pathLst>
              <a:path w="21600" h="21600">
                <a:moveTo>
                  <a:pt x="16251" y="0"/>
                </a:moveTo>
                <a:lnTo>
                  <a:pt x="16251" y="8758"/>
                </a:lnTo>
                <a:lnTo>
                  <a:pt x="3375" y="8758"/>
                </a:lnTo>
                <a:lnTo>
                  <a:pt x="3375" y="12842"/>
                </a:lnTo>
                <a:lnTo>
                  <a:pt x="16251" y="12842"/>
                </a:lnTo>
                <a:lnTo>
                  <a:pt x="16251" y="21600"/>
                </a:lnTo>
                <a:lnTo>
                  <a:pt x="21600" y="10800"/>
                </a:lnTo>
                <a:lnTo>
                  <a:pt x="16251" y="0"/>
                </a:lnTo>
                <a:close/>
              </a:path>
              <a:path w="21600" h="21600">
                <a:moveTo>
                  <a:pt x="1350" y="8758"/>
                </a:moveTo>
                <a:lnTo>
                  <a:pt x="1350" y="12842"/>
                </a:lnTo>
                <a:lnTo>
                  <a:pt x="2700" y="12842"/>
                </a:lnTo>
                <a:lnTo>
                  <a:pt x="2700" y="8758"/>
                </a:lnTo>
                <a:lnTo>
                  <a:pt x="1350" y="8758"/>
                </a:lnTo>
                <a:close/>
              </a:path>
              <a:path w="21600" h="21600">
                <a:moveTo>
                  <a:pt x="0" y="8758"/>
                </a:moveTo>
                <a:lnTo>
                  <a:pt x="0" y="12842"/>
                </a:lnTo>
                <a:lnTo>
                  <a:pt x="675" y="12842"/>
                </a:lnTo>
                <a:lnTo>
                  <a:pt x="675" y="8758"/>
                </a:lnTo>
                <a:lnTo>
                  <a:pt x="0" y="8758"/>
                </a:lnTo>
                <a:close/>
              </a:path>
            </a:pathLst>
          </a:custGeom>
          <a:noFill/>
          <a:ln w="1905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 name="AutoShape 6"/>
          <p:cNvSpPr>
            <a:spLocks noChangeArrowheads="1"/>
          </p:cNvSpPr>
          <p:nvPr/>
        </p:nvSpPr>
        <p:spPr bwMode="auto">
          <a:xfrm rot="7612584">
            <a:off x="5219700" y="2259013"/>
            <a:ext cx="9906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8758 h 21600"/>
              <a:gd name="T14" fmla="*/ 20589 w 21600"/>
              <a:gd name="T15" fmla="*/ 12842 h 21600"/>
            </a:gdLst>
            <a:ahLst/>
            <a:cxnLst>
              <a:cxn ang="T8">
                <a:pos x="T0" y="T1"/>
              </a:cxn>
              <a:cxn ang="T9">
                <a:pos x="T2" y="T3"/>
              </a:cxn>
              <a:cxn ang="T10">
                <a:pos x="T4" y="T5"/>
              </a:cxn>
              <a:cxn ang="T11">
                <a:pos x="T6" y="T7"/>
              </a:cxn>
            </a:cxnLst>
            <a:rect l="T12" t="T13" r="T14" b="T15"/>
            <a:pathLst>
              <a:path w="21600" h="21600">
                <a:moveTo>
                  <a:pt x="16251" y="0"/>
                </a:moveTo>
                <a:lnTo>
                  <a:pt x="16251" y="8758"/>
                </a:lnTo>
                <a:lnTo>
                  <a:pt x="3375" y="8758"/>
                </a:lnTo>
                <a:lnTo>
                  <a:pt x="3375" y="12842"/>
                </a:lnTo>
                <a:lnTo>
                  <a:pt x="16251" y="12842"/>
                </a:lnTo>
                <a:lnTo>
                  <a:pt x="16251" y="21600"/>
                </a:lnTo>
                <a:lnTo>
                  <a:pt x="21600" y="10800"/>
                </a:lnTo>
                <a:lnTo>
                  <a:pt x="16251" y="0"/>
                </a:lnTo>
                <a:close/>
              </a:path>
              <a:path w="21600" h="21600">
                <a:moveTo>
                  <a:pt x="1350" y="8758"/>
                </a:moveTo>
                <a:lnTo>
                  <a:pt x="1350" y="12842"/>
                </a:lnTo>
                <a:lnTo>
                  <a:pt x="2700" y="12842"/>
                </a:lnTo>
                <a:lnTo>
                  <a:pt x="2700" y="8758"/>
                </a:lnTo>
                <a:lnTo>
                  <a:pt x="1350" y="8758"/>
                </a:lnTo>
                <a:close/>
              </a:path>
              <a:path w="21600" h="21600">
                <a:moveTo>
                  <a:pt x="0" y="8758"/>
                </a:moveTo>
                <a:lnTo>
                  <a:pt x="0" y="12842"/>
                </a:lnTo>
                <a:lnTo>
                  <a:pt x="675" y="12842"/>
                </a:lnTo>
                <a:lnTo>
                  <a:pt x="675" y="8758"/>
                </a:lnTo>
                <a:lnTo>
                  <a:pt x="0" y="8758"/>
                </a:lnTo>
                <a:close/>
              </a:path>
            </a:pathLst>
          </a:custGeom>
          <a:noFill/>
          <a:ln w="1905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 name="AutoShape 7"/>
          <p:cNvSpPr>
            <a:spLocks noChangeArrowheads="1"/>
          </p:cNvSpPr>
          <p:nvPr/>
        </p:nvSpPr>
        <p:spPr bwMode="auto">
          <a:xfrm rot="6962120">
            <a:off x="4892675" y="2084388"/>
            <a:ext cx="9906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8758 h 21600"/>
              <a:gd name="T14" fmla="*/ 20589 w 21600"/>
              <a:gd name="T15" fmla="*/ 12842 h 21600"/>
            </a:gdLst>
            <a:ahLst/>
            <a:cxnLst>
              <a:cxn ang="T8">
                <a:pos x="T0" y="T1"/>
              </a:cxn>
              <a:cxn ang="T9">
                <a:pos x="T2" y="T3"/>
              </a:cxn>
              <a:cxn ang="T10">
                <a:pos x="T4" y="T5"/>
              </a:cxn>
              <a:cxn ang="T11">
                <a:pos x="T6" y="T7"/>
              </a:cxn>
            </a:cxnLst>
            <a:rect l="T12" t="T13" r="T14" b="T15"/>
            <a:pathLst>
              <a:path w="21600" h="21600">
                <a:moveTo>
                  <a:pt x="16251" y="0"/>
                </a:moveTo>
                <a:lnTo>
                  <a:pt x="16251" y="8758"/>
                </a:lnTo>
                <a:lnTo>
                  <a:pt x="3375" y="8758"/>
                </a:lnTo>
                <a:lnTo>
                  <a:pt x="3375" y="12842"/>
                </a:lnTo>
                <a:lnTo>
                  <a:pt x="16251" y="12842"/>
                </a:lnTo>
                <a:lnTo>
                  <a:pt x="16251" y="21600"/>
                </a:lnTo>
                <a:lnTo>
                  <a:pt x="21600" y="10800"/>
                </a:lnTo>
                <a:lnTo>
                  <a:pt x="16251" y="0"/>
                </a:lnTo>
                <a:close/>
              </a:path>
              <a:path w="21600" h="21600">
                <a:moveTo>
                  <a:pt x="1350" y="8758"/>
                </a:moveTo>
                <a:lnTo>
                  <a:pt x="1350" y="12842"/>
                </a:lnTo>
                <a:lnTo>
                  <a:pt x="2700" y="12842"/>
                </a:lnTo>
                <a:lnTo>
                  <a:pt x="2700" y="8758"/>
                </a:lnTo>
                <a:lnTo>
                  <a:pt x="1350" y="8758"/>
                </a:lnTo>
                <a:close/>
              </a:path>
              <a:path w="21600" h="21600">
                <a:moveTo>
                  <a:pt x="0" y="8758"/>
                </a:moveTo>
                <a:lnTo>
                  <a:pt x="0" y="12842"/>
                </a:lnTo>
                <a:lnTo>
                  <a:pt x="675" y="12842"/>
                </a:lnTo>
                <a:lnTo>
                  <a:pt x="675" y="8758"/>
                </a:lnTo>
                <a:lnTo>
                  <a:pt x="0" y="8758"/>
                </a:lnTo>
                <a:close/>
              </a:path>
            </a:pathLst>
          </a:custGeom>
          <a:noFill/>
          <a:ln w="1905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 name="AutoShape 8"/>
          <p:cNvSpPr>
            <a:spLocks noChangeArrowheads="1"/>
          </p:cNvSpPr>
          <p:nvPr/>
        </p:nvSpPr>
        <p:spPr bwMode="auto">
          <a:xfrm rot="6131578">
            <a:off x="4457700" y="1943100"/>
            <a:ext cx="9906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8758 h 21600"/>
              <a:gd name="T14" fmla="*/ 20589 w 21600"/>
              <a:gd name="T15" fmla="*/ 12842 h 21600"/>
            </a:gdLst>
            <a:ahLst/>
            <a:cxnLst>
              <a:cxn ang="T8">
                <a:pos x="T0" y="T1"/>
              </a:cxn>
              <a:cxn ang="T9">
                <a:pos x="T2" y="T3"/>
              </a:cxn>
              <a:cxn ang="T10">
                <a:pos x="T4" y="T5"/>
              </a:cxn>
              <a:cxn ang="T11">
                <a:pos x="T6" y="T7"/>
              </a:cxn>
            </a:cxnLst>
            <a:rect l="T12" t="T13" r="T14" b="T15"/>
            <a:pathLst>
              <a:path w="21600" h="21600">
                <a:moveTo>
                  <a:pt x="16251" y="0"/>
                </a:moveTo>
                <a:lnTo>
                  <a:pt x="16251" y="8758"/>
                </a:lnTo>
                <a:lnTo>
                  <a:pt x="3375" y="8758"/>
                </a:lnTo>
                <a:lnTo>
                  <a:pt x="3375" y="12842"/>
                </a:lnTo>
                <a:lnTo>
                  <a:pt x="16251" y="12842"/>
                </a:lnTo>
                <a:lnTo>
                  <a:pt x="16251" y="21600"/>
                </a:lnTo>
                <a:lnTo>
                  <a:pt x="21600" y="10800"/>
                </a:lnTo>
                <a:lnTo>
                  <a:pt x="16251" y="0"/>
                </a:lnTo>
                <a:close/>
              </a:path>
              <a:path w="21600" h="21600">
                <a:moveTo>
                  <a:pt x="1350" y="8758"/>
                </a:moveTo>
                <a:lnTo>
                  <a:pt x="1350" y="12842"/>
                </a:lnTo>
                <a:lnTo>
                  <a:pt x="2700" y="12842"/>
                </a:lnTo>
                <a:lnTo>
                  <a:pt x="2700" y="8758"/>
                </a:lnTo>
                <a:lnTo>
                  <a:pt x="1350" y="8758"/>
                </a:lnTo>
                <a:close/>
              </a:path>
              <a:path w="21600" h="21600">
                <a:moveTo>
                  <a:pt x="0" y="8758"/>
                </a:moveTo>
                <a:lnTo>
                  <a:pt x="0" y="12842"/>
                </a:lnTo>
                <a:lnTo>
                  <a:pt x="675" y="12842"/>
                </a:lnTo>
                <a:lnTo>
                  <a:pt x="675" y="8758"/>
                </a:lnTo>
                <a:lnTo>
                  <a:pt x="0" y="8758"/>
                </a:lnTo>
                <a:close/>
              </a:path>
            </a:pathLst>
          </a:custGeom>
          <a:noFill/>
          <a:ln w="1905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 name="AutoShape 9"/>
          <p:cNvSpPr>
            <a:spLocks noChangeArrowheads="1"/>
          </p:cNvSpPr>
          <p:nvPr/>
        </p:nvSpPr>
        <p:spPr bwMode="auto">
          <a:xfrm rot="16200000">
            <a:off x="3028950" y="2305050"/>
            <a:ext cx="2857500" cy="31242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3933" y="10800"/>
                </a:moveTo>
                <a:cubicBezTo>
                  <a:pt x="3933" y="7007"/>
                  <a:pt x="7007" y="3933"/>
                  <a:pt x="10800" y="3933"/>
                </a:cubicBezTo>
                <a:cubicBezTo>
                  <a:pt x="14592" y="3933"/>
                  <a:pt x="17666" y="7007"/>
                  <a:pt x="17666" y="10799"/>
                </a:cubicBezTo>
                <a:lnTo>
                  <a:pt x="21600" y="10800"/>
                </a:lnTo>
                <a:cubicBezTo>
                  <a:pt x="21600" y="4835"/>
                  <a:pt x="16764" y="0"/>
                  <a:pt x="10800" y="0"/>
                </a:cubicBezTo>
                <a:cubicBezTo>
                  <a:pt x="4835" y="0"/>
                  <a:pt x="0" y="4835"/>
                  <a:pt x="0" y="10800"/>
                </a:cubicBezTo>
                <a:lnTo>
                  <a:pt x="3933" y="10800"/>
                </a:lnTo>
                <a:close/>
              </a:path>
            </a:pathLst>
          </a:custGeom>
          <a:noFill/>
          <a:ln w="28575" cap="rnd">
            <a:solidFill>
              <a:srgbClr val="FF0000"/>
            </a:solidFill>
            <a:prstDash val="sysDot"/>
            <a:miter lim="800000"/>
            <a:headEnd/>
            <a:tailEnd/>
          </a:ln>
          <a:extLst>
            <a:ext uri="{909E8E84-426E-40dd-AFC4-6F175D3DCCD1}">
              <a14:hiddenFill xmlns:a14="http://schemas.microsoft.com/office/drawing/2010/main">
                <a:solidFill>
                  <a:srgbClr val="FFFFFF"/>
                </a:solidFill>
              </a14:hiddenFill>
            </a:ext>
          </a:extLst>
        </p:spPr>
        <p:txBody>
          <a:bodyPr vert="eaVert" wrap="none" anchor="ctr"/>
          <a:lstStyle/>
          <a:p>
            <a:endParaRPr lang="en-US"/>
          </a:p>
        </p:txBody>
      </p:sp>
      <p:sp>
        <p:nvSpPr>
          <p:cNvPr id="14" name="AutoShape 10"/>
          <p:cNvSpPr>
            <a:spLocks noChangeArrowheads="1"/>
          </p:cNvSpPr>
          <p:nvPr/>
        </p:nvSpPr>
        <p:spPr bwMode="auto">
          <a:xfrm rot="5400000">
            <a:off x="1981200" y="1066800"/>
            <a:ext cx="5410200" cy="55626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7871 h 21600"/>
            </a:gdLst>
            <a:ahLst/>
            <a:cxnLst>
              <a:cxn ang="T8">
                <a:pos x="T0" y="T1"/>
              </a:cxn>
              <a:cxn ang="T9">
                <a:pos x="T2" y="T3"/>
              </a:cxn>
              <a:cxn ang="T10">
                <a:pos x="T4" y="T5"/>
              </a:cxn>
              <a:cxn ang="T11">
                <a:pos x="T6" y="T7"/>
              </a:cxn>
            </a:cxnLst>
            <a:rect l="T12" t="T13" r="T14" b="T15"/>
            <a:pathLst>
              <a:path w="21600" h="21600">
                <a:moveTo>
                  <a:pt x="4202" y="10891"/>
                </a:moveTo>
                <a:cubicBezTo>
                  <a:pt x="4202" y="10861"/>
                  <a:pt x="4202" y="10830"/>
                  <a:pt x="4202" y="10800"/>
                </a:cubicBezTo>
                <a:cubicBezTo>
                  <a:pt x="4202" y="7156"/>
                  <a:pt x="7156" y="4202"/>
                  <a:pt x="10800" y="4202"/>
                </a:cubicBezTo>
                <a:cubicBezTo>
                  <a:pt x="14443" y="4202"/>
                  <a:pt x="17398" y="7156"/>
                  <a:pt x="17398" y="10800"/>
                </a:cubicBezTo>
                <a:cubicBezTo>
                  <a:pt x="17397" y="10830"/>
                  <a:pt x="17397" y="10861"/>
                  <a:pt x="17397" y="10891"/>
                </a:cubicBezTo>
                <a:lnTo>
                  <a:pt x="21598" y="10950"/>
                </a:lnTo>
                <a:cubicBezTo>
                  <a:pt x="21599" y="10900"/>
                  <a:pt x="21600" y="10850"/>
                  <a:pt x="21600" y="10800"/>
                </a:cubicBezTo>
                <a:cubicBezTo>
                  <a:pt x="21600" y="4835"/>
                  <a:pt x="16764" y="0"/>
                  <a:pt x="10800" y="0"/>
                </a:cubicBezTo>
                <a:cubicBezTo>
                  <a:pt x="4835" y="0"/>
                  <a:pt x="0" y="4835"/>
                  <a:pt x="0" y="10800"/>
                </a:cubicBezTo>
                <a:cubicBezTo>
                  <a:pt x="-1" y="10850"/>
                  <a:pt x="0" y="10900"/>
                  <a:pt x="1" y="10950"/>
                </a:cubicBezTo>
                <a:lnTo>
                  <a:pt x="4202" y="10891"/>
                </a:lnTo>
                <a:close/>
              </a:path>
            </a:pathLst>
          </a:custGeom>
          <a:noFill/>
          <a:ln w="2857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endParaRPr lang="en-US"/>
          </a:p>
        </p:txBody>
      </p:sp>
      <p:sp>
        <p:nvSpPr>
          <p:cNvPr id="15" name="AutoShape 11"/>
          <p:cNvSpPr>
            <a:spLocks noChangeArrowheads="1"/>
          </p:cNvSpPr>
          <p:nvPr/>
        </p:nvSpPr>
        <p:spPr bwMode="auto">
          <a:xfrm rot="16200000">
            <a:off x="1905000" y="2286000"/>
            <a:ext cx="3657600" cy="32004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2119 w 21600"/>
              <a:gd name="T13" fmla="*/ 0 h 21600"/>
              <a:gd name="T14" fmla="*/ 19481 w 21600"/>
              <a:gd name="T15" fmla="*/ 6641 h 21600"/>
            </a:gdLst>
            <a:ahLst/>
            <a:cxnLst>
              <a:cxn ang="T8">
                <a:pos x="T0" y="T1"/>
              </a:cxn>
              <a:cxn ang="T9">
                <a:pos x="T2" y="T3"/>
              </a:cxn>
              <a:cxn ang="T10">
                <a:pos x="T4" y="T5"/>
              </a:cxn>
              <a:cxn ang="T11">
                <a:pos x="T6" y="T7"/>
              </a:cxn>
            </a:cxnLst>
            <a:rect l="T12" t="T13" r="T14" b="T15"/>
            <a:pathLst>
              <a:path w="21600" h="21600">
                <a:moveTo>
                  <a:pt x="6179" y="5553"/>
                </a:moveTo>
                <a:cubicBezTo>
                  <a:pt x="7456" y="4429"/>
                  <a:pt x="9098" y="3808"/>
                  <a:pt x="10800" y="3808"/>
                </a:cubicBezTo>
                <a:cubicBezTo>
                  <a:pt x="12501" y="3808"/>
                  <a:pt x="14143" y="4429"/>
                  <a:pt x="15420" y="5553"/>
                </a:cubicBezTo>
                <a:lnTo>
                  <a:pt x="17937" y="2695"/>
                </a:lnTo>
                <a:cubicBezTo>
                  <a:pt x="15965" y="958"/>
                  <a:pt x="13427" y="0"/>
                  <a:pt x="10799" y="0"/>
                </a:cubicBezTo>
                <a:cubicBezTo>
                  <a:pt x="8172" y="0"/>
                  <a:pt x="5634" y="958"/>
                  <a:pt x="3662" y="2695"/>
                </a:cubicBezTo>
                <a:lnTo>
                  <a:pt x="6179" y="5553"/>
                </a:lnTo>
                <a:close/>
              </a:path>
            </a:pathLst>
          </a:custGeom>
          <a:noFill/>
          <a:ln w="28575" cap="rnd">
            <a:solidFill>
              <a:srgbClr val="FF0000"/>
            </a:solidFill>
            <a:prstDash val="sysDot"/>
            <a:miter lim="800000"/>
            <a:headEnd/>
            <a:tailEnd/>
          </a:ln>
          <a:extLst>
            <a:ext uri="{909E8E84-426E-40dd-AFC4-6F175D3DCCD1}">
              <a14:hiddenFill xmlns:a14="http://schemas.microsoft.com/office/drawing/2010/main">
                <a:solidFill>
                  <a:srgbClr val="FFFFFF"/>
                </a:solidFill>
              </a14:hiddenFill>
            </a:ext>
          </a:extLst>
        </p:spPr>
        <p:txBody>
          <a:bodyPr vert="eaVert" wrap="none" anchor="ctr"/>
          <a:lstStyle/>
          <a:p>
            <a:endParaRPr lang="en-US"/>
          </a:p>
        </p:txBody>
      </p:sp>
      <p:sp>
        <p:nvSpPr>
          <p:cNvPr id="16" name="AutoShape 12"/>
          <p:cNvSpPr>
            <a:spLocks noChangeArrowheads="1"/>
          </p:cNvSpPr>
          <p:nvPr/>
        </p:nvSpPr>
        <p:spPr bwMode="auto">
          <a:xfrm rot="16200000">
            <a:off x="1371600" y="2286000"/>
            <a:ext cx="3657600" cy="32004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6339 w 21600"/>
              <a:gd name="T13" fmla="*/ 0 h 21600"/>
              <a:gd name="T14" fmla="*/ 15261 w 21600"/>
              <a:gd name="T15" fmla="*/ 3818 h 21600"/>
            </a:gdLst>
            <a:ahLst/>
            <a:cxnLst>
              <a:cxn ang="T8">
                <a:pos x="T0" y="T1"/>
              </a:cxn>
              <a:cxn ang="T9">
                <a:pos x="T2" y="T3"/>
              </a:cxn>
              <a:cxn ang="T10">
                <a:pos x="T4" y="T5"/>
              </a:cxn>
              <a:cxn ang="T11">
                <a:pos x="T6" y="T7"/>
              </a:cxn>
            </a:cxnLst>
            <a:rect l="T12" t="T13" r="T14" b="T15"/>
            <a:pathLst>
              <a:path w="21600" h="21600">
                <a:moveTo>
                  <a:pt x="8850" y="3385"/>
                </a:moveTo>
                <a:cubicBezTo>
                  <a:pt x="9486" y="3217"/>
                  <a:pt x="10141" y="3132"/>
                  <a:pt x="10800" y="3132"/>
                </a:cubicBezTo>
                <a:cubicBezTo>
                  <a:pt x="11458" y="3132"/>
                  <a:pt x="12113" y="3217"/>
                  <a:pt x="12749" y="3385"/>
                </a:cubicBezTo>
                <a:lnTo>
                  <a:pt x="13546" y="355"/>
                </a:lnTo>
                <a:cubicBezTo>
                  <a:pt x="12650" y="119"/>
                  <a:pt x="11727" y="0"/>
                  <a:pt x="10799" y="0"/>
                </a:cubicBezTo>
                <a:cubicBezTo>
                  <a:pt x="9872" y="0"/>
                  <a:pt x="8949" y="119"/>
                  <a:pt x="8053" y="355"/>
                </a:cubicBezTo>
                <a:lnTo>
                  <a:pt x="8850" y="3385"/>
                </a:lnTo>
                <a:close/>
              </a:path>
            </a:pathLst>
          </a:custGeom>
          <a:noFill/>
          <a:ln w="28575" cap="rnd">
            <a:solidFill>
              <a:srgbClr val="FF0000"/>
            </a:solidFill>
            <a:prstDash val="sysDot"/>
            <a:miter lim="800000"/>
            <a:headEnd/>
            <a:tailEnd/>
          </a:ln>
          <a:extLst>
            <a:ext uri="{909E8E84-426E-40dd-AFC4-6F175D3DCCD1}">
              <a14:hiddenFill xmlns:a14="http://schemas.microsoft.com/office/drawing/2010/main">
                <a:solidFill>
                  <a:srgbClr val="FFFFFF"/>
                </a:solidFill>
              </a14:hiddenFill>
            </a:ext>
          </a:extLst>
        </p:spPr>
        <p:txBody>
          <a:bodyPr vert="eaVert" wrap="none" anchor="ctr"/>
          <a:lstStyle/>
          <a:p>
            <a:endParaRPr lang="en-US"/>
          </a:p>
        </p:txBody>
      </p:sp>
      <p:sp>
        <p:nvSpPr>
          <p:cNvPr id="17" name="Oval 13"/>
          <p:cNvSpPr>
            <a:spLocks noChangeArrowheads="1"/>
          </p:cNvSpPr>
          <p:nvPr/>
        </p:nvSpPr>
        <p:spPr bwMode="auto">
          <a:xfrm rot="359933">
            <a:off x="5029200" y="1284288"/>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18" name="Oval 14"/>
          <p:cNvSpPr>
            <a:spLocks noChangeArrowheads="1"/>
          </p:cNvSpPr>
          <p:nvPr/>
        </p:nvSpPr>
        <p:spPr bwMode="auto">
          <a:xfrm rot="359933">
            <a:off x="4930775" y="1763713"/>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19" name="Oval 15"/>
          <p:cNvSpPr>
            <a:spLocks noChangeArrowheads="1"/>
          </p:cNvSpPr>
          <p:nvPr/>
        </p:nvSpPr>
        <p:spPr bwMode="auto">
          <a:xfrm rot="359933">
            <a:off x="4975225" y="1535113"/>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20" name="Oval 16"/>
          <p:cNvSpPr>
            <a:spLocks noChangeArrowheads="1"/>
          </p:cNvSpPr>
          <p:nvPr/>
        </p:nvSpPr>
        <p:spPr bwMode="auto">
          <a:xfrm rot="359933">
            <a:off x="4757738" y="1250950"/>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21" name="Oval 17"/>
          <p:cNvSpPr>
            <a:spLocks noChangeArrowheads="1"/>
          </p:cNvSpPr>
          <p:nvPr/>
        </p:nvSpPr>
        <p:spPr bwMode="auto">
          <a:xfrm rot="359933">
            <a:off x="4735513" y="1479550"/>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22" name="Oval 18"/>
          <p:cNvSpPr>
            <a:spLocks noChangeArrowheads="1"/>
          </p:cNvSpPr>
          <p:nvPr/>
        </p:nvSpPr>
        <p:spPr bwMode="auto">
          <a:xfrm rot="359933">
            <a:off x="4713288" y="1708150"/>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23" name="Oval 19"/>
          <p:cNvSpPr>
            <a:spLocks noChangeArrowheads="1"/>
          </p:cNvSpPr>
          <p:nvPr/>
        </p:nvSpPr>
        <p:spPr bwMode="auto">
          <a:xfrm rot="359933">
            <a:off x="4691063" y="1947863"/>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24" name="Oval 20"/>
          <p:cNvSpPr>
            <a:spLocks noChangeArrowheads="1"/>
          </p:cNvSpPr>
          <p:nvPr/>
        </p:nvSpPr>
        <p:spPr bwMode="auto">
          <a:xfrm rot="359933">
            <a:off x="4884738" y="1981200"/>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25" name="Oval 21"/>
          <p:cNvSpPr>
            <a:spLocks noChangeArrowheads="1"/>
          </p:cNvSpPr>
          <p:nvPr/>
        </p:nvSpPr>
        <p:spPr bwMode="auto">
          <a:xfrm rot="359933">
            <a:off x="5268913" y="1349375"/>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26" name="Oval 22"/>
          <p:cNvSpPr>
            <a:spLocks noChangeArrowheads="1"/>
          </p:cNvSpPr>
          <p:nvPr/>
        </p:nvSpPr>
        <p:spPr bwMode="auto">
          <a:xfrm rot="359933">
            <a:off x="5113338" y="1819275"/>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27" name="Oval 23"/>
          <p:cNvSpPr>
            <a:spLocks noChangeArrowheads="1"/>
          </p:cNvSpPr>
          <p:nvPr/>
        </p:nvSpPr>
        <p:spPr bwMode="auto">
          <a:xfrm rot="359933">
            <a:off x="5181600" y="1601788"/>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28" name="Oval 24"/>
          <p:cNvSpPr>
            <a:spLocks noChangeArrowheads="1"/>
          </p:cNvSpPr>
          <p:nvPr/>
        </p:nvSpPr>
        <p:spPr bwMode="auto">
          <a:xfrm rot="359933">
            <a:off x="5060950" y="2035175"/>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29" name="AutoShape 25"/>
          <p:cNvSpPr>
            <a:spLocks noChangeArrowheads="1"/>
          </p:cNvSpPr>
          <p:nvPr/>
        </p:nvSpPr>
        <p:spPr bwMode="auto">
          <a:xfrm>
            <a:off x="1730375" y="3559175"/>
            <a:ext cx="228600" cy="228600"/>
          </a:xfrm>
          <a:prstGeom prst="sun">
            <a:avLst>
              <a:gd name="adj" fmla="val 25000"/>
            </a:avLst>
          </a:prstGeom>
          <a:solidFill>
            <a:srgbClr val="FF0000"/>
          </a:solidFill>
          <a:ln w="9525" cap="rnd">
            <a:solidFill>
              <a:schemeClr val="tx1"/>
            </a:solidFill>
            <a:prstDash val="sysDot"/>
            <a:miter lim="800000"/>
            <a:headEnd/>
            <a:tailEnd/>
          </a:ln>
        </p:spPr>
        <p:txBody>
          <a:bodyPr wrap="none" anchor="ctr"/>
          <a:lstStyle/>
          <a:p>
            <a:endParaRPr lang="en-US"/>
          </a:p>
        </p:txBody>
      </p:sp>
      <p:sp>
        <p:nvSpPr>
          <p:cNvPr id="30" name="AutoShape 26"/>
          <p:cNvSpPr>
            <a:spLocks noChangeArrowheads="1"/>
          </p:cNvSpPr>
          <p:nvPr/>
        </p:nvSpPr>
        <p:spPr bwMode="auto">
          <a:xfrm>
            <a:off x="1687513" y="3787775"/>
            <a:ext cx="228600" cy="228600"/>
          </a:xfrm>
          <a:prstGeom prst="sun">
            <a:avLst>
              <a:gd name="adj" fmla="val 25000"/>
            </a:avLst>
          </a:prstGeom>
          <a:solidFill>
            <a:srgbClr val="FF0000"/>
          </a:solidFill>
          <a:ln w="9525" cap="rnd">
            <a:solidFill>
              <a:schemeClr val="tx1"/>
            </a:solidFill>
            <a:prstDash val="sysDot"/>
            <a:miter lim="800000"/>
            <a:headEnd/>
            <a:tailEnd/>
          </a:ln>
        </p:spPr>
        <p:txBody>
          <a:bodyPr wrap="none" anchor="ctr"/>
          <a:lstStyle/>
          <a:p>
            <a:endParaRPr lang="en-US"/>
          </a:p>
        </p:txBody>
      </p:sp>
      <p:sp>
        <p:nvSpPr>
          <p:cNvPr id="31" name="AutoShape 27"/>
          <p:cNvSpPr>
            <a:spLocks noChangeArrowheads="1"/>
          </p:cNvSpPr>
          <p:nvPr/>
        </p:nvSpPr>
        <p:spPr bwMode="auto">
          <a:xfrm>
            <a:off x="1730375" y="4027488"/>
            <a:ext cx="228600" cy="228600"/>
          </a:xfrm>
          <a:prstGeom prst="sun">
            <a:avLst>
              <a:gd name="adj" fmla="val 25000"/>
            </a:avLst>
          </a:prstGeom>
          <a:solidFill>
            <a:srgbClr val="FF0000"/>
          </a:solidFill>
          <a:ln w="9525" cap="rnd">
            <a:solidFill>
              <a:schemeClr val="tx1"/>
            </a:solidFill>
            <a:prstDash val="sysDot"/>
            <a:miter lim="800000"/>
            <a:headEnd/>
            <a:tailEnd/>
          </a:ln>
        </p:spPr>
        <p:txBody>
          <a:bodyPr wrap="none" anchor="ctr"/>
          <a:lstStyle/>
          <a:p>
            <a:endParaRPr lang="en-US"/>
          </a:p>
        </p:txBody>
      </p:sp>
      <p:sp>
        <p:nvSpPr>
          <p:cNvPr id="32" name="Oval 28"/>
          <p:cNvSpPr>
            <a:spLocks noChangeArrowheads="1"/>
          </p:cNvSpPr>
          <p:nvPr/>
        </p:nvSpPr>
        <p:spPr bwMode="auto">
          <a:xfrm rot="359933">
            <a:off x="5529263" y="1436688"/>
            <a:ext cx="152400" cy="1524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33" name="Oval 29"/>
          <p:cNvSpPr>
            <a:spLocks noChangeArrowheads="1"/>
          </p:cNvSpPr>
          <p:nvPr/>
        </p:nvSpPr>
        <p:spPr bwMode="auto">
          <a:xfrm rot="359933">
            <a:off x="5319713" y="1881188"/>
            <a:ext cx="152400" cy="1524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34" name="Oval 30"/>
          <p:cNvSpPr>
            <a:spLocks noChangeArrowheads="1"/>
          </p:cNvSpPr>
          <p:nvPr/>
        </p:nvSpPr>
        <p:spPr bwMode="auto">
          <a:xfrm rot="359933">
            <a:off x="5421313" y="1652588"/>
            <a:ext cx="152400" cy="1524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35" name="Oval 31"/>
          <p:cNvSpPr>
            <a:spLocks noChangeArrowheads="1"/>
          </p:cNvSpPr>
          <p:nvPr/>
        </p:nvSpPr>
        <p:spPr bwMode="auto">
          <a:xfrm rot="359933">
            <a:off x="5237163" y="2089150"/>
            <a:ext cx="152400" cy="1524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36" name="Oval 32"/>
          <p:cNvSpPr>
            <a:spLocks noChangeArrowheads="1"/>
          </p:cNvSpPr>
          <p:nvPr/>
        </p:nvSpPr>
        <p:spPr bwMode="auto">
          <a:xfrm rot="359933">
            <a:off x="5759450" y="1535113"/>
            <a:ext cx="152400" cy="1524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37" name="Oval 33"/>
          <p:cNvSpPr>
            <a:spLocks noChangeArrowheads="1"/>
          </p:cNvSpPr>
          <p:nvPr/>
        </p:nvSpPr>
        <p:spPr bwMode="auto">
          <a:xfrm rot="359933">
            <a:off x="5499100" y="1958975"/>
            <a:ext cx="152400" cy="1524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38" name="Oval 34"/>
          <p:cNvSpPr>
            <a:spLocks noChangeArrowheads="1"/>
          </p:cNvSpPr>
          <p:nvPr/>
        </p:nvSpPr>
        <p:spPr bwMode="auto">
          <a:xfrm rot="359933">
            <a:off x="5627688" y="1741488"/>
            <a:ext cx="152400" cy="1524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39" name="Oval 35"/>
          <p:cNvSpPr>
            <a:spLocks noChangeArrowheads="1"/>
          </p:cNvSpPr>
          <p:nvPr/>
        </p:nvSpPr>
        <p:spPr bwMode="auto">
          <a:xfrm rot="359933">
            <a:off x="5400675" y="2143125"/>
            <a:ext cx="152400" cy="1524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40" name="Oval 36"/>
          <p:cNvSpPr>
            <a:spLocks noChangeArrowheads="1"/>
          </p:cNvSpPr>
          <p:nvPr/>
        </p:nvSpPr>
        <p:spPr bwMode="auto">
          <a:xfrm rot="359933">
            <a:off x="6019800" y="1643063"/>
            <a:ext cx="152400" cy="152400"/>
          </a:xfrm>
          <a:prstGeom prst="ellipse">
            <a:avLst/>
          </a:prstGeom>
          <a:solidFill>
            <a:srgbClr val="00FF00"/>
          </a:solidFill>
          <a:ln w="9525" cap="rnd">
            <a:solidFill>
              <a:schemeClr val="tx1"/>
            </a:solidFill>
            <a:prstDash val="sysDot"/>
            <a:round/>
            <a:headEnd/>
            <a:tailEnd/>
          </a:ln>
        </p:spPr>
        <p:txBody>
          <a:bodyPr wrap="none" anchor="ctr"/>
          <a:lstStyle/>
          <a:p>
            <a:endParaRPr lang="en-US"/>
          </a:p>
        </p:txBody>
      </p:sp>
      <p:sp>
        <p:nvSpPr>
          <p:cNvPr id="41" name="Oval 37"/>
          <p:cNvSpPr>
            <a:spLocks noChangeArrowheads="1"/>
          </p:cNvSpPr>
          <p:nvPr/>
        </p:nvSpPr>
        <p:spPr bwMode="auto">
          <a:xfrm rot="359933">
            <a:off x="5854700" y="1862138"/>
            <a:ext cx="152400" cy="152400"/>
          </a:xfrm>
          <a:prstGeom prst="ellipse">
            <a:avLst/>
          </a:prstGeom>
          <a:solidFill>
            <a:srgbClr val="00FF00"/>
          </a:solidFill>
          <a:ln w="9525" cap="rnd">
            <a:solidFill>
              <a:schemeClr val="tx1"/>
            </a:solidFill>
            <a:prstDash val="sysDot"/>
            <a:round/>
            <a:headEnd/>
            <a:tailEnd/>
          </a:ln>
        </p:spPr>
        <p:txBody>
          <a:bodyPr wrap="none" anchor="ctr"/>
          <a:lstStyle/>
          <a:p>
            <a:endParaRPr lang="en-US"/>
          </a:p>
        </p:txBody>
      </p:sp>
      <p:sp>
        <p:nvSpPr>
          <p:cNvPr id="42" name="Oval 38"/>
          <p:cNvSpPr>
            <a:spLocks noChangeArrowheads="1"/>
          </p:cNvSpPr>
          <p:nvPr/>
        </p:nvSpPr>
        <p:spPr bwMode="auto">
          <a:xfrm rot="359933">
            <a:off x="5715000" y="2057400"/>
            <a:ext cx="152400" cy="152400"/>
          </a:xfrm>
          <a:prstGeom prst="ellipse">
            <a:avLst/>
          </a:prstGeom>
          <a:solidFill>
            <a:srgbClr val="00FF00"/>
          </a:solidFill>
          <a:ln w="9525" cap="rnd">
            <a:solidFill>
              <a:schemeClr val="tx1"/>
            </a:solidFill>
            <a:prstDash val="sysDot"/>
            <a:round/>
            <a:headEnd/>
            <a:tailEnd/>
          </a:ln>
        </p:spPr>
        <p:txBody>
          <a:bodyPr wrap="none" anchor="ctr"/>
          <a:lstStyle/>
          <a:p>
            <a:endParaRPr lang="en-US"/>
          </a:p>
        </p:txBody>
      </p:sp>
      <p:sp>
        <p:nvSpPr>
          <p:cNvPr id="43" name="Oval 39"/>
          <p:cNvSpPr>
            <a:spLocks noChangeArrowheads="1"/>
          </p:cNvSpPr>
          <p:nvPr/>
        </p:nvSpPr>
        <p:spPr bwMode="auto">
          <a:xfrm rot="359933">
            <a:off x="5573713" y="2241550"/>
            <a:ext cx="152400" cy="152400"/>
          </a:xfrm>
          <a:prstGeom prst="ellipse">
            <a:avLst/>
          </a:prstGeom>
          <a:solidFill>
            <a:srgbClr val="00FF00"/>
          </a:solidFill>
          <a:ln w="9525" cap="rnd">
            <a:solidFill>
              <a:schemeClr val="tx1"/>
            </a:solidFill>
            <a:prstDash val="sysDot"/>
            <a:round/>
            <a:headEnd/>
            <a:tailEnd/>
          </a:ln>
        </p:spPr>
        <p:txBody>
          <a:bodyPr wrap="none" anchor="ctr"/>
          <a:lstStyle/>
          <a:p>
            <a:endParaRPr lang="en-US"/>
          </a:p>
        </p:txBody>
      </p:sp>
      <p:sp>
        <p:nvSpPr>
          <p:cNvPr id="44" name="Oval 40"/>
          <p:cNvSpPr>
            <a:spLocks noChangeArrowheads="1"/>
          </p:cNvSpPr>
          <p:nvPr/>
        </p:nvSpPr>
        <p:spPr bwMode="auto">
          <a:xfrm rot="359933">
            <a:off x="5737225" y="2351088"/>
            <a:ext cx="152400" cy="152400"/>
          </a:xfrm>
          <a:prstGeom prst="ellipse">
            <a:avLst/>
          </a:prstGeom>
          <a:solidFill>
            <a:srgbClr val="00FF00"/>
          </a:solidFill>
          <a:ln w="9525" cap="rnd">
            <a:solidFill>
              <a:schemeClr val="tx1"/>
            </a:solidFill>
            <a:prstDash val="sysDot"/>
            <a:round/>
            <a:headEnd/>
            <a:tailEnd/>
          </a:ln>
        </p:spPr>
        <p:txBody>
          <a:bodyPr wrap="none" anchor="ctr"/>
          <a:lstStyle/>
          <a:p>
            <a:endParaRPr lang="en-US"/>
          </a:p>
        </p:txBody>
      </p:sp>
      <p:sp>
        <p:nvSpPr>
          <p:cNvPr id="45" name="Oval 41"/>
          <p:cNvSpPr>
            <a:spLocks noChangeArrowheads="1"/>
          </p:cNvSpPr>
          <p:nvPr/>
        </p:nvSpPr>
        <p:spPr bwMode="auto">
          <a:xfrm rot="359933">
            <a:off x="5889625" y="2178050"/>
            <a:ext cx="152400" cy="152400"/>
          </a:xfrm>
          <a:prstGeom prst="ellipse">
            <a:avLst/>
          </a:prstGeom>
          <a:solidFill>
            <a:srgbClr val="00FF00"/>
          </a:solidFill>
          <a:ln w="9525" cap="rnd">
            <a:solidFill>
              <a:schemeClr val="tx1"/>
            </a:solidFill>
            <a:prstDash val="sysDot"/>
            <a:round/>
            <a:headEnd/>
            <a:tailEnd/>
          </a:ln>
        </p:spPr>
        <p:txBody>
          <a:bodyPr wrap="none" anchor="ctr"/>
          <a:lstStyle/>
          <a:p>
            <a:endParaRPr lang="en-US"/>
          </a:p>
        </p:txBody>
      </p:sp>
      <p:sp>
        <p:nvSpPr>
          <p:cNvPr id="46" name="Oval 42"/>
          <p:cNvSpPr>
            <a:spLocks noChangeArrowheads="1"/>
          </p:cNvSpPr>
          <p:nvPr/>
        </p:nvSpPr>
        <p:spPr bwMode="auto">
          <a:xfrm rot="359933">
            <a:off x="6053138" y="1992313"/>
            <a:ext cx="152400" cy="152400"/>
          </a:xfrm>
          <a:prstGeom prst="ellipse">
            <a:avLst/>
          </a:prstGeom>
          <a:solidFill>
            <a:srgbClr val="00FF00"/>
          </a:solidFill>
          <a:ln w="9525" cap="rnd">
            <a:solidFill>
              <a:schemeClr val="tx1"/>
            </a:solidFill>
            <a:prstDash val="sysDot"/>
            <a:round/>
            <a:headEnd/>
            <a:tailEnd/>
          </a:ln>
        </p:spPr>
        <p:txBody>
          <a:bodyPr wrap="none" anchor="ctr"/>
          <a:lstStyle/>
          <a:p>
            <a:endParaRPr lang="en-US"/>
          </a:p>
        </p:txBody>
      </p:sp>
      <p:sp>
        <p:nvSpPr>
          <p:cNvPr id="47" name="Oval 43"/>
          <p:cNvSpPr>
            <a:spLocks noChangeArrowheads="1"/>
          </p:cNvSpPr>
          <p:nvPr/>
        </p:nvSpPr>
        <p:spPr bwMode="auto">
          <a:xfrm rot="359933">
            <a:off x="6216650" y="1795463"/>
            <a:ext cx="152400" cy="152400"/>
          </a:xfrm>
          <a:prstGeom prst="ellipse">
            <a:avLst/>
          </a:prstGeom>
          <a:solidFill>
            <a:srgbClr val="00FF00"/>
          </a:solidFill>
          <a:ln w="9525" cap="rnd">
            <a:solidFill>
              <a:schemeClr val="tx1"/>
            </a:solidFill>
            <a:prstDash val="sysDot"/>
            <a:round/>
            <a:headEnd/>
            <a:tailEnd/>
          </a:ln>
        </p:spPr>
        <p:txBody>
          <a:bodyPr wrap="none" anchor="ctr"/>
          <a:lstStyle/>
          <a:p>
            <a:endParaRPr lang="en-US"/>
          </a:p>
        </p:txBody>
      </p:sp>
      <p:sp>
        <p:nvSpPr>
          <p:cNvPr id="48" name="Oval 44"/>
          <p:cNvSpPr>
            <a:spLocks noChangeArrowheads="1"/>
          </p:cNvSpPr>
          <p:nvPr/>
        </p:nvSpPr>
        <p:spPr bwMode="auto">
          <a:xfrm rot="359933">
            <a:off x="6465888" y="1958975"/>
            <a:ext cx="152400" cy="152400"/>
          </a:xfrm>
          <a:prstGeom prst="ellipse">
            <a:avLst/>
          </a:prstGeom>
          <a:solidFill>
            <a:srgbClr val="CC0099"/>
          </a:solidFill>
          <a:ln w="9525" cap="rnd">
            <a:solidFill>
              <a:schemeClr val="tx1"/>
            </a:solidFill>
            <a:prstDash val="sysDot"/>
            <a:round/>
            <a:headEnd/>
            <a:tailEnd/>
          </a:ln>
        </p:spPr>
        <p:txBody>
          <a:bodyPr wrap="none" anchor="ctr"/>
          <a:lstStyle/>
          <a:p>
            <a:endParaRPr lang="en-US"/>
          </a:p>
        </p:txBody>
      </p:sp>
      <p:sp>
        <p:nvSpPr>
          <p:cNvPr id="49" name="Oval 45"/>
          <p:cNvSpPr>
            <a:spLocks noChangeArrowheads="1"/>
          </p:cNvSpPr>
          <p:nvPr/>
        </p:nvSpPr>
        <p:spPr bwMode="auto">
          <a:xfrm rot="359933">
            <a:off x="6618288" y="2133600"/>
            <a:ext cx="152400" cy="152400"/>
          </a:xfrm>
          <a:prstGeom prst="ellipse">
            <a:avLst/>
          </a:prstGeom>
          <a:solidFill>
            <a:srgbClr val="CC0099"/>
          </a:solidFill>
          <a:ln w="9525" cap="rnd">
            <a:solidFill>
              <a:schemeClr val="tx1"/>
            </a:solidFill>
            <a:prstDash val="sysDot"/>
            <a:round/>
            <a:headEnd/>
            <a:tailEnd/>
          </a:ln>
        </p:spPr>
        <p:txBody>
          <a:bodyPr wrap="none" anchor="ctr"/>
          <a:lstStyle/>
          <a:p>
            <a:endParaRPr lang="en-US"/>
          </a:p>
        </p:txBody>
      </p:sp>
      <p:sp>
        <p:nvSpPr>
          <p:cNvPr id="50" name="Oval 46"/>
          <p:cNvSpPr>
            <a:spLocks noChangeArrowheads="1"/>
          </p:cNvSpPr>
          <p:nvPr/>
        </p:nvSpPr>
        <p:spPr bwMode="auto">
          <a:xfrm rot="359933">
            <a:off x="6770688" y="2339975"/>
            <a:ext cx="152400" cy="152400"/>
          </a:xfrm>
          <a:prstGeom prst="ellipse">
            <a:avLst/>
          </a:prstGeom>
          <a:solidFill>
            <a:srgbClr val="CC0099"/>
          </a:solidFill>
          <a:ln w="9525" cap="rnd">
            <a:solidFill>
              <a:schemeClr val="tx1"/>
            </a:solidFill>
            <a:prstDash val="sysDot"/>
            <a:round/>
            <a:headEnd/>
            <a:tailEnd/>
          </a:ln>
        </p:spPr>
        <p:txBody>
          <a:bodyPr wrap="none" anchor="ctr"/>
          <a:lstStyle/>
          <a:p>
            <a:endParaRPr lang="en-US"/>
          </a:p>
        </p:txBody>
      </p:sp>
      <p:sp>
        <p:nvSpPr>
          <p:cNvPr id="51" name="Oval 47"/>
          <p:cNvSpPr>
            <a:spLocks noChangeArrowheads="1"/>
          </p:cNvSpPr>
          <p:nvPr/>
        </p:nvSpPr>
        <p:spPr bwMode="auto">
          <a:xfrm rot="359933">
            <a:off x="6902450" y="2536825"/>
            <a:ext cx="152400" cy="152400"/>
          </a:xfrm>
          <a:prstGeom prst="ellipse">
            <a:avLst/>
          </a:prstGeom>
          <a:solidFill>
            <a:srgbClr val="CC0099"/>
          </a:solidFill>
          <a:ln w="9525" cap="rnd">
            <a:solidFill>
              <a:schemeClr val="tx1"/>
            </a:solidFill>
            <a:prstDash val="sysDot"/>
            <a:round/>
            <a:headEnd/>
            <a:tailEnd/>
          </a:ln>
        </p:spPr>
        <p:txBody>
          <a:bodyPr wrap="none" anchor="ctr"/>
          <a:lstStyle/>
          <a:p>
            <a:endParaRPr lang="en-US"/>
          </a:p>
        </p:txBody>
      </p:sp>
      <p:sp>
        <p:nvSpPr>
          <p:cNvPr id="52" name="Oval 48"/>
          <p:cNvSpPr>
            <a:spLocks noChangeArrowheads="1"/>
          </p:cNvSpPr>
          <p:nvPr/>
        </p:nvSpPr>
        <p:spPr bwMode="auto">
          <a:xfrm rot="359933">
            <a:off x="6302375" y="2111375"/>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53" name="Oval 49"/>
          <p:cNvSpPr>
            <a:spLocks noChangeArrowheads="1"/>
          </p:cNvSpPr>
          <p:nvPr/>
        </p:nvSpPr>
        <p:spPr bwMode="auto">
          <a:xfrm rot="359933">
            <a:off x="6454775" y="2274888"/>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54" name="Oval 50"/>
          <p:cNvSpPr>
            <a:spLocks noChangeArrowheads="1"/>
          </p:cNvSpPr>
          <p:nvPr/>
        </p:nvSpPr>
        <p:spPr bwMode="auto">
          <a:xfrm rot="359933">
            <a:off x="6584950" y="2447925"/>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55" name="Oval 51"/>
          <p:cNvSpPr>
            <a:spLocks noChangeArrowheads="1"/>
          </p:cNvSpPr>
          <p:nvPr/>
        </p:nvSpPr>
        <p:spPr bwMode="auto">
          <a:xfrm rot="359933">
            <a:off x="6705600" y="2633663"/>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56" name="Oval 52"/>
          <p:cNvSpPr>
            <a:spLocks noChangeArrowheads="1"/>
          </p:cNvSpPr>
          <p:nvPr/>
        </p:nvSpPr>
        <p:spPr bwMode="auto">
          <a:xfrm rot="359933">
            <a:off x="6127750" y="2274888"/>
            <a:ext cx="152400" cy="152400"/>
          </a:xfrm>
          <a:prstGeom prst="ellipse">
            <a:avLst/>
          </a:prstGeom>
          <a:solidFill>
            <a:schemeClr val="tx1"/>
          </a:solidFill>
          <a:ln w="9525" cap="rnd">
            <a:solidFill>
              <a:schemeClr val="tx1"/>
            </a:solidFill>
            <a:prstDash val="sysDot"/>
            <a:round/>
            <a:headEnd/>
            <a:tailEnd/>
          </a:ln>
        </p:spPr>
        <p:txBody>
          <a:bodyPr wrap="none" anchor="ctr"/>
          <a:lstStyle/>
          <a:p>
            <a:endParaRPr lang="en-US"/>
          </a:p>
        </p:txBody>
      </p:sp>
      <p:sp>
        <p:nvSpPr>
          <p:cNvPr id="57" name="Oval 53"/>
          <p:cNvSpPr>
            <a:spLocks noChangeArrowheads="1"/>
          </p:cNvSpPr>
          <p:nvPr/>
        </p:nvSpPr>
        <p:spPr bwMode="auto">
          <a:xfrm rot="359933">
            <a:off x="6246813" y="2427288"/>
            <a:ext cx="152400" cy="152400"/>
          </a:xfrm>
          <a:prstGeom prst="ellipse">
            <a:avLst/>
          </a:prstGeom>
          <a:solidFill>
            <a:schemeClr val="tx1"/>
          </a:solidFill>
          <a:ln w="9525" cap="rnd">
            <a:solidFill>
              <a:schemeClr val="tx1"/>
            </a:solidFill>
            <a:prstDash val="sysDot"/>
            <a:round/>
            <a:headEnd/>
            <a:tailEnd/>
          </a:ln>
        </p:spPr>
        <p:txBody>
          <a:bodyPr wrap="none" anchor="ctr"/>
          <a:lstStyle/>
          <a:p>
            <a:endParaRPr lang="en-US"/>
          </a:p>
        </p:txBody>
      </p:sp>
      <p:sp>
        <p:nvSpPr>
          <p:cNvPr id="58" name="Oval 54"/>
          <p:cNvSpPr>
            <a:spLocks noChangeArrowheads="1"/>
          </p:cNvSpPr>
          <p:nvPr/>
        </p:nvSpPr>
        <p:spPr bwMode="auto">
          <a:xfrm rot="359933">
            <a:off x="6365875" y="2589213"/>
            <a:ext cx="152400" cy="152400"/>
          </a:xfrm>
          <a:prstGeom prst="ellipse">
            <a:avLst/>
          </a:prstGeom>
          <a:solidFill>
            <a:schemeClr val="tx1"/>
          </a:solidFill>
          <a:ln w="9525" cap="rnd">
            <a:solidFill>
              <a:schemeClr val="tx1"/>
            </a:solidFill>
            <a:prstDash val="sysDot"/>
            <a:round/>
            <a:headEnd/>
            <a:tailEnd/>
          </a:ln>
        </p:spPr>
        <p:txBody>
          <a:bodyPr wrap="none" anchor="ctr"/>
          <a:lstStyle/>
          <a:p>
            <a:endParaRPr lang="en-US"/>
          </a:p>
        </p:txBody>
      </p:sp>
      <p:sp>
        <p:nvSpPr>
          <p:cNvPr id="59" name="Oval 55"/>
          <p:cNvSpPr>
            <a:spLocks noChangeArrowheads="1"/>
          </p:cNvSpPr>
          <p:nvPr/>
        </p:nvSpPr>
        <p:spPr bwMode="auto">
          <a:xfrm rot="359933">
            <a:off x="6453188" y="2741613"/>
            <a:ext cx="152400" cy="152400"/>
          </a:xfrm>
          <a:prstGeom prst="ellipse">
            <a:avLst/>
          </a:prstGeom>
          <a:solidFill>
            <a:schemeClr val="tx1"/>
          </a:solidFill>
          <a:ln w="9525" cap="rnd">
            <a:solidFill>
              <a:schemeClr val="tx1"/>
            </a:solidFill>
            <a:prstDash val="sysDot"/>
            <a:round/>
            <a:headEnd/>
            <a:tailEnd/>
          </a:ln>
        </p:spPr>
        <p:txBody>
          <a:bodyPr wrap="none" anchor="ctr"/>
          <a:lstStyle/>
          <a:p>
            <a:endParaRPr lang="en-US"/>
          </a:p>
        </p:txBody>
      </p:sp>
      <p:sp>
        <p:nvSpPr>
          <p:cNvPr id="60" name="Oval 56"/>
          <p:cNvSpPr>
            <a:spLocks noChangeArrowheads="1"/>
          </p:cNvSpPr>
          <p:nvPr/>
        </p:nvSpPr>
        <p:spPr bwMode="auto">
          <a:xfrm rot="359933">
            <a:off x="5911850" y="2449513"/>
            <a:ext cx="152400" cy="1524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61" name="Oval 57"/>
          <p:cNvSpPr>
            <a:spLocks noChangeArrowheads="1"/>
          </p:cNvSpPr>
          <p:nvPr/>
        </p:nvSpPr>
        <p:spPr bwMode="auto">
          <a:xfrm rot="359933">
            <a:off x="6042025" y="2568575"/>
            <a:ext cx="152400" cy="1524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62" name="Oval 58"/>
          <p:cNvSpPr>
            <a:spLocks noChangeArrowheads="1"/>
          </p:cNvSpPr>
          <p:nvPr/>
        </p:nvSpPr>
        <p:spPr bwMode="auto">
          <a:xfrm rot="359933">
            <a:off x="6149975" y="2719388"/>
            <a:ext cx="152400" cy="1524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63" name="Oval 59"/>
          <p:cNvSpPr>
            <a:spLocks noChangeArrowheads="1"/>
          </p:cNvSpPr>
          <p:nvPr/>
        </p:nvSpPr>
        <p:spPr bwMode="auto">
          <a:xfrm rot="359933">
            <a:off x="6237288" y="2871788"/>
            <a:ext cx="152400" cy="1524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64" name="Oval 60"/>
          <p:cNvSpPr>
            <a:spLocks noChangeArrowheads="1"/>
          </p:cNvSpPr>
          <p:nvPr/>
        </p:nvSpPr>
        <p:spPr bwMode="auto">
          <a:xfrm rot="359933">
            <a:off x="2297113" y="3984625"/>
            <a:ext cx="304800" cy="315913"/>
          </a:xfrm>
          <a:prstGeom prst="ellipse">
            <a:avLst/>
          </a:prstGeom>
          <a:solidFill>
            <a:schemeClr val="bg2"/>
          </a:solidFill>
          <a:ln w="9525" cap="rnd">
            <a:solidFill>
              <a:schemeClr val="tx1"/>
            </a:solidFill>
            <a:prstDash val="sysDot"/>
            <a:round/>
            <a:headEnd/>
            <a:tailEnd/>
          </a:ln>
        </p:spPr>
        <p:txBody>
          <a:bodyPr wrap="none" anchor="ctr"/>
          <a:lstStyle/>
          <a:p>
            <a:endParaRPr lang="en-US"/>
          </a:p>
        </p:txBody>
      </p:sp>
      <p:sp>
        <p:nvSpPr>
          <p:cNvPr id="65" name="Oval 61"/>
          <p:cNvSpPr>
            <a:spLocks noChangeArrowheads="1"/>
          </p:cNvSpPr>
          <p:nvPr/>
        </p:nvSpPr>
        <p:spPr bwMode="auto">
          <a:xfrm rot="359933">
            <a:off x="2438400" y="4441825"/>
            <a:ext cx="304800" cy="304800"/>
          </a:xfrm>
          <a:prstGeom prst="ellipse">
            <a:avLst/>
          </a:prstGeom>
          <a:solidFill>
            <a:schemeClr val="bg2"/>
          </a:solidFill>
          <a:ln w="9525" cap="rnd">
            <a:solidFill>
              <a:schemeClr val="tx1"/>
            </a:solidFill>
            <a:prstDash val="sysDot"/>
            <a:round/>
            <a:headEnd/>
            <a:tailEnd/>
          </a:ln>
        </p:spPr>
        <p:txBody>
          <a:bodyPr wrap="none" anchor="ctr"/>
          <a:lstStyle/>
          <a:p>
            <a:endParaRPr lang="en-US"/>
          </a:p>
        </p:txBody>
      </p:sp>
      <p:sp>
        <p:nvSpPr>
          <p:cNvPr id="66" name="Oval 62"/>
          <p:cNvSpPr>
            <a:spLocks noChangeArrowheads="1"/>
          </p:cNvSpPr>
          <p:nvPr/>
        </p:nvSpPr>
        <p:spPr bwMode="auto">
          <a:xfrm rot="359933">
            <a:off x="2438400" y="3014663"/>
            <a:ext cx="304800" cy="315912"/>
          </a:xfrm>
          <a:prstGeom prst="ellipse">
            <a:avLst/>
          </a:prstGeom>
          <a:solidFill>
            <a:schemeClr val="bg2"/>
          </a:solidFill>
          <a:ln w="9525" cap="rnd">
            <a:solidFill>
              <a:schemeClr val="tx1"/>
            </a:solidFill>
            <a:prstDash val="sysDot"/>
            <a:round/>
            <a:headEnd/>
            <a:tailEnd/>
          </a:ln>
        </p:spPr>
        <p:txBody>
          <a:bodyPr wrap="none" anchor="ctr"/>
          <a:lstStyle/>
          <a:p>
            <a:endParaRPr lang="en-US"/>
          </a:p>
        </p:txBody>
      </p:sp>
      <p:sp>
        <p:nvSpPr>
          <p:cNvPr id="67" name="Oval 63"/>
          <p:cNvSpPr>
            <a:spLocks noChangeArrowheads="1"/>
          </p:cNvSpPr>
          <p:nvPr/>
        </p:nvSpPr>
        <p:spPr bwMode="auto">
          <a:xfrm rot="359933">
            <a:off x="2286000" y="3494088"/>
            <a:ext cx="304800" cy="315912"/>
          </a:xfrm>
          <a:prstGeom prst="ellipse">
            <a:avLst/>
          </a:prstGeom>
          <a:solidFill>
            <a:schemeClr val="bg2"/>
          </a:solidFill>
          <a:ln w="9525" cap="rnd">
            <a:solidFill>
              <a:schemeClr val="tx1"/>
            </a:solidFill>
            <a:prstDash val="sysDot"/>
            <a:round/>
            <a:headEnd/>
            <a:tailEnd/>
          </a:ln>
        </p:spPr>
        <p:txBody>
          <a:bodyPr wrap="none" anchor="ctr"/>
          <a:lstStyle/>
          <a:p>
            <a:endParaRPr lang="en-US"/>
          </a:p>
        </p:txBody>
      </p:sp>
      <p:sp>
        <p:nvSpPr>
          <p:cNvPr id="68" name="Oval 64"/>
          <p:cNvSpPr>
            <a:spLocks noChangeArrowheads="1"/>
          </p:cNvSpPr>
          <p:nvPr/>
        </p:nvSpPr>
        <p:spPr bwMode="auto">
          <a:xfrm rot="359933">
            <a:off x="3352800" y="4495800"/>
            <a:ext cx="304800" cy="304800"/>
          </a:xfrm>
          <a:prstGeom prst="ellipse">
            <a:avLst/>
          </a:prstGeom>
          <a:solidFill>
            <a:srgbClr val="C0C0C0"/>
          </a:solidFill>
          <a:ln w="9525" cap="rnd">
            <a:solidFill>
              <a:schemeClr val="tx1"/>
            </a:solidFill>
            <a:prstDash val="sysDot"/>
            <a:round/>
            <a:headEnd/>
            <a:tailEnd/>
          </a:ln>
        </p:spPr>
        <p:txBody>
          <a:bodyPr wrap="none" anchor="ctr"/>
          <a:lstStyle/>
          <a:p>
            <a:endParaRPr lang="en-US"/>
          </a:p>
        </p:txBody>
      </p:sp>
      <p:sp>
        <p:nvSpPr>
          <p:cNvPr id="69" name="Oval 65"/>
          <p:cNvSpPr>
            <a:spLocks noChangeArrowheads="1"/>
          </p:cNvSpPr>
          <p:nvPr/>
        </p:nvSpPr>
        <p:spPr bwMode="auto">
          <a:xfrm rot="359933">
            <a:off x="3124200" y="4114800"/>
            <a:ext cx="304800" cy="304800"/>
          </a:xfrm>
          <a:prstGeom prst="ellipse">
            <a:avLst/>
          </a:prstGeom>
          <a:solidFill>
            <a:srgbClr val="C0C0C0"/>
          </a:solidFill>
          <a:ln w="9525" cap="rnd">
            <a:solidFill>
              <a:schemeClr val="tx1"/>
            </a:solidFill>
            <a:prstDash val="sysDot"/>
            <a:round/>
            <a:headEnd/>
            <a:tailEnd/>
          </a:ln>
        </p:spPr>
        <p:txBody>
          <a:bodyPr wrap="none" anchor="ctr"/>
          <a:lstStyle/>
          <a:p>
            <a:endParaRPr lang="en-US"/>
          </a:p>
        </p:txBody>
      </p:sp>
      <p:sp>
        <p:nvSpPr>
          <p:cNvPr id="70" name="Oval 66"/>
          <p:cNvSpPr>
            <a:spLocks noChangeArrowheads="1"/>
          </p:cNvSpPr>
          <p:nvPr/>
        </p:nvSpPr>
        <p:spPr bwMode="auto">
          <a:xfrm rot="359933">
            <a:off x="3059113" y="3668713"/>
            <a:ext cx="304800" cy="304800"/>
          </a:xfrm>
          <a:prstGeom prst="ellipse">
            <a:avLst/>
          </a:prstGeom>
          <a:solidFill>
            <a:srgbClr val="C0C0C0"/>
          </a:solidFill>
          <a:ln w="9525" cap="rnd">
            <a:solidFill>
              <a:schemeClr val="tx1"/>
            </a:solidFill>
            <a:prstDash val="sysDot"/>
            <a:round/>
            <a:headEnd/>
            <a:tailEnd/>
          </a:ln>
        </p:spPr>
        <p:txBody>
          <a:bodyPr wrap="none" anchor="ctr"/>
          <a:lstStyle/>
          <a:p>
            <a:endParaRPr lang="en-US"/>
          </a:p>
        </p:txBody>
      </p:sp>
      <p:sp>
        <p:nvSpPr>
          <p:cNvPr id="71" name="Oval 67"/>
          <p:cNvSpPr>
            <a:spLocks noChangeArrowheads="1"/>
          </p:cNvSpPr>
          <p:nvPr/>
        </p:nvSpPr>
        <p:spPr bwMode="auto">
          <a:xfrm rot="359933">
            <a:off x="3170238" y="3209925"/>
            <a:ext cx="304800" cy="304800"/>
          </a:xfrm>
          <a:prstGeom prst="ellipse">
            <a:avLst/>
          </a:prstGeom>
          <a:solidFill>
            <a:srgbClr val="C0C0C0"/>
          </a:solidFill>
          <a:ln w="9525" cap="rnd">
            <a:solidFill>
              <a:schemeClr val="tx1"/>
            </a:solidFill>
            <a:prstDash val="sysDot"/>
            <a:round/>
            <a:headEnd/>
            <a:tailEnd/>
          </a:ln>
        </p:spPr>
        <p:txBody>
          <a:bodyPr wrap="none" anchor="ctr"/>
          <a:lstStyle/>
          <a:p>
            <a:endParaRPr lang="en-US"/>
          </a:p>
        </p:txBody>
      </p:sp>
      <p:sp>
        <p:nvSpPr>
          <p:cNvPr id="72" name="Oval 68"/>
          <p:cNvSpPr>
            <a:spLocks noChangeArrowheads="1"/>
          </p:cNvSpPr>
          <p:nvPr/>
        </p:nvSpPr>
        <p:spPr bwMode="auto">
          <a:xfrm rot="359933">
            <a:off x="3395663" y="2873375"/>
            <a:ext cx="304800" cy="304800"/>
          </a:xfrm>
          <a:prstGeom prst="ellipse">
            <a:avLst/>
          </a:prstGeom>
          <a:solidFill>
            <a:srgbClr val="C0C0C0"/>
          </a:solidFill>
          <a:ln w="9525" cap="rnd">
            <a:solidFill>
              <a:schemeClr val="tx1"/>
            </a:solidFill>
            <a:prstDash val="sysDot"/>
            <a:round/>
            <a:headEnd/>
            <a:tailEnd/>
          </a:ln>
        </p:spPr>
        <p:txBody>
          <a:bodyPr wrap="none" anchor="ctr"/>
          <a:lstStyle/>
          <a:p>
            <a:endParaRPr lang="en-US"/>
          </a:p>
        </p:txBody>
      </p:sp>
      <p:sp>
        <p:nvSpPr>
          <p:cNvPr id="73" name="Oval 69"/>
          <p:cNvSpPr>
            <a:spLocks noChangeArrowheads="1"/>
          </p:cNvSpPr>
          <p:nvPr/>
        </p:nvSpPr>
        <p:spPr bwMode="auto">
          <a:xfrm rot="359933">
            <a:off x="3722688" y="2644775"/>
            <a:ext cx="304800" cy="304800"/>
          </a:xfrm>
          <a:prstGeom prst="ellipse">
            <a:avLst/>
          </a:prstGeom>
          <a:solidFill>
            <a:srgbClr val="C0C0C0"/>
          </a:solidFill>
          <a:ln w="9525" cap="rnd">
            <a:solidFill>
              <a:schemeClr val="tx1"/>
            </a:solidFill>
            <a:prstDash val="sysDot"/>
            <a:round/>
            <a:headEnd/>
            <a:tailEnd/>
          </a:ln>
        </p:spPr>
        <p:txBody>
          <a:bodyPr wrap="none" anchor="ctr"/>
          <a:lstStyle/>
          <a:p>
            <a:endParaRPr lang="en-US"/>
          </a:p>
        </p:txBody>
      </p:sp>
      <p:sp>
        <p:nvSpPr>
          <p:cNvPr id="74" name="Oval 70"/>
          <p:cNvSpPr>
            <a:spLocks noChangeArrowheads="1"/>
          </p:cNvSpPr>
          <p:nvPr/>
        </p:nvSpPr>
        <p:spPr bwMode="auto">
          <a:xfrm rot="359933">
            <a:off x="4114800" y="2570163"/>
            <a:ext cx="304800" cy="304800"/>
          </a:xfrm>
          <a:prstGeom prst="ellipse">
            <a:avLst/>
          </a:prstGeom>
          <a:solidFill>
            <a:srgbClr val="C0C0C0"/>
          </a:solidFill>
          <a:ln w="9525" cap="rnd">
            <a:solidFill>
              <a:schemeClr val="tx1"/>
            </a:solidFill>
            <a:prstDash val="sysDot"/>
            <a:round/>
            <a:headEnd/>
            <a:tailEnd/>
          </a:ln>
        </p:spPr>
        <p:txBody>
          <a:bodyPr wrap="none" anchor="ctr"/>
          <a:lstStyle/>
          <a:p>
            <a:endParaRPr lang="en-US"/>
          </a:p>
        </p:txBody>
      </p:sp>
      <p:sp>
        <p:nvSpPr>
          <p:cNvPr id="75" name="Oval 71"/>
          <p:cNvSpPr>
            <a:spLocks noChangeArrowheads="1"/>
          </p:cNvSpPr>
          <p:nvPr/>
        </p:nvSpPr>
        <p:spPr bwMode="auto">
          <a:xfrm rot="359933">
            <a:off x="3702050" y="4757738"/>
            <a:ext cx="304800" cy="304800"/>
          </a:xfrm>
          <a:prstGeom prst="ellipse">
            <a:avLst/>
          </a:prstGeom>
          <a:solidFill>
            <a:srgbClr val="C0C0C0"/>
          </a:solidFill>
          <a:ln w="9525" cap="rnd">
            <a:solidFill>
              <a:schemeClr val="tx1"/>
            </a:solidFill>
            <a:prstDash val="sysDot"/>
            <a:round/>
            <a:headEnd/>
            <a:tailEnd/>
          </a:ln>
        </p:spPr>
        <p:txBody>
          <a:bodyPr wrap="none" anchor="ctr"/>
          <a:lstStyle/>
          <a:p>
            <a:endParaRPr lang="en-US"/>
          </a:p>
        </p:txBody>
      </p:sp>
      <p:sp>
        <p:nvSpPr>
          <p:cNvPr id="76" name="Oval 72"/>
          <p:cNvSpPr>
            <a:spLocks noChangeArrowheads="1"/>
          </p:cNvSpPr>
          <p:nvPr/>
        </p:nvSpPr>
        <p:spPr bwMode="auto">
          <a:xfrm rot="359933">
            <a:off x="4114800" y="4876800"/>
            <a:ext cx="304800" cy="304800"/>
          </a:xfrm>
          <a:prstGeom prst="ellipse">
            <a:avLst/>
          </a:prstGeom>
          <a:solidFill>
            <a:srgbClr val="C0C0C0"/>
          </a:solidFill>
          <a:ln w="9525" cap="rnd">
            <a:solidFill>
              <a:schemeClr val="tx1"/>
            </a:solidFill>
            <a:prstDash val="sysDot"/>
            <a:round/>
            <a:headEnd/>
            <a:tailEnd/>
          </a:ln>
        </p:spPr>
        <p:txBody>
          <a:bodyPr wrap="none" anchor="ctr"/>
          <a:lstStyle/>
          <a:p>
            <a:endParaRPr lang="en-US"/>
          </a:p>
        </p:txBody>
      </p:sp>
      <p:sp>
        <p:nvSpPr>
          <p:cNvPr id="77" name="Oval 73"/>
          <p:cNvSpPr>
            <a:spLocks noChangeArrowheads="1"/>
          </p:cNvSpPr>
          <p:nvPr/>
        </p:nvSpPr>
        <p:spPr bwMode="auto">
          <a:xfrm rot="3018524">
            <a:off x="5446713" y="3021013"/>
            <a:ext cx="419100" cy="114300"/>
          </a:xfrm>
          <a:prstGeom prst="ellipse">
            <a:avLst/>
          </a:prstGeom>
          <a:solidFill>
            <a:srgbClr val="CC0099"/>
          </a:solidFill>
          <a:ln w="9525" cap="rnd">
            <a:solidFill>
              <a:schemeClr val="tx1"/>
            </a:solidFill>
            <a:prstDash val="sysDot"/>
            <a:round/>
            <a:headEnd/>
            <a:tailEnd/>
          </a:ln>
        </p:spPr>
        <p:txBody>
          <a:bodyPr wrap="none" anchor="ctr"/>
          <a:lstStyle/>
          <a:p>
            <a:endParaRPr lang="en-US"/>
          </a:p>
        </p:txBody>
      </p:sp>
      <p:sp>
        <p:nvSpPr>
          <p:cNvPr id="78" name="Oval 74"/>
          <p:cNvSpPr>
            <a:spLocks noChangeArrowheads="1"/>
          </p:cNvSpPr>
          <p:nvPr/>
        </p:nvSpPr>
        <p:spPr bwMode="auto">
          <a:xfrm rot="3018524">
            <a:off x="5421313" y="3094037"/>
            <a:ext cx="342900" cy="92075"/>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79" name="Oval 75"/>
          <p:cNvSpPr>
            <a:spLocks noChangeArrowheads="1"/>
          </p:cNvSpPr>
          <p:nvPr/>
        </p:nvSpPr>
        <p:spPr bwMode="auto">
          <a:xfrm rot="3018524">
            <a:off x="5381625" y="3155950"/>
            <a:ext cx="288925" cy="92075"/>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80" name="Oval 76"/>
          <p:cNvSpPr>
            <a:spLocks noChangeArrowheads="1"/>
          </p:cNvSpPr>
          <p:nvPr/>
        </p:nvSpPr>
        <p:spPr bwMode="auto">
          <a:xfrm rot="3018524">
            <a:off x="5354638" y="3200400"/>
            <a:ext cx="219075" cy="85725"/>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81" name="Oval 77"/>
          <p:cNvSpPr>
            <a:spLocks noChangeArrowheads="1"/>
          </p:cNvSpPr>
          <p:nvPr/>
        </p:nvSpPr>
        <p:spPr bwMode="auto">
          <a:xfrm rot="1929890">
            <a:off x="5257800" y="2776538"/>
            <a:ext cx="152400" cy="304800"/>
          </a:xfrm>
          <a:prstGeom prst="ellipse">
            <a:avLst/>
          </a:prstGeom>
          <a:solidFill>
            <a:srgbClr val="00FF00"/>
          </a:solidFill>
          <a:ln w="9525" cap="rnd">
            <a:solidFill>
              <a:schemeClr val="tx1"/>
            </a:solidFill>
            <a:prstDash val="sysDot"/>
            <a:round/>
            <a:headEnd/>
            <a:tailEnd/>
          </a:ln>
        </p:spPr>
        <p:txBody>
          <a:bodyPr wrap="none" anchor="ctr"/>
          <a:lstStyle/>
          <a:p>
            <a:endParaRPr lang="en-US"/>
          </a:p>
        </p:txBody>
      </p:sp>
      <p:sp>
        <p:nvSpPr>
          <p:cNvPr id="82" name="Oval 78"/>
          <p:cNvSpPr>
            <a:spLocks noChangeArrowheads="1"/>
          </p:cNvSpPr>
          <p:nvPr/>
        </p:nvSpPr>
        <p:spPr bwMode="auto">
          <a:xfrm rot="359933">
            <a:off x="4668838" y="2557463"/>
            <a:ext cx="304800" cy="3048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83" name="Oval 79"/>
          <p:cNvSpPr>
            <a:spLocks noChangeArrowheads="1"/>
          </p:cNvSpPr>
          <p:nvPr/>
        </p:nvSpPr>
        <p:spPr bwMode="auto">
          <a:xfrm rot="1464401">
            <a:off x="5029200" y="2667000"/>
            <a:ext cx="193675" cy="304800"/>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84" name="Oval 80"/>
          <p:cNvSpPr>
            <a:spLocks noChangeArrowheads="1"/>
          </p:cNvSpPr>
          <p:nvPr/>
        </p:nvSpPr>
        <p:spPr bwMode="auto">
          <a:xfrm rot="359933">
            <a:off x="5661025" y="3352800"/>
            <a:ext cx="304800" cy="3048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85" name="Oval 81"/>
          <p:cNvSpPr>
            <a:spLocks noChangeArrowheads="1"/>
          </p:cNvSpPr>
          <p:nvPr/>
        </p:nvSpPr>
        <p:spPr bwMode="auto">
          <a:xfrm rot="359933">
            <a:off x="7107238" y="3036888"/>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86" name="Oval 82"/>
          <p:cNvSpPr>
            <a:spLocks noChangeArrowheads="1"/>
          </p:cNvSpPr>
          <p:nvPr/>
        </p:nvSpPr>
        <p:spPr bwMode="auto">
          <a:xfrm rot="359933">
            <a:off x="6892925" y="3100388"/>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87" name="Oval 83"/>
          <p:cNvSpPr>
            <a:spLocks noChangeArrowheads="1"/>
          </p:cNvSpPr>
          <p:nvPr/>
        </p:nvSpPr>
        <p:spPr bwMode="auto">
          <a:xfrm rot="359933">
            <a:off x="6673850" y="3167063"/>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88" name="Oval 84"/>
          <p:cNvSpPr>
            <a:spLocks noChangeArrowheads="1"/>
          </p:cNvSpPr>
          <p:nvPr/>
        </p:nvSpPr>
        <p:spPr bwMode="auto">
          <a:xfrm rot="359933">
            <a:off x="6443663" y="3222625"/>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89" name="Oval 85"/>
          <p:cNvSpPr>
            <a:spLocks noChangeArrowheads="1"/>
          </p:cNvSpPr>
          <p:nvPr/>
        </p:nvSpPr>
        <p:spPr bwMode="auto">
          <a:xfrm rot="359933">
            <a:off x="7021513" y="2786063"/>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90" name="Oval 86"/>
          <p:cNvSpPr>
            <a:spLocks noChangeArrowheads="1"/>
          </p:cNvSpPr>
          <p:nvPr/>
        </p:nvSpPr>
        <p:spPr bwMode="auto">
          <a:xfrm rot="359933">
            <a:off x="6804025" y="2862263"/>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91" name="Oval 87"/>
          <p:cNvSpPr>
            <a:spLocks noChangeArrowheads="1"/>
          </p:cNvSpPr>
          <p:nvPr/>
        </p:nvSpPr>
        <p:spPr bwMode="auto">
          <a:xfrm rot="359933">
            <a:off x="6586538" y="2938463"/>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92" name="Oval 88"/>
          <p:cNvSpPr>
            <a:spLocks noChangeArrowheads="1"/>
          </p:cNvSpPr>
          <p:nvPr/>
        </p:nvSpPr>
        <p:spPr bwMode="auto">
          <a:xfrm rot="359933">
            <a:off x="6378575" y="3025775"/>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93" name="Oval 89"/>
          <p:cNvSpPr>
            <a:spLocks noChangeArrowheads="1"/>
          </p:cNvSpPr>
          <p:nvPr/>
        </p:nvSpPr>
        <p:spPr bwMode="auto">
          <a:xfrm rot="359933">
            <a:off x="7185025" y="3321050"/>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94" name="Oval 90"/>
          <p:cNvSpPr>
            <a:spLocks noChangeArrowheads="1"/>
          </p:cNvSpPr>
          <p:nvPr/>
        </p:nvSpPr>
        <p:spPr bwMode="auto">
          <a:xfrm rot="359933">
            <a:off x="6945313" y="3352800"/>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95" name="Oval 91"/>
          <p:cNvSpPr>
            <a:spLocks noChangeArrowheads="1"/>
          </p:cNvSpPr>
          <p:nvPr/>
        </p:nvSpPr>
        <p:spPr bwMode="auto">
          <a:xfrm rot="359933">
            <a:off x="6716713" y="3395663"/>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96" name="Oval 92"/>
          <p:cNvSpPr>
            <a:spLocks noChangeArrowheads="1"/>
          </p:cNvSpPr>
          <p:nvPr/>
        </p:nvSpPr>
        <p:spPr bwMode="auto">
          <a:xfrm rot="359933">
            <a:off x="6477000" y="3440113"/>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97" name="Oval 93"/>
          <p:cNvSpPr>
            <a:spLocks noChangeArrowheads="1"/>
          </p:cNvSpPr>
          <p:nvPr/>
        </p:nvSpPr>
        <p:spPr bwMode="auto">
          <a:xfrm rot="359933">
            <a:off x="5715000" y="3733800"/>
            <a:ext cx="304800" cy="3048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98" name="Oval 94"/>
          <p:cNvSpPr>
            <a:spLocks noChangeArrowheads="1"/>
          </p:cNvSpPr>
          <p:nvPr/>
        </p:nvSpPr>
        <p:spPr bwMode="auto">
          <a:xfrm rot="359933">
            <a:off x="6530975" y="3854450"/>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99" name="Oval 95"/>
          <p:cNvSpPr>
            <a:spLocks noChangeArrowheads="1"/>
          </p:cNvSpPr>
          <p:nvPr/>
        </p:nvSpPr>
        <p:spPr bwMode="auto">
          <a:xfrm rot="359933">
            <a:off x="6759575" y="3865563"/>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100" name="Oval 96"/>
          <p:cNvSpPr>
            <a:spLocks noChangeArrowheads="1"/>
          </p:cNvSpPr>
          <p:nvPr/>
        </p:nvSpPr>
        <p:spPr bwMode="auto">
          <a:xfrm rot="359933">
            <a:off x="7010400" y="3876675"/>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101" name="Oval 97"/>
          <p:cNvSpPr>
            <a:spLocks noChangeArrowheads="1"/>
          </p:cNvSpPr>
          <p:nvPr/>
        </p:nvSpPr>
        <p:spPr bwMode="auto">
          <a:xfrm rot="359933">
            <a:off x="7239000" y="3876675"/>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102" name="Oval 98"/>
          <p:cNvSpPr>
            <a:spLocks noChangeArrowheads="1"/>
          </p:cNvSpPr>
          <p:nvPr/>
        </p:nvSpPr>
        <p:spPr bwMode="auto">
          <a:xfrm rot="359933">
            <a:off x="6519863" y="3646488"/>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103" name="Oval 99"/>
          <p:cNvSpPr>
            <a:spLocks noChangeArrowheads="1"/>
          </p:cNvSpPr>
          <p:nvPr/>
        </p:nvSpPr>
        <p:spPr bwMode="auto">
          <a:xfrm rot="359933">
            <a:off x="6750050" y="3635375"/>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104" name="Oval 100"/>
          <p:cNvSpPr>
            <a:spLocks noChangeArrowheads="1"/>
          </p:cNvSpPr>
          <p:nvPr/>
        </p:nvSpPr>
        <p:spPr bwMode="auto">
          <a:xfrm rot="359933">
            <a:off x="6999288" y="3625850"/>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105" name="Oval 101"/>
          <p:cNvSpPr>
            <a:spLocks noChangeArrowheads="1"/>
          </p:cNvSpPr>
          <p:nvPr/>
        </p:nvSpPr>
        <p:spPr bwMode="auto">
          <a:xfrm rot="359933">
            <a:off x="7240588" y="3603625"/>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106" name="Oval 102"/>
          <p:cNvSpPr>
            <a:spLocks noChangeArrowheads="1"/>
          </p:cNvSpPr>
          <p:nvPr/>
        </p:nvSpPr>
        <p:spPr bwMode="auto">
          <a:xfrm rot="359933">
            <a:off x="7216775" y="4137025"/>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107" name="Oval 103"/>
          <p:cNvSpPr>
            <a:spLocks noChangeArrowheads="1"/>
          </p:cNvSpPr>
          <p:nvPr/>
        </p:nvSpPr>
        <p:spPr bwMode="auto">
          <a:xfrm rot="359933">
            <a:off x="7000875" y="4103688"/>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108" name="Oval 104"/>
          <p:cNvSpPr>
            <a:spLocks noChangeArrowheads="1"/>
          </p:cNvSpPr>
          <p:nvPr/>
        </p:nvSpPr>
        <p:spPr bwMode="auto">
          <a:xfrm rot="359933">
            <a:off x="6748463" y="4081463"/>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109" name="Oval 105"/>
          <p:cNvSpPr>
            <a:spLocks noChangeArrowheads="1"/>
          </p:cNvSpPr>
          <p:nvPr/>
        </p:nvSpPr>
        <p:spPr bwMode="auto">
          <a:xfrm rot="359933">
            <a:off x="7000875" y="4114800"/>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110" name="Oval 106"/>
          <p:cNvSpPr>
            <a:spLocks noChangeArrowheads="1"/>
          </p:cNvSpPr>
          <p:nvPr/>
        </p:nvSpPr>
        <p:spPr bwMode="auto">
          <a:xfrm rot="359933">
            <a:off x="6519863" y="4049713"/>
            <a:ext cx="152400" cy="152400"/>
          </a:xfrm>
          <a:prstGeom prst="ellipse">
            <a:avLst/>
          </a:prstGeom>
          <a:solidFill>
            <a:srgbClr val="808000"/>
          </a:solidFill>
          <a:ln w="9525" cap="rnd">
            <a:solidFill>
              <a:schemeClr val="tx1"/>
            </a:solidFill>
            <a:prstDash val="sysDot"/>
            <a:round/>
            <a:headEnd/>
            <a:tailEnd/>
          </a:ln>
        </p:spPr>
        <p:txBody>
          <a:bodyPr wrap="none" anchor="ctr"/>
          <a:lstStyle/>
          <a:p>
            <a:endParaRPr lang="en-US"/>
          </a:p>
        </p:txBody>
      </p:sp>
      <p:sp>
        <p:nvSpPr>
          <p:cNvPr id="111" name="AutoShape 107"/>
          <p:cNvSpPr>
            <a:spLocks noChangeArrowheads="1"/>
          </p:cNvSpPr>
          <p:nvPr/>
        </p:nvSpPr>
        <p:spPr bwMode="auto">
          <a:xfrm rot="9932183">
            <a:off x="5943600" y="3178175"/>
            <a:ext cx="9906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8758 h 21600"/>
              <a:gd name="T14" fmla="*/ 20589 w 21600"/>
              <a:gd name="T15" fmla="*/ 12842 h 21600"/>
            </a:gdLst>
            <a:ahLst/>
            <a:cxnLst>
              <a:cxn ang="T8">
                <a:pos x="T0" y="T1"/>
              </a:cxn>
              <a:cxn ang="T9">
                <a:pos x="T2" y="T3"/>
              </a:cxn>
              <a:cxn ang="T10">
                <a:pos x="T4" y="T5"/>
              </a:cxn>
              <a:cxn ang="T11">
                <a:pos x="T6" y="T7"/>
              </a:cxn>
            </a:cxnLst>
            <a:rect l="T12" t="T13" r="T14" b="T15"/>
            <a:pathLst>
              <a:path w="21600" h="21600">
                <a:moveTo>
                  <a:pt x="16251" y="0"/>
                </a:moveTo>
                <a:lnTo>
                  <a:pt x="16251" y="8758"/>
                </a:lnTo>
                <a:lnTo>
                  <a:pt x="3375" y="8758"/>
                </a:lnTo>
                <a:lnTo>
                  <a:pt x="3375" y="12842"/>
                </a:lnTo>
                <a:lnTo>
                  <a:pt x="16251" y="12842"/>
                </a:lnTo>
                <a:lnTo>
                  <a:pt x="16251" y="21600"/>
                </a:lnTo>
                <a:lnTo>
                  <a:pt x="21600" y="10800"/>
                </a:lnTo>
                <a:lnTo>
                  <a:pt x="16251" y="0"/>
                </a:lnTo>
                <a:close/>
              </a:path>
              <a:path w="21600" h="21600">
                <a:moveTo>
                  <a:pt x="1350" y="8758"/>
                </a:moveTo>
                <a:lnTo>
                  <a:pt x="1350" y="12842"/>
                </a:lnTo>
                <a:lnTo>
                  <a:pt x="2700" y="12842"/>
                </a:lnTo>
                <a:lnTo>
                  <a:pt x="2700" y="8758"/>
                </a:lnTo>
                <a:lnTo>
                  <a:pt x="1350" y="8758"/>
                </a:lnTo>
                <a:close/>
              </a:path>
              <a:path w="21600" h="21600">
                <a:moveTo>
                  <a:pt x="0" y="8758"/>
                </a:moveTo>
                <a:lnTo>
                  <a:pt x="0" y="12842"/>
                </a:lnTo>
                <a:lnTo>
                  <a:pt x="675" y="12842"/>
                </a:lnTo>
                <a:lnTo>
                  <a:pt x="675" y="8758"/>
                </a:lnTo>
                <a:lnTo>
                  <a:pt x="0" y="8758"/>
                </a:lnTo>
                <a:close/>
              </a:path>
            </a:pathLst>
          </a:custGeom>
          <a:noFill/>
          <a:ln w="1905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2" name="AutoShape 108"/>
          <p:cNvSpPr>
            <a:spLocks noChangeArrowheads="1"/>
          </p:cNvSpPr>
          <p:nvPr/>
        </p:nvSpPr>
        <p:spPr bwMode="auto">
          <a:xfrm rot="11103922">
            <a:off x="6019800" y="3765550"/>
            <a:ext cx="9906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8758 h 21600"/>
              <a:gd name="T14" fmla="*/ 20589 w 21600"/>
              <a:gd name="T15" fmla="*/ 12842 h 21600"/>
            </a:gdLst>
            <a:ahLst/>
            <a:cxnLst>
              <a:cxn ang="T8">
                <a:pos x="T0" y="T1"/>
              </a:cxn>
              <a:cxn ang="T9">
                <a:pos x="T2" y="T3"/>
              </a:cxn>
              <a:cxn ang="T10">
                <a:pos x="T4" y="T5"/>
              </a:cxn>
              <a:cxn ang="T11">
                <a:pos x="T6" y="T7"/>
              </a:cxn>
            </a:cxnLst>
            <a:rect l="T12" t="T13" r="T14" b="T15"/>
            <a:pathLst>
              <a:path w="21600" h="21600">
                <a:moveTo>
                  <a:pt x="16251" y="0"/>
                </a:moveTo>
                <a:lnTo>
                  <a:pt x="16251" y="8758"/>
                </a:lnTo>
                <a:lnTo>
                  <a:pt x="3375" y="8758"/>
                </a:lnTo>
                <a:lnTo>
                  <a:pt x="3375" y="12842"/>
                </a:lnTo>
                <a:lnTo>
                  <a:pt x="16251" y="12842"/>
                </a:lnTo>
                <a:lnTo>
                  <a:pt x="16251" y="21600"/>
                </a:lnTo>
                <a:lnTo>
                  <a:pt x="21600" y="10800"/>
                </a:lnTo>
                <a:lnTo>
                  <a:pt x="16251" y="0"/>
                </a:lnTo>
                <a:close/>
              </a:path>
              <a:path w="21600" h="21600">
                <a:moveTo>
                  <a:pt x="1350" y="8758"/>
                </a:moveTo>
                <a:lnTo>
                  <a:pt x="1350" y="12842"/>
                </a:lnTo>
                <a:lnTo>
                  <a:pt x="2700" y="12842"/>
                </a:lnTo>
                <a:lnTo>
                  <a:pt x="2700" y="8758"/>
                </a:lnTo>
                <a:lnTo>
                  <a:pt x="1350" y="8758"/>
                </a:lnTo>
                <a:close/>
              </a:path>
              <a:path w="21600" h="21600">
                <a:moveTo>
                  <a:pt x="0" y="8758"/>
                </a:moveTo>
                <a:lnTo>
                  <a:pt x="0" y="12842"/>
                </a:lnTo>
                <a:lnTo>
                  <a:pt x="675" y="12842"/>
                </a:lnTo>
                <a:lnTo>
                  <a:pt x="675" y="8758"/>
                </a:lnTo>
                <a:lnTo>
                  <a:pt x="0" y="8758"/>
                </a:lnTo>
                <a:close/>
              </a:path>
            </a:pathLst>
          </a:custGeom>
          <a:noFill/>
          <a:ln w="1905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3" name="Oval 109"/>
          <p:cNvSpPr>
            <a:spLocks noChangeArrowheads="1"/>
          </p:cNvSpPr>
          <p:nvPr/>
        </p:nvSpPr>
        <p:spPr bwMode="auto">
          <a:xfrm rot="359933">
            <a:off x="6378575" y="4430713"/>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114" name="Oval 110"/>
          <p:cNvSpPr>
            <a:spLocks noChangeArrowheads="1"/>
          </p:cNvSpPr>
          <p:nvPr/>
        </p:nvSpPr>
        <p:spPr bwMode="auto">
          <a:xfrm rot="359933">
            <a:off x="6596063" y="4518025"/>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15" name="Oval 111"/>
          <p:cNvSpPr>
            <a:spLocks noChangeArrowheads="1"/>
          </p:cNvSpPr>
          <p:nvPr/>
        </p:nvSpPr>
        <p:spPr bwMode="auto">
          <a:xfrm rot="359933">
            <a:off x="6837363" y="4594225"/>
            <a:ext cx="152400" cy="152400"/>
          </a:xfrm>
          <a:prstGeom prst="ellipse">
            <a:avLst/>
          </a:prstGeom>
          <a:solidFill>
            <a:srgbClr val="660033"/>
          </a:solidFill>
          <a:ln w="9525" cap="rnd">
            <a:solidFill>
              <a:schemeClr val="tx1"/>
            </a:solidFill>
            <a:prstDash val="sysDot"/>
            <a:round/>
            <a:headEnd/>
            <a:tailEnd/>
          </a:ln>
        </p:spPr>
        <p:txBody>
          <a:bodyPr wrap="none" anchor="ctr"/>
          <a:lstStyle/>
          <a:p>
            <a:endParaRPr lang="en-US"/>
          </a:p>
        </p:txBody>
      </p:sp>
      <p:sp>
        <p:nvSpPr>
          <p:cNvPr id="116" name="Oval 112"/>
          <p:cNvSpPr>
            <a:spLocks noChangeArrowheads="1"/>
          </p:cNvSpPr>
          <p:nvPr/>
        </p:nvSpPr>
        <p:spPr bwMode="auto">
          <a:xfrm rot="359933">
            <a:off x="7054850" y="4681538"/>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117" name="Oval 113"/>
          <p:cNvSpPr>
            <a:spLocks noChangeArrowheads="1"/>
          </p:cNvSpPr>
          <p:nvPr/>
        </p:nvSpPr>
        <p:spPr bwMode="auto">
          <a:xfrm rot="359933">
            <a:off x="6453188" y="4256088"/>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118" name="Oval 114"/>
          <p:cNvSpPr>
            <a:spLocks noChangeArrowheads="1"/>
          </p:cNvSpPr>
          <p:nvPr/>
        </p:nvSpPr>
        <p:spPr bwMode="auto">
          <a:xfrm rot="359933">
            <a:off x="6672263" y="4300538"/>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19" name="Oval 115"/>
          <p:cNvSpPr>
            <a:spLocks noChangeArrowheads="1"/>
          </p:cNvSpPr>
          <p:nvPr/>
        </p:nvSpPr>
        <p:spPr bwMode="auto">
          <a:xfrm rot="359933">
            <a:off x="6923088" y="4365625"/>
            <a:ext cx="152400" cy="152400"/>
          </a:xfrm>
          <a:prstGeom prst="ellipse">
            <a:avLst/>
          </a:prstGeom>
          <a:solidFill>
            <a:srgbClr val="660033"/>
          </a:solidFill>
          <a:ln w="9525" cap="rnd">
            <a:solidFill>
              <a:schemeClr val="tx1"/>
            </a:solidFill>
            <a:prstDash val="sysDot"/>
            <a:round/>
            <a:headEnd/>
            <a:tailEnd/>
          </a:ln>
        </p:spPr>
        <p:txBody>
          <a:bodyPr wrap="none" anchor="ctr"/>
          <a:lstStyle/>
          <a:p>
            <a:endParaRPr lang="en-US"/>
          </a:p>
        </p:txBody>
      </p:sp>
      <p:sp>
        <p:nvSpPr>
          <p:cNvPr id="120" name="Oval 116"/>
          <p:cNvSpPr>
            <a:spLocks noChangeArrowheads="1"/>
          </p:cNvSpPr>
          <p:nvPr/>
        </p:nvSpPr>
        <p:spPr bwMode="auto">
          <a:xfrm rot="359933">
            <a:off x="7151688" y="4408488"/>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121" name="Oval 117"/>
          <p:cNvSpPr>
            <a:spLocks noChangeArrowheads="1"/>
          </p:cNvSpPr>
          <p:nvPr/>
        </p:nvSpPr>
        <p:spPr bwMode="auto">
          <a:xfrm rot="359933">
            <a:off x="6291263" y="4635500"/>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122" name="Oval 118"/>
          <p:cNvSpPr>
            <a:spLocks noChangeArrowheads="1"/>
          </p:cNvSpPr>
          <p:nvPr/>
        </p:nvSpPr>
        <p:spPr bwMode="auto">
          <a:xfrm rot="359933">
            <a:off x="6510338" y="4735513"/>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23" name="Oval 119"/>
          <p:cNvSpPr>
            <a:spLocks noChangeArrowheads="1"/>
          </p:cNvSpPr>
          <p:nvPr/>
        </p:nvSpPr>
        <p:spPr bwMode="auto">
          <a:xfrm rot="359933">
            <a:off x="6738938" y="4833938"/>
            <a:ext cx="152400" cy="152400"/>
          </a:xfrm>
          <a:prstGeom prst="ellipse">
            <a:avLst/>
          </a:prstGeom>
          <a:solidFill>
            <a:srgbClr val="660033"/>
          </a:solidFill>
          <a:ln w="9525" cap="rnd">
            <a:solidFill>
              <a:schemeClr val="tx1"/>
            </a:solidFill>
            <a:prstDash val="sysDot"/>
            <a:round/>
            <a:headEnd/>
            <a:tailEnd/>
          </a:ln>
        </p:spPr>
        <p:txBody>
          <a:bodyPr wrap="none" anchor="ctr"/>
          <a:lstStyle/>
          <a:p>
            <a:endParaRPr lang="en-US"/>
          </a:p>
        </p:txBody>
      </p:sp>
      <p:sp>
        <p:nvSpPr>
          <p:cNvPr id="124" name="Oval 120"/>
          <p:cNvSpPr>
            <a:spLocks noChangeArrowheads="1"/>
          </p:cNvSpPr>
          <p:nvPr/>
        </p:nvSpPr>
        <p:spPr bwMode="auto">
          <a:xfrm rot="359933">
            <a:off x="6945313" y="4943475"/>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125" name="Oval 121"/>
          <p:cNvSpPr>
            <a:spLocks noChangeArrowheads="1"/>
          </p:cNvSpPr>
          <p:nvPr/>
        </p:nvSpPr>
        <p:spPr bwMode="auto">
          <a:xfrm rot="359933">
            <a:off x="6183313" y="4799013"/>
            <a:ext cx="152400" cy="1524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126" name="Oval 122"/>
          <p:cNvSpPr>
            <a:spLocks noChangeArrowheads="1"/>
          </p:cNvSpPr>
          <p:nvPr/>
        </p:nvSpPr>
        <p:spPr bwMode="auto">
          <a:xfrm rot="359933">
            <a:off x="6389688" y="4941888"/>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27" name="Oval 123"/>
          <p:cNvSpPr>
            <a:spLocks noChangeArrowheads="1"/>
          </p:cNvSpPr>
          <p:nvPr/>
        </p:nvSpPr>
        <p:spPr bwMode="auto">
          <a:xfrm rot="359933">
            <a:off x="6596063" y="5062538"/>
            <a:ext cx="152400" cy="152400"/>
          </a:xfrm>
          <a:prstGeom prst="ellipse">
            <a:avLst/>
          </a:prstGeom>
          <a:solidFill>
            <a:srgbClr val="660033"/>
          </a:solidFill>
          <a:ln w="9525" cap="rnd">
            <a:solidFill>
              <a:schemeClr val="tx1"/>
            </a:solidFill>
            <a:prstDash val="sysDot"/>
            <a:round/>
            <a:headEnd/>
            <a:tailEnd/>
          </a:ln>
        </p:spPr>
        <p:txBody>
          <a:bodyPr wrap="none" anchor="ctr"/>
          <a:lstStyle/>
          <a:p>
            <a:endParaRPr lang="en-US"/>
          </a:p>
        </p:txBody>
      </p:sp>
      <p:sp>
        <p:nvSpPr>
          <p:cNvPr id="128" name="Oval 124"/>
          <p:cNvSpPr>
            <a:spLocks noChangeArrowheads="1"/>
          </p:cNvSpPr>
          <p:nvPr/>
        </p:nvSpPr>
        <p:spPr bwMode="auto">
          <a:xfrm rot="359933">
            <a:off x="6804025" y="5192713"/>
            <a:ext cx="152400" cy="152400"/>
          </a:xfrm>
          <a:prstGeom prst="ellipse">
            <a:avLst/>
          </a:prstGeom>
          <a:solidFill>
            <a:srgbClr val="FF00FF"/>
          </a:solidFill>
          <a:ln w="9525" cap="rnd">
            <a:solidFill>
              <a:schemeClr val="tx1"/>
            </a:solidFill>
            <a:prstDash val="sysDot"/>
            <a:round/>
            <a:headEnd/>
            <a:tailEnd/>
          </a:ln>
        </p:spPr>
        <p:txBody>
          <a:bodyPr wrap="none" anchor="ctr"/>
          <a:lstStyle/>
          <a:p>
            <a:endParaRPr lang="en-US"/>
          </a:p>
        </p:txBody>
      </p:sp>
      <p:sp>
        <p:nvSpPr>
          <p:cNvPr id="129" name="Oval 125"/>
          <p:cNvSpPr>
            <a:spLocks noChangeArrowheads="1"/>
          </p:cNvSpPr>
          <p:nvPr/>
        </p:nvSpPr>
        <p:spPr bwMode="auto">
          <a:xfrm rot="6898319">
            <a:off x="5721350" y="4337050"/>
            <a:ext cx="419100" cy="114300"/>
          </a:xfrm>
          <a:prstGeom prst="ellipse">
            <a:avLst/>
          </a:prstGeom>
          <a:solidFill>
            <a:srgbClr val="CC0099"/>
          </a:solidFill>
          <a:ln w="9525" cap="rnd">
            <a:solidFill>
              <a:schemeClr val="tx1"/>
            </a:solidFill>
            <a:prstDash val="sysDot"/>
            <a:round/>
            <a:headEnd/>
            <a:tailEnd/>
          </a:ln>
        </p:spPr>
        <p:txBody>
          <a:bodyPr wrap="none" anchor="ctr"/>
          <a:lstStyle/>
          <a:p>
            <a:endParaRPr lang="en-US"/>
          </a:p>
        </p:txBody>
      </p:sp>
      <p:sp>
        <p:nvSpPr>
          <p:cNvPr id="130" name="Oval 126"/>
          <p:cNvSpPr>
            <a:spLocks noChangeArrowheads="1"/>
          </p:cNvSpPr>
          <p:nvPr/>
        </p:nvSpPr>
        <p:spPr bwMode="auto">
          <a:xfrm rot="7028676">
            <a:off x="5661026" y="4305300"/>
            <a:ext cx="342900" cy="92075"/>
          </a:xfrm>
          <a:prstGeom prst="ellipse">
            <a:avLst/>
          </a:prstGeom>
          <a:solidFill>
            <a:srgbClr val="660033"/>
          </a:solidFill>
          <a:ln w="9525" cap="rnd">
            <a:solidFill>
              <a:schemeClr val="tx1"/>
            </a:solidFill>
            <a:prstDash val="sysDot"/>
            <a:round/>
            <a:headEnd/>
            <a:tailEnd/>
          </a:ln>
        </p:spPr>
        <p:txBody>
          <a:bodyPr wrap="none" anchor="ctr"/>
          <a:lstStyle/>
          <a:p>
            <a:endParaRPr lang="en-US"/>
          </a:p>
        </p:txBody>
      </p:sp>
      <p:sp>
        <p:nvSpPr>
          <p:cNvPr id="131" name="Oval 127"/>
          <p:cNvSpPr>
            <a:spLocks noChangeArrowheads="1"/>
          </p:cNvSpPr>
          <p:nvPr/>
        </p:nvSpPr>
        <p:spPr bwMode="auto">
          <a:xfrm rot="6911136">
            <a:off x="5589588" y="4268788"/>
            <a:ext cx="288925" cy="92075"/>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32" name="Oval 128"/>
          <p:cNvSpPr>
            <a:spLocks noChangeArrowheads="1"/>
          </p:cNvSpPr>
          <p:nvPr/>
        </p:nvSpPr>
        <p:spPr bwMode="auto">
          <a:xfrm rot="6581953">
            <a:off x="5519737" y="4219576"/>
            <a:ext cx="225425" cy="88900"/>
          </a:xfrm>
          <a:prstGeom prst="ellipse">
            <a:avLst/>
          </a:prstGeom>
          <a:solidFill>
            <a:srgbClr val="FFFF00"/>
          </a:solidFill>
          <a:ln w="9525" cap="rnd">
            <a:solidFill>
              <a:schemeClr val="tx1"/>
            </a:solidFill>
            <a:prstDash val="sysDot"/>
            <a:round/>
            <a:headEnd/>
            <a:tailEnd/>
          </a:ln>
        </p:spPr>
        <p:txBody>
          <a:bodyPr wrap="none" anchor="ctr"/>
          <a:lstStyle/>
          <a:p>
            <a:endParaRPr lang="en-US"/>
          </a:p>
        </p:txBody>
      </p:sp>
      <p:sp>
        <p:nvSpPr>
          <p:cNvPr id="133" name="Oval 129"/>
          <p:cNvSpPr>
            <a:spLocks noChangeArrowheads="1"/>
          </p:cNvSpPr>
          <p:nvPr/>
        </p:nvSpPr>
        <p:spPr bwMode="auto">
          <a:xfrm rot="359933">
            <a:off x="6051550" y="4953000"/>
            <a:ext cx="152400" cy="1524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34" name="Oval 130"/>
          <p:cNvSpPr>
            <a:spLocks noChangeArrowheads="1"/>
          </p:cNvSpPr>
          <p:nvPr/>
        </p:nvSpPr>
        <p:spPr bwMode="auto">
          <a:xfrm rot="359933">
            <a:off x="5911850" y="5137150"/>
            <a:ext cx="152400" cy="1524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35" name="Oval 131"/>
          <p:cNvSpPr>
            <a:spLocks noChangeArrowheads="1"/>
          </p:cNvSpPr>
          <p:nvPr/>
        </p:nvSpPr>
        <p:spPr bwMode="auto">
          <a:xfrm rot="359933">
            <a:off x="5726113" y="5278438"/>
            <a:ext cx="152400" cy="1524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36" name="Oval 132"/>
          <p:cNvSpPr>
            <a:spLocks noChangeArrowheads="1"/>
          </p:cNvSpPr>
          <p:nvPr/>
        </p:nvSpPr>
        <p:spPr bwMode="auto">
          <a:xfrm rot="359933">
            <a:off x="6242050" y="5105400"/>
            <a:ext cx="152400" cy="1524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37" name="Oval 133"/>
          <p:cNvSpPr>
            <a:spLocks noChangeArrowheads="1"/>
          </p:cNvSpPr>
          <p:nvPr/>
        </p:nvSpPr>
        <p:spPr bwMode="auto">
          <a:xfrm rot="359933">
            <a:off x="6438900" y="5246688"/>
            <a:ext cx="152400" cy="1524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38" name="Oval 134"/>
          <p:cNvSpPr>
            <a:spLocks noChangeArrowheads="1"/>
          </p:cNvSpPr>
          <p:nvPr/>
        </p:nvSpPr>
        <p:spPr bwMode="auto">
          <a:xfrm rot="359933">
            <a:off x="6624638" y="5387975"/>
            <a:ext cx="152400" cy="1524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39" name="Oval 135"/>
          <p:cNvSpPr>
            <a:spLocks noChangeArrowheads="1"/>
          </p:cNvSpPr>
          <p:nvPr/>
        </p:nvSpPr>
        <p:spPr bwMode="auto">
          <a:xfrm rot="359933">
            <a:off x="6084888" y="5291138"/>
            <a:ext cx="152400" cy="1524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40" name="Oval 136"/>
          <p:cNvSpPr>
            <a:spLocks noChangeArrowheads="1"/>
          </p:cNvSpPr>
          <p:nvPr/>
        </p:nvSpPr>
        <p:spPr bwMode="auto">
          <a:xfrm rot="359933">
            <a:off x="6259513" y="5443538"/>
            <a:ext cx="152400" cy="1524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41" name="Oval 137"/>
          <p:cNvSpPr>
            <a:spLocks noChangeArrowheads="1"/>
          </p:cNvSpPr>
          <p:nvPr/>
        </p:nvSpPr>
        <p:spPr bwMode="auto">
          <a:xfrm rot="359933">
            <a:off x="6434138" y="5607050"/>
            <a:ext cx="152400" cy="1524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42" name="Oval 138"/>
          <p:cNvSpPr>
            <a:spLocks noChangeArrowheads="1"/>
          </p:cNvSpPr>
          <p:nvPr/>
        </p:nvSpPr>
        <p:spPr bwMode="auto">
          <a:xfrm rot="359933">
            <a:off x="5899150" y="5453063"/>
            <a:ext cx="152400" cy="1524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43" name="Oval 139"/>
          <p:cNvSpPr>
            <a:spLocks noChangeArrowheads="1"/>
          </p:cNvSpPr>
          <p:nvPr/>
        </p:nvSpPr>
        <p:spPr bwMode="auto">
          <a:xfrm rot="359933">
            <a:off x="6042025" y="5627688"/>
            <a:ext cx="152400" cy="1524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44" name="Oval 140"/>
          <p:cNvSpPr>
            <a:spLocks noChangeArrowheads="1"/>
          </p:cNvSpPr>
          <p:nvPr/>
        </p:nvSpPr>
        <p:spPr bwMode="auto">
          <a:xfrm rot="359933">
            <a:off x="6183313" y="5802313"/>
            <a:ext cx="152400" cy="1524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45" name="Oval 141"/>
          <p:cNvSpPr>
            <a:spLocks noChangeArrowheads="1"/>
          </p:cNvSpPr>
          <p:nvPr/>
        </p:nvSpPr>
        <p:spPr bwMode="auto">
          <a:xfrm rot="359933">
            <a:off x="5391150" y="4543425"/>
            <a:ext cx="304800" cy="304800"/>
          </a:xfrm>
          <a:prstGeom prst="ellipse">
            <a:avLst/>
          </a:prstGeom>
          <a:solidFill>
            <a:srgbClr val="666699"/>
          </a:solidFill>
          <a:ln w="9525" cap="rnd">
            <a:solidFill>
              <a:schemeClr val="tx1"/>
            </a:solidFill>
            <a:prstDash val="sysDot"/>
            <a:round/>
            <a:headEnd/>
            <a:tailEnd/>
          </a:ln>
        </p:spPr>
        <p:txBody>
          <a:bodyPr wrap="none" anchor="ctr"/>
          <a:lstStyle/>
          <a:p>
            <a:endParaRPr lang="en-US"/>
          </a:p>
        </p:txBody>
      </p:sp>
      <p:sp>
        <p:nvSpPr>
          <p:cNvPr id="146" name="Oval 142"/>
          <p:cNvSpPr>
            <a:spLocks noChangeArrowheads="1"/>
          </p:cNvSpPr>
          <p:nvPr/>
        </p:nvSpPr>
        <p:spPr bwMode="auto">
          <a:xfrm rot="359933">
            <a:off x="5551488" y="5399088"/>
            <a:ext cx="152400" cy="152400"/>
          </a:xfrm>
          <a:prstGeom prst="ellipse">
            <a:avLst/>
          </a:prstGeom>
          <a:solidFill>
            <a:srgbClr val="009900"/>
          </a:solidFill>
          <a:ln w="9525" cap="rnd">
            <a:solidFill>
              <a:schemeClr val="tx1"/>
            </a:solidFill>
            <a:prstDash val="sysDot"/>
            <a:round/>
            <a:headEnd/>
            <a:tailEnd/>
          </a:ln>
        </p:spPr>
        <p:txBody>
          <a:bodyPr wrap="none" anchor="ctr"/>
          <a:lstStyle/>
          <a:p>
            <a:endParaRPr lang="en-US"/>
          </a:p>
        </p:txBody>
      </p:sp>
      <p:sp>
        <p:nvSpPr>
          <p:cNvPr id="147" name="Oval 143"/>
          <p:cNvSpPr>
            <a:spLocks noChangeArrowheads="1"/>
          </p:cNvSpPr>
          <p:nvPr/>
        </p:nvSpPr>
        <p:spPr bwMode="auto">
          <a:xfrm rot="359933">
            <a:off x="5672138" y="5573713"/>
            <a:ext cx="152400" cy="152400"/>
          </a:xfrm>
          <a:prstGeom prst="ellipse">
            <a:avLst/>
          </a:prstGeom>
          <a:solidFill>
            <a:srgbClr val="009900"/>
          </a:solidFill>
          <a:ln w="9525" cap="rnd">
            <a:solidFill>
              <a:schemeClr val="tx1"/>
            </a:solidFill>
            <a:prstDash val="sysDot"/>
            <a:round/>
            <a:headEnd/>
            <a:tailEnd/>
          </a:ln>
        </p:spPr>
        <p:txBody>
          <a:bodyPr wrap="none" anchor="ctr"/>
          <a:lstStyle/>
          <a:p>
            <a:endParaRPr lang="en-US"/>
          </a:p>
        </p:txBody>
      </p:sp>
      <p:sp>
        <p:nvSpPr>
          <p:cNvPr id="148" name="Oval 144"/>
          <p:cNvSpPr>
            <a:spLocks noChangeArrowheads="1"/>
          </p:cNvSpPr>
          <p:nvPr/>
        </p:nvSpPr>
        <p:spPr bwMode="auto">
          <a:xfrm rot="359933">
            <a:off x="5800725" y="5748338"/>
            <a:ext cx="152400" cy="152400"/>
          </a:xfrm>
          <a:prstGeom prst="ellipse">
            <a:avLst/>
          </a:prstGeom>
          <a:solidFill>
            <a:srgbClr val="009900"/>
          </a:solidFill>
          <a:ln w="9525" cap="rnd">
            <a:solidFill>
              <a:schemeClr val="tx1"/>
            </a:solidFill>
            <a:prstDash val="sysDot"/>
            <a:round/>
            <a:headEnd/>
            <a:tailEnd/>
          </a:ln>
        </p:spPr>
        <p:txBody>
          <a:bodyPr wrap="none" anchor="ctr"/>
          <a:lstStyle/>
          <a:p>
            <a:endParaRPr lang="en-US"/>
          </a:p>
        </p:txBody>
      </p:sp>
      <p:sp>
        <p:nvSpPr>
          <p:cNvPr id="149" name="Oval 145"/>
          <p:cNvSpPr>
            <a:spLocks noChangeArrowheads="1"/>
          </p:cNvSpPr>
          <p:nvPr/>
        </p:nvSpPr>
        <p:spPr bwMode="auto">
          <a:xfrm rot="359933">
            <a:off x="5930900" y="5934075"/>
            <a:ext cx="152400" cy="152400"/>
          </a:xfrm>
          <a:prstGeom prst="ellipse">
            <a:avLst/>
          </a:prstGeom>
          <a:solidFill>
            <a:srgbClr val="009900"/>
          </a:solidFill>
          <a:ln w="9525" cap="rnd">
            <a:solidFill>
              <a:schemeClr val="tx1"/>
            </a:solidFill>
            <a:prstDash val="sysDot"/>
            <a:round/>
            <a:headEnd/>
            <a:tailEnd/>
          </a:ln>
        </p:spPr>
        <p:txBody>
          <a:bodyPr wrap="none" anchor="ctr"/>
          <a:lstStyle/>
          <a:p>
            <a:endParaRPr lang="en-US"/>
          </a:p>
        </p:txBody>
      </p:sp>
      <p:sp>
        <p:nvSpPr>
          <p:cNvPr id="150" name="Oval 146"/>
          <p:cNvSpPr>
            <a:spLocks noChangeArrowheads="1"/>
          </p:cNvSpPr>
          <p:nvPr/>
        </p:nvSpPr>
        <p:spPr bwMode="auto">
          <a:xfrm rot="359933">
            <a:off x="5692775" y="6053138"/>
            <a:ext cx="152400" cy="152400"/>
          </a:xfrm>
          <a:prstGeom prst="ellipse">
            <a:avLst/>
          </a:prstGeom>
          <a:solidFill>
            <a:srgbClr val="009900"/>
          </a:solidFill>
          <a:ln w="9525" cap="rnd">
            <a:solidFill>
              <a:schemeClr val="tx1"/>
            </a:solidFill>
            <a:prstDash val="sysDot"/>
            <a:round/>
            <a:headEnd/>
            <a:tailEnd/>
          </a:ln>
        </p:spPr>
        <p:txBody>
          <a:bodyPr wrap="none" anchor="ctr"/>
          <a:lstStyle/>
          <a:p>
            <a:endParaRPr lang="en-US"/>
          </a:p>
        </p:txBody>
      </p:sp>
      <p:sp>
        <p:nvSpPr>
          <p:cNvPr id="151" name="Oval 147"/>
          <p:cNvSpPr>
            <a:spLocks noChangeArrowheads="1"/>
          </p:cNvSpPr>
          <p:nvPr/>
        </p:nvSpPr>
        <p:spPr bwMode="auto">
          <a:xfrm rot="359933">
            <a:off x="5584825" y="5856288"/>
            <a:ext cx="152400" cy="152400"/>
          </a:xfrm>
          <a:prstGeom prst="ellipse">
            <a:avLst/>
          </a:prstGeom>
          <a:solidFill>
            <a:srgbClr val="009900"/>
          </a:solidFill>
          <a:ln w="9525" cap="rnd">
            <a:solidFill>
              <a:schemeClr val="tx1"/>
            </a:solidFill>
            <a:prstDash val="sysDot"/>
            <a:round/>
            <a:headEnd/>
            <a:tailEnd/>
          </a:ln>
        </p:spPr>
        <p:txBody>
          <a:bodyPr wrap="none" anchor="ctr"/>
          <a:lstStyle/>
          <a:p>
            <a:endParaRPr lang="en-US"/>
          </a:p>
        </p:txBody>
      </p:sp>
      <p:sp>
        <p:nvSpPr>
          <p:cNvPr id="152" name="Oval 148"/>
          <p:cNvSpPr>
            <a:spLocks noChangeArrowheads="1"/>
          </p:cNvSpPr>
          <p:nvPr/>
        </p:nvSpPr>
        <p:spPr bwMode="auto">
          <a:xfrm rot="359933">
            <a:off x="5475288" y="5672138"/>
            <a:ext cx="152400" cy="152400"/>
          </a:xfrm>
          <a:prstGeom prst="ellipse">
            <a:avLst/>
          </a:prstGeom>
          <a:solidFill>
            <a:srgbClr val="009900"/>
          </a:solidFill>
          <a:ln w="9525" cap="rnd">
            <a:solidFill>
              <a:schemeClr val="tx1"/>
            </a:solidFill>
            <a:prstDash val="sysDot"/>
            <a:round/>
            <a:headEnd/>
            <a:tailEnd/>
          </a:ln>
        </p:spPr>
        <p:txBody>
          <a:bodyPr wrap="none" anchor="ctr"/>
          <a:lstStyle/>
          <a:p>
            <a:endParaRPr lang="en-US"/>
          </a:p>
        </p:txBody>
      </p:sp>
      <p:sp>
        <p:nvSpPr>
          <p:cNvPr id="153" name="Oval 149"/>
          <p:cNvSpPr>
            <a:spLocks noChangeArrowheads="1"/>
          </p:cNvSpPr>
          <p:nvPr/>
        </p:nvSpPr>
        <p:spPr bwMode="auto">
          <a:xfrm rot="359933">
            <a:off x="5376863" y="5473700"/>
            <a:ext cx="152400" cy="152400"/>
          </a:xfrm>
          <a:prstGeom prst="ellipse">
            <a:avLst/>
          </a:prstGeom>
          <a:solidFill>
            <a:srgbClr val="009900"/>
          </a:solidFill>
          <a:ln w="9525" cap="rnd">
            <a:solidFill>
              <a:schemeClr val="tx1"/>
            </a:solidFill>
            <a:prstDash val="sysDot"/>
            <a:round/>
            <a:headEnd/>
            <a:tailEnd/>
          </a:ln>
        </p:spPr>
        <p:txBody>
          <a:bodyPr wrap="none" anchor="ctr"/>
          <a:lstStyle/>
          <a:p>
            <a:endParaRPr lang="en-US"/>
          </a:p>
        </p:txBody>
      </p:sp>
      <p:sp>
        <p:nvSpPr>
          <p:cNvPr id="154" name="Oval 150"/>
          <p:cNvSpPr>
            <a:spLocks noChangeArrowheads="1"/>
          </p:cNvSpPr>
          <p:nvPr/>
        </p:nvSpPr>
        <p:spPr bwMode="auto">
          <a:xfrm rot="19349220">
            <a:off x="5053013" y="4745038"/>
            <a:ext cx="228600" cy="304800"/>
          </a:xfrm>
          <a:prstGeom prst="ellipse">
            <a:avLst/>
          </a:prstGeom>
          <a:solidFill>
            <a:srgbClr val="009900"/>
          </a:solidFill>
          <a:ln w="9525" cap="rnd">
            <a:solidFill>
              <a:schemeClr val="tx1"/>
            </a:solidFill>
            <a:prstDash val="sysDot"/>
            <a:round/>
            <a:headEnd/>
            <a:tailEnd/>
          </a:ln>
        </p:spPr>
        <p:txBody>
          <a:bodyPr wrap="none" anchor="ctr"/>
          <a:lstStyle/>
          <a:p>
            <a:endParaRPr lang="en-US"/>
          </a:p>
        </p:txBody>
      </p:sp>
      <p:sp>
        <p:nvSpPr>
          <p:cNvPr id="155" name="Oval 151"/>
          <p:cNvSpPr>
            <a:spLocks noChangeArrowheads="1"/>
          </p:cNvSpPr>
          <p:nvPr/>
        </p:nvSpPr>
        <p:spPr bwMode="auto">
          <a:xfrm rot="359933">
            <a:off x="5441950" y="6172200"/>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56" name="Oval 152"/>
          <p:cNvSpPr>
            <a:spLocks noChangeArrowheads="1"/>
          </p:cNvSpPr>
          <p:nvPr/>
        </p:nvSpPr>
        <p:spPr bwMode="auto">
          <a:xfrm rot="359933">
            <a:off x="5291138" y="5770563"/>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57" name="Oval 153"/>
          <p:cNvSpPr>
            <a:spLocks noChangeArrowheads="1"/>
          </p:cNvSpPr>
          <p:nvPr/>
        </p:nvSpPr>
        <p:spPr bwMode="auto">
          <a:xfrm rot="359933">
            <a:off x="5203825" y="5562600"/>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58" name="Oval 154"/>
          <p:cNvSpPr>
            <a:spLocks noChangeArrowheads="1"/>
          </p:cNvSpPr>
          <p:nvPr/>
        </p:nvSpPr>
        <p:spPr bwMode="auto">
          <a:xfrm rot="359933">
            <a:off x="5365750" y="5965825"/>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59" name="Oval 155"/>
          <p:cNvSpPr>
            <a:spLocks noChangeArrowheads="1"/>
          </p:cNvSpPr>
          <p:nvPr/>
        </p:nvSpPr>
        <p:spPr bwMode="auto">
          <a:xfrm rot="359933">
            <a:off x="4973638" y="5614988"/>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60" name="Oval 156"/>
          <p:cNvSpPr>
            <a:spLocks noChangeArrowheads="1"/>
          </p:cNvSpPr>
          <p:nvPr/>
        </p:nvSpPr>
        <p:spPr bwMode="auto">
          <a:xfrm rot="359933">
            <a:off x="5029200" y="5824538"/>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61" name="Oval 157"/>
          <p:cNvSpPr>
            <a:spLocks noChangeArrowheads="1"/>
          </p:cNvSpPr>
          <p:nvPr/>
        </p:nvSpPr>
        <p:spPr bwMode="auto">
          <a:xfrm rot="359933">
            <a:off x="5081588" y="6032500"/>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62" name="Oval 158"/>
          <p:cNvSpPr>
            <a:spLocks noChangeArrowheads="1"/>
          </p:cNvSpPr>
          <p:nvPr/>
        </p:nvSpPr>
        <p:spPr bwMode="auto">
          <a:xfrm rot="359933">
            <a:off x="5137150" y="6248400"/>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63" name="Oval 159"/>
          <p:cNvSpPr>
            <a:spLocks noChangeArrowheads="1"/>
          </p:cNvSpPr>
          <p:nvPr/>
        </p:nvSpPr>
        <p:spPr bwMode="auto">
          <a:xfrm rot="359933">
            <a:off x="4745038" y="5659438"/>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64" name="Oval 160"/>
          <p:cNvSpPr>
            <a:spLocks noChangeArrowheads="1"/>
          </p:cNvSpPr>
          <p:nvPr/>
        </p:nvSpPr>
        <p:spPr bwMode="auto">
          <a:xfrm rot="359933">
            <a:off x="4778375" y="5876925"/>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65" name="Oval 161"/>
          <p:cNvSpPr>
            <a:spLocks noChangeArrowheads="1"/>
          </p:cNvSpPr>
          <p:nvPr/>
        </p:nvSpPr>
        <p:spPr bwMode="auto">
          <a:xfrm rot="359933">
            <a:off x="4800600" y="6084888"/>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66" name="Oval 162"/>
          <p:cNvSpPr>
            <a:spLocks noChangeArrowheads="1"/>
          </p:cNvSpPr>
          <p:nvPr/>
        </p:nvSpPr>
        <p:spPr bwMode="auto">
          <a:xfrm rot="359933">
            <a:off x="4843463" y="6302375"/>
            <a:ext cx="152400" cy="152400"/>
          </a:xfrm>
          <a:prstGeom prst="ellipse">
            <a:avLst/>
          </a:prstGeom>
          <a:solidFill>
            <a:schemeClr val="tx2"/>
          </a:solidFill>
          <a:ln w="9525" cap="rnd">
            <a:solidFill>
              <a:schemeClr val="tx1"/>
            </a:solidFill>
            <a:prstDash val="sysDot"/>
            <a:round/>
            <a:headEnd/>
            <a:tailEnd/>
          </a:ln>
        </p:spPr>
        <p:txBody>
          <a:bodyPr wrap="none" anchor="ctr"/>
          <a:lstStyle/>
          <a:p>
            <a:endParaRPr lang="en-US"/>
          </a:p>
        </p:txBody>
      </p:sp>
      <p:sp>
        <p:nvSpPr>
          <p:cNvPr id="167" name="Oval 163"/>
          <p:cNvSpPr>
            <a:spLocks noChangeArrowheads="1"/>
          </p:cNvSpPr>
          <p:nvPr/>
        </p:nvSpPr>
        <p:spPr bwMode="auto">
          <a:xfrm rot="359933">
            <a:off x="4703763" y="4865688"/>
            <a:ext cx="304800" cy="304800"/>
          </a:xfrm>
          <a:prstGeom prst="ellipse">
            <a:avLst/>
          </a:prstGeom>
          <a:solidFill>
            <a:schemeClr val="tx1"/>
          </a:solidFill>
          <a:ln w="9525" cap="rnd">
            <a:solidFill>
              <a:schemeClr val="tx1"/>
            </a:solidFill>
            <a:prstDash val="sysDot"/>
            <a:round/>
            <a:headEnd/>
            <a:tailEnd/>
          </a:ln>
        </p:spPr>
        <p:txBody>
          <a:bodyPr wrap="none" anchor="ctr"/>
          <a:lstStyle/>
          <a:p>
            <a:endParaRPr lang="en-US"/>
          </a:p>
        </p:txBody>
      </p:sp>
      <p:sp>
        <p:nvSpPr>
          <p:cNvPr id="168" name="AutoShape 164"/>
          <p:cNvSpPr>
            <a:spLocks noChangeArrowheads="1"/>
          </p:cNvSpPr>
          <p:nvPr/>
        </p:nvSpPr>
        <p:spPr bwMode="auto">
          <a:xfrm rot="13530630">
            <a:off x="5456238" y="4997450"/>
            <a:ext cx="9906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8758 h 21600"/>
              <a:gd name="T14" fmla="*/ 20589 w 21600"/>
              <a:gd name="T15" fmla="*/ 12842 h 21600"/>
            </a:gdLst>
            <a:ahLst/>
            <a:cxnLst>
              <a:cxn ang="T8">
                <a:pos x="T0" y="T1"/>
              </a:cxn>
              <a:cxn ang="T9">
                <a:pos x="T2" y="T3"/>
              </a:cxn>
              <a:cxn ang="T10">
                <a:pos x="T4" y="T5"/>
              </a:cxn>
              <a:cxn ang="T11">
                <a:pos x="T6" y="T7"/>
              </a:cxn>
            </a:cxnLst>
            <a:rect l="T12" t="T13" r="T14" b="T15"/>
            <a:pathLst>
              <a:path w="21600" h="21600">
                <a:moveTo>
                  <a:pt x="16251" y="0"/>
                </a:moveTo>
                <a:lnTo>
                  <a:pt x="16251" y="8758"/>
                </a:lnTo>
                <a:lnTo>
                  <a:pt x="3375" y="8758"/>
                </a:lnTo>
                <a:lnTo>
                  <a:pt x="3375" y="12842"/>
                </a:lnTo>
                <a:lnTo>
                  <a:pt x="16251" y="12842"/>
                </a:lnTo>
                <a:lnTo>
                  <a:pt x="16251" y="21600"/>
                </a:lnTo>
                <a:lnTo>
                  <a:pt x="21600" y="10800"/>
                </a:lnTo>
                <a:lnTo>
                  <a:pt x="16251" y="0"/>
                </a:lnTo>
                <a:close/>
              </a:path>
              <a:path w="21600" h="21600">
                <a:moveTo>
                  <a:pt x="1350" y="8758"/>
                </a:moveTo>
                <a:lnTo>
                  <a:pt x="1350" y="12842"/>
                </a:lnTo>
                <a:lnTo>
                  <a:pt x="2700" y="12842"/>
                </a:lnTo>
                <a:lnTo>
                  <a:pt x="2700" y="8758"/>
                </a:lnTo>
                <a:lnTo>
                  <a:pt x="1350" y="8758"/>
                </a:lnTo>
                <a:close/>
              </a:path>
              <a:path w="21600" h="21600">
                <a:moveTo>
                  <a:pt x="0" y="8758"/>
                </a:moveTo>
                <a:lnTo>
                  <a:pt x="0" y="12842"/>
                </a:lnTo>
                <a:lnTo>
                  <a:pt x="675" y="12842"/>
                </a:lnTo>
                <a:lnTo>
                  <a:pt x="675" y="8758"/>
                </a:lnTo>
                <a:lnTo>
                  <a:pt x="0" y="8758"/>
                </a:lnTo>
                <a:close/>
              </a:path>
            </a:pathLst>
          </a:custGeom>
          <a:noFill/>
          <a:ln w="1905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9" name="AutoShape 165"/>
          <p:cNvSpPr>
            <a:spLocks noChangeArrowheads="1"/>
          </p:cNvSpPr>
          <p:nvPr/>
        </p:nvSpPr>
        <p:spPr bwMode="auto">
          <a:xfrm rot="14347277">
            <a:off x="5014913" y="5308600"/>
            <a:ext cx="9906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8758 h 21600"/>
              <a:gd name="T14" fmla="*/ 20589 w 21600"/>
              <a:gd name="T15" fmla="*/ 12842 h 21600"/>
            </a:gdLst>
            <a:ahLst/>
            <a:cxnLst>
              <a:cxn ang="T8">
                <a:pos x="T0" y="T1"/>
              </a:cxn>
              <a:cxn ang="T9">
                <a:pos x="T2" y="T3"/>
              </a:cxn>
              <a:cxn ang="T10">
                <a:pos x="T4" y="T5"/>
              </a:cxn>
              <a:cxn ang="T11">
                <a:pos x="T6" y="T7"/>
              </a:cxn>
            </a:cxnLst>
            <a:rect l="T12" t="T13" r="T14" b="T15"/>
            <a:pathLst>
              <a:path w="21600" h="21600">
                <a:moveTo>
                  <a:pt x="16251" y="0"/>
                </a:moveTo>
                <a:lnTo>
                  <a:pt x="16251" y="8758"/>
                </a:lnTo>
                <a:lnTo>
                  <a:pt x="3375" y="8758"/>
                </a:lnTo>
                <a:lnTo>
                  <a:pt x="3375" y="12842"/>
                </a:lnTo>
                <a:lnTo>
                  <a:pt x="16251" y="12842"/>
                </a:lnTo>
                <a:lnTo>
                  <a:pt x="16251" y="21600"/>
                </a:lnTo>
                <a:lnTo>
                  <a:pt x="21600" y="10800"/>
                </a:lnTo>
                <a:lnTo>
                  <a:pt x="16251" y="0"/>
                </a:lnTo>
                <a:close/>
              </a:path>
              <a:path w="21600" h="21600">
                <a:moveTo>
                  <a:pt x="1350" y="8758"/>
                </a:moveTo>
                <a:lnTo>
                  <a:pt x="1350" y="12842"/>
                </a:lnTo>
                <a:lnTo>
                  <a:pt x="2700" y="12842"/>
                </a:lnTo>
                <a:lnTo>
                  <a:pt x="2700" y="8758"/>
                </a:lnTo>
                <a:lnTo>
                  <a:pt x="1350" y="8758"/>
                </a:lnTo>
                <a:close/>
              </a:path>
              <a:path w="21600" h="21600">
                <a:moveTo>
                  <a:pt x="0" y="8758"/>
                </a:moveTo>
                <a:lnTo>
                  <a:pt x="0" y="12842"/>
                </a:lnTo>
                <a:lnTo>
                  <a:pt x="675" y="12842"/>
                </a:lnTo>
                <a:lnTo>
                  <a:pt x="675" y="8758"/>
                </a:lnTo>
                <a:lnTo>
                  <a:pt x="0" y="8758"/>
                </a:lnTo>
                <a:close/>
              </a:path>
            </a:pathLst>
          </a:custGeom>
          <a:noFill/>
          <a:ln w="1905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0" name="AutoShape 166"/>
          <p:cNvSpPr>
            <a:spLocks noChangeArrowheads="1"/>
          </p:cNvSpPr>
          <p:nvPr/>
        </p:nvSpPr>
        <p:spPr bwMode="auto">
          <a:xfrm rot="15383492">
            <a:off x="4524375" y="5502275"/>
            <a:ext cx="9906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8758 h 21600"/>
              <a:gd name="T14" fmla="*/ 20589 w 21600"/>
              <a:gd name="T15" fmla="*/ 12842 h 21600"/>
            </a:gdLst>
            <a:ahLst/>
            <a:cxnLst>
              <a:cxn ang="T8">
                <a:pos x="T0" y="T1"/>
              </a:cxn>
              <a:cxn ang="T9">
                <a:pos x="T2" y="T3"/>
              </a:cxn>
              <a:cxn ang="T10">
                <a:pos x="T4" y="T5"/>
              </a:cxn>
              <a:cxn ang="T11">
                <a:pos x="T6" y="T7"/>
              </a:cxn>
            </a:cxnLst>
            <a:rect l="T12" t="T13" r="T14" b="T15"/>
            <a:pathLst>
              <a:path w="21600" h="21600">
                <a:moveTo>
                  <a:pt x="16251" y="0"/>
                </a:moveTo>
                <a:lnTo>
                  <a:pt x="16251" y="8758"/>
                </a:lnTo>
                <a:lnTo>
                  <a:pt x="3375" y="8758"/>
                </a:lnTo>
                <a:lnTo>
                  <a:pt x="3375" y="12842"/>
                </a:lnTo>
                <a:lnTo>
                  <a:pt x="16251" y="12842"/>
                </a:lnTo>
                <a:lnTo>
                  <a:pt x="16251" y="21600"/>
                </a:lnTo>
                <a:lnTo>
                  <a:pt x="21600" y="10800"/>
                </a:lnTo>
                <a:lnTo>
                  <a:pt x="16251" y="0"/>
                </a:lnTo>
                <a:close/>
              </a:path>
              <a:path w="21600" h="21600">
                <a:moveTo>
                  <a:pt x="1350" y="8758"/>
                </a:moveTo>
                <a:lnTo>
                  <a:pt x="1350" y="12842"/>
                </a:lnTo>
                <a:lnTo>
                  <a:pt x="2700" y="12842"/>
                </a:lnTo>
                <a:lnTo>
                  <a:pt x="2700" y="8758"/>
                </a:lnTo>
                <a:lnTo>
                  <a:pt x="1350" y="8758"/>
                </a:lnTo>
                <a:close/>
              </a:path>
              <a:path w="21600" h="21600">
                <a:moveTo>
                  <a:pt x="0" y="8758"/>
                </a:moveTo>
                <a:lnTo>
                  <a:pt x="0" y="12842"/>
                </a:lnTo>
                <a:lnTo>
                  <a:pt x="675" y="12842"/>
                </a:lnTo>
                <a:lnTo>
                  <a:pt x="675" y="8758"/>
                </a:lnTo>
                <a:lnTo>
                  <a:pt x="0" y="8758"/>
                </a:lnTo>
                <a:close/>
              </a:path>
            </a:pathLst>
          </a:custGeom>
          <a:noFill/>
          <a:ln w="1905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1" name="AutoShape 167"/>
          <p:cNvSpPr>
            <a:spLocks noChangeArrowheads="1"/>
          </p:cNvSpPr>
          <p:nvPr/>
        </p:nvSpPr>
        <p:spPr bwMode="auto">
          <a:xfrm rot="12222919">
            <a:off x="5932488" y="4462463"/>
            <a:ext cx="9906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8758 h 21600"/>
              <a:gd name="T14" fmla="*/ 20589 w 21600"/>
              <a:gd name="T15" fmla="*/ 12842 h 21600"/>
            </a:gdLst>
            <a:ahLst/>
            <a:cxnLst>
              <a:cxn ang="T8">
                <a:pos x="T0" y="T1"/>
              </a:cxn>
              <a:cxn ang="T9">
                <a:pos x="T2" y="T3"/>
              </a:cxn>
              <a:cxn ang="T10">
                <a:pos x="T4" y="T5"/>
              </a:cxn>
              <a:cxn ang="T11">
                <a:pos x="T6" y="T7"/>
              </a:cxn>
            </a:cxnLst>
            <a:rect l="T12" t="T13" r="T14" b="T15"/>
            <a:pathLst>
              <a:path w="21600" h="21600">
                <a:moveTo>
                  <a:pt x="16251" y="0"/>
                </a:moveTo>
                <a:lnTo>
                  <a:pt x="16251" y="8758"/>
                </a:lnTo>
                <a:lnTo>
                  <a:pt x="3375" y="8758"/>
                </a:lnTo>
                <a:lnTo>
                  <a:pt x="3375" y="12842"/>
                </a:lnTo>
                <a:lnTo>
                  <a:pt x="16251" y="12842"/>
                </a:lnTo>
                <a:lnTo>
                  <a:pt x="16251" y="21600"/>
                </a:lnTo>
                <a:lnTo>
                  <a:pt x="21600" y="10800"/>
                </a:lnTo>
                <a:lnTo>
                  <a:pt x="16251" y="0"/>
                </a:lnTo>
                <a:close/>
              </a:path>
              <a:path w="21600" h="21600">
                <a:moveTo>
                  <a:pt x="1350" y="8758"/>
                </a:moveTo>
                <a:lnTo>
                  <a:pt x="1350" y="12842"/>
                </a:lnTo>
                <a:lnTo>
                  <a:pt x="2700" y="12842"/>
                </a:lnTo>
                <a:lnTo>
                  <a:pt x="2700" y="8758"/>
                </a:lnTo>
                <a:lnTo>
                  <a:pt x="1350" y="8758"/>
                </a:lnTo>
                <a:close/>
              </a:path>
              <a:path w="21600" h="21600">
                <a:moveTo>
                  <a:pt x="0" y="8758"/>
                </a:moveTo>
                <a:lnTo>
                  <a:pt x="0" y="12842"/>
                </a:lnTo>
                <a:lnTo>
                  <a:pt x="675" y="12842"/>
                </a:lnTo>
                <a:lnTo>
                  <a:pt x="675" y="8758"/>
                </a:lnTo>
                <a:lnTo>
                  <a:pt x="0" y="8758"/>
                </a:lnTo>
                <a:close/>
              </a:path>
            </a:pathLst>
          </a:custGeom>
          <a:noFill/>
          <a:ln w="1905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2" name="AutoShape 168"/>
          <p:cNvSpPr>
            <a:spLocks/>
          </p:cNvSpPr>
          <p:nvPr/>
        </p:nvSpPr>
        <p:spPr bwMode="auto">
          <a:xfrm>
            <a:off x="6858000" y="762000"/>
            <a:ext cx="2133600" cy="1143000"/>
          </a:xfrm>
          <a:prstGeom prst="borderCallout2">
            <a:avLst>
              <a:gd name="adj1" fmla="val 10000"/>
              <a:gd name="adj2" fmla="val -3569"/>
              <a:gd name="adj3" fmla="val 10000"/>
              <a:gd name="adj4" fmla="val -21356"/>
              <a:gd name="adj5" fmla="val 54583"/>
              <a:gd name="adj6" fmla="val -45759"/>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en-US" sz="1200">
                <a:solidFill>
                  <a:srgbClr val="000000"/>
                </a:solidFill>
                <a:latin typeface="Comic Sans MS" charset="0"/>
              </a:rPr>
              <a:t>The Formal &amp; Informal Local Economy, its Sectors, Clusters, Supply &amp; Value Chains</a:t>
            </a:r>
          </a:p>
          <a:p>
            <a:pPr algn="ctr"/>
            <a:r>
              <a:rPr lang="en-US" sz="1200" i="1">
                <a:solidFill>
                  <a:srgbClr val="FF0000"/>
                </a:solidFill>
                <a:latin typeface="Comic Sans MS" charset="0"/>
              </a:rPr>
              <a:t>Members of the LED Forum</a:t>
            </a:r>
          </a:p>
          <a:p>
            <a:pPr algn="ctr"/>
            <a:endParaRPr lang="en-US" sz="1200">
              <a:solidFill>
                <a:schemeClr val="bg2"/>
              </a:solidFill>
              <a:latin typeface="Comic Sans MS" charset="0"/>
            </a:endParaRPr>
          </a:p>
        </p:txBody>
      </p:sp>
      <p:sp>
        <p:nvSpPr>
          <p:cNvPr id="173" name="AutoShape 169"/>
          <p:cNvSpPr>
            <a:spLocks/>
          </p:cNvSpPr>
          <p:nvPr/>
        </p:nvSpPr>
        <p:spPr bwMode="auto">
          <a:xfrm>
            <a:off x="600472" y="5638800"/>
            <a:ext cx="2819400" cy="1143000"/>
          </a:xfrm>
          <a:prstGeom prst="borderCallout2">
            <a:avLst>
              <a:gd name="adj1" fmla="val 10000"/>
              <a:gd name="adj2" fmla="val 102704"/>
              <a:gd name="adj3" fmla="val 10000"/>
              <a:gd name="adj4" fmla="val 118245"/>
              <a:gd name="adj5" fmla="val -30833"/>
              <a:gd name="adj6" fmla="val 134403"/>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en-US" sz="1200" dirty="0">
                <a:solidFill>
                  <a:srgbClr val="7F7F7F"/>
                </a:solidFill>
                <a:latin typeface="Comic Sans MS" charset="0"/>
              </a:rPr>
              <a:t>National &amp; Local Economic Development Promotion Actors</a:t>
            </a:r>
          </a:p>
          <a:p>
            <a:pPr algn="ctr"/>
            <a:r>
              <a:rPr lang="en-US" sz="1200" u="sng" dirty="0">
                <a:latin typeface="Comic Sans MS" charset="0"/>
              </a:rPr>
              <a:t>(De-concentrated Sector Offices,</a:t>
            </a:r>
          </a:p>
          <a:p>
            <a:pPr algn="ctr"/>
            <a:r>
              <a:rPr lang="en-US" sz="1200" u="sng" dirty="0">
                <a:latin typeface="Comic Sans MS" charset="0"/>
              </a:rPr>
              <a:t>Other Agencies &amp; Donor Projects)</a:t>
            </a:r>
          </a:p>
          <a:p>
            <a:pPr algn="ctr"/>
            <a:r>
              <a:rPr lang="en-US" sz="1100" i="1" dirty="0">
                <a:solidFill>
                  <a:srgbClr val="FF0000"/>
                </a:solidFill>
                <a:latin typeface="Comic Sans MS" charset="0"/>
              </a:rPr>
              <a:t>Members of the LED Promotion Committee </a:t>
            </a:r>
          </a:p>
        </p:txBody>
      </p:sp>
      <p:sp>
        <p:nvSpPr>
          <p:cNvPr id="174" name="AutoShape 170"/>
          <p:cNvSpPr>
            <a:spLocks/>
          </p:cNvSpPr>
          <p:nvPr/>
        </p:nvSpPr>
        <p:spPr bwMode="auto">
          <a:xfrm>
            <a:off x="304800" y="762000"/>
            <a:ext cx="3200400" cy="762000"/>
          </a:xfrm>
          <a:prstGeom prst="borderCallout2">
            <a:avLst>
              <a:gd name="adj1" fmla="val 15000"/>
              <a:gd name="adj2" fmla="val 102380"/>
              <a:gd name="adj3" fmla="val 15000"/>
              <a:gd name="adj4" fmla="val 118204"/>
              <a:gd name="adj5" fmla="val 228958"/>
              <a:gd name="adj6" fmla="val 134574"/>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en-US" sz="1200">
                <a:latin typeface="Comic Sans MS" charset="0"/>
              </a:rPr>
              <a:t>Representative Associations, Chambers &amp; Cooperatives of Economic Sectors, Clusters and Value &amp; Supply Chains – </a:t>
            </a:r>
            <a:r>
              <a:rPr lang="en-US" sz="1100" i="1">
                <a:solidFill>
                  <a:srgbClr val="FF0000"/>
                </a:solidFill>
                <a:latin typeface="Comic Sans MS" charset="0"/>
              </a:rPr>
              <a:t>members of the LED Promotion Committee</a:t>
            </a:r>
            <a:r>
              <a:rPr lang="en-US" sz="1100">
                <a:solidFill>
                  <a:schemeClr val="bg2"/>
                </a:solidFill>
                <a:latin typeface="Comic Sans MS" charset="0"/>
              </a:rPr>
              <a:t> </a:t>
            </a:r>
          </a:p>
        </p:txBody>
      </p:sp>
      <p:sp>
        <p:nvSpPr>
          <p:cNvPr id="175" name="AutoShape 171"/>
          <p:cNvSpPr>
            <a:spLocks/>
          </p:cNvSpPr>
          <p:nvPr/>
        </p:nvSpPr>
        <p:spPr bwMode="auto">
          <a:xfrm>
            <a:off x="304800" y="1905000"/>
            <a:ext cx="1524000" cy="1193800"/>
          </a:xfrm>
          <a:prstGeom prst="borderCallout2">
            <a:avLst>
              <a:gd name="adj1" fmla="val 8333"/>
              <a:gd name="adj2" fmla="val 105000"/>
              <a:gd name="adj3" fmla="val 8333"/>
              <a:gd name="adj4" fmla="val 120106"/>
              <a:gd name="adj5" fmla="val 68750"/>
              <a:gd name="adj6" fmla="val 135940"/>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en-US" sz="1200">
                <a:solidFill>
                  <a:srgbClr val="7F7F7F"/>
                </a:solidFill>
                <a:latin typeface="Comic Sans MS" charset="0"/>
              </a:rPr>
              <a:t>The Local Government LED Core Management Team</a:t>
            </a:r>
          </a:p>
          <a:p>
            <a:pPr algn="ctr"/>
            <a:r>
              <a:rPr lang="en-US" sz="1000" i="1">
                <a:solidFill>
                  <a:srgbClr val="FF0000"/>
                </a:solidFill>
                <a:latin typeface="Comic Sans MS" charset="0"/>
              </a:rPr>
              <a:t>Members of the LED Promotion Committee</a:t>
            </a:r>
          </a:p>
        </p:txBody>
      </p:sp>
      <p:sp>
        <p:nvSpPr>
          <p:cNvPr id="176" name="AutoShape 172"/>
          <p:cNvSpPr>
            <a:spLocks/>
          </p:cNvSpPr>
          <p:nvPr/>
        </p:nvSpPr>
        <p:spPr bwMode="auto">
          <a:xfrm>
            <a:off x="304800" y="4495800"/>
            <a:ext cx="1524000" cy="990600"/>
          </a:xfrm>
          <a:prstGeom prst="borderCallout2">
            <a:avLst>
              <a:gd name="adj1" fmla="val 11537"/>
              <a:gd name="adj2" fmla="val 105000"/>
              <a:gd name="adj3" fmla="val 11537"/>
              <a:gd name="adj4" fmla="val 107917"/>
              <a:gd name="adj5" fmla="val -24037"/>
              <a:gd name="adj6" fmla="val 110940"/>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en-US" sz="1200">
                <a:solidFill>
                  <a:srgbClr val="7F7F7F"/>
                </a:solidFill>
                <a:latin typeface="Comic Sans MS" charset="0"/>
              </a:rPr>
              <a:t>The Local Council LED Committee</a:t>
            </a:r>
          </a:p>
          <a:p>
            <a:pPr algn="ctr"/>
            <a:r>
              <a:rPr lang="en-US" sz="1100" i="1">
                <a:solidFill>
                  <a:srgbClr val="FF0000"/>
                </a:solidFill>
                <a:latin typeface="Comic Sans MS" charset="0"/>
              </a:rPr>
              <a:t>Members of the LED Promotion Committee</a:t>
            </a:r>
          </a:p>
          <a:p>
            <a:pPr algn="ctr"/>
            <a:r>
              <a:rPr lang="en-US" sz="1200">
                <a:solidFill>
                  <a:schemeClr val="bg2"/>
                </a:solidFill>
                <a:latin typeface="Comic Sans MS" charset="0"/>
              </a:rPr>
              <a:t> </a:t>
            </a:r>
          </a:p>
        </p:txBody>
      </p:sp>
    </p:spTree>
    <p:extLst>
      <p:ext uri="{BB962C8B-B14F-4D97-AF65-F5344CB8AC3E}">
        <p14:creationId xmlns:p14="http://schemas.microsoft.com/office/powerpoint/2010/main" val="26213434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398253"/>
            <a:ext cx="8406687" cy="1462320"/>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solidFill>
                  <a:schemeClr val="bg1"/>
                </a:solidFill>
                <a:latin typeface="Calibri" charset="0"/>
                <a:ea typeface="ＭＳ Ｐゴシック" charset="0"/>
                <a:cs typeface="ＭＳ Ｐゴシック" charset="0"/>
              </a:rPr>
              <a:t/>
            </a:r>
            <a:br>
              <a:rPr lang="en-US" sz="2000" dirty="0" smtClean="0">
                <a:solidFill>
                  <a:schemeClr val="bg1"/>
                </a:solidFill>
                <a:latin typeface="Calibri" charset="0"/>
                <a:ea typeface="ＭＳ Ｐゴシック" charset="0"/>
                <a:cs typeface="ＭＳ Ｐゴシック" charset="0"/>
              </a:rPr>
            </a:br>
            <a:endParaRPr lang="en-US" sz="2400" b="1" dirty="0">
              <a:solidFill>
                <a:schemeClr val="bg1"/>
              </a:solidFill>
              <a:latin typeface="Calibri" charset="0"/>
              <a:ea typeface="ＭＳ Ｐゴシック" charset="0"/>
              <a:cs typeface="ＭＳ Ｐゴシック" charset="0"/>
            </a:endParaRPr>
          </a:p>
        </p:txBody>
      </p:sp>
      <p:sp>
        <p:nvSpPr>
          <p:cNvPr id="5" name="Rectangle 4"/>
          <p:cNvSpPr/>
          <p:nvPr/>
        </p:nvSpPr>
        <p:spPr>
          <a:xfrm>
            <a:off x="0" y="1398253"/>
            <a:ext cx="737312" cy="1462320"/>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37312" y="1682750"/>
            <a:ext cx="7131050" cy="1025525"/>
          </a:xfrm>
        </p:spPr>
        <p:txBody>
          <a:bodyPr>
            <a:normAutofit/>
          </a:bodyPr>
          <a:lstStyle/>
          <a:p>
            <a:pPr algn="l" eaLnBrk="1" hangingPunct="1"/>
            <a:r>
              <a:rPr lang="en-US" sz="3200" dirty="0" smtClean="0">
                <a:solidFill>
                  <a:srgbClr val="595959"/>
                </a:solidFill>
                <a:latin typeface="Calibri" charset="0"/>
                <a:ea typeface="ＭＳ Ｐゴシック" charset="0"/>
                <a:cs typeface="ＭＳ Ｐゴシック" charset="0"/>
              </a:rPr>
              <a:t/>
            </a:r>
            <a:br>
              <a:rPr lang="en-US" sz="3200" dirty="0" smtClean="0">
                <a:solidFill>
                  <a:srgbClr val="595959"/>
                </a:solidFill>
                <a:latin typeface="Calibri" charset="0"/>
                <a:ea typeface="ＭＳ Ｐゴシック" charset="0"/>
                <a:cs typeface="ＭＳ Ｐゴシック" charset="0"/>
              </a:rPr>
            </a:br>
            <a:endParaRPr lang="en-US" sz="2800" dirty="0">
              <a:solidFill>
                <a:schemeClr val="bg1"/>
              </a:solidFill>
              <a:latin typeface="Calibri" charset="0"/>
              <a:ea typeface="ＭＳ Ｐゴシック" charset="0"/>
              <a:cs typeface="ＭＳ Ｐゴシック" charset="0"/>
            </a:endParaRPr>
          </a:p>
        </p:txBody>
      </p:sp>
      <p:sp>
        <p:nvSpPr>
          <p:cNvPr id="9" name="Rectangle 2"/>
          <p:cNvSpPr txBox="1">
            <a:spLocks noChangeArrowheads="1"/>
          </p:cNvSpPr>
          <p:nvPr/>
        </p:nvSpPr>
        <p:spPr>
          <a:xfrm>
            <a:off x="737311" y="1552575"/>
            <a:ext cx="8406687" cy="10255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srgbClr val="FFFFFF"/>
                </a:solidFill>
                <a:latin typeface="+mn-lt"/>
                <a:ea typeface="ＭＳ Ｐゴシック" charset="0"/>
                <a:cs typeface="ＭＳ Ｐゴシック" charset="0"/>
              </a:rPr>
              <a:t>The LED promotion Process:</a:t>
            </a:r>
            <a:r>
              <a:rPr lang="en-US" sz="3200" dirty="0" smtClean="0">
                <a:solidFill>
                  <a:srgbClr val="595959"/>
                </a:solidFill>
                <a:latin typeface="+mn-lt"/>
                <a:ea typeface="ＭＳ Ｐゴシック" charset="0"/>
                <a:cs typeface="ＭＳ Ｐゴシック" charset="0"/>
              </a:rPr>
              <a:t> </a:t>
            </a:r>
            <a:r>
              <a:rPr lang="en-US" sz="2800" dirty="0" smtClean="0">
                <a:latin typeface="+mn-lt"/>
                <a:ea typeface="ＭＳ Ｐゴシック" charset="0"/>
                <a:cs typeface="ＭＳ Ｐゴシック" charset="0"/>
              </a:rPr>
              <a:t/>
            </a:r>
            <a:br>
              <a:rPr lang="en-US" sz="2800" dirty="0" smtClean="0">
                <a:latin typeface="+mn-lt"/>
                <a:ea typeface="ＭＳ Ｐゴシック" charset="0"/>
                <a:cs typeface="ＭＳ Ｐゴシック" charset="0"/>
              </a:rPr>
            </a:br>
            <a:r>
              <a:rPr lang="en-US" sz="2800" dirty="0" smtClean="0">
                <a:solidFill>
                  <a:srgbClr val="FF0000"/>
                </a:solidFill>
                <a:latin typeface="+mn-lt"/>
                <a:ea typeface="ＭＳ Ｐゴシック" charset="0"/>
                <a:cs typeface="ＭＳ Ｐゴシック" charset="0"/>
              </a:rPr>
              <a:t>The Local Economy &amp; Business Environment Assessment</a:t>
            </a:r>
            <a:endParaRPr lang="en-US" sz="2800" dirty="0">
              <a:solidFill>
                <a:srgbClr val="FF0000"/>
              </a:solidFill>
              <a:latin typeface="+mn-lt"/>
              <a:ea typeface="ＭＳ Ｐゴシック" charset="0"/>
              <a:cs typeface="ＭＳ Ｐゴシック" charset="0"/>
            </a:endParaRPr>
          </a:p>
        </p:txBody>
      </p:sp>
    </p:spTree>
    <p:extLst>
      <p:ext uri="{BB962C8B-B14F-4D97-AF65-F5344CB8AC3E}">
        <p14:creationId xmlns:p14="http://schemas.microsoft.com/office/powerpoint/2010/main" val="33289271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Tijdelijke aanduiding voor inhoud 2"/>
          <p:cNvSpPr>
            <a:spLocks noGrp="1"/>
          </p:cNvSpPr>
          <p:nvPr>
            <p:ph idx="1"/>
          </p:nvPr>
        </p:nvSpPr>
        <p:spPr>
          <a:xfrm>
            <a:off x="737312" y="1287236"/>
            <a:ext cx="7873288" cy="4175125"/>
          </a:xfrm>
        </p:spPr>
        <p:txBody>
          <a:bodyPr/>
          <a:lstStyle/>
          <a:p>
            <a:pPr>
              <a:buFont typeface="Wingdings" charset="2"/>
              <a:buChar char="§"/>
            </a:pPr>
            <a:r>
              <a:rPr lang="en-US" sz="2200" dirty="0" smtClean="0">
                <a:ea typeface="ＭＳ Ｐゴシック" charset="0"/>
                <a:cs typeface="ＭＳ Ｐゴシック" charset="0"/>
              </a:rPr>
              <a:t>Carryout </a:t>
            </a:r>
            <a:r>
              <a:rPr lang="en-US" sz="2200" dirty="0">
                <a:ea typeface="ＭＳ Ｐゴシック" charset="0"/>
                <a:cs typeface="ＭＳ Ｐゴシック" charset="0"/>
              </a:rPr>
              <a:t>a Rapid assessment of the local economy, its structure and its primary sectors, clusters and value chains and its main challenges and opportunities for growth;</a:t>
            </a:r>
          </a:p>
          <a:p>
            <a:pPr>
              <a:buFontTx/>
              <a:buNone/>
            </a:pPr>
            <a:endParaRPr lang="en-US" sz="1400" dirty="0">
              <a:ea typeface="ＭＳ Ｐゴシック" charset="0"/>
              <a:cs typeface="ＭＳ Ｐゴシック" charset="0"/>
            </a:endParaRPr>
          </a:p>
          <a:p>
            <a:pPr>
              <a:buFont typeface="Wingdings" charset="2"/>
              <a:buChar char="§"/>
            </a:pPr>
            <a:r>
              <a:rPr lang="en-US" sz="2200" dirty="0">
                <a:ea typeface="ＭＳ Ｐゴシック" charset="0"/>
                <a:cs typeface="ＭＳ Ｐゴシック" charset="0"/>
              </a:rPr>
              <a:t>Launch the Local Economy &amp; Business Assessment Process - </a:t>
            </a:r>
            <a:r>
              <a:rPr lang="en-US" sz="2200" dirty="0">
                <a:solidFill>
                  <a:srgbClr val="FF0000"/>
                </a:solidFill>
                <a:ea typeface="ＭＳ Ｐゴシック" charset="0"/>
                <a:cs typeface="ＭＳ Ｐゴシック" charset="0"/>
              </a:rPr>
              <a:t>Qualitative;</a:t>
            </a:r>
          </a:p>
          <a:p>
            <a:pPr>
              <a:buFontTx/>
              <a:buNone/>
            </a:pPr>
            <a:endParaRPr lang="en-US" sz="1400" dirty="0">
              <a:ea typeface="ＭＳ Ｐゴシック" charset="0"/>
              <a:cs typeface="ＭＳ Ｐゴシック" charset="0"/>
            </a:endParaRPr>
          </a:p>
          <a:p>
            <a:pPr>
              <a:buFont typeface="Wingdings" charset="2"/>
              <a:buChar char="§"/>
            </a:pPr>
            <a:r>
              <a:rPr lang="en-US" sz="2200" dirty="0">
                <a:ea typeface="ＭＳ Ｐゴシック" charset="0"/>
                <a:cs typeface="ＭＳ Ｐゴシック" charset="0"/>
              </a:rPr>
              <a:t>Launch the local economy data collection process </a:t>
            </a:r>
          </a:p>
          <a:p>
            <a:pPr>
              <a:buFontTx/>
              <a:buNone/>
            </a:pPr>
            <a:r>
              <a:rPr lang="en-US" sz="2200" dirty="0">
                <a:ea typeface="ＭＳ Ｐゴシック" charset="0"/>
                <a:cs typeface="ＭＳ Ｐゴシック" charset="0"/>
              </a:rPr>
              <a:t>	- </a:t>
            </a:r>
            <a:r>
              <a:rPr lang="en-US" sz="2200" dirty="0">
                <a:solidFill>
                  <a:srgbClr val="FF0000"/>
                </a:solidFill>
                <a:ea typeface="ＭＳ Ｐゴシック" charset="0"/>
                <a:cs typeface="ＭＳ Ｐゴシック" charset="0"/>
              </a:rPr>
              <a:t>Quantitative; </a:t>
            </a:r>
          </a:p>
          <a:p>
            <a:pPr eaLnBrk="1" hangingPunct="1">
              <a:lnSpc>
                <a:spcPct val="80000"/>
              </a:lnSpc>
              <a:buFontTx/>
              <a:buNone/>
            </a:pPr>
            <a:endParaRPr lang="en-US" sz="2000" dirty="0">
              <a:solidFill>
                <a:srgbClr val="FF0000"/>
              </a:solidFill>
              <a:ea typeface="ＭＳ Ｐゴシック" charset="0"/>
              <a:cs typeface="ＭＳ Ｐゴシック" charset="0"/>
            </a:endParaRPr>
          </a:p>
          <a:p>
            <a:pPr eaLnBrk="1" hangingPunct="1">
              <a:lnSpc>
                <a:spcPct val="80000"/>
              </a:lnSpc>
              <a:buFontTx/>
              <a:buNone/>
            </a:pPr>
            <a:endParaRPr lang="en-US" sz="2000" dirty="0">
              <a:solidFill>
                <a:srgbClr val="FF0000"/>
              </a:solidFill>
              <a:ea typeface="ＭＳ Ｐゴシック" charset="0"/>
              <a:cs typeface="ＭＳ Ｐゴシック" charset="0"/>
            </a:endParaRPr>
          </a:p>
        </p:txBody>
      </p:sp>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Local Economy Assessment</a:t>
            </a:r>
            <a:r>
              <a:rPr lang="en-US" sz="2600" dirty="0" smtClean="0">
                <a:solidFill>
                  <a:srgbClr val="FF0000"/>
                </a:solidFill>
                <a:latin typeface="Calibri" charset="0"/>
                <a:ea typeface="ＭＳ Ｐゴシック" charset="0"/>
                <a:cs typeface="ＭＳ Ｐゴシック" charset="0"/>
              </a:rPr>
              <a:t>:</a:t>
            </a:r>
            <a:endParaRPr lang="en-US" sz="2400" b="0" i="1" dirty="0">
              <a:solidFill>
                <a:schemeClr val="bg1"/>
              </a:solidFill>
              <a:latin typeface="Calibri" charset="0"/>
              <a:ea typeface="ＭＳ Ｐゴシック" charset="0"/>
              <a:cs typeface="ＭＳ Ｐゴシック" charset="0"/>
            </a:endParaRPr>
          </a:p>
        </p:txBody>
      </p:sp>
    </p:spTree>
    <p:extLst>
      <p:ext uri="{BB962C8B-B14F-4D97-AF65-F5344CB8AC3E}">
        <p14:creationId xmlns:p14="http://schemas.microsoft.com/office/powerpoint/2010/main" val="37636341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Local Economy Assessment: </a:t>
            </a:r>
            <a:r>
              <a:rPr lang="en-US" sz="2400" b="0" i="1" dirty="0" smtClean="0">
                <a:solidFill>
                  <a:schemeClr val="bg1"/>
                </a:solidFill>
                <a:latin typeface="Calibri" charset="0"/>
                <a:ea typeface="ＭＳ Ｐゴシック" charset="0"/>
                <a:cs typeface="ＭＳ Ｐゴシック" charset="0"/>
              </a:rPr>
              <a:t>Potential </a:t>
            </a:r>
            <a:r>
              <a:rPr lang="en-US" sz="2400" b="0" i="1" dirty="0">
                <a:solidFill>
                  <a:schemeClr val="bg1"/>
                </a:solidFill>
                <a:latin typeface="Calibri" charset="0"/>
                <a:ea typeface="ＭＳ Ｐゴシック" charset="0"/>
                <a:cs typeface="ＭＳ Ｐゴシック" charset="0"/>
              </a:rPr>
              <a:t>Scope and Areas of Focus</a:t>
            </a:r>
          </a:p>
        </p:txBody>
      </p:sp>
      <p:sp>
        <p:nvSpPr>
          <p:cNvPr id="8" name="Rectangle 7"/>
          <p:cNvSpPr/>
          <p:nvPr/>
        </p:nvSpPr>
        <p:spPr>
          <a:xfrm>
            <a:off x="1763713" y="1143000"/>
            <a:ext cx="5475287" cy="685800"/>
          </a:xfrm>
          <a:prstGeom prst="rect">
            <a:avLst/>
          </a:prstGeom>
          <a:solidFill>
            <a:schemeClr val="bg1">
              <a:lumMod val="75000"/>
            </a:schemeClr>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b="1">
                <a:solidFill>
                  <a:schemeClr val="tx1"/>
                </a:solidFill>
                <a:effectLst>
                  <a:outerShdw blurRad="38100" dist="38100" dir="2700000" algn="tl">
                    <a:srgbClr val="FFFFFF"/>
                  </a:outerShdw>
                </a:effectLst>
                <a:latin typeface="Arial" charset="0"/>
                <a:ea typeface="ＭＳ Ｐゴシック" charset="0"/>
                <a:cs typeface="ＭＳ Ｐゴシック" charset="0"/>
              </a:rPr>
              <a:t>Quantitative and Qualitative Local Economy and Business Environment Assessment</a:t>
            </a:r>
          </a:p>
        </p:txBody>
      </p:sp>
      <p:sp>
        <p:nvSpPr>
          <p:cNvPr id="9" name="Notched Right Arrow 8"/>
          <p:cNvSpPr/>
          <p:nvPr/>
        </p:nvSpPr>
        <p:spPr>
          <a:xfrm rot="5400000">
            <a:off x="852488" y="2844800"/>
            <a:ext cx="26924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a:solidFill>
                  <a:srgbClr val="404040"/>
                </a:solidFill>
                <a:latin typeface="Arial" charset="0"/>
                <a:ea typeface="ＭＳ Ｐゴシック" charset="0"/>
                <a:cs typeface="ＭＳ Ｐゴシック" charset="0"/>
              </a:rPr>
              <a:t>Sector Assessment</a:t>
            </a:r>
          </a:p>
        </p:txBody>
      </p:sp>
      <p:sp>
        <p:nvSpPr>
          <p:cNvPr id="10" name="Notched Right Arrow 9"/>
          <p:cNvSpPr/>
          <p:nvPr/>
        </p:nvSpPr>
        <p:spPr>
          <a:xfrm rot="5400000">
            <a:off x="1119188" y="3035300"/>
            <a:ext cx="27686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a:solidFill>
                  <a:srgbClr val="404040"/>
                </a:solidFill>
                <a:latin typeface="Arial" charset="0"/>
                <a:ea typeface="ＭＳ Ｐゴシック" charset="0"/>
                <a:cs typeface="ＭＳ Ｐゴシック" charset="0"/>
              </a:rPr>
              <a:t>Cluster Assessment</a:t>
            </a:r>
          </a:p>
        </p:txBody>
      </p:sp>
      <p:sp>
        <p:nvSpPr>
          <p:cNvPr id="11" name="Notched Right Arrow 10"/>
          <p:cNvSpPr/>
          <p:nvPr/>
        </p:nvSpPr>
        <p:spPr>
          <a:xfrm rot="5400000">
            <a:off x="1430338" y="3194050"/>
            <a:ext cx="27559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a:solidFill>
                  <a:srgbClr val="404040"/>
                </a:solidFill>
                <a:latin typeface="Arial" charset="0"/>
                <a:ea typeface="ＭＳ Ｐゴシック" charset="0"/>
                <a:cs typeface="ＭＳ Ｐゴシック" charset="0"/>
              </a:rPr>
              <a:t>Value Chain Assessment</a:t>
            </a:r>
          </a:p>
        </p:txBody>
      </p:sp>
      <p:sp>
        <p:nvSpPr>
          <p:cNvPr id="12" name="Notched Right Arrow 11"/>
          <p:cNvSpPr/>
          <p:nvPr/>
        </p:nvSpPr>
        <p:spPr>
          <a:xfrm rot="5400000">
            <a:off x="2268538" y="2889250"/>
            <a:ext cx="27559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a:solidFill>
                  <a:srgbClr val="404040"/>
                </a:solidFill>
                <a:latin typeface="Arial" charset="0"/>
                <a:ea typeface="ＭＳ Ｐゴシック" charset="0"/>
                <a:cs typeface="ＭＳ Ｐゴシック" charset="0"/>
              </a:rPr>
              <a:t>SME Survey</a:t>
            </a:r>
          </a:p>
        </p:txBody>
      </p:sp>
      <p:sp>
        <p:nvSpPr>
          <p:cNvPr id="13" name="Notched Right Arrow 12"/>
          <p:cNvSpPr/>
          <p:nvPr/>
        </p:nvSpPr>
        <p:spPr>
          <a:xfrm rot="5400000">
            <a:off x="1741488" y="3429000"/>
            <a:ext cx="27432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rgbClr val="404040"/>
                </a:solidFill>
                <a:latin typeface="Arial" charset="0"/>
                <a:ea typeface="ＭＳ Ｐゴシック" charset="0"/>
                <a:cs typeface="ＭＳ Ｐゴシック" charset="0"/>
              </a:rPr>
              <a:t>Informal Sector Assessment</a:t>
            </a:r>
          </a:p>
        </p:txBody>
      </p:sp>
      <p:sp>
        <p:nvSpPr>
          <p:cNvPr id="14" name="Notched Right Arrow 13"/>
          <p:cNvSpPr/>
          <p:nvPr/>
        </p:nvSpPr>
        <p:spPr>
          <a:xfrm rot="5400000">
            <a:off x="2535238" y="3079750"/>
            <a:ext cx="28321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rgbClr val="404040"/>
                </a:solidFill>
                <a:latin typeface="Arial" charset="0"/>
                <a:ea typeface="ＭＳ Ｐゴシック" charset="0"/>
                <a:cs typeface="ＭＳ Ｐゴシック" charset="0"/>
              </a:rPr>
              <a:t>Micro &amp; Small Holder Survey</a:t>
            </a:r>
          </a:p>
        </p:txBody>
      </p:sp>
      <p:sp>
        <p:nvSpPr>
          <p:cNvPr id="15" name="Notched Right Arrow 14"/>
          <p:cNvSpPr/>
          <p:nvPr/>
        </p:nvSpPr>
        <p:spPr>
          <a:xfrm rot="5400000">
            <a:off x="2801938" y="3270250"/>
            <a:ext cx="29083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rgbClr val="404040"/>
                </a:solidFill>
                <a:latin typeface="Arial" charset="0"/>
                <a:ea typeface="ＭＳ Ｐゴシック" charset="0"/>
                <a:cs typeface="ＭＳ Ｐゴシック" charset="0"/>
              </a:rPr>
              <a:t>Large Enterprise Survey </a:t>
            </a:r>
          </a:p>
        </p:txBody>
      </p:sp>
      <p:sp>
        <p:nvSpPr>
          <p:cNvPr id="16" name="Notched Right Arrow 15"/>
          <p:cNvSpPr/>
          <p:nvPr/>
        </p:nvSpPr>
        <p:spPr>
          <a:xfrm rot="5400000">
            <a:off x="3227388" y="3619500"/>
            <a:ext cx="29718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rgbClr val="404040"/>
                </a:solidFill>
                <a:latin typeface="Arial" charset="0"/>
                <a:ea typeface="ＭＳ Ｐゴシック" charset="0"/>
                <a:cs typeface="ＭＳ Ｐゴシック" charset="0"/>
              </a:rPr>
              <a:t>Economic Infrastructure Survey</a:t>
            </a:r>
          </a:p>
        </p:txBody>
      </p:sp>
      <p:sp>
        <p:nvSpPr>
          <p:cNvPr id="17" name="Notched Right Arrow 16"/>
          <p:cNvSpPr/>
          <p:nvPr/>
        </p:nvSpPr>
        <p:spPr>
          <a:xfrm rot="5400000">
            <a:off x="3494088" y="3429000"/>
            <a:ext cx="30480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rgbClr val="404040"/>
                </a:solidFill>
                <a:latin typeface="Arial" charset="0"/>
                <a:ea typeface="ＭＳ Ｐゴシック" charset="0"/>
                <a:cs typeface="ＭＳ Ｐゴシック" charset="0"/>
              </a:rPr>
              <a:t>Business Regulation Assessment</a:t>
            </a:r>
          </a:p>
        </p:txBody>
      </p:sp>
      <p:sp>
        <p:nvSpPr>
          <p:cNvPr id="18" name="Notched Right Arrow 17"/>
          <p:cNvSpPr/>
          <p:nvPr/>
        </p:nvSpPr>
        <p:spPr>
          <a:xfrm rot="5400000">
            <a:off x="3798888" y="3276600"/>
            <a:ext cx="30480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rgbClr val="404040"/>
                </a:solidFill>
                <a:latin typeface="Arial" charset="0"/>
                <a:ea typeface="ＭＳ Ｐゴシック" charset="0"/>
                <a:cs typeface="ＭＳ Ｐゴシック" charset="0"/>
              </a:rPr>
              <a:t>Business Development Services</a:t>
            </a:r>
          </a:p>
        </p:txBody>
      </p:sp>
      <p:sp>
        <p:nvSpPr>
          <p:cNvPr id="19" name="Notched Right Arrow 18"/>
          <p:cNvSpPr/>
          <p:nvPr/>
        </p:nvSpPr>
        <p:spPr>
          <a:xfrm rot="5400000">
            <a:off x="4103688" y="3124200"/>
            <a:ext cx="30480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rgbClr val="404040"/>
                </a:solidFill>
                <a:latin typeface="Arial" charset="0"/>
                <a:ea typeface="ＭＳ Ｐゴシック" charset="0"/>
                <a:cs typeface="ＭＳ Ｐゴシック" charset="0"/>
              </a:rPr>
              <a:t>Financial Services Sector</a:t>
            </a:r>
          </a:p>
        </p:txBody>
      </p:sp>
      <p:sp>
        <p:nvSpPr>
          <p:cNvPr id="20" name="Notched Right Arrow 19"/>
          <p:cNvSpPr/>
          <p:nvPr/>
        </p:nvSpPr>
        <p:spPr>
          <a:xfrm rot="5400000">
            <a:off x="4370388" y="3009900"/>
            <a:ext cx="31242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rgbClr val="404040"/>
                </a:solidFill>
                <a:latin typeface="Arial" charset="0"/>
                <a:ea typeface="ＭＳ Ｐゴシック" charset="0"/>
                <a:cs typeface="ＭＳ Ｐゴシック" charset="0"/>
              </a:rPr>
              <a:t>Macroeconomic Policies</a:t>
            </a:r>
          </a:p>
        </p:txBody>
      </p:sp>
      <p:sp>
        <p:nvSpPr>
          <p:cNvPr id="21" name="Notched Right Arrow 20"/>
          <p:cNvSpPr/>
          <p:nvPr/>
        </p:nvSpPr>
        <p:spPr>
          <a:xfrm rot="5400000">
            <a:off x="5018088" y="3048000"/>
            <a:ext cx="30480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rgbClr val="404040"/>
                </a:solidFill>
                <a:latin typeface="Arial" charset="0"/>
                <a:ea typeface="ＭＳ Ｐゴシック" charset="0"/>
                <a:cs typeface="ＭＳ Ｐゴシック" charset="0"/>
              </a:rPr>
              <a:t>Development Partner Initiatives </a:t>
            </a:r>
          </a:p>
        </p:txBody>
      </p:sp>
      <p:sp>
        <p:nvSpPr>
          <p:cNvPr id="22" name="Notched Right Arrow 21"/>
          <p:cNvSpPr/>
          <p:nvPr/>
        </p:nvSpPr>
        <p:spPr>
          <a:xfrm rot="5400000">
            <a:off x="5284788" y="3238500"/>
            <a:ext cx="3124200" cy="457200"/>
          </a:xfrm>
          <a:prstGeom prst="notched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a:solidFill>
                  <a:srgbClr val="404040"/>
                </a:solidFill>
                <a:latin typeface="Arial" charset="0"/>
                <a:ea typeface="ＭＳ Ｐゴシック" charset="0"/>
                <a:cs typeface="ＭＳ Ｐゴシック" charset="0"/>
              </a:rPr>
              <a:t>Centrally Implemented Programs</a:t>
            </a:r>
          </a:p>
        </p:txBody>
      </p:sp>
      <p:sp>
        <p:nvSpPr>
          <p:cNvPr id="23" name="Striped Right Arrow 22"/>
          <p:cNvSpPr/>
          <p:nvPr/>
        </p:nvSpPr>
        <p:spPr>
          <a:xfrm>
            <a:off x="609600" y="647702"/>
            <a:ext cx="1219201" cy="4762498"/>
          </a:xfrm>
          <a:prstGeom prst="stripedRightArrow">
            <a:avLst>
              <a:gd name="adj1" fmla="val 50000"/>
              <a:gd name="adj2" fmla="val 50000"/>
            </a:avLst>
          </a:prstGeom>
          <a:gradFill flip="none" rotWithShape="1">
            <a:gsLst>
              <a:gs pos="0">
                <a:srgbClr val="FF0000"/>
              </a:gs>
              <a:gs pos="100000">
                <a:srgbClr val="FFFFFF"/>
              </a:gs>
            </a:gsLst>
            <a:path path="shap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400" dirty="0"/>
              <a:t>Tools and Capacities for Conducting the Local Economy and Business Assessment</a:t>
            </a:r>
          </a:p>
        </p:txBody>
      </p:sp>
      <p:sp>
        <p:nvSpPr>
          <p:cNvPr id="24" name="Striped Right Arrow 23"/>
          <p:cNvSpPr/>
          <p:nvPr/>
        </p:nvSpPr>
        <p:spPr>
          <a:xfrm>
            <a:off x="7543799" y="635002"/>
            <a:ext cx="1219201" cy="4762498"/>
          </a:xfrm>
          <a:prstGeom prst="stripedRightArrow">
            <a:avLst>
              <a:gd name="adj1" fmla="val 50000"/>
              <a:gd name="adj2" fmla="val 50000"/>
            </a:avLst>
          </a:prstGeom>
          <a:gradFill flip="none" rotWithShape="1">
            <a:gsLst>
              <a:gs pos="0">
                <a:srgbClr val="FF0000"/>
              </a:gs>
              <a:gs pos="100000">
                <a:srgbClr val="FFFFFF"/>
              </a:gs>
            </a:gsLst>
            <a:path path="shap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400" dirty="0"/>
              <a:t>Grounding the LED Strategy Development Process</a:t>
            </a:r>
          </a:p>
        </p:txBody>
      </p:sp>
      <p:sp>
        <p:nvSpPr>
          <p:cNvPr id="25" name="Rectangle 24"/>
          <p:cNvSpPr/>
          <p:nvPr/>
        </p:nvSpPr>
        <p:spPr>
          <a:xfrm>
            <a:off x="838200" y="5245100"/>
            <a:ext cx="7543800" cy="1384300"/>
          </a:xfrm>
          <a:prstGeom prst="rect">
            <a:avLst/>
          </a:prstGeom>
          <a:noFill/>
          <a:ln w="9525" cap="flat" cmpd="sng" algn="ctr">
            <a:solidFill>
              <a:srgbClr val="FF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a:solidFill>
                  <a:srgbClr val="008000"/>
                </a:solidFill>
                <a:effectLst>
                  <a:outerShdw blurRad="38100" dist="38100" dir="2700000" algn="tl">
                    <a:srgbClr val="DDDDDD"/>
                  </a:outerShdw>
                </a:effectLst>
                <a:latin typeface="Arial" charset="0"/>
                <a:ea typeface="ＭＳ Ｐゴシック" charset="0"/>
                <a:cs typeface="ＭＳ Ｐゴシック" charset="0"/>
              </a:rPr>
              <a:t>Country/Locality </a:t>
            </a:r>
            <a:r>
              <a:rPr lang="en-US" sz="1600" u="sng">
                <a:solidFill>
                  <a:srgbClr val="FF0000"/>
                </a:solidFill>
                <a:effectLst>
                  <a:outerShdw blurRad="38100" dist="38100" dir="2700000" algn="tl">
                    <a:srgbClr val="DDDDDD"/>
                  </a:outerShdw>
                </a:effectLst>
                <a:latin typeface="Arial" charset="0"/>
                <a:ea typeface="ＭＳ Ｐゴシック" charset="0"/>
                <a:cs typeface="ＭＳ Ｐゴシック" charset="0"/>
              </a:rPr>
              <a:t>Political</a:t>
            </a:r>
            <a:r>
              <a:rPr lang="en-US" sz="1600">
                <a:solidFill>
                  <a:srgbClr val="008000"/>
                </a:solidFill>
                <a:effectLst>
                  <a:outerShdw blurRad="38100" dist="38100" dir="2700000" algn="tl">
                    <a:srgbClr val="DDDDDD"/>
                  </a:outerShdw>
                </a:effectLst>
                <a:latin typeface="Arial" charset="0"/>
                <a:ea typeface="ＭＳ Ｐゴシック" charset="0"/>
                <a:cs typeface="ＭＳ Ｐゴシック" charset="0"/>
              </a:rPr>
              <a:t>, </a:t>
            </a:r>
            <a:r>
              <a:rPr lang="en-US" sz="1600" u="sng">
                <a:solidFill>
                  <a:srgbClr val="FF0000"/>
                </a:solidFill>
                <a:effectLst>
                  <a:outerShdw blurRad="38100" dist="38100" dir="2700000" algn="tl">
                    <a:srgbClr val="DDDDDD"/>
                  </a:outerShdw>
                </a:effectLst>
                <a:latin typeface="Arial" charset="0"/>
                <a:ea typeface="ＭＳ Ｐゴシック" charset="0"/>
                <a:cs typeface="ＭＳ Ｐゴシック" charset="0"/>
              </a:rPr>
              <a:t>Economic</a:t>
            </a:r>
            <a:r>
              <a:rPr lang="en-US" sz="1600">
                <a:solidFill>
                  <a:srgbClr val="008000"/>
                </a:solidFill>
                <a:effectLst>
                  <a:outerShdw blurRad="38100" dist="38100" dir="2700000" algn="tl">
                    <a:srgbClr val="DDDDDD"/>
                  </a:outerShdw>
                </a:effectLst>
                <a:latin typeface="Arial" charset="0"/>
                <a:ea typeface="ＭＳ Ｐゴシック" charset="0"/>
                <a:cs typeface="ＭＳ Ｐゴシック" charset="0"/>
              </a:rPr>
              <a:t> and </a:t>
            </a:r>
            <a:r>
              <a:rPr lang="en-US" sz="1600" u="sng">
                <a:solidFill>
                  <a:srgbClr val="FF0000"/>
                </a:solidFill>
                <a:effectLst>
                  <a:outerShdw blurRad="38100" dist="38100" dir="2700000" algn="tl">
                    <a:srgbClr val="DDDDDD"/>
                  </a:outerShdw>
                </a:effectLst>
                <a:latin typeface="Arial" charset="0"/>
                <a:ea typeface="ＭＳ Ｐゴシック" charset="0"/>
                <a:cs typeface="ＭＳ Ｐゴシック" charset="0"/>
              </a:rPr>
              <a:t>Institutional</a:t>
            </a:r>
            <a:r>
              <a:rPr lang="en-US" sz="1600">
                <a:solidFill>
                  <a:srgbClr val="008000"/>
                </a:solidFill>
                <a:effectLst>
                  <a:outerShdw blurRad="38100" dist="38100" dir="2700000" algn="tl">
                    <a:srgbClr val="DDDDDD"/>
                  </a:outerShdw>
                </a:effectLst>
                <a:latin typeface="Arial" charset="0"/>
                <a:ea typeface="ＭＳ Ｐゴシック" charset="0"/>
                <a:cs typeface="ＭＳ Ｐゴシック" charset="0"/>
              </a:rPr>
              <a:t> Context</a:t>
            </a:r>
          </a:p>
          <a:p>
            <a:pPr algn="ctr">
              <a:defRPr/>
            </a:pPr>
            <a:endParaRPr lang="en-US" sz="1600">
              <a:solidFill>
                <a:srgbClr val="008000"/>
              </a:solidFill>
              <a:effectLst>
                <a:outerShdw blurRad="38100" dist="38100" dir="2700000" algn="tl">
                  <a:srgbClr val="DDDDDD"/>
                </a:outerShdw>
              </a:effectLst>
              <a:latin typeface="Arial" charset="0"/>
              <a:ea typeface="ＭＳ Ｐゴシック" charset="0"/>
              <a:cs typeface="ＭＳ Ｐゴシック" charset="0"/>
            </a:endParaRPr>
          </a:p>
          <a:p>
            <a:pPr algn="ctr">
              <a:defRPr/>
            </a:pPr>
            <a:endParaRPr lang="en-US" sz="1600">
              <a:solidFill>
                <a:srgbClr val="008000"/>
              </a:solidFill>
              <a:effectLst>
                <a:outerShdw blurRad="38100" dist="38100" dir="2700000" algn="tl">
                  <a:srgbClr val="DDDDDD"/>
                </a:outerShdw>
              </a:effectLst>
              <a:latin typeface="Arial" charset="0"/>
              <a:ea typeface="ＭＳ Ｐゴシック" charset="0"/>
              <a:cs typeface="ＭＳ Ｐゴシック" charset="0"/>
            </a:endParaRPr>
          </a:p>
          <a:p>
            <a:pPr algn="ctr">
              <a:defRPr/>
            </a:pPr>
            <a:endParaRPr lang="en-US" sz="1600">
              <a:solidFill>
                <a:srgbClr val="008000"/>
              </a:solidFill>
              <a:effectLst>
                <a:outerShdw blurRad="38100" dist="38100" dir="2700000" algn="tl">
                  <a:srgbClr val="DDDDDD"/>
                </a:outerShdw>
              </a:effectLst>
              <a:latin typeface="Arial" charset="0"/>
              <a:ea typeface="ＭＳ Ｐゴシック" charset="0"/>
              <a:cs typeface="ＭＳ Ｐゴシック" charset="0"/>
            </a:endParaRPr>
          </a:p>
          <a:p>
            <a:pPr algn="ctr">
              <a:defRPr/>
            </a:pPr>
            <a:endParaRPr lang="en-US" sz="1600">
              <a:solidFill>
                <a:srgbClr val="008000"/>
              </a:solidFill>
              <a:effectLst>
                <a:outerShdw blurRad="38100" dist="38100" dir="2700000" algn="tl">
                  <a:srgbClr val="DDDDDD"/>
                </a:outerShdw>
              </a:effectLst>
              <a:latin typeface="Arial" charset="0"/>
              <a:ea typeface="ＭＳ Ｐゴシック" charset="0"/>
              <a:cs typeface="ＭＳ Ｐゴシック" charset="0"/>
            </a:endParaRPr>
          </a:p>
        </p:txBody>
      </p:sp>
      <p:sp>
        <p:nvSpPr>
          <p:cNvPr id="26" name="Rectangle 25"/>
          <p:cNvSpPr/>
          <p:nvPr/>
        </p:nvSpPr>
        <p:spPr>
          <a:xfrm>
            <a:off x="990600" y="5676900"/>
            <a:ext cx="7239000" cy="266700"/>
          </a:xfrm>
          <a:prstGeom prst="rect">
            <a:avLst/>
          </a:prstGeom>
          <a:solidFill>
            <a:schemeClr val="bg1">
              <a:lumMod val="50000"/>
              <a:alpha val="46000"/>
            </a:schemeClr>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b="1">
                <a:solidFill>
                  <a:schemeClr val="tx1"/>
                </a:solidFill>
                <a:effectLst>
                  <a:outerShdw blurRad="38100" dist="38100" dir="2700000" algn="tl">
                    <a:srgbClr val="FFFFFF"/>
                  </a:outerShdw>
                </a:effectLst>
                <a:latin typeface="Arial" charset="0"/>
                <a:ea typeface="ＭＳ Ｐゴシック" charset="0"/>
                <a:cs typeface="ＭＳ Ｐゴシック" charset="0"/>
              </a:rPr>
              <a:t>Stable, High Potential, Developed</a:t>
            </a:r>
          </a:p>
        </p:txBody>
      </p:sp>
      <p:sp>
        <p:nvSpPr>
          <p:cNvPr id="27" name="Rectangle 26"/>
          <p:cNvSpPr/>
          <p:nvPr/>
        </p:nvSpPr>
        <p:spPr>
          <a:xfrm>
            <a:off x="990600" y="6019800"/>
            <a:ext cx="7239000" cy="228600"/>
          </a:xfrm>
          <a:prstGeom prst="rect">
            <a:avLst/>
          </a:prstGeom>
          <a:solidFill>
            <a:schemeClr val="tx1">
              <a:lumMod val="75000"/>
              <a:lumOff val="25000"/>
              <a:alpha val="46000"/>
            </a:schemeClr>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b="1">
                <a:solidFill>
                  <a:srgbClr val="000000"/>
                </a:solidFill>
                <a:effectLst>
                  <a:outerShdw blurRad="38100" dist="38100" dir="2700000" algn="tl">
                    <a:srgbClr val="FFFFFF"/>
                  </a:outerShdw>
                </a:effectLst>
                <a:latin typeface="Arial" charset="0"/>
                <a:ea typeface="ＭＳ Ｐゴシック" charset="0"/>
                <a:cs typeface="ＭＳ Ｐゴシック" charset="0"/>
              </a:rPr>
              <a:t>Vulnerable, Fragile, Medium Potential, Developing</a:t>
            </a:r>
          </a:p>
        </p:txBody>
      </p:sp>
      <p:sp>
        <p:nvSpPr>
          <p:cNvPr id="28" name="Rectangle 27"/>
          <p:cNvSpPr/>
          <p:nvPr/>
        </p:nvSpPr>
        <p:spPr>
          <a:xfrm>
            <a:off x="990600" y="6311900"/>
            <a:ext cx="7239000" cy="241300"/>
          </a:xfrm>
          <a:prstGeom prst="rect">
            <a:avLst/>
          </a:prstGeom>
          <a:solidFill>
            <a:schemeClr val="tx1">
              <a:lumMod val="85000"/>
              <a:lumOff val="15000"/>
              <a:alpha val="46000"/>
            </a:schemeClr>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b="1" dirty="0">
                <a:solidFill>
                  <a:srgbClr val="000000"/>
                </a:solidFill>
                <a:effectLst>
                  <a:outerShdw blurRad="38100" dist="38100" dir="2700000" algn="tl">
                    <a:srgbClr val="FFFFFF"/>
                  </a:outerShdw>
                </a:effectLst>
                <a:latin typeface="Arial" charset="0"/>
                <a:ea typeface="ＭＳ Ｐゴシック" charset="0"/>
                <a:cs typeface="ＭＳ Ｐゴシック" charset="0"/>
              </a:rPr>
              <a:t>Conflict situation/Post Crisis/Recovery, Limited Potential, Underdeveloped   </a:t>
            </a:r>
          </a:p>
        </p:txBody>
      </p:sp>
    </p:spTree>
    <p:extLst>
      <p:ext uri="{BB962C8B-B14F-4D97-AF65-F5344CB8AC3E}">
        <p14:creationId xmlns:p14="http://schemas.microsoft.com/office/powerpoint/2010/main" val="24643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smtClean="0">
                <a:solidFill>
                  <a:schemeClr val="bg1"/>
                </a:solidFill>
                <a:latin typeface="+mn-lt"/>
                <a:ea typeface="ＭＳ Ｐゴシック" charset="0"/>
                <a:cs typeface="ＭＳ Ｐゴシック" charset="0"/>
              </a:rPr>
              <a:t>LED Promotion Challenge:</a:t>
            </a:r>
          </a:p>
          <a:p>
            <a:pPr algn="l"/>
            <a:r>
              <a:rPr lang="en-US" sz="2400" dirty="0" smtClean="0">
                <a:solidFill>
                  <a:srgbClr val="FF0000"/>
                </a:solidFill>
                <a:latin typeface="+mn-lt"/>
                <a:ea typeface="ＭＳ Ｐゴシック" charset="0"/>
                <a:cs typeface="ＭＳ Ｐゴシック" charset="0"/>
              </a:rPr>
              <a:t>National Level</a:t>
            </a:r>
            <a:endParaRPr lang="en-US" sz="2400" dirty="0">
              <a:solidFill>
                <a:srgbClr val="FF0000"/>
              </a:solidFill>
              <a:latin typeface="+mn-lt"/>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Tijdelijke aanduiding voor inhoud 2"/>
          <p:cNvSpPr>
            <a:spLocks noGrp="1"/>
          </p:cNvSpPr>
          <p:nvPr>
            <p:ph idx="1"/>
          </p:nvPr>
        </p:nvSpPr>
        <p:spPr>
          <a:xfrm>
            <a:off x="737312" y="1241425"/>
            <a:ext cx="8025688" cy="4392613"/>
          </a:xfrm>
        </p:spPr>
        <p:txBody>
          <a:bodyPr>
            <a:noAutofit/>
          </a:bodyPr>
          <a:lstStyle/>
          <a:p>
            <a:pPr eaLnBrk="1" hangingPunct="1">
              <a:lnSpc>
                <a:spcPct val="80000"/>
              </a:lnSpc>
              <a:buFont typeface="Wingdings" charset="2"/>
              <a:buChar char="§"/>
            </a:pPr>
            <a:r>
              <a:rPr lang="en-US" sz="2200" dirty="0">
                <a:solidFill>
                  <a:srgbClr val="000090"/>
                </a:solidFill>
                <a:ea typeface="ＭＳ Ｐゴシック" charset="0"/>
                <a:cs typeface="ＭＳ Ｐゴシック" charset="0"/>
              </a:rPr>
              <a:t>Lack of alignment of Macro Economic Development Policies with LED promotion needs – Monetary, Tax, Trade, Land and others</a:t>
            </a:r>
          </a:p>
          <a:p>
            <a:pPr eaLnBrk="1" hangingPunct="1">
              <a:lnSpc>
                <a:spcPct val="80000"/>
              </a:lnSpc>
              <a:buFontTx/>
              <a:buNone/>
            </a:pPr>
            <a:endParaRPr lang="en-US" sz="2200" dirty="0">
              <a:solidFill>
                <a:srgbClr val="000090"/>
              </a:solidFill>
              <a:ea typeface="ＭＳ Ｐゴシック" charset="0"/>
              <a:cs typeface="ＭＳ Ｐゴシック" charset="0"/>
            </a:endParaRPr>
          </a:p>
          <a:p>
            <a:pPr eaLnBrk="1" hangingPunct="1">
              <a:lnSpc>
                <a:spcPct val="80000"/>
              </a:lnSpc>
              <a:buFont typeface="Wingdings" charset="2"/>
              <a:buChar char="§"/>
            </a:pPr>
            <a:r>
              <a:rPr lang="en-US" sz="2200" dirty="0">
                <a:solidFill>
                  <a:srgbClr val="000090"/>
                </a:solidFill>
                <a:ea typeface="ＭＳ Ｐゴシック" charset="0"/>
                <a:cs typeface="ＭＳ Ｐゴシック" charset="0"/>
              </a:rPr>
              <a:t>Limited coordination between LED relevant National Strategies and National Programs – Poverty, Employment, Private Sector, SME, Vocational </a:t>
            </a:r>
            <a:r>
              <a:rPr lang="en-US" sz="2200" dirty="0" smtClean="0">
                <a:solidFill>
                  <a:srgbClr val="000090"/>
                </a:solidFill>
                <a:ea typeface="ＭＳ Ｐゴシック" charset="0"/>
                <a:cs typeface="ＭＳ Ｐゴシック" charset="0"/>
              </a:rPr>
              <a:t>Education, Industry, Agriculture </a:t>
            </a:r>
            <a:r>
              <a:rPr lang="en-US" sz="2200" dirty="0">
                <a:solidFill>
                  <a:srgbClr val="000090"/>
                </a:solidFill>
                <a:ea typeface="ＭＳ Ｐゴシック" charset="0"/>
                <a:cs typeface="ＭＳ Ｐゴシック" charset="0"/>
              </a:rPr>
              <a:t>and others</a:t>
            </a:r>
          </a:p>
          <a:p>
            <a:pPr eaLnBrk="1" hangingPunct="1">
              <a:lnSpc>
                <a:spcPct val="80000"/>
              </a:lnSpc>
              <a:buFontTx/>
              <a:buNone/>
            </a:pPr>
            <a:endParaRPr lang="en-US" sz="2200" dirty="0">
              <a:solidFill>
                <a:srgbClr val="000090"/>
              </a:solidFill>
              <a:ea typeface="ＭＳ Ｐゴシック" charset="0"/>
              <a:cs typeface="ＭＳ Ｐゴシック" charset="0"/>
            </a:endParaRPr>
          </a:p>
          <a:p>
            <a:pPr eaLnBrk="1" hangingPunct="1">
              <a:lnSpc>
                <a:spcPct val="80000"/>
              </a:lnSpc>
              <a:buFont typeface="Wingdings" charset="2"/>
              <a:buChar char="§"/>
            </a:pPr>
            <a:r>
              <a:rPr lang="en-US" sz="2200" dirty="0">
                <a:solidFill>
                  <a:srgbClr val="000090"/>
                </a:solidFill>
                <a:ea typeface="ＭＳ Ｐゴシック" charset="0"/>
                <a:cs typeface="ＭＳ Ｐゴシック" charset="0"/>
              </a:rPr>
              <a:t>Lack of clarity in the distribution of mandates and functional &amp; resource assignment between LED relevant ministries and agencies</a:t>
            </a:r>
          </a:p>
          <a:p>
            <a:pPr eaLnBrk="1" hangingPunct="1">
              <a:lnSpc>
                <a:spcPct val="80000"/>
              </a:lnSpc>
              <a:buFontTx/>
              <a:buNone/>
            </a:pPr>
            <a:endParaRPr lang="en-US" sz="2200" dirty="0">
              <a:solidFill>
                <a:srgbClr val="000090"/>
              </a:solidFill>
              <a:ea typeface="ＭＳ Ｐゴシック" charset="0"/>
              <a:cs typeface="ＭＳ Ｐゴシック" charset="0"/>
            </a:endParaRPr>
          </a:p>
          <a:p>
            <a:pPr eaLnBrk="1" hangingPunct="1">
              <a:lnSpc>
                <a:spcPct val="80000"/>
              </a:lnSpc>
              <a:buFont typeface="Wingdings" charset="2"/>
              <a:buChar char="§"/>
            </a:pPr>
            <a:r>
              <a:rPr lang="en-US" sz="2200" dirty="0">
                <a:solidFill>
                  <a:srgbClr val="000090"/>
                </a:solidFill>
                <a:ea typeface="ＭＳ Ｐゴシック" charset="0"/>
                <a:cs typeface="ＭＳ Ｐゴシック" charset="0"/>
              </a:rPr>
              <a:t>Undefined division of labor for LED promotion between central and local government and limited or absent assignment of LED promotion functions and resources to local government    </a:t>
            </a:r>
          </a:p>
        </p:txBody>
      </p:sp>
    </p:spTree>
    <p:extLst>
      <p:ext uri="{BB962C8B-B14F-4D97-AF65-F5344CB8AC3E}">
        <p14:creationId xmlns:p14="http://schemas.microsoft.com/office/powerpoint/2010/main" val="19942244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65091" y="5979886"/>
            <a:ext cx="690009" cy="801914"/>
          </a:xfrm>
          <a:prstGeom prst="rect">
            <a:avLst/>
          </a:prstGeom>
          <a:noFill/>
        </p:spPr>
      </p:pic>
      <p:sp>
        <p:nvSpPr>
          <p:cNvPr id="7" name="Rectangle 6"/>
          <p:cNvSpPr/>
          <p:nvPr/>
        </p:nvSpPr>
        <p:spPr>
          <a:xfrm>
            <a:off x="6051252" y="889000"/>
            <a:ext cx="2276213" cy="5924376"/>
          </a:xfrm>
          <a:prstGeom prst="rect">
            <a:avLst/>
          </a:prstGeom>
          <a:solidFill>
            <a:srgbClr val="F2F2F2"/>
          </a:solidFill>
          <a:ln w="3175" cmpd="sng">
            <a:solidFill>
              <a:srgbClr val="FFFFFF"/>
            </a:solid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b="1" dirty="0" smtClean="0">
                <a:solidFill>
                  <a:srgbClr val="000000"/>
                </a:solidFill>
              </a:rPr>
              <a:t>Identification and Assessment of the Main Clusters and Value Chains</a:t>
            </a: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a:solidFill>
                <a:srgbClr val="000000"/>
              </a:solidFill>
            </a:endParaRPr>
          </a:p>
        </p:txBody>
      </p:sp>
      <p:sp>
        <p:nvSpPr>
          <p:cNvPr id="8" name="Rectangle 7"/>
          <p:cNvSpPr/>
          <p:nvPr/>
        </p:nvSpPr>
        <p:spPr>
          <a:xfrm>
            <a:off x="1179637" y="889000"/>
            <a:ext cx="2357707" cy="5913749"/>
          </a:xfrm>
          <a:prstGeom prst="rect">
            <a:avLst/>
          </a:prstGeom>
          <a:solidFill>
            <a:schemeClr val="bg1">
              <a:lumMod val="95000"/>
            </a:schemeClr>
          </a:solidFill>
          <a:ln w="3175" cmpd="sng">
            <a:no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b="1" dirty="0" smtClean="0">
                <a:solidFill>
                  <a:srgbClr val="000000"/>
                </a:solidFill>
              </a:rPr>
              <a:t>Identification and macro assessment of the Primary Sectors</a:t>
            </a:r>
            <a:endParaRPr lang="en-US" sz="1500" dirty="0" smtClean="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a:solidFill>
                <a:srgbClr val="000000"/>
              </a:solidFill>
            </a:endParaRPr>
          </a:p>
        </p:txBody>
      </p:sp>
      <p:sp>
        <p:nvSpPr>
          <p:cNvPr id="9" name="Rectangle 8"/>
          <p:cNvSpPr/>
          <p:nvPr/>
        </p:nvSpPr>
        <p:spPr>
          <a:xfrm>
            <a:off x="3609051" y="889000"/>
            <a:ext cx="2357707" cy="5924376"/>
          </a:xfrm>
          <a:prstGeom prst="rect">
            <a:avLst/>
          </a:prstGeom>
          <a:solidFill>
            <a:srgbClr val="F2F2F2"/>
          </a:solidFill>
          <a:ln w="3175" cmpd="sng">
            <a:solidFill>
              <a:srgbClr val="FFFFFF"/>
            </a:solid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b="1" dirty="0" smtClean="0">
                <a:solidFill>
                  <a:srgbClr val="000000"/>
                </a:solidFill>
              </a:rPr>
              <a:t>Mapping and analysis of the prevailing sub-sectors</a:t>
            </a:r>
          </a:p>
          <a:p>
            <a:pPr algn="ctr"/>
            <a:endParaRPr lang="en-US" sz="1500" dirty="0" smtClean="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smtClean="0">
              <a:solidFill>
                <a:srgbClr val="000000"/>
              </a:solidFill>
            </a:endParaRPr>
          </a:p>
          <a:p>
            <a:pPr algn="ctr"/>
            <a:endParaRPr lang="en-US" dirty="0">
              <a:solidFill>
                <a:srgbClr val="000000"/>
              </a:solidFill>
            </a:endParaRPr>
          </a:p>
          <a:p>
            <a:pPr algn="ctr"/>
            <a:endParaRPr lang="en-US" dirty="0">
              <a:solidFill>
                <a:srgbClr val="000000"/>
              </a:solidFill>
            </a:endParaRPr>
          </a:p>
        </p:txBody>
      </p:sp>
      <p:sp>
        <p:nvSpPr>
          <p:cNvPr id="10" name="Rectangle 9"/>
          <p:cNvSpPr/>
          <p:nvPr/>
        </p:nvSpPr>
        <p:spPr>
          <a:xfrm>
            <a:off x="115012" y="3757358"/>
            <a:ext cx="876348" cy="418345"/>
          </a:xfrm>
          <a:prstGeom prst="rect">
            <a:avLst/>
          </a:prstGeom>
          <a:solidFill>
            <a:srgbClr val="FFFF00"/>
          </a:solidFill>
          <a:ln w="3175" cmpd="sng">
            <a:solidFill>
              <a:srgbClr val="FFFFFF"/>
            </a:solid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rPr>
              <a:t>LEBA</a:t>
            </a:r>
            <a:endParaRPr lang="en-US" dirty="0">
              <a:solidFill>
                <a:srgbClr val="000000"/>
              </a:solidFill>
            </a:endParaRPr>
          </a:p>
        </p:txBody>
      </p:sp>
      <p:sp>
        <p:nvSpPr>
          <p:cNvPr id="11" name="Right Arrow 10"/>
          <p:cNvSpPr/>
          <p:nvPr/>
        </p:nvSpPr>
        <p:spPr>
          <a:xfrm>
            <a:off x="1602456" y="2970690"/>
            <a:ext cx="1869130" cy="836707"/>
          </a:xfrm>
          <a:prstGeom prst="rightArrow">
            <a:avLst/>
          </a:prstGeom>
          <a:solidFill>
            <a:srgbClr val="008000"/>
          </a:solidFill>
          <a:ln w="3175" cmpd="sng">
            <a:no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FFFF"/>
                </a:solidFill>
              </a:rPr>
              <a:t>Agriculture</a:t>
            </a:r>
            <a:endParaRPr lang="en-US" dirty="0">
              <a:solidFill>
                <a:srgbClr val="FFFFFF"/>
              </a:solidFill>
            </a:endParaRPr>
          </a:p>
        </p:txBody>
      </p:sp>
      <p:sp>
        <p:nvSpPr>
          <p:cNvPr id="12" name="Right Arrow 11"/>
          <p:cNvSpPr/>
          <p:nvPr/>
        </p:nvSpPr>
        <p:spPr>
          <a:xfrm>
            <a:off x="1602456" y="1466942"/>
            <a:ext cx="1869130" cy="836707"/>
          </a:xfrm>
          <a:prstGeom prst="rightArrow">
            <a:avLst/>
          </a:prstGeom>
          <a:solidFill>
            <a:srgbClr val="0000FF"/>
          </a:solidFill>
          <a:ln w="3175" cmpd="sng">
            <a:no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rPr>
              <a:t>Manufacturing</a:t>
            </a:r>
            <a:endParaRPr lang="en-US" dirty="0">
              <a:solidFill>
                <a:schemeClr val="bg1"/>
              </a:solidFill>
            </a:endParaRPr>
          </a:p>
        </p:txBody>
      </p:sp>
      <p:sp>
        <p:nvSpPr>
          <p:cNvPr id="13" name="Right Arrow 12"/>
          <p:cNvSpPr/>
          <p:nvPr/>
        </p:nvSpPr>
        <p:spPr>
          <a:xfrm>
            <a:off x="1602456" y="4435388"/>
            <a:ext cx="1869130" cy="836707"/>
          </a:xfrm>
          <a:prstGeom prst="rightArrow">
            <a:avLst/>
          </a:prstGeom>
          <a:solidFill>
            <a:srgbClr val="660066"/>
          </a:solidFill>
          <a:ln w="3175" cmpd="sng">
            <a:no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FFFF"/>
                </a:solidFill>
              </a:rPr>
              <a:t>Tourism</a:t>
            </a:r>
            <a:endParaRPr lang="en-US" dirty="0">
              <a:solidFill>
                <a:srgbClr val="FFFFFF"/>
              </a:solidFill>
            </a:endParaRPr>
          </a:p>
        </p:txBody>
      </p:sp>
      <p:sp>
        <p:nvSpPr>
          <p:cNvPr id="14" name="Right Arrow 13"/>
          <p:cNvSpPr/>
          <p:nvPr/>
        </p:nvSpPr>
        <p:spPr>
          <a:xfrm>
            <a:off x="1602456" y="5608916"/>
            <a:ext cx="1869130" cy="836707"/>
          </a:xfrm>
          <a:prstGeom prst="rightArrow">
            <a:avLst/>
          </a:prstGeom>
          <a:solidFill>
            <a:srgbClr val="FF0000"/>
          </a:solidFill>
          <a:ln w="3175" cmpd="sng">
            <a:no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FFFF"/>
                </a:solidFill>
              </a:rPr>
              <a:t>Services</a:t>
            </a:r>
            <a:endParaRPr lang="en-US" dirty="0">
              <a:solidFill>
                <a:srgbClr val="FFFFFF"/>
              </a:solidFill>
            </a:endParaRPr>
          </a:p>
        </p:txBody>
      </p:sp>
      <p:cxnSp>
        <p:nvCxnSpPr>
          <p:cNvPr id="15" name="Elbow Connector 14"/>
          <p:cNvCxnSpPr>
            <a:stCxn id="10" idx="3"/>
            <a:endCxn id="12" idx="1"/>
          </p:cNvCxnSpPr>
          <p:nvPr/>
        </p:nvCxnSpPr>
        <p:spPr>
          <a:xfrm flipV="1">
            <a:off x="991360" y="1885296"/>
            <a:ext cx="611096" cy="2081235"/>
          </a:xfrm>
          <a:prstGeom prst="bentConnector3">
            <a:avLst/>
          </a:prstGeom>
          <a:ln w="3175" cmpd="sng">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16" name="Right Arrow 15"/>
          <p:cNvSpPr/>
          <p:nvPr/>
        </p:nvSpPr>
        <p:spPr>
          <a:xfrm>
            <a:off x="3802436" y="4264904"/>
            <a:ext cx="1987489" cy="389968"/>
          </a:xfrm>
          <a:prstGeom prst="rightArrow">
            <a:avLst/>
          </a:prstGeom>
          <a:solidFill>
            <a:srgbClr val="660066"/>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Hospitality</a:t>
            </a:r>
            <a:endParaRPr lang="en-US" sz="1200" dirty="0">
              <a:solidFill>
                <a:schemeClr val="bg1"/>
              </a:solidFill>
            </a:endParaRPr>
          </a:p>
        </p:txBody>
      </p:sp>
      <p:sp>
        <p:nvSpPr>
          <p:cNvPr id="17" name="Right Arrow 16"/>
          <p:cNvSpPr/>
          <p:nvPr/>
        </p:nvSpPr>
        <p:spPr>
          <a:xfrm>
            <a:off x="3802436" y="4510244"/>
            <a:ext cx="1987489" cy="389968"/>
          </a:xfrm>
          <a:prstGeom prst="rightArrow">
            <a:avLst/>
          </a:prstGeom>
          <a:solidFill>
            <a:srgbClr val="660066"/>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Cultural Tourism</a:t>
            </a:r>
            <a:endParaRPr lang="en-US" sz="1200" dirty="0">
              <a:solidFill>
                <a:schemeClr val="bg1"/>
              </a:solidFill>
            </a:endParaRPr>
          </a:p>
        </p:txBody>
      </p:sp>
      <p:sp>
        <p:nvSpPr>
          <p:cNvPr id="18" name="Right Arrow 17"/>
          <p:cNvSpPr/>
          <p:nvPr/>
        </p:nvSpPr>
        <p:spPr>
          <a:xfrm>
            <a:off x="3802436" y="4751727"/>
            <a:ext cx="1987489" cy="389968"/>
          </a:xfrm>
          <a:prstGeom prst="rightArrow">
            <a:avLst/>
          </a:prstGeom>
          <a:solidFill>
            <a:srgbClr val="660066"/>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Environmental Tourism</a:t>
            </a:r>
            <a:endParaRPr lang="en-US" sz="1200" dirty="0">
              <a:solidFill>
                <a:schemeClr val="bg1"/>
              </a:solidFill>
            </a:endParaRPr>
          </a:p>
        </p:txBody>
      </p:sp>
      <p:sp>
        <p:nvSpPr>
          <p:cNvPr id="19" name="Right Arrow 18"/>
          <p:cNvSpPr/>
          <p:nvPr/>
        </p:nvSpPr>
        <p:spPr>
          <a:xfrm>
            <a:off x="3802436" y="4987934"/>
            <a:ext cx="1987489" cy="389968"/>
          </a:xfrm>
          <a:prstGeom prst="rightArrow">
            <a:avLst/>
          </a:prstGeom>
          <a:solidFill>
            <a:srgbClr val="660066"/>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Crafts Production</a:t>
            </a:r>
            <a:endParaRPr lang="en-US" sz="1200" dirty="0">
              <a:solidFill>
                <a:schemeClr val="bg1"/>
              </a:solidFill>
            </a:endParaRPr>
          </a:p>
        </p:txBody>
      </p:sp>
      <p:sp>
        <p:nvSpPr>
          <p:cNvPr id="20" name="Right Arrow 19"/>
          <p:cNvSpPr/>
          <p:nvPr/>
        </p:nvSpPr>
        <p:spPr>
          <a:xfrm>
            <a:off x="3802436" y="2416947"/>
            <a:ext cx="1987489" cy="389968"/>
          </a:xfrm>
          <a:prstGeom prst="rightArrow">
            <a:avLst/>
          </a:prstGeom>
          <a:solidFill>
            <a:srgbClr val="008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Farm Crops</a:t>
            </a:r>
            <a:endParaRPr lang="en-US" sz="1200" dirty="0">
              <a:solidFill>
                <a:schemeClr val="bg1"/>
              </a:solidFill>
            </a:endParaRPr>
          </a:p>
        </p:txBody>
      </p:sp>
      <p:sp>
        <p:nvSpPr>
          <p:cNvPr id="21" name="Right Arrow 20"/>
          <p:cNvSpPr/>
          <p:nvPr/>
        </p:nvSpPr>
        <p:spPr>
          <a:xfrm>
            <a:off x="3802436" y="2676126"/>
            <a:ext cx="1987489" cy="389968"/>
          </a:xfrm>
          <a:prstGeom prst="rightArrow">
            <a:avLst/>
          </a:prstGeom>
          <a:solidFill>
            <a:srgbClr val="008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bg1"/>
                </a:solidFill>
              </a:rPr>
              <a:t>Medical &amp; Aromatic Herbs</a:t>
            </a:r>
            <a:endParaRPr lang="en-US" sz="1000" dirty="0">
              <a:solidFill>
                <a:schemeClr val="bg1"/>
              </a:solidFill>
            </a:endParaRPr>
          </a:p>
        </p:txBody>
      </p:sp>
      <p:sp>
        <p:nvSpPr>
          <p:cNvPr id="22" name="Right Arrow 21"/>
          <p:cNvSpPr/>
          <p:nvPr/>
        </p:nvSpPr>
        <p:spPr>
          <a:xfrm>
            <a:off x="3802436" y="2922118"/>
            <a:ext cx="1987489" cy="389968"/>
          </a:xfrm>
          <a:prstGeom prst="rightArrow">
            <a:avLst/>
          </a:prstGeom>
          <a:solidFill>
            <a:srgbClr val="008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Grain  &amp; Feed/Fodder</a:t>
            </a:r>
            <a:endParaRPr lang="en-US" sz="1200" dirty="0">
              <a:solidFill>
                <a:schemeClr val="bg1"/>
              </a:solidFill>
            </a:endParaRPr>
          </a:p>
        </p:txBody>
      </p:sp>
      <p:sp>
        <p:nvSpPr>
          <p:cNvPr id="23" name="Right Arrow 22"/>
          <p:cNvSpPr/>
          <p:nvPr/>
        </p:nvSpPr>
        <p:spPr>
          <a:xfrm>
            <a:off x="3802436" y="3171601"/>
            <a:ext cx="1987489" cy="389968"/>
          </a:xfrm>
          <a:prstGeom prst="rightArrow">
            <a:avLst/>
          </a:prstGeom>
          <a:solidFill>
            <a:srgbClr val="008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Live Stock - Meat</a:t>
            </a:r>
            <a:endParaRPr lang="en-US" sz="1200" dirty="0">
              <a:solidFill>
                <a:schemeClr val="bg1"/>
              </a:solidFill>
            </a:endParaRPr>
          </a:p>
        </p:txBody>
      </p:sp>
      <p:sp>
        <p:nvSpPr>
          <p:cNvPr id="24" name="Right Arrow 23"/>
          <p:cNvSpPr/>
          <p:nvPr/>
        </p:nvSpPr>
        <p:spPr>
          <a:xfrm>
            <a:off x="3802436" y="3420024"/>
            <a:ext cx="1987489" cy="389968"/>
          </a:xfrm>
          <a:prstGeom prst="rightArrow">
            <a:avLst/>
          </a:prstGeom>
          <a:solidFill>
            <a:srgbClr val="008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Live Stock - Dairy</a:t>
            </a:r>
            <a:endParaRPr lang="en-US" sz="1200" dirty="0">
              <a:solidFill>
                <a:schemeClr val="bg1"/>
              </a:solidFill>
            </a:endParaRPr>
          </a:p>
        </p:txBody>
      </p:sp>
      <p:sp>
        <p:nvSpPr>
          <p:cNvPr id="25" name="Right Arrow 24"/>
          <p:cNvSpPr/>
          <p:nvPr/>
        </p:nvSpPr>
        <p:spPr>
          <a:xfrm>
            <a:off x="3802436" y="3671790"/>
            <a:ext cx="1987489" cy="389968"/>
          </a:xfrm>
          <a:prstGeom prst="rightArrow">
            <a:avLst/>
          </a:prstGeom>
          <a:solidFill>
            <a:srgbClr val="008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Poultry</a:t>
            </a:r>
            <a:endParaRPr lang="en-US" sz="1200" dirty="0">
              <a:solidFill>
                <a:schemeClr val="bg1"/>
              </a:solidFill>
            </a:endParaRPr>
          </a:p>
        </p:txBody>
      </p:sp>
      <p:sp>
        <p:nvSpPr>
          <p:cNvPr id="26" name="Right Arrow 25"/>
          <p:cNvSpPr/>
          <p:nvPr/>
        </p:nvSpPr>
        <p:spPr>
          <a:xfrm>
            <a:off x="3802436" y="3907407"/>
            <a:ext cx="1987489" cy="389968"/>
          </a:xfrm>
          <a:prstGeom prst="rightArrow">
            <a:avLst/>
          </a:prstGeom>
          <a:solidFill>
            <a:srgbClr val="008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Fisheries</a:t>
            </a:r>
            <a:endParaRPr lang="en-US" sz="1200" dirty="0">
              <a:solidFill>
                <a:schemeClr val="bg1"/>
              </a:solidFill>
            </a:endParaRPr>
          </a:p>
        </p:txBody>
      </p:sp>
      <p:sp>
        <p:nvSpPr>
          <p:cNvPr id="27" name="Right Arrow 26"/>
          <p:cNvSpPr/>
          <p:nvPr/>
        </p:nvSpPr>
        <p:spPr>
          <a:xfrm>
            <a:off x="3802436" y="5324730"/>
            <a:ext cx="1987489" cy="389968"/>
          </a:xfrm>
          <a:prstGeom prst="rightArrow">
            <a:avLst/>
          </a:prstGeom>
          <a:solidFill>
            <a:srgbClr val="FF0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Financial Services</a:t>
            </a:r>
            <a:endParaRPr lang="en-US" sz="1200" dirty="0">
              <a:solidFill>
                <a:schemeClr val="bg1"/>
              </a:solidFill>
            </a:endParaRPr>
          </a:p>
        </p:txBody>
      </p:sp>
      <p:sp>
        <p:nvSpPr>
          <p:cNvPr id="28" name="Right Arrow 27"/>
          <p:cNvSpPr/>
          <p:nvPr/>
        </p:nvSpPr>
        <p:spPr>
          <a:xfrm>
            <a:off x="3802436" y="5573956"/>
            <a:ext cx="1987489" cy="389968"/>
          </a:xfrm>
          <a:prstGeom prst="rightArrow">
            <a:avLst/>
          </a:prstGeom>
          <a:solidFill>
            <a:srgbClr val="FF0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Business Dev. Services</a:t>
            </a:r>
            <a:endParaRPr lang="en-US" sz="1200" dirty="0">
              <a:solidFill>
                <a:schemeClr val="bg1"/>
              </a:solidFill>
            </a:endParaRPr>
          </a:p>
        </p:txBody>
      </p:sp>
      <p:sp>
        <p:nvSpPr>
          <p:cNvPr id="29" name="Right Arrow 28"/>
          <p:cNvSpPr/>
          <p:nvPr/>
        </p:nvSpPr>
        <p:spPr>
          <a:xfrm>
            <a:off x="3802436" y="6306213"/>
            <a:ext cx="1987489" cy="389968"/>
          </a:xfrm>
          <a:prstGeom prst="rightArrow">
            <a:avLst/>
          </a:prstGeom>
          <a:solidFill>
            <a:srgbClr val="FF0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Repair &amp; Maintenance </a:t>
            </a:r>
            <a:endParaRPr lang="en-US" sz="1200" dirty="0">
              <a:solidFill>
                <a:schemeClr val="bg1"/>
              </a:solidFill>
            </a:endParaRPr>
          </a:p>
        </p:txBody>
      </p:sp>
      <p:sp>
        <p:nvSpPr>
          <p:cNvPr id="30" name="Right Arrow 29"/>
          <p:cNvSpPr/>
          <p:nvPr/>
        </p:nvSpPr>
        <p:spPr>
          <a:xfrm>
            <a:off x="3802436" y="5816796"/>
            <a:ext cx="1987489" cy="389968"/>
          </a:xfrm>
          <a:prstGeom prst="rightArrow">
            <a:avLst/>
          </a:prstGeom>
          <a:solidFill>
            <a:srgbClr val="FF0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IT &amp; Communication</a:t>
            </a:r>
            <a:endParaRPr lang="en-US" sz="1200" dirty="0">
              <a:solidFill>
                <a:schemeClr val="bg1"/>
              </a:solidFill>
            </a:endParaRPr>
          </a:p>
        </p:txBody>
      </p:sp>
      <p:sp>
        <p:nvSpPr>
          <p:cNvPr id="31" name="Right Arrow 30"/>
          <p:cNvSpPr/>
          <p:nvPr/>
        </p:nvSpPr>
        <p:spPr>
          <a:xfrm>
            <a:off x="3802436" y="6065968"/>
            <a:ext cx="1987489" cy="389968"/>
          </a:xfrm>
          <a:prstGeom prst="rightArrow">
            <a:avLst/>
          </a:prstGeom>
          <a:solidFill>
            <a:srgbClr val="FF0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Printing, packaging …</a:t>
            </a:r>
            <a:endParaRPr lang="en-US" sz="1200" dirty="0">
              <a:solidFill>
                <a:schemeClr val="bg1"/>
              </a:solidFill>
            </a:endParaRPr>
          </a:p>
        </p:txBody>
      </p:sp>
      <p:cxnSp>
        <p:nvCxnSpPr>
          <p:cNvPr id="32" name="Elbow Connector 31"/>
          <p:cNvCxnSpPr>
            <a:stCxn id="10" idx="3"/>
            <a:endCxn id="11" idx="1"/>
          </p:cNvCxnSpPr>
          <p:nvPr/>
        </p:nvCxnSpPr>
        <p:spPr>
          <a:xfrm flipV="1">
            <a:off x="991360" y="3389044"/>
            <a:ext cx="611096" cy="577487"/>
          </a:xfrm>
          <a:prstGeom prst="bentConnector3">
            <a:avLst/>
          </a:prstGeom>
          <a:ln w="3175" cmpd="sng">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33" name="Elbow Connector 32"/>
          <p:cNvCxnSpPr>
            <a:stCxn id="10" idx="3"/>
            <a:endCxn id="13" idx="1"/>
          </p:cNvCxnSpPr>
          <p:nvPr/>
        </p:nvCxnSpPr>
        <p:spPr>
          <a:xfrm>
            <a:off x="991360" y="3966531"/>
            <a:ext cx="611096" cy="887211"/>
          </a:xfrm>
          <a:prstGeom prst="bentConnector3">
            <a:avLst/>
          </a:prstGeom>
          <a:ln w="3175" cmpd="sng">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34" name="Elbow Connector 33"/>
          <p:cNvCxnSpPr>
            <a:stCxn id="10" idx="3"/>
            <a:endCxn id="14" idx="1"/>
          </p:cNvCxnSpPr>
          <p:nvPr/>
        </p:nvCxnSpPr>
        <p:spPr>
          <a:xfrm>
            <a:off x="991360" y="3966531"/>
            <a:ext cx="611096" cy="2060739"/>
          </a:xfrm>
          <a:prstGeom prst="bentConnector3">
            <a:avLst/>
          </a:prstGeom>
          <a:ln w="3175" cmpd="sng">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35" name="Right Arrow 34"/>
          <p:cNvSpPr/>
          <p:nvPr/>
        </p:nvSpPr>
        <p:spPr>
          <a:xfrm>
            <a:off x="6200662" y="1412776"/>
            <a:ext cx="1987489" cy="864096"/>
          </a:xfrm>
          <a:prstGeom prst="rightArrow">
            <a:avLst/>
          </a:prstGeom>
          <a:solidFill>
            <a:srgbClr val="3366FF"/>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chemeClr val="tx1"/>
                </a:solidFill>
              </a:rPr>
              <a:t>Construction Materials Cluster</a:t>
            </a:r>
            <a:endParaRPr lang="en-US" sz="1300" dirty="0">
              <a:solidFill>
                <a:schemeClr val="tx1"/>
              </a:solidFill>
            </a:endParaRPr>
          </a:p>
        </p:txBody>
      </p:sp>
      <p:sp>
        <p:nvSpPr>
          <p:cNvPr id="36" name="Right Arrow 35"/>
          <p:cNvSpPr/>
          <p:nvPr/>
        </p:nvSpPr>
        <p:spPr>
          <a:xfrm>
            <a:off x="6181948" y="3356992"/>
            <a:ext cx="1987489" cy="894024"/>
          </a:xfrm>
          <a:prstGeom prst="rightArrow">
            <a:avLst/>
          </a:prstGeom>
          <a:solidFill>
            <a:srgbClr val="008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chemeClr val="bg1"/>
                </a:solidFill>
              </a:rPr>
              <a:t>Fisheries Cluster</a:t>
            </a:r>
            <a:endParaRPr lang="en-US" sz="1300" dirty="0">
              <a:solidFill>
                <a:schemeClr val="bg1"/>
              </a:solidFill>
            </a:endParaRPr>
          </a:p>
        </p:txBody>
      </p:sp>
      <p:sp>
        <p:nvSpPr>
          <p:cNvPr id="37" name="Right Arrow 36"/>
          <p:cNvSpPr/>
          <p:nvPr/>
        </p:nvSpPr>
        <p:spPr>
          <a:xfrm>
            <a:off x="6181948" y="2852936"/>
            <a:ext cx="1987489" cy="887874"/>
          </a:xfrm>
          <a:prstGeom prst="rightArrow">
            <a:avLst/>
          </a:prstGeom>
          <a:solidFill>
            <a:srgbClr val="008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chemeClr val="bg1"/>
                </a:solidFill>
              </a:rPr>
              <a:t>Dairy Production Cluster</a:t>
            </a:r>
            <a:endParaRPr lang="en-US" sz="1300" dirty="0">
              <a:solidFill>
                <a:schemeClr val="bg1"/>
              </a:solidFill>
            </a:endParaRPr>
          </a:p>
        </p:txBody>
      </p:sp>
      <p:sp>
        <p:nvSpPr>
          <p:cNvPr id="38" name="Right Arrow 37"/>
          <p:cNvSpPr/>
          <p:nvPr/>
        </p:nvSpPr>
        <p:spPr>
          <a:xfrm>
            <a:off x="3802436" y="1292743"/>
            <a:ext cx="1987489" cy="389968"/>
          </a:xfrm>
          <a:prstGeom prst="rightArrow">
            <a:avLst/>
          </a:prstGeom>
          <a:solidFill>
            <a:srgbClr val="3366FF"/>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Micro/Small Manufacturing</a:t>
            </a:r>
            <a:endParaRPr lang="en-US" sz="1000" dirty="0">
              <a:solidFill>
                <a:schemeClr val="tx1"/>
              </a:solidFill>
            </a:endParaRPr>
          </a:p>
        </p:txBody>
      </p:sp>
      <p:sp>
        <p:nvSpPr>
          <p:cNvPr id="39" name="Right Arrow 38"/>
          <p:cNvSpPr/>
          <p:nvPr/>
        </p:nvSpPr>
        <p:spPr>
          <a:xfrm>
            <a:off x="3802436" y="1553573"/>
            <a:ext cx="1987489" cy="389968"/>
          </a:xfrm>
          <a:prstGeom prst="rightArrow">
            <a:avLst/>
          </a:prstGeom>
          <a:solidFill>
            <a:srgbClr val="3366FF"/>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Construction Materials</a:t>
            </a:r>
            <a:endParaRPr lang="en-US" sz="1100" dirty="0">
              <a:solidFill>
                <a:schemeClr val="tx1"/>
              </a:solidFill>
            </a:endParaRPr>
          </a:p>
        </p:txBody>
      </p:sp>
      <p:sp>
        <p:nvSpPr>
          <p:cNvPr id="40" name="Right Arrow 39"/>
          <p:cNvSpPr/>
          <p:nvPr/>
        </p:nvSpPr>
        <p:spPr>
          <a:xfrm>
            <a:off x="3802436" y="1828278"/>
            <a:ext cx="1987489" cy="389968"/>
          </a:xfrm>
          <a:prstGeom prst="rightArrow">
            <a:avLst/>
          </a:prstGeom>
          <a:solidFill>
            <a:srgbClr val="3366FF"/>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Medium/Large Enterprises </a:t>
            </a:r>
            <a:endParaRPr lang="en-US" sz="1000" dirty="0">
              <a:solidFill>
                <a:schemeClr val="tx1"/>
              </a:solidFill>
            </a:endParaRPr>
          </a:p>
        </p:txBody>
      </p:sp>
      <p:sp>
        <p:nvSpPr>
          <p:cNvPr id="41" name="Right Arrow 40"/>
          <p:cNvSpPr/>
          <p:nvPr/>
        </p:nvSpPr>
        <p:spPr>
          <a:xfrm>
            <a:off x="3802436" y="2077685"/>
            <a:ext cx="1987489" cy="389968"/>
          </a:xfrm>
          <a:prstGeom prst="rightArrow">
            <a:avLst/>
          </a:prstGeom>
          <a:solidFill>
            <a:srgbClr val="3366FF"/>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Industrial Zone Enterprises</a:t>
            </a:r>
            <a:endParaRPr lang="en-US" sz="1000" dirty="0">
              <a:solidFill>
                <a:schemeClr val="tx1"/>
              </a:solidFill>
            </a:endParaRPr>
          </a:p>
        </p:txBody>
      </p:sp>
      <p:sp>
        <p:nvSpPr>
          <p:cNvPr id="42" name="Right Arrow 41"/>
          <p:cNvSpPr/>
          <p:nvPr/>
        </p:nvSpPr>
        <p:spPr>
          <a:xfrm>
            <a:off x="6200662" y="5517232"/>
            <a:ext cx="1987489" cy="1152128"/>
          </a:xfrm>
          <a:prstGeom prst="rightArrow">
            <a:avLst>
              <a:gd name="adj1" fmla="val 50000"/>
              <a:gd name="adj2" fmla="val 40908"/>
            </a:avLst>
          </a:prstGeom>
          <a:solidFill>
            <a:srgbClr val="FF0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chemeClr val="bg1"/>
                </a:solidFill>
              </a:rPr>
              <a:t>Business Development Services Cluster </a:t>
            </a:r>
            <a:endParaRPr lang="en-US" sz="1300" dirty="0">
              <a:solidFill>
                <a:schemeClr val="bg1"/>
              </a:solidFill>
            </a:endParaRPr>
          </a:p>
        </p:txBody>
      </p:sp>
      <p:sp>
        <p:nvSpPr>
          <p:cNvPr id="43" name="Rectangle 2"/>
          <p:cNvSpPr>
            <a:spLocks noGrp="1" noChangeArrowheads="1"/>
          </p:cNvSpPr>
          <p:nvPr>
            <p:ph type="title"/>
          </p:nvPr>
        </p:nvSpPr>
        <p:spPr>
          <a:xfrm>
            <a:off x="750012" y="-9600"/>
            <a:ext cx="8001000" cy="792088"/>
          </a:xfrm>
        </p:spPr>
        <p:txBody>
          <a:bodyPr>
            <a:normAutofit fontScale="90000"/>
          </a:bodyPr>
          <a:lstStyle/>
          <a:p>
            <a:pPr algn="l" eaLnBrk="1" hangingPunct="1"/>
            <a:r>
              <a:rPr lang="en-US" sz="3100" dirty="0">
                <a:solidFill>
                  <a:srgbClr val="FFFFFF"/>
                </a:solidFill>
                <a:latin typeface="Calibri" charset="0"/>
                <a:ea typeface="ＭＳ Ｐゴシック" charset="0"/>
                <a:cs typeface="ＭＳ Ｐゴシック" charset="0"/>
              </a:rPr>
              <a:t>The LED Promotion Process: </a:t>
            </a:r>
            <a:br>
              <a:rPr lang="en-US" sz="3100" dirty="0">
                <a:solidFill>
                  <a:srgbClr val="FFFFFF"/>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Local Economy Assessment</a:t>
            </a:r>
            <a:r>
              <a:rPr lang="en-US" sz="2600" dirty="0" smtClean="0">
                <a:solidFill>
                  <a:srgbClr val="FF0000"/>
                </a:solidFill>
                <a:latin typeface="Calibri" charset="0"/>
                <a:ea typeface="ＭＳ Ｐゴシック" charset="0"/>
                <a:cs typeface="ＭＳ Ｐゴシック" charset="0"/>
              </a:rPr>
              <a:t>: </a:t>
            </a:r>
            <a:r>
              <a:rPr lang="en-US" sz="2000" b="0" i="1" dirty="0" smtClean="0">
                <a:solidFill>
                  <a:srgbClr val="FF0000"/>
                </a:solidFill>
                <a:latin typeface="Times New Roman"/>
                <a:ea typeface="ＭＳ Ｐゴシック" charset="0"/>
                <a:cs typeface="Times New Roman"/>
              </a:rPr>
              <a:t>Sector, Subsector, Cluster - Fayoum</a:t>
            </a:r>
            <a:r>
              <a:rPr lang="en-US" sz="2000" i="1" dirty="0" smtClean="0">
                <a:solidFill>
                  <a:srgbClr val="FF0000"/>
                </a:solidFill>
                <a:latin typeface="Times New Roman"/>
                <a:ea typeface="ＭＳ Ｐゴシック" charset="0"/>
                <a:cs typeface="Times New Roman"/>
              </a:rPr>
              <a:t>, Egypt</a:t>
            </a:r>
            <a:r>
              <a:rPr lang="en-US" sz="2600" dirty="0" smtClean="0">
                <a:solidFill>
                  <a:srgbClr val="FF0000"/>
                </a:solidFill>
                <a:latin typeface="Calibri" charset="0"/>
                <a:ea typeface="ＭＳ Ｐゴシック" charset="0"/>
                <a:cs typeface="ＭＳ Ｐゴシック" charset="0"/>
              </a:rPr>
              <a:t>  </a:t>
            </a:r>
            <a:endParaRPr lang="en-US" sz="2400" b="0" i="1" dirty="0">
              <a:solidFill>
                <a:srgbClr val="FF0000"/>
              </a:solidFill>
              <a:latin typeface="Calibri" charset="0"/>
              <a:ea typeface="ＭＳ Ｐゴシック" charset="0"/>
              <a:cs typeface="ＭＳ Ｐゴシック" charset="0"/>
            </a:endParaRPr>
          </a:p>
        </p:txBody>
      </p:sp>
      <p:sp>
        <p:nvSpPr>
          <p:cNvPr id="44" name="Right Arrow 43"/>
          <p:cNvSpPr/>
          <p:nvPr/>
        </p:nvSpPr>
        <p:spPr>
          <a:xfrm>
            <a:off x="6181948" y="4725144"/>
            <a:ext cx="1987489" cy="864096"/>
          </a:xfrm>
          <a:prstGeom prst="rightArrow">
            <a:avLst/>
          </a:prstGeom>
          <a:solidFill>
            <a:srgbClr val="660066"/>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chemeClr val="bg1"/>
                </a:solidFill>
              </a:rPr>
              <a:t>Crafts Production Value Chain</a:t>
            </a:r>
            <a:endParaRPr lang="en-US" sz="1300" dirty="0">
              <a:solidFill>
                <a:schemeClr val="bg1"/>
              </a:solidFill>
            </a:endParaRPr>
          </a:p>
        </p:txBody>
      </p:sp>
      <p:sp>
        <p:nvSpPr>
          <p:cNvPr id="46" name="Right Arrow 45"/>
          <p:cNvSpPr/>
          <p:nvPr/>
        </p:nvSpPr>
        <p:spPr>
          <a:xfrm>
            <a:off x="6210683" y="2348880"/>
            <a:ext cx="1987489" cy="864096"/>
          </a:xfrm>
          <a:prstGeom prst="rightArrow">
            <a:avLst/>
          </a:prstGeom>
          <a:solidFill>
            <a:srgbClr val="008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Medical &amp; Aromatic Herbs Value Chain</a:t>
            </a:r>
            <a:endParaRPr lang="en-US" sz="1200" dirty="0">
              <a:solidFill>
                <a:schemeClr val="bg1"/>
              </a:solidFill>
            </a:endParaRPr>
          </a:p>
        </p:txBody>
      </p:sp>
      <p:sp>
        <p:nvSpPr>
          <p:cNvPr id="47" name="Right Arrow 46"/>
          <p:cNvSpPr/>
          <p:nvPr/>
        </p:nvSpPr>
        <p:spPr>
          <a:xfrm>
            <a:off x="6200662" y="4149080"/>
            <a:ext cx="1987489" cy="936104"/>
          </a:xfrm>
          <a:prstGeom prst="rightArrow">
            <a:avLst/>
          </a:prstGeom>
          <a:solidFill>
            <a:srgbClr val="660066"/>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chemeClr val="bg1"/>
                </a:solidFill>
              </a:rPr>
              <a:t>Cultural Tourism Cluster</a:t>
            </a:r>
            <a:endParaRPr lang="en-US" sz="1300" dirty="0">
              <a:solidFill>
                <a:schemeClr val="bg1"/>
              </a:solidFill>
            </a:endParaRPr>
          </a:p>
        </p:txBody>
      </p:sp>
    </p:spTree>
    <p:extLst>
      <p:ext uri="{BB962C8B-B14F-4D97-AF65-F5344CB8AC3E}">
        <p14:creationId xmlns:p14="http://schemas.microsoft.com/office/powerpoint/2010/main" val="42288748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398253"/>
            <a:ext cx="8406687" cy="1462320"/>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solidFill>
                  <a:schemeClr val="bg1"/>
                </a:solidFill>
                <a:latin typeface="Calibri" charset="0"/>
                <a:ea typeface="ＭＳ Ｐゴシック" charset="0"/>
                <a:cs typeface="ＭＳ Ｐゴシック" charset="0"/>
              </a:rPr>
              <a:t/>
            </a:r>
            <a:br>
              <a:rPr lang="en-US" sz="2000" dirty="0" smtClean="0">
                <a:solidFill>
                  <a:schemeClr val="bg1"/>
                </a:solidFill>
                <a:latin typeface="Calibri" charset="0"/>
                <a:ea typeface="ＭＳ Ｐゴシック" charset="0"/>
                <a:cs typeface="ＭＳ Ｐゴシック" charset="0"/>
              </a:rPr>
            </a:br>
            <a:endParaRPr lang="en-US" sz="2400" b="1" dirty="0">
              <a:solidFill>
                <a:schemeClr val="bg1"/>
              </a:solidFill>
              <a:latin typeface="Calibri" charset="0"/>
              <a:ea typeface="ＭＳ Ｐゴシック" charset="0"/>
              <a:cs typeface="ＭＳ Ｐゴシック" charset="0"/>
            </a:endParaRPr>
          </a:p>
        </p:txBody>
      </p:sp>
      <p:sp>
        <p:nvSpPr>
          <p:cNvPr id="5" name="Rectangle 4"/>
          <p:cNvSpPr/>
          <p:nvPr/>
        </p:nvSpPr>
        <p:spPr>
          <a:xfrm>
            <a:off x="0" y="1398253"/>
            <a:ext cx="737312" cy="1462320"/>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37312" y="1682750"/>
            <a:ext cx="7131050" cy="1025525"/>
          </a:xfrm>
        </p:spPr>
        <p:txBody>
          <a:bodyPr>
            <a:normAutofit/>
          </a:bodyPr>
          <a:lstStyle/>
          <a:p>
            <a:pPr algn="l" eaLnBrk="1" hangingPunct="1"/>
            <a:r>
              <a:rPr lang="en-US" sz="3200" dirty="0" smtClean="0">
                <a:solidFill>
                  <a:srgbClr val="595959"/>
                </a:solidFill>
                <a:latin typeface="Calibri" charset="0"/>
                <a:ea typeface="ＭＳ Ｐゴシック" charset="0"/>
                <a:cs typeface="ＭＳ Ｐゴシック" charset="0"/>
              </a:rPr>
              <a:t/>
            </a:r>
            <a:br>
              <a:rPr lang="en-US" sz="3200" dirty="0" smtClean="0">
                <a:solidFill>
                  <a:srgbClr val="595959"/>
                </a:solidFill>
                <a:latin typeface="Calibri" charset="0"/>
                <a:ea typeface="ＭＳ Ｐゴシック" charset="0"/>
                <a:cs typeface="ＭＳ Ｐゴシック" charset="0"/>
              </a:rPr>
            </a:br>
            <a:endParaRPr lang="en-US" sz="2800" dirty="0">
              <a:solidFill>
                <a:schemeClr val="bg1"/>
              </a:solidFill>
              <a:latin typeface="Calibri" charset="0"/>
              <a:ea typeface="ＭＳ Ｐゴシック" charset="0"/>
              <a:cs typeface="ＭＳ Ｐゴシック" charset="0"/>
            </a:endParaRPr>
          </a:p>
        </p:txBody>
      </p:sp>
      <p:sp>
        <p:nvSpPr>
          <p:cNvPr id="9" name="Rectangle 2"/>
          <p:cNvSpPr txBox="1">
            <a:spLocks noChangeArrowheads="1"/>
          </p:cNvSpPr>
          <p:nvPr/>
        </p:nvSpPr>
        <p:spPr>
          <a:xfrm>
            <a:off x="737311" y="1552575"/>
            <a:ext cx="8406687" cy="10255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srgbClr val="FFFFFF"/>
                </a:solidFill>
                <a:latin typeface="+mn-lt"/>
                <a:ea typeface="ＭＳ Ｐゴシック" charset="0"/>
                <a:cs typeface="ＭＳ Ｐゴシック" charset="0"/>
              </a:rPr>
              <a:t>The LED promotion Process:</a:t>
            </a:r>
            <a:r>
              <a:rPr lang="en-US" sz="3200" dirty="0" smtClean="0">
                <a:solidFill>
                  <a:srgbClr val="595959"/>
                </a:solidFill>
                <a:latin typeface="+mn-lt"/>
                <a:ea typeface="ＭＳ Ｐゴシック" charset="0"/>
                <a:cs typeface="ＭＳ Ｐゴシック" charset="0"/>
              </a:rPr>
              <a:t> </a:t>
            </a:r>
            <a:r>
              <a:rPr lang="en-US" sz="2800" dirty="0" smtClean="0">
                <a:latin typeface="+mn-lt"/>
                <a:ea typeface="ＭＳ Ｐゴシック" charset="0"/>
                <a:cs typeface="ＭＳ Ｐゴシック" charset="0"/>
              </a:rPr>
              <a:t/>
            </a:r>
            <a:br>
              <a:rPr lang="en-US" sz="2800" dirty="0" smtClean="0">
                <a:latin typeface="+mn-lt"/>
                <a:ea typeface="ＭＳ Ｐゴシック" charset="0"/>
                <a:cs typeface="ＭＳ Ｐゴシック" charset="0"/>
              </a:rPr>
            </a:br>
            <a:r>
              <a:rPr lang="en-US" sz="2800" dirty="0" smtClean="0">
                <a:solidFill>
                  <a:srgbClr val="FF0000"/>
                </a:solidFill>
                <a:latin typeface="+mn-lt"/>
                <a:ea typeface="ＭＳ Ｐゴシック" charset="0"/>
                <a:cs typeface="ＭＳ Ｐゴシック" charset="0"/>
              </a:rPr>
              <a:t>The LED Strategy Development Process</a:t>
            </a:r>
            <a:endParaRPr lang="en-US" sz="2800" dirty="0">
              <a:solidFill>
                <a:srgbClr val="FF0000"/>
              </a:solidFill>
              <a:latin typeface="+mn-lt"/>
              <a:ea typeface="ＭＳ Ｐゴシック" charset="0"/>
              <a:cs typeface="ＭＳ Ｐゴシック" charset="0"/>
            </a:endParaRPr>
          </a:p>
        </p:txBody>
      </p:sp>
    </p:spTree>
    <p:extLst>
      <p:ext uri="{BB962C8B-B14F-4D97-AF65-F5344CB8AC3E}">
        <p14:creationId xmlns:p14="http://schemas.microsoft.com/office/powerpoint/2010/main" val="33424252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a:t>
            </a:r>
            <a:r>
              <a:rPr lang="en-US" sz="2600" dirty="0" smtClean="0">
                <a:solidFill>
                  <a:srgbClr val="FF0000"/>
                </a:solidFill>
                <a:latin typeface="Calibri" charset="0"/>
                <a:ea typeface="ＭＳ Ｐゴシック" charset="0"/>
                <a:cs typeface="ＭＳ Ｐゴシック" charset="0"/>
              </a:rPr>
              <a:t>LED Strategy: </a:t>
            </a:r>
            <a:r>
              <a:rPr lang="en-US" sz="2600" dirty="0" smtClean="0">
                <a:solidFill>
                  <a:schemeClr val="bg1"/>
                </a:solidFill>
                <a:latin typeface="Calibri" charset="0"/>
                <a:ea typeface="ＭＳ Ｐゴシック" charset="0"/>
                <a:cs typeface="ＭＳ Ｐゴシック" charset="0"/>
              </a:rPr>
              <a:t>Main Features</a:t>
            </a:r>
            <a:endParaRPr lang="en-US" sz="2400" b="0" i="1" dirty="0">
              <a:solidFill>
                <a:schemeClr val="bg1"/>
              </a:solidFill>
              <a:latin typeface="Calibri" charset="0"/>
              <a:ea typeface="ＭＳ Ｐゴシック" charset="0"/>
              <a:cs typeface="ＭＳ Ｐゴシック" charset="0"/>
            </a:endParaRPr>
          </a:p>
        </p:txBody>
      </p:sp>
      <p:sp>
        <p:nvSpPr>
          <p:cNvPr id="9" name="Tijdelijke aanduiding voor inhoud 2"/>
          <p:cNvSpPr>
            <a:spLocks noGrp="1"/>
          </p:cNvSpPr>
          <p:nvPr>
            <p:ph idx="1"/>
          </p:nvPr>
        </p:nvSpPr>
        <p:spPr>
          <a:xfrm>
            <a:off x="737312" y="1447800"/>
            <a:ext cx="7640479" cy="3717925"/>
          </a:xfrm>
        </p:spPr>
        <p:txBody>
          <a:bodyPr>
            <a:normAutofit fontScale="92500" lnSpcReduction="10000"/>
          </a:bodyPr>
          <a:lstStyle/>
          <a:p>
            <a:pPr>
              <a:buFontTx/>
              <a:buNone/>
            </a:pPr>
            <a:r>
              <a:rPr lang="en-US" sz="2600" dirty="0" smtClean="0">
                <a:solidFill>
                  <a:srgbClr val="FF0000"/>
                </a:solidFill>
                <a:ea typeface="ＭＳ Ｐゴシック" charset="0"/>
                <a:cs typeface="ＭＳ Ｐゴシック" charset="0"/>
              </a:rPr>
              <a:t> </a:t>
            </a:r>
            <a:endParaRPr lang="en-US" sz="2600" dirty="0">
              <a:ea typeface="ＭＳ Ｐゴシック" charset="0"/>
              <a:cs typeface="ＭＳ Ｐゴシック" charset="0"/>
            </a:endParaRPr>
          </a:p>
          <a:p>
            <a:pPr>
              <a:buFont typeface="Wingdings" charset="2"/>
              <a:buChar char="§"/>
            </a:pPr>
            <a:r>
              <a:rPr lang="en-US" sz="2600" dirty="0">
                <a:ea typeface="ＭＳ Ｐゴシック" charset="0"/>
                <a:cs typeface="ＭＳ Ｐゴシック" charset="0"/>
              </a:rPr>
              <a:t>5 year and implemented annually;</a:t>
            </a:r>
          </a:p>
          <a:p>
            <a:pPr>
              <a:buFontTx/>
              <a:buNone/>
            </a:pPr>
            <a:endParaRPr lang="en-US" sz="800" dirty="0">
              <a:ea typeface="ＭＳ Ｐゴシック" charset="0"/>
              <a:cs typeface="ＭＳ Ｐゴシック" charset="0"/>
            </a:endParaRPr>
          </a:p>
          <a:p>
            <a:pPr>
              <a:buFont typeface="Wingdings" charset="2"/>
              <a:buChar char="§"/>
            </a:pPr>
            <a:r>
              <a:rPr lang="en-US" sz="2600" dirty="0">
                <a:ea typeface="ＭＳ Ｐゴシック" charset="0"/>
                <a:cs typeface="ＭＳ Ｐゴシック" charset="0"/>
              </a:rPr>
              <a:t>Program-based;</a:t>
            </a:r>
          </a:p>
          <a:p>
            <a:pPr>
              <a:buFontTx/>
              <a:buNone/>
            </a:pPr>
            <a:endParaRPr lang="en-US" sz="800" dirty="0">
              <a:ea typeface="ＭＳ Ｐゴシック" charset="0"/>
              <a:cs typeface="ＭＳ Ｐゴシック" charset="0"/>
            </a:endParaRPr>
          </a:p>
          <a:p>
            <a:pPr>
              <a:buFont typeface="Wingdings" charset="2"/>
              <a:buChar char="§"/>
            </a:pPr>
            <a:r>
              <a:rPr lang="en-US" sz="2600" dirty="0">
                <a:ea typeface="ＭＳ Ｐゴシック" charset="0"/>
                <a:cs typeface="ＭＳ Ｐゴシック" charset="0"/>
              </a:rPr>
              <a:t>Multi-sector;</a:t>
            </a:r>
          </a:p>
          <a:p>
            <a:pPr>
              <a:buFontTx/>
              <a:buNone/>
            </a:pPr>
            <a:endParaRPr lang="en-US" sz="800" dirty="0">
              <a:ea typeface="ＭＳ Ｐゴシック" charset="0"/>
              <a:cs typeface="ＭＳ Ｐゴシック" charset="0"/>
            </a:endParaRPr>
          </a:p>
          <a:p>
            <a:pPr>
              <a:buFont typeface="Wingdings" charset="2"/>
              <a:buChar char="§"/>
            </a:pPr>
            <a:r>
              <a:rPr lang="en-US" sz="2600" dirty="0">
                <a:ea typeface="ＭＳ Ｐゴシック" charset="0"/>
                <a:cs typeface="ＭＳ Ｐゴシック" charset="0"/>
              </a:rPr>
              <a:t>Multi-action;</a:t>
            </a:r>
          </a:p>
          <a:p>
            <a:pPr>
              <a:buFontTx/>
              <a:buNone/>
            </a:pPr>
            <a:endParaRPr lang="en-US" sz="800" dirty="0">
              <a:ea typeface="ＭＳ Ｐゴシック" charset="0"/>
              <a:cs typeface="ＭＳ Ｐゴシック" charset="0"/>
            </a:endParaRPr>
          </a:p>
          <a:p>
            <a:pPr>
              <a:buFont typeface="Wingdings" charset="2"/>
              <a:buChar char="§"/>
            </a:pPr>
            <a:r>
              <a:rPr lang="en-US" sz="2600" dirty="0">
                <a:ea typeface="ＭＳ Ｐゴシック" charset="0"/>
                <a:cs typeface="ＭＳ Ｐゴシック" charset="0"/>
              </a:rPr>
              <a:t>Multi-actor;</a:t>
            </a:r>
          </a:p>
          <a:p>
            <a:pPr>
              <a:buFontTx/>
              <a:buNone/>
            </a:pPr>
            <a:endParaRPr lang="en-US" sz="800" dirty="0">
              <a:ea typeface="ＭＳ Ｐゴシック" charset="0"/>
              <a:cs typeface="ＭＳ Ｐゴシック" charset="0"/>
            </a:endParaRPr>
          </a:p>
          <a:p>
            <a:pPr>
              <a:buFont typeface="Wingdings" charset="2"/>
              <a:buChar char="§"/>
            </a:pPr>
            <a:r>
              <a:rPr lang="en-US" sz="2600" dirty="0">
                <a:ea typeface="ＭＳ Ｐゴシック" charset="0"/>
                <a:cs typeface="ＭＳ Ｐゴシック" charset="0"/>
              </a:rPr>
              <a:t>Integrated action;</a:t>
            </a:r>
          </a:p>
          <a:p>
            <a:pPr>
              <a:buFontTx/>
              <a:buNone/>
            </a:pPr>
            <a:endParaRPr lang="en-US" sz="2600" dirty="0">
              <a:ea typeface="ＭＳ Ｐゴシック" charset="0"/>
              <a:cs typeface="ＭＳ Ｐゴシック" charset="0"/>
            </a:endParaRPr>
          </a:p>
        </p:txBody>
      </p:sp>
    </p:spTree>
    <p:extLst>
      <p:ext uri="{BB962C8B-B14F-4D97-AF65-F5344CB8AC3E}">
        <p14:creationId xmlns:p14="http://schemas.microsoft.com/office/powerpoint/2010/main" val="33501474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a:t>
            </a:r>
            <a:r>
              <a:rPr lang="en-US" sz="2600" dirty="0" smtClean="0">
                <a:solidFill>
                  <a:srgbClr val="FF0000"/>
                </a:solidFill>
                <a:latin typeface="Calibri" charset="0"/>
                <a:ea typeface="ＭＳ Ｐゴシック" charset="0"/>
                <a:cs typeface="ＭＳ Ｐゴシック" charset="0"/>
              </a:rPr>
              <a:t>LED Strategy: </a:t>
            </a:r>
            <a:r>
              <a:rPr lang="en-US" sz="2600" dirty="0" smtClean="0">
                <a:solidFill>
                  <a:srgbClr val="FFFFFF"/>
                </a:solidFill>
                <a:latin typeface="Calibri" charset="0"/>
                <a:ea typeface="ＭＳ Ｐゴシック" charset="0"/>
                <a:cs typeface="ＭＳ Ｐゴシック" charset="0"/>
              </a:rPr>
              <a:t>Main Actors</a:t>
            </a:r>
            <a:endParaRPr lang="en-US" sz="2400" b="0" i="1" dirty="0">
              <a:solidFill>
                <a:srgbClr val="FFFFFF"/>
              </a:solidFill>
              <a:latin typeface="Calibri" charset="0"/>
              <a:ea typeface="ＭＳ Ｐゴシック" charset="0"/>
              <a:cs typeface="ＭＳ Ｐゴシック" charset="0"/>
            </a:endParaRPr>
          </a:p>
        </p:txBody>
      </p:sp>
      <p:sp>
        <p:nvSpPr>
          <p:cNvPr id="7" name="Tijdelijke aanduiding voor inhoud 2"/>
          <p:cNvSpPr>
            <a:spLocks noGrp="1"/>
          </p:cNvSpPr>
          <p:nvPr>
            <p:ph idx="1"/>
          </p:nvPr>
        </p:nvSpPr>
        <p:spPr>
          <a:xfrm>
            <a:off x="737312" y="1562100"/>
            <a:ext cx="7873288" cy="4267200"/>
          </a:xfrm>
        </p:spPr>
        <p:txBody>
          <a:bodyPr/>
          <a:lstStyle/>
          <a:p>
            <a:pPr>
              <a:buFont typeface="Wingdings" charset="2"/>
              <a:buChar char="§"/>
            </a:pPr>
            <a:r>
              <a:rPr lang="en-US" sz="2200" dirty="0" smtClean="0">
                <a:ea typeface="ＭＳ Ｐゴシック" charset="0"/>
                <a:cs typeface="ＭＳ Ｐゴシック" charset="0"/>
              </a:rPr>
              <a:t>Local </a:t>
            </a:r>
            <a:r>
              <a:rPr lang="en-US" sz="2200" dirty="0">
                <a:ea typeface="ＭＳ Ｐゴシック" charset="0"/>
                <a:cs typeface="ＭＳ Ｐゴシック" charset="0"/>
              </a:rPr>
              <a:t>Government;</a:t>
            </a:r>
          </a:p>
          <a:p>
            <a:pPr>
              <a:buFontTx/>
              <a:buNone/>
            </a:pPr>
            <a:endParaRPr lang="en-US" sz="800" dirty="0">
              <a:ea typeface="ＭＳ Ｐゴシック" charset="0"/>
              <a:cs typeface="ＭＳ Ｐゴシック" charset="0"/>
            </a:endParaRPr>
          </a:p>
          <a:p>
            <a:pPr>
              <a:buFont typeface="Wingdings" charset="2"/>
              <a:buChar char="§"/>
            </a:pPr>
            <a:r>
              <a:rPr lang="en-US" sz="2200" dirty="0">
                <a:ea typeface="ＭＳ Ｐゴシック" charset="0"/>
                <a:cs typeface="ＭＳ Ｐゴシック" charset="0"/>
              </a:rPr>
              <a:t>Ministries </a:t>
            </a:r>
            <a:r>
              <a:rPr lang="en-US" sz="2200" dirty="0" smtClean="0">
                <a:ea typeface="ＭＳ Ｐゴシック" charset="0"/>
                <a:cs typeface="ＭＳ Ｐゴシック" charset="0"/>
              </a:rPr>
              <a:t>and/or </a:t>
            </a:r>
            <a:r>
              <a:rPr lang="en-US" sz="2200" dirty="0">
                <a:ea typeface="ＭＳ Ｐゴシック" charset="0"/>
                <a:cs typeface="ＭＳ Ｐゴシック" charset="0"/>
              </a:rPr>
              <a:t>their local branches/departments;</a:t>
            </a:r>
          </a:p>
          <a:p>
            <a:pPr>
              <a:buFontTx/>
              <a:buNone/>
            </a:pPr>
            <a:endParaRPr lang="en-US" sz="800" dirty="0">
              <a:ea typeface="ＭＳ Ｐゴシック" charset="0"/>
              <a:cs typeface="ＭＳ Ｐゴシック" charset="0"/>
            </a:endParaRPr>
          </a:p>
          <a:p>
            <a:pPr>
              <a:buFont typeface="Wingdings" charset="2"/>
              <a:buChar char="§"/>
            </a:pPr>
            <a:r>
              <a:rPr lang="en-US" sz="2200" dirty="0">
                <a:ea typeface="ＭＳ Ｐゴシック" charset="0"/>
                <a:cs typeface="ＭＳ Ｐゴシック" charset="0"/>
              </a:rPr>
              <a:t>Public Agencies and institutions;</a:t>
            </a:r>
          </a:p>
          <a:p>
            <a:pPr>
              <a:buFontTx/>
              <a:buNone/>
            </a:pPr>
            <a:endParaRPr lang="en-US" sz="800" dirty="0">
              <a:ea typeface="ＭＳ Ｐゴシック" charset="0"/>
              <a:cs typeface="ＭＳ Ｐゴシック" charset="0"/>
            </a:endParaRPr>
          </a:p>
          <a:p>
            <a:pPr>
              <a:buFont typeface="Wingdings" charset="2"/>
              <a:buChar char="§"/>
            </a:pPr>
            <a:r>
              <a:rPr lang="en-US" sz="2200" dirty="0">
                <a:ea typeface="ＭＳ Ｐゴシック" charset="0"/>
                <a:cs typeface="ＭＳ Ｐゴシック" charset="0"/>
              </a:rPr>
              <a:t>The private sector – formal and </a:t>
            </a:r>
            <a:r>
              <a:rPr lang="en-US" sz="2200" dirty="0" smtClean="0">
                <a:ea typeface="ＭＳ Ｐゴシック" charset="0"/>
                <a:cs typeface="ＭＳ Ｐゴシック" charset="0"/>
              </a:rPr>
              <a:t>informal sectors, micro, small, medium and Large Enterprises;</a:t>
            </a:r>
            <a:endParaRPr lang="en-US" sz="2200" dirty="0">
              <a:ea typeface="ＭＳ Ｐゴシック" charset="0"/>
              <a:cs typeface="ＭＳ Ｐゴシック" charset="0"/>
            </a:endParaRPr>
          </a:p>
          <a:p>
            <a:pPr>
              <a:buFontTx/>
              <a:buNone/>
            </a:pPr>
            <a:endParaRPr lang="en-US" sz="800" dirty="0">
              <a:ea typeface="ＭＳ Ｐゴシック" charset="0"/>
              <a:cs typeface="ＭＳ Ｐゴシック" charset="0"/>
            </a:endParaRPr>
          </a:p>
          <a:p>
            <a:pPr>
              <a:buFont typeface="Wingdings" charset="2"/>
              <a:buChar char="§"/>
            </a:pPr>
            <a:r>
              <a:rPr lang="en-US" sz="2200" dirty="0">
                <a:ea typeface="ＭＳ Ｐゴシック" charset="0"/>
                <a:cs typeface="ＭＳ Ｐゴシック" charset="0"/>
              </a:rPr>
              <a:t>Nongovernmental organizations and institutions;</a:t>
            </a:r>
          </a:p>
          <a:p>
            <a:pPr>
              <a:buFontTx/>
              <a:buNone/>
            </a:pPr>
            <a:endParaRPr lang="en-US" sz="800" dirty="0">
              <a:ea typeface="ＭＳ Ｐゴシック" charset="0"/>
              <a:cs typeface="ＭＳ Ｐゴシック" charset="0"/>
            </a:endParaRPr>
          </a:p>
          <a:p>
            <a:pPr>
              <a:buFont typeface="Wingdings" charset="2"/>
              <a:buChar char="§"/>
            </a:pPr>
            <a:r>
              <a:rPr lang="en-US" sz="2200" dirty="0">
                <a:ea typeface="ＭＳ Ｐゴシック" charset="0"/>
                <a:cs typeface="ＭＳ Ｐゴシック" charset="0"/>
              </a:rPr>
              <a:t>Development partners; </a:t>
            </a:r>
          </a:p>
        </p:txBody>
      </p:sp>
    </p:spTree>
    <p:extLst>
      <p:ext uri="{BB962C8B-B14F-4D97-AF65-F5344CB8AC3E}">
        <p14:creationId xmlns:p14="http://schemas.microsoft.com/office/powerpoint/2010/main" val="35100027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a:t>
            </a:r>
            <a:r>
              <a:rPr lang="en-US" sz="2600" dirty="0" smtClean="0">
                <a:solidFill>
                  <a:srgbClr val="FF0000"/>
                </a:solidFill>
                <a:latin typeface="Calibri" charset="0"/>
                <a:ea typeface="ＭＳ Ｐゴシック" charset="0"/>
                <a:cs typeface="ＭＳ Ｐゴシック" charset="0"/>
              </a:rPr>
              <a:t>LED Strategy: </a:t>
            </a:r>
            <a:r>
              <a:rPr lang="en-US" sz="2600" dirty="0" smtClean="0">
                <a:solidFill>
                  <a:srgbClr val="FFFFFF"/>
                </a:solidFill>
                <a:latin typeface="Calibri" charset="0"/>
                <a:ea typeface="ＭＳ Ｐゴシック" charset="0"/>
                <a:cs typeface="ＭＳ Ｐゴシック" charset="0"/>
              </a:rPr>
              <a:t>Intervention Typology</a:t>
            </a:r>
            <a:endParaRPr lang="en-US" sz="2400" b="0" i="1" dirty="0">
              <a:solidFill>
                <a:srgbClr val="FFFFFF"/>
              </a:solidFill>
              <a:latin typeface="Calibri" charset="0"/>
              <a:ea typeface="ＭＳ Ｐゴシック" charset="0"/>
              <a:cs typeface="ＭＳ Ｐゴシック" charset="0"/>
            </a:endParaRPr>
          </a:p>
        </p:txBody>
      </p:sp>
      <p:sp>
        <p:nvSpPr>
          <p:cNvPr id="7" name="Tijdelijke aanduiding voor inhoud 2"/>
          <p:cNvSpPr>
            <a:spLocks noGrp="1"/>
          </p:cNvSpPr>
          <p:nvPr>
            <p:ph idx="1"/>
          </p:nvPr>
        </p:nvSpPr>
        <p:spPr>
          <a:xfrm>
            <a:off x="737312" y="1826096"/>
            <a:ext cx="8406688" cy="3907160"/>
          </a:xfrm>
        </p:spPr>
        <p:txBody>
          <a:bodyPr>
            <a:normAutofit fontScale="85000" lnSpcReduction="20000"/>
          </a:bodyPr>
          <a:lstStyle/>
          <a:p>
            <a:pPr>
              <a:buFont typeface="Wingdings" charset="2"/>
              <a:buChar char="§"/>
            </a:pPr>
            <a:r>
              <a:rPr lang="en-US" sz="2600" dirty="0" smtClean="0">
                <a:ea typeface="ＭＳ Ｐゴシック" charset="0"/>
                <a:cs typeface="ＭＳ Ｐゴシック" charset="0"/>
              </a:rPr>
              <a:t>Economic </a:t>
            </a:r>
            <a:r>
              <a:rPr lang="en-US" sz="2600" dirty="0">
                <a:ea typeface="ＭＳ Ｐゴシック" charset="0"/>
                <a:cs typeface="ＭＳ Ｐゴシック" charset="0"/>
              </a:rPr>
              <a:t>infrastructure – roads, electricity, irrigation, markets, etc….</a:t>
            </a:r>
            <a:r>
              <a:rPr lang="en-US" sz="2600" dirty="0" smtClean="0">
                <a:ea typeface="ＭＳ Ｐゴシック" charset="0"/>
                <a:cs typeface="ＭＳ Ｐゴシック" charset="0"/>
              </a:rPr>
              <a:t>;</a:t>
            </a:r>
          </a:p>
          <a:p>
            <a:pPr marL="0" indent="0">
              <a:buNone/>
            </a:pPr>
            <a:endParaRPr lang="en-US" sz="900" dirty="0" smtClean="0">
              <a:ea typeface="ＭＳ Ｐゴシック" charset="0"/>
              <a:cs typeface="ＭＳ Ｐゴシック" charset="0"/>
            </a:endParaRPr>
          </a:p>
          <a:p>
            <a:pPr>
              <a:buFont typeface="Wingdings" charset="2"/>
              <a:buChar char="§"/>
            </a:pPr>
            <a:r>
              <a:rPr lang="en-US" sz="2600" dirty="0" smtClean="0">
                <a:ea typeface="ＭＳ Ｐゴシック" charset="0"/>
                <a:cs typeface="ＭＳ Ｐゴシック" charset="0"/>
              </a:rPr>
              <a:t>Service </a:t>
            </a:r>
            <a:r>
              <a:rPr lang="en-US" sz="2600" dirty="0">
                <a:ea typeface="ＭＳ Ｐゴシック" charset="0"/>
                <a:cs typeface="ＭＳ Ｐゴシック" charset="0"/>
              </a:rPr>
              <a:t>sector projects – communication, transportation, etc…</a:t>
            </a:r>
            <a:r>
              <a:rPr lang="en-US" sz="2600" dirty="0" smtClean="0">
                <a:ea typeface="ＭＳ Ｐゴシック" charset="0"/>
                <a:cs typeface="ＭＳ Ｐゴシック" charset="0"/>
              </a:rPr>
              <a:t>;</a:t>
            </a:r>
          </a:p>
          <a:p>
            <a:pPr marL="0" indent="0">
              <a:buNone/>
            </a:pPr>
            <a:endParaRPr lang="en-US" sz="900" dirty="0" smtClean="0">
              <a:ea typeface="ＭＳ Ｐゴシック" charset="0"/>
              <a:cs typeface="ＭＳ Ｐゴシック" charset="0"/>
            </a:endParaRPr>
          </a:p>
          <a:p>
            <a:pPr>
              <a:buFont typeface="Wingdings" charset="2"/>
              <a:buChar char="§"/>
            </a:pPr>
            <a:r>
              <a:rPr lang="en-US" sz="2600" dirty="0" smtClean="0">
                <a:ea typeface="ＭＳ Ｐゴシック" charset="0"/>
                <a:cs typeface="ＭＳ Ｐゴシック" charset="0"/>
              </a:rPr>
              <a:t>Private </a:t>
            </a:r>
            <a:r>
              <a:rPr lang="en-US" sz="2600" dirty="0">
                <a:ea typeface="ＭＳ Ｐゴシック" charset="0"/>
                <a:cs typeface="ＭＳ Ｐゴシック" charset="0"/>
              </a:rPr>
              <a:t>sector micro, small, medium of large investments/projects</a:t>
            </a:r>
            <a:r>
              <a:rPr lang="en-US" sz="2600" dirty="0" smtClean="0">
                <a:ea typeface="ＭＳ Ｐゴシック" charset="0"/>
                <a:cs typeface="ＭＳ Ｐゴシック" charset="0"/>
              </a:rPr>
              <a:t>;</a:t>
            </a:r>
          </a:p>
          <a:p>
            <a:pPr marL="0" indent="0">
              <a:buNone/>
            </a:pPr>
            <a:endParaRPr lang="en-US" sz="900" dirty="0" smtClean="0">
              <a:ea typeface="ＭＳ Ｐゴシック" charset="0"/>
              <a:cs typeface="ＭＳ Ｐゴシック" charset="0"/>
            </a:endParaRPr>
          </a:p>
          <a:p>
            <a:pPr>
              <a:buFont typeface="Wingdings" charset="2"/>
              <a:buChar char="§"/>
            </a:pPr>
            <a:r>
              <a:rPr lang="en-US" sz="2600" dirty="0" smtClean="0">
                <a:ea typeface="ＭＳ Ｐゴシック" charset="0"/>
                <a:cs typeface="ＭＳ Ｐゴシック" charset="0"/>
              </a:rPr>
              <a:t>Technical </a:t>
            </a:r>
            <a:r>
              <a:rPr lang="en-US" sz="2600" dirty="0">
                <a:ea typeface="ＭＳ Ｐゴシック" charset="0"/>
                <a:cs typeface="ＭＳ Ｐゴシック" charset="0"/>
              </a:rPr>
              <a:t>assistance</a:t>
            </a:r>
            <a:r>
              <a:rPr lang="en-US" sz="2600" dirty="0" smtClean="0">
                <a:ea typeface="ＭＳ Ｐゴシック" charset="0"/>
                <a:cs typeface="ＭＳ Ｐゴシック" charset="0"/>
              </a:rPr>
              <a:t>;</a:t>
            </a:r>
          </a:p>
          <a:p>
            <a:pPr marL="0" indent="0">
              <a:buNone/>
            </a:pPr>
            <a:endParaRPr lang="en-US" sz="900" dirty="0" smtClean="0">
              <a:ea typeface="ＭＳ Ｐゴシック" charset="0"/>
              <a:cs typeface="ＭＳ Ｐゴシック" charset="0"/>
            </a:endParaRPr>
          </a:p>
          <a:p>
            <a:pPr>
              <a:buFont typeface="Wingdings" charset="2"/>
              <a:buChar char="§"/>
            </a:pPr>
            <a:r>
              <a:rPr lang="en-US" sz="2600" dirty="0" smtClean="0">
                <a:ea typeface="ＭＳ Ｐゴシック" charset="0"/>
                <a:cs typeface="ＭＳ Ｐゴシック" charset="0"/>
              </a:rPr>
              <a:t>Skills </a:t>
            </a:r>
            <a:r>
              <a:rPr lang="en-US" sz="2600" dirty="0">
                <a:ea typeface="ＭＳ Ｐゴシック" charset="0"/>
                <a:cs typeface="ＭＳ Ｐゴシック" charset="0"/>
              </a:rPr>
              <a:t>development</a:t>
            </a:r>
            <a:r>
              <a:rPr lang="en-US" sz="2600" dirty="0" smtClean="0">
                <a:ea typeface="ＭＳ Ｐゴシック" charset="0"/>
                <a:cs typeface="ＭＳ Ｐゴシック" charset="0"/>
              </a:rPr>
              <a:t>;</a:t>
            </a:r>
          </a:p>
          <a:p>
            <a:pPr marL="0" indent="0">
              <a:buNone/>
            </a:pPr>
            <a:endParaRPr lang="en-US" sz="900" dirty="0" smtClean="0">
              <a:ea typeface="ＭＳ Ｐゴシック" charset="0"/>
              <a:cs typeface="ＭＳ Ｐゴシック" charset="0"/>
            </a:endParaRPr>
          </a:p>
          <a:p>
            <a:pPr>
              <a:buFont typeface="Wingdings" charset="2"/>
              <a:buChar char="§"/>
            </a:pPr>
            <a:r>
              <a:rPr lang="en-US" sz="2600" dirty="0" smtClean="0">
                <a:ea typeface="ＭＳ Ｐゴシック" charset="0"/>
                <a:cs typeface="ＭＳ Ｐゴシック" charset="0"/>
              </a:rPr>
              <a:t>Improvement </a:t>
            </a:r>
            <a:r>
              <a:rPr lang="en-US" sz="2600" dirty="0">
                <a:ea typeface="ＭＳ Ｐゴシック" charset="0"/>
                <a:cs typeface="ＭＳ Ｐゴシック" charset="0"/>
              </a:rPr>
              <a:t>to regulations</a:t>
            </a:r>
            <a:r>
              <a:rPr lang="en-US" sz="2600" dirty="0" smtClean="0">
                <a:ea typeface="ＭＳ Ｐゴシック" charset="0"/>
                <a:cs typeface="ＭＳ Ｐゴシック" charset="0"/>
              </a:rPr>
              <a:t>;</a:t>
            </a:r>
          </a:p>
          <a:p>
            <a:pPr marL="0" indent="0">
              <a:buNone/>
            </a:pPr>
            <a:endParaRPr lang="en-US" sz="900" dirty="0" smtClean="0">
              <a:ea typeface="ＭＳ Ｐゴシック" charset="0"/>
              <a:cs typeface="ＭＳ Ｐゴシック" charset="0"/>
            </a:endParaRPr>
          </a:p>
          <a:p>
            <a:pPr>
              <a:buFont typeface="Wingdings" charset="2"/>
              <a:buChar char="§"/>
            </a:pPr>
            <a:r>
              <a:rPr lang="en-US" sz="2600" dirty="0" smtClean="0">
                <a:ea typeface="ＭＳ Ｐゴシック" charset="0"/>
                <a:cs typeface="ＭＳ Ｐゴシック" charset="0"/>
              </a:rPr>
              <a:t>Alignment </a:t>
            </a:r>
            <a:r>
              <a:rPr lang="en-US" sz="2600" dirty="0">
                <a:ea typeface="ＭＳ Ｐゴシック" charset="0"/>
                <a:cs typeface="ＭＳ Ｐゴシック" charset="0"/>
              </a:rPr>
              <a:t>or improvement to macroeconomic policies</a:t>
            </a:r>
            <a:r>
              <a:rPr lang="en-US" sz="2600" dirty="0" smtClean="0">
                <a:ea typeface="ＭＳ Ｐゴシック" charset="0"/>
                <a:cs typeface="ＭＳ Ｐゴシック" charset="0"/>
              </a:rPr>
              <a:t>;</a:t>
            </a:r>
          </a:p>
          <a:p>
            <a:pPr>
              <a:buFont typeface="Wingdings" charset="2"/>
              <a:buChar char="§"/>
            </a:pPr>
            <a:endParaRPr lang="en-US" sz="900" dirty="0" smtClean="0">
              <a:ea typeface="ＭＳ Ｐゴシック" charset="0"/>
              <a:cs typeface="ＭＳ Ｐゴシック" charset="0"/>
            </a:endParaRPr>
          </a:p>
          <a:p>
            <a:pPr>
              <a:buFont typeface="Wingdings" charset="2"/>
              <a:buChar char="§"/>
            </a:pPr>
            <a:r>
              <a:rPr lang="en-US" sz="2600" dirty="0" smtClean="0">
                <a:ea typeface="ＭＳ Ｐゴシック" charset="0"/>
                <a:cs typeface="ＭＳ Ｐゴシック" charset="0"/>
              </a:rPr>
              <a:t>Other </a:t>
            </a:r>
            <a:endParaRPr lang="en-US" sz="2600" dirty="0">
              <a:ea typeface="ＭＳ Ｐゴシック" charset="0"/>
              <a:cs typeface="ＭＳ Ｐゴシック" charset="0"/>
            </a:endParaRPr>
          </a:p>
        </p:txBody>
      </p:sp>
    </p:spTree>
    <p:extLst>
      <p:ext uri="{BB962C8B-B14F-4D97-AF65-F5344CB8AC3E}">
        <p14:creationId xmlns:p14="http://schemas.microsoft.com/office/powerpoint/2010/main" val="9998700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smtClean="0">
                <a:solidFill>
                  <a:srgbClr val="FF0000"/>
                </a:solidFill>
                <a:latin typeface="Calibri" charset="0"/>
                <a:ea typeface="ＭＳ Ｐゴシック" charset="0"/>
                <a:cs typeface="ＭＳ Ｐゴシック" charset="0"/>
              </a:rPr>
              <a:t>The LED Strategy: </a:t>
            </a:r>
            <a:r>
              <a:rPr lang="en-US" sz="2600" dirty="0" smtClean="0">
                <a:solidFill>
                  <a:schemeClr val="bg1"/>
                </a:solidFill>
                <a:latin typeface="Calibri" charset="0"/>
                <a:ea typeface="ＭＳ Ｐゴシック" charset="0"/>
                <a:cs typeface="ＭＳ Ｐゴシック" charset="0"/>
              </a:rPr>
              <a:t>Vision to Programs </a:t>
            </a:r>
            <a:endParaRPr lang="en-US" sz="2400" b="0" i="1" dirty="0">
              <a:solidFill>
                <a:schemeClr val="bg1"/>
              </a:solidFill>
              <a:latin typeface="Calibri" charset="0"/>
              <a:ea typeface="ＭＳ Ｐゴシック" charset="0"/>
              <a:cs typeface="ＭＳ Ｐゴシック" charset="0"/>
            </a:endParaRPr>
          </a:p>
        </p:txBody>
      </p:sp>
      <p:sp>
        <p:nvSpPr>
          <p:cNvPr id="7" name="Rectangle 6"/>
          <p:cNvSpPr/>
          <p:nvPr/>
        </p:nvSpPr>
        <p:spPr>
          <a:xfrm>
            <a:off x="163876" y="3864262"/>
            <a:ext cx="1297263" cy="641561"/>
          </a:xfrm>
          <a:prstGeom prst="rect">
            <a:avLst/>
          </a:prstGeom>
          <a:no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Vision</a:t>
            </a:r>
            <a:endParaRPr lang="en-US" dirty="0">
              <a:solidFill>
                <a:schemeClr val="tx1"/>
              </a:solidFill>
            </a:endParaRPr>
          </a:p>
        </p:txBody>
      </p:sp>
      <p:sp>
        <p:nvSpPr>
          <p:cNvPr id="9" name="Rectangle 8"/>
          <p:cNvSpPr/>
          <p:nvPr/>
        </p:nvSpPr>
        <p:spPr>
          <a:xfrm>
            <a:off x="1690595" y="1673327"/>
            <a:ext cx="1297263" cy="1649060"/>
          </a:xfrm>
          <a:prstGeom prst="rect">
            <a:avLst/>
          </a:prstGeom>
          <a:solidFill>
            <a:srgbClr val="FF0000"/>
          </a:solid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300" u="sng" dirty="0" smtClean="0">
              <a:solidFill>
                <a:srgbClr val="FFFFFF"/>
              </a:solidFill>
            </a:endParaRPr>
          </a:p>
          <a:p>
            <a:r>
              <a:rPr lang="en-US" sz="1500" u="sng" dirty="0" smtClean="0">
                <a:solidFill>
                  <a:srgbClr val="FFFFFF"/>
                </a:solidFill>
              </a:rPr>
              <a:t>Objective 1</a:t>
            </a:r>
          </a:p>
          <a:p>
            <a:endParaRPr lang="en-US" sz="1300" u="sng" dirty="0" smtClean="0">
              <a:solidFill>
                <a:srgbClr val="FFFFFF"/>
              </a:solidFill>
            </a:endParaRPr>
          </a:p>
          <a:p>
            <a:r>
              <a:rPr lang="en-US" sz="1300" i="1" dirty="0" smtClean="0">
                <a:solidFill>
                  <a:srgbClr val="FFFFFF"/>
                </a:solidFill>
              </a:rPr>
              <a:t>Increase Sub-Sector production by 30% and Value Addition by 25%</a:t>
            </a:r>
          </a:p>
          <a:p>
            <a:endParaRPr lang="en-US" sz="1300" i="1" dirty="0">
              <a:solidFill>
                <a:srgbClr val="FFFFFF"/>
              </a:solidFill>
            </a:endParaRPr>
          </a:p>
        </p:txBody>
      </p:sp>
      <p:sp>
        <p:nvSpPr>
          <p:cNvPr id="10" name="Rectangle 9"/>
          <p:cNvSpPr/>
          <p:nvPr/>
        </p:nvSpPr>
        <p:spPr>
          <a:xfrm>
            <a:off x="1690595" y="4012285"/>
            <a:ext cx="1297263" cy="359417"/>
          </a:xfrm>
          <a:prstGeom prst="rect">
            <a:avLst/>
          </a:prstGeom>
          <a:no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500" dirty="0" smtClean="0">
                <a:solidFill>
                  <a:schemeClr val="tx1"/>
                </a:solidFill>
              </a:rPr>
              <a:t>Objective 2</a:t>
            </a:r>
            <a:endParaRPr lang="en-US" sz="1500" dirty="0">
              <a:solidFill>
                <a:schemeClr val="tx1"/>
              </a:solidFill>
            </a:endParaRPr>
          </a:p>
        </p:txBody>
      </p:sp>
      <p:sp>
        <p:nvSpPr>
          <p:cNvPr id="11" name="Rectangle 10"/>
          <p:cNvSpPr/>
          <p:nvPr/>
        </p:nvSpPr>
        <p:spPr>
          <a:xfrm>
            <a:off x="1690595" y="4958501"/>
            <a:ext cx="1297263" cy="343554"/>
          </a:xfrm>
          <a:prstGeom prst="rect">
            <a:avLst/>
          </a:prstGeom>
          <a:no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500" dirty="0" smtClean="0">
                <a:solidFill>
                  <a:schemeClr val="tx1"/>
                </a:solidFill>
              </a:rPr>
              <a:t>Objective 3</a:t>
            </a:r>
            <a:endParaRPr lang="en-US" sz="1500" dirty="0">
              <a:solidFill>
                <a:schemeClr val="tx1"/>
              </a:solidFill>
            </a:endParaRPr>
          </a:p>
        </p:txBody>
      </p:sp>
      <p:sp>
        <p:nvSpPr>
          <p:cNvPr id="12" name="Rectangle 11"/>
          <p:cNvSpPr/>
          <p:nvPr/>
        </p:nvSpPr>
        <p:spPr>
          <a:xfrm>
            <a:off x="3433077" y="1673753"/>
            <a:ext cx="1297263" cy="1182139"/>
          </a:xfrm>
          <a:prstGeom prst="rect">
            <a:avLst/>
          </a:prstGeom>
          <a:solidFill>
            <a:srgbClr val="FF0000"/>
          </a:solid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300" u="sng" dirty="0" smtClean="0">
              <a:solidFill>
                <a:srgbClr val="FFFFFF"/>
              </a:solidFill>
            </a:endParaRPr>
          </a:p>
          <a:p>
            <a:r>
              <a:rPr lang="en-US" sz="1500" u="sng" dirty="0" smtClean="0">
                <a:solidFill>
                  <a:srgbClr val="FFFFFF"/>
                </a:solidFill>
              </a:rPr>
              <a:t>Program 1.1</a:t>
            </a:r>
          </a:p>
          <a:p>
            <a:endParaRPr lang="en-US" sz="1300" u="sng" dirty="0" smtClean="0">
              <a:solidFill>
                <a:srgbClr val="FFFFFF"/>
              </a:solidFill>
            </a:endParaRPr>
          </a:p>
          <a:p>
            <a:r>
              <a:rPr lang="en-US" sz="1300" dirty="0" smtClean="0">
                <a:solidFill>
                  <a:srgbClr val="FFFFFF"/>
                </a:solidFill>
              </a:rPr>
              <a:t>Production Expansion Program</a:t>
            </a:r>
          </a:p>
          <a:p>
            <a:endParaRPr lang="en-US" sz="1300" dirty="0">
              <a:solidFill>
                <a:srgbClr val="FFFFFF"/>
              </a:solidFill>
            </a:endParaRPr>
          </a:p>
        </p:txBody>
      </p:sp>
      <p:sp>
        <p:nvSpPr>
          <p:cNvPr id="13" name="Rectangle 12"/>
          <p:cNvSpPr/>
          <p:nvPr/>
        </p:nvSpPr>
        <p:spPr>
          <a:xfrm>
            <a:off x="3433077" y="3225279"/>
            <a:ext cx="1297263" cy="247941"/>
          </a:xfrm>
          <a:prstGeom prst="rect">
            <a:avLst/>
          </a:prstGeom>
          <a:no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rPr>
              <a:t>Program 1.2</a:t>
            </a:r>
            <a:endParaRPr lang="en-US" sz="1400" dirty="0">
              <a:solidFill>
                <a:schemeClr val="tx1"/>
              </a:solidFill>
            </a:endParaRPr>
          </a:p>
        </p:txBody>
      </p:sp>
      <p:sp>
        <p:nvSpPr>
          <p:cNvPr id="14" name="Rectangle 13"/>
          <p:cNvSpPr/>
          <p:nvPr/>
        </p:nvSpPr>
        <p:spPr>
          <a:xfrm>
            <a:off x="3433077" y="3613107"/>
            <a:ext cx="1297263" cy="247941"/>
          </a:xfrm>
          <a:prstGeom prst="rect">
            <a:avLst/>
          </a:prstGeom>
          <a:no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rPr>
              <a:t>Program 1.3</a:t>
            </a:r>
            <a:endParaRPr lang="en-US" sz="1400" dirty="0">
              <a:solidFill>
                <a:schemeClr val="tx1"/>
              </a:solidFill>
            </a:endParaRPr>
          </a:p>
        </p:txBody>
      </p:sp>
      <p:sp>
        <p:nvSpPr>
          <p:cNvPr id="15" name="Rectangle 14"/>
          <p:cNvSpPr/>
          <p:nvPr/>
        </p:nvSpPr>
        <p:spPr>
          <a:xfrm>
            <a:off x="3433077" y="4055470"/>
            <a:ext cx="1297263" cy="247941"/>
          </a:xfrm>
          <a:prstGeom prst="rect">
            <a:avLst/>
          </a:prstGeom>
          <a:no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rPr>
              <a:t>Program 2.1</a:t>
            </a:r>
            <a:endParaRPr lang="en-US" sz="1400" dirty="0">
              <a:solidFill>
                <a:schemeClr val="tx1"/>
              </a:solidFill>
            </a:endParaRPr>
          </a:p>
        </p:txBody>
      </p:sp>
      <p:sp>
        <p:nvSpPr>
          <p:cNvPr id="16" name="Rectangle 15"/>
          <p:cNvSpPr/>
          <p:nvPr/>
        </p:nvSpPr>
        <p:spPr>
          <a:xfrm>
            <a:off x="3433077" y="4806487"/>
            <a:ext cx="1297263" cy="247941"/>
          </a:xfrm>
          <a:prstGeom prst="rect">
            <a:avLst/>
          </a:prstGeom>
          <a:no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rPr>
              <a:t>Program 3.1</a:t>
            </a:r>
            <a:endParaRPr lang="en-US" sz="1400" dirty="0">
              <a:solidFill>
                <a:schemeClr val="tx1"/>
              </a:solidFill>
            </a:endParaRPr>
          </a:p>
        </p:txBody>
      </p:sp>
      <p:sp>
        <p:nvSpPr>
          <p:cNvPr id="17" name="Rectangle 16"/>
          <p:cNvSpPr/>
          <p:nvPr/>
        </p:nvSpPr>
        <p:spPr>
          <a:xfrm>
            <a:off x="3433077" y="5288361"/>
            <a:ext cx="1297263" cy="247941"/>
          </a:xfrm>
          <a:prstGeom prst="rect">
            <a:avLst/>
          </a:prstGeom>
          <a:no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rPr>
              <a:t>Program 3.2</a:t>
            </a:r>
            <a:endParaRPr lang="en-US" sz="1400" dirty="0">
              <a:solidFill>
                <a:schemeClr val="tx1"/>
              </a:solidFill>
            </a:endParaRPr>
          </a:p>
        </p:txBody>
      </p:sp>
      <p:sp>
        <p:nvSpPr>
          <p:cNvPr id="18" name="Rectangle 17"/>
          <p:cNvSpPr/>
          <p:nvPr/>
        </p:nvSpPr>
        <p:spPr>
          <a:xfrm>
            <a:off x="5243679" y="756495"/>
            <a:ext cx="3605027" cy="3027907"/>
          </a:xfrm>
          <a:prstGeom prst="rect">
            <a:avLst/>
          </a:prstGeom>
          <a:no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b="1" u="sng" dirty="0" smtClean="0">
                <a:solidFill>
                  <a:schemeClr val="tx1"/>
                </a:solidFill>
              </a:rPr>
              <a:t>Program 1.1: Interventions/Projects/Actions</a:t>
            </a:r>
          </a:p>
          <a:p>
            <a:pPr algn="ctr"/>
            <a:endParaRPr lang="en-US" sz="1300" dirty="0">
              <a:solidFill>
                <a:schemeClr val="tx1"/>
              </a:solidFill>
            </a:endParaRPr>
          </a:p>
          <a:p>
            <a:pPr algn="ctr"/>
            <a:endParaRPr lang="en-US" sz="1300" dirty="0" smtClean="0">
              <a:solidFill>
                <a:schemeClr val="tx1"/>
              </a:solidFill>
            </a:endParaRPr>
          </a:p>
          <a:p>
            <a:pPr algn="ctr"/>
            <a:endParaRPr lang="en-US" sz="1300" dirty="0">
              <a:solidFill>
                <a:schemeClr val="tx1"/>
              </a:solidFill>
            </a:endParaRPr>
          </a:p>
          <a:p>
            <a:pPr algn="ctr"/>
            <a:endParaRPr lang="en-US" sz="1300" dirty="0">
              <a:solidFill>
                <a:schemeClr val="tx1"/>
              </a:solidFill>
            </a:endParaRPr>
          </a:p>
          <a:p>
            <a:pPr algn="ctr"/>
            <a:endParaRPr lang="en-US" sz="1300" dirty="0" smtClean="0">
              <a:solidFill>
                <a:schemeClr val="tx1"/>
              </a:solidFill>
            </a:endParaRPr>
          </a:p>
          <a:p>
            <a:pPr algn="ctr"/>
            <a:endParaRPr lang="en-US" sz="1300" dirty="0">
              <a:solidFill>
                <a:schemeClr val="tx1"/>
              </a:solidFill>
            </a:endParaRPr>
          </a:p>
          <a:p>
            <a:pPr algn="ctr"/>
            <a:endParaRPr lang="en-US" sz="1300" dirty="0" smtClean="0">
              <a:solidFill>
                <a:schemeClr val="tx1"/>
              </a:solidFill>
            </a:endParaRPr>
          </a:p>
          <a:p>
            <a:pPr algn="ctr"/>
            <a:endParaRPr lang="en-US" sz="1300" dirty="0">
              <a:solidFill>
                <a:schemeClr val="tx1"/>
              </a:solidFill>
            </a:endParaRPr>
          </a:p>
          <a:p>
            <a:pPr algn="ctr"/>
            <a:endParaRPr lang="en-US" sz="1300" dirty="0" smtClean="0">
              <a:solidFill>
                <a:schemeClr val="tx1"/>
              </a:solidFill>
            </a:endParaRPr>
          </a:p>
          <a:p>
            <a:pPr algn="ctr"/>
            <a:endParaRPr lang="en-US" sz="1300" dirty="0">
              <a:solidFill>
                <a:schemeClr val="tx1"/>
              </a:solidFill>
            </a:endParaRPr>
          </a:p>
          <a:p>
            <a:pPr algn="ctr"/>
            <a:endParaRPr lang="en-US" sz="1300" dirty="0" smtClean="0">
              <a:solidFill>
                <a:schemeClr val="tx1"/>
              </a:solidFill>
            </a:endParaRPr>
          </a:p>
          <a:p>
            <a:pPr algn="ctr"/>
            <a:endParaRPr lang="en-US" sz="1300" dirty="0" smtClean="0">
              <a:solidFill>
                <a:schemeClr val="tx1"/>
              </a:solidFill>
            </a:endParaRPr>
          </a:p>
          <a:p>
            <a:pPr algn="ctr"/>
            <a:endParaRPr lang="en-US" sz="1300" dirty="0">
              <a:solidFill>
                <a:schemeClr val="tx1"/>
              </a:solidFill>
            </a:endParaRPr>
          </a:p>
        </p:txBody>
      </p:sp>
      <p:cxnSp>
        <p:nvCxnSpPr>
          <p:cNvPr id="19" name="Elbow Connector 18"/>
          <p:cNvCxnSpPr>
            <a:stCxn id="12" idx="3"/>
            <a:endCxn id="18" idx="1"/>
          </p:cNvCxnSpPr>
          <p:nvPr/>
        </p:nvCxnSpPr>
        <p:spPr>
          <a:xfrm>
            <a:off x="4730340" y="2264823"/>
            <a:ext cx="513339" cy="5626"/>
          </a:xfrm>
          <a:prstGeom prst="bentConnector3">
            <a:avLst>
              <a:gd name="adj1" fmla="val 50000"/>
            </a:avLst>
          </a:prstGeom>
          <a:ln w="3175" cmpd="sng">
            <a:solidFill>
              <a:srgbClr val="FF0000"/>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20" name="Elbow Connector 19"/>
          <p:cNvCxnSpPr>
            <a:stCxn id="9" idx="3"/>
            <a:endCxn id="12" idx="1"/>
          </p:cNvCxnSpPr>
          <p:nvPr/>
        </p:nvCxnSpPr>
        <p:spPr>
          <a:xfrm flipV="1">
            <a:off x="2987858" y="2264823"/>
            <a:ext cx="445219" cy="233034"/>
          </a:xfrm>
          <a:prstGeom prst="bentConnector3">
            <a:avLst/>
          </a:prstGeom>
          <a:ln w="3175" cmpd="sng">
            <a:solidFill>
              <a:srgbClr val="FF0000"/>
            </a:solidFill>
            <a:headEnd type="none"/>
            <a:tailEnd type="none"/>
          </a:ln>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5352923" y="1159163"/>
            <a:ext cx="3318264" cy="315745"/>
          </a:xfrm>
          <a:prstGeom prst="rect">
            <a:avLst/>
          </a:prstGeom>
          <a:solidFill>
            <a:schemeClr val="bg1">
              <a:lumMod val="65000"/>
            </a:schemeClr>
          </a:solidFill>
          <a:ln w="3175" cmpd="sng">
            <a:noFill/>
          </a:ln>
        </p:spPr>
        <p:style>
          <a:lnRef idx="1">
            <a:schemeClr val="accent1"/>
          </a:lnRef>
          <a:fillRef idx="3">
            <a:schemeClr val="accent1"/>
          </a:fillRef>
          <a:effectRef idx="2">
            <a:schemeClr val="accent1"/>
          </a:effectRef>
          <a:fontRef idx="minor">
            <a:schemeClr val="lt1"/>
          </a:fontRef>
        </p:style>
        <p:txBody>
          <a:bodyPr rtlCol="0" anchor="ctr"/>
          <a:lstStyle/>
          <a:p>
            <a:pPr>
              <a:lnSpc>
                <a:spcPct val="60000"/>
              </a:lnSpc>
            </a:pPr>
            <a:endParaRPr lang="en-US" sz="1000" dirty="0" smtClean="0">
              <a:solidFill>
                <a:schemeClr val="tx1"/>
              </a:solidFill>
            </a:endParaRPr>
          </a:p>
          <a:p>
            <a:pPr algn="ctr">
              <a:lnSpc>
                <a:spcPct val="60000"/>
              </a:lnSpc>
            </a:pPr>
            <a:r>
              <a:rPr lang="en-US" sz="1000" b="1" dirty="0" smtClean="0">
                <a:solidFill>
                  <a:srgbClr val="FF0000"/>
                </a:solidFill>
              </a:rPr>
              <a:t>Regulatory Improvements</a:t>
            </a:r>
            <a:r>
              <a:rPr lang="en-US" sz="1000" dirty="0" smtClean="0">
                <a:solidFill>
                  <a:srgbClr val="FF0000"/>
                </a:solidFill>
              </a:rPr>
              <a:t>:</a:t>
            </a:r>
          </a:p>
          <a:p>
            <a:pPr>
              <a:lnSpc>
                <a:spcPct val="60000"/>
              </a:lnSpc>
            </a:pPr>
            <a:r>
              <a:rPr lang="en-US" sz="1000" dirty="0" smtClean="0">
                <a:solidFill>
                  <a:schemeClr val="tx1"/>
                </a:solidFill>
              </a:rPr>
              <a:t>Intervention 1, Intervention 2, Intervention 3,  </a:t>
            </a:r>
          </a:p>
          <a:p>
            <a:pPr algn="ctr">
              <a:lnSpc>
                <a:spcPct val="60000"/>
              </a:lnSpc>
            </a:pPr>
            <a:endParaRPr lang="en-US" sz="1000" dirty="0">
              <a:solidFill>
                <a:schemeClr val="tx1"/>
              </a:solidFill>
            </a:endParaRPr>
          </a:p>
        </p:txBody>
      </p:sp>
      <p:sp>
        <p:nvSpPr>
          <p:cNvPr id="22" name="Rectangle 21"/>
          <p:cNvSpPr/>
          <p:nvPr/>
        </p:nvSpPr>
        <p:spPr>
          <a:xfrm>
            <a:off x="5352923" y="1530043"/>
            <a:ext cx="3318264" cy="315745"/>
          </a:xfrm>
          <a:prstGeom prst="rect">
            <a:avLst/>
          </a:prstGeom>
          <a:solidFill>
            <a:schemeClr val="bg1">
              <a:lumMod val="65000"/>
            </a:schemeClr>
          </a:solidFill>
          <a:ln w="3175" cmpd="sng">
            <a:noFill/>
          </a:ln>
        </p:spPr>
        <p:style>
          <a:lnRef idx="1">
            <a:schemeClr val="accent1"/>
          </a:lnRef>
          <a:fillRef idx="3">
            <a:schemeClr val="accent1"/>
          </a:fillRef>
          <a:effectRef idx="2">
            <a:schemeClr val="accent1"/>
          </a:effectRef>
          <a:fontRef idx="minor">
            <a:schemeClr val="lt1"/>
          </a:fontRef>
        </p:style>
        <p:txBody>
          <a:bodyPr rtlCol="0" anchor="ctr"/>
          <a:lstStyle/>
          <a:p>
            <a:pPr>
              <a:lnSpc>
                <a:spcPct val="60000"/>
              </a:lnSpc>
            </a:pPr>
            <a:endParaRPr lang="en-US" sz="1050" dirty="0" smtClean="0">
              <a:solidFill>
                <a:schemeClr val="tx1"/>
              </a:solidFill>
            </a:endParaRPr>
          </a:p>
          <a:p>
            <a:pPr algn="ctr">
              <a:lnSpc>
                <a:spcPct val="60000"/>
              </a:lnSpc>
            </a:pPr>
            <a:r>
              <a:rPr lang="en-US" sz="1050" b="1" dirty="0" smtClean="0">
                <a:solidFill>
                  <a:srgbClr val="FF0000"/>
                </a:solidFill>
              </a:rPr>
              <a:t>Institutional Development</a:t>
            </a:r>
            <a:r>
              <a:rPr lang="en-US" sz="1050" dirty="0" smtClean="0">
                <a:solidFill>
                  <a:srgbClr val="FF0000"/>
                </a:solidFill>
              </a:rPr>
              <a:t>:</a:t>
            </a:r>
          </a:p>
          <a:p>
            <a:pPr>
              <a:lnSpc>
                <a:spcPct val="60000"/>
              </a:lnSpc>
            </a:pPr>
            <a:r>
              <a:rPr lang="en-US" sz="1050" dirty="0" smtClean="0">
                <a:solidFill>
                  <a:schemeClr val="tx1"/>
                </a:solidFill>
              </a:rPr>
              <a:t>Intervention 1, Intervention 2, Intervention 3,  </a:t>
            </a:r>
            <a:endParaRPr lang="en-US" sz="1400" dirty="0" smtClean="0">
              <a:solidFill>
                <a:schemeClr val="tx1"/>
              </a:solidFill>
            </a:endParaRPr>
          </a:p>
          <a:p>
            <a:pPr algn="ctr">
              <a:lnSpc>
                <a:spcPct val="60000"/>
              </a:lnSpc>
            </a:pPr>
            <a:endParaRPr lang="en-US" sz="1400" dirty="0">
              <a:solidFill>
                <a:schemeClr val="tx1"/>
              </a:solidFill>
            </a:endParaRPr>
          </a:p>
        </p:txBody>
      </p:sp>
      <p:sp>
        <p:nvSpPr>
          <p:cNvPr id="23" name="Rectangle 22"/>
          <p:cNvSpPr/>
          <p:nvPr/>
        </p:nvSpPr>
        <p:spPr>
          <a:xfrm>
            <a:off x="5352923" y="1914578"/>
            <a:ext cx="3318264" cy="315745"/>
          </a:xfrm>
          <a:prstGeom prst="rect">
            <a:avLst/>
          </a:prstGeom>
          <a:solidFill>
            <a:schemeClr val="bg1">
              <a:lumMod val="65000"/>
            </a:schemeClr>
          </a:solidFill>
          <a:ln w="3175" cmpd="sng">
            <a:noFill/>
          </a:ln>
        </p:spPr>
        <p:style>
          <a:lnRef idx="1">
            <a:schemeClr val="accent1"/>
          </a:lnRef>
          <a:fillRef idx="3">
            <a:schemeClr val="accent1"/>
          </a:fillRef>
          <a:effectRef idx="2">
            <a:schemeClr val="accent1"/>
          </a:effectRef>
          <a:fontRef idx="minor">
            <a:schemeClr val="lt1"/>
          </a:fontRef>
        </p:style>
        <p:txBody>
          <a:bodyPr rtlCol="0" anchor="ctr"/>
          <a:lstStyle/>
          <a:p>
            <a:pPr>
              <a:lnSpc>
                <a:spcPct val="60000"/>
              </a:lnSpc>
            </a:pPr>
            <a:endParaRPr lang="en-US" sz="1000" dirty="0" smtClean="0">
              <a:solidFill>
                <a:schemeClr val="tx1"/>
              </a:solidFill>
            </a:endParaRPr>
          </a:p>
          <a:p>
            <a:pPr algn="ctr">
              <a:lnSpc>
                <a:spcPct val="60000"/>
              </a:lnSpc>
            </a:pPr>
            <a:r>
              <a:rPr lang="en-US" sz="1000" b="1" dirty="0" smtClean="0">
                <a:solidFill>
                  <a:srgbClr val="FF0000"/>
                </a:solidFill>
              </a:rPr>
              <a:t>Investment Projects</a:t>
            </a:r>
            <a:r>
              <a:rPr lang="en-US" sz="1000" dirty="0" smtClean="0">
                <a:solidFill>
                  <a:srgbClr val="FF0000"/>
                </a:solidFill>
              </a:rPr>
              <a:t>:</a:t>
            </a:r>
          </a:p>
          <a:p>
            <a:pPr>
              <a:lnSpc>
                <a:spcPct val="60000"/>
              </a:lnSpc>
            </a:pPr>
            <a:r>
              <a:rPr lang="en-US" sz="1000" dirty="0" smtClean="0">
                <a:solidFill>
                  <a:schemeClr val="tx1"/>
                </a:solidFill>
              </a:rPr>
              <a:t>Project 1, Project 2, Project 3,  Project 4, Project 5, ……..</a:t>
            </a:r>
          </a:p>
          <a:p>
            <a:pPr algn="ctr">
              <a:lnSpc>
                <a:spcPct val="60000"/>
              </a:lnSpc>
            </a:pPr>
            <a:endParaRPr lang="en-US" sz="1000" dirty="0">
              <a:solidFill>
                <a:schemeClr val="tx1"/>
              </a:solidFill>
            </a:endParaRPr>
          </a:p>
        </p:txBody>
      </p:sp>
      <p:sp>
        <p:nvSpPr>
          <p:cNvPr id="24" name="Rectangle 23"/>
          <p:cNvSpPr/>
          <p:nvPr/>
        </p:nvSpPr>
        <p:spPr>
          <a:xfrm>
            <a:off x="5352923" y="2296918"/>
            <a:ext cx="3318264" cy="315745"/>
          </a:xfrm>
          <a:prstGeom prst="rect">
            <a:avLst/>
          </a:prstGeom>
          <a:solidFill>
            <a:schemeClr val="bg1">
              <a:lumMod val="65000"/>
            </a:schemeClr>
          </a:solidFill>
          <a:ln w="3175" cmpd="sng">
            <a:noFill/>
          </a:ln>
        </p:spPr>
        <p:style>
          <a:lnRef idx="1">
            <a:schemeClr val="accent1"/>
          </a:lnRef>
          <a:fillRef idx="3">
            <a:schemeClr val="accent1"/>
          </a:fillRef>
          <a:effectRef idx="2">
            <a:schemeClr val="accent1"/>
          </a:effectRef>
          <a:fontRef idx="minor">
            <a:schemeClr val="lt1"/>
          </a:fontRef>
        </p:style>
        <p:txBody>
          <a:bodyPr rtlCol="0" anchor="ctr"/>
          <a:lstStyle/>
          <a:p>
            <a:pPr>
              <a:lnSpc>
                <a:spcPct val="60000"/>
              </a:lnSpc>
            </a:pPr>
            <a:endParaRPr lang="en-US" sz="1000" dirty="0" smtClean="0">
              <a:solidFill>
                <a:schemeClr val="tx1"/>
              </a:solidFill>
            </a:endParaRPr>
          </a:p>
          <a:p>
            <a:pPr algn="ctr">
              <a:lnSpc>
                <a:spcPct val="60000"/>
              </a:lnSpc>
            </a:pPr>
            <a:r>
              <a:rPr lang="en-US" sz="1000" b="1" dirty="0" smtClean="0">
                <a:solidFill>
                  <a:srgbClr val="FF0000"/>
                </a:solidFill>
              </a:rPr>
              <a:t>Economic Infrastructure</a:t>
            </a:r>
            <a:r>
              <a:rPr lang="en-US" sz="1000" dirty="0" smtClean="0">
                <a:solidFill>
                  <a:srgbClr val="FF0000"/>
                </a:solidFill>
              </a:rPr>
              <a:t>:</a:t>
            </a:r>
          </a:p>
          <a:p>
            <a:pPr>
              <a:lnSpc>
                <a:spcPct val="60000"/>
              </a:lnSpc>
            </a:pPr>
            <a:r>
              <a:rPr lang="en-US" sz="1000" dirty="0" smtClean="0">
                <a:solidFill>
                  <a:schemeClr val="tx1"/>
                </a:solidFill>
              </a:rPr>
              <a:t>Project 1, Project 2, Project 3, Project 4, Project 5, ……..  </a:t>
            </a:r>
          </a:p>
          <a:p>
            <a:pPr algn="ctr">
              <a:lnSpc>
                <a:spcPct val="60000"/>
              </a:lnSpc>
            </a:pPr>
            <a:endParaRPr lang="en-US" sz="1000" dirty="0">
              <a:solidFill>
                <a:schemeClr val="tx1"/>
              </a:solidFill>
            </a:endParaRPr>
          </a:p>
        </p:txBody>
      </p:sp>
      <p:sp>
        <p:nvSpPr>
          <p:cNvPr id="25" name="Rectangle 24"/>
          <p:cNvSpPr/>
          <p:nvPr/>
        </p:nvSpPr>
        <p:spPr>
          <a:xfrm>
            <a:off x="5352923" y="2667798"/>
            <a:ext cx="3318264" cy="315745"/>
          </a:xfrm>
          <a:prstGeom prst="rect">
            <a:avLst/>
          </a:prstGeom>
          <a:solidFill>
            <a:schemeClr val="bg1">
              <a:lumMod val="65000"/>
            </a:schemeClr>
          </a:solidFill>
          <a:ln w="3175" cmpd="sng">
            <a:noFill/>
          </a:ln>
        </p:spPr>
        <p:style>
          <a:lnRef idx="1">
            <a:schemeClr val="accent1"/>
          </a:lnRef>
          <a:fillRef idx="3">
            <a:schemeClr val="accent1"/>
          </a:fillRef>
          <a:effectRef idx="2">
            <a:schemeClr val="accent1"/>
          </a:effectRef>
          <a:fontRef idx="minor">
            <a:schemeClr val="lt1"/>
          </a:fontRef>
        </p:style>
        <p:txBody>
          <a:bodyPr rtlCol="0" anchor="ctr"/>
          <a:lstStyle/>
          <a:p>
            <a:pPr>
              <a:lnSpc>
                <a:spcPct val="60000"/>
              </a:lnSpc>
            </a:pPr>
            <a:endParaRPr lang="en-US" sz="1000" dirty="0" smtClean="0">
              <a:solidFill>
                <a:schemeClr val="tx1"/>
              </a:solidFill>
            </a:endParaRPr>
          </a:p>
          <a:p>
            <a:pPr algn="ctr">
              <a:lnSpc>
                <a:spcPct val="60000"/>
              </a:lnSpc>
            </a:pPr>
            <a:r>
              <a:rPr lang="en-US" sz="1000" b="1" dirty="0" smtClean="0">
                <a:solidFill>
                  <a:srgbClr val="FF0000"/>
                </a:solidFill>
              </a:rPr>
              <a:t>Skills Development</a:t>
            </a:r>
            <a:r>
              <a:rPr lang="en-US" sz="1000" dirty="0" smtClean="0">
                <a:solidFill>
                  <a:srgbClr val="FF0000"/>
                </a:solidFill>
              </a:rPr>
              <a:t>:</a:t>
            </a:r>
          </a:p>
          <a:p>
            <a:pPr>
              <a:lnSpc>
                <a:spcPct val="60000"/>
              </a:lnSpc>
            </a:pPr>
            <a:r>
              <a:rPr lang="en-US" sz="1000" dirty="0" smtClean="0">
                <a:solidFill>
                  <a:schemeClr val="tx1"/>
                </a:solidFill>
              </a:rPr>
              <a:t>Project 1, Project 2, Project 3, Project 4, Project 5, ……..  </a:t>
            </a:r>
          </a:p>
          <a:p>
            <a:pPr algn="ctr">
              <a:lnSpc>
                <a:spcPct val="60000"/>
              </a:lnSpc>
            </a:pPr>
            <a:endParaRPr lang="en-US" sz="1000" dirty="0">
              <a:solidFill>
                <a:schemeClr val="tx1"/>
              </a:solidFill>
            </a:endParaRPr>
          </a:p>
        </p:txBody>
      </p:sp>
      <p:sp>
        <p:nvSpPr>
          <p:cNvPr id="26" name="Rectangle 25"/>
          <p:cNvSpPr/>
          <p:nvPr/>
        </p:nvSpPr>
        <p:spPr>
          <a:xfrm>
            <a:off x="5352923" y="3038678"/>
            <a:ext cx="3318264" cy="315745"/>
          </a:xfrm>
          <a:prstGeom prst="rect">
            <a:avLst/>
          </a:prstGeom>
          <a:solidFill>
            <a:schemeClr val="bg1">
              <a:lumMod val="65000"/>
            </a:schemeClr>
          </a:solidFill>
          <a:ln w="3175" cmpd="sng">
            <a:noFill/>
          </a:ln>
        </p:spPr>
        <p:style>
          <a:lnRef idx="1">
            <a:schemeClr val="accent1"/>
          </a:lnRef>
          <a:fillRef idx="3">
            <a:schemeClr val="accent1"/>
          </a:fillRef>
          <a:effectRef idx="2">
            <a:schemeClr val="accent1"/>
          </a:effectRef>
          <a:fontRef idx="minor">
            <a:schemeClr val="lt1"/>
          </a:fontRef>
        </p:style>
        <p:txBody>
          <a:bodyPr rtlCol="0" anchor="ctr"/>
          <a:lstStyle/>
          <a:p>
            <a:pPr>
              <a:lnSpc>
                <a:spcPct val="60000"/>
              </a:lnSpc>
            </a:pPr>
            <a:endParaRPr lang="en-US" sz="1000" dirty="0" smtClean="0">
              <a:solidFill>
                <a:schemeClr val="tx1"/>
              </a:solidFill>
            </a:endParaRPr>
          </a:p>
          <a:p>
            <a:pPr algn="ctr">
              <a:lnSpc>
                <a:spcPct val="60000"/>
              </a:lnSpc>
            </a:pPr>
            <a:r>
              <a:rPr lang="en-US" sz="1000" b="1" dirty="0" smtClean="0">
                <a:solidFill>
                  <a:srgbClr val="FF0000"/>
                </a:solidFill>
              </a:rPr>
              <a:t>Technical Assistance</a:t>
            </a:r>
            <a:r>
              <a:rPr lang="en-US" sz="1000" dirty="0" smtClean="0">
                <a:solidFill>
                  <a:srgbClr val="FF0000"/>
                </a:solidFill>
              </a:rPr>
              <a:t>:</a:t>
            </a:r>
          </a:p>
          <a:p>
            <a:pPr>
              <a:lnSpc>
                <a:spcPct val="60000"/>
              </a:lnSpc>
            </a:pPr>
            <a:r>
              <a:rPr lang="en-US" sz="1000" dirty="0" smtClean="0">
                <a:solidFill>
                  <a:schemeClr val="tx1"/>
                </a:solidFill>
              </a:rPr>
              <a:t>Project 1, Project 2, Project 3, Project 4, Project 5, ……..  </a:t>
            </a:r>
          </a:p>
          <a:p>
            <a:pPr algn="ctr">
              <a:lnSpc>
                <a:spcPct val="60000"/>
              </a:lnSpc>
            </a:pPr>
            <a:endParaRPr lang="en-US" sz="1000" dirty="0">
              <a:solidFill>
                <a:schemeClr val="tx1"/>
              </a:solidFill>
            </a:endParaRPr>
          </a:p>
        </p:txBody>
      </p:sp>
      <p:sp>
        <p:nvSpPr>
          <p:cNvPr id="27" name="Rectangle 26"/>
          <p:cNvSpPr/>
          <p:nvPr/>
        </p:nvSpPr>
        <p:spPr>
          <a:xfrm>
            <a:off x="5352923" y="3423213"/>
            <a:ext cx="3318264" cy="315745"/>
          </a:xfrm>
          <a:prstGeom prst="rect">
            <a:avLst/>
          </a:prstGeom>
          <a:solidFill>
            <a:schemeClr val="bg1">
              <a:lumMod val="65000"/>
            </a:schemeClr>
          </a:solidFill>
          <a:ln w="3175" cmpd="sng">
            <a:noFill/>
          </a:ln>
        </p:spPr>
        <p:style>
          <a:lnRef idx="1">
            <a:schemeClr val="accent1"/>
          </a:lnRef>
          <a:fillRef idx="3">
            <a:schemeClr val="accent1"/>
          </a:fillRef>
          <a:effectRef idx="2">
            <a:schemeClr val="accent1"/>
          </a:effectRef>
          <a:fontRef idx="minor">
            <a:schemeClr val="lt1"/>
          </a:fontRef>
        </p:style>
        <p:txBody>
          <a:bodyPr rtlCol="0" anchor="ctr"/>
          <a:lstStyle/>
          <a:p>
            <a:pPr>
              <a:lnSpc>
                <a:spcPct val="60000"/>
              </a:lnSpc>
            </a:pPr>
            <a:endParaRPr lang="en-US" sz="1000" dirty="0" smtClean="0">
              <a:solidFill>
                <a:schemeClr val="tx1"/>
              </a:solidFill>
            </a:endParaRPr>
          </a:p>
          <a:p>
            <a:pPr algn="ctr">
              <a:lnSpc>
                <a:spcPct val="60000"/>
              </a:lnSpc>
            </a:pPr>
            <a:r>
              <a:rPr lang="en-US" sz="1000" b="1" dirty="0" smtClean="0">
                <a:solidFill>
                  <a:srgbClr val="FF0000"/>
                </a:solidFill>
              </a:rPr>
              <a:t>Other Areas of Action</a:t>
            </a:r>
            <a:r>
              <a:rPr lang="en-US" sz="1000" dirty="0" smtClean="0">
                <a:solidFill>
                  <a:srgbClr val="FF0000"/>
                </a:solidFill>
              </a:rPr>
              <a:t>:</a:t>
            </a:r>
          </a:p>
          <a:p>
            <a:pPr>
              <a:lnSpc>
                <a:spcPct val="60000"/>
              </a:lnSpc>
            </a:pPr>
            <a:r>
              <a:rPr lang="en-US" sz="1000" dirty="0" smtClean="0">
                <a:solidFill>
                  <a:schemeClr val="tx1"/>
                </a:solidFill>
              </a:rPr>
              <a:t>Project 1, Project 2, Project 3, Project 4, Project 5, ……..  </a:t>
            </a:r>
          </a:p>
          <a:p>
            <a:pPr algn="ctr">
              <a:lnSpc>
                <a:spcPct val="60000"/>
              </a:lnSpc>
            </a:pPr>
            <a:endParaRPr lang="en-US" sz="1000" dirty="0">
              <a:solidFill>
                <a:schemeClr val="tx1"/>
              </a:solidFill>
            </a:endParaRPr>
          </a:p>
        </p:txBody>
      </p:sp>
      <p:cxnSp>
        <p:nvCxnSpPr>
          <p:cNvPr id="28" name="Straight Connector 27"/>
          <p:cNvCxnSpPr>
            <a:stCxn id="7" idx="3"/>
            <a:endCxn id="10" idx="1"/>
          </p:cNvCxnSpPr>
          <p:nvPr/>
        </p:nvCxnSpPr>
        <p:spPr>
          <a:xfrm>
            <a:off x="1461139" y="4185043"/>
            <a:ext cx="229456" cy="6951"/>
          </a:xfrm>
          <a:prstGeom prst="line">
            <a:avLst/>
          </a:prstGeom>
          <a:ln w="3175" cmpd="sng">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9" name="Elbow Connector 28"/>
          <p:cNvCxnSpPr>
            <a:stCxn id="7" idx="3"/>
            <a:endCxn id="9" idx="1"/>
          </p:cNvCxnSpPr>
          <p:nvPr/>
        </p:nvCxnSpPr>
        <p:spPr>
          <a:xfrm flipV="1">
            <a:off x="1461139" y="2497857"/>
            <a:ext cx="229456" cy="1687186"/>
          </a:xfrm>
          <a:prstGeom prst="bentConnector3">
            <a:avLst/>
          </a:prstGeom>
          <a:ln w="3175" cmpd="sng">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30" name="Elbow Connector 29"/>
          <p:cNvCxnSpPr>
            <a:stCxn id="7" idx="3"/>
            <a:endCxn id="11" idx="1"/>
          </p:cNvCxnSpPr>
          <p:nvPr/>
        </p:nvCxnSpPr>
        <p:spPr>
          <a:xfrm>
            <a:off x="1461139" y="4185043"/>
            <a:ext cx="229456" cy="945235"/>
          </a:xfrm>
          <a:prstGeom prst="bentConnector3">
            <a:avLst/>
          </a:prstGeom>
          <a:ln w="3175" cmpd="sng">
            <a:solidFill>
              <a:srgbClr val="FF0000"/>
            </a:solidFill>
          </a:ln>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5243679" y="4061365"/>
            <a:ext cx="3605027" cy="2607995"/>
          </a:xfrm>
          <a:prstGeom prst="rect">
            <a:avLst/>
          </a:prstGeom>
          <a:no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 typeface="Arial"/>
              <a:buChar char="•"/>
            </a:pPr>
            <a:endParaRPr lang="en-US" sz="1300" dirty="0" smtClean="0">
              <a:solidFill>
                <a:schemeClr val="tx1"/>
              </a:solidFill>
            </a:endParaRPr>
          </a:p>
          <a:p>
            <a:pPr marL="285750" indent="-285750">
              <a:buFont typeface="Arial"/>
              <a:buChar char="•"/>
            </a:pPr>
            <a:endParaRPr lang="en-US" sz="1300" dirty="0">
              <a:solidFill>
                <a:schemeClr val="tx1"/>
              </a:solidFill>
            </a:endParaRPr>
          </a:p>
          <a:p>
            <a:pPr marL="285750" indent="-285750">
              <a:buFont typeface="Arial"/>
              <a:buChar char="•"/>
            </a:pPr>
            <a:endParaRPr lang="en-US" sz="1300" dirty="0" smtClean="0">
              <a:solidFill>
                <a:schemeClr val="tx1"/>
              </a:solidFill>
            </a:endParaRPr>
          </a:p>
          <a:p>
            <a:pPr marL="285750" indent="-285750">
              <a:buFont typeface="Arial"/>
              <a:buChar char="•"/>
            </a:pPr>
            <a:endParaRPr lang="en-US" sz="1300" dirty="0">
              <a:solidFill>
                <a:schemeClr val="tx1"/>
              </a:solidFill>
            </a:endParaRPr>
          </a:p>
          <a:p>
            <a:pPr marL="285750" indent="-285750">
              <a:buFont typeface="Arial"/>
              <a:buChar char="•"/>
            </a:pPr>
            <a:endParaRPr lang="en-US" sz="1300" dirty="0" smtClean="0">
              <a:solidFill>
                <a:schemeClr val="tx1"/>
              </a:solidFill>
            </a:endParaRPr>
          </a:p>
          <a:p>
            <a:pPr marL="285750" indent="-285750">
              <a:buFont typeface="Arial"/>
              <a:buChar char="•"/>
            </a:pPr>
            <a:endParaRPr lang="en-US" sz="1300" dirty="0" smtClean="0">
              <a:solidFill>
                <a:schemeClr val="tx1"/>
              </a:solidFill>
            </a:endParaRPr>
          </a:p>
          <a:p>
            <a:pPr marL="285750" indent="-285750">
              <a:buFont typeface="Arial"/>
              <a:buChar char="•"/>
            </a:pPr>
            <a:endParaRPr lang="en-US" sz="1300" dirty="0">
              <a:solidFill>
                <a:schemeClr val="tx1"/>
              </a:solidFill>
            </a:endParaRPr>
          </a:p>
          <a:p>
            <a:pPr marL="285750" indent="-285750">
              <a:buFont typeface="Arial"/>
              <a:buChar char="•"/>
            </a:pPr>
            <a:endParaRPr lang="en-US" sz="1300" dirty="0" smtClean="0">
              <a:solidFill>
                <a:schemeClr val="tx1"/>
              </a:solidFill>
            </a:endParaRPr>
          </a:p>
          <a:p>
            <a:endParaRPr lang="en-US" sz="1300" b="1" u="sng" dirty="0" smtClean="0">
              <a:solidFill>
                <a:schemeClr val="tx1"/>
              </a:solidFill>
            </a:endParaRPr>
          </a:p>
          <a:p>
            <a:endParaRPr lang="en-US" sz="1300" b="1" u="sng" dirty="0">
              <a:solidFill>
                <a:schemeClr val="tx1"/>
              </a:solidFill>
            </a:endParaRPr>
          </a:p>
          <a:p>
            <a:endParaRPr lang="en-US" sz="1300" b="1" u="sng" dirty="0" smtClean="0">
              <a:solidFill>
                <a:schemeClr val="tx1"/>
              </a:solidFill>
            </a:endParaRPr>
          </a:p>
          <a:p>
            <a:endParaRPr lang="en-US" sz="1300" b="1" u="sng" dirty="0" smtClean="0">
              <a:solidFill>
                <a:schemeClr val="tx1"/>
              </a:solidFill>
            </a:endParaRPr>
          </a:p>
          <a:p>
            <a:r>
              <a:rPr lang="en-US" sz="1300" b="1" u="sng" dirty="0" smtClean="0">
                <a:solidFill>
                  <a:schemeClr val="tx1"/>
                </a:solidFill>
              </a:rPr>
              <a:t>Program Information</a:t>
            </a:r>
          </a:p>
          <a:p>
            <a:pPr marL="285750" indent="-285750">
              <a:buFont typeface="Arial"/>
              <a:buChar char="•"/>
            </a:pPr>
            <a:r>
              <a:rPr lang="en-US" sz="1300" dirty="0" smtClean="0">
                <a:solidFill>
                  <a:schemeClr val="tx1"/>
                </a:solidFill>
              </a:rPr>
              <a:t>Program Management Structure </a:t>
            </a:r>
          </a:p>
          <a:p>
            <a:pPr marL="285750" indent="-285750">
              <a:buFont typeface="Arial"/>
              <a:buChar char="•"/>
            </a:pPr>
            <a:r>
              <a:rPr lang="en-US" sz="1300" dirty="0" smtClean="0">
                <a:solidFill>
                  <a:schemeClr val="tx1"/>
                </a:solidFill>
              </a:rPr>
              <a:t>Project Sponsoring/Implementing Entities</a:t>
            </a:r>
          </a:p>
          <a:p>
            <a:pPr marL="742950" lvl="1" indent="-285750">
              <a:buFont typeface="Arial"/>
              <a:buChar char="•"/>
            </a:pPr>
            <a:r>
              <a:rPr lang="en-US" sz="1300" dirty="0" smtClean="0">
                <a:solidFill>
                  <a:schemeClr val="tx1"/>
                </a:solidFill>
              </a:rPr>
              <a:t>Public Sector/Directorates</a:t>
            </a:r>
          </a:p>
          <a:p>
            <a:pPr marL="742950" lvl="1" indent="-285750">
              <a:buFont typeface="Arial"/>
              <a:buChar char="•"/>
            </a:pPr>
            <a:r>
              <a:rPr lang="en-US" sz="1300" dirty="0" smtClean="0">
                <a:solidFill>
                  <a:schemeClr val="tx1"/>
                </a:solidFill>
              </a:rPr>
              <a:t>Private Sector</a:t>
            </a:r>
          </a:p>
          <a:p>
            <a:pPr marL="742950" lvl="1" indent="-285750">
              <a:buFont typeface="Arial"/>
              <a:buChar char="•"/>
            </a:pPr>
            <a:r>
              <a:rPr lang="en-US" sz="1300" dirty="0" smtClean="0">
                <a:solidFill>
                  <a:schemeClr val="tx1"/>
                </a:solidFill>
              </a:rPr>
              <a:t>Development Partner</a:t>
            </a:r>
          </a:p>
          <a:p>
            <a:pPr marL="742950" lvl="1" indent="-285750">
              <a:buFont typeface="Arial"/>
              <a:buChar char="•"/>
            </a:pPr>
            <a:r>
              <a:rPr lang="en-US" sz="1300" dirty="0" smtClean="0">
                <a:solidFill>
                  <a:schemeClr val="tx1"/>
                </a:solidFill>
              </a:rPr>
              <a:t>Other</a:t>
            </a:r>
          </a:p>
          <a:p>
            <a:pPr marL="285750" indent="-285750">
              <a:buFont typeface="Arial"/>
              <a:buChar char="•"/>
            </a:pPr>
            <a:r>
              <a:rPr lang="en-US" sz="1300" dirty="0" smtClean="0">
                <a:solidFill>
                  <a:schemeClr val="tx1"/>
                </a:solidFill>
              </a:rPr>
              <a:t>Program Timeframe </a:t>
            </a:r>
          </a:p>
          <a:p>
            <a:pPr marL="285750" indent="-285750">
              <a:buFont typeface="Arial"/>
              <a:buChar char="•"/>
            </a:pPr>
            <a:r>
              <a:rPr lang="en-US" sz="1300" dirty="0" smtClean="0">
                <a:solidFill>
                  <a:schemeClr val="tx1"/>
                </a:solidFill>
              </a:rPr>
              <a:t>Program Implementation Plan/Sequence</a:t>
            </a:r>
          </a:p>
          <a:p>
            <a:pPr marL="285750" indent="-285750">
              <a:buFont typeface="Arial"/>
              <a:buChar char="•"/>
            </a:pPr>
            <a:r>
              <a:rPr lang="en-US" sz="1300" dirty="0" smtClean="0">
                <a:solidFill>
                  <a:schemeClr val="tx1"/>
                </a:solidFill>
              </a:rPr>
              <a:t>Program Budget</a:t>
            </a:r>
          </a:p>
          <a:p>
            <a:pPr marL="742950" lvl="1" indent="-285750">
              <a:buFont typeface="Arial"/>
              <a:buChar char="•"/>
            </a:pPr>
            <a:r>
              <a:rPr lang="en-US" sz="1300" dirty="0" smtClean="0">
                <a:solidFill>
                  <a:schemeClr val="tx1"/>
                </a:solidFill>
              </a:rPr>
              <a:t>Sources of Funding by Intervention</a:t>
            </a:r>
          </a:p>
          <a:p>
            <a:pPr marL="742950" lvl="1" indent="-285750">
              <a:buFont typeface="Arial"/>
              <a:buChar char="•"/>
            </a:pPr>
            <a:r>
              <a:rPr lang="en-US" sz="1300" dirty="0" smtClean="0">
                <a:solidFill>
                  <a:schemeClr val="tx1"/>
                </a:solidFill>
              </a:rPr>
              <a:t>Budgetary Allocation per project</a:t>
            </a:r>
          </a:p>
          <a:p>
            <a:pPr marL="285750" indent="-285750">
              <a:buFont typeface="Arial"/>
              <a:buChar char="•"/>
            </a:pPr>
            <a:endParaRPr lang="en-US" sz="1300" dirty="0" smtClean="0">
              <a:solidFill>
                <a:schemeClr val="tx1"/>
              </a:solidFill>
            </a:endParaRPr>
          </a:p>
          <a:p>
            <a:pPr algn="ctr"/>
            <a:endParaRPr lang="en-US" sz="1300" dirty="0">
              <a:solidFill>
                <a:schemeClr val="tx1"/>
              </a:solidFill>
            </a:endParaRPr>
          </a:p>
          <a:p>
            <a:pPr algn="ctr"/>
            <a:endParaRPr lang="en-US" sz="1300" dirty="0">
              <a:solidFill>
                <a:schemeClr val="tx1"/>
              </a:solidFill>
            </a:endParaRPr>
          </a:p>
          <a:p>
            <a:pPr algn="ctr"/>
            <a:endParaRPr lang="en-US" sz="1300" dirty="0" smtClean="0">
              <a:solidFill>
                <a:schemeClr val="tx1"/>
              </a:solidFill>
            </a:endParaRPr>
          </a:p>
          <a:p>
            <a:pPr algn="ctr"/>
            <a:endParaRPr lang="en-US" sz="1300" dirty="0">
              <a:solidFill>
                <a:schemeClr val="tx1"/>
              </a:solidFill>
            </a:endParaRPr>
          </a:p>
          <a:p>
            <a:pPr algn="ctr"/>
            <a:endParaRPr lang="en-US" sz="1300" dirty="0" smtClean="0">
              <a:solidFill>
                <a:schemeClr val="tx1"/>
              </a:solidFill>
            </a:endParaRPr>
          </a:p>
          <a:p>
            <a:pPr algn="ctr"/>
            <a:endParaRPr lang="en-US" sz="1300" dirty="0">
              <a:solidFill>
                <a:schemeClr val="tx1"/>
              </a:solidFill>
            </a:endParaRPr>
          </a:p>
          <a:p>
            <a:pPr algn="ctr"/>
            <a:endParaRPr lang="en-US" sz="1300" dirty="0" smtClean="0">
              <a:solidFill>
                <a:schemeClr val="tx1"/>
              </a:solidFill>
            </a:endParaRPr>
          </a:p>
          <a:p>
            <a:pPr algn="ctr"/>
            <a:endParaRPr lang="en-US" sz="1300" dirty="0">
              <a:solidFill>
                <a:schemeClr val="tx1"/>
              </a:solidFill>
            </a:endParaRPr>
          </a:p>
          <a:p>
            <a:pPr algn="ctr"/>
            <a:endParaRPr lang="en-US" sz="1300" dirty="0" smtClean="0">
              <a:solidFill>
                <a:schemeClr val="tx1"/>
              </a:solidFill>
            </a:endParaRPr>
          </a:p>
          <a:p>
            <a:pPr algn="ctr"/>
            <a:endParaRPr lang="en-US" sz="1300" dirty="0" smtClean="0">
              <a:solidFill>
                <a:schemeClr val="tx1"/>
              </a:solidFill>
            </a:endParaRPr>
          </a:p>
          <a:p>
            <a:pPr algn="ctr"/>
            <a:endParaRPr lang="en-US" sz="1300" dirty="0">
              <a:solidFill>
                <a:schemeClr val="tx1"/>
              </a:solidFill>
            </a:endParaRPr>
          </a:p>
        </p:txBody>
      </p:sp>
      <p:sp>
        <p:nvSpPr>
          <p:cNvPr id="32" name="Striped Right Arrow 31"/>
          <p:cNvSpPr/>
          <p:nvPr/>
        </p:nvSpPr>
        <p:spPr>
          <a:xfrm rot="16200000">
            <a:off x="6786747" y="3307100"/>
            <a:ext cx="546205" cy="1137755"/>
          </a:xfrm>
          <a:prstGeom prst="stripedRightArrow">
            <a:avLst/>
          </a:prstGeom>
          <a:gradFill flip="none" rotWithShape="1">
            <a:gsLst>
              <a:gs pos="0">
                <a:srgbClr val="FF0000"/>
              </a:gs>
              <a:gs pos="100000">
                <a:srgbClr val="FFFFFF"/>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497789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a:t>
            </a:r>
            <a:r>
              <a:rPr lang="en-US" sz="2600" dirty="0" smtClean="0">
                <a:solidFill>
                  <a:srgbClr val="FF0000"/>
                </a:solidFill>
                <a:latin typeface="Calibri" charset="0"/>
                <a:ea typeface="ＭＳ Ｐゴシック" charset="0"/>
                <a:cs typeface="ＭＳ Ｐゴシック" charset="0"/>
              </a:rPr>
              <a:t>LED Strategy: </a:t>
            </a:r>
            <a:r>
              <a:rPr lang="en-US" sz="2600" dirty="0" smtClean="0">
                <a:solidFill>
                  <a:srgbClr val="FFFFFF"/>
                </a:solidFill>
                <a:latin typeface="Calibri" charset="0"/>
                <a:ea typeface="ＭＳ Ｐゴシック" charset="0"/>
                <a:cs typeface="ＭＳ Ｐゴシック" charset="0"/>
              </a:rPr>
              <a:t>Structure and Potential Scope</a:t>
            </a:r>
            <a:endParaRPr lang="en-US" sz="2400" b="0" i="1" dirty="0">
              <a:solidFill>
                <a:schemeClr val="bg1"/>
              </a:solidFill>
              <a:latin typeface="Calibri" charset="0"/>
              <a:ea typeface="ＭＳ Ｐゴシック" charset="0"/>
              <a:cs typeface="ＭＳ Ｐゴシック" charset="0"/>
            </a:endParaRPr>
          </a:p>
        </p:txBody>
      </p:sp>
      <p:sp>
        <p:nvSpPr>
          <p:cNvPr id="7" name="Right Arrow 6"/>
          <p:cNvSpPr/>
          <p:nvPr/>
        </p:nvSpPr>
        <p:spPr>
          <a:xfrm>
            <a:off x="467544" y="1823864"/>
            <a:ext cx="2880320" cy="504056"/>
          </a:xfrm>
          <a:prstGeom prst="rightArrow">
            <a:avLst/>
          </a:prstGeom>
          <a:solidFill>
            <a:srgbClr val="FF00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bg1"/>
                </a:solidFill>
                <a:latin typeface="Arial" charset="0"/>
                <a:ea typeface="ＭＳ Ｐゴシック" charset="0"/>
                <a:cs typeface="ＭＳ Ｐゴシック" charset="0"/>
              </a:rPr>
              <a:t>Economic Infrastructure Projects</a:t>
            </a:r>
          </a:p>
        </p:txBody>
      </p:sp>
      <p:sp>
        <p:nvSpPr>
          <p:cNvPr id="9" name="Right Arrow 8"/>
          <p:cNvSpPr/>
          <p:nvPr/>
        </p:nvSpPr>
        <p:spPr>
          <a:xfrm>
            <a:off x="467544" y="2183904"/>
            <a:ext cx="2880320" cy="504056"/>
          </a:xfrm>
          <a:prstGeom prst="rightArrow">
            <a:avLst/>
          </a:prstGeom>
          <a:solidFill>
            <a:srgbClr val="FF00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Service Sector Projects</a:t>
            </a:r>
          </a:p>
        </p:txBody>
      </p:sp>
      <p:sp>
        <p:nvSpPr>
          <p:cNvPr id="10" name="Right Arrow 9"/>
          <p:cNvSpPr/>
          <p:nvPr/>
        </p:nvSpPr>
        <p:spPr>
          <a:xfrm>
            <a:off x="467544" y="5208240"/>
            <a:ext cx="2880320" cy="504056"/>
          </a:xfrm>
          <a:prstGeom prst="rightArrow">
            <a:avLst/>
          </a:prstGeom>
          <a:solidFill>
            <a:srgbClr val="FF66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Regulation Streamlining Interventions</a:t>
            </a:r>
          </a:p>
        </p:txBody>
      </p:sp>
      <p:sp>
        <p:nvSpPr>
          <p:cNvPr id="11" name="Right Arrow 10"/>
          <p:cNvSpPr/>
          <p:nvPr/>
        </p:nvSpPr>
        <p:spPr>
          <a:xfrm>
            <a:off x="467544" y="4920208"/>
            <a:ext cx="2880320" cy="432048"/>
          </a:xfrm>
          <a:prstGeom prst="rightArrow">
            <a:avLst/>
          </a:prstGeom>
          <a:solidFill>
            <a:srgbClr val="FF66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bg1"/>
                </a:solidFill>
                <a:latin typeface="Arial" charset="0"/>
                <a:ea typeface="ＭＳ Ｐゴシック" charset="0"/>
                <a:cs typeface="ＭＳ Ｐゴシック" charset="0"/>
              </a:rPr>
              <a:t>Policy Alignment Interventions</a:t>
            </a:r>
          </a:p>
        </p:txBody>
      </p:sp>
      <p:sp>
        <p:nvSpPr>
          <p:cNvPr id="12" name="Right Arrow 11"/>
          <p:cNvSpPr/>
          <p:nvPr/>
        </p:nvSpPr>
        <p:spPr>
          <a:xfrm>
            <a:off x="467544" y="3984104"/>
            <a:ext cx="2880320" cy="504056"/>
          </a:xfrm>
          <a:prstGeom prst="rightArrow">
            <a:avLst/>
          </a:prstGeom>
          <a:solidFill>
            <a:srgbClr val="8000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Skills Development Programs</a:t>
            </a:r>
          </a:p>
        </p:txBody>
      </p:sp>
      <p:sp>
        <p:nvSpPr>
          <p:cNvPr id="13" name="Right Arrow 12"/>
          <p:cNvSpPr/>
          <p:nvPr/>
        </p:nvSpPr>
        <p:spPr>
          <a:xfrm>
            <a:off x="467544" y="4344144"/>
            <a:ext cx="2880320" cy="504056"/>
          </a:xfrm>
          <a:prstGeom prst="rightArrow">
            <a:avLst/>
          </a:prstGeom>
          <a:solidFill>
            <a:srgbClr val="8000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Technical Assistance Programs</a:t>
            </a:r>
          </a:p>
        </p:txBody>
      </p:sp>
      <p:sp>
        <p:nvSpPr>
          <p:cNvPr id="14" name="Right Arrow 13"/>
          <p:cNvSpPr/>
          <p:nvPr/>
        </p:nvSpPr>
        <p:spPr>
          <a:xfrm>
            <a:off x="467544" y="3048000"/>
            <a:ext cx="2880320" cy="504056"/>
          </a:xfrm>
          <a:prstGeom prst="rightArrow">
            <a:avLst/>
          </a:prstGeom>
          <a:solidFill>
            <a:srgbClr val="0000FF"/>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bg1"/>
                </a:solidFill>
                <a:latin typeface="Arial" charset="0"/>
                <a:ea typeface="ＭＳ Ｐゴシック" charset="0"/>
                <a:cs typeface="ＭＳ Ｐゴシック" charset="0"/>
              </a:rPr>
              <a:t>Small &amp; Medium Production </a:t>
            </a:r>
            <a:r>
              <a:rPr lang="en-US" sz="1100" dirty="0" smtClean="0">
                <a:solidFill>
                  <a:schemeClr val="bg1"/>
                </a:solidFill>
                <a:latin typeface="Arial" charset="0"/>
                <a:ea typeface="ＭＳ Ｐゴシック" charset="0"/>
                <a:cs typeface="ＭＳ Ｐゴシック" charset="0"/>
              </a:rPr>
              <a:t>Enterprise</a:t>
            </a:r>
            <a:endParaRPr lang="en-US" sz="1100" dirty="0">
              <a:solidFill>
                <a:schemeClr val="bg1"/>
              </a:solidFill>
              <a:latin typeface="Arial" charset="0"/>
              <a:ea typeface="ＭＳ Ｐゴシック" charset="0"/>
              <a:cs typeface="ＭＳ Ｐゴシック" charset="0"/>
            </a:endParaRPr>
          </a:p>
        </p:txBody>
      </p:sp>
      <p:sp>
        <p:nvSpPr>
          <p:cNvPr id="15" name="Right Arrow 14"/>
          <p:cNvSpPr/>
          <p:nvPr/>
        </p:nvSpPr>
        <p:spPr>
          <a:xfrm>
            <a:off x="467544" y="2687960"/>
            <a:ext cx="2880320" cy="504056"/>
          </a:xfrm>
          <a:prstGeom prst="rightArrow">
            <a:avLst/>
          </a:prstGeom>
          <a:solidFill>
            <a:srgbClr val="0000FF"/>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bg1"/>
                </a:solidFill>
                <a:latin typeface="Arial" charset="0"/>
                <a:ea typeface="ＭＳ Ｐゴシック" charset="0"/>
                <a:cs typeface="ＭＳ Ｐゴシック" charset="0"/>
              </a:rPr>
              <a:t>Micro &amp; Small Holder Projects</a:t>
            </a:r>
          </a:p>
        </p:txBody>
      </p:sp>
      <p:sp>
        <p:nvSpPr>
          <p:cNvPr id="16" name="Right Arrow 15"/>
          <p:cNvSpPr/>
          <p:nvPr/>
        </p:nvSpPr>
        <p:spPr>
          <a:xfrm>
            <a:off x="467544" y="3408040"/>
            <a:ext cx="2880320" cy="504056"/>
          </a:xfrm>
          <a:prstGeom prst="rightArrow">
            <a:avLst/>
          </a:prstGeom>
          <a:solidFill>
            <a:srgbClr val="0000FF"/>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smtClean="0">
                <a:solidFill>
                  <a:schemeClr val="bg1"/>
                </a:solidFill>
                <a:latin typeface="Arial" charset="0"/>
                <a:ea typeface="ＭＳ Ｐゴシック" charset="0"/>
                <a:cs typeface="ＭＳ Ｐゴシック" charset="0"/>
              </a:rPr>
              <a:t>Large-Scale Production </a:t>
            </a:r>
            <a:r>
              <a:rPr lang="en-US" sz="1100" dirty="0">
                <a:solidFill>
                  <a:schemeClr val="bg1"/>
                </a:solidFill>
                <a:latin typeface="Arial" charset="0"/>
                <a:ea typeface="ＭＳ Ｐゴシック" charset="0"/>
                <a:cs typeface="ＭＳ Ｐゴシック" charset="0"/>
              </a:rPr>
              <a:t>Projects </a:t>
            </a:r>
          </a:p>
        </p:txBody>
      </p:sp>
      <p:sp>
        <p:nvSpPr>
          <p:cNvPr id="17" name="Rectangle 16"/>
          <p:cNvSpPr/>
          <p:nvPr/>
        </p:nvSpPr>
        <p:spPr>
          <a:xfrm>
            <a:off x="323528" y="1535832"/>
            <a:ext cx="3168352" cy="4176464"/>
          </a:xfrm>
          <a:prstGeom prst="rect">
            <a:avLst/>
          </a:prstGeom>
          <a:noFill/>
          <a:ln w="3175" cmpd="sng">
            <a:solidFill>
              <a:srgbClr val="00009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tx1">
                    <a:lumMod val="75000"/>
                    <a:lumOff val="25000"/>
                  </a:schemeClr>
                </a:solidFill>
              </a:rPr>
              <a:t>Intervention Typology</a:t>
            </a:r>
          </a:p>
          <a:p>
            <a:pPr algn="ctr"/>
            <a:endParaRPr lang="en-US" sz="800"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p:txBody>
      </p:sp>
      <p:sp>
        <p:nvSpPr>
          <p:cNvPr id="18" name="Rectangle 17"/>
          <p:cNvSpPr/>
          <p:nvPr/>
        </p:nvSpPr>
        <p:spPr>
          <a:xfrm>
            <a:off x="3851920" y="1535832"/>
            <a:ext cx="5040560" cy="4176464"/>
          </a:xfrm>
          <a:prstGeom prst="rect">
            <a:avLst/>
          </a:prstGeom>
          <a:noFill/>
          <a:ln w="3175" cmpd="sng">
            <a:solidFill>
              <a:srgbClr val="00009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tx1">
                    <a:lumMod val="75000"/>
                    <a:lumOff val="25000"/>
                  </a:schemeClr>
                </a:solidFill>
              </a:rPr>
              <a:t>Program Based LED Strategy</a:t>
            </a:r>
          </a:p>
          <a:p>
            <a:pPr algn="ctr"/>
            <a:endParaRPr lang="en-US" sz="800"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a:p>
            <a:pPr algn="ctr"/>
            <a:endParaRPr lang="en-US" b="1" dirty="0" smtClean="0">
              <a:solidFill>
                <a:schemeClr val="tx1">
                  <a:lumMod val="75000"/>
                  <a:lumOff val="25000"/>
                </a:schemeClr>
              </a:solidFill>
            </a:endParaRPr>
          </a:p>
          <a:p>
            <a:pPr algn="ctr"/>
            <a:endParaRPr lang="en-US" b="1" dirty="0">
              <a:solidFill>
                <a:schemeClr val="tx1">
                  <a:lumMod val="75000"/>
                  <a:lumOff val="25000"/>
                </a:schemeClr>
              </a:solidFill>
            </a:endParaRPr>
          </a:p>
        </p:txBody>
      </p:sp>
      <p:sp>
        <p:nvSpPr>
          <p:cNvPr id="19" name="Rectangle 18"/>
          <p:cNvSpPr/>
          <p:nvPr/>
        </p:nvSpPr>
        <p:spPr>
          <a:xfrm>
            <a:off x="4004320" y="2039888"/>
            <a:ext cx="4744144" cy="288032"/>
          </a:xfrm>
          <a:prstGeom prst="rect">
            <a:avLst/>
          </a:prstGeom>
          <a:solidFill>
            <a:schemeClr val="tx1">
              <a:lumMod val="85000"/>
              <a:lumOff val="15000"/>
            </a:schemeClr>
          </a:solidFill>
          <a:ln w="3175" cmpd="sng">
            <a:solidFill>
              <a:srgbClr val="00009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bg1"/>
                </a:solidFill>
              </a:rPr>
              <a:t>Cultural Tourism Cluster Development Program </a:t>
            </a:r>
          </a:p>
        </p:txBody>
      </p:sp>
      <p:sp>
        <p:nvSpPr>
          <p:cNvPr id="20" name="Rectangle 19"/>
          <p:cNvSpPr/>
          <p:nvPr/>
        </p:nvSpPr>
        <p:spPr>
          <a:xfrm>
            <a:off x="3995936" y="2399928"/>
            <a:ext cx="4752528" cy="288032"/>
          </a:xfrm>
          <a:prstGeom prst="rect">
            <a:avLst/>
          </a:prstGeom>
          <a:noFill/>
          <a:ln w="3175" cmpd="sng">
            <a:solidFill>
              <a:srgbClr val="00009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75000"/>
                    <a:lumOff val="25000"/>
                  </a:schemeClr>
                </a:solidFill>
              </a:rPr>
              <a:t>Construction Material Cluster Development Program </a:t>
            </a:r>
          </a:p>
        </p:txBody>
      </p:sp>
      <p:sp>
        <p:nvSpPr>
          <p:cNvPr id="21" name="Rectangle 20"/>
          <p:cNvSpPr/>
          <p:nvPr/>
        </p:nvSpPr>
        <p:spPr>
          <a:xfrm>
            <a:off x="3995936" y="2759968"/>
            <a:ext cx="4744144" cy="288032"/>
          </a:xfrm>
          <a:prstGeom prst="rect">
            <a:avLst/>
          </a:prstGeom>
          <a:solidFill>
            <a:schemeClr val="tx1">
              <a:lumMod val="85000"/>
              <a:lumOff val="15000"/>
            </a:schemeClr>
          </a:solidFill>
          <a:ln w="3175" cmpd="sng">
            <a:solidFill>
              <a:srgbClr val="00009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bg1"/>
                </a:solidFill>
              </a:rPr>
              <a:t>Dairy Cluster Development Program </a:t>
            </a:r>
          </a:p>
        </p:txBody>
      </p:sp>
      <p:sp>
        <p:nvSpPr>
          <p:cNvPr id="22" name="Rectangle 21"/>
          <p:cNvSpPr/>
          <p:nvPr/>
        </p:nvSpPr>
        <p:spPr>
          <a:xfrm>
            <a:off x="3995936" y="3120008"/>
            <a:ext cx="4752528" cy="288032"/>
          </a:xfrm>
          <a:prstGeom prst="rect">
            <a:avLst/>
          </a:prstGeom>
          <a:noFill/>
          <a:ln w="3175" cmpd="sng">
            <a:solidFill>
              <a:srgbClr val="00009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75000"/>
                    <a:lumOff val="25000"/>
                  </a:schemeClr>
                </a:solidFill>
              </a:rPr>
              <a:t>Agricultural Production Value Addition Program </a:t>
            </a:r>
          </a:p>
        </p:txBody>
      </p:sp>
      <p:sp>
        <p:nvSpPr>
          <p:cNvPr id="23" name="Rectangle 22"/>
          <p:cNvSpPr/>
          <p:nvPr/>
        </p:nvSpPr>
        <p:spPr>
          <a:xfrm>
            <a:off x="3995936" y="3480048"/>
            <a:ext cx="4744144" cy="288032"/>
          </a:xfrm>
          <a:prstGeom prst="rect">
            <a:avLst/>
          </a:prstGeom>
          <a:solidFill>
            <a:schemeClr val="tx1">
              <a:lumMod val="85000"/>
              <a:lumOff val="15000"/>
            </a:schemeClr>
          </a:solidFill>
          <a:ln w="3175" cmpd="sng">
            <a:solidFill>
              <a:srgbClr val="00009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bg1"/>
                </a:solidFill>
              </a:rPr>
              <a:t>Crafts Development &amp; Export Promotion Program </a:t>
            </a:r>
          </a:p>
        </p:txBody>
      </p:sp>
      <p:sp>
        <p:nvSpPr>
          <p:cNvPr id="24" name="Rectangle 23"/>
          <p:cNvSpPr/>
          <p:nvPr/>
        </p:nvSpPr>
        <p:spPr>
          <a:xfrm>
            <a:off x="3995936" y="3840088"/>
            <a:ext cx="4752528" cy="288032"/>
          </a:xfrm>
          <a:prstGeom prst="rect">
            <a:avLst/>
          </a:prstGeom>
          <a:noFill/>
          <a:ln w="3175" cmpd="sng">
            <a:solidFill>
              <a:srgbClr val="00009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75000"/>
                    <a:lumOff val="25000"/>
                  </a:schemeClr>
                </a:solidFill>
              </a:rPr>
              <a:t>Organic Agriculture Development Program </a:t>
            </a:r>
          </a:p>
        </p:txBody>
      </p:sp>
      <p:sp>
        <p:nvSpPr>
          <p:cNvPr id="25" name="Rectangle 24"/>
          <p:cNvSpPr/>
          <p:nvPr/>
        </p:nvSpPr>
        <p:spPr>
          <a:xfrm>
            <a:off x="3995936" y="4200128"/>
            <a:ext cx="4744144" cy="432048"/>
          </a:xfrm>
          <a:prstGeom prst="rect">
            <a:avLst/>
          </a:prstGeom>
          <a:solidFill>
            <a:schemeClr val="tx1">
              <a:lumMod val="85000"/>
              <a:lumOff val="15000"/>
            </a:schemeClr>
          </a:solidFill>
          <a:ln w="3175" cmpd="sng">
            <a:solidFill>
              <a:srgbClr val="00009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bg1"/>
                </a:solidFill>
              </a:rPr>
              <a:t>Linkage Development Program Between Local SMEs &amp; Industrial Zone Manufacturers  </a:t>
            </a:r>
          </a:p>
        </p:txBody>
      </p:sp>
      <p:sp>
        <p:nvSpPr>
          <p:cNvPr id="26" name="Rectangle 25"/>
          <p:cNvSpPr/>
          <p:nvPr/>
        </p:nvSpPr>
        <p:spPr>
          <a:xfrm>
            <a:off x="3995936" y="4704184"/>
            <a:ext cx="4752528" cy="288032"/>
          </a:xfrm>
          <a:prstGeom prst="rect">
            <a:avLst/>
          </a:prstGeom>
          <a:noFill/>
          <a:ln w="3175" cmpd="sng">
            <a:solidFill>
              <a:srgbClr val="00009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75000"/>
                    <a:lumOff val="25000"/>
                  </a:schemeClr>
                </a:solidFill>
              </a:rPr>
              <a:t>Local Transport Sector Development Program</a:t>
            </a:r>
          </a:p>
        </p:txBody>
      </p:sp>
      <p:sp>
        <p:nvSpPr>
          <p:cNvPr id="27" name="Rectangle 26"/>
          <p:cNvSpPr/>
          <p:nvPr/>
        </p:nvSpPr>
        <p:spPr>
          <a:xfrm>
            <a:off x="3995936" y="5064224"/>
            <a:ext cx="4744144" cy="432048"/>
          </a:xfrm>
          <a:prstGeom prst="rect">
            <a:avLst/>
          </a:prstGeom>
          <a:solidFill>
            <a:schemeClr val="tx1">
              <a:lumMod val="85000"/>
              <a:lumOff val="15000"/>
            </a:schemeClr>
          </a:solidFill>
          <a:ln w="3175" cmpd="sng">
            <a:solidFill>
              <a:srgbClr val="00009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bg1"/>
                </a:solidFill>
              </a:rPr>
              <a:t>Governorate Renewable Energy and Energy Efficiency Enhancement program</a:t>
            </a:r>
          </a:p>
        </p:txBody>
      </p:sp>
    </p:spTree>
    <p:extLst>
      <p:ext uri="{BB962C8B-B14F-4D97-AF65-F5344CB8AC3E}">
        <p14:creationId xmlns:p14="http://schemas.microsoft.com/office/powerpoint/2010/main" val="21764478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a:t>
            </a:r>
            <a:r>
              <a:rPr lang="en-US" sz="2600" dirty="0" smtClean="0">
                <a:solidFill>
                  <a:srgbClr val="FF0000"/>
                </a:solidFill>
                <a:latin typeface="Calibri" charset="0"/>
                <a:ea typeface="ＭＳ Ｐゴシック" charset="0"/>
                <a:cs typeface="ＭＳ Ｐゴシック" charset="0"/>
              </a:rPr>
              <a:t>LED Strategy: </a:t>
            </a:r>
            <a:r>
              <a:rPr lang="en-US" sz="2600" dirty="0" smtClean="0">
                <a:solidFill>
                  <a:srgbClr val="FFFFFF"/>
                </a:solidFill>
                <a:latin typeface="Calibri" charset="0"/>
                <a:ea typeface="ＭＳ Ｐゴシック" charset="0"/>
                <a:cs typeface="ＭＳ Ｐゴシック" charset="0"/>
              </a:rPr>
              <a:t>Mapping the Dairy Cluster</a:t>
            </a:r>
            <a:endParaRPr lang="en-US" sz="2400" b="0" i="1" dirty="0">
              <a:solidFill>
                <a:schemeClr val="bg1"/>
              </a:solidFill>
              <a:latin typeface="Calibri" charset="0"/>
              <a:ea typeface="ＭＳ Ｐゴシック" charset="0"/>
              <a:cs typeface="ＭＳ Ｐゴシック" charset="0"/>
            </a:endParaRPr>
          </a:p>
        </p:txBody>
      </p:sp>
      <p:sp>
        <p:nvSpPr>
          <p:cNvPr id="7" name="Right Arrow 6"/>
          <p:cNvSpPr/>
          <p:nvPr/>
        </p:nvSpPr>
        <p:spPr>
          <a:xfrm>
            <a:off x="323529" y="2408064"/>
            <a:ext cx="1656184" cy="2736304"/>
          </a:xfrm>
          <a:prstGeom prst="rightArrow">
            <a:avLst/>
          </a:prstGeom>
          <a:solidFill>
            <a:srgbClr val="008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r>
              <a:rPr lang="en-US" sz="1600" b="1" dirty="0" smtClean="0">
                <a:solidFill>
                  <a:schemeClr val="bg1"/>
                </a:solidFill>
              </a:rPr>
              <a:t>Dairy Cluster </a:t>
            </a:r>
          </a:p>
          <a:p>
            <a:r>
              <a:rPr lang="en-US" sz="1600" b="1" dirty="0" smtClean="0">
                <a:solidFill>
                  <a:schemeClr val="bg1"/>
                </a:solidFill>
              </a:rPr>
              <a:t>Scope of Activities &amp; Inputs</a:t>
            </a:r>
            <a:endParaRPr lang="en-US" sz="1600" b="1" dirty="0">
              <a:solidFill>
                <a:schemeClr val="bg1"/>
              </a:solidFill>
            </a:endParaRPr>
          </a:p>
        </p:txBody>
      </p:sp>
      <p:sp>
        <p:nvSpPr>
          <p:cNvPr id="9" name="Rectangle 8"/>
          <p:cNvSpPr/>
          <p:nvPr/>
        </p:nvSpPr>
        <p:spPr>
          <a:xfrm>
            <a:off x="1979712" y="967904"/>
            <a:ext cx="7164287" cy="5328592"/>
          </a:xfrm>
          <a:prstGeom prst="rect">
            <a:avLst/>
          </a:prstGeom>
          <a:solidFill>
            <a:schemeClr val="bg1">
              <a:lumMod val="95000"/>
            </a:schemeClr>
          </a:solidFill>
          <a:ln w="3175" cmpd="sng">
            <a:no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000000"/>
                </a:solidFill>
              </a:rPr>
              <a:t>Define Scope and components of the Cluster</a:t>
            </a:r>
          </a:p>
          <a:p>
            <a:pPr algn="ctr"/>
            <a:r>
              <a:rPr lang="en-US" sz="1400" dirty="0" smtClean="0">
                <a:solidFill>
                  <a:srgbClr val="000000"/>
                </a:solidFill>
              </a:rPr>
              <a:t>Example Subsector: </a:t>
            </a:r>
            <a:r>
              <a:rPr lang="en-US" sz="1400" b="1" dirty="0" smtClean="0">
                <a:solidFill>
                  <a:srgbClr val="FF0000"/>
                </a:solidFill>
              </a:rPr>
              <a:t>Dairy Production Cluster</a:t>
            </a:r>
            <a:endParaRPr lang="en-US" sz="800" dirty="0" smtClean="0">
              <a:solidFill>
                <a:srgbClr val="000000"/>
              </a:solidFill>
            </a:endParaRPr>
          </a:p>
          <a:p>
            <a:pPr marL="171450" indent="-171450">
              <a:buFont typeface="Arial"/>
              <a:buChar char="•"/>
            </a:pPr>
            <a:r>
              <a:rPr lang="en-US" sz="1200" dirty="0" smtClean="0">
                <a:solidFill>
                  <a:srgbClr val="000000"/>
                </a:solidFill>
              </a:rPr>
              <a:t>Cattle </a:t>
            </a:r>
            <a:r>
              <a:rPr lang="en-US" sz="1200" dirty="0">
                <a:solidFill>
                  <a:srgbClr val="000000"/>
                </a:solidFill>
              </a:rPr>
              <a:t>breeding </a:t>
            </a:r>
            <a:r>
              <a:rPr lang="en-US" sz="1200" dirty="0" smtClean="0">
                <a:solidFill>
                  <a:srgbClr val="000000"/>
                </a:solidFill>
              </a:rPr>
              <a:t>activity</a:t>
            </a:r>
          </a:p>
          <a:p>
            <a:pPr marL="171450" indent="-171450">
              <a:buFont typeface="Arial"/>
              <a:buChar char="•"/>
            </a:pPr>
            <a:r>
              <a:rPr lang="en-US" sz="1200" dirty="0" smtClean="0">
                <a:solidFill>
                  <a:srgbClr val="000000"/>
                </a:solidFill>
              </a:rPr>
              <a:t>Processed</a:t>
            </a:r>
            <a:r>
              <a:rPr lang="en-US" sz="1200" dirty="0">
                <a:solidFill>
                  <a:srgbClr val="000000"/>
                </a:solidFill>
              </a:rPr>
              <a:t>/industrial feed production and supply </a:t>
            </a:r>
            <a:endParaRPr lang="en-US" sz="1200" dirty="0" smtClean="0">
              <a:solidFill>
                <a:srgbClr val="000000"/>
              </a:solidFill>
            </a:endParaRPr>
          </a:p>
          <a:p>
            <a:pPr marL="171450" indent="-171450">
              <a:buFont typeface="Arial"/>
              <a:buChar char="•"/>
            </a:pPr>
            <a:r>
              <a:rPr lang="en-US" sz="1200" dirty="0" smtClean="0">
                <a:solidFill>
                  <a:srgbClr val="000000"/>
                </a:solidFill>
              </a:rPr>
              <a:t>Agricultural </a:t>
            </a:r>
            <a:r>
              <a:rPr lang="en-US" sz="1200" dirty="0">
                <a:solidFill>
                  <a:srgbClr val="000000"/>
                </a:solidFill>
              </a:rPr>
              <a:t>feed </a:t>
            </a:r>
            <a:r>
              <a:rPr lang="en-US" sz="1200" dirty="0" smtClean="0">
                <a:solidFill>
                  <a:srgbClr val="000000"/>
                </a:solidFill>
              </a:rPr>
              <a:t>production</a:t>
            </a:r>
          </a:p>
          <a:p>
            <a:pPr marL="171450" indent="-171450">
              <a:buFont typeface="Arial"/>
              <a:buChar char="•"/>
            </a:pPr>
            <a:r>
              <a:rPr lang="en-US" sz="1200" dirty="0" smtClean="0">
                <a:solidFill>
                  <a:srgbClr val="000000"/>
                </a:solidFill>
              </a:rPr>
              <a:t>Veterinary </a:t>
            </a:r>
            <a:r>
              <a:rPr lang="en-US" sz="1200" dirty="0">
                <a:solidFill>
                  <a:srgbClr val="000000"/>
                </a:solidFill>
              </a:rPr>
              <a:t>care provision and veterinary medicine production or </a:t>
            </a:r>
            <a:r>
              <a:rPr lang="en-US" sz="1200" dirty="0" smtClean="0">
                <a:solidFill>
                  <a:srgbClr val="000000"/>
                </a:solidFill>
              </a:rPr>
              <a:t>supply</a:t>
            </a:r>
          </a:p>
          <a:p>
            <a:pPr marL="171450" indent="-171450">
              <a:buFont typeface="Arial"/>
              <a:buChar char="•"/>
            </a:pPr>
            <a:r>
              <a:rPr lang="en-US" sz="1200" dirty="0" smtClean="0">
                <a:solidFill>
                  <a:srgbClr val="000000"/>
                </a:solidFill>
              </a:rPr>
              <a:t>Milk </a:t>
            </a:r>
            <a:r>
              <a:rPr lang="en-US" sz="1200" dirty="0">
                <a:solidFill>
                  <a:srgbClr val="000000"/>
                </a:solidFill>
              </a:rPr>
              <a:t>production </a:t>
            </a:r>
            <a:r>
              <a:rPr lang="en-US" sz="1200" dirty="0" smtClean="0">
                <a:solidFill>
                  <a:srgbClr val="000000"/>
                </a:solidFill>
              </a:rPr>
              <a:t>process</a:t>
            </a:r>
          </a:p>
          <a:p>
            <a:pPr marL="171450" indent="-171450">
              <a:buFont typeface="Arial"/>
              <a:buChar char="•"/>
            </a:pPr>
            <a:r>
              <a:rPr lang="en-US" sz="1200" dirty="0" smtClean="0">
                <a:solidFill>
                  <a:srgbClr val="000000"/>
                </a:solidFill>
              </a:rPr>
              <a:t>Milk </a:t>
            </a:r>
            <a:r>
              <a:rPr lang="en-US" sz="1200" dirty="0">
                <a:solidFill>
                  <a:srgbClr val="000000"/>
                </a:solidFill>
              </a:rPr>
              <a:t>quality and inspection and health certification </a:t>
            </a:r>
            <a:r>
              <a:rPr lang="en-US" sz="1200" dirty="0" smtClean="0">
                <a:solidFill>
                  <a:srgbClr val="000000"/>
                </a:solidFill>
              </a:rPr>
              <a:t>services</a:t>
            </a:r>
          </a:p>
          <a:p>
            <a:pPr marL="171450" indent="-171450">
              <a:buFont typeface="Arial"/>
              <a:buChar char="•"/>
            </a:pPr>
            <a:r>
              <a:rPr lang="en-US" sz="1200" dirty="0" smtClean="0">
                <a:solidFill>
                  <a:srgbClr val="000000"/>
                </a:solidFill>
              </a:rPr>
              <a:t>Raw </a:t>
            </a:r>
            <a:r>
              <a:rPr lang="en-US" sz="1200" dirty="0">
                <a:solidFill>
                  <a:srgbClr val="000000"/>
                </a:solidFill>
              </a:rPr>
              <a:t>milk packaging process and </a:t>
            </a:r>
            <a:r>
              <a:rPr lang="en-US" sz="1200" dirty="0" smtClean="0">
                <a:solidFill>
                  <a:srgbClr val="000000"/>
                </a:solidFill>
              </a:rPr>
              <a:t>systems &amp; Raw </a:t>
            </a:r>
            <a:r>
              <a:rPr lang="en-US" sz="1200" dirty="0">
                <a:solidFill>
                  <a:srgbClr val="000000"/>
                </a:solidFill>
              </a:rPr>
              <a:t>milk </a:t>
            </a:r>
            <a:r>
              <a:rPr lang="en-US" sz="1200" dirty="0" smtClean="0">
                <a:solidFill>
                  <a:srgbClr val="000000"/>
                </a:solidFill>
              </a:rPr>
              <a:t>storage</a:t>
            </a:r>
          </a:p>
          <a:p>
            <a:pPr marL="171450" indent="-171450">
              <a:buFont typeface="Arial"/>
              <a:buChar char="•"/>
            </a:pPr>
            <a:r>
              <a:rPr lang="en-US" sz="1200" dirty="0" smtClean="0">
                <a:solidFill>
                  <a:srgbClr val="000000"/>
                </a:solidFill>
              </a:rPr>
              <a:t>Raw </a:t>
            </a:r>
            <a:r>
              <a:rPr lang="en-US" sz="1200" dirty="0">
                <a:solidFill>
                  <a:srgbClr val="000000"/>
                </a:solidFill>
              </a:rPr>
              <a:t>milk collection and transportation – </a:t>
            </a:r>
            <a:r>
              <a:rPr lang="en-US" sz="1200" dirty="0" smtClean="0">
                <a:solidFill>
                  <a:srgbClr val="000000"/>
                </a:solidFill>
              </a:rPr>
              <a:t>transportation services</a:t>
            </a:r>
          </a:p>
          <a:p>
            <a:pPr marL="171450" indent="-171450">
              <a:buFont typeface="Arial"/>
              <a:buChar char="•"/>
            </a:pPr>
            <a:r>
              <a:rPr lang="en-US" sz="1200" dirty="0" smtClean="0">
                <a:solidFill>
                  <a:srgbClr val="000000"/>
                </a:solidFill>
              </a:rPr>
              <a:t>Financial </a:t>
            </a:r>
            <a:r>
              <a:rPr lang="en-US" sz="1200" dirty="0">
                <a:solidFill>
                  <a:srgbClr val="000000"/>
                </a:solidFill>
              </a:rPr>
              <a:t>services and finance to the milk producing livestock sector </a:t>
            </a:r>
            <a:endParaRPr lang="en-US" sz="1200" dirty="0" smtClean="0">
              <a:solidFill>
                <a:srgbClr val="000000"/>
              </a:solidFill>
            </a:endParaRPr>
          </a:p>
          <a:p>
            <a:pPr marL="171450" indent="-171450">
              <a:buFont typeface="Arial"/>
              <a:buChar char="•"/>
            </a:pPr>
            <a:r>
              <a:rPr lang="en-US" sz="1200" dirty="0" smtClean="0">
                <a:solidFill>
                  <a:srgbClr val="000000"/>
                </a:solidFill>
              </a:rPr>
              <a:t>Infrastructure </a:t>
            </a:r>
            <a:r>
              <a:rPr lang="en-US" sz="1200" dirty="0">
                <a:solidFill>
                  <a:srgbClr val="000000"/>
                </a:solidFill>
              </a:rPr>
              <a:t>including livestock farm infrastructure and facilities, storage, transshipment facilities, markets, roads, power, water relevant to livestock sector  </a:t>
            </a:r>
            <a:endParaRPr lang="en-US" sz="1200" dirty="0" smtClean="0">
              <a:solidFill>
                <a:srgbClr val="000000"/>
              </a:solidFill>
            </a:endParaRPr>
          </a:p>
          <a:p>
            <a:pPr marL="171450" indent="-171450">
              <a:buFont typeface="Arial"/>
              <a:buChar char="•"/>
            </a:pPr>
            <a:r>
              <a:rPr lang="en-US" sz="1200" dirty="0" smtClean="0">
                <a:solidFill>
                  <a:srgbClr val="000000"/>
                </a:solidFill>
              </a:rPr>
              <a:t>Milk </a:t>
            </a:r>
            <a:r>
              <a:rPr lang="en-US" sz="1200" dirty="0">
                <a:solidFill>
                  <a:srgbClr val="000000"/>
                </a:solidFill>
              </a:rPr>
              <a:t>processing – into cheese, yogurt and </a:t>
            </a:r>
            <a:r>
              <a:rPr lang="en-US" sz="1200" dirty="0" smtClean="0">
                <a:solidFill>
                  <a:srgbClr val="000000"/>
                </a:solidFill>
              </a:rPr>
              <a:t>other</a:t>
            </a:r>
          </a:p>
          <a:p>
            <a:pPr marL="171450" indent="-171450">
              <a:buFont typeface="Arial"/>
              <a:buChar char="•"/>
            </a:pPr>
            <a:r>
              <a:rPr lang="en-US" sz="1200" dirty="0" smtClean="0">
                <a:solidFill>
                  <a:srgbClr val="000000"/>
                </a:solidFill>
              </a:rPr>
              <a:t>Dairy </a:t>
            </a:r>
            <a:r>
              <a:rPr lang="en-US" sz="1200" dirty="0">
                <a:solidFill>
                  <a:srgbClr val="000000"/>
                </a:solidFill>
              </a:rPr>
              <a:t>production machinery and equipment sources </a:t>
            </a:r>
            <a:endParaRPr lang="en-US" sz="1200" dirty="0" smtClean="0">
              <a:solidFill>
                <a:srgbClr val="000000"/>
              </a:solidFill>
            </a:endParaRPr>
          </a:p>
          <a:p>
            <a:pPr marL="171450" indent="-171450">
              <a:buFont typeface="Arial"/>
              <a:buChar char="•"/>
            </a:pPr>
            <a:r>
              <a:rPr lang="en-US" sz="1200" dirty="0" smtClean="0">
                <a:solidFill>
                  <a:srgbClr val="000000"/>
                </a:solidFill>
              </a:rPr>
              <a:t>Skills </a:t>
            </a:r>
            <a:r>
              <a:rPr lang="en-US" sz="1200" dirty="0">
                <a:solidFill>
                  <a:srgbClr val="000000"/>
                </a:solidFill>
              </a:rPr>
              <a:t>development sources for dairy production </a:t>
            </a:r>
            <a:endParaRPr lang="en-US" sz="1200" dirty="0" smtClean="0">
              <a:solidFill>
                <a:srgbClr val="000000"/>
              </a:solidFill>
            </a:endParaRPr>
          </a:p>
          <a:p>
            <a:pPr marL="171450" indent="-171450">
              <a:buFont typeface="Arial"/>
              <a:buChar char="•"/>
            </a:pPr>
            <a:r>
              <a:rPr lang="en-US" sz="1200" dirty="0" smtClean="0">
                <a:solidFill>
                  <a:srgbClr val="000000"/>
                </a:solidFill>
              </a:rPr>
              <a:t>Specialized </a:t>
            </a:r>
            <a:r>
              <a:rPr lang="en-US" sz="1200" dirty="0">
                <a:solidFill>
                  <a:srgbClr val="000000"/>
                </a:solidFill>
              </a:rPr>
              <a:t>technical support services to dairy production &amp; product development services </a:t>
            </a:r>
            <a:endParaRPr lang="en-US" sz="1200" dirty="0" smtClean="0">
              <a:solidFill>
                <a:srgbClr val="000000"/>
              </a:solidFill>
            </a:endParaRPr>
          </a:p>
          <a:p>
            <a:pPr marL="171450" indent="-171450">
              <a:buFont typeface="Arial"/>
              <a:buChar char="•"/>
            </a:pPr>
            <a:r>
              <a:rPr lang="en-US" sz="1200" dirty="0" smtClean="0">
                <a:solidFill>
                  <a:srgbClr val="000000"/>
                </a:solidFill>
              </a:rPr>
              <a:t>Health </a:t>
            </a:r>
            <a:r>
              <a:rPr lang="en-US" sz="1200" dirty="0">
                <a:solidFill>
                  <a:srgbClr val="000000"/>
                </a:solidFill>
              </a:rPr>
              <a:t>and quality inspection/control and certification services </a:t>
            </a:r>
            <a:endParaRPr lang="en-US" sz="1200" dirty="0" smtClean="0">
              <a:solidFill>
                <a:srgbClr val="000000"/>
              </a:solidFill>
            </a:endParaRPr>
          </a:p>
          <a:p>
            <a:pPr marL="171450" indent="-171450">
              <a:buFont typeface="Arial"/>
              <a:buChar char="•"/>
            </a:pPr>
            <a:r>
              <a:rPr lang="en-US" sz="1200" dirty="0" smtClean="0">
                <a:solidFill>
                  <a:srgbClr val="000000"/>
                </a:solidFill>
              </a:rPr>
              <a:t>Packaging suppliers</a:t>
            </a:r>
          </a:p>
          <a:p>
            <a:pPr marL="171450" indent="-171450">
              <a:buFont typeface="Arial"/>
              <a:buChar char="•"/>
            </a:pPr>
            <a:r>
              <a:rPr lang="en-US" sz="1200" dirty="0" smtClean="0">
                <a:solidFill>
                  <a:srgbClr val="000000"/>
                </a:solidFill>
              </a:rPr>
              <a:t>Marketing </a:t>
            </a:r>
            <a:r>
              <a:rPr lang="en-US" sz="1200" dirty="0">
                <a:solidFill>
                  <a:srgbClr val="000000"/>
                </a:solidFill>
              </a:rPr>
              <a:t>services – national, regional and </a:t>
            </a:r>
            <a:r>
              <a:rPr lang="en-US" sz="1200" dirty="0" smtClean="0">
                <a:solidFill>
                  <a:srgbClr val="000000"/>
                </a:solidFill>
              </a:rPr>
              <a:t>international</a:t>
            </a:r>
          </a:p>
          <a:p>
            <a:pPr marL="171450" indent="-171450">
              <a:buFont typeface="Arial"/>
              <a:buChar char="•"/>
            </a:pPr>
            <a:r>
              <a:rPr lang="en-US" sz="1200" dirty="0" smtClean="0">
                <a:solidFill>
                  <a:srgbClr val="000000"/>
                </a:solidFill>
              </a:rPr>
              <a:t>Financial </a:t>
            </a:r>
            <a:r>
              <a:rPr lang="en-US" sz="1200" dirty="0">
                <a:solidFill>
                  <a:srgbClr val="000000"/>
                </a:solidFill>
              </a:rPr>
              <a:t>services and finance for the dairy sector  </a:t>
            </a:r>
            <a:endParaRPr lang="en-US" sz="1200" dirty="0" smtClean="0">
              <a:solidFill>
                <a:srgbClr val="000000"/>
              </a:solidFill>
            </a:endParaRPr>
          </a:p>
          <a:p>
            <a:pPr marL="171450" indent="-171450">
              <a:buFont typeface="Arial"/>
              <a:buChar char="•"/>
            </a:pPr>
            <a:r>
              <a:rPr lang="en-US" sz="1200" dirty="0" smtClean="0">
                <a:solidFill>
                  <a:srgbClr val="000000"/>
                </a:solidFill>
              </a:rPr>
              <a:t>Infrastructure </a:t>
            </a:r>
            <a:r>
              <a:rPr lang="en-US" sz="1200" dirty="0">
                <a:solidFill>
                  <a:srgbClr val="000000"/>
                </a:solidFill>
              </a:rPr>
              <a:t>including cold storage, collection facilities, roads, power, water, waste water and solid waste management </a:t>
            </a:r>
            <a:r>
              <a:rPr lang="en-US" sz="1200" dirty="0" smtClean="0">
                <a:solidFill>
                  <a:srgbClr val="000000"/>
                </a:solidFill>
              </a:rPr>
              <a:t>systems</a:t>
            </a:r>
          </a:p>
          <a:p>
            <a:pPr marL="171450" indent="-171450">
              <a:buFont typeface="Arial"/>
              <a:buChar char="•"/>
            </a:pPr>
            <a:r>
              <a:rPr lang="en-US" sz="1200" dirty="0" smtClean="0">
                <a:solidFill>
                  <a:srgbClr val="000000"/>
                </a:solidFill>
              </a:rPr>
              <a:t>Sector </a:t>
            </a:r>
            <a:r>
              <a:rPr lang="en-US" sz="1200" dirty="0">
                <a:solidFill>
                  <a:srgbClr val="000000"/>
                </a:solidFill>
              </a:rPr>
              <a:t>departments supporting and regulating dairy production and the livestock </a:t>
            </a:r>
            <a:r>
              <a:rPr lang="en-US" sz="1200" dirty="0" smtClean="0">
                <a:solidFill>
                  <a:srgbClr val="000000"/>
                </a:solidFill>
              </a:rPr>
              <a:t>sector</a:t>
            </a:r>
          </a:p>
          <a:p>
            <a:pPr marL="171450" indent="-171450">
              <a:buFont typeface="Arial"/>
              <a:buChar char="•"/>
            </a:pPr>
            <a:r>
              <a:rPr lang="en-US" sz="1200" dirty="0" smtClean="0">
                <a:solidFill>
                  <a:srgbClr val="000000"/>
                </a:solidFill>
              </a:rPr>
              <a:t>Livestock </a:t>
            </a:r>
            <a:r>
              <a:rPr lang="en-US" sz="1200" dirty="0">
                <a:solidFill>
                  <a:srgbClr val="000000"/>
                </a:solidFill>
              </a:rPr>
              <a:t>sector policies, laws and </a:t>
            </a:r>
            <a:r>
              <a:rPr lang="en-US" sz="1200" dirty="0" smtClean="0">
                <a:solidFill>
                  <a:srgbClr val="000000"/>
                </a:solidFill>
              </a:rPr>
              <a:t>regulations</a:t>
            </a:r>
          </a:p>
          <a:p>
            <a:pPr marL="171450" indent="-171450">
              <a:buFont typeface="Arial"/>
              <a:buChar char="•"/>
            </a:pPr>
            <a:r>
              <a:rPr lang="en-US" sz="1200" dirty="0" smtClean="0">
                <a:solidFill>
                  <a:srgbClr val="000000"/>
                </a:solidFill>
              </a:rPr>
              <a:t>Dairy </a:t>
            </a:r>
            <a:r>
              <a:rPr lang="en-US" sz="1200" dirty="0">
                <a:solidFill>
                  <a:srgbClr val="000000"/>
                </a:solidFill>
              </a:rPr>
              <a:t>sector policies, laws and </a:t>
            </a:r>
            <a:r>
              <a:rPr lang="en-US" sz="1200" dirty="0" smtClean="0">
                <a:solidFill>
                  <a:srgbClr val="000000"/>
                </a:solidFill>
              </a:rPr>
              <a:t>regulations</a:t>
            </a:r>
          </a:p>
          <a:p>
            <a:pPr marL="171450" indent="-171450">
              <a:buFont typeface="Arial"/>
              <a:buChar char="•"/>
            </a:pPr>
            <a:r>
              <a:rPr lang="en-US" sz="1200" dirty="0" smtClean="0">
                <a:solidFill>
                  <a:srgbClr val="000000"/>
                </a:solidFill>
              </a:rPr>
              <a:t>Tariff </a:t>
            </a:r>
            <a:r>
              <a:rPr lang="en-US" sz="1200" dirty="0">
                <a:solidFill>
                  <a:srgbClr val="000000"/>
                </a:solidFill>
              </a:rPr>
              <a:t>and market entry agreements </a:t>
            </a:r>
            <a:endParaRPr lang="en-US" sz="1200" dirty="0" smtClean="0">
              <a:solidFill>
                <a:srgbClr val="000000"/>
              </a:solidFill>
            </a:endParaRPr>
          </a:p>
          <a:p>
            <a:pPr marL="171450" indent="-171450">
              <a:buFont typeface="Arial"/>
              <a:buChar char="•"/>
            </a:pPr>
            <a:r>
              <a:rPr lang="en-US" sz="1200" dirty="0" smtClean="0">
                <a:solidFill>
                  <a:srgbClr val="000000"/>
                </a:solidFill>
              </a:rPr>
              <a:t>Livestock </a:t>
            </a:r>
            <a:r>
              <a:rPr lang="en-US" sz="1200" dirty="0">
                <a:solidFill>
                  <a:srgbClr val="000000"/>
                </a:solidFill>
              </a:rPr>
              <a:t>and Dairy related research and development sources </a:t>
            </a:r>
            <a:endParaRPr lang="en-US" sz="1200" dirty="0" smtClean="0">
              <a:solidFill>
                <a:srgbClr val="000000"/>
              </a:solidFill>
            </a:endParaRPr>
          </a:p>
          <a:p>
            <a:pPr marL="171450" indent="-171450">
              <a:buFont typeface="Arial"/>
              <a:buChar char="•"/>
            </a:pPr>
            <a:r>
              <a:rPr lang="en-US" sz="1200" dirty="0" smtClean="0">
                <a:solidFill>
                  <a:srgbClr val="000000"/>
                </a:solidFill>
              </a:rPr>
              <a:t>Other</a:t>
            </a:r>
            <a:endParaRPr lang="en-US" sz="1200" dirty="0">
              <a:solidFill>
                <a:srgbClr val="000000"/>
              </a:solidFill>
            </a:endParaRPr>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Tree>
    <p:extLst>
      <p:ext uri="{BB962C8B-B14F-4D97-AF65-F5344CB8AC3E}">
        <p14:creationId xmlns:p14="http://schemas.microsoft.com/office/powerpoint/2010/main" val="17721274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a:t>
            </a:r>
            <a:r>
              <a:rPr lang="en-US" sz="2600" dirty="0" smtClean="0">
                <a:solidFill>
                  <a:srgbClr val="FF0000"/>
                </a:solidFill>
                <a:latin typeface="Calibri" charset="0"/>
                <a:ea typeface="ＭＳ Ｐゴシック" charset="0"/>
                <a:cs typeface="ＭＳ Ｐゴシック" charset="0"/>
              </a:rPr>
              <a:t>LED Strategy:</a:t>
            </a:r>
            <a:r>
              <a:rPr lang="en-US" sz="2600" dirty="0" smtClean="0">
                <a:solidFill>
                  <a:srgbClr val="FFFFFF"/>
                </a:solidFill>
                <a:latin typeface="Calibri" charset="0"/>
                <a:ea typeface="ＭＳ Ｐゴシック" charset="0"/>
                <a:cs typeface="ＭＳ Ｐゴシック" charset="0"/>
              </a:rPr>
              <a:t> The Dairy Cluster Development Programme</a:t>
            </a:r>
            <a:endParaRPr lang="en-US" sz="2400" b="0" i="1" dirty="0">
              <a:solidFill>
                <a:schemeClr val="bg1"/>
              </a:solidFill>
              <a:latin typeface="Calibri" charset="0"/>
              <a:ea typeface="ＭＳ Ｐゴシック" charset="0"/>
              <a:cs typeface="ＭＳ Ｐゴシック" charset="0"/>
            </a:endParaRPr>
          </a:p>
        </p:txBody>
      </p:sp>
      <p:sp>
        <p:nvSpPr>
          <p:cNvPr id="7" name="Rectangle 6"/>
          <p:cNvSpPr/>
          <p:nvPr/>
        </p:nvSpPr>
        <p:spPr>
          <a:xfrm>
            <a:off x="1532505" y="836712"/>
            <a:ext cx="7575999" cy="5328592"/>
          </a:xfrm>
          <a:prstGeom prst="rect">
            <a:avLst/>
          </a:prstGeom>
          <a:solidFill>
            <a:srgbClr val="F2F2F2"/>
          </a:solidFill>
          <a:ln w="3175" cmpd="sng">
            <a:solidFill>
              <a:srgbClr val="FFFFFF"/>
            </a:solid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chemeClr val="tx1"/>
                </a:solidFill>
              </a:rPr>
              <a:t>Identify and Categorize Interventions</a:t>
            </a:r>
            <a:endParaRPr lang="en-US" sz="800" b="1" dirty="0" smtClean="0">
              <a:solidFill>
                <a:srgbClr val="008000"/>
              </a:solidFill>
            </a:endParaRPr>
          </a:p>
          <a:p>
            <a:pPr algn="ctr"/>
            <a:endParaRPr lang="en-US" sz="1600" b="1" dirty="0" smtClean="0">
              <a:solidFill>
                <a:srgbClr val="008000"/>
              </a:solidFill>
            </a:endParaRPr>
          </a:p>
          <a:p>
            <a:pPr algn="ctr"/>
            <a:endParaRPr lang="en-US" sz="1600" b="1" dirty="0">
              <a:solidFill>
                <a:srgbClr val="008000"/>
              </a:solidFill>
            </a:endParaRPr>
          </a:p>
          <a:p>
            <a:pPr algn="ctr"/>
            <a:endParaRPr lang="en-US" sz="1600" b="1" dirty="0" smtClean="0">
              <a:solidFill>
                <a:srgbClr val="008000"/>
              </a:solidFill>
            </a:endParaRPr>
          </a:p>
          <a:p>
            <a:pPr algn="ctr"/>
            <a:endParaRPr lang="en-US" sz="1600" b="1" dirty="0">
              <a:solidFill>
                <a:srgbClr val="008000"/>
              </a:solidFill>
            </a:endParaRPr>
          </a:p>
          <a:p>
            <a:pPr algn="ctr"/>
            <a:endParaRPr lang="en-US" sz="1600" b="1" dirty="0" smtClean="0">
              <a:solidFill>
                <a:srgbClr val="008000"/>
              </a:solidFill>
            </a:endParaRPr>
          </a:p>
          <a:p>
            <a:pPr algn="ctr"/>
            <a:endParaRPr lang="en-US" sz="1600" b="1" dirty="0">
              <a:solidFill>
                <a:srgbClr val="008000"/>
              </a:solidFill>
            </a:endParaRPr>
          </a:p>
          <a:p>
            <a:pPr algn="ctr"/>
            <a:endParaRPr lang="en-US" sz="1600" b="1" dirty="0" smtClean="0">
              <a:solidFill>
                <a:srgbClr val="008000"/>
              </a:solidFill>
            </a:endParaRPr>
          </a:p>
          <a:p>
            <a:pPr algn="ctr"/>
            <a:endParaRPr lang="en-US" sz="1600" b="1" dirty="0">
              <a:solidFill>
                <a:srgbClr val="008000"/>
              </a:solidFill>
            </a:endParaRPr>
          </a:p>
          <a:p>
            <a:pPr algn="ctr"/>
            <a:endParaRPr lang="en-US" sz="1600" b="1" dirty="0" smtClean="0">
              <a:solidFill>
                <a:srgbClr val="008000"/>
              </a:solidFill>
            </a:endParaRPr>
          </a:p>
          <a:p>
            <a:pPr algn="ctr"/>
            <a:endParaRPr lang="en-US" sz="1600" b="1" dirty="0">
              <a:solidFill>
                <a:srgbClr val="008000"/>
              </a:solidFill>
            </a:endParaRPr>
          </a:p>
          <a:p>
            <a:pPr algn="ctr"/>
            <a:endParaRPr lang="en-US" sz="1600" b="1" dirty="0" smtClean="0">
              <a:solidFill>
                <a:srgbClr val="008000"/>
              </a:solidFill>
            </a:endParaRPr>
          </a:p>
          <a:p>
            <a:pPr algn="ctr"/>
            <a:endParaRPr lang="en-US" sz="1600" b="1" dirty="0" smtClean="0">
              <a:solidFill>
                <a:srgbClr val="008000"/>
              </a:solidFill>
            </a:endParaRPr>
          </a:p>
          <a:p>
            <a:pPr algn="ctr"/>
            <a:endParaRPr lang="en-US" sz="1600" b="1" dirty="0">
              <a:solidFill>
                <a:srgbClr val="008000"/>
              </a:solidFill>
            </a:endParaRPr>
          </a:p>
          <a:p>
            <a:pPr algn="ctr"/>
            <a:endParaRPr lang="en-US" sz="1600" b="1" dirty="0">
              <a:solidFill>
                <a:srgbClr val="008000"/>
              </a:solidFill>
            </a:endParaRPr>
          </a:p>
          <a:p>
            <a:pPr algn="ctr"/>
            <a:endParaRPr lang="en-US" sz="1600" b="1" dirty="0" smtClean="0">
              <a:solidFill>
                <a:srgbClr val="008000"/>
              </a:solidFill>
            </a:endParaRPr>
          </a:p>
          <a:p>
            <a:pPr algn="ctr"/>
            <a:endParaRPr lang="en-US" sz="1600" b="1" dirty="0">
              <a:solidFill>
                <a:srgbClr val="008000"/>
              </a:solidFill>
            </a:endParaRPr>
          </a:p>
          <a:p>
            <a:pPr algn="ctr"/>
            <a:endParaRPr lang="en-US" sz="1600" b="1" dirty="0" smtClean="0">
              <a:solidFill>
                <a:srgbClr val="008000"/>
              </a:solidFill>
            </a:endParaRPr>
          </a:p>
          <a:p>
            <a:pPr algn="ctr"/>
            <a:endParaRPr lang="en-US" sz="1600" b="1" dirty="0">
              <a:solidFill>
                <a:srgbClr val="008000"/>
              </a:solidFill>
            </a:endParaRPr>
          </a:p>
          <a:p>
            <a:pPr algn="ctr"/>
            <a:endParaRPr lang="en-US" sz="1600" b="1" dirty="0" smtClean="0">
              <a:solidFill>
                <a:srgbClr val="008000"/>
              </a:solidFill>
            </a:endParaRPr>
          </a:p>
          <a:p>
            <a:pPr algn="ctr"/>
            <a:endParaRPr lang="en-US" sz="1600" b="1" dirty="0">
              <a:solidFill>
                <a:srgbClr val="008000"/>
              </a:solidFill>
            </a:endParaRPr>
          </a:p>
          <a:p>
            <a:pPr algn="ctr"/>
            <a:endParaRPr lang="en-US" sz="1600" b="1" dirty="0">
              <a:solidFill>
                <a:srgbClr val="008000"/>
              </a:solidFill>
            </a:endParaRPr>
          </a:p>
        </p:txBody>
      </p:sp>
      <p:sp>
        <p:nvSpPr>
          <p:cNvPr id="9" name="Rectangle 8"/>
          <p:cNvSpPr/>
          <p:nvPr/>
        </p:nvSpPr>
        <p:spPr>
          <a:xfrm>
            <a:off x="1604513" y="1156813"/>
            <a:ext cx="7382220" cy="4936483"/>
          </a:xfrm>
          <a:prstGeom prst="rect">
            <a:avLst/>
          </a:prstGeom>
          <a:solidFill>
            <a:srgbClr val="008000">
              <a:alpha val="50000"/>
            </a:srgbClr>
          </a:solidFill>
          <a:ln w="3175" cmpd="sng">
            <a:no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rgbClr val="000000"/>
                </a:solidFill>
              </a:rPr>
              <a:t>Sub-Programme – </a:t>
            </a:r>
            <a:r>
              <a:rPr lang="en-US" sz="1200" b="1" dirty="0" smtClean="0">
                <a:solidFill>
                  <a:schemeClr val="bg1"/>
                </a:solidFill>
              </a:rPr>
              <a:t>Dairy Production</a:t>
            </a:r>
          </a:p>
          <a:p>
            <a:r>
              <a:rPr lang="en-US" sz="1200" b="1" u="sng" dirty="0" smtClean="0">
                <a:solidFill>
                  <a:srgbClr val="FF0000"/>
                </a:solidFill>
              </a:rPr>
              <a:t>Economic Infrastructure:</a:t>
            </a:r>
          </a:p>
          <a:p>
            <a:pPr marL="285750" indent="-285750">
              <a:buFont typeface="Arial"/>
              <a:buChar char="•"/>
            </a:pPr>
            <a:r>
              <a:rPr lang="en-US" sz="1200" dirty="0">
                <a:solidFill>
                  <a:srgbClr val="FF0000"/>
                </a:solidFill>
              </a:rPr>
              <a:t>improve infrastructure supporting the milk producing </a:t>
            </a:r>
            <a:r>
              <a:rPr lang="en-US" sz="1200" dirty="0" smtClean="0">
                <a:solidFill>
                  <a:srgbClr val="FF0000"/>
                </a:solidFill>
              </a:rPr>
              <a:t>livestock and Dairy subsector including:</a:t>
            </a:r>
          </a:p>
          <a:p>
            <a:pPr marL="628650" lvl="1" indent="-171450">
              <a:buFont typeface="Courier New"/>
              <a:buChar char="o"/>
            </a:pPr>
            <a:r>
              <a:rPr lang="en-US" sz="1200" dirty="0" smtClean="0">
                <a:solidFill>
                  <a:srgbClr val="FF0000"/>
                </a:solidFill>
              </a:rPr>
              <a:t>Roads – Specific locations </a:t>
            </a:r>
          </a:p>
          <a:p>
            <a:pPr marL="628650" lvl="1" indent="-171450">
              <a:buFont typeface="Courier New"/>
              <a:buChar char="o"/>
            </a:pPr>
            <a:r>
              <a:rPr lang="en-US" sz="1200" dirty="0">
                <a:solidFill>
                  <a:srgbClr val="FF0000"/>
                </a:solidFill>
              </a:rPr>
              <a:t>M</a:t>
            </a:r>
            <a:r>
              <a:rPr lang="en-US" sz="1200" dirty="0" smtClean="0">
                <a:solidFill>
                  <a:srgbClr val="FF0000"/>
                </a:solidFill>
              </a:rPr>
              <a:t>arkets</a:t>
            </a:r>
            <a:r>
              <a:rPr lang="en-US" sz="1200" dirty="0">
                <a:solidFill>
                  <a:srgbClr val="FF0000"/>
                </a:solidFill>
              </a:rPr>
              <a:t>, storage </a:t>
            </a:r>
            <a:r>
              <a:rPr lang="en-US" sz="1200" dirty="0" smtClean="0">
                <a:solidFill>
                  <a:srgbClr val="FF0000"/>
                </a:solidFill>
              </a:rPr>
              <a:t>systems</a:t>
            </a:r>
          </a:p>
          <a:p>
            <a:pPr marL="628650" lvl="1" indent="-171450">
              <a:buFont typeface="Courier New"/>
              <a:buChar char="o"/>
            </a:pPr>
            <a:r>
              <a:rPr lang="en-US" sz="1200" dirty="0" smtClean="0">
                <a:solidFill>
                  <a:srgbClr val="FF0000"/>
                </a:solidFill>
              </a:rPr>
              <a:t>electric supply – Specify location and served community  </a:t>
            </a:r>
          </a:p>
          <a:p>
            <a:pPr marL="628650" lvl="1" indent="-171450">
              <a:buFont typeface="Courier New"/>
              <a:buChar char="o"/>
            </a:pPr>
            <a:r>
              <a:rPr lang="en-US" sz="1200" dirty="0" smtClean="0">
                <a:solidFill>
                  <a:srgbClr val="FF0000"/>
                </a:solidFill>
              </a:rPr>
              <a:t>water </a:t>
            </a:r>
            <a:r>
              <a:rPr lang="en-US" sz="1200" dirty="0">
                <a:solidFill>
                  <a:srgbClr val="FF0000"/>
                </a:solidFill>
              </a:rPr>
              <a:t>and sanitation </a:t>
            </a:r>
            <a:r>
              <a:rPr lang="en-US" sz="1200" dirty="0" smtClean="0">
                <a:solidFill>
                  <a:srgbClr val="FF0000"/>
                </a:solidFill>
              </a:rPr>
              <a:t>systems &amp; </a:t>
            </a:r>
            <a:r>
              <a:rPr lang="en-US" sz="1200" dirty="0">
                <a:solidFill>
                  <a:srgbClr val="FF0000"/>
                </a:solidFill>
              </a:rPr>
              <a:t>solid waste management </a:t>
            </a:r>
            <a:r>
              <a:rPr lang="en-US" sz="1200" dirty="0" smtClean="0">
                <a:solidFill>
                  <a:srgbClr val="FF0000"/>
                </a:solidFill>
              </a:rPr>
              <a:t>–Specific location</a:t>
            </a:r>
          </a:p>
          <a:p>
            <a:r>
              <a:rPr lang="en-US" sz="1200" b="1" u="sng" dirty="0" smtClean="0">
                <a:solidFill>
                  <a:srgbClr val="000000"/>
                </a:solidFill>
              </a:rPr>
              <a:t>Technical Assistance:</a:t>
            </a:r>
          </a:p>
          <a:p>
            <a:pPr marL="285750" indent="-285750">
              <a:buFont typeface="Arial"/>
              <a:buChar char="•"/>
            </a:pPr>
            <a:r>
              <a:rPr lang="en-US" sz="1200" dirty="0">
                <a:solidFill>
                  <a:srgbClr val="000000"/>
                </a:solidFill>
              </a:rPr>
              <a:t>improve milk producing livestock variety, quality &amp; productivity</a:t>
            </a:r>
            <a:r>
              <a:rPr lang="en-US" sz="1200" dirty="0" smtClean="0">
                <a:solidFill>
                  <a:srgbClr val="000000"/>
                </a:solidFill>
                <a:effectLst/>
              </a:rPr>
              <a:t> </a:t>
            </a:r>
          </a:p>
          <a:p>
            <a:pPr marL="285750" indent="-285750">
              <a:buFont typeface="Arial"/>
              <a:buChar char="•"/>
            </a:pPr>
            <a:r>
              <a:rPr lang="en-US" sz="1200" dirty="0" smtClean="0">
                <a:solidFill>
                  <a:srgbClr val="000000"/>
                </a:solidFill>
              </a:rPr>
              <a:t>Strengthen Organic farming technical support – specific providers  </a:t>
            </a:r>
          </a:p>
          <a:p>
            <a:pPr marL="285750" indent="-285750">
              <a:buFont typeface="Arial"/>
              <a:buChar char="•"/>
            </a:pPr>
            <a:r>
              <a:rPr lang="en-US" sz="1200" dirty="0" smtClean="0">
                <a:solidFill>
                  <a:srgbClr val="000000"/>
                </a:solidFill>
              </a:rPr>
              <a:t>Improve marketing channels – local, regional or international </a:t>
            </a:r>
          </a:p>
          <a:p>
            <a:r>
              <a:rPr lang="en-US" sz="1200" b="1" u="sng" dirty="0" smtClean="0">
                <a:solidFill>
                  <a:srgbClr val="000000"/>
                </a:solidFill>
              </a:rPr>
              <a:t>Skills Development:</a:t>
            </a:r>
          </a:p>
          <a:p>
            <a:pPr marL="285750" indent="-285750">
              <a:buFont typeface="Arial"/>
              <a:buChar char="•"/>
            </a:pPr>
            <a:r>
              <a:rPr lang="en-US" sz="1200" dirty="0"/>
              <a:t>enhance the skill of milk producing livestock sector personnel</a:t>
            </a:r>
            <a:r>
              <a:rPr lang="en-US" sz="1200" dirty="0" smtClean="0">
                <a:effectLst/>
              </a:rPr>
              <a:t> </a:t>
            </a:r>
            <a:endParaRPr lang="en-US" sz="1200" dirty="0">
              <a:solidFill>
                <a:srgbClr val="000000"/>
              </a:solidFill>
            </a:endParaRPr>
          </a:p>
          <a:p>
            <a:r>
              <a:rPr lang="en-US" sz="1200" b="1" u="sng" dirty="0" smtClean="0">
                <a:solidFill>
                  <a:srgbClr val="000000"/>
                </a:solidFill>
              </a:rPr>
              <a:t>Institutional Development:</a:t>
            </a:r>
          </a:p>
          <a:p>
            <a:pPr marL="285750" indent="-285750">
              <a:buFont typeface="Arial"/>
              <a:buChar char="•"/>
            </a:pPr>
            <a:r>
              <a:rPr lang="en-US" sz="1200" dirty="0" smtClean="0">
                <a:solidFill>
                  <a:srgbClr val="000000"/>
                </a:solidFill>
              </a:rPr>
              <a:t>Strengthening or creation of specialized association</a:t>
            </a:r>
          </a:p>
          <a:p>
            <a:pPr marL="285750" indent="-285750">
              <a:buFont typeface="Arial"/>
              <a:buChar char="•"/>
            </a:pPr>
            <a:r>
              <a:rPr lang="en-US" sz="1200" dirty="0" smtClean="0">
                <a:solidFill>
                  <a:srgbClr val="000000"/>
                </a:solidFill>
              </a:rPr>
              <a:t>Improve Public Extension Services – Specify institution location</a:t>
            </a:r>
          </a:p>
          <a:p>
            <a:r>
              <a:rPr lang="en-US" sz="1200" b="1" u="sng" dirty="0" smtClean="0">
                <a:solidFill>
                  <a:srgbClr val="000000"/>
                </a:solidFill>
              </a:rPr>
              <a:t>Investment</a:t>
            </a:r>
            <a:r>
              <a:rPr lang="en-US" sz="1200" b="1" u="sng" dirty="0">
                <a:solidFill>
                  <a:srgbClr val="000000"/>
                </a:solidFill>
              </a:rPr>
              <a:t> </a:t>
            </a:r>
            <a:r>
              <a:rPr lang="en-US" sz="1200" b="1" u="sng" dirty="0" smtClean="0">
                <a:solidFill>
                  <a:srgbClr val="000000"/>
                </a:solidFill>
              </a:rPr>
              <a:t>in New or Existing Production Activities:</a:t>
            </a:r>
          </a:p>
          <a:p>
            <a:pPr marL="285750" indent="-285750">
              <a:buFont typeface="Arial"/>
              <a:buChar char="•"/>
            </a:pPr>
            <a:r>
              <a:rPr lang="en-US" sz="1200" dirty="0" smtClean="0">
                <a:solidFill>
                  <a:schemeClr val="tx1"/>
                </a:solidFill>
              </a:rPr>
              <a:t>Interventions/investments to improve feed quality and supply </a:t>
            </a:r>
          </a:p>
          <a:p>
            <a:pPr marL="285750" indent="-285750">
              <a:buFont typeface="Arial"/>
              <a:buChar char="•"/>
            </a:pPr>
            <a:r>
              <a:rPr lang="en-US" sz="1200" dirty="0" smtClean="0">
                <a:solidFill>
                  <a:schemeClr val="tx1"/>
                </a:solidFill>
              </a:rPr>
              <a:t>investments to improve raw milk storage and dispensing systems</a:t>
            </a:r>
          </a:p>
          <a:p>
            <a:pPr marL="285750" indent="-285750">
              <a:buFont typeface="Arial"/>
              <a:buChar char="•"/>
            </a:pPr>
            <a:r>
              <a:rPr lang="en-US" sz="1200" dirty="0">
                <a:solidFill>
                  <a:schemeClr val="tx1"/>
                </a:solidFill>
              </a:rPr>
              <a:t>improve milk quality inspection and monitoring services and capacities</a:t>
            </a:r>
            <a:r>
              <a:rPr lang="en-US" sz="1200" dirty="0" smtClean="0">
                <a:solidFill>
                  <a:schemeClr val="tx1"/>
                </a:solidFill>
                <a:effectLst/>
              </a:rPr>
              <a:t> </a:t>
            </a:r>
          </a:p>
          <a:p>
            <a:pPr marL="285750" indent="-285750">
              <a:buFont typeface="Arial"/>
              <a:buChar char="•"/>
            </a:pPr>
            <a:r>
              <a:rPr lang="en-US" sz="1200" dirty="0">
                <a:solidFill>
                  <a:schemeClr val="tx1"/>
                </a:solidFill>
              </a:rPr>
              <a:t>Interventions/investments </a:t>
            </a:r>
            <a:r>
              <a:rPr lang="en-US" sz="1200" dirty="0">
                <a:solidFill>
                  <a:srgbClr val="000000"/>
                </a:solidFill>
              </a:rPr>
              <a:t>to enhance the quality of support services to the milk producing livestock </a:t>
            </a:r>
            <a:r>
              <a:rPr lang="en-US" sz="1200" dirty="0" smtClean="0">
                <a:solidFill>
                  <a:srgbClr val="000000"/>
                </a:solidFill>
              </a:rPr>
              <a:t>sector</a:t>
            </a:r>
          </a:p>
          <a:p>
            <a:pPr marL="285750" lvl="0" indent="-285750">
              <a:buFont typeface="Arial"/>
              <a:buChar char="•"/>
            </a:pPr>
            <a:r>
              <a:rPr lang="en-US" sz="1200" dirty="0">
                <a:solidFill>
                  <a:srgbClr val="000000"/>
                </a:solidFill>
              </a:rPr>
              <a:t>Interventions/investments to improve and expand milk collection, storage and redistribution </a:t>
            </a:r>
            <a:r>
              <a:rPr lang="en-US" sz="1200" dirty="0" smtClean="0">
                <a:solidFill>
                  <a:srgbClr val="000000"/>
                </a:solidFill>
              </a:rPr>
              <a:t>systems</a:t>
            </a:r>
            <a:endParaRPr lang="en-US" sz="1200" b="1" u="sng" dirty="0">
              <a:solidFill>
                <a:srgbClr val="000000"/>
              </a:solidFill>
            </a:endParaRPr>
          </a:p>
          <a:p>
            <a:r>
              <a:rPr lang="en-US" sz="1200" b="1" u="sng" dirty="0" smtClean="0">
                <a:solidFill>
                  <a:srgbClr val="000000"/>
                </a:solidFill>
              </a:rPr>
              <a:t> Finance &amp; Financial Services:</a:t>
            </a:r>
          </a:p>
          <a:p>
            <a:pPr marL="285750" indent="-285750">
              <a:buFont typeface="Arial"/>
              <a:buChar char="•"/>
            </a:pPr>
            <a:r>
              <a:rPr lang="en-US" sz="1200" dirty="0" smtClean="0">
                <a:solidFill>
                  <a:srgbClr val="000000"/>
                </a:solidFill>
              </a:rPr>
              <a:t>Support the introduction of bridge finance facilities for Livestock farmers</a:t>
            </a:r>
            <a:endParaRPr lang="en-US" sz="1200" dirty="0">
              <a:solidFill>
                <a:srgbClr val="000000"/>
              </a:solidFill>
            </a:endParaRPr>
          </a:p>
          <a:p>
            <a:pPr marL="285750" indent="-285750">
              <a:buFont typeface="Arial"/>
              <a:buChar char="•"/>
            </a:pPr>
            <a:r>
              <a:rPr lang="en-US" sz="1200" dirty="0" smtClean="0">
                <a:solidFill>
                  <a:srgbClr val="000000"/>
                </a:solidFill>
              </a:rPr>
              <a:t>Avail access to finance to serve the finance needs of dairy producers </a:t>
            </a:r>
          </a:p>
          <a:p>
            <a:pPr marL="285750" indent="-285750">
              <a:buFont typeface="Arial"/>
              <a:buChar char="•"/>
            </a:pPr>
            <a:r>
              <a:rPr lang="en-US" sz="1200" dirty="0" smtClean="0">
                <a:solidFill>
                  <a:srgbClr val="000000"/>
                </a:solidFill>
              </a:rPr>
              <a:t>Develop access to equity investment in dairy production </a:t>
            </a:r>
          </a:p>
        </p:txBody>
      </p:sp>
      <p:sp>
        <p:nvSpPr>
          <p:cNvPr id="10" name="Right Arrow 9"/>
          <p:cNvSpPr/>
          <p:nvPr/>
        </p:nvSpPr>
        <p:spPr>
          <a:xfrm>
            <a:off x="35496" y="2420888"/>
            <a:ext cx="1656184" cy="2304256"/>
          </a:xfrm>
          <a:prstGeom prst="rightArrow">
            <a:avLst/>
          </a:prstGeom>
          <a:solidFill>
            <a:srgbClr val="008000"/>
          </a:solidFill>
          <a:ln w="3175" cmpd="sng">
            <a:solidFill>
              <a:srgbClr val="FFFF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r>
              <a:rPr lang="en-US" sz="1400" b="1" dirty="0" smtClean="0">
                <a:solidFill>
                  <a:schemeClr val="bg1"/>
                </a:solidFill>
              </a:rPr>
              <a:t>Dairy Cluster Intervention Programme</a:t>
            </a:r>
            <a:endParaRPr lang="en-US" sz="1400" b="1" dirty="0">
              <a:solidFill>
                <a:schemeClr val="bg1"/>
              </a:solidFill>
            </a:endParaRPr>
          </a:p>
        </p:txBody>
      </p:sp>
    </p:spTree>
    <p:extLst>
      <p:ext uri="{BB962C8B-B14F-4D97-AF65-F5344CB8AC3E}">
        <p14:creationId xmlns:p14="http://schemas.microsoft.com/office/powerpoint/2010/main" val="12059366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398253"/>
            <a:ext cx="8406687" cy="1462320"/>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solidFill>
                  <a:schemeClr val="bg1"/>
                </a:solidFill>
                <a:latin typeface="Calibri" charset="0"/>
                <a:ea typeface="ＭＳ Ｐゴシック" charset="0"/>
                <a:cs typeface="ＭＳ Ｐゴシック" charset="0"/>
              </a:rPr>
              <a:t/>
            </a:r>
            <a:br>
              <a:rPr lang="en-US" sz="2000" dirty="0" smtClean="0">
                <a:solidFill>
                  <a:schemeClr val="bg1"/>
                </a:solidFill>
                <a:latin typeface="Calibri" charset="0"/>
                <a:ea typeface="ＭＳ Ｐゴシック" charset="0"/>
                <a:cs typeface="ＭＳ Ｐゴシック" charset="0"/>
              </a:rPr>
            </a:br>
            <a:endParaRPr lang="en-US" sz="2400" b="1" dirty="0">
              <a:solidFill>
                <a:schemeClr val="bg1"/>
              </a:solidFill>
              <a:latin typeface="Calibri" charset="0"/>
              <a:ea typeface="ＭＳ Ｐゴシック" charset="0"/>
              <a:cs typeface="ＭＳ Ｐゴシック" charset="0"/>
            </a:endParaRPr>
          </a:p>
        </p:txBody>
      </p:sp>
      <p:sp>
        <p:nvSpPr>
          <p:cNvPr id="5" name="Rectangle 4"/>
          <p:cNvSpPr/>
          <p:nvPr/>
        </p:nvSpPr>
        <p:spPr>
          <a:xfrm>
            <a:off x="0" y="1398253"/>
            <a:ext cx="737312" cy="1462320"/>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37312" y="1682750"/>
            <a:ext cx="7131050" cy="1025525"/>
          </a:xfrm>
        </p:spPr>
        <p:txBody>
          <a:bodyPr>
            <a:normAutofit/>
          </a:bodyPr>
          <a:lstStyle/>
          <a:p>
            <a:pPr algn="l" eaLnBrk="1" hangingPunct="1"/>
            <a:r>
              <a:rPr lang="en-US" sz="3200" dirty="0" smtClean="0">
                <a:solidFill>
                  <a:srgbClr val="595959"/>
                </a:solidFill>
                <a:latin typeface="Calibri" charset="0"/>
                <a:ea typeface="ＭＳ Ｐゴシック" charset="0"/>
                <a:cs typeface="ＭＳ Ｐゴシック" charset="0"/>
              </a:rPr>
              <a:t/>
            </a:r>
            <a:br>
              <a:rPr lang="en-US" sz="3200" dirty="0" smtClean="0">
                <a:solidFill>
                  <a:srgbClr val="595959"/>
                </a:solidFill>
                <a:latin typeface="Calibri" charset="0"/>
                <a:ea typeface="ＭＳ Ｐゴシック" charset="0"/>
                <a:cs typeface="ＭＳ Ｐゴシック" charset="0"/>
              </a:rPr>
            </a:br>
            <a:endParaRPr lang="en-US" sz="2800" dirty="0">
              <a:solidFill>
                <a:schemeClr val="bg1"/>
              </a:solidFill>
              <a:latin typeface="Calibri" charset="0"/>
              <a:ea typeface="ＭＳ Ｐゴシック" charset="0"/>
              <a:cs typeface="ＭＳ Ｐゴシック" charset="0"/>
            </a:endParaRPr>
          </a:p>
        </p:txBody>
      </p:sp>
      <p:sp>
        <p:nvSpPr>
          <p:cNvPr id="9" name="Rectangle 2"/>
          <p:cNvSpPr txBox="1">
            <a:spLocks noChangeArrowheads="1"/>
          </p:cNvSpPr>
          <p:nvPr/>
        </p:nvSpPr>
        <p:spPr>
          <a:xfrm>
            <a:off x="737311" y="1552575"/>
            <a:ext cx="8406687" cy="10255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srgbClr val="FFFFFF"/>
                </a:solidFill>
                <a:latin typeface="+mn-lt"/>
                <a:ea typeface="ＭＳ Ｐゴシック" charset="0"/>
                <a:cs typeface="ＭＳ Ｐゴシック" charset="0"/>
              </a:rPr>
              <a:t>The LED promotion Process:</a:t>
            </a:r>
            <a:r>
              <a:rPr lang="en-US" sz="3200" dirty="0" smtClean="0">
                <a:solidFill>
                  <a:srgbClr val="595959"/>
                </a:solidFill>
                <a:latin typeface="+mn-lt"/>
                <a:ea typeface="ＭＳ Ｐゴシック" charset="0"/>
                <a:cs typeface="ＭＳ Ｐゴシック" charset="0"/>
              </a:rPr>
              <a:t> </a:t>
            </a:r>
            <a:r>
              <a:rPr lang="en-US" sz="2800" dirty="0" smtClean="0">
                <a:latin typeface="+mn-lt"/>
                <a:ea typeface="ＭＳ Ｐゴシック" charset="0"/>
                <a:cs typeface="ＭＳ Ｐゴシック" charset="0"/>
              </a:rPr>
              <a:t/>
            </a:r>
            <a:br>
              <a:rPr lang="en-US" sz="2800" dirty="0" smtClean="0">
                <a:latin typeface="+mn-lt"/>
                <a:ea typeface="ＭＳ Ｐゴシック" charset="0"/>
                <a:cs typeface="ＭＳ Ｐゴシック" charset="0"/>
              </a:rPr>
            </a:br>
            <a:r>
              <a:rPr lang="en-US" sz="2800" dirty="0" smtClean="0">
                <a:solidFill>
                  <a:srgbClr val="FF0000"/>
                </a:solidFill>
                <a:latin typeface="+mn-lt"/>
                <a:ea typeface="ＭＳ Ｐゴシック" charset="0"/>
                <a:cs typeface="ＭＳ Ｐゴシック" charset="0"/>
              </a:rPr>
              <a:t>The LED Strategy Implementation Process</a:t>
            </a:r>
            <a:endParaRPr lang="en-US" sz="2800" dirty="0">
              <a:solidFill>
                <a:srgbClr val="FF0000"/>
              </a:solidFill>
              <a:latin typeface="+mn-lt"/>
              <a:ea typeface="ＭＳ Ｐゴシック" charset="0"/>
              <a:cs typeface="ＭＳ Ｐゴシック" charset="0"/>
            </a:endParaRPr>
          </a:p>
        </p:txBody>
      </p:sp>
    </p:spTree>
    <p:extLst>
      <p:ext uri="{BB962C8B-B14F-4D97-AF65-F5344CB8AC3E}">
        <p14:creationId xmlns:p14="http://schemas.microsoft.com/office/powerpoint/2010/main" val="118187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smtClean="0">
                <a:solidFill>
                  <a:schemeClr val="bg1"/>
                </a:solidFill>
                <a:latin typeface="+mn-lt"/>
                <a:ea typeface="ＭＳ Ｐゴシック" charset="0"/>
                <a:cs typeface="ＭＳ Ｐゴシック" charset="0"/>
              </a:rPr>
              <a:t>LED Promotion Challenge:</a:t>
            </a:r>
          </a:p>
          <a:p>
            <a:pPr algn="l"/>
            <a:r>
              <a:rPr lang="en-US" sz="2400" dirty="0" smtClean="0">
                <a:solidFill>
                  <a:srgbClr val="FF0000"/>
                </a:solidFill>
                <a:latin typeface="+mn-lt"/>
                <a:ea typeface="ＭＳ Ｐゴシック" charset="0"/>
                <a:cs typeface="ＭＳ Ｐゴシック" charset="0"/>
              </a:rPr>
              <a:t>National Level: Macroeconomic Policies and Economic Strategies </a:t>
            </a:r>
            <a:endParaRPr lang="en-US" sz="2400" dirty="0">
              <a:solidFill>
                <a:srgbClr val="FF0000"/>
              </a:solidFill>
              <a:latin typeface="+mn-lt"/>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pic>
        <p:nvPicPr>
          <p:cNvPr id="8" name="Picture 5"/>
          <p:cNvPicPr>
            <a:picLocks noChangeAspect="1" noChangeArrowheads="1"/>
          </p:cNvPicPr>
          <p:nvPr/>
        </p:nvPicPr>
        <p:blipFill>
          <a:blip r:embed="rId3" cstate="print"/>
          <a:srcRect/>
          <a:stretch>
            <a:fillRect/>
          </a:stretch>
        </p:blipFill>
        <p:spPr bwMode="auto">
          <a:xfrm>
            <a:off x="37719" y="5991650"/>
            <a:ext cx="457200" cy="838200"/>
          </a:xfrm>
          <a:prstGeom prst="rect">
            <a:avLst/>
          </a:prstGeom>
          <a:noFill/>
          <a:ln w="9525">
            <a:noFill/>
            <a:miter lim="800000"/>
            <a:headEnd/>
            <a:tailEnd/>
          </a:ln>
        </p:spPr>
      </p:pic>
      <p:sp>
        <p:nvSpPr>
          <p:cNvPr id="11" name="Rectangle 10"/>
          <p:cNvSpPr>
            <a:spLocks noChangeArrowheads="1"/>
          </p:cNvSpPr>
          <p:nvPr/>
        </p:nvSpPr>
        <p:spPr bwMode="auto">
          <a:xfrm>
            <a:off x="0" y="1143000"/>
            <a:ext cx="9144000" cy="5715000"/>
          </a:xfrm>
          <a:prstGeom prst="rect">
            <a:avLst/>
          </a:prstGeom>
          <a:solidFill>
            <a:srgbClr val="F8F8F8"/>
          </a:solidFill>
          <a:ln w="9525" cap="rnd">
            <a:solidFill>
              <a:schemeClr val="tx1"/>
            </a:solidFill>
            <a:prstDash val="sysDot"/>
            <a:miter lim="800000"/>
            <a:headEnd/>
            <a:tailEnd/>
          </a:ln>
        </p:spPr>
        <p:txBody>
          <a:bodyPr wrap="none" anchor="ctr"/>
          <a:lstStyle/>
          <a:p>
            <a:pPr algn="ctr"/>
            <a:r>
              <a:rPr lang="en-US" sz="1700">
                <a:solidFill>
                  <a:schemeClr val="bg1"/>
                </a:solidFill>
                <a:latin typeface="Comic Sans MS" charset="0"/>
              </a:rPr>
              <a:t>The National Level</a:t>
            </a: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p:txBody>
      </p:sp>
      <p:sp>
        <p:nvSpPr>
          <p:cNvPr id="12" name="Rectangle 11"/>
          <p:cNvSpPr>
            <a:spLocks noChangeArrowheads="1"/>
          </p:cNvSpPr>
          <p:nvPr/>
        </p:nvSpPr>
        <p:spPr bwMode="auto">
          <a:xfrm>
            <a:off x="533400" y="4343400"/>
            <a:ext cx="7772400" cy="2057400"/>
          </a:xfrm>
          <a:prstGeom prst="rect">
            <a:avLst/>
          </a:prstGeom>
          <a:solidFill>
            <a:srgbClr val="DDDDDD"/>
          </a:solidFill>
          <a:ln w="9525" cap="rnd">
            <a:solidFill>
              <a:schemeClr val="tx1"/>
            </a:solidFill>
            <a:prstDash val="sysDot"/>
            <a:miter lim="800000"/>
            <a:headEnd/>
            <a:tailEnd/>
          </a:ln>
        </p:spPr>
        <p:txBody>
          <a:bodyPr wrap="none" anchor="ctr"/>
          <a:lstStyle/>
          <a:p>
            <a:pPr algn="ctr"/>
            <a:r>
              <a:rPr lang="en-US" sz="1600">
                <a:latin typeface="Comic Sans MS" charset="0"/>
              </a:rPr>
              <a:t>The Sub-National Level </a:t>
            </a: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p:txBody>
      </p:sp>
      <p:sp>
        <p:nvSpPr>
          <p:cNvPr id="13" name="AutoShape 6"/>
          <p:cNvSpPr>
            <a:spLocks noChangeArrowheads="1"/>
          </p:cNvSpPr>
          <p:nvPr/>
        </p:nvSpPr>
        <p:spPr bwMode="auto">
          <a:xfrm rot="5400000">
            <a:off x="406400" y="3124200"/>
            <a:ext cx="32766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3175" cap="rnd" cmpd="sng">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14" name="Rectangle 13"/>
          <p:cNvSpPr>
            <a:spLocks noChangeArrowheads="1"/>
          </p:cNvSpPr>
          <p:nvPr/>
        </p:nvSpPr>
        <p:spPr bwMode="auto">
          <a:xfrm>
            <a:off x="711200" y="1371600"/>
            <a:ext cx="7391400" cy="2286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a:solidFill>
                  <a:srgbClr val="FF0000"/>
                </a:solidFill>
                <a:latin typeface="Comic Sans MS" charset="0"/>
              </a:rPr>
              <a:t>Macro Policies – LED Relevant</a:t>
            </a:r>
          </a:p>
        </p:txBody>
      </p:sp>
      <p:sp>
        <p:nvSpPr>
          <p:cNvPr id="15" name="Rectangle 14"/>
          <p:cNvSpPr>
            <a:spLocks noChangeArrowheads="1"/>
          </p:cNvSpPr>
          <p:nvPr/>
        </p:nvSpPr>
        <p:spPr bwMode="auto">
          <a:xfrm>
            <a:off x="1701800" y="4876800"/>
            <a:ext cx="685800" cy="228600"/>
          </a:xfrm>
          <a:prstGeom prst="rect">
            <a:avLst/>
          </a:prstGeom>
          <a:solidFill>
            <a:srgbClr val="FF0000"/>
          </a:solidFill>
          <a:ln w="9525">
            <a:solidFill>
              <a:schemeClr val="tx1"/>
            </a:solidFill>
            <a:prstDash val="sysDot"/>
            <a:miter lim="800000"/>
            <a:headEnd/>
            <a:tailEnd/>
          </a:ln>
        </p:spPr>
        <p:txBody>
          <a:bodyPr wrap="none" anchor="ctr"/>
          <a:lstStyle/>
          <a:p>
            <a:pPr algn="ctr"/>
            <a:r>
              <a:rPr lang="en-US" sz="1600">
                <a:solidFill>
                  <a:schemeClr val="bg1"/>
                </a:solidFill>
                <a:latin typeface="Comic Sans MS" charset="0"/>
              </a:rPr>
              <a:t>Trade</a:t>
            </a:r>
          </a:p>
        </p:txBody>
      </p:sp>
      <p:sp>
        <p:nvSpPr>
          <p:cNvPr id="16" name="AutoShape 9"/>
          <p:cNvSpPr>
            <a:spLocks noChangeArrowheads="1"/>
          </p:cNvSpPr>
          <p:nvPr/>
        </p:nvSpPr>
        <p:spPr bwMode="auto">
          <a:xfrm rot="5400000">
            <a:off x="4635500" y="3771900"/>
            <a:ext cx="30480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3175" cap="rnd" cmpd="sng">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17" name="AutoShape 10"/>
          <p:cNvSpPr>
            <a:spLocks noChangeArrowheads="1"/>
          </p:cNvSpPr>
          <p:nvPr/>
        </p:nvSpPr>
        <p:spPr bwMode="auto">
          <a:xfrm rot="5400000">
            <a:off x="2692400" y="3124200"/>
            <a:ext cx="32766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3175" cap="rnd" cmpd="sng">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18" name="AutoShape 11"/>
          <p:cNvSpPr>
            <a:spLocks noChangeArrowheads="1"/>
          </p:cNvSpPr>
          <p:nvPr/>
        </p:nvSpPr>
        <p:spPr bwMode="auto">
          <a:xfrm rot="5400000">
            <a:off x="3987800" y="3124200"/>
            <a:ext cx="32766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3175" cap="rnd" cmpd="sng">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19" name="AutoShape 12"/>
          <p:cNvSpPr>
            <a:spLocks noChangeArrowheads="1"/>
          </p:cNvSpPr>
          <p:nvPr/>
        </p:nvSpPr>
        <p:spPr bwMode="auto">
          <a:xfrm rot="5400000">
            <a:off x="5130800" y="3124200"/>
            <a:ext cx="32766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3175" cap="rnd" cmpd="sng">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20" name="Rectangle 19"/>
          <p:cNvSpPr>
            <a:spLocks noChangeArrowheads="1"/>
          </p:cNvSpPr>
          <p:nvPr/>
        </p:nvSpPr>
        <p:spPr bwMode="auto">
          <a:xfrm>
            <a:off x="5283200" y="4876800"/>
            <a:ext cx="685800" cy="228600"/>
          </a:xfrm>
          <a:prstGeom prst="rect">
            <a:avLst/>
          </a:prstGeom>
          <a:solidFill>
            <a:srgbClr val="FF0000"/>
          </a:solidFill>
          <a:ln w="9525">
            <a:solidFill>
              <a:schemeClr val="tx1"/>
            </a:solidFill>
            <a:prstDash val="sysDot"/>
            <a:miter lim="800000"/>
            <a:headEnd/>
            <a:tailEnd/>
          </a:ln>
        </p:spPr>
        <p:txBody>
          <a:bodyPr wrap="none" anchor="ctr"/>
          <a:lstStyle/>
          <a:p>
            <a:pPr algn="ctr"/>
            <a:r>
              <a:rPr lang="en-US" sz="1600">
                <a:solidFill>
                  <a:schemeClr val="bg1"/>
                </a:solidFill>
                <a:latin typeface="Comic Sans MS" charset="0"/>
              </a:rPr>
              <a:t>Labor</a:t>
            </a:r>
          </a:p>
        </p:txBody>
      </p:sp>
      <p:sp>
        <p:nvSpPr>
          <p:cNvPr id="21" name="Rectangle 20"/>
          <p:cNvSpPr>
            <a:spLocks noChangeArrowheads="1"/>
          </p:cNvSpPr>
          <p:nvPr/>
        </p:nvSpPr>
        <p:spPr bwMode="auto">
          <a:xfrm>
            <a:off x="3835400" y="4876800"/>
            <a:ext cx="1066800" cy="228600"/>
          </a:xfrm>
          <a:prstGeom prst="rect">
            <a:avLst/>
          </a:prstGeom>
          <a:solidFill>
            <a:srgbClr val="FF0000"/>
          </a:solidFill>
          <a:ln w="9525">
            <a:solidFill>
              <a:schemeClr val="tx1"/>
            </a:solidFill>
            <a:prstDash val="sysDot"/>
            <a:miter lim="800000"/>
            <a:headEnd/>
            <a:tailEnd/>
          </a:ln>
        </p:spPr>
        <p:txBody>
          <a:bodyPr wrap="none" anchor="ctr"/>
          <a:lstStyle/>
          <a:p>
            <a:pPr algn="ctr"/>
            <a:r>
              <a:rPr lang="en-US" sz="1600">
                <a:solidFill>
                  <a:schemeClr val="bg1"/>
                </a:solidFill>
                <a:latin typeface="Comic Sans MS" charset="0"/>
              </a:rPr>
              <a:t>Monetary</a:t>
            </a:r>
          </a:p>
        </p:txBody>
      </p:sp>
      <p:sp>
        <p:nvSpPr>
          <p:cNvPr id="22" name="Rectangle 21"/>
          <p:cNvSpPr>
            <a:spLocks noChangeArrowheads="1"/>
          </p:cNvSpPr>
          <p:nvPr/>
        </p:nvSpPr>
        <p:spPr bwMode="auto">
          <a:xfrm>
            <a:off x="6426200" y="4876800"/>
            <a:ext cx="685800" cy="228600"/>
          </a:xfrm>
          <a:prstGeom prst="rect">
            <a:avLst/>
          </a:prstGeom>
          <a:solidFill>
            <a:srgbClr val="FF0000"/>
          </a:solidFill>
          <a:ln w="9525">
            <a:solidFill>
              <a:schemeClr val="tx1"/>
            </a:solidFill>
            <a:prstDash val="sysDot"/>
            <a:miter lim="800000"/>
            <a:headEnd/>
            <a:tailEnd/>
          </a:ln>
        </p:spPr>
        <p:txBody>
          <a:bodyPr wrap="none" anchor="ctr"/>
          <a:lstStyle/>
          <a:p>
            <a:pPr algn="ctr"/>
            <a:r>
              <a:rPr lang="en-US" sz="1600">
                <a:solidFill>
                  <a:schemeClr val="bg1"/>
                </a:solidFill>
                <a:latin typeface="Comic Sans MS" charset="0"/>
              </a:rPr>
              <a:t>Tax</a:t>
            </a:r>
          </a:p>
        </p:txBody>
      </p:sp>
      <p:sp>
        <p:nvSpPr>
          <p:cNvPr id="23" name="Rectangle 22"/>
          <p:cNvSpPr>
            <a:spLocks noChangeArrowheads="1"/>
          </p:cNvSpPr>
          <p:nvPr/>
        </p:nvSpPr>
        <p:spPr bwMode="auto">
          <a:xfrm>
            <a:off x="2844800" y="4876800"/>
            <a:ext cx="685800" cy="228600"/>
          </a:xfrm>
          <a:prstGeom prst="rect">
            <a:avLst/>
          </a:prstGeom>
          <a:solidFill>
            <a:srgbClr val="FF0000"/>
          </a:solidFill>
          <a:ln w="9525">
            <a:solidFill>
              <a:schemeClr val="tx1"/>
            </a:solidFill>
            <a:prstDash val="sysDot"/>
            <a:miter lim="800000"/>
            <a:headEnd/>
            <a:tailEnd/>
          </a:ln>
        </p:spPr>
        <p:txBody>
          <a:bodyPr wrap="none" anchor="ctr"/>
          <a:lstStyle/>
          <a:p>
            <a:pPr algn="ctr"/>
            <a:r>
              <a:rPr lang="en-US" sz="1600">
                <a:solidFill>
                  <a:schemeClr val="bg1"/>
                </a:solidFill>
                <a:latin typeface="Comic Sans MS" charset="0"/>
              </a:rPr>
              <a:t>Land</a:t>
            </a:r>
          </a:p>
        </p:txBody>
      </p:sp>
      <p:sp>
        <p:nvSpPr>
          <p:cNvPr id="24" name="AutoShape 17"/>
          <p:cNvSpPr>
            <a:spLocks noChangeArrowheads="1"/>
          </p:cNvSpPr>
          <p:nvPr/>
        </p:nvSpPr>
        <p:spPr bwMode="auto">
          <a:xfrm rot="5400000">
            <a:off x="1549400" y="3124200"/>
            <a:ext cx="32766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3175" cap="rnd" cmpd="sng">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25" name="AutoShape 18"/>
          <p:cNvSpPr>
            <a:spLocks noChangeArrowheads="1"/>
          </p:cNvSpPr>
          <p:nvPr/>
        </p:nvSpPr>
        <p:spPr bwMode="auto">
          <a:xfrm rot="5400000">
            <a:off x="3302000" y="4038600"/>
            <a:ext cx="35814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3175" cap="rnd" cmpd="sng">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26" name="AutoShape 19"/>
          <p:cNvSpPr>
            <a:spLocks noChangeArrowheads="1"/>
          </p:cNvSpPr>
          <p:nvPr/>
        </p:nvSpPr>
        <p:spPr bwMode="auto">
          <a:xfrm rot="5400000">
            <a:off x="787400" y="4038600"/>
            <a:ext cx="35814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3175" cap="rnd" cmpd="sng">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27" name="Rectangle 26"/>
          <p:cNvSpPr>
            <a:spLocks noChangeArrowheads="1"/>
          </p:cNvSpPr>
          <p:nvPr/>
        </p:nvSpPr>
        <p:spPr bwMode="auto">
          <a:xfrm>
            <a:off x="711200" y="2133600"/>
            <a:ext cx="7391400" cy="2286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a:solidFill>
                  <a:srgbClr val="0000FF"/>
                </a:solidFill>
                <a:latin typeface="Comic Sans MS" charset="0"/>
              </a:rPr>
              <a:t>National Development &amp; Sector Strategies – LED Relevant</a:t>
            </a:r>
          </a:p>
        </p:txBody>
      </p:sp>
      <p:sp>
        <p:nvSpPr>
          <p:cNvPr id="28" name="Rectangle 27"/>
          <p:cNvSpPr>
            <a:spLocks noChangeArrowheads="1"/>
          </p:cNvSpPr>
          <p:nvPr/>
        </p:nvSpPr>
        <p:spPr bwMode="auto">
          <a:xfrm>
            <a:off x="3149600" y="5410200"/>
            <a:ext cx="1143000" cy="228600"/>
          </a:xfrm>
          <a:prstGeom prst="rect">
            <a:avLst/>
          </a:prstGeom>
          <a:solidFill>
            <a:srgbClr val="6699FF"/>
          </a:solidFill>
          <a:ln w="9525">
            <a:solidFill>
              <a:schemeClr val="tx1"/>
            </a:solidFill>
            <a:prstDash val="sysDot"/>
            <a:miter lim="800000"/>
            <a:headEnd/>
            <a:tailEnd/>
          </a:ln>
        </p:spPr>
        <p:txBody>
          <a:bodyPr wrap="none" anchor="ctr"/>
          <a:lstStyle/>
          <a:p>
            <a:pPr algn="ctr"/>
            <a:r>
              <a:rPr lang="en-US" sz="1600">
                <a:latin typeface="Comic Sans MS" charset="0"/>
              </a:rPr>
              <a:t>Agriculture</a:t>
            </a:r>
          </a:p>
        </p:txBody>
      </p:sp>
      <p:sp>
        <p:nvSpPr>
          <p:cNvPr id="29" name="Rectangle 28"/>
          <p:cNvSpPr>
            <a:spLocks noChangeArrowheads="1"/>
          </p:cNvSpPr>
          <p:nvPr/>
        </p:nvSpPr>
        <p:spPr bwMode="auto">
          <a:xfrm>
            <a:off x="5588000" y="5410200"/>
            <a:ext cx="1143000" cy="228600"/>
          </a:xfrm>
          <a:prstGeom prst="rect">
            <a:avLst/>
          </a:prstGeom>
          <a:solidFill>
            <a:srgbClr val="6699FF"/>
          </a:solidFill>
          <a:ln w="9525">
            <a:solidFill>
              <a:schemeClr val="tx1"/>
            </a:solidFill>
            <a:prstDash val="sysDot"/>
            <a:miter lim="800000"/>
            <a:headEnd/>
            <a:tailEnd/>
          </a:ln>
        </p:spPr>
        <p:txBody>
          <a:bodyPr wrap="none" anchor="ctr"/>
          <a:lstStyle/>
          <a:p>
            <a:pPr algn="ctr"/>
            <a:r>
              <a:rPr lang="en-US" sz="1600">
                <a:latin typeface="Comic Sans MS" charset="0"/>
              </a:rPr>
              <a:t>Industry</a:t>
            </a:r>
          </a:p>
        </p:txBody>
      </p:sp>
      <p:sp>
        <p:nvSpPr>
          <p:cNvPr id="30" name="Rectangle 29"/>
          <p:cNvSpPr>
            <a:spLocks noChangeArrowheads="1"/>
          </p:cNvSpPr>
          <p:nvPr/>
        </p:nvSpPr>
        <p:spPr bwMode="auto">
          <a:xfrm>
            <a:off x="4368800" y="5943600"/>
            <a:ext cx="1447800" cy="228600"/>
          </a:xfrm>
          <a:prstGeom prst="rect">
            <a:avLst/>
          </a:prstGeom>
          <a:solidFill>
            <a:srgbClr val="6699FF"/>
          </a:solidFill>
          <a:ln w="9525">
            <a:solidFill>
              <a:schemeClr val="tx1"/>
            </a:solidFill>
            <a:prstDash val="sysDot"/>
            <a:miter lim="800000"/>
            <a:headEnd/>
            <a:tailEnd/>
          </a:ln>
        </p:spPr>
        <p:txBody>
          <a:bodyPr wrap="none" anchor="ctr"/>
          <a:lstStyle/>
          <a:p>
            <a:pPr algn="ctr"/>
            <a:r>
              <a:rPr lang="en-US" sz="1600">
                <a:latin typeface="Comic Sans MS" charset="0"/>
              </a:rPr>
              <a:t>Private Sector</a:t>
            </a:r>
          </a:p>
        </p:txBody>
      </p:sp>
      <p:sp>
        <p:nvSpPr>
          <p:cNvPr id="31" name="Rectangle 30"/>
          <p:cNvSpPr>
            <a:spLocks noChangeArrowheads="1"/>
          </p:cNvSpPr>
          <p:nvPr/>
        </p:nvSpPr>
        <p:spPr bwMode="auto">
          <a:xfrm>
            <a:off x="1930400" y="5943600"/>
            <a:ext cx="1295400" cy="228600"/>
          </a:xfrm>
          <a:prstGeom prst="rect">
            <a:avLst/>
          </a:prstGeom>
          <a:solidFill>
            <a:srgbClr val="6699FF"/>
          </a:solidFill>
          <a:ln w="9525">
            <a:solidFill>
              <a:schemeClr val="tx1"/>
            </a:solidFill>
            <a:prstDash val="sysDot"/>
            <a:miter lim="800000"/>
            <a:headEnd/>
            <a:tailEnd/>
          </a:ln>
        </p:spPr>
        <p:txBody>
          <a:bodyPr wrap="none" anchor="ctr"/>
          <a:lstStyle/>
          <a:p>
            <a:pPr algn="ctr"/>
            <a:r>
              <a:rPr lang="en-US" sz="1600">
                <a:latin typeface="Comic Sans MS" charset="0"/>
              </a:rPr>
              <a:t>SME</a:t>
            </a:r>
          </a:p>
        </p:txBody>
      </p:sp>
      <p:sp>
        <p:nvSpPr>
          <p:cNvPr id="32" name="AutoShape 26"/>
          <p:cNvSpPr>
            <a:spLocks noChangeArrowheads="1"/>
          </p:cNvSpPr>
          <p:nvPr/>
        </p:nvSpPr>
        <p:spPr bwMode="auto">
          <a:xfrm rot="5400000">
            <a:off x="-158750" y="3778250"/>
            <a:ext cx="3048000" cy="215900"/>
          </a:xfrm>
          <a:custGeom>
            <a:avLst/>
            <a:gdLst>
              <a:gd name="T0" fmla="*/ 2147483647 w 21600"/>
              <a:gd name="T1" fmla="*/ 0 h 21600"/>
              <a:gd name="T2" fmla="*/ 0 w 21600"/>
              <a:gd name="T3" fmla="*/ 1077502115 h 21600"/>
              <a:gd name="T4" fmla="*/ 2147483647 w 21600"/>
              <a:gd name="T5" fmla="*/ 2147483647 h 21600"/>
              <a:gd name="T6" fmla="*/ 2147483647 w 21600"/>
              <a:gd name="T7" fmla="*/ 1077502115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3175" cap="rnd" cmpd="sng">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33" name="AutoShape 27"/>
          <p:cNvSpPr>
            <a:spLocks noChangeArrowheads="1"/>
          </p:cNvSpPr>
          <p:nvPr/>
        </p:nvSpPr>
        <p:spPr bwMode="auto">
          <a:xfrm rot="5400000">
            <a:off x="2203450" y="3778250"/>
            <a:ext cx="3048000" cy="215900"/>
          </a:xfrm>
          <a:custGeom>
            <a:avLst/>
            <a:gdLst>
              <a:gd name="T0" fmla="*/ 2147483647 w 21600"/>
              <a:gd name="T1" fmla="*/ 0 h 21600"/>
              <a:gd name="T2" fmla="*/ 0 w 21600"/>
              <a:gd name="T3" fmla="*/ 1077502115 h 21600"/>
              <a:gd name="T4" fmla="*/ 2147483647 w 21600"/>
              <a:gd name="T5" fmla="*/ 2147483647 h 21600"/>
              <a:gd name="T6" fmla="*/ 2147483647 w 21600"/>
              <a:gd name="T7" fmla="*/ 1077502115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3175" cap="rnd" cmpd="sng">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34" name="Rectangle 28"/>
          <p:cNvSpPr>
            <a:spLocks noChangeArrowheads="1"/>
          </p:cNvSpPr>
          <p:nvPr/>
        </p:nvSpPr>
        <p:spPr bwMode="auto">
          <a:xfrm>
            <a:off x="787400" y="5410200"/>
            <a:ext cx="1143000" cy="228600"/>
          </a:xfrm>
          <a:prstGeom prst="rect">
            <a:avLst/>
          </a:prstGeom>
          <a:solidFill>
            <a:srgbClr val="6699FF"/>
          </a:solidFill>
          <a:ln w="9525">
            <a:solidFill>
              <a:schemeClr val="tx1"/>
            </a:solidFill>
            <a:prstDash val="sysDot"/>
            <a:miter lim="800000"/>
            <a:headEnd/>
            <a:tailEnd/>
          </a:ln>
        </p:spPr>
        <p:txBody>
          <a:bodyPr wrap="none" anchor="ctr"/>
          <a:lstStyle/>
          <a:p>
            <a:pPr algn="ctr"/>
            <a:r>
              <a:rPr lang="en-US" sz="1600">
                <a:latin typeface="Comic Sans MS" charset="0"/>
              </a:rPr>
              <a:t>PRS</a:t>
            </a:r>
          </a:p>
        </p:txBody>
      </p:sp>
      <p:sp>
        <p:nvSpPr>
          <p:cNvPr id="35" name="AutoShape 29"/>
          <p:cNvSpPr>
            <a:spLocks noChangeArrowheads="1"/>
          </p:cNvSpPr>
          <p:nvPr/>
        </p:nvSpPr>
        <p:spPr bwMode="auto">
          <a:xfrm rot="5400000">
            <a:off x="5664200" y="4038600"/>
            <a:ext cx="35814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3175" cap="rnd" cmpd="sng">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36" name="Rectangle 30"/>
          <p:cNvSpPr>
            <a:spLocks noChangeArrowheads="1"/>
          </p:cNvSpPr>
          <p:nvPr/>
        </p:nvSpPr>
        <p:spPr bwMode="auto">
          <a:xfrm>
            <a:off x="6807200" y="5943600"/>
            <a:ext cx="1295400" cy="228600"/>
          </a:xfrm>
          <a:prstGeom prst="rect">
            <a:avLst/>
          </a:prstGeom>
          <a:solidFill>
            <a:srgbClr val="6699FF"/>
          </a:solidFill>
          <a:ln w="9525">
            <a:solidFill>
              <a:schemeClr val="tx1"/>
            </a:solidFill>
            <a:prstDash val="sysDot"/>
            <a:miter lim="800000"/>
            <a:headEnd/>
            <a:tailEnd/>
          </a:ln>
        </p:spPr>
        <p:txBody>
          <a:bodyPr wrap="none" anchor="ctr"/>
          <a:lstStyle/>
          <a:p>
            <a:pPr algn="ctr"/>
            <a:r>
              <a:rPr lang="en-US" sz="1600">
                <a:latin typeface="Comic Sans MS" charset="0"/>
              </a:rPr>
              <a:t>Export/Trade</a:t>
            </a:r>
          </a:p>
        </p:txBody>
      </p:sp>
      <p:pic>
        <p:nvPicPr>
          <p:cNvPr id="37" name="Picture 36" descr="Macintosh HD:Users:sally:Documents:UNCDF:Communications Materials:UNCDF Branding:UNCDF_logo.png"/>
          <p:cNvPicPr/>
          <p:nvPr/>
        </p:nvPicPr>
        <p:blipFill>
          <a:blip r:embed="rId2"/>
          <a:srcRect/>
          <a:stretch>
            <a:fillRect/>
          </a:stretch>
        </p:blipFill>
        <p:spPr bwMode="auto">
          <a:xfrm>
            <a:off x="8419728" y="6076764"/>
            <a:ext cx="648072" cy="648072"/>
          </a:xfrm>
          <a:prstGeom prst="rect">
            <a:avLst/>
          </a:prstGeom>
          <a:noFill/>
        </p:spPr>
      </p:pic>
    </p:spTree>
    <p:extLst>
      <p:ext uri="{BB962C8B-B14F-4D97-AF65-F5344CB8AC3E}">
        <p14:creationId xmlns:p14="http://schemas.microsoft.com/office/powerpoint/2010/main" val="19715834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a:t>
            </a:r>
            <a:r>
              <a:rPr lang="en-US" sz="2600" dirty="0" smtClean="0">
                <a:solidFill>
                  <a:srgbClr val="FF0000"/>
                </a:solidFill>
                <a:latin typeface="Calibri" charset="0"/>
                <a:ea typeface="ＭＳ Ｐゴシック" charset="0"/>
                <a:cs typeface="ＭＳ Ｐゴシック" charset="0"/>
              </a:rPr>
              <a:t>LED Strategy Implementation Process:</a:t>
            </a:r>
            <a:endParaRPr lang="en-US" sz="2400" b="0" i="1" dirty="0">
              <a:solidFill>
                <a:schemeClr val="bg1"/>
              </a:solidFill>
              <a:latin typeface="Calibri" charset="0"/>
              <a:ea typeface="ＭＳ Ｐゴシック" charset="0"/>
              <a:cs typeface="ＭＳ Ｐゴシック" charset="0"/>
            </a:endParaRPr>
          </a:p>
        </p:txBody>
      </p:sp>
      <p:sp>
        <p:nvSpPr>
          <p:cNvPr id="9" name="Right Arrow 8"/>
          <p:cNvSpPr/>
          <p:nvPr/>
        </p:nvSpPr>
        <p:spPr>
          <a:xfrm>
            <a:off x="914400" y="3423974"/>
            <a:ext cx="2736850" cy="317500"/>
          </a:xfrm>
          <a:prstGeom prst="rightArrow">
            <a:avLst/>
          </a:prstGeom>
          <a:solidFill>
            <a:schemeClr val="tx1">
              <a:lumMod val="65000"/>
              <a:lumOff val="35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Economic Infrastructure Projects</a:t>
            </a:r>
          </a:p>
        </p:txBody>
      </p:sp>
      <p:sp>
        <p:nvSpPr>
          <p:cNvPr id="10" name="Right Arrow 9"/>
          <p:cNvSpPr/>
          <p:nvPr/>
        </p:nvSpPr>
        <p:spPr>
          <a:xfrm>
            <a:off x="914400" y="3665274"/>
            <a:ext cx="2736850" cy="317500"/>
          </a:xfrm>
          <a:prstGeom prst="rightArrow">
            <a:avLst/>
          </a:prstGeom>
          <a:solidFill>
            <a:schemeClr val="tx1">
              <a:lumMod val="65000"/>
              <a:lumOff val="35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Small &amp; Medium Production Projects </a:t>
            </a:r>
          </a:p>
        </p:txBody>
      </p:sp>
      <p:sp>
        <p:nvSpPr>
          <p:cNvPr id="11" name="Right Arrow 10"/>
          <p:cNvSpPr/>
          <p:nvPr/>
        </p:nvSpPr>
        <p:spPr>
          <a:xfrm>
            <a:off x="914400" y="3906574"/>
            <a:ext cx="2736850" cy="317500"/>
          </a:xfrm>
          <a:prstGeom prst="rightArrow">
            <a:avLst/>
          </a:prstGeom>
          <a:solidFill>
            <a:schemeClr val="tx1">
              <a:lumMod val="65000"/>
              <a:lumOff val="35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Micro &amp; Small Holder Projects</a:t>
            </a:r>
          </a:p>
        </p:txBody>
      </p:sp>
      <p:sp>
        <p:nvSpPr>
          <p:cNvPr id="12" name="Right Arrow 11"/>
          <p:cNvSpPr/>
          <p:nvPr/>
        </p:nvSpPr>
        <p:spPr>
          <a:xfrm>
            <a:off x="914400" y="4147874"/>
            <a:ext cx="2736850" cy="317500"/>
          </a:xfrm>
          <a:prstGeom prst="rightArrow">
            <a:avLst/>
          </a:prstGeom>
          <a:solidFill>
            <a:schemeClr val="tx1">
              <a:lumMod val="65000"/>
              <a:lumOff val="35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Service Sector Projects</a:t>
            </a:r>
          </a:p>
        </p:txBody>
      </p:sp>
      <p:sp>
        <p:nvSpPr>
          <p:cNvPr id="13" name="Right Arrow 12"/>
          <p:cNvSpPr/>
          <p:nvPr/>
        </p:nvSpPr>
        <p:spPr>
          <a:xfrm>
            <a:off x="914400" y="4871774"/>
            <a:ext cx="2736850" cy="317500"/>
          </a:xfrm>
          <a:prstGeom prst="rightArrow">
            <a:avLst/>
          </a:prstGeom>
          <a:solidFill>
            <a:schemeClr val="tx1">
              <a:lumMod val="65000"/>
              <a:lumOff val="35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Regulation Streamlining Interventions</a:t>
            </a:r>
          </a:p>
        </p:txBody>
      </p:sp>
      <p:sp>
        <p:nvSpPr>
          <p:cNvPr id="14" name="Right Arrow 13"/>
          <p:cNvSpPr/>
          <p:nvPr/>
        </p:nvSpPr>
        <p:spPr>
          <a:xfrm>
            <a:off x="914400" y="5125774"/>
            <a:ext cx="2736850" cy="317500"/>
          </a:xfrm>
          <a:prstGeom prst="rightArrow">
            <a:avLst/>
          </a:prstGeom>
          <a:solidFill>
            <a:schemeClr val="tx1">
              <a:lumMod val="65000"/>
              <a:lumOff val="35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Policy Alignment Interventions</a:t>
            </a:r>
          </a:p>
        </p:txBody>
      </p:sp>
      <p:sp>
        <p:nvSpPr>
          <p:cNvPr id="15" name="Right Arrow 14"/>
          <p:cNvSpPr/>
          <p:nvPr/>
        </p:nvSpPr>
        <p:spPr>
          <a:xfrm>
            <a:off x="914400" y="4389174"/>
            <a:ext cx="2736850" cy="317500"/>
          </a:xfrm>
          <a:prstGeom prst="rightArrow">
            <a:avLst/>
          </a:prstGeom>
          <a:solidFill>
            <a:schemeClr val="tx1">
              <a:lumMod val="65000"/>
              <a:lumOff val="35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Skills Development Programs</a:t>
            </a:r>
          </a:p>
        </p:txBody>
      </p:sp>
      <p:sp>
        <p:nvSpPr>
          <p:cNvPr id="16" name="Right Arrow 15"/>
          <p:cNvSpPr/>
          <p:nvPr/>
        </p:nvSpPr>
        <p:spPr>
          <a:xfrm>
            <a:off x="914400" y="4630474"/>
            <a:ext cx="2736850" cy="317500"/>
          </a:xfrm>
          <a:prstGeom prst="rightArrow">
            <a:avLst/>
          </a:prstGeom>
          <a:solidFill>
            <a:schemeClr val="tx1">
              <a:lumMod val="65000"/>
              <a:lumOff val="35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Technical Assistance Programs</a:t>
            </a:r>
          </a:p>
        </p:txBody>
      </p:sp>
      <p:sp>
        <p:nvSpPr>
          <p:cNvPr id="17" name="Striped Right Arrow 16"/>
          <p:cNvSpPr/>
          <p:nvPr/>
        </p:nvSpPr>
        <p:spPr>
          <a:xfrm>
            <a:off x="152400" y="3105944"/>
            <a:ext cx="805743" cy="2667000"/>
          </a:xfrm>
          <a:prstGeom prst="stripedRightArrow">
            <a:avLst>
              <a:gd name="adj1" fmla="val 50000"/>
              <a:gd name="adj2" fmla="val 50000"/>
            </a:avLst>
          </a:prstGeom>
          <a:gradFill flip="none" rotWithShape="1">
            <a:gsLst>
              <a:gs pos="0">
                <a:srgbClr val="FF0000"/>
              </a:gs>
              <a:gs pos="100000">
                <a:srgbClr val="FFFFFF"/>
              </a:gs>
            </a:gsLst>
            <a:path path="shap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dirty="0"/>
              <a:t>LED</a:t>
            </a:r>
          </a:p>
          <a:p>
            <a:pPr algn="ctr">
              <a:defRPr/>
            </a:pPr>
            <a:r>
              <a:rPr lang="en-US" dirty="0"/>
              <a:t>Strategy</a:t>
            </a:r>
          </a:p>
        </p:txBody>
      </p:sp>
      <p:sp>
        <p:nvSpPr>
          <p:cNvPr id="18" name="Pentagon 17"/>
          <p:cNvSpPr/>
          <p:nvPr/>
        </p:nvSpPr>
        <p:spPr>
          <a:xfrm rot="5400000">
            <a:off x="507296" y="1651795"/>
            <a:ext cx="2374898" cy="1320800"/>
          </a:xfrm>
          <a:prstGeom prst="homePlate">
            <a:avLst>
              <a:gd name="adj" fmla="val 45727"/>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400" dirty="0">
                <a:solidFill>
                  <a:schemeClr val="tx1"/>
                </a:solidFill>
              </a:rPr>
              <a:t>Project </a:t>
            </a:r>
          </a:p>
          <a:p>
            <a:pPr algn="ctr">
              <a:defRPr/>
            </a:pPr>
            <a:r>
              <a:rPr lang="en-US" sz="1400" dirty="0">
                <a:solidFill>
                  <a:schemeClr val="tx1"/>
                </a:solidFill>
              </a:rPr>
              <a:t>Development</a:t>
            </a:r>
          </a:p>
          <a:p>
            <a:pPr>
              <a:defRPr/>
            </a:pPr>
            <a:endParaRPr lang="en-US" sz="1100" dirty="0">
              <a:solidFill>
                <a:schemeClr val="tx1"/>
              </a:solidFill>
            </a:endParaRPr>
          </a:p>
          <a:p>
            <a:pPr>
              <a:buFont typeface="Arial"/>
              <a:buChar char="•"/>
              <a:defRPr/>
            </a:pPr>
            <a:r>
              <a:rPr lang="en-US" sz="1100" dirty="0">
                <a:solidFill>
                  <a:schemeClr val="tx1"/>
                </a:solidFill>
              </a:rPr>
              <a:t> Project Profile</a:t>
            </a:r>
          </a:p>
          <a:p>
            <a:pPr>
              <a:buFont typeface="Arial"/>
              <a:buChar char="•"/>
              <a:defRPr/>
            </a:pPr>
            <a:r>
              <a:rPr lang="en-US" sz="1100" dirty="0">
                <a:solidFill>
                  <a:schemeClr val="tx1"/>
                </a:solidFill>
              </a:rPr>
              <a:t> Project Sponsor</a:t>
            </a:r>
          </a:p>
          <a:p>
            <a:pPr>
              <a:buFont typeface="Arial"/>
              <a:buChar char="•"/>
              <a:defRPr/>
            </a:pPr>
            <a:r>
              <a:rPr lang="en-US" sz="1100" dirty="0">
                <a:solidFill>
                  <a:schemeClr val="tx1"/>
                </a:solidFill>
              </a:rPr>
              <a:t> Market Study</a:t>
            </a:r>
          </a:p>
          <a:p>
            <a:pPr>
              <a:buFont typeface="Arial"/>
              <a:buChar char="•"/>
              <a:defRPr/>
            </a:pPr>
            <a:r>
              <a:rPr lang="en-US" sz="1100" dirty="0">
                <a:solidFill>
                  <a:schemeClr val="tx1"/>
                </a:solidFill>
              </a:rPr>
              <a:t> Feasibility Study</a:t>
            </a:r>
          </a:p>
          <a:p>
            <a:pPr>
              <a:buFont typeface="Arial"/>
              <a:buChar char="•"/>
              <a:defRPr/>
            </a:pPr>
            <a:r>
              <a:rPr lang="en-US" sz="1100" dirty="0">
                <a:solidFill>
                  <a:schemeClr val="tx1"/>
                </a:solidFill>
              </a:rPr>
              <a:t> Project Document</a:t>
            </a:r>
          </a:p>
          <a:p>
            <a:pPr>
              <a:defRPr/>
            </a:pPr>
            <a:endParaRPr lang="en-US" sz="1200" dirty="0">
              <a:solidFill>
                <a:schemeClr val="tx1"/>
              </a:solidFill>
            </a:endParaRPr>
          </a:p>
          <a:p>
            <a:pPr>
              <a:buFont typeface="Arial"/>
              <a:buChar char="•"/>
              <a:defRPr/>
            </a:pPr>
            <a:endParaRPr lang="en-US" sz="1200" dirty="0">
              <a:solidFill>
                <a:schemeClr val="tx1"/>
              </a:solidFill>
            </a:endParaRPr>
          </a:p>
          <a:p>
            <a:pPr>
              <a:buFont typeface="Arial"/>
              <a:buChar char="•"/>
              <a:defRPr/>
            </a:pPr>
            <a:endParaRPr lang="en-US" sz="1100" dirty="0">
              <a:solidFill>
                <a:schemeClr val="tx1"/>
              </a:solidFill>
            </a:endParaRPr>
          </a:p>
        </p:txBody>
      </p:sp>
      <p:sp>
        <p:nvSpPr>
          <p:cNvPr id="19" name="Pentagon 18"/>
          <p:cNvSpPr/>
          <p:nvPr/>
        </p:nvSpPr>
        <p:spPr>
          <a:xfrm rot="5400000">
            <a:off x="1891596" y="1702595"/>
            <a:ext cx="2336798" cy="1181100"/>
          </a:xfrm>
          <a:prstGeom prst="homePlate">
            <a:avLst>
              <a:gd name="adj" fmla="val 47611"/>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400" dirty="0" smtClean="0">
                <a:solidFill>
                  <a:schemeClr val="tx1"/>
                </a:solidFill>
              </a:rPr>
              <a:t>Finance</a:t>
            </a:r>
            <a:endParaRPr lang="en-US" sz="1400" dirty="0">
              <a:solidFill>
                <a:schemeClr val="tx1"/>
              </a:solidFill>
            </a:endParaRPr>
          </a:p>
          <a:p>
            <a:pPr>
              <a:defRPr/>
            </a:pPr>
            <a:endParaRPr lang="en-US" sz="1100" dirty="0">
              <a:solidFill>
                <a:schemeClr val="tx1"/>
              </a:solidFill>
            </a:endParaRPr>
          </a:p>
          <a:p>
            <a:pPr>
              <a:buFont typeface="Arial"/>
              <a:buChar char="•"/>
              <a:defRPr/>
            </a:pPr>
            <a:r>
              <a:rPr lang="en-US" sz="1100" dirty="0">
                <a:solidFill>
                  <a:schemeClr val="tx1"/>
                </a:solidFill>
              </a:rPr>
              <a:t> Non-Recourse</a:t>
            </a:r>
          </a:p>
          <a:p>
            <a:pPr>
              <a:buFont typeface="Arial"/>
              <a:buChar char="•"/>
              <a:defRPr/>
            </a:pPr>
            <a:r>
              <a:rPr lang="en-US" sz="1100" dirty="0">
                <a:solidFill>
                  <a:schemeClr val="tx1"/>
                </a:solidFill>
              </a:rPr>
              <a:t> SME Finance</a:t>
            </a:r>
          </a:p>
          <a:p>
            <a:pPr>
              <a:buFont typeface="Arial"/>
              <a:buChar char="•"/>
              <a:defRPr/>
            </a:pPr>
            <a:r>
              <a:rPr lang="en-US" sz="1100" dirty="0">
                <a:solidFill>
                  <a:schemeClr val="tx1"/>
                </a:solidFill>
              </a:rPr>
              <a:t> Micro Finance</a:t>
            </a:r>
          </a:p>
          <a:p>
            <a:pPr>
              <a:buFont typeface="Arial"/>
              <a:buChar char="•"/>
              <a:defRPr/>
            </a:pPr>
            <a:r>
              <a:rPr lang="en-US" sz="1100" dirty="0">
                <a:solidFill>
                  <a:schemeClr val="tx1"/>
                </a:solidFill>
              </a:rPr>
              <a:t> Financial Services</a:t>
            </a:r>
          </a:p>
          <a:p>
            <a:pPr>
              <a:buFont typeface="Arial"/>
              <a:buChar char="•"/>
              <a:defRPr/>
            </a:pPr>
            <a:r>
              <a:rPr lang="en-US" sz="1100" dirty="0">
                <a:solidFill>
                  <a:schemeClr val="tx1"/>
                </a:solidFill>
              </a:rPr>
              <a:t> Grants (LEDF)</a:t>
            </a:r>
          </a:p>
          <a:p>
            <a:pPr>
              <a:buFont typeface="Arial"/>
              <a:buChar char="•"/>
              <a:defRPr/>
            </a:pPr>
            <a:r>
              <a:rPr lang="en-US" sz="1100" dirty="0">
                <a:solidFill>
                  <a:schemeClr val="tx1"/>
                </a:solidFill>
              </a:rPr>
              <a:t> In-Kind Input</a:t>
            </a:r>
          </a:p>
          <a:p>
            <a:pPr>
              <a:defRPr/>
            </a:pPr>
            <a:endParaRPr lang="en-US" sz="1200" dirty="0">
              <a:solidFill>
                <a:schemeClr val="tx1"/>
              </a:solidFill>
            </a:endParaRPr>
          </a:p>
          <a:p>
            <a:pPr algn="ctr">
              <a:defRPr/>
            </a:pPr>
            <a:endParaRPr lang="en-US" sz="1200" dirty="0">
              <a:solidFill>
                <a:schemeClr val="tx1"/>
              </a:solidFill>
            </a:endParaRPr>
          </a:p>
        </p:txBody>
      </p:sp>
      <p:sp>
        <p:nvSpPr>
          <p:cNvPr id="20" name="Pentagon 19"/>
          <p:cNvSpPr/>
          <p:nvPr/>
        </p:nvSpPr>
        <p:spPr>
          <a:xfrm rot="5400000">
            <a:off x="4004734" y="1491633"/>
            <a:ext cx="2362200" cy="1628422"/>
          </a:xfrm>
          <a:prstGeom prst="homePlate">
            <a:avLst>
              <a:gd name="adj" fmla="val 35269"/>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400" dirty="0">
                <a:solidFill>
                  <a:schemeClr val="tx1"/>
                </a:solidFill>
              </a:rPr>
              <a:t>Project </a:t>
            </a:r>
          </a:p>
          <a:p>
            <a:pPr algn="ctr">
              <a:defRPr/>
            </a:pPr>
            <a:r>
              <a:rPr lang="en-US" sz="1400" dirty="0">
                <a:solidFill>
                  <a:schemeClr val="tx1"/>
                </a:solidFill>
              </a:rPr>
              <a:t>Implementation</a:t>
            </a:r>
          </a:p>
          <a:p>
            <a:pPr algn="ctr">
              <a:defRPr/>
            </a:pPr>
            <a:r>
              <a:rPr lang="en-US" sz="1400" dirty="0">
                <a:solidFill>
                  <a:schemeClr val="tx1"/>
                </a:solidFill>
              </a:rPr>
              <a:t>&amp; Commissioning</a:t>
            </a:r>
          </a:p>
          <a:p>
            <a:pPr algn="ctr">
              <a:defRPr/>
            </a:pPr>
            <a:r>
              <a:rPr lang="en-US" sz="1400" dirty="0">
                <a:solidFill>
                  <a:schemeClr val="tx1"/>
                </a:solidFill>
              </a:rPr>
              <a:t>Support</a:t>
            </a:r>
            <a:endParaRPr lang="en-US" sz="800" dirty="0">
              <a:solidFill>
                <a:schemeClr val="tx1"/>
              </a:solidFill>
            </a:endParaRPr>
          </a:p>
          <a:p>
            <a:pPr>
              <a:buFont typeface="Arial"/>
              <a:buChar char="•"/>
              <a:defRPr/>
            </a:pPr>
            <a:r>
              <a:rPr lang="en-US" sz="1100" dirty="0">
                <a:solidFill>
                  <a:schemeClr val="tx1"/>
                </a:solidFill>
              </a:rPr>
              <a:t> Technical Assistance</a:t>
            </a:r>
          </a:p>
          <a:p>
            <a:pPr>
              <a:buFont typeface="Arial"/>
              <a:buChar char="•"/>
              <a:defRPr/>
            </a:pPr>
            <a:r>
              <a:rPr lang="en-US" sz="1100" dirty="0">
                <a:solidFill>
                  <a:schemeClr val="tx1"/>
                </a:solidFill>
              </a:rPr>
              <a:t> Skills Development</a:t>
            </a:r>
          </a:p>
          <a:p>
            <a:pPr>
              <a:buFont typeface="Arial"/>
              <a:buChar char="•"/>
              <a:defRPr/>
            </a:pPr>
            <a:r>
              <a:rPr lang="en-US" sz="1100" dirty="0">
                <a:solidFill>
                  <a:schemeClr val="tx1"/>
                </a:solidFill>
              </a:rPr>
              <a:t> Product Development</a:t>
            </a:r>
          </a:p>
          <a:p>
            <a:pPr>
              <a:buFont typeface="Arial"/>
              <a:buChar char="•"/>
              <a:defRPr/>
            </a:pPr>
            <a:r>
              <a:rPr lang="en-US" sz="1100" dirty="0">
                <a:solidFill>
                  <a:schemeClr val="tx1"/>
                </a:solidFill>
              </a:rPr>
              <a:t> Management Support</a:t>
            </a:r>
          </a:p>
          <a:p>
            <a:pPr>
              <a:buFont typeface="Arial"/>
              <a:buChar char="•"/>
              <a:defRPr/>
            </a:pPr>
            <a:r>
              <a:rPr lang="en-US" sz="1100" dirty="0">
                <a:solidFill>
                  <a:schemeClr val="tx1"/>
                </a:solidFill>
              </a:rPr>
              <a:t> Marketing Support</a:t>
            </a:r>
          </a:p>
          <a:p>
            <a:pPr>
              <a:buFont typeface="Arial"/>
              <a:buChar char="•"/>
              <a:defRPr/>
            </a:pPr>
            <a:r>
              <a:rPr lang="en-US" sz="1100" dirty="0">
                <a:solidFill>
                  <a:schemeClr val="tx1"/>
                </a:solidFill>
              </a:rPr>
              <a:t> Operating Finance</a:t>
            </a:r>
            <a:endParaRPr lang="en-US" sz="1200" dirty="0">
              <a:solidFill>
                <a:schemeClr val="tx1"/>
              </a:solidFill>
            </a:endParaRPr>
          </a:p>
          <a:p>
            <a:pPr algn="ctr">
              <a:defRPr/>
            </a:pPr>
            <a:endParaRPr lang="en-US" sz="1200" dirty="0">
              <a:solidFill>
                <a:schemeClr val="tx1"/>
              </a:solidFill>
            </a:endParaRPr>
          </a:p>
        </p:txBody>
      </p:sp>
      <p:sp>
        <p:nvSpPr>
          <p:cNvPr id="21" name="Right Arrow 20"/>
          <p:cNvSpPr/>
          <p:nvPr/>
        </p:nvSpPr>
        <p:spPr>
          <a:xfrm>
            <a:off x="4376738" y="3557324"/>
            <a:ext cx="1947862" cy="330200"/>
          </a:xfrm>
          <a:prstGeom prst="rightArrow">
            <a:avLst/>
          </a:prstGeom>
          <a:solidFill>
            <a:schemeClr val="bg1">
              <a:lumMod val="50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Private Sector</a:t>
            </a:r>
          </a:p>
        </p:txBody>
      </p:sp>
      <p:sp>
        <p:nvSpPr>
          <p:cNvPr id="22" name="Right Arrow 21"/>
          <p:cNvSpPr/>
          <p:nvPr/>
        </p:nvSpPr>
        <p:spPr>
          <a:xfrm>
            <a:off x="4375150" y="3793861"/>
            <a:ext cx="1949450" cy="330200"/>
          </a:xfrm>
          <a:prstGeom prst="rightArrow">
            <a:avLst/>
          </a:prstGeom>
          <a:solidFill>
            <a:schemeClr val="bg1">
              <a:lumMod val="50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Local Government</a:t>
            </a:r>
          </a:p>
        </p:txBody>
      </p:sp>
      <p:sp>
        <p:nvSpPr>
          <p:cNvPr id="23" name="Right Arrow 22"/>
          <p:cNvSpPr/>
          <p:nvPr/>
        </p:nvSpPr>
        <p:spPr>
          <a:xfrm>
            <a:off x="4376738" y="4028811"/>
            <a:ext cx="1947862" cy="330200"/>
          </a:xfrm>
          <a:prstGeom prst="rightArrow">
            <a:avLst/>
          </a:prstGeom>
          <a:solidFill>
            <a:schemeClr val="bg1">
              <a:lumMod val="50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Nongovernmental</a:t>
            </a:r>
          </a:p>
        </p:txBody>
      </p:sp>
      <p:sp>
        <p:nvSpPr>
          <p:cNvPr id="24" name="Right Arrow 23"/>
          <p:cNvSpPr/>
          <p:nvPr/>
        </p:nvSpPr>
        <p:spPr>
          <a:xfrm>
            <a:off x="4375150" y="4263761"/>
            <a:ext cx="1949450" cy="330200"/>
          </a:xfrm>
          <a:prstGeom prst="rightArrow">
            <a:avLst/>
          </a:prstGeom>
          <a:solidFill>
            <a:schemeClr val="bg1">
              <a:lumMod val="50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Civil Society Orgs</a:t>
            </a:r>
          </a:p>
        </p:txBody>
      </p:sp>
      <p:sp>
        <p:nvSpPr>
          <p:cNvPr id="25" name="Right Arrow 24"/>
          <p:cNvSpPr/>
          <p:nvPr/>
        </p:nvSpPr>
        <p:spPr>
          <a:xfrm>
            <a:off x="4375150" y="4497124"/>
            <a:ext cx="1949450" cy="330200"/>
          </a:xfrm>
          <a:prstGeom prst="rightArrow">
            <a:avLst/>
          </a:prstGeom>
          <a:solidFill>
            <a:schemeClr val="bg1">
              <a:lumMod val="50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Central Government</a:t>
            </a:r>
          </a:p>
        </p:txBody>
      </p:sp>
      <p:sp>
        <p:nvSpPr>
          <p:cNvPr id="26" name="Right Arrow 25"/>
          <p:cNvSpPr/>
          <p:nvPr/>
        </p:nvSpPr>
        <p:spPr>
          <a:xfrm>
            <a:off x="4375150" y="4732074"/>
            <a:ext cx="1949450" cy="330200"/>
          </a:xfrm>
          <a:prstGeom prst="rightArrow">
            <a:avLst/>
          </a:prstGeom>
          <a:solidFill>
            <a:schemeClr val="bg1">
              <a:lumMod val="50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Development Partners</a:t>
            </a:r>
          </a:p>
        </p:txBody>
      </p:sp>
      <p:sp>
        <p:nvSpPr>
          <p:cNvPr id="27" name="Rectangle 26"/>
          <p:cNvSpPr/>
          <p:nvPr/>
        </p:nvSpPr>
        <p:spPr>
          <a:xfrm>
            <a:off x="1066800" y="5654411"/>
            <a:ext cx="2393950" cy="4572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a:solidFill>
                  <a:schemeClr val="tx1"/>
                </a:solidFill>
                <a:latin typeface="Arial" charset="0"/>
                <a:ea typeface="ＭＳ Ｐゴシック" charset="0"/>
                <a:cs typeface="ＭＳ Ｐゴシック" charset="0"/>
              </a:rPr>
              <a:t>Intervention Typology</a:t>
            </a:r>
          </a:p>
        </p:txBody>
      </p:sp>
      <p:sp>
        <p:nvSpPr>
          <p:cNvPr id="28" name="Rectangle 27"/>
          <p:cNvSpPr/>
          <p:nvPr/>
        </p:nvSpPr>
        <p:spPr>
          <a:xfrm>
            <a:off x="4165600" y="5611549"/>
            <a:ext cx="2082800" cy="50006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a:solidFill>
                  <a:schemeClr val="tx1"/>
                </a:solidFill>
                <a:latin typeface="Arial" charset="0"/>
                <a:ea typeface="ＭＳ Ｐゴシック" charset="0"/>
                <a:cs typeface="ＭＳ Ｐゴシック" charset="0"/>
              </a:rPr>
              <a:t>Implementing Entities</a:t>
            </a:r>
          </a:p>
        </p:txBody>
      </p:sp>
      <p:sp>
        <p:nvSpPr>
          <p:cNvPr id="29" name="Striped Right Arrow 28"/>
          <p:cNvSpPr/>
          <p:nvPr/>
        </p:nvSpPr>
        <p:spPr>
          <a:xfrm>
            <a:off x="3688645" y="3015633"/>
            <a:ext cx="682978" cy="2819400"/>
          </a:xfrm>
          <a:prstGeom prst="stripedRightArrow">
            <a:avLst>
              <a:gd name="adj1" fmla="val 50000"/>
              <a:gd name="adj2" fmla="val 50000"/>
            </a:avLst>
          </a:prstGeom>
          <a:gradFill flip="none" rotWithShape="1">
            <a:gsLst>
              <a:gs pos="0">
                <a:srgbClr val="FF0000"/>
              </a:gs>
              <a:gs pos="100000">
                <a:srgbClr val="FFFFFF"/>
              </a:gs>
            </a:gsLst>
            <a:path path="shap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400" dirty="0"/>
              <a:t>Strategy</a:t>
            </a:r>
          </a:p>
          <a:p>
            <a:pPr algn="ctr">
              <a:defRPr/>
            </a:pPr>
            <a:r>
              <a:rPr lang="en-US" sz="1400" dirty="0"/>
              <a:t>Implementation</a:t>
            </a:r>
          </a:p>
        </p:txBody>
      </p:sp>
      <p:sp>
        <p:nvSpPr>
          <p:cNvPr id="30" name="Pentagon 29"/>
          <p:cNvSpPr/>
          <p:nvPr/>
        </p:nvSpPr>
        <p:spPr>
          <a:xfrm rot="5400000">
            <a:off x="5706989" y="1573933"/>
            <a:ext cx="2362198" cy="1463824"/>
          </a:xfrm>
          <a:prstGeom prst="homePlate">
            <a:avLst>
              <a:gd name="adj" fmla="val 56974"/>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400" dirty="0" smtClean="0">
                <a:solidFill>
                  <a:schemeClr val="tx1"/>
                </a:solidFill>
              </a:rPr>
              <a:t>Project Integration Into </a:t>
            </a:r>
            <a:endParaRPr lang="en-US" sz="1400" dirty="0">
              <a:solidFill>
                <a:schemeClr val="tx1"/>
              </a:solidFill>
            </a:endParaRPr>
          </a:p>
          <a:p>
            <a:pPr algn="ctr">
              <a:defRPr/>
            </a:pPr>
            <a:r>
              <a:rPr lang="en-US" sz="1400" dirty="0" smtClean="0">
                <a:solidFill>
                  <a:schemeClr val="tx1"/>
                </a:solidFill>
              </a:rPr>
              <a:t>Local Economy</a:t>
            </a:r>
            <a:endParaRPr lang="en-US" sz="1000" dirty="0">
              <a:solidFill>
                <a:schemeClr val="tx1"/>
              </a:solidFill>
            </a:endParaRPr>
          </a:p>
          <a:p>
            <a:pPr>
              <a:buFont typeface="Arial"/>
              <a:buChar char="•"/>
              <a:defRPr/>
            </a:pPr>
            <a:r>
              <a:rPr lang="en-US" sz="1100" dirty="0">
                <a:solidFill>
                  <a:schemeClr val="tx1"/>
                </a:solidFill>
              </a:rPr>
              <a:t> Forward</a:t>
            </a:r>
            <a:r>
              <a:rPr lang="en-US" sz="1100" dirty="0" smtClean="0">
                <a:solidFill>
                  <a:schemeClr val="tx1"/>
                </a:solidFill>
              </a:rPr>
              <a:t>/Backward Linkages</a:t>
            </a:r>
            <a:endParaRPr lang="en-US" sz="1100" dirty="0">
              <a:solidFill>
                <a:schemeClr val="tx1"/>
              </a:solidFill>
            </a:endParaRPr>
          </a:p>
          <a:p>
            <a:pPr>
              <a:buFont typeface="Arial"/>
              <a:buChar char="•"/>
              <a:defRPr/>
            </a:pPr>
            <a:r>
              <a:rPr lang="en-US" sz="1100" dirty="0">
                <a:solidFill>
                  <a:schemeClr val="tx1"/>
                </a:solidFill>
              </a:rPr>
              <a:t> </a:t>
            </a:r>
            <a:r>
              <a:rPr lang="en-US" sz="1100" dirty="0" smtClean="0">
                <a:solidFill>
                  <a:schemeClr val="tx1"/>
                </a:solidFill>
              </a:rPr>
              <a:t>Marketing</a:t>
            </a:r>
          </a:p>
          <a:p>
            <a:pPr>
              <a:buFont typeface="Arial"/>
              <a:buChar char="•"/>
              <a:defRPr/>
            </a:pPr>
            <a:r>
              <a:rPr lang="en-US" sz="1100" dirty="0">
                <a:solidFill>
                  <a:schemeClr val="tx1"/>
                </a:solidFill>
              </a:rPr>
              <a:t> </a:t>
            </a:r>
            <a:r>
              <a:rPr lang="en-US" sz="1100" dirty="0" smtClean="0">
                <a:solidFill>
                  <a:schemeClr val="tx1"/>
                </a:solidFill>
              </a:rPr>
              <a:t>Linkage to </a:t>
            </a:r>
            <a:r>
              <a:rPr lang="en-US" sz="1100" dirty="0">
                <a:solidFill>
                  <a:schemeClr val="tx1"/>
                </a:solidFill>
              </a:rPr>
              <a:t>L</a:t>
            </a:r>
            <a:r>
              <a:rPr lang="en-US" sz="1100" dirty="0" smtClean="0">
                <a:solidFill>
                  <a:schemeClr val="tx1"/>
                </a:solidFill>
              </a:rPr>
              <a:t>abor Market</a:t>
            </a:r>
          </a:p>
          <a:p>
            <a:pPr>
              <a:buFont typeface="Arial"/>
              <a:buChar char="•"/>
              <a:defRPr/>
            </a:pPr>
            <a:r>
              <a:rPr lang="en-US" sz="1100" dirty="0">
                <a:solidFill>
                  <a:schemeClr val="tx1"/>
                </a:solidFill>
              </a:rPr>
              <a:t> </a:t>
            </a:r>
            <a:r>
              <a:rPr lang="en-US" sz="1100" dirty="0" smtClean="0">
                <a:solidFill>
                  <a:schemeClr val="tx1"/>
                </a:solidFill>
              </a:rPr>
              <a:t>Linkage to Support </a:t>
            </a:r>
            <a:r>
              <a:rPr lang="en-US" sz="1100" dirty="0">
                <a:solidFill>
                  <a:schemeClr val="tx1"/>
                </a:solidFill>
              </a:rPr>
              <a:t>S</a:t>
            </a:r>
            <a:r>
              <a:rPr lang="en-US" sz="1100" dirty="0" smtClean="0">
                <a:solidFill>
                  <a:schemeClr val="tx1"/>
                </a:solidFill>
              </a:rPr>
              <a:t>ervices </a:t>
            </a:r>
            <a:r>
              <a:rPr lang="en-US" sz="1100" dirty="0">
                <a:solidFill>
                  <a:schemeClr val="tx1"/>
                </a:solidFill>
              </a:rPr>
              <a:t>S</a:t>
            </a:r>
            <a:r>
              <a:rPr lang="en-US" sz="1100" dirty="0" smtClean="0">
                <a:solidFill>
                  <a:schemeClr val="tx1"/>
                </a:solidFill>
              </a:rPr>
              <a:t>ector </a:t>
            </a:r>
            <a:endParaRPr lang="en-US" sz="1100" dirty="0">
              <a:solidFill>
                <a:schemeClr val="tx1"/>
              </a:solidFill>
            </a:endParaRPr>
          </a:p>
          <a:p>
            <a:pPr>
              <a:defRPr/>
            </a:pPr>
            <a:endParaRPr lang="en-US" sz="1100" dirty="0">
              <a:solidFill>
                <a:schemeClr val="tx1"/>
              </a:solidFill>
            </a:endParaRPr>
          </a:p>
        </p:txBody>
      </p:sp>
      <p:sp>
        <p:nvSpPr>
          <p:cNvPr id="31" name="Pentagon 30"/>
          <p:cNvSpPr/>
          <p:nvPr/>
        </p:nvSpPr>
        <p:spPr>
          <a:xfrm rot="5400000">
            <a:off x="7072489" y="1771034"/>
            <a:ext cx="2412998" cy="1120423"/>
          </a:xfrm>
          <a:prstGeom prst="homePlate">
            <a:avLst>
              <a:gd name="adj" fmla="val 63948"/>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400" dirty="0">
                <a:solidFill>
                  <a:schemeClr val="tx1"/>
                </a:solidFill>
              </a:rPr>
              <a:t>Project </a:t>
            </a:r>
          </a:p>
          <a:p>
            <a:pPr algn="ctr">
              <a:defRPr/>
            </a:pPr>
            <a:r>
              <a:rPr lang="en-US" sz="1400" dirty="0">
                <a:solidFill>
                  <a:schemeClr val="tx1"/>
                </a:solidFill>
              </a:rPr>
              <a:t>Impact</a:t>
            </a:r>
          </a:p>
          <a:p>
            <a:pPr algn="ctr">
              <a:defRPr/>
            </a:pPr>
            <a:r>
              <a:rPr lang="en-US" sz="1400" dirty="0" smtClean="0">
                <a:solidFill>
                  <a:schemeClr val="tx1"/>
                </a:solidFill>
              </a:rPr>
              <a:t>Tracking</a:t>
            </a:r>
            <a:endParaRPr lang="en-US" sz="1200" dirty="0">
              <a:solidFill>
                <a:schemeClr val="tx1"/>
              </a:solidFill>
            </a:endParaRPr>
          </a:p>
          <a:p>
            <a:pPr>
              <a:buFont typeface="Arial"/>
              <a:buChar char="•"/>
              <a:defRPr/>
            </a:pPr>
            <a:r>
              <a:rPr lang="en-US" sz="1100" dirty="0">
                <a:solidFill>
                  <a:schemeClr val="tx1"/>
                </a:solidFill>
              </a:rPr>
              <a:t> Household income</a:t>
            </a:r>
          </a:p>
          <a:p>
            <a:pPr>
              <a:buFont typeface="Arial"/>
              <a:buChar char="•"/>
              <a:defRPr/>
            </a:pPr>
            <a:r>
              <a:rPr lang="en-US" sz="1100" dirty="0">
                <a:solidFill>
                  <a:schemeClr val="tx1"/>
                </a:solidFill>
              </a:rPr>
              <a:t> Employment</a:t>
            </a:r>
          </a:p>
          <a:p>
            <a:pPr>
              <a:buFont typeface="Arial"/>
              <a:buChar char="•"/>
              <a:defRPr/>
            </a:pPr>
            <a:r>
              <a:rPr lang="en-US" sz="1100" dirty="0">
                <a:solidFill>
                  <a:schemeClr val="tx1"/>
                </a:solidFill>
              </a:rPr>
              <a:t> Local GDP</a:t>
            </a:r>
          </a:p>
          <a:p>
            <a:pPr>
              <a:buFont typeface="Arial"/>
              <a:buChar char="•"/>
              <a:defRPr/>
            </a:pPr>
            <a:r>
              <a:rPr lang="en-US" sz="1100" dirty="0">
                <a:solidFill>
                  <a:schemeClr val="tx1"/>
                </a:solidFill>
              </a:rPr>
              <a:t> Poverty </a:t>
            </a:r>
          </a:p>
          <a:p>
            <a:pPr>
              <a:buFont typeface="Arial"/>
              <a:buChar char="•"/>
              <a:defRPr/>
            </a:pPr>
            <a:r>
              <a:rPr lang="en-US" sz="1100" dirty="0">
                <a:solidFill>
                  <a:schemeClr val="tx1"/>
                </a:solidFill>
              </a:rPr>
              <a:t> Local </a:t>
            </a:r>
            <a:r>
              <a:rPr lang="en-US" sz="1100" dirty="0" smtClean="0">
                <a:solidFill>
                  <a:schemeClr val="tx1"/>
                </a:solidFill>
              </a:rPr>
              <a:t>Revenues</a:t>
            </a:r>
            <a:endParaRPr lang="en-US" sz="1100" dirty="0">
              <a:solidFill>
                <a:schemeClr val="tx1"/>
              </a:solidFill>
            </a:endParaRPr>
          </a:p>
          <a:p>
            <a:pPr>
              <a:buFont typeface="Arial"/>
              <a:buChar char="•"/>
              <a:defRPr/>
            </a:pPr>
            <a:endParaRPr lang="en-US" sz="1200" dirty="0">
              <a:solidFill>
                <a:schemeClr val="tx1"/>
              </a:solidFill>
            </a:endParaRPr>
          </a:p>
        </p:txBody>
      </p:sp>
      <p:sp>
        <p:nvSpPr>
          <p:cNvPr id="32" name="Right Arrow 31"/>
          <p:cNvSpPr/>
          <p:nvPr/>
        </p:nvSpPr>
        <p:spPr>
          <a:xfrm>
            <a:off x="4375150" y="4957499"/>
            <a:ext cx="1949450" cy="330200"/>
          </a:xfrm>
          <a:prstGeom prst="rightArrow">
            <a:avLst/>
          </a:prstGeom>
          <a:solidFill>
            <a:schemeClr val="bg1">
              <a:lumMod val="50000"/>
            </a:schemeClr>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Public Private Partnership</a:t>
            </a:r>
          </a:p>
        </p:txBody>
      </p:sp>
      <p:sp>
        <p:nvSpPr>
          <p:cNvPr id="33" name="Striped Right Arrow 32"/>
          <p:cNvSpPr/>
          <p:nvPr/>
        </p:nvSpPr>
        <p:spPr>
          <a:xfrm>
            <a:off x="6338710" y="3694334"/>
            <a:ext cx="595490" cy="1462858"/>
          </a:xfrm>
          <a:prstGeom prst="stripedRightArrow">
            <a:avLst>
              <a:gd name="adj1" fmla="val 54998"/>
              <a:gd name="adj2" fmla="val 52066"/>
            </a:avLst>
          </a:prstGeom>
          <a:gradFill flip="none" rotWithShape="1">
            <a:gsLst>
              <a:gs pos="0">
                <a:srgbClr val="FF0000"/>
              </a:gs>
              <a:gs pos="100000">
                <a:srgbClr val="FFFFFF"/>
              </a:gs>
            </a:gsLst>
            <a:path path="shap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400" dirty="0"/>
              <a:t>Projects</a:t>
            </a:r>
          </a:p>
        </p:txBody>
      </p:sp>
      <p:sp>
        <p:nvSpPr>
          <p:cNvPr id="34" name="Rectangle 33"/>
          <p:cNvSpPr/>
          <p:nvPr/>
        </p:nvSpPr>
        <p:spPr>
          <a:xfrm>
            <a:off x="6732241" y="3557499"/>
            <a:ext cx="811560" cy="1730023"/>
          </a:xfrm>
          <a:prstGeom prst="rect">
            <a:avLst/>
          </a:prstGeom>
          <a:solidFill>
            <a:srgbClr val="008000">
              <a:alpha val="30000"/>
            </a:srgbClr>
          </a:solidFill>
          <a:ln>
            <a:noFill/>
            <a:prstDash val="sysDot"/>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600" dirty="0">
                <a:solidFill>
                  <a:schemeClr val="tx1">
                    <a:lumMod val="85000"/>
                    <a:lumOff val="15000"/>
                  </a:schemeClr>
                </a:solidFill>
              </a:rPr>
              <a:t>Local </a:t>
            </a:r>
          </a:p>
          <a:p>
            <a:pPr algn="ctr">
              <a:defRPr/>
            </a:pPr>
            <a:r>
              <a:rPr lang="en-US" sz="1600" dirty="0">
                <a:solidFill>
                  <a:schemeClr val="tx1">
                    <a:lumMod val="85000"/>
                    <a:lumOff val="15000"/>
                  </a:schemeClr>
                </a:solidFill>
              </a:rPr>
              <a:t>Economy</a:t>
            </a:r>
          </a:p>
        </p:txBody>
      </p:sp>
      <p:sp>
        <p:nvSpPr>
          <p:cNvPr id="35" name="Striped Right Arrow 34"/>
          <p:cNvSpPr/>
          <p:nvPr/>
        </p:nvSpPr>
        <p:spPr>
          <a:xfrm>
            <a:off x="7620000" y="3486944"/>
            <a:ext cx="1219200" cy="1885245"/>
          </a:xfrm>
          <a:prstGeom prst="stripedRightArrow">
            <a:avLst>
              <a:gd name="adj1" fmla="val 54998"/>
              <a:gd name="adj2" fmla="val 52066"/>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vert="vert270" anchor="ctr"/>
          <a:lstStyle/>
          <a:p>
            <a:pPr algn="ctr">
              <a:defRPr/>
            </a:pPr>
            <a:r>
              <a:rPr lang="en-US" sz="1400" dirty="0"/>
              <a:t>Project</a:t>
            </a:r>
          </a:p>
          <a:p>
            <a:pPr algn="ctr">
              <a:defRPr/>
            </a:pPr>
            <a:r>
              <a:rPr lang="en-US" sz="1400" dirty="0"/>
              <a:t>Outcomes</a:t>
            </a:r>
          </a:p>
        </p:txBody>
      </p:sp>
      <p:sp>
        <p:nvSpPr>
          <p:cNvPr id="36" name="Rectangle 35"/>
          <p:cNvSpPr/>
          <p:nvPr/>
        </p:nvSpPr>
        <p:spPr>
          <a:xfrm>
            <a:off x="6375400" y="5621074"/>
            <a:ext cx="2082800" cy="490537"/>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a:solidFill>
                  <a:schemeClr val="tx1"/>
                </a:solidFill>
                <a:latin typeface="Arial" charset="0"/>
                <a:ea typeface="ＭＳ Ｐゴシック" charset="0"/>
                <a:cs typeface="ＭＳ Ｐゴシック" charset="0"/>
              </a:rPr>
              <a:t>Project Integration &amp; Tracking of Impact</a:t>
            </a:r>
          </a:p>
        </p:txBody>
      </p:sp>
    </p:spTree>
    <p:extLst>
      <p:ext uri="{BB962C8B-B14F-4D97-AF65-F5344CB8AC3E}">
        <p14:creationId xmlns:p14="http://schemas.microsoft.com/office/powerpoint/2010/main" val="32345865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smtClean="0">
                <a:solidFill>
                  <a:srgbClr val="FF0000"/>
                </a:solidFill>
                <a:latin typeface="Calibri" charset="0"/>
                <a:ea typeface="ＭＳ Ｐゴシック" charset="0"/>
                <a:cs typeface="ＭＳ Ｐゴシック" charset="0"/>
              </a:rPr>
              <a:t>LED Strategy Implementation: </a:t>
            </a:r>
            <a:r>
              <a:rPr lang="en-US" sz="2600" dirty="0" smtClean="0">
                <a:solidFill>
                  <a:srgbClr val="FFFFFF"/>
                </a:solidFill>
                <a:latin typeface="Calibri" charset="0"/>
                <a:ea typeface="ＭＳ Ｐゴシック" charset="0"/>
                <a:cs typeface="ＭＳ Ｐゴシック" charset="0"/>
              </a:rPr>
              <a:t>Project Development Phase</a:t>
            </a:r>
            <a:endParaRPr lang="en-US" sz="2400" b="0" i="1" dirty="0">
              <a:solidFill>
                <a:srgbClr val="FFFFFF"/>
              </a:solidFill>
              <a:latin typeface="Calibri" charset="0"/>
              <a:ea typeface="ＭＳ Ｐゴシック" charset="0"/>
              <a:cs typeface="ＭＳ Ｐゴシック" charset="0"/>
            </a:endParaRPr>
          </a:p>
        </p:txBody>
      </p:sp>
      <p:sp>
        <p:nvSpPr>
          <p:cNvPr id="7" name="Right Arrow 6"/>
          <p:cNvSpPr/>
          <p:nvPr/>
        </p:nvSpPr>
        <p:spPr>
          <a:xfrm>
            <a:off x="179512" y="1837403"/>
            <a:ext cx="2736304" cy="864096"/>
          </a:xfrm>
          <a:prstGeom prst="rightArrow">
            <a:avLst/>
          </a:prstGeom>
          <a:solidFill>
            <a:srgbClr val="FF00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b="1" dirty="0">
                <a:solidFill>
                  <a:schemeClr val="bg1"/>
                </a:solidFill>
                <a:latin typeface="Arial" charset="0"/>
                <a:ea typeface="ＭＳ Ｐゴシック" charset="0"/>
                <a:cs typeface="ＭＳ Ｐゴシック" charset="0"/>
              </a:rPr>
              <a:t>Economic Infrastructure Projects</a:t>
            </a:r>
          </a:p>
        </p:txBody>
      </p:sp>
      <p:sp>
        <p:nvSpPr>
          <p:cNvPr id="9" name="Right Arrow 8"/>
          <p:cNvSpPr/>
          <p:nvPr/>
        </p:nvSpPr>
        <p:spPr>
          <a:xfrm>
            <a:off x="179512" y="2413467"/>
            <a:ext cx="2736304" cy="864096"/>
          </a:xfrm>
          <a:prstGeom prst="rightArrow">
            <a:avLst/>
          </a:prstGeom>
          <a:solidFill>
            <a:srgbClr val="FF00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b="1" dirty="0" smtClean="0">
                <a:solidFill>
                  <a:schemeClr val="bg1"/>
                </a:solidFill>
                <a:latin typeface="Arial" charset="0"/>
                <a:ea typeface="ＭＳ Ｐゴシック" charset="0"/>
                <a:cs typeface="ＭＳ Ｐゴシック" charset="0"/>
              </a:rPr>
              <a:t>Support </a:t>
            </a:r>
            <a:r>
              <a:rPr lang="en-US" sz="1400" b="1" dirty="0">
                <a:solidFill>
                  <a:schemeClr val="bg1"/>
                </a:solidFill>
                <a:latin typeface="Arial" charset="0"/>
                <a:ea typeface="ＭＳ Ｐゴシック" charset="0"/>
                <a:cs typeface="ＭＳ Ｐゴシック" charset="0"/>
              </a:rPr>
              <a:t>Sector Projects</a:t>
            </a:r>
          </a:p>
        </p:txBody>
      </p:sp>
      <p:sp>
        <p:nvSpPr>
          <p:cNvPr id="11" name="Rectangle 10"/>
          <p:cNvSpPr/>
          <p:nvPr/>
        </p:nvSpPr>
        <p:spPr>
          <a:xfrm>
            <a:off x="2915816" y="1837403"/>
            <a:ext cx="1944216" cy="4032448"/>
          </a:xfrm>
          <a:prstGeom prst="rect">
            <a:avLst/>
          </a:prstGeom>
          <a:solidFill>
            <a:schemeClr val="tx1">
              <a:lumMod val="95000"/>
              <a:lumOff val="5000"/>
              <a:alpha val="3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Tx/>
              <a:buChar char="-"/>
            </a:pPr>
            <a:r>
              <a:rPr lang="en-US" sz="1400" dirty="0" smtClean="0">
                <a:solidFill>
                  <a:schemeClr val="tx1"/>
                </a:solidFill>
              </a:rPr>
              <a:t>Estimate of expected economic impact &amp; financial return;</a:t>
            </a:r>
          </a:p>
          <a:p>
            <a:pPr marL="285750" indent="-285750">
              <a:buFontTx/>
              <a:buChar char="-"/>
            </a:pPr>
            <a:r>
              <a:rPr lang="en-US" sz="1400" dirty="0" smtClean="0">
                <a:solidFill>
                  <a:schemeClr val="tx1"/>
                </a:solidFill>
              </a:rPr>
              <a:t>Expected contribution to equity of economic growth; </a:t>
            </a:r>
          </a:p>
          <a:p>
            <a:pPr marL="285750" indent="-285750">
              <a:buFontTx/>
              <a:buChar char="-"/>
            </a:pPr>
            <a:r>
              <a:rPr lang="en-US" sz="1400" dirty="0" smtClean="0">
                <a:solidFill>
                  <a:schemeClr val="tx1"/>
                </a:solidFill>
              </a:rPr>
              <a:t>Served community &amp; number of beneficiaries; </a:t>
            </a:r>
          </a:p>
          <a:p>
            <a:pPr marL="285750" indent="-285750">
              <a:buFontTx/>
              <a:buChar char="-"/>
            </a:pPr>
            <a:r>
              <a:rPr lang="en-US" sz="1400" dirty="0" smtClean="0">
                <a:solidFill>
                  <a:schemeClr val="tx1"/>
                </a:solidFill>
              </a:rPr>
              <a:t>Expected cost;</a:t>
            </a:r>
          </a:p>
          <a:p>
            <a:pPr marL="285750" indent="-285750">
              <a:buFontTx/>
              <a:buChar char="-"/>
            </a:pPr>
            <a:r>
              <a:rPr lang="en-US" sz="1400" dirty="0" smtClean="0">
                <a:solidFill>
                  <a:schemeClr val="tx1"/>
                </a:solidFill>
              </a:rPr>
              <a:t>Expected sources of funding/support;</a:t>
            </a:r>
          </a:p>
          <a:p>
            <a:pPr marL="285750" indent="-285750">
              <a:buFontTx/>
              <a:buChar char="-"/>
            </a:pPr>
            <a:r>
              <a:rPr lang="en-US" sz="1400" dirty="0" smtClean="0">
                <a:solidFill>
                  <a:schemeClr val="tx1"/>
                </a:solidFill>
              </a:rPr>
              <a:t>Implementing entity;</a:t>
            </a:r>
          </a:p>
          <a:p>
            <a:pPr marL="285750" indent="-285750">
              <a:buFontTx/>
              <a:buChar char="-"/>
            </a:pPr>
            <a:r>
              <a:rPr lang="en-US" sz="1400" dirty="0" smtClean="0">
                <a:solidFill>
                  <a:schemeClr val="tx1"/>
                </a:solidFill>
              </a:rPr>
              <a:t>Environmental &amp; social impact; </a:t>
            </a:r>
          </a:p>
        </p:txBody>
      </p:sp>
      <p:sp>
        <p:nvSpPr>
          <p:cNvPr id="12" name="Rectangle 11"/>
          <p:cNvSpPr/>
          <p:nvPr/>
        </p:nvSpPr>
        <p:spPr>
          <a:xfrm>
            <a:off x="2915816" y="1261339"/>
            <a:ext cx="1944216" cy="504056"/>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000000"/>
                </a:solidFill>
              </a:rPr>
              <a:t>Project/Program  Profile</a:t>
            </a:r>
          </a:p>
        </p:txBody>
      </p:sp>
      <p:sp>
        <p:nvSpPr>
          <p:cNvPr id="13" name="Rectangle 12"/>
          <p:cNvSpPr/>
          <p:nvPr/>
        </p:nvSpPr>
        <p:spPr>
          <a:xfrm>
            <a:off x="5004048" y="1261339"/>
            <a:ext cx="1944216" cy="504056"/>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000000"/>
                </a:solidFill>
              </a:rPr>
              <a:t>Feasibility </a:t>
            </a:r>
            <a:r>
              <a:rPr lang="en-US" sz="1400" b="1" dirty="0">
                <a:solidFill>
                  <a:srgbClr val="000000"/>
                </a:solidFill>
              </a:rPr>
              <a:t>&amp; Market Study</a:t>
            </a:r>
          </a:p>
        </p:txBody>
      </p:sp>
      <p:sp>
        <p:nvSpPr>
          <p:cNvPr id="14" name="Rectangle 13"/>
          <p:cNvSpPr/>
          <p:nvPr/>
        </p:nvSpPr>
        <p:spPr>
          <a:xfrm>
            <a:off x="7092280" y="1261339"/>
            <a:ext cx="1944216" cy="504056"/>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000000"/>
                </a:solidFill>
              </a:rPr>
              <a:t>Project Package </a:t>
            </a:r>
          </a:p>
        </p:txBody>
      </p:sp>
      <p:sp>
        <p:nvSpPr>
          <p:cNvPr id="15" name="Rectangle 14"/>
          <p:cNvSpPr/>
          <p:nvPr/>
        </p:nvSpPr>
        <p:spPr>
          <a:xfrm>
            <a:off x="7092280" y="1837403"/>
            <a:ext cx="1944216" cy="4032448"/>
          </a:xfrm>
          <a:prstGeom prst="rect">
            <a:avLst/>
          </a:prstGeom>
          <a:solidFill>
            <a:schemeClr val="tx1">
              <a:lumMod val="95000"/>
              <a:lumOff val="5000"/>
              <a:alpha val="3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Tx/>
              <a:buChar char="-"/>
            </a:pPr>
            <a:r>
              <a:rPr lang="en-US" sz="1400" dirty="0" smtClean="0">
                <a:solidFill>
                  <a:srgbClr val="000000"/>
                </a:solidFill>
              </a:rPr>
              <a:t>Project document defining project details, feasibility, economic and social/developmental rates of return; </a:t>
            </a:r>
          </a:p>
          <a:p>
            <a:pPr marL="285750" indent="-285750">
              <a:buFontTx/>
              <a:buChar char="-"/>
            </a:pPr>
            <a:r>
              <a:rPr lang="en-US" sz="1400" dirty="0" smtClean="0">
                <a:solidFill>
                  <a:srgbClr val="000000"/>
                </a:solidFill>
              </a:rPr>
              <a:t>Project Finance Proposal; </a:t>
            </a:r>
          </a:p>
          <a:p>
            <a:pPr marL="285750" indent="-285750">
              <a:buFontTx/>
              <a:buChar char="-"/>
            </a:pPr>
            <a:r>
              <a:rPr lang="en-US" sz="1400" dirty="0" smtClean="0">
                <a:solidFill>
                  <a:srgbClr val="000000"/>
                </a:solidFill>
              </a:rPr>
              <a:t>Project Management Structure; </a:t>
            </a:r>
          </a:p>
          <a:p>
            <a:pPr marL="285750" indent="-285750">
              <a:buFontTx/>
              <a:buChar char="-"/>
            </a:pPr>
            <a:r>
              <a:rPr lang="en-US" sz="1400" dirty="0" smtClean="0">
                <a:solidFill>
                  <a:srgbClr val="000000"/>
                </a:solidFill>
              </a:rPr>
              <a:t>Staffing and Staff recruitment plan;</a:t>
            </a:r>
          </a:p>
          <a:p>
            <a:pPr marL="285750" indent="-285750">
              <a:buFontTx/>
              <a:buChar char="-"/>
            </a:pPr>
            <a:r>
              <a:rPr lang="en-US" sz="1400" dirty="0" smtClean="0">
                <a:solidFill>
                  <a:srgbClr val="000000"/>
                </a:solidFill>
              </a:rPr>
              <a:t>Engineering documents for project site, equipment and facilities;</a:t>
            </a:r>
          </a:p>
        </p:txBody>
      </p:sp>
      <p:sp>
        <p:nvSpPr>
          <p:cNvPr id="16" name="Rectangle 15"/>
          <p:cNvSpPr/>
          <p:nvPr/>
        </p:nvSpPr>
        <p:spPr>
          <a:xfrm>
            <a:off x="5004048" y="1837403"/>
            <a:ext cx="1944216" cy="4032448"/>
          </a:xfrm>
          <a:prstGeom prst="rect">
            <a:avLst/>
          </a:prstGeom>
          <a:solidFill>
            <a:schemeClr val="tx1">
              <a:lumMod val="95000"/>
              <a:lumOff val="5000"/>
              <a:alpha val="3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Tx/>
              <a:buChar char="-"/>
            </a:pPr>
            <a:r>
              <a:rPr lang="en-US" sz="1400" dirty="0" smtClean="0">
                <a:solidFill>
                  <a:srgbClr val="000000"/>
                </a:solidFill>
              </a:rPr>
              <a:t>Project Feasibility and market Assessment;</a:t>
            </a:r>
          </a:p>
          <a:p>
            <a:pPr marL="285750" indent="-285750">
              <a:buFontTx/>
              <a:buChar char="-"/>
            </a:pPr>
            <a:r>
              <a:rPr lang="en-US" sz="1400" dirty="0" smtClean="0">
                <a:solidFill>
                  <a:srgbClr val="000000"/>
                </a:solidFill>
              </a:rPr>
              <a:t>Review and assessment/recommendation of project financing options; </a:t>
            </a:r>
          </a:p>
          <a:p>
            <a:pPr marL="285750" indent="-285750">
              <a:buFontTx/>
              <a:buChar char="-"/>
            </a:pPr>
            <a:r>
              <a:rPr lang="en-US" sz="1400" dirty="0" smtClean="0">
                <a:solidFill>
                  <a:srgbClr val="000000"/>
                </a:solidFill>
              </a:rPr>
              <a:t>Assessment of labor needs and skills development requirements;</a:t>
            </a:r>
          </a:p>
          <a:p>
            <a:pPr marL="285750" indent="-285750">
              <a:buFontTx/>
              <a:buChar char="-"/>
            </a:pPr>
            <a:r>
              <a:rPr lang="en-US" sz="1400" dirty="0" smtClean="0">
                <a:solidFill>
                  <a:srgbClr val="000000"/>
                </a:solidFill>
              </a:rPr>
              <a:t>Assessment of available infrastructure, its quality and capacity;</a:t>
            </a:r>
          </a:p>
          <a:p>
            <a:pPr marL="285750" indent="-285750">
              <a:buFontTx/>
              <a:buChar char="-"/>
            </a:pPr>
            <a:r>
              <a:rPr lang="en-US" sz="1400" dirty="0" smtClean="0">
                <a:solidFill>
                  <a:srgbClr val="000000"/>
                </a:solidFill>
              </a:rPr>
              <a:t>Environmental assessment</a:t>
            </a:r>
          </a:p>
        </p:txBody>
      </p:sp>
      <p:sp>
        <p:nvSpPr>
          <p:cNvPr id="17" name="Right Arrow 16"/>
          <p:cNvSpPr/>
          <p:nvPr/>
        </p:nvSpPr>
        <p:spPr>
          <a:xfrm>
            <a:off x="179512" y="3349571"/>
            <a:ext cx="2736850" cy="864096"/>
          </a:xfrm>
          <a:prstGeom prst="rightArrow">
            <a:avLst/>
          </a:prstGeom>
          <a:solidFill>
            <a:srgbClr val="0000FF"/>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a:solidFill>
                  <a:schemeClr val="bg1"/>
                </a:solidFill>
                <a:latin typeface="Arial" charset="0"/>
                <a:ea typeface="ＭＳ Ｐゴシック" charset="0"/>
                <a:cs typeface="ＭＳ Ｐゴシック" charset="0"/>
              </a:rPr>
              <a:t>Small &amp; Medium </a:t>
            </a:r>
            <a:r>
              <a:rPr lang="en-US" sz="1400" dirty="0" smtClean="0">
                <a:solidFill>
                  <a:schemeClr val="bg1"/>
                </a:solidFill>
                <a:latin typeface="Arial" charset="0"/>
                <a:ea typeface="ＭＳ Ｐゴシック" charset="0"/>
                <a:cs typeface="ＭＳ Ｐゴシック" charset="0"/>
              </a:rPr>
              <a:t>Production or Service </a:t>
            </a:r>
            <a:r>
              <a:rPr lang="en-US" sz="1400" dirty="0">
                <a:solidFill>
                  <a:schemeClr val="bg1"/>
                </a:solidFill>
                <a:latin typeface="Arial" charset="0"/>
                <a:ea typeface="ＭＳ Ｐゴシック" charset="0"/>
                <a:cs typeface="ＭＳ Ｐゴシック" charset="0"/>
              </a:rPr>
              <a:t>Projects </a:t>
            </a:r>
          </a:p>
        </p:txBody>
      </p:sp>
      <p:sp>
        <p:nvSpPr>
          <p:cNvPr id="18" name="Right Arrow 17"/>
          <p:cNvSpPr/>
          <p:nvPr/>
        </p:nvSpPr>
        <p:spPr>
          <a:xfrm>
            <a:off x="179512" y="3925635"/>
            <a:ext cx="2736850" cy="864096"/>
          </a:xfrm>
          <a:prstGeom prst="rightArrow">
            <a:avLst/>
          </a:prstGeom>
          <a:solidFill>
            <a:srgbClr val="0000FF"/>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solidFill>
                  <a:schemeClr val="bg1"/>
                </a:solidFill>
                <a:latin typeface="Arial" charset="0"/>
                <a:ea typeface="ＭＳ Ｐゴシック" charset="0"/>
                <a:cs typeface="ＭＳ Ｐゴシック" charset="0"/>
              </a:rPr>
              <a:t>Micro </a:t>
            </a:r>
            <a:r>
              <a:rPr lang="en-US" sz="1400" dirty="0">
                <a:solidFill>
                  <a:schemeClr val="bg1"/>
                </a:solidFill>
                <a:latin typeface="Arial" charset="0"/>
                <a:ea typeface="ＭＳ Ｐゴシック" charset="0"/>
                <a:cs typeface="ＭＳ Ｐゴシック" charset="0"/>
              </a:rPr>
              <a:t>P</a:t>
            </a:r>
            <a:r>
              <a:rPr lang="en-US" sz="1400" dirty="0" smtClean="0">
                <a:solidFill>
                  <a:schemeClr val="bg1"/>
                </a:solidFill>
                <a:latin typeface="Arial" charset="0"/>
                <a:ea typeface="ＭＳ Ｐゴシック" charset="0"/>
                <a:cs typeface="ＭＳ Ｐゴシック" charset="0"/>
              </a:rPr>
              <a:t>roduction or Service Enterprise</a:t>
            </a:r>
            <a:endParaRPr lang="en-US" sz="1400" dirty="0">
              <a:solidFill>
                <a:schemeClr val="bg1"/>
              </a:solidFill>
              <a:latin typeface="Arial" charset="0"/>
              <a:ea typeface="ＭＳ Ｐゴシック" charset="0"/>
              <a:cs typeface="ＭＳ Ｐゴシック" charset="0"/>
            </a:endParaRPr>
          </a:p>
        </p:txBody>
      </p:sp>
      <p:sp>
        <p:nvSpPr>
          <p:cNvPr id="19" name="Right Arrow 18"/>
          <p:cNvSpPr/>
          <p:nvPr/>
        </p:nvSpPr>
        <p:spPr>
          <a:xfrm>
            <a:off x="179512" y="5005755"/>
            <a:ext cx="2736850" cy="864096"/>
          </a:xfrm>
          <a:prstGeom prst="rightArrow">
            <a:avLst/>
          </a:prstGeom>
          <a:solidFill>
            <a:srgbClr val="0000FF"/>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solidFill>
                  <a:schemeClr val="bg1"/>
                </a:solidFill>
                <a:latin typeface="Arial" charset="0"/>
                <a:ea typeface="ＭＳ Ｐゴシック" charset="0"/>
                <a:cs typeface="ＭＳ Ｐゴシック" charset="0"/>
              </a:rPr>
              <a:t>Large Scale Investment Projects</a:t>
            </a:r>
            <a:endParaRPr lang="en-US" sz="1400" dirty="0">
              <a:solidFill>
                <a:schemeClr val="bg1"/>
              </a:solidFill>
              <a:latin typeface="Arial" charset="0"/>
              <a:ea typeface="ＭＳ Ｐゴシック" charset="0"/>
              <a:cs typeface="ＭＳ Ｐゴシック" charset="0"/>
            </a:endParaRPr>
          </a:p>
        </p:txBody>
      </p:sp>
    </p:spTree>
    <p:extLst>
      <p:ext uri="{BB962C8B-B14F-4D97-AF65-F5344CB8AC3E}">
        <p14:creationId xmlns:p14="http://schemas.microsoft.com/office/powerpoint/2010/main" val="33006360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smtClean="0">
                <a:solidFill>
                  <a:srgbClr val="FF0000"/>
                </a:solidFill>
                <a:latin typeface="Calibri" charset="0"/>
                <a:ea typeface="ＭＳ Ｐゴシック" charset="0"/>
                <a:cs typeface="ＭＳ Ｐゴシック" charset="0"/>
              </a:rPr>
              <a:t>LED Strategy Implementation: </a:t>
            </a:r>
            <a:r>
              <a:rPr lang="en-US" sz="2600" dirty="0" smtClean="0">
                <a:solidFill>
                  <a:schemeClr val="bg1"/>
                </a:solidFill>
                <a:latin typeface="Calibri" charset="0"/>
                <a:ea typeface="ＭＳ Ｐゴシック" charset="0"/>
                <a:cs typeface="ＭＳ Ｐゴシック" charset="0"/>
              </a:rPr>
              <a:t>Project Development Phase</a:t>
            </a:r>
            <a:endParaRPr lang="en-US" sz="2400" b="0" i="1" dirty="0">
              <a:solidFill>
                <a:schemeClr val="bg1"/>
              </a:solidFill>
              <a:latin typeface="Calibri" charset="0"/>
              <a:ea typeface="ＭＳ Ｐゴシック" charset="0"/>
              <a:cs typeface="ＭＳ Ｐゴシック" charset="0"/>
            </a:endParaRPr>
          </a:p>
        </p:txBody>
      </p:sp>
      <p:sp>
        <p:nvSpPr>
          <p:cNvPr id="7" name="Right Arrow 6"/>
          <p:cNvSpPr/>
          <p:nvPr/>
        </p:nvSpPr>
        <p:spPr>
          <a:xfrm>
            <a:off x="179512" y="2848868"/>
            <a:ext cx="2736304" cy="1080120"/>
          </a:xfrm>
          <a:prstGeom prst="rightArrow">
            <a:avLst/>
          </a:prstGeom>
          <a:solidFill>
            <a:srgbClr val="8000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b="1">
                <a:solidFill>
                  <a:schemeClr val="bg1"/>
                </a:solidFill>
                <a:latin typeface="Arial" charset="0"/>
                <a:ea typeface="ＭＳ Ｐゴシック" charset="0"/>
                <a:cs typeface="ＭＳ Ｐゴシック" charset="0"/>
              </a:rPr>
              <a:t>Skills Development Programs</a:t>
            </a:r>
          </a:p>
        </p:txBody>
      </p:sp>
      <p:sp>
        <p:nvSpPr>
          <p:cNvPr id="9" name="Right Arrow 8"/>
          <p:cNvSpPr/>
          <p:nvPr/>
        </p:nvSpPr>
        <p:spPr>
          <a:xfrm>
            <a:off x="179512" y="4000996"/>
            <a:ext cx="2736304" cy="1080120"/>
          </a:xfrm>
          <a:prstGeom prst="rightArrow">
            <a:avLst/>
          </a:prstGeom>
          <a:solidFill>
            <a:srgbClr val="8000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b="1">
                <a:solidFill>
                  <a:schemeClr val="bg1"/>
                </a:solidFill>
                <a:latin typeface="Arial" charset="0"/>
                <a:ea typeface="ＭＳ Ｐゴシック" charset="0"/>
                <a:cs typeface="ＭＳ Ｐゴシック" charset="0"/>
              </a:rPr>
              <a:t>Technical Assistance Programs</a:t>
            </a:r>
          </a:p>
        </p:txBody>
      </p:sp>
      <p:sp>
        <p:nvSpPr>
          <p:cNvPr id="10" name="Rectangle 9"/>
          <p:cNvSpPr/>
          <p:nvPr/>
        </p:nvSpPr>
        <p:spPr>
          <a:xfrm>
            <a:off x="2915816" y="2200796"/>
            <a:ext cx="2592288" cy="3600400"/>
          </a:xfrm>
          <a:prstGeom prst="rect">
            <a:avLst/>
          </a:prstGeom>
          <a:solidFill>
            <a:schemeClr val="tx1">
              <a:lumMod val="95000"/>
              <a:lumOff val="5000"/>
              <a:alpha val="3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Tx/>
              <a:buChar char="-"/>
            </a:pPr>
            <a:r>
              <a:rPr lang="en-US" sz="1500" dirty="0" smtClean="0">
                <a:solidFill>
                  <a:schemeClr val="tx1"/>
                </a:solidFill>
              </a:rPr>
              <a:t>Estimate of expected economic impact through employment generation or improved productivity or enhanced product quality;</a:t>
            </a:r>
          </a:p>
          <a:p>
            <a:pPr marL="285750" indent="-285750">
              <a:buFontTx/>
              <a:buChar char="-"/>
            </a:pPr>
            <a:r>
              <a:rPr lang="en-US" sz="1500" dirty="0" smtClean="0">
                <a:solidFill>
                  <a:schemeClr val="tx1"/>
                </a:solidFill>
              </a:rPr>
              <a:t>Expected contribution to equity of economic growth; </a:t>
            </a:r>
          </a:p>
          <a:p>
            <a:pPr marL="285750" indent="-285750">
              <a:buFontTx/>
              <a:buChar char="-"/>
            </a:pPr>
            <a:r>
              <a:rPr lang="en-US" sz="1500" dirty="0" smtClean="0">
                <a:solidFill>
                  <a:schemeClr val="tx1"/>
                </a:solidFill>
              </a:rPr>
              <a:t>Served community &amp; number of beneficiaries; </a:t>
            </a:r>
          </a:p>
          <a:p>
            <a:pPr marL="285750" indent="-285750">
              <a:buFontTx/>
              <a:buChar char="-"/>
            </a:pPr>
            <a:r>
              <a:rPr lang="en-US" sz="1500" dirty="0" smtClean="0">
                <a:solidFill>
                  <a:schemeClr val="tx1"/>
                </a:solidFill>
              </a:rPr>
              <a:t>Expected cost;</a:t>
            </a:r>
          </a:p>
          <a:p>
            <a:pPr marL="285750" indent="-285750">
              <a:buFontTx/>
              <a:buChar char="-"/>
            </a:pPr>
            <a:r>
              <a:rPr lang="en-US" sz="1500" dirty="0" smtClean="0">
                <a:solidFill>
                  <a:schemeClr val="tx1"/>
                </a:solidFill>
              </a:rPr>
              <a:t>Expected sources of funding/support;</a:t>
            </a:r>
          </a:p>
          <a:p>
            <a:pPr marL="285750" indent="-285750">
              <a:buFontTx/>
              <a:buChar char="-"/>
            </a:pPr>
            <a:r>
              <a:rPr lang="en-US" sz="1500" dirty="0" smtClean="0">
                <a:solidFill>
                  <a:schemeClr val="tx1"/>
                </a:solidFill>
              </a:rPr>
              <a:t>Implementing entity;</a:t>
            </a:r>
          </a:p>
          <a:p>
            <a:pPr marL="285750" indent="-285750">
              <a:buFontTx/>
              <a:buChar char="-"/>
            </a:pPr>
            <a:endParaRPr lang="en-US" sz="1500" dirty="0" smtClean="0">
              <a:solidFill>
                <a:schemeClr val="tx1"/>
              </a:solidFill>
            </a:endParaRPr>
          </a:p>
        </p:txBody>
      </p:sp>
      <p:sp>
        <p:nvSpPr>
          <p:cNvPr id="11" name="Rectangle 10"/>
          <p:cNvSpPr/>
          <p:nvPr/>
        </p:nvSpPr>
        <p:spPr>
          <a:xfrm>
            <a:off x="2915816" y="1624732"/>
            <a:ext cx="2592288" cy="504056"/>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000000"/>
                </a:solidFill>
              </a:rPr>
              <a:t>Project/Program  Profile/Description</a:t>
            </a:r>
          </a:p>
        </p:txBody>
      </p:sp>
      <p:sp>
        <p:nvSpPr>
          <p:cNvPr id="12" name="Rectangle 11"/>
          <p:cNvSpPr/>
          <p:nvPr/>
        </p:nvSpPr>
        <p:spPr>
          <a:xfrm>
            <a:off x="5652120" y="1624732"/>
            <a:ext cx="3240360" cy="504056"/>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000000"/>
                </a:solidFill>
              </a:rPr>
              <a:t>Elaborated Programme Document</a:t>
            </a:r>
          </a:p>
        </p:txBody>
      </p:sp>
      <p:sp>
        <p:nvSpPr>
          <p:cNvPr id="13" name="Rectangle 12"/>
          <p:cNvSpPr/>
          <p:nvPr/>
        </p:nvSpPr>
        <p:spPr>
          <a:xfrm>
            <a:off x="5652120" y="2200796"/>
            <a:ext cx="3240360" cy="3600400"/>
          </a:xfrm>
          <a:prstGeom prst="rect">
            <a:avLst/>
          </a:prstGeom>
          <a:solidFill>
            <a:schemeClr val="tx1">
              <a:lumMod val="95000"/>
              <a:lumOff val="5000"/>
              <a:alpha val="3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Tx/>
              <a:buChar char="-"/>
            </a:pPr>
            <a:r>
              <a:rPr lang="en-US" sz="1500" dirty="0" smtClean="0">
                <a:solidFill>
                  <a:schemeClr val="tx1"/>
                </a:solidFill>
              </a:rPr>
              <a:t>Program structure and elaborated design;</a:t>
            </a:r>
          </a:p>
          <a:p>
            <a:pPr marL="285750" indent="-285750">
              <a:buFontTx/>
              <a:buChar char="-"/>
            </a:pPr>
            <a:r>
              <a:rPr lang="en-US" sz="1500" dirty="0" smtClean="0">
                <a:solidFill>
                  <a:schemeClr val="tx1"/>
                </a:solidFill>
              </a:rPr>
              <a:t>Elaborated analysis of impact on target sector, cluster or value chain;</a:t>
            </a:r>
          </a:p>
          <a:p>
            <a:pPr marL="285750" indent="-285750">
              <a:buFontTx/>
              <a:buChar char="-"/>
            </a:pPr>
            <a:r>
              <a:rPr lang="en-US" sz="1500" dirty="0" smtClean="0">
                <a:solidFill>
                  <a:schemeClr val="tx1"/>
                </a:solidFill>
              </a:rPr>
              <a:t>Training material or scope of technical assistance;</a:t>
            </a:r>
          </a:p>
          <a:p>
            <a:pPr marL="285750" indent="-285750">
              <a:buFontTx/>
              <a:buChar char="-"/>
            </a:pPr>
            <a:r>
              <a:rPr lang="en-US" sz="1500" dirty="0" smtClean="0">
                <a:solidFill>
                  <a:schemeClr val="tx1"/>
                </a:solidFill>
              </a:rPr>
              <a:t>Provider information/qualification and approach;</a:t>
            </a:r>
          </a:p>
          <a:p>
            <a:pPr marL="285750" indent="-285750">
              <a:buFontTx/>
              <a:buChar char="-"/>
            </a:pPr>
            <a:r>
              <a:rPr lang="en-US" sz="1500" dirty="0" smtClean="0">
                <a:solidFill>
                  <a:schemeClr val="tx1"/>
                </a:solidFill>
              </a:rPr>
              <a:t>Detailed budget;</a:t>
            </a:r>
          </a:p>
          <a:p>
            <a:pPr marL="285750" indent="-285750">
              <a:buFontTx/>
              <a:buChar char="-"/>
            </a:pPr>
            <a:r>
              <a:rPr lang="en-US" sz="1500" dirty="0" smtClean="0">
                <a:solidFill>
                  <a:schemeClr val="tx1"/>
                </a:solidFill>
              </a:rPr>
              <a:t>Source of funding and commitment;</a:t>
            </a:r>
          </a:p>
          <a:p>
            <a:pPr marL="285750" indent="-285750">
              <a:buFontTx/>
              <a:buChar char="-"/>
            </a:pPr>
            <a:r>
              <a:rPr lang="en-US" sz="1500" dirty="0" smtClean="0">
                <a:solidFill>
                  <a:schemeClr val="tx1"/>
                </a:solidFill>
              </a:rPr>
              <a:t>Confirmed list of trainees or list of enterprises benefiting from TA program; </a:t>
            </a:r>
          </a:p>
          <a:p>
            <a:pPr marL="285750" indent="-285750">
              <a:buFontTx/>
              <a:buChar char="-"/>
            </a:pPr>
            <a:endParaRPr lang="en-US" sz="1500" dirty="0" smtClean="0">
              <a:solidFill>
                <a:schemeClr val="tx1"/>
              </a:solidFill>
            </a:endParaRPr>
          </a:p>
        </p:txBody>
      </p:sp>
    </p:spTree>
    <p:extLst>
      <p:ext uri="{BB962C8B-B14F-4D97-AF65-F5344CB8AC3E}">
        <p14:creationId xmlns:p14="http://schemas.microsoft.com/office/powerpoint/2010/main" val="30509624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smtClean="0">
                <a:solidFill>
                  <a:srgbClr val="FF0000"/>
                </a:solidFill>
                <a:latin typeface="Calibri" charset="0"/>
                <a:ea typeface="ＭＳ Ｐゴシック" charset="0"/>
                <a:cs typeface="ＭＳ Ｐゴシック" charset="0"/>
              </a:rPr>
              <a:t>LED Strategy Implementation:</a:t>
            </a:r>
            <a:r>
              <a:rPr lang="en-US" sz="2600" dirty="0" smtClean="0">
                <a:solidFill>
                  <a:srgbClr val="FFFFFF"/>
                </a:solidFill>
                <a:latin typeface="Calibri" charset="0"/>
                <a:ea typeface="ＭＳ Ｐゴシック" charset="0"/>
                <a:cs typeface="ＭＳ Ｐゴシック" charset="0"/>
              </a:rPr>
              <a:t> Project Development Phase</a:t>
            </a:r>
            <a:endParaRPr lang="en-US" sz="2400" b="0" i="1" dirty="0">
              <a:solidFill>
                <a:schemeClr val="bg1"/>
              </a:solidFill>
              <a:latin typeface="Calibri" charset="0"/>
              <a:ea typeface="ＭＳ Ｐゴシック" charset="0"/>
              <a:cs typeface="ＭＳ Ｐゴシック" charset="0"/>
            </a:endParaRPr>
          </a:p>
        </p:txBody>
      </p:sp>
      <p:sp>
        <p:nvSpPr>
          <p:cNvPr id="7" name="Right Arrow 6"/>
          <p:cNvSpPr/>
          <p:nvPr/>
        </p:nvSpPr>
        <p:spPr>
          <a:xfrm>
            <a:off x="179512" y="2798068"/>
            <a:ext cx="2736304" cy="1080120"/>
          </a:xfrm>
          <a:prstGeom prst="rightArrow">
            <a:avLst/>
          </a:prstGeom>
          <a:solidFill>
            <a:srgbClr val="FF66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b="1" dirty="0" smtClean="0">
                <a:solidFill>
                  <a:schemeClr val="bg1"/>
                </a:solidFill>
                <a:latin typeface="Arial" charset="0"/>
                <a:ea typeface="ＭＳ Ｐゴシック" charset="0"/>
                <a:cs typeface="ＭＳ Ｐゴシック" charset="0"/>
              </a:rPr>
              <a:t>Macro-Policy Alignment Intervention </a:t>
            </a:r>
            <a:r>
              <a:rPr lang="en-US" sz="1400" b="1" dirty="0">
                <a:solidFill>
                  <a:schemeClr val="bg1"/>
                </a:solidFill>
                <a:latin typeface="Arial" charset="0"/>
                <a:ea typeface="ＭＳ Ｐゴシック" charset="0"/>
                <a:cs typeface="ＭＳ Ｐゴシック" charset="0"/>
              </a:rPr>
              <a:t>Programs</a:t>
            </a:r>
          </a:p>
        </p:txBody>
      </p:sp>
      <p:sp>
        <p:nvSpPr>
          <p:cNvPr id="9" name="Right Arrow 8"/>
          <p:cNvSpPr/>
          <p:nvPr/>
        </p:nvSpPr>
        <p:spPr>
          <a:xfrm>
            <a:off x="179512" y="3950196"/>
            <a:ext cx="2736304" cy="1080120"/>
          </a:xfrm>
          <a:prstGeom prst="rightArrow">
            <a:avLst/>
          </a:prstGeom>
          <a:solidFill>
            <a:srgbClr val="FF66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b="1" dirty="0" smtClean="0">
                <a:solidFill>
                  <a:schemeClr val="bg1"/>
                </a:solidFill>
                <a:latin typeface="Arial" charset="0"/>
                <a:ea typeface="ＭＳ Ｐゴシック" charset="0"/>
                <a:cs typeface="ＭＳ Ｐゴシック" charset="0"/>
              </a:rPr>
              <a:t>Regulatory Streamlining Programs</a:t>
            </a:r>
            <a:endParaRPr lang="en-US" sz="1400" b="1" dirty="0">
              <a:solidFill>
                <a:schemeClr val="bg1"/>
              </a:solidFill>
              <a:latin typeface="Arial" charset="0"/>
              <a:ea typeface="ＭＳ Ｐゴシック" charset="0"/>
              <a:cs typeface="ＭＳ Ｐゴシック" charset="0"/>
            </a:endParaRPr>
          </a:p>
        </p:txBody>
      </p:sp>
      <p:sp>
        <p:nvSpPr>
          <p:cNvPr id="10" name="Rectangle 9"/>
          <p:cNvSpPr/>
          <p:nvPr/>
        </p:nvSpPr>
        <p:spPr>
          <a:xfrm>
            <a:off x="2915816" y="1789956"/>
            <a:ext cx="2808312" cy="3960440"/>
          </a:xfrm>
          <a:prstGeom prst="rect">
            <a:avLst/>
          </a:prstGeom>
          <a:solidFill>
            <a:schemeClr val="tx1">
              <a:lumMod val="95000"/>
              <a:lumOff val="5000"/>
              <a:alpha val="3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Tx/>
              <a:buChar char="-"/>
            </a:pPr>
            <a:r>
              <a:rPr lang="en-US" sz="1500" dirty="0" smtClean="0">
                <a:solidFill>
                  <a:schemeClr val="tx1"/>
                </a:solidFill>
              </a:rPr>
              <a:t>Concise analysis of the target policy or regulation, the problem it is causing and its impact on LED;</a:t>
            </a:r>
          </a:p>
          <a:p>
            <a:pPr marL="285750" indent="-285750">
              <a:buFontTx/>
              <a:buChar char="-"/>
            </a:pPr>
            <a:r>
              <a:rPr lang="en-US" sz="1500" dirty="0" smtClean="0">
                <a:solidFill>
                  <a:schemeClr val="tx1"/>
                </a:solidFill>
              </a:rPr>
              <a:t>Brief description of the needed reform or alignment/amendment; </a:t>
            </a:r>
          </a:p>
          <a:p>
            <a:pPr marL="285750" indent="-285750">
              <a:buFontTx/>
              <a:buChar char="-"/>
            </a:pPr>
            <a:r>
              <a:rPr lang="en-US" sz="1500" dirty="0" smtClean="0">
                <a:solidFill>
                  <a:schemeClr val="tx1"/>
                </a:solidFill>
              </a:rPr>
              <a:t>Estimated impact of proposed reform or alignment – qualitative and quantitative; </a:t>
            </a:r>
          </a:p>
          <a:p>
            <a:pPr marL="285750" indent="-285750">
              <a:buFontTx/>
              <a:buChar char="-"/>
            </a:pPr>
            <a:r>
              <a:rPr lang="en-US" sz="1500" dirty="0" smtClean="0">
                <a:solidFill>
                  <a:schemeClr val="tx1"/>
                </a:solidFill>
              </a:rPr>
              <a:t>Expertise required;</a:t>
            </a:r>
          </a:p>
          <a:p>
            <a:pPr marL="285750" indent="-285750">
              <a:buFontTx/>
              <a:buChar char="-"/>
            </a:pPr>
            <a:r>
              <a:rPr lang="en-US" sz="1500" dirty="0" smtClean="0">
                <a:solidFill>
                  <a:schemeClr val="tx1"/>
                </a:solidFill>
              </a:rPr>
              <a:t>Counterpart Agency or Ministry;</a:t>
            </a:r>
          </a:p>
          <a:p>
            <a:pPr marL="285750" indent="-285750">
              <a:buFontTx/>
              <a:buChar char="-"/>
            </a:pPr>
            <a:r>
              <a:rPr lang="en-US" sz="1500" dirty="0" smtClean="0">
                <a:solidFill>
                  <a:schemeClr val="tx1"/>
                </a:solidFill>
              </a:rPr>
              <a:t>Expected time and cost;</a:t>
            </a:r>
          </a:p>
          <a:p>
            <a:pPr marL="285750" indent="-285750">
              <a:buFontTx/>
              <a:buChar char="-"/>
            </a:pPr>
            <a:r>
              <a:rPr lang="en-US" sz="1500" dirty="0" smtClean="0">
                <a:solidFill>
                  <a:schemeClr val="tx1"/>
                </a:solidFill>
              </a:rPr>
              <a:t>Expected sources of funding/support;</a:t>
            </a:r>
          </a:p>
        </p:txBody>
      </p:sp>
      <p:sp>
        <p:nvSpPr>
          <p:cNvPr id="11" name="Rectangle 10"/>
          <p:cNvSpPr/>
          <p:nvPr/>
        </p:nvSpPr>
        <p:spPr>
          <a:xfrm>
            <a:off x="2915816" y="1213892"/>
            <a:ext cx="2808312" cy="504056"/>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000000"/>
                </a:solidFill>
              </a:rPr>
              <a:t>Description of Target Policy or Regulation</a:t>
            </a:r>
          </a:p>
        </p:txBody>
      </p:sp>
      <p:sp>
        <p:nvSpPr>
          <p:cNvPr id="12" name="Rectangle 11"/>
          <p:cNvSpPr/>
          <p:nvPr/>
        </p:nvSpPr>
        <p:spPr>
          <a:xfrm>
            <a:off x="5796136" y="1213892"/>
            <a:ext cx="3096344" cy="504056"/>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000000"/>
                </a:solidFill>
              </a:rPr>
              <a:t>Elaborated Programme Document</a:t>
            </a:r>
          </a:p>
        </p:txBody>
      </p:sp>
      <p:sp>
        <p:nvSpPr>
          <p:cNvPr id="13" name="Rectangle 12"/>
          <p:cNvSpPr/>
          <p:nvPr/>
        </p:nvSpPr>
        <p:spPr>
          <a:xfrm>
            <a:off x="5796136" y="1789956"/>
            <a:ext cx="3096344" cy="3960440"/>
          </a:xfrm>
          <a:prstGeom prst="rect">
            <a:avLst/>
          </a:prstGeom>
          <a:solidFill>
            <a:schemeClr val="tx1">
              <a:lumMod val="95000"/>
              <a:lumOff val="5000"/>
              <a:alpha val="3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Tx/>
              <a:buChar char="-"/>
            </a:pPr>
            <a:r>
              <a:rPr lang="en-US" sz="1500" dirty="0" smtClean="0">
                <a:solidFill>
                  <a:schemeClr val="tx1"/>
                </a:solidFill>
              </a:rPr>
              <a:t>Details of the proposed reform, amendment or alignment;</a:t>
            </a:r>
          </a:p>
          <a:p>
            <a:pPr marL="285750" indent="-285750">
              <a:buFontTx/>
              <a:buChar char="-"/>
            </a:pPr>
            <a:r>
              <a:rPr lang="en-US" sz="1500" dirty="0" smtClean="0">
                <a:solidFill>
                  <a:schemeClr val="tx1"/>
                </a:solidFill>
              </a:rPr>
              <a:t>Elaborated analysis of impact on target sector, cluster or value chain or on region/locality;</a:t>
            </a:r>
          </a:p>
          <a:p>
            <a:pPr marL="285750" indent="-285750">
              <a:buFontTx/>
              <a:buChar char="-"/>
            </a:pPr>
            <a:r>
              <a:rPr lang="en-US" sz="1500" dirty="0" smtClean="0">
                <a:solidFill>
                  <a:schemeClr val="tx1"/>
                </a:solidFill>
              </a:rPr>
              <a:t>The required expertise and the proposed provider;</a:t>
            </a:r>
          </a:p>
          <a:p>
            <a:pPr marL="285750" indent="-285750">
              <a:buFontTx/>
              <a:buChar char="-"/>
            </a:pPr>
            <a:r>
              <a:rPr lang="en-US" sz="1500" dirty="0" smtClean="0">
                <a:solidFill>
                  <a:schemeClr val="tx1"/>
                </a:solidFill>
              </a:rPr>
              <a:t>Provider information/qualification and approach;</a:t>
            </a:r>
          </a:p>
          <a:p>
            <a:pPr marL="285750" indent="-285750">
              <a:buFontTx/>
              <a:buChar char="-"/>
            </a:pPr>
            <a:r>
              <a:rPr lang="en-US" sz="1500" dirty="0" smtClean="0">
                <a:solidFill>
                  <a:schemeClr val="tx1"/>
                </a:solidFill>
              </a:rPr>
              <a:t>Detailed budget;</a:t>
            </a:r>
          </a:p>
          <a:p>
            <a:pPr marL="285750" indent="-285750">
              <a:buFontTx/>
              <a:buChar char="-"/>
            </a:pPr>
            <a:r>
              <a:rPr lang="en-US" sz="1500" dirty="0" smtClean="0">
                <a:solidFill>
                  <a:schemeClr val="tx1"/>
                </a:solidFill>
              </a:rPr>
              <a:t>Source of funding and commitment;</a:t>
            </a:r>
          </a:p>
          <a:p>
            <a:pPr marL="285750" indent="-285750">
              <a:buFontTx/>
              <a:buChar char="-"/>
            </a:pPr>
            <a:r>
              <a:rPr lang="en-US" sz="1500" dirty="0" smtClean="0">
                <a:solidFill>
                  <a:schemeClr val="tx1"/>
                </a:solidFill>
              </a:rPr>
              <a:t>Confirmation of commitment by relevant counterpart agency and designated counterpart department; </a:t>
            </a:r>
          </a:p>
        </p:txBody>
      </p:sp>
    </p:spTree>
    <p:extLst>
      <p:ext uri="{BB962C8B-B14F-4D97-AF65-F5344CB8AC3E}">
        <p14:creationId xmlns:p14="http://schemas.microsoft.com/office/powerpoint/2010/main" val="34378260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398253"/>
            <a:ext cx="8406687" cy="1462320"/>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solidFill>
                  <a:schemeClr val="bg1"/>
                </a:solidFill>
                <a:latin typeface="Calibri" charset="0"/>
                <a:ea typeface="ＭＳ Ｐゴシック" charset="0"/>
                <a:cs typeface="ＭＳ Ｐゴシック" charset="0"/>
              </a:rPr>
              <a:t/>
            </a:r>
            <a:br>
              <a:rPr lang="en-US" sz="2000" dirty="0" smtClean="0">
                <a:solidFill>
                  <a:schemeClr val="bg1"/>
                </a:solidFill>
                <a:latin typeface="Calibri" charset="0"/>
                <a:ea typeface="ＭＳ Ｐゴシック" charset="0"/>
                <a:cs typeface="ＭＳ Ｐゴシック" charset="0"/>
              </a:rPr>
            </a:br>
            <a:endParaRPr lang="en-US" sz="2400" b="1" dirty="0">
              <a:solidFill>
                <a:schemeClr val="bg1"/>
              </a:solidFill>
              <a:latin typeface="Calibri" charset="0"/>
              <a:ea typeface="ＭＳ Ｐゴシック" charset="0"/>
              <a:cs typeface="ＭＳ Ｐゴシック" charset="0"/>
            </a:endParaRPr>
          </a:p>
        </p:txBody>
      </p:sp>
      <p:sp>
        <p:nvSpPr>
          <p:cNvPr id="5" name="Rectangle 4"/>
          <p:cNvSpPr/>
          <p:nvPr/>
        </p:nvSpPr>
        <p:spPr>
          <a:xfrm>
            <a:off x="0" y="1398253"/>
            <a:ext cx="737312" cy="1462320"/>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37312" y="1682750"/>
            <a:ext cx="7131050" cy="1025525"/>
          </a:xfrm>
        </p:spPr>
        <p:txBody>
          <a:bodyPr>
            <a:normAutofit/>
          </a:bodyPr>
          <a:lstStyle/>
          <a:p>
            <a:pPr algn="l" eaLnBrk="1" hangingPunct="1"/>
            <a:r>
              <a:rPr lang="en-US" sz="3200" dirty="0" smtClean="0">
                <a:solidFill>
                  <a:srgbClr val="595959"/>
                </a:solidFill>
                <a:latin typeface="Calibri" charset="0"/>
                <a:ea typeface="ＭＳ Ｐゴシック" charset="0"/>
                <a:cs typeface="ＭＳ Ｐゴシック" charset="0"/>
              </a:rPr>
              <a:t/>
            </a:r>
            <a:br>
              <a:rPr lang="en-US" sz="3200" dirty="0" smtClean="0">
                <a:solidFill>
                  <a:srgbClr val="595959"/>
                </a:solidFill>
                <a:latin typeface="Calibri" charset="0"/>
                <a:ea typeface="ＭＳ Ｐゴシック" charset="0"/>
                <a:cs typeface="ＭＳ Ｐゴシック" charset="0"/>
              </a:rPr>
            </a:br>
            <a:endParaRPr lang="en-US" sz="2800" dirty="0">
              <a:solidFill>
                <a:schemeClr val="bg1"/>
              </a:solidFill>
              <a:latin typeface="Calibri" charset="0"/>
              <a:ea typeface="ＭＳ Ｐゴシック" charset="0"/>
              <a:cs typeface="ＭＳ Ｐゴシック" charset="0"/>
            </a:endParaRPr>
          </a:p>
        </p:txBody>
      </p:sp>
      <p:sp>
        <p:nvSpPr>
          <p:cNvPr id="9" name="Rectangle 2"/>
          <p:cNvSpPr txBox="1">
            <a:spLocks noChangeArrowheads="1"/>
          </p:cNvSpPr>
          <p:nvPr/>
        </p:nvSpPr>
        <p:spPr>
          <a:xfrm>
            <a:off x="737311" y="1552575"/>
            <a:ext cx="8406687" cy="10255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srgbClr val="FFFFFF"/>
                </a:solidFill>
                <a:latin typeface="+mn-lt"/>
                <a:ea typeface="ＭＳ Ｐゴシック" charset="0"/>
                <a:cs typeface="ＭＳ Ｐゴシック" charset="0"/>
              </a:rPr>
              <a:t>The LED promotion Process:</a:t>
            </a:r>
            <a:r>
              <a:rPr lang="en-US" sz="3200" dirty="0" smtClean="0">
                <a:solidFill>
                  <a:srgbClr val="595959"/>
                </a:solidFill>
                <a:latin typeface="+mn-lt"/>
                <a:ea typeface="ＭＳ Ｐゴシック" charset="0"/>
                <a:cs typeface="ＭＳ Ｐゴシック" charset="0"/>
              </a:rPr>
              <a:t> </a:t>
            </a:r>
            <a:r>
              <a:rPr lang="en-US" sz="2800" dirty="0" smtClean="0">
                <a:latin typeface="+mn-lt"/>
                <a:ea typeface="ＭＳ Ｐゴシック" charset="0"/>
                <a:cs typeface="ＭＳ Ｐゴシック" charset="0"/>
              </a:rPr>
              <a:t/>
            </a:r>
            <a:br>
              <a:rPr lang="en-US" sz="2800" dirty="0" smtClean="0">
                <a:latin typeface="+mn-lt"/>
                <a:ea typeface="ＭＳ Ｐゴシック" charset="0"/>
                <a:cs typeface="ＭＳ Ｐゴシック" charset="0"/>
              </a:rPr>
            </a:br>
            <a:r>
              <a:rPr lang="en-US" sz="2800" dirty="0" smtClean="0">
                <a:solidFill>
                  <a:srgbClr val="FF0000"/>
                </a:solidFill>
                <a:latin typeface="+mn-lt"/>
                <a:ea typeface="ＭＳ Ｐゴシック" charset="0"/>
                <a:cs typeface="ＭＳ Ｐゴシック" charset="0"/>
              </a:rPr>
              <a:t>LED Strategy Implementation: </a:t>
            </a:r>
            <a:r>
              <a:rPr lang="en-US" sz="2800" dirty="0" smtClean="0">
                <a:solidFill>
                  <a:srgbClr val="FFFFFF"/>
                </a:solidFill>
                <a:latin typeface="+mn-lt"/>
                <a:ea typeface="ＭＳ Ｐゴシック" charset="0"/>
                <a:cs typeface="ＭＳ Ｐゴシック" charset="0"/>
              </a:rPr>
              <a:t>Project Finance Phase</a:t>
            </a:r>
            <a:endParaRPr lang="en-US" sz="2800" dirty="0">
              <a:solidFill>
                <a:srgbClr val="FFFFFF"/>
              </a:solidFill>
              <a:latin typeface="+mn-lt"/>
              <a:ea typeface="ＭＳ Ｐゴシック" charset="0"/>
              <a:cs typeface="ＭＳ Ｐゴシック" charset="0"/>
            </a:endParaRPr>
          </a:p>
        </p:txBody>
      </p:sp>
    </p:spTree>
    <p:extLst>
      <p:ext uri="{BB962C8B-B14F-4D97-AF65-F5344CB8AC3E}">
        <p14:creationId xmlns:p14="http://schemas.microsoft.com/office/powerpoint/2010/main" val="32703128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smtClean="0">
                <a:solidFill>
                  <a:srgbClr val="FF0000"/>
                </a:solidFill>
                <a:latin typeface="Calibri" charset="0"/>
                <a:ea typeface="ＭＳ Ｐゴシック" charset="0"/>
                <a:cs typeface="ＭＳ Ｐゴシック" charset="0"/>
              </a:rPr>
              <a:t>LED Strategy Implementation: </a:t>
            </a:r>
            <a:r>
              <a:rPr lang="en-US" sz="2600" dirty="0" smtClean="0">
                <a:solidFill>
                  <a:srgbClr val="FFFFFF"/>
                </a:solidFill>
                <a:latin typeface="Calibri" charset="0"/>
                <a:ea typeface="ＭＳ Ｐゴシック" charset="0"/>
                <a:cs typeface="ＭＳ Ｐゴシック" charset="0"/>
              </a:rPr>
              <a:t>Finance – Economic Infrastructure </a:t>
            </a:r>
            <a:endParaRPr lang="en-US" sz="2400" b="0" i="1" dirty="0">
              <a:solidFill>
                <a:srgbClr val="FFFFFF"/>
              </a:solidFill>
              <a:latin typeface="Calibri" charset="0"/>
              <a:ea typeface="ＭＳ Ｐゴシック" charset="0"/>
              <a:cs typeface="ＭＳ Ｐゴシック" charset="0"/>
            </a:endParaRPr>
          </a:p>
        </p:txBody>
      </p:sp>
      <p:sp>
        <p:nvSpPr>
          <p:cNvPr id="7" name="Right Arrow 6"/>
          <p:cNvSpPr/>
          <p:nvPr/>
        </p:nvSpPr>
        <p:spPr>
          <a:xfrm>
            <a:off x="2699792" y="2311028"/>
            <a:ext cx="5976664" cy="1368152"/>
          </a:xfrm>
          <a:prstGeom prst="rightArrow">
            <a:avLst/>
          </a:prstGeom>
          <a:noFill/>
          <a:ln w="2857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a:solidFill>
                  <a:schemeClr val="tx1"/>
                </a:solidFill>
                <a:latin typeface="Arial" charset="0"/>
                <a:ea typeface="ＭＳ Ｐゴシック" charset="0"/>
                <a:cs typeface="ＭＳ Ｐゴシック" charset="0"/>
              </a:rPr>
              <a:t>Economic Infrastructure </a:t>
            </a:r>
            <a:r>
              <a:rPr lang="en-US" sz="1600" b="1" dirty="0" smtClean="0">
                <a:solidFill>
                  <a:schemeClr val="tx1"/>
                </a:solidFill>
                <a:latin typeface="Arial" charset="0"/>
                <a:ea typeface="ＭＳ Ｐゴシック" charset="0"/>
                <a:cs typeface="ＭＳ Ｐゴシック" charset="0"/>
              </a:rPr>
              <a:t>Projects</a:t>
            </a:r>
          </a:p>
          <a:p>
            <a:pPr algn="ctr">
              <a:defRPr/>
            </a:pPr>
            <a:r>
              <a:rPr lang="en-US" sz="1400" b="1" dirty="0" smtClean="0">
                <a:solidFill>
                  <a:srgbClr val="0000FF"/>
                </a:solidFill>
                <a:latin typeface="Arial" charset="0"/>
                <a:ea typeface="ＭＳ Ｐゴシック" charset="0"/>
                <a:cs typeface="ＭＳ Ｐゴシック" charset="0"/>
              </a:rPr>
              <a:t>Markets, Storage &amp; Warehousing, Roads/Bridges, Irrigation Infrastructure, Veterinary Units, landing strips, harbors, Other </a:t>
            </a:r>
            <a:endParaRPr lang="en-US" sz="1400" b="1" dirty="0">
              <a:solidFill>
                <a:srgbClr val="0000FF"/>
              </a:solidFill>
              <a:latin typeface="Arial" charset="0"/>
              <a:ea typeface="ＭＳ Ｐゴシック" charset="0"/>
              <a:cs typeface="ＭＳ Ｐゴシック" charset="0"/>
            </a:endParaRPr>
          </a:p>
        </p:txBody>
      </p:sp>
      <p:sp>
        <p:nvSpPr>
          <p:cNvPr id="9" name="Right Arrow 8"/>
          <p:cNvSpPr/>
          <p:nvPr/>
        </p:nvSpPr>
        <p:spPr>
          <a:xfrm>
            <a:off x="2699792" y="3751188"/>
            <a:ext cx="5976664" cy="1368152"/>
          </a:xfrm>
          <a:prstGeom prst="rightArrow">
            <a:avLst/>
          </a:prstGeom>
          <a:solidFill>
            <a:srgbClr val="FFFFFF"/>
          </a:solidFill>
          <a:ln w="2857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smtClean="0">
                <a:solidFill>
                  <a:srgbClr val="000000"/>
                </a:solidFill>
                <a:latin typeface="Arial" charset="0"/>
                <a:ea typeface="ＭＳ Ｐゴシック" charset="0"/>
                <a:cs typeface="ＭＳ Ｐゴシック" charset="0"/>
              </a:rPr>
              <a:t>Support </a:t>
            </a:r>
            <a:r>
              <a:rPr lang="en-US" sz="1600" b="1" dirty="0">
                <a:solidFill>
                  <a:srgbClr val="000000"/>
                </a:solidFill>
                <a:latin typeface="Arial" charset="0"/>
                <a:ea typeface="ＭＳ Ｐゴシック" charset="0"/>
                <a:cs typeface="ＭＳ Ｐゴシック" charset="0"/>
              </a:rPr>
              <a:t>Sector </a:t>
            </a:r>
            <a:r>
              <a:rPr lang="en-US" sz="1600" b="1" dirty="0" smtClean="0">
                <a:solidFill>
                  <a:srgbClr val="000000"/>
                </a:solidFill>
                <a:latin typeface="Arial" charset="0"/>
                <a:ea typeface="ＭＳ Ｐゴシック" charset="0"/>
                <a:cs typeface="ＭＳ Ｐゴシック" charset="0"/>
              </a:rPr>
              <a:t>Projects</a:t>
            </a:r>
          </a:p>
          <a:p>
            <a:pPr algn="ctr">
              <a:defRPr/>
            </a:pPr>
            <a:r>
              <a:rPr lang="en-US" sz="1400" b="1" dirty="0" smtClean="0">
                <a:solidFill>
                  <a:srgbClr val="0000FF"/>
                </a:solidFill>
                <a:latin typeface="Arial" charset="0"/>
                <a:ea typeface="ＭＳ Ｐゴシック" charset="0"/>
                <a:cs typeface="ＭＳ Ｐゴシック" charset="0"/>
              </a:rPr>
              <a:t>Electrification and Power Generation, Communication, Transportation (light or freight rail), Other</a:t>
            </a:r>
            <a:endParaRPr lang="en-US" sz="1400" b="1" dirty="0">
              <a:solidFill>
                <a:srgbClr val="0000FF"/>
              </a:solidFill>
              <a:latin typeface="Arial" charset="0"/>
              <a:ea typeface="ＭＳ Ｐゴシック" charset="0"/>
              <a:cs typeface="ＭＳ Ｐゴシック" charset="0"/>
            </a:endParaRPr>
          </a:p>
        </p:txBody>
      </p:sp>
      <p:sp>
        <p:nvSpPr>
          <p:cNvPr id="10" name="Rectangle 9"/>
          <p:cNvSpPr/>
          <p:nvPr/>
        </p:nvSpPr>
        <p:spPr>
          <a:xfrm>
            <a:off x="395536" y="1518940"/>
            <a:ext cx="1008112" cy="504056"/>
          </a:xfrm>
          <a:prstGeom prst="rect">
            <a:avLst/>
          </a:prstGeom>
          <a:solidFill>
            <a:srgbClr val="FFFFFF"/>
          </a:solidFill>
          <a:ln w="38100"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chemeClr val="tx1">
                    <a:lumMod val="65000"/>
                    <a:lumOff val="35000"/>
                  </a:schemeClr>
                </a:solidFill>
              </a:rPr>
              <a:t>Grants</a:t>
            </a:r>
            <a:endParaRPr lang="en-US" sz="1600" b="1" dirty="0">
              <a:solidFill>
                <a:schemeClr val="tx1">
                  <a:lumMod val="65000"/>
                  <a:lumOff val="35000"/>
                </a:schemeClr>
              </a:solidFill>
            </a:endParaRPr>
          </a:p>
        </p:txBody>
      </p:sp>
      <p:sp>
        <p:nvSpPr>
          <p:cNvPr id="11" name="Rectangle 10"/>
          <p:cNvSpPr/>
          <p:nvPr/>
        </p:nvSpPr>
        <p:spPr>
          <a:xfrm>
            <a:off x="395536" y="2239020"/>
            <a:ext cx="1008112" cy="504056"/>
          </a:xfrm>
          <a:prstGeom prst="rect">
            <a:avLst/>
          </a:prstGeom>
          <a:solidFill>
            <a:srgbClr val="FFFFFF"/>
          </a:solidFill>
          <a:ln w="38100"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chemeClr val="tx1">
                    <a:lumMod val="65000"/>
                    <a:lumOff val="35000"/>
                  </a:schemeClr>
                </a:solidFill>
              </a:rPr>
              <a:t>Loans</a:t>
            </a:r>
            <a:endParaRPr lang="en-US" sz="1600" b="1" dirty="0">
              <a:solidFill>
                <a:schemeClr val="tx1">
                  <a:lumMod val="65000"/>
                  <a:lumOff val="35000"/>
                </a:schemeClr>
              </a:solidFill>
            </a:endParaRPr>
          </a:p>
        </p:txBody>
      </p:sp>
      <p:sp>
        <p:nvSpPr>
          <p:cNvPr id="12" name="Rectangle 11"/>
          <p:cNvSpPr/>
          <p:nvPr/>
        </p:nvSpPr>
        <p:spPr>
          <a:xfrm>
            <a:off x="395536" y="2743076"/>
            <a:ext cx="1008112" cy="504056"/>
          </a:xfrm>
          <a:prstGeom prst="rect">
            <a:avLst/>
          </a:prstGeom>
          <a:solidFill>
            <a:srgbClr val="FFFFFF"/>
          </a:solidFill>
          <a:ln w="38100"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chemeClr val="tx1">
                    <a:lumMod val="65000"/>
                    <a:lumOff val="35000"/>
                  </a:schemeClr>
                </a:solidFill>
              </a:rPr>
              <a:t>Bonds</a:t>
            </a:r>
            <a:endParaRPr lang="en-US" sz="1600" b="1" dirty="0">
              <a:solidFill>
                <a:schemeClr val="tx1">
                  <a:lumMod val="65000"/>
                  <a:lumOff val="35000"/>
                </a:schemeClr>
              </a:solidFill>
            </a:endParaRPr>
          </a:p>
        </p:txBody>
      </p:sp>
      <p:sp>
        <p:nvSpPr>
          <p:cNvPr id="13" name="Rectangle 12"/>
          <p:cNvSpPr/>
          <p:nvPr/>
        </p:nvSpPr>
        <p:spPr>
          <a:xfrm>
            <a:off x="395536" y="3463156"/>
            <a:ext cx="1008112" cy="864096"/>
          </a:xfrm>
          <a:prstGeom prst="rect">
            <a:avLst/>
          </a:prstGeom>
          <a:solidFill>
            <a:srgbClr val="FFFFFF"/>
          </a:solidFill>
          <a:ln w="38100"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chemeClr val="tx1">
                    <a:lumMod val="65000"/>
                    <a:lumOff val="35000"/>
                  </a:schemeClr>
                </a:solidFill>
              </a:rPr>
              <a:t>PPP</a:t>
            </a:r>
          </a:p>
          <a:p>
            <a:pPr algn="ctr"/>
            <a:r>
              <a:rPr lang="en-US" sz="1600" b="1" dirty="0" smtClean="0">
                <a:solidFill>
                  <a:schemeClr val="tx1">
                    <a:lumMod val="65000"/>
                    <a:lumOff val="35000"/>
                  </a:schemeClr>
                </a:solidFill>
              </a:rPr>
              <a:t>Grant/Equity</a:t>
            </a:r>
            <a:endParaRPr lang="en-US" sz="1600" b="1" dirty="0">
              <a:solidFill>
                <a:schemeClr val="tx1">
                  <a:lumMod val="65000"/>
                  <a:lumOff val="35000"/>
                </a:schemeClr>
              </a:solidFill>
            </a:endParaRPr>
          </a:p>
        </p:txBody>
      </p:sp>
      <p:sp>
        <p:nvSpPr>
          <p:cNvPr id="14" name="Rectangle 13"/>
          <p:cNvSpPr/>
          <p:nvPr/>
        </p:nvSpPr>
        <p:spPr>
          <a:xfrm>
            <a:off x="395536" y="4543276"/>
            <a:ext cx="1008112" cy="792088"/>
          </a:xfrm>
          <a:prstGeom prst="rect">
            <a:avLst/>
          </a:prstGeom>
          <a:solidFill>
            <a:srgbClr val="FFFFFF"/>
          </a:solidFill>
          <a:ln w="38100"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chemeClr val="tx1">
                    <a:lumMod val="65000"/>
                    <a:lumOff val="35000"/>
                  </a:schemeClr>
                </a:solidFill>
              </a:rPr>
              <a:t>Private Debt/Equity</a:t>
            </a:r>
            <a:endParaRPr lang="en-US" sz="1600" b="1" dirty="0">
              <a:solidFill>
                <a:schemeClr val="tx1">
                  <a:lumMod val="65000"/>
                  <a:lumOff val="35000"/>
                </a:schemeClr>
              </a:solidFill>
            </a:endParaRPr>
          </a:p>
        </p:txBody>
      </p:sp>
      <p:cxnSp>
        <p:nvCxnSpPr>
          <p:cNvPr id="15" name="Elbow Connector 14"/>
          <p:cNvCxnSpPr>
            <a:stCxn id="10" idx="3"/>
            <a:endCxn id="7" idx="1"/>
          </p:cNvCxnSpPr>
          <p:nvPr/>
        </p:nvCxnSpPr>
        <p:spPr>
          <a:xfrm>
            <a:off x="1403648" y="1770968"/>
            <a:ext cx="1296144" cy="1224136"/>
          </a:xfrm>
          <a:prstGeom prst="bentConnector3">
            <a:avLst/>
          </a:prstGeom>
          <a:ln w="3175" cmpd="sng">
            <a:solidFill>
              <a:srgbClr val="008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6" name="Elbow Connector 15"/>
          <p:cNvCxnSpPr>
            <a:stCxn id="11" idx="3"/>
            <a:endCxn id="7" idx="1"/>
          </p:cNvCxnSpPr>
          <p:nvPr/>
        </p:nvCxnSpPr>
        <p:spPr>
          <a:xfrm>
            <a:off x="1403648" y="2491048"/>
            <a:ext cx="1296144" cy="504056"/>
          </a:xfrm>
          <a:prstGeom prst="bentConnector3">
            <a:avLst/>
          </a:prstGeom>
          <a:ln w="3175" cmpd="sng">
            <a:solidFill>
              <a:srgbClr val="008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7" name="Elbow Connector 16"/>
          <p:cNvCxnSpPr>
            <a:stCxn id="12" idx="3"/>
            <a:endCxn id="7" idx="1"/>
          </p:cNvCxnSpPr>
          <p:nvPr/>
        </p:nvCxnSpPr>
        <p:spPr>
          <a:xfrm>
            <a:off x="1403648" y="2995104"/>
            <a:ext cx="1296144" cy="12700"/>
          </a:xfrm>
          <a:prstGeom prst="bentConnector3">
            <a:avLst/>
          </a:prstGeom>
          <a:ln w="3175" cmpd="sng">
            <a:solidFill>
              <a:srgbClr val="008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13" idx="3"/>
            <a:endCxn id="7" idx="1"/>
          </p:cNvCxnSpPr>
          <p:nvPr/>
        </p:nvCxnSpPr>
        <p:spPr>
          <a:xfrm flipV="1">
            <a:off x="1403648" y="2995104"/>
            <a:ext cx="1296144" cy="900100"/>
          </a:xfrm>
          <a:prstGeom prst="bentConnector3">
            <a:avLst/>
          </a:prstGeom>
          <a:ln w="3175" cmpd="sng">
            <a:solidFill>
              <a:srgbClr val="008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9" name="Elbow Connector 18"/>
          <p:cNvCxnSpPr>
            <a:stCxn id="14" idx="3"/>
            <a:endCxn id="7" idx="1"/>
          </p:cNvCxnSpPr>
          <p:nvPr/>
        </p:nvCxnSpPr>
        <p:spPr>
          <a:xfrm flipV="1">
            <a:off x="1403648" y="2995104"/>
            <a:ext cx="1296144" cy="1944216"/>
          </a:xfrm>
          <a:prstGeom prst="bentConnector3">
            <a:avLst/>
          </a:prstGeom>
          <a:ln w="3175" cmpd="sng">
            <a:solidFill>
              <a:srgbClr val="008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20" name="Elbow Connector 19"/>
          <p:cNvCxnSpPr>
            <a:stCxn id="12" idx="3"/>
            <a:endCxn id="9" idx="1"/>
          </p:cNvCxnSpPr>
          <p:nvPr/>
        </p:nvCxnSpPr>
        <p:spPr>
          <a:xfrm>
            <a:off x="1403648" y="2995104"/>
            <a:ext cx="1296144" cy="1440160"/>
          </a:xfrm>
          <a:prstGeom prst="bentConnector3">
            <a:avLst/>
          </a:prstGeom>
          <a:ln w="3175" cmpd="sng">
            <a:solidFill>
              <a:srgbClr val="008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21" name="Elbow Connector 20"/>
          <p:cNvCxnSpPr>
            <a:stCxn id="10" idx="3"/>
            <a:endCxn id="9" idx="1"/>
          </p:cNvCxnSpPr>
          <p:nvPr/>
        </p:nvCxnSpPr>
        <p:spPr>
          <a:xfrm>
            <a:off x="1403648" y="1770968"/>
            <a:ext cx="1296144" cy="2664296"/>
          </a:xfrm>
          <a:prstGeom prst="bentConnector3">
            <a:avLst/>
          </a:prstGeom>
          <a:ln w="3175" cmpd="sng">
            <a:solidFill>
              <a:srgbClr val="008000"/>
            </a:solidFill>
            <a:headEnd type="none"/>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851525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smtClean="0">
                <a:solidFill>
                  <a:srgbClr val="FF0000"/>
                </a:solidFill>
                <a:latin typeface="Calibri" charset="0"/>
                <a:ea typeface="ＭＳ Ｐゴシック" charset="0"/>
                <a:cs typeface="ＭＳ Ｐゴシック" charset="0"/>
              </a:rPr>
              <a:t>LED Strategy Implementation: </a:t>
            </a:r>
            <a:r>
              <a:rPr lang="en-US" sz="2600" dirty="0" smtClean="0">
                <a:solidFill>
                  <a:srgbClr val="FFFFFF"/>
                </a:solidFill>
                <a:latin typeface="Calibri" charset="0"/>
                <a:ea typeface="ＭＳ Ｐゴシック" charset="0"/>
                <a:cs typeface="ＭＳ Ｐゴシック" charset="0"/>
              </a:rPr>
              <a:t>Finance – Enterprise Investment </a:t>
            </a:r>
            <a:endParaRPr lang="en-US" sz="2400" b="0" i="1" dirty="0">
              <a:solidFill>
                <a:srgbClr val="FFFFFF"/>
              </a:solidFill>
              <a:latin typeface="Calibri" charset="0"/>
              <a:ea typeface="ＭＳ Ｐゴシック" charset="0"/>
              <a:cs typeface="ＭＳ Ｐゴシック" charset="0"/>
            </a:endParaRPr>
          </a:p>
        </p:txBody>
      </p:sp>
      <p:sp>
        <p:nvSpPr>
          <p:cNvPr id="22" name="Right Arrow 21"/>
          <p:cNvSpPr/>
          <p:nvPr/>
        </p:nvSpPr>
        <p:spPr>
          <a:xfrm>
            <a:off x="2915816" y="1556792"/>
            <a:ext cx="5760640" cy="1368152"/>
          </a:xfrm>
          <a:prstGeom prst="rightArrow">
            <a:avLst/>
          </a:prstGeom>
          <a:noFill/>
          <a:ln w="2857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smtClean="0">
                <a:solidFill>
                  <a:schemeClr val="tx1"/>
                </a:solidFill>
                <a:latin typeface="Arial" charset="0"/>
                <a:ea typeface="ＭＳ Ｐゴシック" charset="0"/>
                <a:cs typeface="ＭＳ Ｐゴシック" charset="0"/>
              </a:rPr>
              <a:t>Small or Medium Production/Service Projects</a:t>
            </a:r>
          </a:p>
          <a:p>
            <a:pPr algn="ctr">
              <a:defRPr/>
            </a:pPr>
            <a:r>
              <a:rPr lang="en-US" sz="1400" b="1" dirty="0" smtClean="0">
                <a:solidFill>
                  <a:srgbClr val="FF0000"/>
                </a:solidFill>
                <a:latin typeface="Arial" charset="0"/>
                <a:ea typeface="ＭＳ Ｐゴシック" charset="0"/>
                <a:cs typeface="ＭＳ Ｐゴシック" charset="0"/>
              </a:rPr>
              <a:t>Manufacturing, Agricultural Production, Semi-Finished Goods, Tourism &amp; Hospitality, Processing, Other </a:t>
            </a:r>
            <a:endParaRPr lang="en-US" sz="1400" b="1" dirty="0">
              <a:solidFill>
                <a:srgbClr val="FF0000"/>
              </a:solidFill>
              <a:latin typeface="Arial" charset="0"/>
              <a:ea typeface="ＭＳ Ｐゴシック" charset="0"/>
              <a:cs typeface="ＭＳ Ｐゴシック" charset="0"/>
            </a:endParaRPr>
          </a:p>
        </p:txBody>
      </p:sp>
      <p:sp>
        <p:nvSpPr>
          <p:cNvPr id="23" name="Right Arrow 22"/>
          <p:cNvSpPr/>
          <p:nvPr/>
        </p:nvSpPr>
        <p:spPr>
          <a:xfrm>
            <a:off x="2915816" y="4293096"/>
            <a:ext cx="5760640" cy="1368152"/>
          </a:xfrm>
          <a:prstGeom prst="rightArrow">
            <a:avLst/>
          </a:prstGeom>
          <a:solidFill>
            <a:srgbClr val="FFFFFF"/>
          </a:solidFill>
          <a:ln w="2857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smtClean="0">
                <a:solidFill>
                  <a:srgbClr val="000000"/>
                </a:solidFill>
                <a:latin typeface="Arial" charset="0"/>
                <a:ea typeface="ＭＳ Ｐゴシック" charset="0"/>
                <a:cs typeface="ＭＳ Ｐゴシック" charset="0"/>
              </a:rPr>
              <a:t>Microenterprise or Small Holder</a:t>
            </a:r>
          </a:p>
          <a:p>
            <a:pPr algn="ctr">
              <a:defRPr/>
            </a:pPr>
            <a:r>
              <a:rPr lang="en-US" sz="1400" b="1" dirty="0" smtClean="0">
                <a:solidFill>
                  <a:srgbClr val="FF0000"/>
                </a:solidFill>
                <a:latin typeface="Arial" charset="0"/>
                <a:ea typeface="ＭＳ Ｐゴシック" charset="0"/>
                <a:cs typeface="ＭＳ Ｐゴシック" charset="0"/>
              </a:rPr>
              <a:t>Agricultural, Manufacturing, Hospitality and Tourism, Crafts,  Processing, Services, Maintenance &amp; Repairs, Other</a:t>
            </a:r>
            <a:endParaRPr lang="en-US" sz="1400" b="1" dirty="0">
              <a:solidFill>
                <a:srgbClr val="FF0000"/>
              </a:solidFill>
              <a:latin typeface="Arial" charset="0"/>
              <a:ea typeface="ＭＳ Ｐゴシック" charset="0"/>
              <a:cs typeface="ＭＳ Ｐゴシック" charset="0"/>
            </a:endParaRPr>
          </a:p>
        </p:txBody>
      </p:sp>
      <p:sp>
        <p:nvSpPr>
          <p:cNvPr id="24" name="Rectangle 23"/>
          <p:cNvSpPr/>
          <p:nvPr/>
        </p:nvSpPr>
        <p:spPr>
          <a:xfrm>
            <a:off x="395536" y="2462759"/>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Debt Finance</a:t>
            </a:r>
            <a:endParaRPr lang="en-US" sz="1400" b="1" dirty="0">
              <a:solidFill>
                <a:srgbClr val="595959"/>
              </a:solidFill>
            </a:endParaRPr>
          </a:p>
        </p:txBody>
      </p:sp>
      <p:sp>
        <p:nvSpPr>
          <p:cNvPr id="25" name="Rectangle 24"/>
          <p:cNvSpPr/>
          <p:nvPr/>
        </p:nvSpPr>
        <p:spPr>
          <a:xfrm>
            <a:off x="395536" y="3041046"/>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Equity &amp; Venture</a:t>
            </a:r>
            <a:endParaRPr lang="en-US" sz="1400" b="1" dirty="0">
              <a:solidFill>
                <a:srgbClr val="595959"/>
              </a:solidFill>
            </a:endParaRPr>
          </a:p>
        </p:txBody>
      </p:sp>
      <p:sp>
        <p:nvSpPr>
          <p:cNvPr id="26" name="Rectangle 25"/>
          <p:cNvSpPr/>
          <p:nvPr/>
        </p:nvSpPr>
        <p:spPr>
          <a:xfrm>
            <a:off x="395536" y="4437112"/>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Micro-Equity/Venture</a:t>
            </a:r>
            <a:endParaRPr lang="en-US" sz="1400" b="1" dirty="0">
              <a:solidFill>
                <a:srgbClr val="595959"/>
              </a:solidFill>
            </a:endParaRPr>
          </a:p>
        </p:txBody>
      </p:sp>
      <p:sp>
        <p:nvSpPr>
          <p:cNvPr id="27" name="Rectangle 26"/>
          <p:cNvSpPr/>
          <p:nvPr/>
        </p:nvSpPr>
        <p:spPr>
          <a:xfrm>
            <a:off x="395536" y="5013176"/>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Microfinance/Microcredit </a:t>
            </a:r>
            <a:endParaRPr lang="en-US" sz="1400" b="1" dirty="0">
              <a:solidFill>
                <a:srgbClr val="595959"/>
              </a:solidFill>
            </a:endParaRPr>
          </a:p>
        </p:txBody>
      </p:sp>
      <p:sp>
        <p:nvSpPr>
          <p:cNvPr id="28" name="Rectangle 27"/>
          <p:cNvSpPr/>
          <p:nvPr/>
        </p:nvSpPr>
        <p:spPr>
          <a:xfrm>
            <a:off x="395536" y="5589240"/>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Social Protection Grant</a:t>
            </a:r>
            <a:endParaRPr lang="en-US" sz="1400" b="1" dirty="0">
              <a:solidFill>
                <a:srgbClr val="595959"/>
              </a:solidFill>
            </a:endParaRPr>
          </a:p>
        </p:txBody>
      </p:sp>
      <p:sp>
        <p:nvSpPr>
          <p:cNvPr id="29" name="Rectangle 28"/>
          <p:cNvSpPr/>
          <p:nvPr/>
        </p:nvSpPr>
        <p:spPr>
          <a:xfrm>
            <a:off x="395536" y="1902875"/>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Financial Services</a:t>
            </a:r>
            <a:endParaRPr lang="en-US" sz="1400" b="1" dirty="0">
              <a:solidFill>
                <a:srgbClr val="595959"/>
              </a:solidFill>
            </a:endParaRPr>
          </a:p>
        </p:txBody>
      </p:sp>
      <p:sp>
        <p:nvSpPr>
          <p:cNvPr id="30" name="Rectangle 29"/>
          <p:cNvSpPr/>
          <p:nvPr/>
        </p:nvSpPr>
        <p:spPr>
          <a:xfrm>
            <a:off x="395536" y="3861048"/>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Social-Equity/Venture</a:t>
            </a:r>
            <a:endParaRPr lang="en-US" sz="1400" b="1" dirty="0">
              <a:solidFill>
                <a:srgbClr val="595959"/>
              </a:solidFill>
            </a:endParaRPr>
          </a:p>
        </p:txBody>
      </p:sp>
      <p:cxnSp>
        <p:nvCxnSpPr>
          <p:cNvPr id="31" name="Elbow Connector 30"/>
          <p:cNvCxnSpPr>
            <a:stCxn id="29" idx="3"/>
            <a:endCxn id="22" idx="1"/>
          </p:cNvCxnSpPr>
          <p:nvPr/>
        </p:nvCxnSpPr>
        <p:spPr>
          <a:xfrm>
            <a:off x="1979712" y="2118899"/>
            <a:ext cx="936104" cy="121969"/>
          </a:xfrm>
          <a:prstGeom prst="bentConnector3">
            <a:avLst>
              <a:gd name="adj1" fmla="val 66612"/>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cxnSp>
        <p:nvCxnSpPr>
          <p:cNvPr id="32" name="Elbow Connector 31"/>
          <p:cNvCxnSpPr>
            <a:stCxn id="24" idx="3"/>
            <a:endCxn id="22" idx="1"/>
          </p:cNvCxnSpPr>
          <p:nvPr/>
        </p:nvCxnSpPr>
        <p:spPr>
          <a:xfrm flipV="1">
            <a:off x="1979712" y="2240868"/>
            <a:ext cx="936104" cy="437915"/>
          </a:xfrm>
          <a:prstGeom prst="bentConnector3">
            <a:avLst>
              <a:gd name="adj1" fmla="val 69381"/>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cxnSp>
        <p:nvCxnSpPr>
          <p:cNvPr id="33" name="Elbow Connector 32"/>
          <p:cNvCxnSpPr>
            <a:stCxn id="25" idx="3"/>
            <a:endCxn id="22" idx="1"/>
          </p:cNvCxnSpPr>
          <p:nvPr/>
        </p:nvCxnSpPr>
        <p:spPr>
          <a:xfrm flipV="1">
            <a:off x="1979712" y="2240868"/>
            <a:ext cx="936104" cy="1016202"/>
          </a:xfrm>
          <a:prstGeom prst="bentConnector3">
            <a:avLst>
              <a:gd name="adj1" fmla="val 69381"/>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cxnSp>
        <p:nvCxnSpPr>
          <p:cNvPr id="34" name="Elbow Connector 33"/>
          <p:cNvCxnSpPr>
            <a:stCxn id="30" idx="3"/>
            <a:endCxn id="23" idx="1"/>
          </p:cNvCxnSpPr>
          <p:nvPr/>
        </p:nvCxnSpPr>
        <p:spPr>
          <a:xfrm>
            <a:off x="1979712" y="4077072"/>
            <a:ext cx="936104" cy="900100"/>
          </a:xfrm>
          <a:prstGeom prst="bentConnector3">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cxnSp>
        <p:nvCxnSpPr>
          <p:cNvPr id="35" name="Elbow Connector 34"/>
          <p:cNvCxnSpPr>
            <a:stCxn id="26" idx="3"/>
            <a:endCxn id="23" idx="1"/>
          </p:cNvCxnSpPr>
          <p:nvPr/>
        </p:nvCxnSpPr>
        <p:spPr>
          <a:xfrm>
            <a:off x="1979712" y="4653136"/>
            <a:ext cx="936104" cy="324036"/>
          </a:xfrm>
          <a:prstGeom prst="bentConnector3">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cxnSp>
        <p:nvCxnSpPr>
          <p:cNvPr id="36" name="Elbow Connector 35"/>
          <p:cNvCxnSpPr>
            <a:stCxn id="27" idx="3"/>
            <a:endCxn id="23" idx="1"/>
          </p:cNvCxnSpPr>
          <p:nvPr/>
        </p:nvCxnSpPr>
        <p:spPr>
          <a:xfrm flipV="1">
            <a:off x="1979712" y="4977172"/>
            <a:ext cx="936104" cy="252028"/>
          </a:xfrm>
          <a:prstGeom prst="bentConnector3">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cxnSp>
        <p:nvCxnSpPr>
          <p:cNvPr id="37" name="Elbow Connector 36"/>
          <p:cNvCxnSpPr>
            <a:stCxn id="28" idx="3"/>
            <a:endCxn id="23" idx="1"/>
          </p:cNvCxnSpPr>
          <p:nvPr/>
        </p:nvCxnSpPr>
        <p:spPr>
          <a:xfrm flipV="1">
            <a:off x="1979712" y="4977172"/>
            <a:ext cx="936104" cy="828092"/>
          </a:xfrm>
          <a:prstGeom prst="bentConnector3">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sp>
        <p:nvSpPr>
          <p:cNvPr id="38" name="Right Arrow 37"/>
          <p:cNvSpPr/>
          <p:nvPr/>
        </p:nvSpPr>
        <p:spPr>
          <a:xfrm>
            <a:off x="3275856" y="2708920"/>
            <a:ext cx="5760640" cy="1368152"/>
          </a:xfrm>
          <a:prstGeom prst="rightArrow">
            <a:avLst/>
          </a:prstGeom>
          <a:noFill/>
          <a:ln w="2857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smtClean="0">
                <a:solidFill>
                  <a:schemeClr val="tx1"/>
                </a:solidFill>
                <a:latin typeface="Arial" charset="0"/>
                <a:ea typeface="ＭＳ Ｐゴシック" charset="0"/>
                <a:cs typeface="ＭＳ Ｐゴシック" charset="0"/>
              </a:rPr>
              <a:t>Large-Scale Production/Service Projects</a:t>
            </a:r>
          </a:p>
          <a:p>
            <a:pPr algn="ctr">
              <a:defRPr/>
            </a:pPr>
            <a:r>
              <a:rPr lang="en-US" sz="1400" b="1" dirty="0" smtClean="0">
                <a:solidFill>
                  <a:srgbClr val="FF0000"/>
                </a:solidFill>
                <a:latin typeface="Arial" charset="0"/>
                <a:ea typeface="ＭＳ Ｐゴシック" charset="0"/>
                <a:cs typeface="ＭＳ Ｐゴシック" charset="0"/>
              </a:rPr>
              <a:t>Manufacturing, Agricultural Production, Tourism &amp; Hospitality, Processing, Assembly, Other </a:t>
            </a:r>
            <a:endParaRPr lang="en-US" sz="1400" b="1" dirty="0">
              <a:solidFill>
                <a:srgbClr val="FF0000"/>
              </a:solidFill>
              <a:latin typeface="Arial" charset="0"/>
              <a:ea typeface="ＭＳ Ｐゴシック" charset="0"/>
              <a:cs typeface="ＭＳ Ｐゴシック" charset="0"/>
            </a:endParaRPr>
          </a:p>
        </p:txBody>
      </p:sp>
      <p:cxnSp>
        <p:nvCxnSpPr>
          <p:cNvPr id="39" name="Elbow Connector 38"/>
          <p:cNvCxnSpPr>
            <a:stCxn id="29" idx="3"/>
            <a:endCxn id="38" idx="1"/>
          </p:cNvCxnSpPr>
          <p:nvPr/>
        </p:nvCxnSpPr>
        <p:spPr>
          <a:xfrm>
            <a:off x="1979712" y="2118899"/>
            <a:ext cx="1296144" cy="1274097"/>
          </a:xfrm>
          <a:prstGeom prst="bentConnector3">
            <a:avLst/>
          </a:prstGeom>
          <a:ln w="3175" cmpd="sng">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40" name="Elbow Connector 39"/>
          <p:cNvCxnSpPr>
            <a:stCxn id="24" idx="3"/>
            <a:endCxn id="38" idx="1"/>
          </p:cNvCxnSpPr>
          <p:nvPr/>
        </p:nvCxnSpPr>
        <p:spPr>
          <a:xfrm>
            <a:off x="1979712" y="2678783"/>
            <a:ext cx="1296144" cy="714213"/>
          </a:xfrm>
          <a:prstGeom prst="bentConnector3">
            <a:avLst/>
          </a:prstGeom>
          <a:ln w="3175" cmpd="sng">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41" name="Elbow Connector 40"/>
          <p:cNvCxnSpPr>
            <a:stCxn id="25" idx="3"/>
            <a:endCxn id="38" idx="1"/>
          </p:cNvCxnSpPr>
          <p:nvPr/>
        </p:nvCxnSpPr>
        <p:spPr>
          <a:xfrm>
            <a:off x="1979712" y="3257070"/>
            <a:ext cx="1296144" cy="135926"/>
          </a:xfrm>
          <a:prstGeom prst="bentConnector3">
            <a:avLst/>
          </a:prstGeom>
          <a:ln w="3175" cmpd="sng">
            <a:solidFill>
              <a:srgbClr val="008000"/>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266578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smtClean="0">
                <a:solidFill>
                  <a:srgbClr val="FF0000"/>
                </a:solidFill>
                <a:latin typeface="Calibri" charset="0"/>
                <a:ea typeface="ＭＳ Ｐゴシック" charset="0"/>
                <a:cs typeface="ＭＳ Ｐゴシック" charset="0"/>
              </a:rPr>
              <a:t>LED Strategy Implementation: </a:t>
            </a:r>
            <a:r>
              <a:rPr lang="en-US" sz="2600" dirty="0" smtClean="0">
                <a:solidFill>
                  <a:srgbClr val="FFFFFF"/>
                </a:solidFill>
                <a:latin typeface="Calibri" charset="0"/>
                <a:ea typeface="ＭＳ Ｐゴシック" charset="0"/>
                <a:cs typeface="ＭＳ Ｐゴシック" charset="0"/>
              </a:rPr>
              <a:t>Finance of Skills Development  </a:t>
            </a:r>
            <a:endParaRPr lang="en-US" sz="2400" b="0" i="1" dirty="0">
              <a:solidFill>
                <a:schemeClr val="bg1"/>
              </a:solidFill>
              <a:latin typeface="Calibri" charset="0"/>
              <a:ea typeface="ＭＳ Ｐゴシック" charset="0"/>
              <a:cs typeface="ＭＳ Ｐゴシック" charset="0"/>
            </a:endParaRPr>
          </a:p>
        </p:txBody>
      </p:sp>
      <p:sp>
        <p:nvSpPr>
          <p:cNvPr id="7" name="Right Arrow 6"/>
          <p:cNvSpPr/>
          <p:nvPr/>
        </p:nvSpPr>
        <p:spPr>
          <a:xfrm>
            <a:off x="2915816" y="1802656"/>
            <a:ext cx="5760640" cy="1872208"/>
          </a:xfrm>
          <a:prstGeom prst="rightArrow">
            <a:avLst>
              <a:gd name="adj1" fmla="val 50000"/>
              <a:gd name="adj2" fmla="val 41801"/>
            </a:avLst>
          </a:prstGeom>
          <a:noFill/>
          <a:ln w="28575" cap="flat" cmpd="sng" algn="ctr">
            <a:solidFill>
              <a:srgbClr val="8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smtClean="0">
                <a:solidFill>
                  <a:schemeClr val="tx1"/>
                </a:solidFill>
                <a:latin typeface="Arial" charset="0"/>
                <a:ea typeface="ＭＳ Ｐゴシック" charset="0"/>
                <a:cs typeface="ＭＳ Ｐゴシック" charset="0"/>
              </a:rPr>
              <a:t>Skills Development</a:t>
            </a:r>
          </a:p>
          <a:p>
            <a:pPr algn="ctr">
              <a:defRPr/>
            </a:pPr>
            <a:r>
              <a:rPr lang="en-US" sz="1400" b="1" dirty="0" smtClean="0">
                <a:solidFill>
                  <a:srgbClr val="FF0000"/>
                </a:solidFill>
                <a:latin typeface="Arial" charset="0"/>
                <a:ea typeface="ＭＳ Ｐゴシック" charset="0"/>
                <a:cs typeface="ＭＳ Ｐゴシック" charset="0"/>
              </a:rPr>
              <a:t>Administrative, Management and Marketing, Specialized Manufacturing, Agricultural Production or Service Provision Skills and  Other </a:t>
            </a:r>
            <a:endParaRPr lang="en-US" sz="1400" b="1" dirty="0">
              <a:solidFill>
                <a:srgbClr val="FF0000"/>
              </a:solidFill>
              <a:latin typeface="Arial" charset="0"/>
              <a:ea typeface="ＭＳ Ｐゴシック" charset="0"/>
              <a:cs typeface="ＭＳ Ｐゴシック" charset="0"/>
            </a:endParaRPr>
          </a:p>
        </p:txBody>
      </p:sp>
      <p:sp>
        <p:nvSpPr>
          <p:cNvPr id="9" name="Right Arrow 8"/>
          <p:cNvSpPr/>
          <p:nvPr/>
        </p:nvSpPr>
        <p:spPr>
          <a:xfrm>
            <a:off x="2915816" y="4134826"/>
            <a:ext cx="5760640" cy="1584176"/>
          </a:xfrm>
          <a:prstGeom prst="rightArrow">
            <a:avLst/>
          </a:prstGeom>
          <a:solidFill>
            <a:srgbClr val="FFFFFF"/>
          </a:solidFill>
          <a:ln w="28575" cap="flat" cmpd="sng" algn="ctr">
            <a:solidFill>
              <a:srgbClr val="8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smtClean="0">
                <a:solidFill>
                  <a:srgbClr val="000000"/>
                </a:solidFill>
                <a:latin typeface="Arial" charset="0"/>
                <a:ea typeface="ＭＳ Ｐゴシック" charset="0"/>
                <a:cs typeface="ＭＳ Ｐゴシック" charset="0"/>
              </a:rPr>
              <a:t>Technical Assistance</a:t>
            </a:r>
          </a:p>
          <a:p>
            <a:pPr algn="ctr">
              <a:defRPr/>
            </a:pPr>
            <a:r>
              <a:rPr lang="en-US" sz="1400" b="1" dirty="0" smtClean="0">
                <a:solidFill>
                  <a:srgbClr val="FF0000"/>
                </a:solidFill>
                <a:latin typeface="Arial" charset="0"/>
                <a:ea typeface="ＭＳ Ｐゴシック" charset="0"/>
                <a:cs typeface="ＭＳ Ｐゴシック" charset="0"/>
              </a:rPr>
              <a:t>Product Development, Product Positioning, Market Entry, New Product Development (R&amp;D), Other</a:t>
            </a:r>
            <a:endParaRPr lang="en-US" sz="1400" b="1" dirty="0">
              <a:solidFill>
                <a:srgbClr val="FF0000"/>
              </a:solidFill>
              <a:latin typeface="Arial" charset="0"/>
              <a:ea typeface="ＭＳ Ｐゴシック" charset="0"/>
              <a:cs typeface="ＭＳ Ｐゴシック" charset="0"/>
            </a:endParaRPr>
          </a:p>
        </p:txBody>
      </p:sp>
      <p:sp>
        <p:nvSpPr>
          <p:cNvPr id="10" name="Rectangle 9"/>
          <p:cNvSpPr/>
          <p:nvPr/>
        </p:nvSpPr>
        <p:spPr>
          <a:xfrm>
            <a:off x="395536" y="2220747"/>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Donor Funding</a:t>
            </a:r>
            <a:endParaRPr lang="en-US" sz="1400" b="1" dirty="0">
              <a:solidFill>
                <a:srgbClr val="595959"/>
              </a:solidFill>
            </a:endParaRPr>
          </a:p>
        </p:txBody>
      </p:sp>
      <p:sp>
        <p:nvSpPr>
          <p:cNvPr id="11" name="Rectangle 10"/>
          <p:cNvSpPr/>
          <p:nvPr/>
        </p:nvSpPr>
        <p:spPr>
          <a:xfrm>
            <a:off x="395536" y="2796811"/>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Private Sector Provision</a:t>
            </a:r>
            <a:endParaRPr lang="en-US" sz="1400" b="1" dirty="0">
              <a:solidFill>
                <a:srgbClr val="595959"/>
              </a:solidFill>
            </a:endParaRPr>
          </a:p>
        </p:txBody>
      </p:sp>
      <p:sp>
        <p:nvSpPr>
          <p:cNvPr id="12" name="Rectangle 11"/>
          <p:cNvSpPr/>
          <p:nvPr/>
        </p:nvSpPr>
        <p:spPr>
          <a:xfrm>
            <a:off x="395536" y="4710890"/>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Donor Funding</a:t>
            </a:r>
            <a:endParaRPr lang="en-US" sz="1400" b="1" dirty="0">
              <a:solidFill>
                <a:srgbClr val="595959"/>
              </a:solidFill>
            </a:endParaRPr>
          </a:p>
        </p:txBody>
      </p:sp>
      <p:sp>
        <p:nvSpPr>
          <p:cNvPr id="13" name="Rectangle 12"/>
          <p:cNvSpPr/>
          <p:nvPr/>
        </p:nvSpPr>
        <p:spPr>
          <a:xfrm>
            <a:off x="395536" y="5286954"/>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Private Sector Provision</a:t>
            </a:r>
            <a:endParaRPr lang="en-US" sz="1400" b="1" dirty="0">
              <a:solidFill>
                <a:srgbClr val="595959"/>
              </a:solidFill>
            </a:endParaRPr>
          </a:p>
        </p:txBody>
      </p:sp>
      <p:sp>
        <p:nvSpPr>
          <p:cNvPr id="14" name="Rectangle 13"/>
          <p:cNvSpPr/>
          <p:nvPr/>
        </p:nvSpPr>
        <p:spPr>
          <a:xfrm>
            <a:off x="395536" y="1658640"/>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Public Funding</a:t>
            </a:r>
            <a:endParaRPr lang="en-US" sz="1400" b="1" dirty="0">
              <a:solidFill>
                <a:srgbClr val="595959"/>
              </a:solidFill>
            </a:endParaRPr>
          </a:p>
        </p:txBody>
      </p:sp>
      <p:sp>
        <p:nvSpPr>
          <p:cNvPr id="15" name="Rectangle 14"/>
          <p:cNvSpPr/>
          <p:nvPr/>
        </p:nvSpPr>
        <p:spPr>
          <a:xfrm>
            <a:off x="395536" y="4134826"/>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Public Funding</a:t>
            </a:r>
            <a:endParaRPr lang="en-US" sz="1400" b="1" dirty="0">
              <a:solidFill>
                <a:srgbClr val="595959"/>
              </a:solidFill>
            </a:endParaRPr>
          </a:p>
        </p:txBody>
      </p:sp>
      <p:cxnSp>
        <p:nvCxnSpPr>
          <p:cNvPr id="16" name="Elbow Connector 15"/>
          <p:cNvCxnSpPr>
            <a:stCxn id="14" idx="3"/>
            <a:endCxn id="7" idx="1"/>
          </p:cNvCxnSpPr>
          <p:nvPr/>
        </p:nvCxnSpPr>
        <p:spPr>
          <a:xfrm>
            <a:off x="1979712" y="1874664"/>
            <a:ext cx="936104" cy="864096"/>
          </a:xfrm>
          <a:prstGeom prst="bentConnector3">
            <a:avLst/>
          </a:prstGeom>
          <a:ln w="3175" cmpd="sng">
            <a:solidFill>
              <a:srgbClr val="008000"/>
            </a:solidFill>
            <a:prstDash val="solid"/>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7" name="Elbow Connector 16"/>
          <p:cNvCxnSpPr>
            <a:stCxn id="10" idx="3"/>
            <a:endCxn id="7" idx="1"/>
          </p:cNvCxnSpPr>
          <p:nvPr/>
        </p:nvCxnSpPr>
        <p:spPr>
          <a:xfrm>
            <a:off x="1979712" y="2436771"/>
            <a:ext cx="936104" cy="301989"/>
          </a:xfrm>
          <a:prstGeom prst="bentConnector3">
            <a:avLst/>
          </a:prstGeom>
          <a:ln w="3175" cmpd="sng">
            <a:solidFill>
              <a:srgbClr val="008000"/>
            </a:solidFill>
            <a:prstDash val="solid"/>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11" idx="3"/>
            <a:endCxn id="7" idx="1"/>
          </p:cNvCxnSpPr>
          <p:nvPr/>
        </p:nvCxnSpPr>
        <p:spPr>
          <a:xfrm flipV="1">
            <a:off x="1979712" y="2738760"/>
            <a:ext cx="936104" cy="274075"/>
          </a:xfrm>
          <a:prstGeom prst="bentConnector3">
            <a:avLst/>
          </a:prstGeom>
          <a:ln w="3175" cmpd="sng">
            <a:solidFill>
              <a:srgbClr val="008000"/>
            </a:solidFill>
            <a:prstDash val="solid"/>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9" name="Elbow Connector 18"/>
          <p:cNvCxnSpPr>
            <a:stCxn id="15" idx="3"/>
            <a:endCxn id="9" idx="1"/>
          </p:cNvCxnSpPr>
          <p:nvPr/>
        </p:nvCxnSpPr>
        <p:spPr>
          <a:xfrm>
            <a:off x="1979712" y="4350850"/>
            <a:ext cx="936104" cy="576064"/>
          </a:xfrm>
          <a:prstGeom prst="bentConnector3">
            <a:avLst/>
          </a:prstGeom>
          <a:ln w="3175" cmpd="sng">
            <a:solidFill>
              <a:srgbClr val="008000"/>
            </a:solidFill>
            <a:prstDash val="solid"/>
            <a:headEnd type="none"/>
            <a:tailEnd type="triangle"/>
          </a:ln>
        </p:spPr>
        <p:style>
          <a:lnRef idx="2">
            <a:schemeClr val="accent1"/>
          </a:lnRef>
          <a:fillRef idx="0">
            <a:schemeClr val="accent1"/>
          </a:fillRef>
          <a:effectRef idx="1">
            <a:schemeClr val="accent1"/>
          </a:effectRef>
          <a:fontRef idx="minor">
            <a:schemeClr val="tx1"/>
          </a:fontRef>
        </p:style>
      </p:cxnSp>
      <p:cxnSp>
        <p:nvCxnSpPr>
          <p:cNvPr id="20" name="Elbow Connector 19"/>
          <p:cNvCxnSpPr>
            <a:stCxn id="12" idx="3"/>
            <a:endCxn id="9" idx="1"/>
          </p:cNvCxnSpPr>
          <p:nvPr/>
        </p:nvCxnSpPr>
        <p:spPr>
          <a:xfrm>
            <a:off x="1979712" y="4926914"/>
            <a:ext cx="936104" cy="12700"/>
          </a:xfrm>
          <a:prstGeom prst="bentConnector3">
            <a:avLst/>
          </a:prstGeom>
          <a:ln w="3175" cmpd="sng">
            <a:solidFill>
              <a:srgbClr val="008000"/>
            </a:solidFill>
            <a:prstDash val="solid"/>
            <a:headEnd type="none"/>
            <a:tailEnd type="triangle"/>
          </a:ln>
        </p:spPr>
        <p:style>
          <a:lnRef idx="2">
            <a:schemeClr val="accent1"/>
          </a:lnRef>
          <a:fillRef idx="0">
            <a:schemeClr val="accent1"/>
          </a:fillRef>
          <a:effectRef idx="1">
            <a:schemeClr val="accent1"/>
          </a:effectRef>
          <a:fontRef idx="minor">
            <a:schemeClr val="tx1"/>
          </a:fontRef>
        </p:style>
      </p:cxnSp>
      <p:cxnSp>
        <p:nvCxnSpPr>
          <p:cNvPr id="21" name="Elbow Connector 20"/>
          <p:cNvCxnSpPr>
            <a:stCxn id="13" idx="3"/>
            <a:endCxn id="9" idx="1"/>
          </p:cNvCxnSpPr>
          <p:nvPr/>
        </p:nvCxnSpPr>
        <p:spPr>
          <a:xfrm flipV="1">
            <a:off x="1979712" y="4926914"/>
            <a:ext cx="936104" cy="576064"/>
          </a:xfrm>
          <a:prstGeom prst="bentConnector3">
            <a:avLst/>
          </a:prstGeom>
          <a:ln w="3175" cmpd="sng">
            <a:solidFill>
              <a:srgbClr val="008000"/>
            </a:solidFill>
            <a:prstDash val="solid"/>
            <a:headEnd type="none"/>
            <a:tailEnd type="triangle"/>
          </a:ln>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395536" y="3386832"/>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Industry Sponsored</a:t>
            </a:r>
            <a:endParaRPr lang="en-US" sz="1400" b="1" dirty="0">
              <a:solidFill>
                <a:srgbClr val="595959"/>
              </a:solidFill>
            </a:endParaRPr>
          </a:p>
        </p:txBody>
      </p:sp>
      <p:cxnSp>
        <p:nvCxnSpPr>
          <p:cNvPr id="23" name="Elbow Connector 22"/>
          <p:cNvCxnSpPr>
            <a:stCxn id="22" idx="3"/>
            <a:endCxn id="7" idx="1"/>
          </p:cNvCxnSpPr>
          <p:nvPr/>
        </p:nvCxnSpPr>
        <p:spPr>
          <a:xfrm flipV="1">
            <a:off x="1979712" y="2738760"/>
            <a:ext cx="936104" cy="864096"/>
          </a:xfrm>
          <a:prstGeom prst="bentConnector3">
            <a:avLst/>
          </a:prstGeom>
          <a:ln w="3175" cmpd="sng">
            <a:solidFill>
              <a:srgbClr val="008000"/>
            </a:solidFill>
            <a:headEnd type="none"/>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467256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smtClean="0">
                <a:solidFill>
                  <a:srgbClr val="FF0000"/>
                </a:solidFill>
                <a:latin typeface="Calibri" charset="0"/>
                <a:ea typeface="ＭＳ Ｐゴシック" charset="0"/>
                <a:cs typeface="ＭＳ Ｐゴシック" charset="0"/>
              </a:rPr>
              <a:t>Strategy Implementation: </a:t>
            </a:r>
            <a:r>
              <a:rPr lang="en-US" sz="2400" dirty="0" smtClean="0">
                <a:solidFill>
                  <a:srgbClr val="FFFFFF"/>
                </a:solidFill>
                <a:latin typeface="Calibri" charset="0"/>
                <a:ea typeface="ＭＳ Ｐゴシック" charset="0"/>
                <a:cs typeface="ＭＳ Ｐゴシック" charset="0"/>
              </a:rPr>
              <a:t>Finance of Policy &amp; Regulatory Interventions</a:t>
            </a:r>
            <a:endParaRPr lang="en-US" sz="2400" b="0" i="1" dirty="0">
              <a:solidFill>
                <a:schemeClr val="bg1"/>
              </a:solidFill>
              <a:latin typeface="Calibri" charset="0"/>
              <a:ea typeface="ＭＳ Ｐゴシック" charset="0"/>
              <a:cs typeface="ＭＳ Ｐゴシック" charset="0"/>
            </a:endParaRPr>
          </a:p>
        </p:txBody>
      </p:sp>
      <p:sp>
        <p:nvSpPr>
          <p:cNvPr id="7" name="Right Arrow 6"/>
          <p:cNvSpPr/>
          <p:nvPr/>
        </p:nvSpPr>
        <p:spPr>
          <a:xfrm>
            <a:off x="2915816" y="1872738"/>
            <a:ext cx="5760640" cy="1872208"/>
          </a:xfrm>
          <a:prstGeom prst="rightArrow">
            <a:avLst>
              <a:gd name="adj1" fmla="val 50000"/>
              <a:gd name="adj2" fmla="val 41801"/>
            </a:avLst>
          </a:prstGeom>
          <a:noFill/>
          <a:ln w="28575" cap="flat" cmpd="sng" algn="ctr">
            <a:solidFill>
              <a:srgbClr val="FF66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smtClean="0">
                <a:solidFill>
                  <a:schemeClr val="tx1"/>
                </a:solidFill>
                <a:latin typeface="Arial" charset="0"/>
                <a:ea typeface="ＭＳ Ｐゴシック" charset="0"/>
                <a:cs typeface="ＭＳ Ｐゴシック" charset="0"/>
              </a:rPr>
              <a:t>Macro-Policy Adjustment or Reform &amp; Alignment</a:t>
            </a:r>
          </a:p>
          <a:p>
            <a:pPr algn="ctr">
              <a:defRPr/>
            </a:pPr>
            <a:r>
              <a:rPr lang="en-US" sz="1400" b="1" dirty="0" smtClean="0">
                <a:solidFill>
                  <a:srgbClr val="FF0000"/>
                </a:solidFill>
                <a:latin typeface="Arial" charset="0"/>
                <a:ea typeface="ＭＳ Ｐゴシック" charset="0"/>
                <a:cs typeface="ＭＳ Ｐゴシック" charset="0"/>
              </a:rPr>
              <a:t>Monetary, Tax, Customs, Trade, Land, Property Rights,  Other </a:t>
            </a:r>
            <a:endParaRPr lang="en-US" sz="1400" b="1" dirty="0">
              <a:solidFill>
                <a:srgbClr val="FF0000"/>
              </a:solidFill>
              <a:latin typeface="Arial" charset="0"/>
              <a:ea typeface="ＭＳ Ｐゴシック" charset="0"/>
              <a:cs typeface="ＭＳ Ｐゴシック" charset="0"/>
            </a:endParaRPr>
          </a:p>
        </p:txBody>
      </p:sp>
      <p:sp>
        <p:nvSpPr>
          <p:cNvPr id="9" name="Right Arrow 8"/>
          <p:cNvSpPr/>
          <p:nvPr/>
        </p:nvSpPr>
        <p:spPr>
          <a:xfrm>
            <a:off x="2915816" y="4221088"/>
            <a:ext cx="5760640" cy="1728192"/>
          </a:xfrm>
          <a:prstGeom prst="rightArrow">
            <a:avLst>
              <a:gd name="adj1" fmla="val 50000"/>
              <a:gd name="adj2" fmla="val 45155"/>
            </a:avLst>
          </a:prstGeom>
          <a:solidFill>
            <a:srgbClr val="FFFFFF"/>
          </a:solidFill>
          <a:ln w="28575" cap="flat" cmpd="sng" algn="ctr">
            <a:solidFill>
              <a:srgbClr val="FF66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smtClean="0">
                <a:solidFill>
                  <a:srgbClr val="000000"/>
                </a:solidFill>
                <a:latin typeface="Arial" charset="0"/>
                <a:ea typeface="ＭＳ Ｐゴシック" charset="0"/>
                <a:cs typeface="ＭＳ Ｐゴシック" charset="0"/>
              </a:rPr>
              <a:t>Streamlining of Regulatory Environment </a:t>
            </a:r>
          </a:p>
          <a:p>
            <a:pPr algn="ctr">
              <a:defRPr/>
            </a:pPr>
            <a:r>
              <a:rPr lang="en-US" sz="1400" b="1" dirty="0" smtClean="0">
                <a:solidFill>
                  <a:srgbClr val="FF0000"/>
                </a:solidFill>
                <a:latin typeface="Arial" charset="0"/>
                <a:ea typeface="ＭＳ Ｐゴシック" charset="0"/>
                <a:cs typeface="ＭＳ Ｐゴシック" charset="0"/>
              </a:rPr>
              <a:t>Company Registration, Access to Basic Infrastructure, Import &amp; Export License, Registry of Collateral (land &amp; Other Assets), Commercial Legal Recourse, Other</a:t>
            </a:r>
            <a:endParaRPr lang="en-US" sz="1400" b="1" dirty="0">
              <a:solidFill>
                <a:srgbClr val="FF0000"/>
              </a:solidFill>
              <a:latin typeface="Arial" charset="0"/>
              <a:ea typeface="ＭＳ Ｐゴシック" charset="0"/>
              <a:cs typeface="ＭＳ Ｐゴシック" charset="0"/>
            </a:endParaRPr>
          </a:p>
        </p:txBody>
      </p:sp>
      <p:sp>
        <p:nvSpPr>
          <p:cNvPr id="10" name="Rectangle 9"/>
          <p:cNvSpPr/>
          <p:nvPr/>
        </p:nvSpPr>
        <p:spPr>
          <a:xfrm>
            <a:off x="395536" y="2595041"/>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Donor Funding</a:t>
            </a:r>
            <a:endParaRPr lang="en-US" sz="1400" b="1" dirty="0">
              <a:solidFill>
                <a:srgbClr val="595959"/>
              </a:solidFill>
            </a:endParaRPr>
          </a:p>
        </p:txBody>
      </p:sp>
      <p:sp>
        <p:nvSpPr>
          <p:cNvPr id="11" name="Rectangle 10"/>
          <p:cNvSpPr/>
          <p:nvPr/>
        </p:nvSpPr>
        <p:spPr>
          <a:xfrm>
            <a:off x="395536" y="3185062"/>
            <a:ext cx="1584176" cy="60397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Sector/Cluster or Value Chain Financed</a:t>
            </a:r>
            <a:endParaRPr lang="en-US" sz="1400" b="1" dirty="0">
              <a:solidFill>
                <a:srgbClr val="595959"/>
              </a:solidFill>
            </a:endParaRPr>
          </a:p>
        </p:txBody>
      </p:sp>
      <p:sp>
        <p:nvSpPr>
          <p:cNvPr id="12" name="Rectangle 11"/>
          <p:cNvSpPr/>
          <p:nvPr/>
        </p:nvSpPr>
        <p:spPr>
          <a:xfrm>
            <a:off x="395536" y="4797152"/>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Donor Funding</a:t>
            </a:r>
            <a:endParaRPr lang="en-US" sz="1400" b="1" dirty="0">
              <a:solidFill>
                <a:srgbClr val="595959"/>
              </a:solidFill>
            </a:endParaRPr>
          </a:p>
        </p:txBody>
      </p:sp>
      <p:sp>
        <p:nvSpPr>
          <p:cNvPr id="13" name="Rectangle 12"/>
          <p:cNvSpPr/>
          <p:nvPr/>
        </p:nvSpPr>
        <p:spPr>
          <a:xfrm>
            <a:off x="395536" y="5373216"/>
            <a:ext cx="1584176" cy="648072"/>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Chambers and/or Sector Associations</a:t>
            </a:r>
            <a:endParaRPr lang="en-US" sz="1400" b="1" dirty="0">
              <a:solidFill>
                <a:srgbClr val="595959"/>
              </a:solidFill>
            </a:endParaRPr>
          </a:p>
        </p:txBody>
      </p:sp>
      <p:sp>
        <p:nvSpPr>
          <p:cNvPr id="14" name="Rectangle 13"/>
          <p:cNvSpPr/>
          <p:nvPr/>
        </p:nvSpPr>
        <p:spPr>
          <a:xfrm>
            <a:off x="395536" y="2032934"/>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Public Funding</a:t>
            </a:r>
            <a:endParaRPr lang="en-US" sz="1400" b="1" dirty="0">
              <a:solidFill>
                <a:srgbClr val="595959"/>
              </a:solidFill>
            </a:endParaRPr>
          </a:p>
        </p:txBody>
      </p:sp>
      <p:sp>
        <p:nvSpPr>
          <p:cNvPr id="15" name="Rectangle 14"/>
          <p:cNvSpPr/>
          <p:nvPr/>
        </p:nvSpPr>
        <p:spPr>
          <a:xfrm>
            <a:off x="395536" y="4221088"/>
            <a:ext cx="1584176" cy="432048"/>
          </a:xfrm>
          <a:prstGeom prst="rect">
            <a:avLst/>
          </a:prstGeom>
          <a:solidFill>
            <a:srgbClr val="FFFFFF"/>
          </a:solidFill>
          <a:ln w="28575"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595959"/>
                </a:solidFill>
              </a:rPr>
              <a:t>Public Funding</a:t>
            </a:r>
            <a:endParaRPr lang="en-US" sz="1400" b="1" dirty="0">
              <a:solidFill>
                <a:srgbClr val="595959"/>
              </a:solidFill>
            </a:endParaRPr>
          </a:p>
        </p:txBody>
      </p:sp>
      <p:cxnSp>
        <p:nvCxnSpPr>
          <p:cNvPr id="16" name="Elbow Connector 15"/>
          <p:cNvCxnSpPr>
            <a:stCxn id="14" idx="3"/>
            <a:endCxn id="7" idx="1"/>
          </p:cNvCxnSpPr>
          <p:nvPr/>
        </p:nvCxnSpPr>
        <p:spPr>
          <a:xfrm>
            <a:off x="1979712" y="2248958"/>
            <a:ext cx="936104" cy="559884"/>
          </a:xfrm>
          <a:prstGeom prst="bentConnector3">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cxnSp>
        <p:nvCxnSpPr>
          <p:cNvPr id="17" name="Elbow Connector 16"/>
          <p:cNvCxnSpPr>
            <a:stCxn id="10" idx="3"/>
            <a:endCxn id="7" idx="1"/>
          </p:cNvCxnSpPr>
          <p:nvPr/>
        </p:nvCxnSpPr>
        <p:spPr>
          <a:xfrm flipV="1">
            <a:off x="1979712" y="2808842"/>
            <a:ext cx="936104" cy="2223"/>
          </a:xfrm>
          <a:prstGeom prst="bentConnector3">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11" idx="3"/>
            <a:endCxn id="7" idx="1"/>
          </p:cNvCxnSpPr>
          <p:nvPr/>
        </p:nvCxnSpPr>
        <p:spPr>
          <a:xfrm flipV="1">
            <a:off x="1979712" y="2808842"/>
            <a:ext cx="936104" cy="678209"/>
          </a:xfrm>
          <a:prstGeom prst="bentConnector3">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cxnSp>
        <p:nvCxnSpPr>
          <p:cNvPr id="19" name="Elbow Connector 18"/>
          <p:cNvCxnSpPr>
            <a:stCxn id="15" idx="3"/>
            <a:endCxn id="9" idx="1"/>
          </p:cNvCxnSpPr>
          <p:nvPr/>
        </p:nvCxnSpPr>
        <p:spPr>
          <a:xfrm>
            <a:off x="1979712" y="4437112"/>
            <a:ext cx="936104" cy="648072"/>
          </a:xfrm>
          <a:prstGeom prst="bentConnector3">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cxnSp>
        <p:nvCxnSpPr>
          <p:cNvPr id="20" name="Elbow Connector 19"/>
          <p:cNvCxnSpPr>
            <a:stCxn id="12" idx="3"/>
            <a:endCxn id="9" idx="1"/>
          </p:cNvCxnSpPr>
          <p:nvPr/>
        </p:nvCxnSpPr>
        <p:spPr>
          <a:xfrm>
            <a:off x="1979712" y="5013176"/>
            <a:ext cx="936104" cy="72008"/>
          </a:xfrm>
          <a:prstGeom prst="bentConnector3">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cxnSp>
        <p:nvCxnSpPr>
          <p:cNvPr id="21" name="Elbow Connector 20"/>
          <p:cNvCxnSpPr>
            <a:stCxn id="13" idx="3"/>
            <a:endCxn id="9" idx="1"/>
          </p:cNvCxnSpPr>
          <p:nvPr/>
        </p:nvCxnSpPr>
        <p:spPr>
          <a:xfrm flipV="1">
            <a:off x="1979712" y="5085184"/>
            <a:ext cx="936104" cy="612068"/>
          </a:xfrm>
          <a:prstGeom prst="bentConnector3">
            <a:avLst/>
          </a:prstGeom>
          <a:ln w="3175" cmpd="sng">
            <a:solidFill>
              <a:srgbClr val="008000"/>
            </a:solidFill>
            <a:prstDash val="solid"/>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874601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398253"/>
            <a:ext cx="8406687" cy="1462320"/>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solidFill>
                  <a:schemeClr val="bg1"/>
                </a:solidFill>
                <a:latin typeface="Calibri" charset="0"/>
                <a:ea typeface="ＭＳ Ｐゴシック" charset="0"/>
                <a:cs typeface="ＭＳ Ｐゴシック" charset="0"/>
              </a:rPr>
              <a:t/>
            </a:r>
            <a:br>
              <a:rPr lang="en-US" sz="2000" dirty="0" smtClean="0">
                <a:solidFill>
                  <a:schemeClr val="bg1"/>
                </a:solidFill>
                <a:latin typeface="Calibri" charset="0"/>
                <a:ea typeface="ＭＳ Ｐゴシック" charset="0"/>
                <a:cs typeface="ＭＳ Ｐゴシック" charset="0"/>
              </a:rPr>
            </a:br>
            <a:endParaRPr lang="en-US" sz="2400" b="1" dirty="0">
              <a:solidFill>
                <a:schemeClr val="bg1"/>
              </a:solidFill>
              <a:latin typeface="Calibri" charset="0"/>
              <a:ea typeface="ＭＳ Ｐゴシック" charset="0"/>
              <a:cs typeface="ＭＳ Ｐゴシック" charset="0"/>
            </a:endParaRPr>
          </a:p>
        </p:txBody>
      </p:sp>
      <p:sp>
        <p:nvSpPr>
          <p:cNvPr id="5" name="Rectangle 4"/>
          <p:cNvSpPr/>
          <p:nvPr/>
        </p:nvSpPr>
        <p:spPr>
          <a:xfrm>
            <a:off x="0" y="1398253"/>
            <a:ext cx="737312" cy="1462320"/>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37312" y="1682750"/>
            <a:ext cx="7131050" cy="1025525"/>
          </a:xfrm>
        </p:spPr>
        <p:txBody>
          <a:bodyPr>
            <a:normAutofit/>
          </a:bodyPr>
          <a:lstStyle/>
          <a:p>
            <a:pPr algn="l" eaLnBrk="1" hangingPunct="1"/>
            <a:r>
              <a:rPr lang="en-US" sz="3200" dirty="0" smtClean="0">
                <a:solidFill>
                  <a:srgbClr val="595959"/>
                </a:solidFill>
                <a:latin typeface="Calibri" charset="0"/>
                <a:ea typeface="ＭＳ Ｐゴシック" charset="0"/>
                <a:cs typeface="ＭＳ Ｐゴシック" charset="0"/>
              </a:rPr>
              <a:t/>
            </a:r>
            <a:br>
              <a:rPr lang="en-US" sz="3200" dirty="0" smtClean="0">
                <a:solidFill>
                  <a:srgbClr val="595959"/>
                </a:solidFill>
                <a:latin typeface="Calibri" charset="0"/>
                <a:ea typeface="ＭＳ Ｐゴシック" charset="0"/>
                <a:cs typeface="ＭＳ Ｐゴシック" charset="0"/>
              </a:rPr>
            </a:br>
            <a:endParaRPr lang="en-US" sz="2800" dirty="0">
              <a:solidFill>
                <a:schemeClr val="bg1"/>
              </a:solidFill>
              <a:latin typeface="Calibri" charset="0"/>
              <a:ea typeface="ＭＳ Ｐゴシック" charset="0"/>
              <a:cs typeface="ＭＳ Ｐゴシック" charset="0"/>
            </a:endParaRPr>
          </a:p>
        </p:txBody>
      </p:sp>
      <p:sp>
        <p:nvSpPr>
          <p:cNvPr id="9" name="Rectangle 2"/>
          <p:cNvSpPr txBox="1">
            <a:spLocks noChangeArrowheads="1"/>
          </p:cNvSpPr>
          <p:nvPr/>
        </p:nvSpPr>
        <p:spPr>
          <a:xfrm>
            <a:off x="737311" y="1552575"/>
            <a:ext cx="8406687" cy="10255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srgbClr val="FFFFFF"/>
                </a:solidFill>
                <a:latin typeface="+mn-lt"/>
                <a:ea typeface="ＭＳ Ｐゴシック" charset="0"/>
                <a:cs typeface="ＭＳ Ｐゴシック" charset="0"/>
              </a:rPr>
              <a:t>The LED promotion Process:</a:t>
            </a:r>
            <a:r>
              <a:rPr lang="en-US" sz="3200" dirty="0" smtClean="0">
                <a:solidFill>
                  <a:srgbClr val="595959"/>
                </a:solidFill>
                <a:latin typeface="+mn-lt"/>
                <a:ea typeface="ＭＳ Ｐゴシック" charset="0"/>
                <a:cs typeface="ＭＳ Ｐゴシック" charset="0"/>
              </a:rPr>
              <a:t> </a:t>
            </a:r>
            <a:r>
              <a:rPr lang="en-US" sz="2800" dirty="0" smtClean="0">
                <a:latin typeface="+mn-lt"/>
                <a:ea typeface="ＭＳ Ｐゴシック" charset="0"/>
                <a:cs typeface="ＭＳ Ｐゴシック" charset="0"/>
              </a:rPr>
              <a:t/>
            </a:r>
            <a:br>
              <a:rPr lang="en-US" sz="2800" dirty="0" smtClean="0">
                <a:latin typeface="+mn-lt"/>
                <a:ea typeface="ＭＳ Ｐゴシック" charset="0"/>
                <a:cs typeface="ＭＳ Ｐゴシック" charset="0"/>
              </a:rPr>
            </a:br>
            <a:r>
              <a:rPr lang="en-US" sz="2800" dirty="0" smtClean="0">
                <a:solidFill>
                  <a:srgbClr val="FF0000"/>
                </a:solidFill>
                <a:latin typeface="+mn-lt"/>
                <a:ea typeface="ＭＳ Ｐゴシック" charset="0"/>
                <a:cs typeface="ＭＳ Ｐゴシック" charset="0"/>
              </a:rPr>
              <a:t>Sources of LED Finance: </a:t>
            </a:r>
            <a:endParaRPr lang="en-US" sz="2800" dirty="0">
              <a:solidFill>
                <a:srgbClr val="FFFFFF"/>
              </a:solidFill>
              <a:latin typeface="+mn-lt"/>
              <a:ea typeface="ＭＳ Ｐゴシック" charset="0"/>
              <a:cs typeface="ＭＳ Ｐゴシック" charset="0"/>
            </a:endParaRPr>
          </a:p>
        </p:txBody>
      </p:sp>
    </p:spTree>
    <p:extLst>
      <p:ext uri="{BB962C8B-B14F-4D97-AF65-F5344CB8AC3E}">
        <p14:creationId xmlns:p14="http://schemas.microsoft.com/office/powerpoint/2010/main" val="1549976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smtClean="0">
                <a:solidFill>
                  <a:schemeClr val="bg1"/>
                </a:solidFill>
                <a:latin typeface="+mn-lt"/>
                <a:ea typeface="ＭＳ Ｐゴシック" charset="0"/>
                <a:cs typeface="ＭＳ Ｐゴシック" charset="0"/>
              </a:rPr>
              <a:t>LED Promotion Challenge:</a:t>
            </a:r>
          </a:p>
          <a:p>
            <a:pPr algn="l"/>
            <a:r>
              <a:rPr lang="en-US" sz="2400" dirty="0" smtClean="0">
                <a:solidFill>
                  <a:srgbClr val="FF0000"/>
                </a:solidFill>
                <a:latin typeface="+mn-lt"/>
                <a:ea typeface="ＭＳ Ｐゴシック" charset="0"/>
                <a:cs typeface="ＭＳ Ｐゴシック" charset="0"/>
              </a:rPr>
              <a:t>National Level: Assignment of Functions &amp; Resources </a:t>
            </a:r>
            <a:endParaRPr lang="en-US" sz="2400" dirty="0">
              <a:solidFill>
                <a:srgbClr val="FF0000"/>
              </a:solidFill>
              <a:latin typeface="+mn-lt"/>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pic>
        <p:nvPicPr>
          <p:cNvPr id="39" name="Picture 5"/>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8523288" y="6015038"/>
            <a:ext cx="392112" cy="461962"/>
          </a:xfrm>
        </p:spPr>
      </p:pic>
      <p:sp>
        <p:nvSpPr>
          <p:cNvPr id="40" name="Rectangle 30"/>
          <p:cNvSpPr>
            <a:spLocks noChangeArrowheads="1"/>
          </p:cNvSpPr>
          <p:nvPr/>
        </p:nvSpPr>
        <p:spPr bwMode="auto">
          <a:xfrm>
            <a:off x="0" y="1066800"/>
            <a:ext cx="9144000" cy="5791200"/>
          </a:xfrm>
          <a:prstGeom prst="rect">
            <a:avLst/>
          </a:prstGeom>
          <a:solidFill>
            <a:srgbClr val="F8F8F8"/>
          </a:solidFill>
          <a:ln w="9525" cap="rnd">
            <a:solidFill>
              <a:schemeClr val="tx1"/>
            </a:solidFill>
            <a:prstDash val="sysDot"/>
            <a:miter lim="800000"/>
            <a:headEnd/>
            <a:tailEnd/>
          </a:ln>
        </p:spPr>
        <p:txBody>
          <a:bodyPr wrap="none" anchor="ctr"/>
          <a:lstStyle/>
          <a:p>
            <a:pPr algn="ctr"/>
            <a:r>
              <a:rPr lang="en-US" sz="1700">
                <a:latin typeface="Comic Sans MS" charset="0"/>
              </a:rPr>
              <a:t>The National Level</a:t>
            </a: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p:txBody>
      </p:sp>
      <p:sp>
        <p:nvSpPr>
          <p:cNvPr id="41" name="Rectangle 31"/>
          <p:cNvSpPr>
            <a:spLocks noChangeArrowheads="1"/>
          </p:cNvSpPr>
          <p:nvPr/>
        </p:nvSpPr>
        <p:spPr bwMode="auto">
          <a:xfrm>
            <a:off x="762000" y="3962400"/>
            <a:ext cx="7543800" cy="2438400"/>
          </a:xfrm>
          <a:prstGeom prst="rect">
            <a:avLst/>
          </a:prstGeom>
          <a:solidFill>
            <a:srgbClr val="DDDDDD"/>
          </a:solidFill>
          <a:ln w="9525" cap="rnd">
            <a:solidFill>
              <a:schemeClr val="tx1"/>
            </a:solidFill>
            <a:prstDash val="sysDot"/>
            <a:miter lim="800000"/>
            <a:headEnd/>
            <a:tailEnd/>
          </a:ln>
        </p:spPr>
        <p:txBody>
          <a:bodyPr wrap="none" anchor="ctr"/>
          <a:lstStyle/>
          <a:p>
            <a:pPr algn="ctr"/>
            <a:r>
              <a:rPr lang="en-US" sz="1600">
                <a:latin typeface="Comic Sans MS" charset="0"/>
              </a:rPr>
              <a:t>The Sub-National Level</a:t>
            </a:r>
          </a:p>
          <a:p>
            <a:pPr algn="ctr"/>
            <a:endParaRPr lang="en-US" sz="1600">
              <a:latin typeface="Comic Sans MS" charset="0"/>
            </a:endParaRPr>
          </a:p>
          <a:p>
            <a:pPr algn="ctr"/>
            <a:r>
              <a:rPr lang="en-US" sz="1600">
                <a:latin typeface="Comic Sans MS" charset="0"/>
              </a:rPr>
              <a:t> </a:t>
            </a: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p:txBody>
      </p:sp>
      <p:sp>
        <p:nvSpPr>
          <p:cNvPr id="42" name="AutoShape 32"/>
          <p:cNvSpPr>
            <a:spLocks noChangeArrowheads="1"/>
          </p:cNvSpPr>
          <p:nvPr/>
        </p:nvSpPr>
        <p:spPr bwMode="auto">
          <a:xfrm rot="5400000">
            <a:off x="-228600" y="3200400"/>
            <a:ext cx="34290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19050" cap="rnd">
            <a:solidFill>
              <a:srgbClr val="009900"/>
            </a:solidFill>
            <a:prstDash val="sysDot"/>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43" name="Rectangle 33"/>
          <p:cNvSpPr>
            <a:spLocks noChangeArrowheads="1"/>
          </p:cNvSpPr>
          <p:nvPr/>
        </p:nvSpPr>
        <p:spPr bwMode="auto">
          <a:xfrm>
            <a:off x="762000" y="1371600"/>
            <a:ext cx="7543800" cy="228600"/>
          </a:xfrm>
          <a:prstGeom prst="rect">
            <a:avLst/>
          </a:prstGeom>
          <a:noFill/>
          <a:ln w="19050" cap="rnd">
            <a:solidFill>
              <a:srgbClr val="009900"/>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a:solidFill>
                  <a:srgbClr val="009900"/>
                </a:solidFill>
                <a:latin typeface="Comic Sans MS" charset="0"/>
              </a:rPr>
              <a:t>Sector Ministries – LED Related</a:t>
            </a:r>
          </a:p>
        </p:txBody>
      </p:sp>
      <p:sp>
        <p:nvSpPr>
          <p:cNvPr id="44" name="Rectangle 34"/>
          <p:cNvSpPr>
            <a:spLocks noChangeArrowheads="1"/>
          </p:cNvSpPr>
          <p:nvPr/>
        </p:nvSpPr>
        <p:spPr bwMode="auto">
          <a:xfrm>
            <a:off x="914400" y="5029200"/>
            <a:ext cx="1066800" cy="457200"/>
          </a:xfrm>
          <a:prstGeom prst="rect">
            <a:avLst/>
          </a:prstGeom>
          <a:solidFill>
            <a:srgbClr val="009900"/>
          </a:solidFill>
          <a:ln w="9525">
            <a:solidFill>
              <a:schemeClr val="tx1"/>
            </a:solidFill>
            <a:prstDash val="sysDot"/>
            <a:miter lim="800000"/>
            <a:headEnd/>
            <a:tailEnd/>
          </a:ln>
        </p:spPr>
        <p:txBody>
          <a:bodyPr wrap="none" anchor="ctr"/>
          <a:lstStyle/>
          <a:p>
            <a:pPr algn="ctr"/>
            <a:r>
              <a:rPr lang="en-US" sz="1600">
                <a:latin typeface="Comic Sans MS" charset="0"/>
              </a:rPr>
              <a:t>Trade &amp;</a:t>
            </a:r>
          </a:p>
          <a:p>
            <a:pPr algn="ctr"/>
            <a:r>
              <a:rPr lang="en-US" sz="1600">
                <a:latin typeface="Comic Sans MS" charset="0"/>
              </a:rPr>
              <a:t>Economy</a:t>
            </a:r>
          </a:p>
        </p:txBody>
      </p:sp>
      <p:sp>
        <p:nvSpPr>
          <p:cNvPr id="45" name="AutoShape 35"/>
          <p:cNvSpPr>
            <a:spLocks noChangeArrowheads="1"/>
          </p:cNvSpPr>
          <p:nvPr/>
        </p:nvSpPr>
        <p:spPr bwMode="auto">
          <a:xfrm rot="5400000">
            <a:off x="5105400" y="3886200"/>
            <a:ext cx="32766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19050" cap="rnd">
            <a:solidFill>
              <a:srgbClr val="D60093"/>
            </a:solidFill>
            <a:prstDash val="sysDot"/>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46" name="AutoShape 36"/>
          <p:cNvSpPr>
            <a:spLocks noChangeArrowheads="1"/>
          </p:cNvSpPr>
          <p:nvPr/>
        </p:nvSpPr>
        <p:spPr bwMode="auto">
          <a:xfrm rot="5400000">
            <a:off x="2743200" y="3200400"/>
            <a:ext cx="34290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19050" cap="rnd">
            <a:solidFill>
              <a:srgbClr val="009900"/>
            </a:solidFill>
            <a:prstDash val="sysDot"/>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47" name="AutoShape 37"/>
          <p:cNvSpPr>
            <a:spLocks noChangeArrowheads="1"/>
          </p:cNvSpPr>
          <p:nvPr/>
        </p:nvSpPr>
        <p:spPr bwMode="auto">
          <a:xfrm rot="5400000">
            <a:off x="4267200" y="3200400"/>
            <a:ext cx="34290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19050" cap="rnd">
            <a:solidFill>
              <a:srgbClr val="009900"/>
            </a:solidFill>
            <a:prstDash val="sysDot"/>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48" name="AutoShape 38"/>
          <p:cNvSpPr>
            <a:spLocks noChangeArrowheads="1"/>
          </p:cNvSpPr>
          <p:nvPr/>
        </p:nvSpPr>
        <p:spPr bwMode="auto">
          <a:xfrm rot="5400000">
            <a:off x="5867400" y="3200400"/>
            <a:ext cx="34290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19050" cap="rnd">
            <a:solidFill>
              <a:srgbClr val="009900"/>
            </a:solidFill>
            <a:prstDash val="sysDot"/>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49" name="Rectangle 39"/>
          <p:cNvSpPr>
            <a:spLocks noChangeArrowheads="1"/>
          </p:cNvSpPr>
          <p:nvPr/>
        </p:nvSpPr>
        <p:spPr bwMode="auto">
          <a:xfrm>
            <a:off x="5448300" y="5029200"/>
            <a:ext cx="1066800" cy="457200"/>
          </a:xfrm>
          <a:prstGeom prst="rect">
            <a:avLst/>
          </a:prstGeom>
          <a:solidFill>
            <a:srgbClr val="009900"/>
          </a:solidFill>
          <a:ln w="9525">
            <a:solidFill>
              <a:schemeClr val="tx1"/>
            </a:solidFill>
            <a:prstDash val="sysDot"/>
            <a:miter lim="800000"/>
            <a:headEnd/>
            <a:tailEnd/>
          </a:ln>
        </p:spPr>
        <p:txBody>
          <a:bodyPr wrap="none" anchor="ctr"/>
          <a:lstStyle/>
          <a:p>
            <a:pPr algn="ctr"/>
            <a:r>
              <a:rPr lang="en-US" sz="1600">
                <a:latin typeface="Comic Sans MS" charset="0"/>
              </a:rPr>
              <a:t>Agriculture</a:t>
            </a:r>
          </a:p>
          <a:p>
            <a:pPr algn="ctr"/>
            <a:endParaRPr lang="en-US" sz="1600">
              <a:latin typeface="Comic Sans MS" charset="0"/>
            </a:endParaRPr>
          </a:p>
        </p:txBody>
      </p:sp>
      <p:sp>
        <p:nvSpPr>
          <p:cNvPr id="50" name="Rectangle 40"/>
          <p:cNvSpPr>
            <a:spLocks noChangeArrowheads="1"/>
          </p:cNvSpPr>
          <p:nvPr/>
        </p:nvSpPr>
        <p:spPr bwMode="auto">
          <a:xfrm>
            <a:off x="3924300" y="5029200"/>
            <a:ext cx="1066800" cy="457200"/>
          </a:xfrm>
          <a:prstGeom prst="rect">
            <a:avLst/>
          </a:prstGeom>
          <a:solidFill>
            <a:srgbClr val="009900"/>
          </a:solidFill>
          <a:ln w="9525">
            <a:solidFill>
              <a:schemeClr val="tx1"/>
            </a:solidFill>
            <a:prstDash val="sysDot"/>
            <a:miter lim="800000"/>
            <a:headEnd/>
            <a:tailEnd/>
          </a:ln>
        </p:spPr>
        <p:txBody>
          <a:bodyPr wrap="none" anchor="ctr"/>
          <a:lstStyle/>
          <a:p>
            <a:pPr algn="ctr"/>
            <a:r>
              <a:rPr lang="en-US" sz="1600">
                <a:latin typeface="Comic Sans MS" charset="0"/>
              </a:rPr>
              <a:t>Industry</a:t>
            </a:r>
          </a:p>
          <a:p>
            <a:pPr algn="ctr"/>
            <a:endParaRPr lang="en-US" sz="1600">
              <a:latin typeface="Comic Sans MS" charset="0"/>
            </a:endParaRPr>
          </a:p>
        </p:txBody>
      </p:sp>
      <p:sp>
        <p:nvSpPr>
          <p:cNvPr id="51" name="Rectangle 41"/>
          <p:cNvSpPr>
            <a:spLocks noChangeArrowheads="1"/>
          </p:cNvSpPr>
          <p:nvPr/>
        </p:nvSpPr>
        <p:spPr bwMode="auto">
          <a:xfrm>
            <a:off x="7010400" y="5029200"/>
            <a:ext cx="1143000" cy="457200"/>
          </a:xfrm>
          <a:prstGeom prst="rect">
            <a:avLst/>
          </a:prstGeom>
          <a:solidFill>
            <a:srgbClr val="009900"/>
          </a:solidFill>
          <a:ln w="9525">
            <a:solidFill>
              <a:schemeClr val="tx1"/>
            </a:solidFill>
            <a:prstDash val="sysDot"/>
            <a:miter lim="800000"/>
            <a:headEnd/>
            <a:tailEnd/>
          </a:ln>
        </p:spPr>
        <p:txBody>
          <a:bodyPr wrap="none" anchor="ctr"/>
          <a:lstStyle/>
          <a:p>
            <a:pPr algn="ctr"/>
            <a:r>
              <a:rPr lang="en-US" sz="1600">
                <a:latin typeface="Comic Sans MS" charset="0"/>
              </a:rPr>
              <a:t>Higher</a:t>
            </a:r>
          </a:p>
          <a:p>
            <a:pPr algn="ctr"/>
            <a:r>
              <a:rPr lang="en-US" sz="1600">
                <a:latin typeface="Comic Sans MS" charset="0"/>
              </a:rPr>
              <a:t>Education</a:t>
            </a:r>
          </a:p>
        </p:txBody>
      </p:sp>
      <p:sp>
        <p:nvSpPr>
          <p:cNvPr id="52" name="Rectangle 42"/>
          <p:cNvSpPr>
            <a:spLocks noChangeArrowheads="1"/>
          </p:cNvSpPr>
          <p:nvPr/>
        </p:nvSpPr>
        <p:spPr bwMode="auto">
          <a:xfrm>
            <a:off x="2463800" y="5029200"/>
            <a:ext cx="1066800" cy="457200"/>
          </a:xfrm>
          <a:prstGeom prst="rect">
            <a:avLst/>
          </a:prstGeom>
          <a:solidFill>
            <a:srgbClr val="009900"/>
          </a:solidFill>
          <a:ln w="9525">
            <a:solidFill>
              <a:schemeClr val="tx1"/>
            </a:solidFill>
            <a:prstDash val="sysDot"/>
            <a:miter lim="800000"/>
            <a:headEnd/>
            <a:tailEnd/>
          </a:ln>
        </p:spPr>
        <p:txBody>
          <a:bodyPr wrap="none" anchor="ctr"/>
          <a:lstStyle/>
          <a:p>
            <a:pPr algn="ctr"/>
            <a:r>
              <a:rPr lang="en-US" sz="1600">
                <a:latin typeface="Comic Sans MS" charset="0"/>
              </a:rPr>
              <a:t>Vocational</a:t>
            </a:r>
          </a:p>
          <a:p>
            <a:pPr algn="ctr"/>
            <a:r>
              <a:rPr lang="en-US" sz="1600">
                <a:latin typeface="Comic Sans MS" charset="0"/>
              </a:rPr>
              <a:t>Training</a:t>
            </a:r>
          </a:p>
        </p:txBody>
      </p:sp>
      <p:sp>
        <p:nvSpPr>
          <p:cNvPr id="53" name="AutoShape 43"/>
          <p:cNvSpPr>
            <a:spLocks noChangeArrowheads="1"/>
          </p:cNvSpPr>
          <p:nvPr/>
        </p:nvSpPr>
        <p:spPr bwMode="auto">
          <a:xfrm rot="5400000">
            <a:off x="1295400" y="3200400"/>
            <a:ext cx="34290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19050" cap="rnd">
            <a:solidFill>
              <a:srgbClr val="009900"/>
            </a:solidFill>
            <a:prstDash val="sysDot"/>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54" name="AutoShape 44"/>
          <p:cNvSpPr>
            <a:spLocks noChangeArrowheads="1"/>
          </p:cNvSpPr>
          <p:nvPr/>
        </p:nvSpPr>
        <p:spPr bwMode="auto">
          <a:xfrm rot="5400000">
            <a:off x="2133600" y="3886200"/>
            <a:ext cx="32766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19050" cap="rnd">
            <a:solidFill>
              <a:srgbClr val="D60093"/>
            </a:solidFill>
            <a:prstDash val="sysDot"/>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55" name="AutoShape 45"/>
          <p:cNvSpPr>
            <a:spLocks noChangeArrowheads="1"/>
          </p:cNvSpPr>
          <p:nvPr/>
        </p:nvSpPr>
        <p:spPr bwMode="auto">
          <a:xfrm rot="5400000">
            <a:off x="3581400" y="3886200"/>
            <a:ext cx="32766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19050" cap="rnd">
            <a:solidFill>
              <a:srgbClr val="D60093"/>
            </a:solidFill>
            <a:prstDash val="sysDot"/>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56" name="AutoShape 46"/>
          <p:cNvSpPr>
            <a:spLocks noChangeArrowheads="1"/>
          </p:cNvSpPr>
          <p:nvPr/>
        </p:nvSpPr>
        <p:spPr bwMode="auto">
          <a:xfrm rot="5400000">
            <a:off x="609600" y="3886200"/>
            <a:ext cx="3276600" cy="228600"/>
          </a:xfrm>
          <a:custGeom>
            <a:avLst/>
            <a:gdLst>
              <a:gd name="T0" fmla="*/ 2147483647 w 21600"/>
              <a:gd name="T1" fmla="*/ 0 h 21600"/>
              <a:gd name="T2" fmla="*/ 0 w 21600"/>
              <a:gd name="T3" fmla="*/ 1433957032 h 21600"/>
              <a:gd name="T4" fmla="*/ 2147483647 w 21600"/>
              <a:gd name="T5" fmla="*/ 2147483647 h 21600"/>
              <a:gd name="T6" fmla="*/ 2147483647 w 21600"/>
              <a:gd name="T7" fmla="*/ 1433957032 h 21600"/>
              <a:gd name="T8" fmla="*/ 0 60000 65536"/>
              <a:gd name="T9" fmla="*/ 0 60000 65536"/>
              <a:gd name="T10" fmla="*/ 0 60000 65536"/>
              <a:gd name="T11" fmla="*/ 0 60000 65536"/>
              <a:gd name="T12" fmla="*/ 3375 w 21600"/>
              <a:gd name="T13" fmla="*/ 4950 h 21600"/>
              <a:gd name="T14" fmla="*/ 20624 w 21600"/>
              <a:gd name="T15" fmla="*/ 16650 h 21600"/>
            </a:gdLst>
            <a:ahLst/>
            <a:cxnLst>
              <a:cxn ang="T8">
                <a:pos x="T0" y="T1"/>
              </a:cxn>
              <a:cxn ang="T9">
                <a:pos x="T2" y="T3"/>
              </a:cxn>
              <a:cxn ang="T10">
                <a:pos x="T4" y="T5"/>
              </a:cxn>
              <a:cxn ang="T11">
                <a:pos x="T6" y="T7"/>
              </a:cxn>
            </a:cxnLst>
            <a:rect l="T12" t="T13" r="T14" b="T15"/>
            <a:pathLst>
              <a:path w="21600" h="21600">
                <a:moveTo>
                  <a:pt x="19799" y="0"/>
                </a:moveTo>
                <a:lnTo>
                  <a:pt x="19799" y="4950"/>
                </a:lnTo>
                <a:lnTo>
                  <a:pt x="3375" y="4950"/>
                </a:lnTo>
                <a:lnTo>
                  <a:pt x="3375" y="16650"/>
                </a:lnTo>
                <a:lnTo>
                  <a:pt x="19799" y="16650"/>
                </a:lnTo>
                <a:lnTo>
                  <a:pt x="19799" y="21600"/>
                </a:lnTo>
                <a:lnTo>
                  <a:pt x="21600" y="10800"/>
                </a:lnTo>
                <a:close/>
              </a:path>
              <a:path w="21600" h="21600">
                <a:moveTo>
                  <a:pt x="1350" y="4950"/>
                </a:moveTo>
                <a:lnTo>
                  <a:pt x="1350" y="16650"/>
                </a:lnTo>
                <a:lnTo>
                  <a:pt x="2700" y="16650"/>
                </a:lnTo>
                <a:lnTo>
                  <a:pt x="2700" y="4950"/>
                </a:lnTo>
                <a:close/>
              </a:path>
              <a:path w="21600" h="21600">
                <a:moveTo>
                  <a:pt x="0" y="4950"/>
                </a:moveTo>
                <a:lnTo>
                  <a:pt x="0" y="16650"/>
                </a:lnTo>
                <a:lnTo>
                  <a:pt x="675" y="16650"/>
                </a:lnTo>
                <a:lnTo>
                  <a:pt x="675" y="4950"/>
                </a:lnTo>
                <a:close/>
              </a:path>
            </a:pathLst>
          </a:custGeom>
          <a:noFill/>
          <a:ln w="19050" cap="rnd">
            <a:solidFill>
              <a:srgbClr val="D60093"/>
            </a:solidFill>
            <a:prstDash val="sysDot"/>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a:endParaRPr lang="en-US" sz="1400">
              <a:solidFill>
                <a:schemeClr val="bg2"/>
              </a:solidFill>
              <a:latin typeface="Comic Sans MS" charset="0"/>
            </a:endParaRPr>
          </a:p>
        </p:txBody>
      </p:sp>
      <p:sp>
        <p:nvSpPr>
          <p:cNvPr id="57" name="Rectangle 47"/>
          <p:cNvSpPr>
            <a:spLocks noChangeArrowheads="1"/>
          </p:cNvSpPr>
          <p:nvPr/>
        </p:nvSpPr>
        <p:spPr bwMode="auto">
          <a:xfrm>
            <a:off x="762000" y="2133600"/>
            <a:ext cx="7543800" cy="228600"/>
          </a:xfrm>
          <a:prstGeom prst="rect">
            <a:avLst/>
          </a:prstGeom>
          <a:noFill/>
          <a:ln w="19050" cap="rnd">
            <a:solidFill>
              <a:srgbClr val="D60093"/>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a:solidFill>
                  <a:srgbClr val="D60093"/>
                </a:solidFill>
                <a:latin typeface="Comic Sans MS" charset="0"/>
              </a:rPr>
              <a:t>National Governmental &amp; Nongovernmental Agencies – LED Related</a:t>
            </a:r>
          </a:p>
        </p:txBody>
      </p:sp>
      <p:sp>
        <p:nvSpPr>
          <p:cNvPr id="58" name="Rectangle 48"/>
          <p:cNvSpPr>
            <a:spLocks noChangeArrowheads="1"/>
          </p:cNvSpPr>
          <p:nvPr/>
        </p:nvSpPr>
        <p:spPr bwMode="auto">
          <a:xfrm>
            <a:off x="3200400" y="5638800"/>
            <a:ext cx="1143000" cy="228600"/>
          </a:xfrm>
          <a:prstGeom prst="rect">
            <a:avLst/>
          </a:prstGeom>
          <a:solidFill>
            <a:srgbClr val="FF66FF"/>
          </a:solidFill>
          <a:ln w="9525">
            <a:solidFill>
              <a:schemeClr val="tx1"/>
            </a:solidFill>
            <a:prstDash val="sysDot"/>
            <a:miter lim="800000"/>
            <a:headEnd/>
            <a:tailEnd/>
          </a:ln>
        </p:spPr>
        <p:txBody>
          <a:bodyPr wrap="none" anchor="ctr"/>
          <a:lstStyle/>
          <a:p>
            <a:pPr algn="ctr"/>
            <a:r>
              <a:rPr lang="en-US" sz="1600">
                <a:latin typeface="Comic Sans MS" charset="0"/>
              </a:rPr>
              <a:t>Chambers</a:t>
            </a:r>
          </a:p>
        </p:txBody>
      </p:sp>
      <p:sp>
        <p:nvSpPr>
          <p:cNvPr id="59" name="Rectangle 49"/>
          <p:cNvSpPr>
            <a:spLocks noChangeArrowheads="1"/>
          </p:cNvSpPr>
          <p:nvPr/>
        </p:nvSpPr>
        <p:spPr bwMode="auto">
          <a:xfrm>
            <a:off x="6172200" y="5638800"/>
            <a:ext cx="1143000" cy="228600"/>
          </a:xfrm>
          <a:prstGeom prst="rect">
            <a:avLst/>
          </a:prstGeom>
          <a:solidFill>
            <a:srgbClr val="FF66FF"/>
          </a:solidFill>
          <a:ln w="9525">
            <a:solidFill>
              <a:schemeClr val="tx1"/>
            </a:solidFill>
            <a:prstDash val="sysDot"/>
            <a:miter lim="800000"/>
            <a:headEnd/>
            <a:tailEnd/>
          </a:ln>
        </p:spPr>
        <p:txBody>
          <a:bodyPr wrap="none" anchor="ctr"/>
          <a:lstStyle/>
          <a:p>
            <a:pPr algn="ctr"/>
            <a:r>
              <a:rPr lang="en-US" sz="1600">
                <a:latin typeface="Comic Sans MS" charset="0"/>
              </a:rPr>
              <a:t>Associations</a:t>
            </a:r>
          </a:p>
        </p:txBody>
      </p:sp>
      <p:sp>
        <p:nvSpPr>
          <p:cNvPr id="60" name="Rectangle 50"/>
          <p:cNvSpPr>
            <a:spLocks noChangeArrowheads="1"/>
          </p:cNvSpPr>
          <p:nvPr/>
        </p:nvSpPr>
        <p:spPr bwMode="auto">
          <a:xfrm>
            <a:off x="4572000" y="5638800"/>
            <a:ext cx="1295400" cy="228600"/>
          </a:xfrm>
          <a:prstGeom prst="rect">
            <a:avLst/>
          </a:prstGeom>
          <a:solidFill>
            <a:srgbClr val="FF66FF"/>
          </a:solidFill>
          <a:ln w="9525">
            <a:solidFill>
              <a:schemeClr val="tx1"/>
            </a:solidFill>
            <a:prstDash val="sysDot"/>
            <a:miter lim="800000"/>
            <a:headEnd/>
            <a:tailEnd/>
          </a:ln>
        </p:spPr>
        <p:txBody>
          <a:bodyPr wrap="none" anchor="ctr"/>
          <a:lstStyle/>
          <a:p>
            <a:pPr algn="ctr"/>
            <a:r>
              <a:rPr lang="en-US" sz="1600">
                <a:latin typeface="Comic Sans MS" charset="0"/>
              </a:rPr>
              <a:t>Unions</a:t>
            </a:r>
          </a:p>
        </p:txBody>
      </p:sp>
      <p:sp>
        <p:nvSpPr>
          <p:cNvPr id="61" name="Rectangle 51"/>
          <p:cNvSpPr>
            <a:spLocks noChangeArrowheads="1"/>
          </p:cNvSpPr>
          <p:nvPr/>
        </p:nvSpPr>
        <p:spPr bwMode="auto">
          <a:xfrm>
            <a:off x="1600200" y="5638800"/>
            <a:ext cx="1295400" cy="228600"/>
          </a:xfrm>
          <a:prstGeom prst="rect">
            <a:avLst/>
          </a:prstGeom>
          <a:solidFill>
            <a:srgbClr val="FF66FF"/>
          </a:solidFill>
          <a:ln w="9525">
            <a:solidFill>
              <a:schemeClr val="tx1"/>
            </a:solidFill>
            <a:prstDash val="sysDot"/>
            <a:miter lim="800000"/>
            <a:headEnd/>
            <a:tailEnd/>
          </a:ln>
        </p:spPr>
        <p:txBody>
          <a:bodyPr wrap="none" anchor="ctr"/>
          <a:lstStyle/>
          <a:p>
            <a:pPr algn="ctr"/>
            <a:r>
              <a:rPr lang="en-US" sz="1600">
                <a:latin typeface="Comic Sans MS" charset="0"/>
              </a:rPr>
              <a:t>LED Agencies</a:t>
            </a:r>
          </a:p>
        </p:txBody>
      </p:sp>
      <p:sp>
        <p:nvSpPr>
          <p:cNvPr id="62" name="Rectangle 52"/>
          <p:cNvSpPr>
            <a:spLocks noChangeArrowheads="1"/>
          </p:cNvSpPr>
          <p:nvPr/>
        </p:nvSpPr>
        <p:spPr bwMode="auto">
          <a:xfrm>
            <a:off x="762000" y="2971800"/>
            <a:ext cx="7543800" cy="228600"/>
          </a:xfrm>
          <a:prstGeom prst="rect">
            <a:avLst/>
          </a:prstGeom>
          <a:noFill/>
          <a:ln w="19050" cap="rnd">
            <a:solidFill>
              <a:srgbClr val="5F5F5F"/>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a:solidFill>
                  <a:srgbClr val="5F5F5F"/>
                </a:solidFill>
                <a:latin typeface="Comic Sans MS" charset="0"/>
              </a:rPr>
              <a:t>Business Development &amp; Financial Service Providers</a:t>
            </a:r>
          </a:p>
        </p:txBody>
      </p:sp>
      <p:sp>
        <p:nvSpPr>
          <p:cNvPr id="63" name="Rectangle 53"/>
          <p:cNvSpPr>
            <a:spLocks noChangeArrowheads="1"/>
          </p:cNvSpPr>
          <p:nvPr/>
        </p:nvSpPr>
        <p:spPr bwMode="auto">
          <a:xfrm>
            <a:off x="1371600" y="6019800"/>
            <a:ext cx="2971800" cy="228600"/>
          </a:xfrm>
          <a:prstGeom prst="rect">
            <a:avLst/>
          </a:prstGeom>
          <a:solidFill>
            <a:schemeClr val="bg2"/>
          </a:solidFill>
          <a:ln w="9525">
            <a:solidFill>
              <a:schemeClr val="tx1"/>
            </a:solidFill>
            <a:prstDash val="sysDot"/>
            <a:miter lim="800000"/>
            <a:headEnd/>
            <a:tailEnd/>
          </a:ln>
        </p:spPr>
        <p:txBody>
          <a:bodyPr wrap="none" anchor="ctr"/>
          <a:lstStyle/>
          <a:p>
            <a:pPr algn="ctr"/>
            <a:r>
              <a:rPr lang="en-US" sz="1600">
                <a:latin typeface="Comic Sans MS" charset="0"/>
              </a:rPr>
              <a:t>Business Development Services</a:t>
            </a:r>
          </a:p>
        </p:txBody>
      </p:sp>
      <p:sp>
        <p:nvSpPr>
          <p:cNvPr id="64" name="Rectangle 54"/>
          <p:cNvSpPr>
            <a:spLocks noChangeArrowheads="1"/>
          </p:cNvSpPr>
          <p:nvPr/>
        </p:nvSpPr>
        <p:spPr bwMode="auto">
          <a:xfrm>
            <a:off x="4572000" y="6019800"/>
            <a:ext cx="2971800" cy="228600"/>
          </a:xfrm>
          <a:prstGeom prst="rect">
            <a:avLst/>
          </a:prstGeom>
          <a:solidFill>
            <a:schemeClr val="bg2"/>
          </a:solidFill>
          <a:ln w="9525">
            <a:solidFill>
              <a:schemeClr val="tx1"/>
            </a:solidFill>
            <a:prstDash val="sysDot"/>
            <a:miter lim="800000"/>
            <a:headEnd/>
            <a:tailEnd/>
          </a:ln>
        </p:spPr>
        <p:txBody>
          <a:bodyPr wrap="none" anchor="ctr"/>
          <a:lstStyle/>
          <a:p>
            <a:pPr algn="ctr"/>
            <a:r>
              <a:rPr lang="en-US" sz="1600">
                <a:latin typeface="Comic Sans MS" charset="0"/>
              </a:rPr>
              <a:t>Financial Service Providers</a:t>
            </a:r>
          </a:p>
        </p:txBody>
      </p:sp>
      <p:sp>
        <p:nvSpPr>
          <p:cNvPr id="65" name="Rectangle 55"/>
          <p:cNvSpPr>
            <a:spLocks noChangeArrowheads="1"/>
          </p:cNvSpPr>
          <p:nvPr/>
        </p:nvSpPr>
        <p:spPr bwMode="auto">
          <a:xfrm>
            <a:off x="838200" y="4343400"/>
            <a:ext cx="7391400" cy="914400"/>
          </a:xfrm>
          <a:prstGeom prst="rect">
            <a:avLst/>
          </a:prstGeom>
          <a:noFill/>
          <a:ln w="28575" cap="rnd">
            <a:solidFill>
              <a:srgbClr val="FF0000"/>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a:solidFill>
                  <a:srgbClr val="FF0000"/>
                </a:solidFill>
                <a:latin typeface="Comic Sans MS" charset="0"/>
              </a:rPr>
              <a:t>LOCAL GOVERNMENTS</a:t>
            </a:r>
          </a:p>
          <a:p>
            <a:pPr algn="ctr"/>
            <a:endParaRPr lang="en-US">
              <a:solidFill>
                <a:srgbClr val="333333"/>
              </a:solidFill>
              <a:latin typeface="Comic Sans MS" charset="0"/>
            </a:endParaRPr>
          </a:p>
          <a:p>
            <a:pPr algn="ctr"/>
            <a:endParaRPr lang="en-US">
              <a:solidFill>
                <a:srgbClr val="333333"/>
              </a:solidFill>
              <a:latin typeface="Comic Sans MS" charset="0"/>
            </a:endParaRPr>
          </a:p>
        </p:txBody>
      </p:sp>
      <p:pic>
        <p:nvPicPr>
          <p:cNvPr id="66" name="Picture 65" descr="Macintosh HD:Users:sally:Documents:UNCDF:Communications Materials:UNCDF Branding:UNCDF_logo.png"/>
          <p:cNvPicPr/>
          <p:nvPr/>
        </p:nvPicPr>
        <p:blipFill>
          <a:blip r:embed="rId2"/>
          <a:srcRect/>
          <a:stretch>
            <a:fillRect/>
          </a:stretch>
        </p:blipFill>
        <p:spPr bwMode="auto">
          <a:xfrm>
            <a:off x="8419728" y="6152964"/>
            <a:ext cx="648072" cy="648072"/>
          </a:xfrm>
          <a:prstGeom prst="rect">
            <a:avLst/>
          </a:prstGeom>
          <a:noFill/>
        </p:spPr>
      </p:pic>
    </p:spTree>
    <p:extLst>
      <p:ext uri="{BB962C8B-B14F-4D97-AF65-F5344CB8AC3E}">
        <p14:creationId xmlns:p14="http://schemas.microsoft.com/office/powerpoint/2010/main" val="26825554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smtClean="0">
                <a:solidFill>
                  <a:srgbClr val="FF0000"/>
                </a:solidFill>
                <a:latin typeface="Calibri" charset="0"/>
                <a:ea typeface="ＭＳ Ｐゴシック" charset="0"/>
                <a:cs typeface="ＭＳ Ｐゴシック" charset="0"/>
              </a:rPr>
              <a:t>Sources of LED Finance: </a:t>
            </a:r>
            <a:r>
              <a:rPr lang="en-US" sz="2600" dirty="0" smtClean="0">
                <a:solidFill>
                  <a:srgbClr val="FFFFFF"/>
                </a:solidFill>
                <a:latin typeface="Calibri" charset="0"/>
                <a:ea typeface="ＭＳ Ｐゴシック" charset="0"/>
                <a:cs typeface="ＭＳ Ｐゴシック" charset="0"/>
              </a:rPr>
              <a:t>Public Sources</a:t>
            </a:r>
            <a:endParaRPr lang="en-US" sz="2400" b="0" i="1" dirty="0">
              <a:solidFill>
                <a:schemeClr val="bg1"/>
              </a:solidFill>
              <a:latin typeface="Calibri" charset="0"/>
              <a:ea typeface="ＭＳ Ｐゴシック" charset="0"/>
              <a:cs typeface="ＭＳ Ｐゴシック" charset="0"/>
            </a:endParaRPr>
          </a:p>
        </p:txBody>
      </p:sp>
      <p:sp>
        <p:nvSpPr>
          <p:cNvPr id="7" name="Tijdelijke aanduiding voor inhoud 2"/>
          <p:cNvSpPr>
            <a:spLocks noGrp="1"/>
          </p:cNvSpPr>
          <p:nvPr>
            <p:ph idx="1"/>
          </p:nvPr>
        </p:nvSpPr>
        <p:spPr>
          <a:xfrm>
            <a:off x="737312" y="960016"/>
            <a:ext cx="8101888" cy="4465637"/>
          </a:xfrm>
        </p:spPr>
        <p:txBody>
          <a:bodyPr>
            <a:noAutofit/>
          </a:bodyPr>
          <a:lstStyle/>
          <a:p>
            <a:pPr>
              <a:buFont typeface="Wingdings" charset="2"/>
              <a:buChar char="§"/>
            </a:pPr>
            <a:r>
              <a:rPr lang="en-US" sz="2200" i="1" dirty="0" smtClean="0">
                <a:ea typeface="ＭＳ Ｐゴシック" charset="0"/>
                <a:cs typeface="ＭＳ Ｐゴシック" charset="0"/>
              </a:rPr>
              <a:t>De-concentrated and Centrally Allocated Public Financial Flows in LED Relevant Sectors: Agriculture, Industry, Trade, Communication, Transportation and Roads, Electrification, Water and Irrigation;</a:t>
            </a:r>
          </a:p>
          <a:p>
            <a:pPr marL="0" indent="0">
              <a:buNone/>
            </a:pPr>
            <a:endParaRPr lang="en-US" sz="800" dirty="0">
              <a:ea typeface="ＭＳ Ｐゴシック" charset="0"/>
              <a:cs typeface="ＭＳ Ｐゴシック" charset="0"/>
            </a:endParaRPr>
          </a:p>
          <a:p>
            <a:pPr>
              <a:buFont typeface="Wingdings" charset="2"/>
              <a:buChar char="§"/>
            </a:pPr>
            <a:r>
              <a:rPr lang="en-US" sz="2200" i="1" dirty="0" smtClean="0">
                <a:ea typeface="ＭＳ Ｐゴシック" charset="0"/>
                <a:cs typeface="ＭＳ Ｐゴシック" charset="0"/>
              </a:rPr>
              <a:t>National Sector Strategy Allocations in the Above Sectors that are Typically Managed Centrally and Implemented the Parallel Modalities;</a:t>
            </a:r>
          </a:p>
          <a:p>
            <a:pPr marL="0" indent="0">
              <a:buNone/>
            </a:pPr>
            <a:endParaRPr lang="en-US" sz="800" dirty="0">
              <a:ea typeface="ＭＳ Ｐゴシック" charset="0"/>
              <a:cs typeface="ＭＳ Ｐゴシック" charset="0"/>
            </a:endParaRPr>
          </a:p>
          <a:p>
            <a:pPr>
              <a:buFont typeface="Wingdings" charset="2"/>
              <a:buChar char="§"/>
            </a:pPr>
            <a:r>
              <a:rPr lang="en-US" sz="2200" i="1" dirty="0" smtClean="0">
                <a:ea typeface="ＭＳ Ｐゴシック" charset="0"/>
                <a:cs typeface="ＭＳ Ｐゴシック" charset="0"/>
              </a:rPr>
              <a:t>Public Sector </a:t>
            </a:r>
            <a:r>
              <a:rPr lang="en-US" sz="2200" b="1" i="1" dirty="0" smtClean="0">
                <a:ea typeface="ＭＳ Ｐゴシック" charset="0"/>
                <a:cs typeface="ＭＳ Ｐゴシック" charset="0"/>
              </a:rPr>
              <a:t>Funds</a:t>
            </a:r>
            <a:r>
              <a:rPr lang="en-US" sz="2200" i="1" dirty="0" smtClean="0">
                <a:ea typeface="ＭＳ Ｐゴシック" charset="0"/>
                <a:cs typeface="ＭＳ Ｐゴシック" charset="0"/>
              </a:rPr>
              <a:t> that are Capitalized through Public Resources or through Development Partner/External Sources;</a:t>
            </a:r>
          </a:p>
          <a:p>
            <a:pPr>
              <a:buFont typeface="Wingdings" charset="2"/>
              <a:buChar char="§"/>
            </a:pPr>
            <a:endParaRPr lang="en-US" sz="800" i="1" dirty="0" smtClean="0">
              <a:ea typeface="ＭＳ Ｐゴシック" charset="0"/>
              <a:cs typeface="ＭＳ Ｐゴシック" charset="0"/>
            </a:endParaRPr>
          </a:p>
          <a:p>
            <a:pPr>
              <a:buFont typeface="Wingdings" charset="2"/>
              <a:buChar char="§"/>
            </a:pPr>
            <a:r>
              <a:rPr lang="en-US" sz="2200" i="1" dirty="0" smtClean="0">
                <a:ea typeface="ＭＳ Ｐゴシック" charset="0"/>
                <a:cs typeface="ＭＳ Ｐゴシック" charset="0"/>
              </a:rPr>
              <a:t>Public Development Banks &amp; Finance or Financial Services Agencies;</a:t>
            </a:r>
          </a:p>
          <a:p>
            <a:pPr marL="0" indent="0">
              <a:buNone/>
            </a:pPr>
            <a:endParaRPr lang="en-US" sz="800" i="1" dirty="0" smtClean="0">
              <a:ea typeface="ＭＳ Ｐゴシック" charset="0"/>
              <a:cs typeface="ＭＳ Ｐゴシック" charset="0"/>
            </a:endParaRPr>
          </a:p>
          <a:p>
            <a:pPr>
              <a:buFont typeface="Wingdings" charset="2"/>
              <a:buChar char="§"/>
            </a:pPr>
            <a:r>
              <a:rPr lang="en-US" sz="2200" i="1" dirty="0" smtClean="0">
                <a:ea typeface="ＭＳ Ｐゴシック" charset="0"/>
                <a:cs typeface="ＭＳ Ｐゴシック" charset="0"/>
              </a:rPr>
              <a:t>Development Partner Allocations and Financial and Finance Instruments – Grants, Loans and Risk Guarantees and Credit Enhancement Instruments </a:t>
            </a:r>
          </a:p>
        </p:txBody>
      </p:sp>
    </p:spTree>
    <p:extLst>
      <p:ext uri="{BB962C8B-B14F-4D97-AF65-F5344CB8AC3E}">
        <p14:creationId xmlns:p14="http://schemas.microsoft.com/office/powerpoint/2010/main" val="31971096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smtClean="0">
                <a:solidFill>
                  <a:srgbClr val="FF0000"/>
                </a:solidFill>
                <a:latin typeface="Calibri" charset="0"/>
                <a:ea typeface="ＭＳ Ｐゴシック" charset="0"/>
                <a:cs typeface="ＭＳ Ｐゴシック" charset="0"/>
              </a:rPr>
              <a:t>Sources of LED Finance:</a:t>
            </a:r>
            <a:r>
              <a:rPr lang="en-US" sz="2600" dirty="0" smtClean="0">
                <a:solidFill>
                  <a:srgbClr val="FFFFFF"/>
                </a:solidFill>
                <a:latin typeface="Calibri" charset="0"/>
                <a:ea typeface="ＭＳ Ｐゴシック" charset="0"/>
                <a:cs typeface="ＭＳ Ｐゴシック" charset="0"/>
              </a:rPr>
              <a:t> Private Sources</a:t>
            </a:r>
            <a:endParaRPr lang="en-US" sz="2400" b="0" i="1" dirty="0">
              <a:solidFill>
                <a:schemeClr val="bg1"/>
              </a:solidFill>
              <a:latin typeface="Calibri" charset="0"/>
              <a:ea typeface="ＭＳ Ｐゴシック" charset="0"/>
              <a:cs typeface="ＭＳ Ｐゴシック" charset="0"/>
            </a:endParaRPr>
          </a:p>
        </p:txBody>
      </p:sp>
      <p:sp>
        <p:nvSpPr>
          <p:cNvPr id="7" name="Tijdelijke aanduiding voor inhoud 2"/>
          <p:cNvSpPr>
            <a:spLocks noGrp="1"/>
          </p:cNvSpPr>
          <p:nvPr>
            <p:ph idx="1"/>
          </p:nvPr>
        </p:nvSpPr>
        <p:spPr>
          <a:xfrm>
            <a:off x="737312" y="1267991"/>
            <a:ext cx="8127288" cy="4465637"/>
          </a:xfrm>
        </p:spPr>
        <p:txBody>
          <a:bodyPr>
            <a:noAutofit/>
          </a:bodyPr>
          <a:lstStyle/>
          <a:p>
            <a:pPr>
              <a:buFont typeface="Wingdings" charset="2"/>
              <a:buChar char="§"/>
            </a:pPr>
            <a:r>
              <a:rPr lang="en-US" sz="2200" i="1" dirty="0" smtClean="0">
                <a:latin typeface="Arial" charset="0"/>
                <a:ea typeface="ＭＳ Ｐゴシック" charset="0"/>
                <a:cs typeface="ＭＳ Ｐゴシック" charset="0"/>
              </a:rPr>
              <a:t>Commercial Banks and Bank Deposits and other Private Debt Finance Sources;</a:t>
            </a:r>
          </a:p>
          <a:p>
            <a:pPr marL="0" indent="0">
              <a:buNone/>
            </a:pPr>
            <a:endParaRPr lang="en-US" sz="800" i="1" dirty="0" smtClean="0">
              <a:latin typeface="Arial" charset="0"/>
              <a:ea typeface="ＭＳ Ｐゴシック" charset="0"/>
              <a:cs typeface="ＭＳ Ｐゴシック" charset="0"/>
            </a:endParaRPr>
          </a:p>
          <a:p>
            <a:pPr>
              <a:buFont typeface="Wingdings" charset="2"/>
              <a:buChar char="§"/>
            </a:pPr>
            <a:r>
              <a:rPr lang="en-US" sz="2200" i="1" dirty="0" smtClean="0">
                <a:latin typeface="Arial" charset="0"/>
                <a:ea typeface="ＭＳ Ｐゴシック" charset="0"/>
                <a:cs typeface="ＭＳ Ｐゴシック" charset="0"/>
              </a:rPr>
              <a:t>Microfinance and Microcredit Institutions;</a:t>
            </a:r>
          </a:p>
          <a:p>
            <a:pPr marL="0" indent="0">
              <a:buNone/>
            </a:pPr>
            <a:endParaRPr lang="en-US" sz="800" i="1" dirty="0" smtClean="0">
              <a:latin typeface="Arial" charset="0"/>
              <a:ea typeface="ＭＳ Ｐゴシック" charset="0"/>
              <a:cs typeface="ＭＳ Ｐゴシック" charset="0"/>
            </a:endParaRPr>
          </a:p>
          <a:p>
            <a:pPr>
              <a:buFont typeface="Wingdings" charset="2"/>
              <a:buChar char="§"/>
            </a:pPr>
            <a:r>
              <a:rPr lang="en-US" sz="2200" i="1" dirty="0" smtClean="0">
                <a:latin typeface="Arial" charset="0"/>
                <a:ea typeface="ＭＳ Ｐゴシック" charset="0"/>
                <a:cs typeface="ＭＳ Ｐゴシック" charset="0"/>
              </a:rPr>
              <a:t>Pension Funds and other Employee Savings Institutions;</a:t>
            </a:r>
          </a:p>
          <a:p>
            <a:pPr marL="0" indent="0">
              <a:buNone/>
            </a:pPr>
            <a:endParaRPr lang="en-US" sz="800" i="1" dirty="0" smtClean="0">
              <a:latin typeface="Arial" charset="0"/>
              <a:ea typeface="ＭＳ Ｐゴシック" charset="0"/>
              <a:cs typeface="ＭＳ Ｐゴシック" charset="0"/>
            </a:endParaRPr>
          </a:p>
          <a:p>
            <a:pPr>
              <a:buFont typeface="Wingdings" charset="2"/>
              <a:buChar char="§"/>
            </a:pPr>
            <a:r>
              <a:rPr lang="en-US" sz="2200" i="1" dirty="0" smtClean="0">
                <a:latin typeface="Arial" charset="0"/>
                <a:ea typeface="ＭＳ Ｐゴシック" charset="0"/>
                <a:cs typeface="ＭＳ Ｐゴシック" charset="0"/>
              </a:rPr>
              <a:t>Insurance Companies;</a:t>
            </a:r>
          </a:p>
          <a:p>
            <a:pPr marL="0" indent="0">
              <a:buNone/>
            </a:pPr>
            <a:endParaRPr lang="en-US" sz="800" i="1" dirty="0" smtClean="0">
              <a:latin typeface="Arial" charset="0"/>
              <a:ea typeface="ＭＳ Ｐゴシック" charset="0"/>
              <a:cs typeface="ＭＳ Ｐゴシック" charset="0"/>
            </a:endParaRPr>
          </a:p>
          <a:p>
            <a:pPr>
              <a:buFont typeface="Wingdings" charset="2"/>
              <a:buChar char="§"/>
            </a:pPr>
            <a:r>
              <a:rPr lang="en-US" sz="2200" i="1" dirty="0" smtClean="0">
                <a:latin typeface="Arial" charset="0"/>
                <a:ea typeface="ＭＳ Ｐゴシック" charset="0"/>
                <a:cs typeface="ＭＳ Ｐゴシック" charset="0"/>
              </a:rPr>
              <a:t>Private Equity Funds and Holding Companies;</a:t>
            </a:r>
          </a:p>
          <a:p>
            <a:pPr marL="0" indent="0">
              <a:buNone/>
            </a:pPr>
            <a:endParaRPr lang="en-US" sz="800" i="1" dirty="0" smtClean="0">
              <a:latin typeface="Arial" charset="0"/>
              <a:ea typeface="ＭＳ Ｐゴシック" charset="0"/>
              <a:cs typeface="ＭＳ Ｐゴシック" charset="0"/>
            </a:endParaRPr>
          </a:p>
          <a:p>
            <a:pPr>
              <a:buFont typeface="Wingdings" charset="2"/>
              <a:buChar char="§"/>
            </a:pPr>
            <a:r>
              <a:rPr lang="en-US" sz="2200" i="1" dirty="0" smtClean="0">
                <a:latin typeface="Arial" charset="0"/>
                <a:ea typeface="ＭＳ Ｐゴシック" charset="0"/>
                <a:cs typeface="ＭＳ Ｐゴシック" charset="0"/>
              </a:rPr>
              <a:t>Venture Capital Funds – Social Venture, Angel Investors;</a:t>
            </a:r>
          </a:p>
          <a:p>
            <a:pPr marL="0" indent="0">
              <a:buNone/>
            </a:pPr>
            <a:endParaRPr lang="en-US" sz="800" i="1" dirty="0" smtClean="0">
              <a:latin typeface="Arial" charset="0"/>
              <a:ea typeface="ＭＳ Ｐゴシック" charset="0"/>
              <a:cs typeface="ＭＳ Ｐゴシック" charset="0"/>
            </a:endParaRPr>
          </a:p>
          <a:p>
            <a:pPr>
              <a:buFont typeface="Wingdings" charset="2"/>
              <a:buChar char="§"/>
            </a:pPr>
            <a:r>
              <a:rPr lang="en-US" sz="2200" i="1" dirty="0" smtClean="0">
                <a:latin typeface="Arial" charset="0"/>
                <a:ea typeface="ＭＳ Ｐゴシック" charset="0"/>
                <a:cs typeface="ＭＳ Ｐゴシック" charset="0"/>
              </a:rPr>
              <a:t>Remittances and FDI Sources </a:t>
            </a:r>
          </a:p>
          <a:p>
            <a:pPr marL="0" indent="0">
              <a:buNone/>
            </a:pPr>
            <a:endParaRPr lang="en-US" sz="2200" i="1" dirty="0" smtClean="0">
              <a:latin typeface="Arial" charset="0"/>
              <a:ea typeface="ＭＳ Ｐゴシック" charset="0"/>
              <a:cs typeface="ＭＳ Ｐゴシック" charset="0"/>
            </a:endParaRPr>
          </a:p>
          <a:p>
            <a:pPr>
              <a:buFont typeface="Wingdings" charset="2"/>
              <a:buChar char="§"/>
            </a:pPr>
            <a:endParaRPr lang="en-US" sz="2200" dirty="0">
              <a:latin typeface="Arial" charset="0"/>
              <a:ea typeface="ＭＳ Ｐゴシック" charset="0"/>
              <a:cs typeface="ＭＳ Ｐゴシック" charset="0"/>
            </a:endParaRPr>
          </a:p>
        </p:txBody>
      </p:sp>
    </p:spTree>
    <p:extLst>
      <p:ext uri="{BB962C8B-B14F-4D97-AF65-F5344CB8AC3E}">
        <p14:creationId xmlns:p14="http://schemas.microsoft.com/office/powerpoint/2010/main" val="30745838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smtClean="0">
                <a:solidFill>
                  <a:srgbClr val="FF0000"/>
                </a:solidFill>
                <a:latin typeface="Calibri" charset="0"/>
                <a:ea typeface="ＭＳ Ｐゴシック" charset="0"/>
                <a:cs typeface="ＭＳ Ｐゴシック" charset="0"/>
              </a:rPr>
              <a:t>LED Finance Needs: </a:t>
            </a:r>
            <a:r>
              <a:rPr lang="en-US" sz="2600" dirty="0" smtClean="0">
                <a:solidFill>
                  <a:srgbClr val="FFFFFF"/>
                </a:solidFill>
                <a:latin typeface="Calibri" charset="0"/>
                <a:ea typeface="ＭＳ Ｐゴシック" charset="0"/>
                <a:cs typeface="ＭＳ Ｐゴシック" charset="0"/>
              </a:rPr>
              <a:t>The Demand Side</a:t>
            </a:r>
            <a:endParaRPr lang="en-US" sz="2400" b="0" i="1" dirty="0">
              <a:solidFill>
                <a:srgbClr val="FFFFFF"/>
              </a:solidFill>
              <a:latin typeface="Calibri" charset="0"/>
              <a:ea typeface="ＭＳ Ｐゴシック" charset="0"/>
              <a:cs typeface="ＭＳ Ｐゴシック" charset="0"/>
            </a:endParaRPr>
          </a:p>
        </p:txBody>
      </p:sp>
      <p:sp>
        <p:nvSpPr>
          <p:cNvPr id="7" name="Tijdelijke aanduiding voor inhoud 2"/>
          <p:cNvSpPr>
            <a:spLocks noGrp="1"/>
          </p:cNvSpPr>
          <p:nvPr>
            <p:ph idx="1"/>
          </p:nvPr>
        </p:nvSpPr>
        <p:spPr>
          <a:xfrm>
            <a:off x="737312" y="1314475"/>
            <a:ext cx="8155168" cy="4465637"/>
          </a:xfrm>
        </p:spPr>
        <p:txBody>
          <a:bodyPr>
            <a:normAutofit fontScale="92500"/>
          </a:bodyPr>
          <a:lstStyle/>
          <a:p>
            <a:pPr>
              <a:buFont typeface="Wingdings" charset="2"/>
              <a:buChar char="§"/>
            </a:pPr>
            <a:r>
              <a:rPr lang="en-US" sz="2400" i="1" dirty="0" smtClean="0">
                <a:latin typeface="Arial" charset="0"/>
                <a:ea typeface="ＭＳ Ｐゴシック" charset="0"/>
                <a:cs typeface="ＭＳ Ｐゴシック" charset="0"/>
              </a:rPr>
              <a:t>Economic Infrastructure – </a:t>
            </a:r>
            <a:r>
              <a:rPr lang="en-US" sz="2000" i="1" dirty="0" smtClean="0">
                <a:solidFill>
                  <a:srgbClr val="FF0000"/>
                </a:solidFill>
                <a:latin typeface="Arial" charset="0"/>
                <a:ea typeface="ＭＳ Ｐゴシック" charset="0"/>
                <a:cs typeface="ＭＳ Ｐゴシック" charset="0"/>
              </a:rPr>
              <a:t>Roads, Bridges, Markets, Public &amp; Commercial Transport </a:t>
            </a:r>
            <a:r>
              <a:rPr lang="en-US" sz="2000" i="1" dirty="0">
                <a:solidFill>
                  <a:srgbClr val="FF0000"/>
                </a:solidFill>
                <a:latin typeface="Arial" charset="0"/>
                <a:ea typeface="ＭＳ Ｐゴシック" charset="0"/>
                <a:cs typeface="ＭＳ Ｐゴシック" charset="0"/>
              </a:rPr>
              <a:t>F</a:t>
            </a:r>
            <a:r>
              <a:rPr lang="en-US" sz="2000" i="1" dirty="0" smtClean="0">
                <a:solidFill>
                  <a:srgbClr val="FF0000"/>
                </a:solidFill>
                <a:latin typeface="Arial" charset="0"/>
                <a:ea typeface="ＭＳ Ｐゴシック" charset="0"/>
                <a:cs typeface="ＭＳ Ｐゴシック" charset="0"/>
              </a:rPr>
              <a:t>acilities Warehouses, Irrigation Water Supply Systems, Harbors, landing Strips, Power Generation and Distribution, and Other;  </a:t>
            </a:r>
          </a:p>
          <a:p>
            <a:pPr marL="0" indent="0">
              <a:buNone/>
            </a:pPr>
            <a:endParaRPr lang="en-US" sz="800" i="1" dirty="0" smtClean="0">
              <a:latin typeface="Arial" charset="0"/>
              <a:ea typeface="ＭＳ Ｐゴシック" charset="0"/>
              <a:cs typeface="ＭＳ Ｐゴシック" charset="0"/>
            </a:endParaRPr>
          </a:p>
          <a:p>
            <a:pPr>
              <a:buFont typeface="Wingdings" charset="2"/>
              <a:buChar char="§"/>
            </a:pPr>
            <a:r>
              <a:rPr lang="en-US" sz="2400" i="1" dirty="0" smtClean="0">
                <a:latin typeface="Arial" charset="0"/>
                <a:ea typeface="ＭＳ Ｐゴシック" charset="0"/>
                <a:cs typeface="ＭＳ Ｐゴシック" charset="0"/>
              </a:rPr>
              <a:t>Strategic Support Sector Infrastructure – </a:t>
            </a:r>
            <a:r>
              <a:rPr lang="en-US" sz="2000" i="1" dirty="0" smtClean="0">
                <a:solidFill>
                  <a:srgbClr val="FF0000"/>
                </a:solidFill>
                <a:latin typeface="Arial" charset="0"/>
                <a:ea typeface="ＭＳ Ｐゴシック" charset="0"/>
                <a:cs typeface="ＭＳ Ｐゴシック" charset="0"/>
              </a:rPr>
              <a:t>Communication, Transportation, ICT, Energy (including Renewable – Solar &amp; Wind) and others;</a:t>
            </a:r>
          </a:p>
          <a:p>
            <a:pPr marL="0" indent="0">
              <a:buNone/>
            </a:pPr>
            <a:endParaRPr lang="en-US" sz="800" i="1" dirty="0" smtClean="0">
              <a:latin typeface="Arial" charset="0"/>
              <a:ea typeface="ＭＳ Ｐゴシック" charset="0"/>
              <a:cs typeface="ＭＳ Ｐゴシック" charset="0"/>
            </a:endParaRPr>
          </a:p>
          <a:p>
            <a:pPr>
              <a:buFont typeface="Wingdings" charset="2"/>
              <a:buChar char="§"/>
            </a:pPr>
            <a:r>
              <a:rPr lang="en-US" sz="2400" i="1" dirty="0" smtClean="0">
                <a:latin typeface="Arial" charset="0"/>
                <a:ea typeface="ＭＳ Ｐゴシック" charset="0"/>
                <a:cs typeface="ＭＳ Ｐゴシック" charset="0"/>
              </a:rPr>
              <a:t>Micro, Small and Medium Enterprises – </a:t>
            </a:r>
            <a:r>
              <a:rPr lang="en-US" sz="2000" i="1" dirty="0" smtClean="0">
                <a:solidFill>
                  <a:srgbClr val="FF0000"/>
                </a:solidFill>
                <a:latin typeface="Arial" charset="0"/>
                <a:ea typeface="ＭＳ Ｐゴシック" charset="0"/>
                <a:cs typeface="ＭＳ Ｐゴシック" charset="0"/>
              </a:rPr>
              <a:t>In Agriculture, Industry/Manufacturing, Tourism, Processing, Assembly, Services and Other;</a:t>
            </a:r>
          </a:p>
          <a:p>
            <a:pPr marL="0" indent="0">
              <a:buNone/>
            </a:pPr>
            <a:endParaRPr lang="en-US" sz="800" i="1" dirty="0" smtClean="0">
              <a:latin typeface="Arial" charset="0"/>
              <a:ea typeface="ＭＳ Ｐゴシック" charset="0"/>
              <a:cs typeface="ＭＳ Ｐゴシック" charset="0"/>
            </a:endParaRPr>
          </a:p>
          <a:p>
            <a:pPr>
              <a:buFont typeface="Wingdings" charset="2"/>
              <a:buChar char="§"/>
            </a:pPr>
            <a:r>
              <a:rPr lang="en-US" sz="2400" i="1" dirty="0" smtClean="0">
                <a:latin typeface="Arial" charset="0"/>
                <a:ea typeface="ＭＳ Ｐゴシック" charset="0"/>
                <a:cs typeface="ＭＳ Ｐゴシック" charset="0"/>
              </a:rPr>
              <a:t>Large-Scale Catalytic Enterprises – </a:t>
            </a:r>
            <a:r>
              <a:rPr lang="en-US" sz="2000" i="1" dirty="0" smtClean="0">
                <a:solidFill>
                  <a:srgbClr val="FF0000"/>
                </a:solidFill>
                <a:latin typeface="Arial" charset="0"/>
                <a:ea typeface="ＭＳ Ｐゴシック" charset="0"/>
                <a:cs typeface="ＭＳ Ｐゴシック" charset="0"/>
              </a:rPr>
              <a:t>Large Scale Manufacturing, Assembly or Processing Plants or Tourism Enterprises</a:t>
            </a:r>
            <a:r>
              <a:rPr lang="en-US" sz="2400" i="1" dirty="0" smtClean="0">
                <a:latin typeface="Arial" charset="0"/>
                <a:ea typeface="ＭＳ Ｐゴシック" charset="0"/>
                <a:cs typeface="ＭＳ Ｐゴシック" charset="0"/>
              </a:rPr>
              <a:t>;</a:t>
            </a:r>
          </a:p>
          <a:p>
            <a:pPr marL="0" indent="0">
              <a:buNone/>
            </a:pPr>
            <a:endParaRPr lang="en-US" sz="800" i="1" dirty="0" smtClean="0">
              <a:latin typeface="Arial" charset="0"/>
              <a:ea typeface="ＭＳ Ｐゴシック" charset="0"/>
              <a:cs typeface="ＭＳ Ｐゴシック" charset="0"/>
            </a:endParaRPr>
          </a:p>
          <a:p>
            <a:pPr marL="0" indent="0">
              <a:buNone/>
            </a:pPr>
            <a:endParaRPr lang="en-US" sz="800" i="1" dirty="0" smtClean="0">
              <a:latin typeface="Arial" charset="0"/>
              <a:ea typeface="ＭＳ Ｐゴシック" charset="0"/>
              <a:cs typeface="ＭＳ Ｐゴシック" charset="0"/>
            </a:endParaRPr>
          </a:p>
          <a:p>
            <a:pPr>
              <a:buFont typeface="Wingdings" charset="2"/>
              <a:buChar char="§"/>
            </a:pPr>
            <a:endParaRPr lang="en-US" sz="2100" dirty="0">
              <a:latin typeface="Arial" charset="0"/>
              <a:ea typeface="ＭＳ Ｐゴシック" charset="0"/>
              <a:cs typeface="ＭＳ Ｐゴシック" charset="0"/>
            </a:endParaRPr>
          </a:p>
        </p:txBody>
      </p:sp>
    </p:spTree>
    <p:extLst>
      <p:ext uri="{BB962C8B-B14F-4D97-AF65-F5344CB8AC3E}">
        <p14:creationId xmlns:p14="http://schemas.microsoft.com/office/powerpoint/2010/main" val="28035949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398253"/>
            <a:ext cx="8406687" cy="1462320"/>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solidFill>
                  <a:schemeClr val="bg1"/>
                </a:solidFill>
                <a:latin typeface="Calibri" charset="0"/>
                <a:ea typeface="ＭＳ Ｐゴシック" charset="0"/>
                <a:cs typeface="ＭＳ Ｐゴシック" charset="0"/>
              </a:rPr>
              <a:t/>
            </a:r>
            <a:br>
              <a:rPr lang="en-US" sz="2000" dirty="0" smtClean="0">
                <a:solidFill>
                  <a:schemeClr val="bg1"/>
                </a:solidFill>
                <a:latin typeface="Calibri" charset="0"/>
                <a:ea typeface="ＭＳ Ｐゴシック" charset="0"/>
                <a:cs typeface="ＭＳ Ｐゴシック" charset="0"/>
              </a:rPr>
            </a:br>
            <a:endParaRPr lang="en-US" sz="2400" b="1" dirty="0">
              <a:solidFill>
                <a:schemeClr val="bg1"/>
              </a:solidFill>
              <a:latin typeface="Calibri" charset="0"/>
              <a:ea typeface="ＭＳ Ｐゴシック" charset="0"/>
              <a:cs typeface="ＭＳ Ｐゴシック" charset="0"/>
            </a:endParaRPr>
          </a:p>
        </p:txBody>
      </p:sp>
      <p:sp>
        <p:nvSpPr>
          <p:cNvPr id="5" name="Rectangle 4"/>
          <p:cNvSpPr/>
          <p:nvPr/>
        </p:nvSpPr>
        <p:spPr>
          <a:xfrm>
            <a:off x="0" y="1398253"/>
            <a:ext cx="737312" cy="1462320"/>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Rectangle 2"/>
          <p:cNvSpPr>
            <a:spLocks noGrp="1" noChangeArrowheads="1"/>
          </p:cNvSpPr>
          <p:nvPr>
            <p:ph type="title"/>
          </p:nvPr>
        </p:nvSpPr>
        <p:spPr>
          <a:xfrm>
            <a:off x="737312" y="1682750"/>
            <a:ext cx="7131050" cy="1025525"/>
          </a:xfrm>
        </p:spPr>
        <p:txBody>
          <a:bodyPr>
            <a:normAutofit/>
          </a:bodyPr>
          <a:lstStyle/>
          <a:p>
            <a:pPr algn="l" eaLnBrk="1" hangingPunct="1"/>
            <a:r>
              <a:rPr lang="en-US" sz="3200" dirty="0" smtClean="0">
                <a:solidFill>
                  <a:srgbClr val="595959"/>
                </a:solidFill>
                <a:latin typeface="Calibri" charset="0"/>
                <a:ea typeface="ＭＳ Ｐゴシック" charset="0"/>
                <a:cs typeface="ＭＳ Ｐゴシック" charset="0"/>
              </a:rPr>
              <a:t/>
            </a:r>
            <a:br>
              <a:rPr lang="en-US" sz="3200" dirty="0" smtClean="0">
                <a:solidFill>
                  <a:srgbClr val="595959"/>
                </a:solidFill>
                <a:latin typeface="Calibri" charset="0"/>
                <a:ea typeface="ＭＳ Ｐゴシック" charset="0"/>
                <a:cs typeface="ＭＳ Ｐゴシック" charset="0"/>
              </a:rPr>
            </a:br>
            <a:endParaRPr lang="en-US" sz="2800" dirty="0">
              <a:solidFill>
                <a:schemeClr val="bg1"/>
              </a:solidFill>
              <a:latin typeface="Calibri" charset="0"/>
              <a:ea typeface="ＭＳ Ｐゴシック" charset="0"/>
              <a:cs typeface="ＭＳ Ｐゴシック" charset="0"/>
            </a:endParaRPr>
          </a:p>
        </p:txBody>
      </p:sp>
      <p:sp>
        <p:nvSpPr>
          <p:cNvPr id="9" name="Rectangle 2"/>
          <p:cNvSpPr txBox="1">
            <a:spLocks noChangeArrowheads="1"/>
          </p:cNvSpPr>
          <p:nvPr/>
        </p:nvSpPr>
        <p:spPr>
          <a:xfrm>
            <a:off x="737311" y="1552575"/>
            <a:ext cx="8406687" cy="10255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srgbClr val="FFFFFF"/>
                </a:solidFill>
                <a:latin typeface="+mn-lt"/>
                <a:ea typeface="ＭＳ Ｐゴシック" charset="0"/>
                <a:cs typeface="ＭＳ Ｐゴシック" charset="0"/>
              </a:rPr>
              <a:t>The LED promotion Process:</a:t>
            </a:r>
            <a:r>
              <a:rPr lang="en-US" sz="3200" dirty="0" smtClean="0">
                <a:solidFill>
                  <a:srgbClr val="595959"/>
                </a:solidFill>
                <a:latin typeface="+mn-lt"/>
                <a:ea typeface="ＭＳ Ｐゴシック" charset="0"/>
                <a:cs typeface="ＭＳ Ｐゴシック" charset="0"/>
              </a:rPr>
              <a:t> </a:t>
            </a:r>
            <a:r>
              <a:rPr lang="en-US" sz="2800" dirty="0" smtClean="0">
                <a:latin typeface="+mn-lt"/>
                <a:ea typeface="ＭＳ Ｐゴシック" charset="0"/>
                <a:cs typeface="ＭＳ Ｐゴシック" charset="0"/>
              </a:rPr>
              <a:t/>
            </a:r>
            <a:br>
              <a:rPr lang="en-US" sz="2800" dirty="0" smtClean="0">
                <a:latin typeface="+mn-lt"/>
                <a:ea typeface="ＭＳ Ｐゴシック" charset="0"/>
                <a:cs typeface="ＭＳ Ｐゴシック" charset="0"/>
              </a:rPr>
            </a:br>
            <a:r>
              <a:rPr lang="en-US" sz="2800" dirty="0" smtClean="0">
                <a:solidFill>
                  <a:srgbClr val="FF0000"/>
                </a:solidFill>
                <a:latin typeface="+mn-lt"/>
                <a:ea typeface="ＭＳ Ｐゴシック" charset="0"/>
                <a:cs typeface="ＭＳ Ｐゴシック" charset="0"/>
              </a:rPr>
              <a:t>The LED Fund: </a:t>
            </a:r>
            <a:endParaRPr lang="en-US" sz="2800" dirty="0">
              <a:solidFill>
                <a:srgbClr val="FFFFFF"/>
              </a:solidFill>
              <a:latin typeface="+mn-lt"/>
              <a:ea typeface="ＭＳ Ｐゴシック" charset="0"/>
              <a:cs typeface="ＭＳ Ｐゴシック" charset="0"/>
            </a:endParaRPr>
          </a:p>
        </p:txBody>
      </p:sp>
    </p:spTree>
    <p:extLst>
      <p:ext uri="{BB962C8B-B14F-4D97-AF65-F5344CB8AC3E}">
        <p14:creationId xmlns:p14="http://schemas.microsoft.com/office/powerpoint/2010/main" val="31007895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a:t>
            </a:r>
            <a:r>
              <a:rPr lang="en-US" sz="2600" dirty="0" smtClean="0">
                <a:solidFill>
                  <a:srgbClr val="FF0000"/>
                </a:solidFill>
                <a:latin typeface="Calibri" charset="0"/>
                <a:ea typeface="ＭＳ Ｐゴシック" charset="0"/>
                <a:cs typeface="ＭＳ Ｐゴシック" charset="0"/>
              </a:rPr>
              <a:t>LED Fund: </a:t>
            </a:r>
            <a:r>
              <a:rPr lang="en-US" sz="2600" dirty="0" smtClean="0">
                <a:solidFill>
                  <a:srgbClr val="FFFFFF"/>
                </a:solidFill>
                <a:latin typeface="Calibri" charset="0"/>
                <a:ea typeface="ＭＳ Ｐゴシック" charset="0"/>
                <a:cs typeface="ＭＳ Ｐゴシック" charset="0"/>
              </a:rPr>
              <a:t>Finance Tools</a:t>
            </a:r>
            <a:endParaRPr lang="en-US" sz="2400" b="0" i="1" dirty="0">
              <a:solidFill>
                <a:schemeClr val="bg1"/>
              </a:solidFill>
              <a:latin typeface="Calibri" charset="0"/>
              <a:ea typeface="ＭＳ Ｐゴシック" charset="0"/>
              <a:cs typeface="ＭＳ Ｐゴシック" charset="0"/>
            </a:endParaRPr>
          </a:p>
        </p:txBody>
      </p:sp>
      <p:sp>
        <p:nvSpPr>
          <p:cNvPr id="7" name="Tijdelijke aanduiding voor inhoud 2"/>
          <p:cNvSpPr>
            <a:spLocks noGrp="1"/>
          </p:cNvSpPr>
          <p:nvPr>
            <p:ph idx="1"/>
          </p:nvPr>
        </p:nvSpPr>
        <p:spPr>
          <a:xfrm>
            <a:off x="737312" y="1708175"/>
            <a:ext cx="8155168" cy="4465637"/>
          </a:xfrm>
        </p:spPr>
        <p:txBody>
          <a:bodyPr>
            <a:normAutofit lnSpcReduction="10000"/>
          </a:bodyPr>
          <a:lstStyle/>
          <a:p>
            <a:pPr>
              <a:buFont typeface="Wingdings" charset="2"/>
              <a:buChar char="§"/>
            </a:pPr>
            <a:r>
              <a:rPr lang="en-US" sz="2400" i="1" dirty="0" smtClean="0">
                <a:latin typeface="Arial" charset="0"/>
                <a:ea typeface="ＭＳ Ｐゴシック" charset="0"/>
                <a:cs typeface="ＭＳ Ｐゴシック" charset="0"/>
              </a:rPr>
              <a:t>Grants – </a:t>
            </a:r>
            <a:r>
              <a:rPr lang="en-US" sz="2000" i="1" dirty="0" smtClean="0">
                <a:solidFill>
                  <a:srgbClr val="FF0000"/>
                </a:solidFill>
                <a:latin typeface="Arial" charset="0"/>
                <a:ea typeface="ＭＳ Ｐゴシック" charset="0"/>
                <a:cs typeface="ＭＳ Ｐゴシック" charset="0"/>
              </a:rPr>
              <a:t>Performance Grants </a:t>
            </a:r>
            <a:r>
              <a:rPr lang="en-US" sz="2000" i="1" dirty="0">
                <a:solidFill>
                  <a:srgbClr val="FF0000"/>
                </a:solidFill>
                <a:latin typeface="Arial" charset="0"/>
                <a:ea typeface="ＭＳ Ｐゴシック" charset="0"/>
                <a:cs typeface="ＭＳ Ｐゴシック" charset="0"/>
              </a:rPr>
              <a:t>t</a:t>
            </a:r>
            <a:r>
              <a:rPr lang="en-US" sz="2000" i="1" dirty="0" smtClean="0">
                <a:solidFill>
                  <a:srgbClr val="FF0000"/>
                </a:solidFill>
                <a:latin typeface="Arial" charset="0"/>
                <a:ea typeface="ＭＳ Ｐゴシック" charset="0"/>
                <a:cs typeface="ＭＳ Ｐゴシック" charset="0"/>
              </a:rPr>
              <a:t>o Local Government to Supplement Own Sources of Finance for LED, to be Used to Build LG Capacity for Managing and Effectively Allocating Public Funds, and to Leverage Increased of Central Funding for LED promotion;  </a:t>
            </a:r>
            <a:endParaRPr lang="en-US" sz="800" i="1" dirty="0" smtClean="0">
              <a:latin typeface="Arial" charset="0"/>
              <a:ea typeface="ＭＳ Ｐゴシック" charset="0"/>
              <a:cs typeface="ＭＳ Ｐゴシック" charset="0"/>
            </a:endParaRPr>
          </a:p>
          <a:p>
            <a:pPr>
              <a:buFont typeface="Wingdings" charset="2"/>
              <a:buChar char="§"/>
            </a:pPr>
            <a:r>
              <a:rPr lang="en-US" sz="2400" i="1" dirty="0" smtClean="0">
                <a:latin typeface="Arial" charset="0"/>
                <a:ea typeface="ＭＳ Ｐゴシック" charset="0"/>
                <a:cs typeface="ＭＳ Ｐゴシック" charset="0"/>
              </a:rPr>
              <a:t>Loans – </a:t>
            </a:r>
            <a:r>
              <a:rPr lang="en-US" sz="2000" i="1" dirty="0" smtClean="0">
                <a:solidFill>
                  <a:srgbClr val="FF0000"/>
                </a:solidFill>
                <a:latin typeface="Arial" charset="0"/>
                <a:ea typeface="ＭＳ Ｐゴシック" charset="0"/>
                <a:cs typeface="ＭＳ Ｐゴシック" charset="0"/>
              </a:rPr>
              <a:t>To Local Governments, Securitized Through Income </a:t>
            </a:r>
            <a:r>
              <a:rPr lang="en-US" sz="2000" i="1" dirty="0">
                <a:solidFill>
                  <a:srgbClr val="FF0000"/>
                </a:solidFill>
                <a:latin typeface="Arial" charset="0"/>
                <a:ea typeface="ＭＳ Ｐゴシック" charset="0"/>
                <a:cs typeface="ＭＳ Ｐゴシック" charset="0"/>
              </a:rPr>
              <a:t>G</a:t>
            </a:r>
            <a:r>
              <a:rPr lang="en-US" sz="2000" i="1" dirty="0" smtClean="0">
                <a:solidFill>
                  <a:srgbClr val="FF0000"/>
                </a:solidFill>
                <a:latin typeface="Arial" charset="0"/>
                <a:ea typeface="ＭＳ Ｐゴシック" charset="0"/>
                <a:cs typeface="ＭＳ Ｐゴシック" charset="0"/>
              </a:rPr>
              <a:t>enerated by LG Investments that have Utilized the Loan;</a:t>
            </a:r>
            <a:endParaRPr lang="en-US" sz="800" i="1" dirty="0" smtClean="0">
              <a:latin typeface="Arial" charset="0"/>
              <a:ea typeface="ＭＳ Ｐゴシック" charset="0"/>
              <a:cs typeface="ＭＳ Ｐゴシック" charset="0"/>
            </a:endParaRPr>
          </a:p>
          <a:p>
            <a:pPr>
              <a:buFont typeface="Wingdings" charset="2"/>
              <a:buChar char="§"/>
            </a:pPr>
            <a:r>
              <a:rPr lang="en-US" sz="2400" i="1" dirty="0" smtClean="0">
                <a:latin typeface="Arial" charset="0"/>
                <a:ea typeface="ＭＳ Ｐゴシック" charset="0"/>
                <a:cs typeface="ＭＳ Ｐゴシック" charset="0"/>
              </a:rPr>
              <a:t>Risk or First-Loss Guarantees – </a:t>
            </a:r>
            <a:r>
              <a:rPr lang="en-US" sz="2000" i="1" dirty="0" smtClean="0">
                <a:solidFill>
                  <a:srgbClr val="FF0000"/>
                </a:solidFill>
                <a:latin typeface="Arial" charset="0"/>
                <a:ea typeface="ＭＳ Ｐゴシック" charset="0"/>
                <a:cs typeface="ＭＳ Ｐゴシック" charset="0"/>
              </a:rPr>
              <a:t>To Private Sources of Debt and Equity Finance (in collaboration or Partnership with other Available Risk Mitigation Facilities) with the Goal of Leveraging Private Investment Flows in LED Promotion;</a:t>
            </a:r>
            <a:endParaRPr lang="en-US" sz="800" i="1" dirty="0" smtClean="0">
              <a:latin typeface="Arial" charset="0"/>
              <a:ea typeface="ＭＳ Ｐゴシック" charset="0"/>
              <a:cs typeface="ＭＳ Ｐゴシック" charset="0"/>
            </a:endParaRPr>
          </a:p>
          <a:p>
            <a:pPr>
              <a:buFont typeface="Wingdings" charset="2"/>
              <a:buChar char="§"/>
            </a:pPr>
            <a:r>
              <a:rPr lang="en-US" sz="2400" i="1" dirty="0" smtClean="0">
                <a:latin typeface="Arial" charset="0"/>
                <a:ea typeface="ＭＳ Ｐゴシック" charset="0"/>
                <a:cs typeface="ＭＳ Ｐゴシック" charset="0"/>
              </a:rPr>
              <a:t>Credit Enhancement – </a:t>
            </a:r>
            <a:r>
              <a:rPr lang="en-US" sz="2000" i="1" dirty="0" smtClean="0">
                <a:solidFill>
                  <a:srgbClr val="FF0000"/>
                </a:solidFill>
                <a:latin typeface="Arial" charset="0"/>
                <a:ea typeface="ＭＳ Ｐゴシック" charset="0"/>
                <a:cs typeface="ＭＳ Ｐゴシック" charset="0"/>
              </a:rPr>
              <a:t>To Private Sector Investors to Enhance their Credit Assessment/Rating to enable them to Access Suitable Finance;</a:t>
            </a:r>
          </a:p>
        </p:txBody>
      </p:sp>
    </p:spTree>
    <p:extLst>
      <p:ext uri="{BB962C8B-B14F-4D97-AF65-F5344CB8AC3E}">
        <p14:creationId xmlns:p14="http://schemas.microsoft.com/office/powerpoint/2010/main" val="296757791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a:t>
            </a:r>
            <a:r>
              <a:rPr lang="en-US" sz="2600" dirty="0" smtClean="0">
                <a:solidFill>
                  <a:srgbClr val="FF0000"/>
                </a:solidFill>
                <a:latin typeface="Calibri" charset="0"/>
                <a:ea typeface="ＭＳ Ｐゴシック" charset="0"/>
                <a:cs typeface="ＭＳ Ｐゴシック" charset="0"/>
              </a:rPr>
              <a:t>LED Fund: </a:t>
            </a:r>
            <a:r>
              <a:rPr lang="en-US" sz="2600" dirty="0" smtClean="0">
                <a:solidFill>
                  <a:srgbClr val="FFFFFF"/>
                </a:solidFill>
                <a:latin typeface="Calibri" charset="0"/>
                <a:ea typeface="ＭＳ Ｐゴシック" charset="0"/>
                <a:cs typeface="ＭＳ Ｐゴシック" charset="0"/>
              </a:rPr>
              <a:t>Structure and </a:t>
            </a:r>
            <a:endParaRPr lang="en-US" sz="2400" b="0" i="1" dirty="0">
              <a:solidFill>
                <a:schemeClr val="bg1"/>
              </a:solidFill>
              <a:latin typeface="Calibri" charset="0"/>
              <a:ea typeface="ＭＳ Ｐゴシック" charset="0"/>
              <a:cs typeface="ＭＳ Ｐゴシック" charset="0"/>
            </a:endParaRPr>
          </a:p>
        </p:txBody>
      </p:sp>
      <p:sp>
        <p:nvSpPr>
          <p:cNvPr id="9" name="Rectangle 8"/>
          <p:cNvSpPr>
            <a:spLocks noChangeArrowheads="1"/>
          </p:cNvSpPr>
          <p:nvPr/>
        </p:nvSpPr>
        <p:spPr bwMode="auto">
          <a:xfrm rot="16200000">
            <a:off x="1903413" y="4953000"/>
            <a:ext cx="1524000" cy="457200"/>
          </a:xfrm>
          <a:prstGeom prst="rect">
            <a:avLst/>
          </a:prstGeom>
          <a:solidFill>
            <a:srgbClr val="FF0000"/>
          </a:solidFill>
          <a:ln w="9525" cap="rnd">
            <a:solidFill>
              <a:schemeClr val="tx1"/>
            </a:solidFill>
            <a:prstDash val="sysDot"/>
            <a:miter lim="800000"/>
            <a:headEnd/>
            <a:tailEnd/>
          </a:ln>
        </p:spPr>
        <p:txBody>
          <a:bodyPr wrap="none" anchor="ctr"/>
          <a:lstStyle/>
          <a:p>
            <a:pPr algn="ctr"/>
            <a:r>
              <a:rPr lang="en-US" sz="1200">
                <a:solidFill>
                  <a:schemeClr val="bg1"/>
                </a:solidFill>
                <a:latin typeface="Comic Sans MS" charset="0"/>
              </a:rPr>
              <a:t>Intermediary</a:t>
            </a:r>
          </a:p>
          <a:p>
            <a:pPr algn="ctr"/>
            <a:r>
              <a:rPr lang="en-US" sz="1200">
                <a:solidFill>
                  <a:schemeClr val="bg1"/>
                </a:solidFill>
                <a:latin typeface="Comic Sans MS" charset="0"/>
              </a:rPr>
              <a:t>Finance Institutions</a:t>
            </a:r>
          </a:p>
        </p:txBody>
      </p:sp>
      <p:sp>
        <p:nvSpPr>
          <p:cNvPr id="10" name="Rectangle 9"/>
          <p:cNvSpPr>
            <a:spLocks noChangeArrowheads="1"/>
          </p:cNvSpPr>
          <p:nvPr/>
        </p:nvSpPr>
        <p:spPr bwMode="auto">
          <a:xfrm>
            <a:off x="6629400" y="4473575"/>
            <a:ext cx="1600200" cy="1219200"/>
          </a:xfrm>
          <a:prstGeom prst="rect">
            <a:avLst/>
          </a:prstGeom>
          <a:solidFill>
            <a:srgbClr val="FF0000"/>
          </a:solidFill>
          <a:ln w="9525" cap="rnd">
            <a:solidFill>
              <a:schemeClr val="tx1"/>
            </a:solidFill>
            <a:prstDash val="sysDot"/>
            <a:miter lim="800000"/>
            <a:headEnd/>
            <a:tailEnd/>
          </a:ln>
        </p:spPr>
        <p:txBody>
          <a:bodyPr wrap="none" anchor="ctr"/>
          <a:lstStyle/>
          <a:p>
            <a:pPr algn="ctr"/>
            <a:r>
              <a:rPr lang="en-US" sz="1600">
                <a:solidFill>
                  <a:schemeClr val="bg1"/>
                </a:solidFill>
                <a:latin typeface="Comic Sans MS" charset="0"/>
              </a:rPr>
              <a:t>Intermediaries</a:t>
            </a: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a:p>
            <a:pPr algn="ctr"/>
            <a:endParaRPr lang="en-US" sz="1600">
              <a:solidFill>
                <a:schemeClr val="bg1"/>
              </a:solidFill>
              <a:latin typeface="Comic Sans MS" charset="0"/>
            </a:endParaRPr>
          </a:p>
        </p:txBody>
      </p:sp>
      <p:sp>
        <p:nvSpPr>
          <p:cNvPr id="11" name="Rectangle 10"/>
          <p:cNvSpPr>
            <a:spLocks noChangeArrowheads="1"/>
          </p:cNvSpPr>
          <p:nvPr/>
        </p:nvSpPr>
        <p:spPr bwMode="auto">
          <a:xfrm>
            <a:off x="3124200" y="4092575"/>
            <a:ext cx="2895600" cy="3810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a:latin typeface="Comic Sans MS" charset="0"/>
              </a:rPr>
              <a:t>Economic Infrastructure </a:t>
            </a:r>
          </a:p>
        </p:txBody>
      </p:sp>
      <p:sp>
        <p:nvSpPr>
          <p:cNvPr id="12" name="Rectangle 11"/>
          <p:cNvSpPr>
            <a:spLocks noChangeArrowheads="1"/>
          </p:cNvSpPr>
          <p:nvPr/>
        </p:nvSpPr>
        <p:spPr bwMode="auto">
          <a:xfrm>
            <a:off x="381000" y="4668838"/>
            <a:ext cx="1371600" cy="609600"/>
          </a:xfrm>
          <a:prstGeom prst="rect">
            <a:avLst/>
          </a:prstGeom>
          <a:solidFill>
            <a:schemeClr val="tx1"/>
          </a:solidFill>
          <a:ln w="9525" cap="rnd">
            <a:solidFill>
              <a:schemeClr val="tx1"/>
            </a:solidFill>
            <a:prstDash val="sysDot"/>
            <a:miter lim="800000"/>
            <a:headEnd/>
            <a:tailEnd/>
          </a:ln>
        </p:spPr>
        <p:txBody>
          <a:bodyPr wrap="none" anchor="ctr"/>
          <a:lstStyle/>
          <a:p>
            <a:pPr algn="ctr"/>
            <a:r>
              <a:rPr lang="en-US">
                <a:solidFill>
                  <a:schemeClr val="bg1"/>
                </a:solidFill>
                <a:latin typeface="Comic Sans MS" charset="0"/>
              </a:rPr>
              <a:t>Local </a:t>
            </a:r>
          </a:p>
          <a:p>
            <a:pPr algn="ctr"/>
            <a:r>
              <a:rPr lang="en-US">
                <a:solidFill>
                  <a:schemeClr val="bg1"/>
                </a:solidFill>
                <a:latin typeface="Comic Sans MS" charset="0"/>
              </a:rPr>
              <a:t>Government</a:t>
            </a:r>
          </a:p>
        </p:txBody>
      </p:sp>
      <p:sp>
        <p:nvSpPr>
          <p:cNvPr id="13" name="Rectangle 12"/>
          <p:cNvSpPr>
            <a:spLocks noChangeArrowheads="1"/>
          </p:cNvSpPr>
          <p:nvPr/>
        </p:nvSpPr>
        <p:spPr bwMode="auto">
          <a:xfrm>
            <a:off x="3124200" y="4549775"/>
            <a:ext cx="2895600" cy="3810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a:latin typeface="Comic Sans MS" charset="0"/>
              </a:rPr>
              <a:t>Strategic Support Sectors</a:t>
            </a:r>
          </a:p>
        </p:txBody>
      </p:sp>
      <p:sp>
        <p:nvSpPr>
          <p:cNvPr id="14" name="Rectangle 13"/>
          <p:cNvSpPr>
            <a:spLocks noChangeArrowheads="1"/>
          </p:cNvSpPr>
          <p:nvPr/>
        </p:nvSpPr>
        <p:spPr bwMode="auto">
          <a:xfrm>
            <a:off x="3124200" y="5006975"/>
            <a:ext cx="2895600" cy="3810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dirty="0" smtClean="0">
                <a:latin typeface="Comic Sans MS" charset="0"/>
              </a:rPr>
              <a:t>Micro, Small, Medium Enterprises</a:t>
            </a:r>
            <a:endParaRPr lang="en-US" sz="1400" dirty="0">
              <a:latin typeface="Comic Sans MS" charset="0"/>
            </a:endParaRPr>
          </a:p>
        </p:txBody>
      </p:sp>
      <p:sp>
        <p:nvSpPr>
          <p:cNvPr id="15" name="Rectangle 14"/>
          <p:cNvSpPr>
            <a:spLocks noChangeArrowheads="1"/>
          </p:cNvSpPr>
          <p:nvPr/>
        </p:nvSpPr>
        <p:spPr bwMode="auto">
          <a:xfrm>
            <a:off x="3124200" y="5464175"/>
            <a:ext cx="2895600" cy="3810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dirty="0" smtClean="0">
                <a:latin typeface="Comic Sans MS" charset="0"/>
              </a:rPr>
              <a:t>Large-Scale Catalytic </a:t>
            </a:r>
            <a:r>
              <a:rPr lang="en-US" sz="1400" dirty="0">
                <a:latin typeface="Comic Sans MS" charset="0"/>
              </a:rPr>
              <a:t>Projects</a:t>
            </a:r>
          </a:p>
        </p:txBody>
      </p:sp>
      <p:sp>
        <p:nvSpPr>
          <p:cNvPr id="16" name="Oval 15"/>
          <p:cNvSpPr>
            <a:spLocks noChangeArrowheads="1"/>
          </p:cNvSpPr>
          <p:nvPr/>
        </p:nvSpPr>
        <p:spPr bwMode="auto">
          <a:xfrm>
            <a:off x="3832225" y="1577975"/>
            <a:ext cx="1447800" cy="1447800"/>
          </a:xfrm>
          <a:prstGeom prst="ellipse">
            <a:avLst/>
          </a:prstGeom>
          <a:gradFill rotWithShape="1">
            <a:gsLst>
              <a:gs pos="0">
                <a:srgbClr val="FF0000"/>
              </a:gs>
              <a:gs pos="50000">
                <a:srgbClr val="760000"/>
              </a:gs>
              <a:gs pos="100000">
                <a:srgbClr val="FF0000"/>
              </a:gs>
            </a:gsLst>
            <a:lin ang="5400000" scaled="1"/>
          </a:gradFill>
          <a:ln w="9525" cap="rnd">
            <a:solidFill>
              <a:schemeClr val="tx1"/>
            </a:solidFill>
            <a:prstDash val="sysDot"/>
            <a:round/>
            <a:headEnd/>
            <a:tailEnd/>
          </a:ln>
        </p:spPr>
        <p:txBody>
          <a:bodyPr wrap="none" anchor="ctr"/>
          <a:lstStyle/>
          <a:p>
            <a:pPr algn="ctr"/>
            <a:r>
              <a:rPr lang="en-US" dirty="0" smtClean="0">
                <a:solidFill>
                  <a:schemeClr val="bg1"/>
                </a:solidFill>
                <a:latin typeface="Comic Sans MS" charset="0"/>
              </a:rPr>
              <a:t>The</a:t>
            </a:r>
          </a:p>
          <a:p>
            <a:pPr algn="ctr"/>
            <a:r>
              <a:rPr lang="en-US" dirty="0" smtClean="0">
                <a:solidFill>
                  <a:schemeClr val="bg1"/>
                </a:solidFill>
                <a:latin typeface="Comic Sans MS" charset="0"/>
              </a:rPr>
              <a:t>Economic</a:t>
            </a:r>
            <a:endParaRPr lang="en-US" dirty="0">
              <a:solidFill>
                <a:schemeClr val="bg1"/>
              </a:solidFill>
              <a:latin typeface="Comic Sans MS" charset="0"/>
            </a:endParaRPr>
          </a:p>
          <a:p>
            <a:pPr algn="ctr"/>
            <a:r>
              <a:rPr lang="en-US" dirty="0">
                <a:solidFill>
                  <a:schemeClr val="bg1"/>
                </a:solidFill>
                <a:latin typeface="Comic Sans MS" charset="0"/>
              </a:rPr>
              <a:t>Development</a:t>
            </a:r>
          </a:p>
          <a:p>
            <a:pPr algn="ctr"/>
            <a:r>
              <a:rPr lang="en-US" dirty="0">
                <a:solidFill>
                  <a:schemeClr val="bg1"/>
                </a:solidFill>
                <a:latin typeface="Comic Sans MS" charset="0"/>
              </a:rPr>
              <a:t>Fund</a:t>
            </a:r>
          </a:p>
        </p:txBody>
      </p:sp>
      <p:sp>
        <p:nvSpPr>
          <p:cNvPr id="17" name="Rectangle 16"/>
          <p:cNvSpPr>
            <a:spLocks noChangeArrowheads="1"/>
          </p:cNvSpPr>
          <p:nvPr/>
        </p:nvSpPr>
        <p:spPr bwMode="auto">
          <a:xfrm>
            <a:off x="3124200" y="4016375"/>
            <a:ext cx="2895600" cy="19050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latin typeface="Comic Sans MS" charset="0"/>
            </a:endParaRPr>
          </a:p>
          <a:p>
            <a:pPr algn="ctr"/>
            <a:endParaRPr lang="en-US">
              <a:latin typeface="Comic Sans MS" charset="0"/>
            </a:endParaRPr>
          </a:p>
          <a:p>
            <a:pPr algn="ctr"/>
            <a:endParaRPr lang="en-US">
              <a:latin typeface="Comic Sans MS" charset="0"/>
            </a:endParaRPr>
          </a:p>
          <a:p>
            <a:pPr algn="ctr"/>
            <a:endParaRPr lang="en-US">
              <a:latin typeface="Comic Sans MS" charset="0"/>
            </a:endParaRPr>
          </a:p>
          <a:p>
            <a:pPr algn="ctr"/>
            <a:endParaRPr lang="en-US">
              <a:latin typeface="Comic Sans MS" charset="0"/>
            </a:endParaRPr>
          </a:p>
          <a:p>
            <a:pPr algn="ctr"/>
            <a:endParaRPr lang="en-US">
              <a:latin typeface="Comic Sans MS" charset="0"/>
            </a:endParaRPr>
          </a:p>
          <a:p>
            <a:pPr algn="ctr"/>
            <a:endParaRPr lang="en-US">
              <a:latin typeface="Comic Sans MS" charset="0"/>
            </a:endParaRPr>
          </a:p>
        </p:txBody>
      </p:sp>
      <p:sp>
        <p:nvSpPr>
          <p:cNvPr id="18" name="Rectangle 17"/>
          <p:cNvSpPr>
            <a:spLocks noChangeArrowheads="1"/>
          </p:cNvSpPr>
          <p:nvPr/>
        </p:nvSpPr>
        <p:spPr bwMode="auto">
          <a:xfrm>
            <a:off x="3124200" y="3635375"/>
            <a:ext cx="2895600" cy="381000"/>
          </a:xfrm>
          <a:prstGeom prst="rect">
            <a:avLst/>
          </a:prstGeom>
          <a:solidFill>
            <a:srgbClr val="0000FF"/>
          </a:solidFill>
          <a:ln w="9525" cap="rnd">
            <a:solidFill>
              <a:schemeClr val="tx1"/>
            </a:solidFill>
            <a:prstDash val="sysDot"/>
            <a:miter lim="800000"/>
            <a:headEnd/>
            <a:tailEnd/>
          </a:ln>
        </p:spPr>
        <p:txBody>
          <a:bodyPr wrap="none" anchor="ctr"/>
          <a:lstStyle/>
          <a:p>
            <a:pPr algn="ctr"/>
            <a:r>
              <a:rPr lang="en-US" sz="1400" b="1">
                <a:solidFill>
                  <a:schemeClr val="bg1"/>
                </a:solidFill>
                <a:latin typeface="Comic Sans MS" charset="0"/>
              </a:rPr>
              <a:t>LED Strategy</a:t>
            </a:r>
          </a:p>
        </p:txBody>
      </p:sp>
      <p:sp>
        <p:nvSpPr>
          <p:cNvPr id="19" name="AutoShape 18"/>
          <p:cNvSpPr>
            <a:spLocks noChangeArrowheads="1"/>
          </p:cNvSpPr>
          <p:nvPr/>
        </p:nvSpPr>
        <p:spPr bwMode="auto">
          <a:xfrm>
            <a:off x="6705600" y="4778375"/>
            <a:ext cx="1447800" cy="381000"/>
          </a:xfrm>
          <a:prstGeom prst="roundRect">
            <a:avLst>
              <a:gd name="adj" fmla="val 16667"/>
            </a:avLst>
          </a:prstGeom>
          <a:solidFill>
            <a:schemeClr val="bg1"/>
          </a:solidFill>
          <a:ln w="9525" cap="rnd">
            <a:solidFill>
              <a:schemeClr val="tx1"/>
            </a:solidFill>
            <a:prstDash val="sysDot"/>
            <a:round/>
            <a:headEnd/>
            <a:tailEnd/>
          </a:ln>
        </p:spPr>
        <p:txBody>
          <a:bodyPr wrap="none" anchor="ctr"/>
          <a:lstStyle/>
          <a:p>
            <a:pPr algn="ctr"/>
            <a:r>
              <a:rPr lang="en-US" sz="1200">
                <a:latin typeface="Comic Sans MS" charset="0"/>
              </a:rPr>
              <a:t>Financial </a:t>
            </a:r>
          </a:p>
          <a:p>
            <a:pPr algn="ctr"/>
            <a:r>
              <a:rPr lang="en-US" sz="1200">
                <a:latin typeface="Comic Sans MS" charset="0"/>
              </a:rPr>
              <a:t>Institutions</a:t>
            </a:r>
          </a:p>
        </p:txBody>
      </p:sp>
      <p:sp>
        <p:nvSpPr>
          <p:cNvPr id="20" name="AutoShape 19"/>
          <p:cNvSpPr>
            <a:spLocks noChangeArrowheads="1"/>
          </p:cNvSpPr>
          <p:nvPr/>
        </p:nvSpPr>
        <p:spPr bwMode="auto">
          <a:xfrm>
            <a:off x="6705600" y="5235575"/>
            <a:ext cx="1447800" cy="381000"/>
          </a:xfrm>
          <a:prstGeom prst="roundRect">
            <a:avLst>
              <a:gd name="adj" fmla="val 16667"/>
            </a:avLst>
          </a:prstGeom>
          <a:solidFill>
            <a:schemeClr val="bg1"/>
          </a:solidFill>
          <a:ln w="9525" cap="rnd">
            <a:solidFill>
              <a:schemeClr val="tx1"/>
            </a:solidFill>
            <a:prstDash val="sysDot"/>
            <a:round/>
            <a:headEnd/>
            <a:tailEnd/>
          </a:ln>
        </p:spPr>
        <p:txBody>
          <a:bodyPr wrap="none" anchor="ctr"/>
          <a:lstStyle/>
          <a:p>
            <a:pPr algn="ctr"/>
            <a:r>
              <a:rPr lang="en-US" sz="1200">
                <a:latin typeface="Comic Sans MS" charset="0"/>
              </a:rPr>
              <a:t>Equity Investment</a:t>
            </a:r>
          </a:p>
          <a:p>
            <a:pPr algn="ctr"/>
            <a:r>
              <a:rPr lang="en-US" sz="1200">
                <a:latin typeface="Comic Sans MS" charset="0"/>
              </a:rPr>
              <a:t>Social Venture</a:t>
            </a:r>
          </a:p>
        </p:txBody>
      </p:sp>
      <p:cxnSp>
        <p:nvCxnSpPr>
          <p:cNvPr id="21" name="AutoShape 20"/>
          <p:cNvCxnSpPr>
            <a:cxnSpLocks noChangeShapeType="1"/>
            <a:stCxn id="16" idx="6"/>
            <a:endCxn id="10" idx="3"/>
          </p:cNvCxnSpPr>
          <p:nvPr/>
        </p:nvCxnSpPr>
        <p:spPr bwMode="auto">
          <a:xfrm>
            <a:off x="5280025" y="2301875"/>
            <a:ext cx="2949575" cy="2781300"/>
          </a:xfrm>
          <a:prstGeom prst="bentConnector3">
            <a:avLst>
              <a:gd name="adj1" fmla="val 107750"/>
            </a:avLst>
          </a:prstGeom>
          <a:noFill/>
          <a:ln w="28575">
            <a:solidFill>
              <a:srgbClr val="FF0000"/>
            </a:solidFill>
            <a:prstDash val="sysDot"/>
            <a:miter lim="800000"/>
            <a:headEnd/>
            <a:tailEnd type="triangle" w="med" len="med"/>
          </a:ln>
          <a:extLst>
            <a:ext uri="{909E8E84-426E-40dd-AFC4-6F175D3DCCD1}">
              <a14:hiddenFill xmlns:a14="http://schemas.microsoft.com/office/drawing/2010/main">
                <a:noFill/>
              </a14:hiddenFill>
            </a:ext>
          </a:extLst>
        </p:spPr>
      </p:cxnSp>
      <p:sp>
        <p:nvSpPr>
          <p:cNvPr id="22" name="Oval 21"/>
          <p:cNvSpPr>
            <a:spLocks noChangeArrowheads="1"/>
          </p:cNvSpPr>
          <p:nvPr/>
        </p:nvSpPr>
        <p:spPr bwMode="auto">
          <a:xfrm>
            <a:off x="7989888" y="3068638"/>
            <a:ext cx="955675" cy="381000"/>
          </a:xfrm>
          <a:prstGeom prst="ellipse">
            <a:avLst/>
          </a:prstGeom>
          <a:solidFill>
            <a:srgbClr val="FF0000"/>
          </a:solidFill>
          <a:ln w="9525" cap="rnd">
            <a:solidFill>
              <a:schemeClr val="tx1"/>
            </a:solidFill>
            <a:prstDash val="sysDot"/>
            <a:round/>
            <a:headEnd/>
            <a:tailEnd/>
          </a:ln>
        </p:spPr>
        <p:txBody>
          <a:bodyPr wrap="none" anchor="ctr"/>
          <a:lstStyle/>
          <a:p>
            <a:pPr algn="ctr"/>
            <a:r>
              <a:rPr lang="en-US" sz="1100">
                <a:solidFill>
                  <a:schemeClr val="bg1"/>
                </a:solidFill>
                <a:latin typeface="Comic Sans MS" charset="0"/>
              </a:rPr>
              <a:t>Risk </a:t>
            </a:r>
          </a:p>
          <a:p>
            <a:pPr algn="ctr"/>
            <a:r>
              <a:rPr lang="en-US" sz="1100">
                <a:solidFill>
                  <a:schemeClr val="bg1"/>
                </a:solidFill>
                <a:latin typeface="Comic Sans MS" charset="0"/>
              </a:rPr>
              <a:t>Mitigation</a:t>
            </a:r>
          </a:p>
        </p:txBody>
      </p:sp>
      <p:cxnSp>
        <p:nvCxnSpPr>
          <p:cNvPr id="23" name="AutoShape 24"/>
          <p:cNvCxnSpPr>
            <a:cxnSpLocks noChangeShapeType="1"/>
            <a:stCxn id="16" idx="2"/>
            <a:endCxn id="12" idx="0"/>
          </p:cNvCxnSpPr>
          <p:nvPr/>
        </p:nvCxnSpPr>
        <p:spPr bwMode="auto">
          <a:xfrm rot="10800000" flipV="1">
            <a:off x="1066800" y="2301875"/>
            <a:ext cx="2765425" cy="2366963"/>
          </a:xfrm>
          <a:prstGeom prst="bentConnector2">
            <a:avLst/>
          </a:prstGeom>
          <a:noFill/>
          <a:ln w="28575">
            <a:solidFill>
              <a:srgbClr val="FF0000"/>
            </a:solidFill>
            <a:prstDash val="sysDot"/>
            <a:miter lim="800000"/>
            <a:headEnd/>
            <a:tailEnd type="triangle" w="med" len="med"/>
          </a:ln>
          <a:extLst>
            <a:ext uri="{909E8E84-426E-40dd-AFC4-6F175D3DCCD1}">
              <a14:hiddenFill xmlns:a14="http://schemas.microsoft.com/office/drawing/2010/main">
                <a:noFill/>
              </a14:hiddenFill>
            </a:ext>
          </a:extLst>
        </p:spPr>
      </p:cxnSp>
      <p:cxnSp>
        <p:nvCxnSpPr>
          <p:cNvPr id="24" name="AutoShape 25"/>
          <p:cNvCxnSpPr>
            <a:cxnSpLocks noChangeShapeType="1"/>
            <a:stCxn id="12" idx="3"/>
            <a:endCxn id="11" idx="1"/>
          </p:cNvCxnSpPr>
          <p:nvPr/>
        </p:nvCxnSpPr>
        <p:spPr bwMode="auto">
          <a:xfrm flipV="1">
            <a:off x="1752600" y="4283075"/>
            <a:ext cx="1371600" cy="690563"/>
          </a:xfrm>
          <a:prstGeom prst="bentConnector3">
            <a:avLst>
              <a:gd name="adj1" fmla="val 35301"/>
            </a:avLst>
          </a:prstGeom>
          <a:noFill/>
          <a:ln w="19050" cap="rnd">
            <a:solidFill>
              <a:srgbClr val="FF0000"/>
            </a:solidFill>
            <a:prstDash val="sysDot"/>
            <a:miter lim="800000"/>
            <a:headEnd/>
            <a:tailEnd type="triangle" w="med" len="med"/>
          </a:ln>
          <a:extLst>
            <a:ext uri="{909E8E84-426E-40dd-AFC4-6F175D3DCCD1}">
              <a14:hiddenFill xmlns:a14="http://schemas.microsoft.com/office/drawing/2010/main">
                <a:noFill/>
              </a14:hiddenFill>
            </a:ext>
          </a:extLst>
        </p:spPr>
      </p:cxnSp>
      <p:cxnSp>
        <p:nvCxnSpPr>
          <p:cNvPr id="25" name="AutoShape 26"/>
          <p:cNvCxnSpPr>
            <a:cxnSpLocks noChangeShapeType="1"/>
            <a:stCxn id="12" idx="3"/>
            <a:endCxn id="15" idx="1"/>
          </p:cNvCxnSpPr>
          <p:nvPr/>
        </p:nvCxnSpPr>
        <p:spPr bwMode="auto">
          <a:xfrm>
            <a:off x="1752600" y="4973638"/>
            <a:ext cx="1371600" cy="681037"/>
          </a:xfrm>
          <a:prstGeom prst="bentConnector3">
            <a:avLst>
              <a:gd name="adj1" fmla="val 35185"/>
            </a:avLst>
          </a:prstGeom>
          <a:noFill/>
          <a:ln w="19050" cap="rnd">
            <a:solidFill>
              <a:srgbClr val="FF0000"/>
            </a:solidFill>
            <a:prstDash val="sysDot"/>
            <a:miter lim="800000"/>
            <a:headEnd/>
            <a:tailEnd type="triangle" w="med" len="med"/>
          </a:ln>
          <a:extLst>
            <a:ext uri="{909E8E84-426E-40dd-AFC4-6F175D3DCCD1}">
              <a14:hiddenFill xmlns:a14="http://schemas.microsoft.com/office/drawing/2010/main">
                <a:noFill/>
              </a14:hiddenFill>
            </a:ext>
          </a:extLst>
        </p:spPr>
      </p:cxnSp>
      <p:cxnSp>
        <p:nvCxnSpPr>
          <p:cNvPr id="26" name="AutoShape 27"/>
          <p:cNvCxnSpPr>
            <a:cxnSpLocks noChangeShapeType="1"/>
            <a:stCxn id="12" idx="3"/>
            <a:endCxn id="14" idx="1"/>
          </p:cNvCxnSpPr>
          <p:nvPr/>
        </p:nvCxnSpPr>
        <p:spPr bwMode="auto">
          <a:xfrm>
            <a:off x="1752600" y="4973638"/>
            <a:ext cx="1371600" cy="223837"/>
          </a:xfrm>
          <a:prstGeom prst="bentConnector3">
            <a:avLst>
              <a:gd name="adj1" fmla="val 35301"/>
            </a:avLst>
          </a:prstGeom>
          <a:noFill/>
          <a:ln w="19050" cap="rnd">
            <a:solidFill>
              <a:srgbClr val="FF0000"/>
            </a:solidFill>
            <a:prstDash val="sysDot"/>
            <a:miter lim="800000"/>
            <a:headEnd/>
            <a:tailEnd type="triangle" w="med" len="med"/>
          </a:ln>
          <a:extLst>
            <a:ext uri="{909E8E84-426E-40dd-AFC4-6F175D3DCCD1}">
              <a14:hiddenFill xmlns:a14="http://schemas.microsoft.com/office/drawing/2010/main">
                <a:noFill/>
              </a14:hiddenFill>
            </a:ext>
          </a:extLst>
        </p:spPr>
      </p:cxnSp>
      <p:cxnSp>
        <p:nvCxnSpPr>
          <p:cNvPr id="27" name="AutoShape 28"/>
          <p:cNvCxnSpPr>
            <a:cxnSpLocks noChangeShapeType="1"/>
            <a:stCxn id="12" idx="3"/>
            <a:endCxn id="13" idx="1"/>
          </p:cNvCxnSpPr>
          <p:nvPr/>
        </p:nvCxnSpPr>
        <p:spPr bwMode="auto">
          <a:xfrm flipV="1">
            <a:off x="1752600" y="4740275"/>
            <a:ext cx="1371600" cy="233363"/>
          </a:xfrm>
          <a:prstGeom prst="bentConnector3">
            <a:avLst>
              <a:gd name="adj1" fmla="val 35301"/>
            </a:avLst>
          </a:prstGeom>
          <a:noFill/>
          <a:ln w="19050" cap="rnd">
            <a:solidFill>
              <a:srgbClr val="FF0000"/>
            </a:solidFill>
            <a:prstDash val="sysDot"/>
            <a:miter lim="800000"/>
            <a:headEnd/>
            <a:tailEnd type="triangle" w="med" len="med"/>
          </a:ln>
          <a:extLst>
            <a:ext uri="{909E8E84-426E-40dd-AFC4-6F175D3DCCD1}">
              <a14:hiddenFill xmlns:a14="http://schemas.microsoft.com/office/drawing/2010/main">
                <a:noFill/>
              </a14:hiddenFill>
            </a:ext>
          </a:extLst>
        </p:spPr>
      </p:cxnSp>
      <p:cxnSp>
        <p:nvCxnSpPr>
          <p:cNvPr id="28" name="AutoShape 29"/>
          <p:cNvCxnSpPr>
            <a:cxnSpLocks noChangeShapeType="1"/>
            <a:stCxn id="10" idx="1"/>
            <a:endCxn id="13" idx="3"/>
          </p:cNvCxnSpPr>
          <p:nvPr/>
        </p:nvCxnSpPr>
        <p:spPr bwMode="auto">
          <a:xfrm rot="10800000">
            <a:off x="6019800" y="4740275"/>
            <a:ext cx="609600" cy="342900"/>
          </a:xfrm>
          <a:prstGeom prst="bentConnector3">
            <a:avLst>
              <a:gd name="adj1" fmla="val 50000"/>
            </a:avLst>
          </a:prstGeom>
          <a:noFill/>
          <a:ln w="19050" cap="rnd">
            <a:solidFill>
              <a:srgbClr val="FF0000"/>
            </a:solidFill>
            <a:prstDash val="sysDot"/>
            <a:miter lim="800000"/>
            <a:headEnd/>
            <a:tailEnd type="triangle" w="med" len="med"/>
          </a:ln>
          <a:extLst>
            <a:ext uri="{909E8E84-426E-40dd-AFC4-6F175D3DCCD1}">
              <a14:hiddenFill xmlns:a14="http://schemas.microsoft.com/office/drawing/2010/main">
                <a:noFill/>
              </a14:hiddenFill>
            </a:ext>
          </a:extLst>
        </p:spPr>
      </p:cxnSp>
      <p:cxnSp>
        <p:nvCxnSpPr>
          <p:cNvPr id="29" name="AutoShape 30"/>
          <p:cNvCxnSpPr>
            <a:cxnSpLocks noChangeShapeType="1"/>
            <a:stCxn id="10" idx="1"/>
            <a:endCxn id="14" idx="3"/>
          </p:cNvCxnSpPr>
          <p:nvPr/>
        </p:nvCxnSpPr>
        <p:spPr bwMode="auto">
          <a:xfrm rot="10800000" flipV="1">
            <a:off x="6019800" y="5083175"/>
            <a:ext cx="609600" cy="114300"/>
          </a:xfrm>
          <a:prstGeom prst="bentConnector3">
            <a:avLst>
              <a:gd name="adj1" fmla="val 50000"/>
            </a:avLst>
          </a:prstGeom>
          <a:noFill/>
          <a:ln w="19050" cap="rnd">
            <a:solidFill>
              <a:srgbClr val="FF0000"/>
            </a:solidFill>
            <a:prstDash val="sysDot"/>
            <a:miter lim="800000"/>
            <a:headEnd/>
            <a:tailEnd type="triangle" w="med" len="med"/>
          </a:ln>
          <a:extLst>
            <a:ext uri="{909E8E84-426E-40dd-AFC4-6F175D3DCCD1}">
              <a14:hiddenFill xmlns:a14="http://schemas.microsoft.com/office/drawing/2010/main">
                <a:noFill/>
              </a14:hiddenFill>
            </a:ext>
          </a:extLst>
        </p:spPr>
      </p:cxnSp>
      <p:cxnSp>
        <p:nvCxnSpPr>
          <p:cNvPr id="30" name="AutoShape 31"/>
          <p:cNvCxnSpPr>
            <a:cxnSpLocks noChangeShapeType="1"/>
            <a:stCxn id="10" idx="1"/>
            <a:endCxn id="15" idx="3"/>
          </p:cNvCxnSpPr>
          <p:nvPr/>
        </p:nvCxnSpPr>
        <p:spPr bwMode="auto">
          <a:xfrm rot="10800000" flipV="1">
            <a:off x="6019800" y="5083175"/>
            <a:ext cx="609600" cy="571500"/>
          </a:xfrm>
          <a:prstGeom prst="bentConnector3">
            <a:avLst>
              <a:gd name="adj1" fmla="val 50000"/>
            </a:avLst>
          </a:prstGeom>
          <a:noFill/>
          <a:ln w="19050" cap="rnd">
            <a:solidFill>
              <a:srgbClr val="FF0000"/>
            </a:solidFill>
            <a:prstDash val="sysDot"/>
            <a:miter lim="800000"/>
            <a:headEnd/>
            <a:tailEnd type="triangle" w="med" len="med"/>
          </a:ln>
          <a:extLst>
            <a:ext uri="{909E8E84-426E-40dd-AFC4-6F175D3DCCD1}">
              <a14:hiddenFill xmlns:a14="http://schemas.microsoft.com/office/drawing/2010/main">
                <a:noFill/>
              </a14:hiddenFill>
            </a:ext>
          </a:extLst>
        </p:spPr>
      </p:cxnSp>
      <p:sp>
        <p:nvSpPr>
          <p:cNvPr id="31" name="Oval 32"/>
          <p:cNvSpPr>
            <a:spLocks noChangeArrowheads="1"/>
          </p:cNvSpPr>
          <p:nvPr/>
        </p:nvSpPr>
        <p:spPr bwMode="auto">
          <a:xfrm>
            <a:off x="739775" y="3352800"/>
            <a:ext cx="663575" cy="381000"/>
          </a:xfrm>
          <a:prstGeom prst="ellipse">
            <a:avLst/>
          </a:prstGeom>
          <a:solidFill>
            <a:srgbClr val="FF0000"/>
          </a:solidFill>
          <a:ln w="9525" cap="rnd">
            <a:solidFill>
              <a:schemeClr val="tx1"/>
            </a:solidFill>
            <a:prstDash val="sysDot"/>
            <a:round/>
            <a:headEnd/>
            <a:tailEnd/>
          </a:ln>
        </p:spPr>
        <p:txBody>
          <a:bodyPr wrap="none" anchor="ctr"/>
          <a:lstStyle/>
          <a:p>
            <a:pPr algn="ctr"/>
            <a:r>
              <a:rPr lang="en-US" sz="1200">
                <a:solidFill>
                  <a:schemeClr val="bg1"/>
                </a:solidFill>
                <a:latin typeface="Comic Sans MS" charset="0"/>
              </a:rPr>
              <a:t>Grants</a:t>
            </a:r>
          </a:p>
        </p:txBody>
      </p:sp>
      <p:sp>
        <p:nvSpPr>
          <p:cNvPr id="32" name="Oval 34"/>
          <p:cNvSpPr>
            <a:spLocks noChangeArrowheads="1"/>
          </p:cNvSpPr>
          <p:nvPr/>
        </p:nvSpPr>
        <p:spPr bwMode="auto">
          <a:xfrm>
            <a:off x="2319338" y="3962400"/>
            <a:ext cx="652462" cy="381000"/>
          </a:xfrm>
          <a:prstGeom prst="ellipse">
            <a:avLst/>
          </a:prstGeom>
          <a:solidFill>
            <a:srgbClr val="FF0000"/>
          </a:solidFill>
          <a:ln w="9525" cap="rnd">
            <a:solidFill>
              <a:schemeClr val="tx1"/>
            </a:solidFill>
            <a:prstDash val="sysDot"/>
            <a:round/>
            <a:headEnd/>
            <a:tailEnd/>
          </a:ln>
        </p:spPr>
        <p:txBody>
          <a:bodyPr wrap="none" anchor="ctr"/>
          <a:lstStyle/>
          <a:p>
            <a:pPr algn="ctr"/>
            <a:r>
              <a:rPr lang="en-US" sz="1100">
                <a:solidFill>
                  <a:schemeClr val="bg1"/>
                </a:solidFill>
                <a:latin typeface="Comic Sans MS" charset="0"/>
              </a:rPr>
              <a:t>Direct</a:t>
            </a:r>
          </a:p>
          <a:p>
            <a:pPr algn="ctr"/>
            <a:r>
              <a:rPr lang="en-US" sz="1100">
                <a:solidFill>
                  <a:schemeClr val="bg1"/>
                </a:solidFill>
                <a:latin typeface="Comic Sans MS" charset="0"/>
              </a:rPr>
              <a:t>&amp; PPP</a:t>
            </a:r>
          </a:p>
        </p:txBody>
      </p:sp>
      <p:sp>
        <p:nvSpPr>
          <p:cNvPr id="33" name="Oval 21"/>
          <p:cNvSpPr>
            <a:spLocks noChangeArrowheads="1"/>
          </p:cNvSpPr>
          <p:nvPr/>
        </p:nvSpPr>
        <p:spPr bwMode="auto">
          <a:xfrm>
            <a:off x="685800" y="2743200"/>
            <a:ext cx="762000" cy="381000"/>
          </a:xfrm>
          <a:prstGeom prst="ellipse">
            <a:avLst/>
          </a:prstGeom>
          <a:solidFill>
            <a:srgbClr val="FF0000"/>
          </a:solidFill>
          <a:ln w="9525" cap="rnd">
            <a:solidFill>
              <a:schemeClr val="tx1"/>
            </a:solidFill>
            <a:prstDash val="sysDot"/>
            <a:round/>
            <a:headEnd/>
            <a:tailEnd/>
          </a:ln>
        </p:spPr>
        <p:txBody>
          <a:bodyPr wrap="none" anchor="ctr"/>
          <a:lstStyle/>
          <a:p>
            <a:pPr algn="ctr"/>
            <a:r>
              <a:rPr lang="en-US" sz="1100">
                <a:solidFill>
                  <a:schemeClr val="bg1"/>
                </a:solidFill>
                <a:latin typeface="Comic Sans MS" charset="0"/>
              </a:rPr>
              <a:t>Loans</a:t>
            </a:r>
          </a:p>
        </p:txBody>
      </p:sp>
    </p:spTree>
    <p:extLst>
      <p:ext uri="{BB962C8B-B14F-4D97-AF65-F5344CB8AC3E}">
        <p14:creationId xmlns:p14="http://schemas.microsoft.com/office/powerpoint/2010/main" val="394005997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a:t>
            </a:r>
            <a:r>
              <a:rPr lang="en-US" sz="2600" dirty="0" smtClean="0">
                <a:solidFill>
                  <a:srgbClr val="FF0000"/>
                </a:solidFill>
                <a:latin typeface="Calibri" charset="0"/>
                <a:ea typeface="ＭＳ Ｐゴシック" charset="0"/>
                <a:cs typeface="ＭＳ Ｐゴシック" charset="0"/>
              </a:rPr>
              <a:t>LED Fund: </a:t>
            </a:r>
            <a:r>
              <a:rPr lang="en-US" sz="2600" dirty="0" smtClean="0">
                <a:solidFill>
                  <a:srgbClr val="FFFFFF"/>
                </a:solidFill>
                <a:latin typeface="Calibri" charset="0"/>
                <a:ea typeface="ＭＳ Ｐゴシック" charset="0"/>
                <a:cs typeface="ＭＳ Ｐゴシック" charset="0"/>
              </a:rPr>
              <a:t>Financing Economic Infrastructure</a:t>
            </a:r>
            <a:endParaRPr lang="en-US" sz="2400" b="0" i="1" dirty="0">
              <a:solidFill>
                <a:schemeClr val="bg1"/>
              </a:solidFill>
              <a:latin typeface="Calibri" charset="0"/>
              <a:ea typeface="ＭＳ Ｐゴシック" charset="0"/>
              <a:cs typeface="ＭＳ Ｐゴシック" charset="0"/>
            </a:endParaRPr>
          </a:p>
        </p:txBody>
      </p:sp>
      <p:sp>
        <p:nvSpPr>
          <p:cNvPr id="9" name="Rectangle 8"/>
          <p:cNvSpPr/>
          <p:nvPr/>
        </p:nvSpPr>
        <p:spPr>
          <a:xfrm>
            <a:off x="5580112" y="1468140"/>
            <a:ext cx="3312368" cy="4104456"/>
          </a:xfrm>
          <a:prstGeom prst="rect">
            <a:avLst/>
          </a:prstGeom>
          <a:solidFill>
            <a:schemeClr val="bg1">
              <a:lumMod val="95000"/>
            </a:schemeClr>
          </a:solidFill>
          <a:ln w="3175" cmpd="sng">
            <a:solidFill>
              <a:srgbClr val="FF0000"/>
            </a:solid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65000"/>
                    <a:lumOff val="35000"/>
                  </a:schemeClr>
                </a:solidFill>
              </a:rPr>
              <a:t>LED Strategy</a:t>
            </a: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p:txBody>
      </p:sp>
      <p:sp>
        <p:nvSpPr>
          <p:cNvPr id="10" name="Right Arrow 9"/>
          <p:cNvSpPr/>
          <p:nvPr/>
        </p:nvSpPr>
        <p:spPr>
          <a:xfrm>
            <a:off x="5724128" y="2260228"/>
            <a:ext cx="3096344" cy="1368152"/>
          </a:xfrm>
          <a:prstGeom prst="rightArrow">
            <a:avLst/>
          </a:prstGeom>
          <a:noFill/>
          <a:ln w="2857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a:solidFill>
                  <a:schemeClr val="tx1"/>
                </a:solidFill>
                <a:latin typeface="Arial" charset="0"/>
                <a:ea typeface="ＭＳ Ｐゴシック" charset="0"/>
                <a:cs typeface="ＭＳ Ｐゴシック" charset="0"/>
              </a:rPr>
              <a:t>Economic Infrastructure </a:t>
            </a:r>
            <a:r>
              <a:rPr lang="en-US" sz="1600" b="1" dirty="0" smtClean="0">
                <a:solidFill>
                  <a:schemeClr val="tx1"/>
                </a:solidFill>
                <a:latin typeface="Arial" charset="0"/>
                <a:ea typeface="ＭＳ Ｐゴシック" charset="0"/>
                <a:cs typeface="ＭＳ Ｐゴシック" charset="0"/>
              </a:rPr>
              <a:t>Projects</a:t>
            </a:r>
          </a:p>
        </p:txBody>
      </p:sp>
      <p:sp>
        <p:nvSpPr>
          <p:cNvPr id="11" name="Right Arrow 10"/>
          <p:cNvSpPr/>
          <p:nvPr/>
        </p:nvSpPr>
        <p:spPr>
          <a:xfrm>
            <a:off x="5724128" y="3700388"/>
            <a:ext cx="3096344" cy="1368152"/>
          </a:xfrm>
          <a:prstGeom prst="rightArrow">
            <a:avLst/>
          </a:prstGeom>
          <a:solidFill>
            <a:srgbClr val="FFFFFF"/>
          </a:solid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smtClean="0">
                <a:solidFill>
                  <a:srgbClr val="000000"/>
                </a:solidFill>
                <a:latin typeface="Arial" charset="0"/>
                <a:ea typeface="ＭＳ Ｐゴシック" charset="0"/>
                <a:cs typeface="ＭＳ Ｐゴシック" charset="0"/>
              </a:rPr>
              <a:t>Support </a:t>
            </a:r>
            <a:r>
              <a:rPr lang="en-US" sz="1600" b="1" dirty="0">
                <a:solidFill>
                  <a:srgbClr val="000000"/>
                </a:solidFill>
                <a:latin typeface="Arial" charset="0"/>
                <a:ea typeface="ＭＳ Ｐゴシック" charset="0"/>
                <a:cs typeface="ＭＳ Ｐゴシック" charset="0"/>
              </a:rPr>
              <a:t>Sector </a:t>
            </a:r>
            <a:r>
              <a:rPr lang="en-US" sz="1600" b="1" dirty="0" smtClean="0">
                <a:solidFill>
                  <a:srgbClr val="000000"/>
                </a:solidFill>
                <a:latin typeface="Arial" charset="0"/>
                <a:ea typeface="ＭＳ Ｐゴシック" charset="0"/>
                <a:cs typeface="ＭＳ Ｐゴシック" charset="0"/>
              </a:rPr>
              <a:t>Projects</a:t>
            </a:r>
          </a:p>
        </p:txBody>
      </p:sp>
      <p:sp>
        <p:nvSpPr>
          <p:cNvPr id="12" name="Rectangle 11"/>
          <p:cNvSpPr/>
          <p:nvPr/>
        </p:nvSpPr>
        <p:spPr>
          <a:xfrm>
            <a:off x="395536" y="1396132"/>
            <a:ext cx="1440160" cy="504056"/>
          </a:xfrm>
          <a:prstGeom prst="rect">
            <a:avLst/>
          </a:prstGeom>
          <a:solidFill>
            <a:srgbClr val="FFFFFF"/>
          </a:solidFill>
          <a:ln w="38100"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65000"/>
                    <a:lumOff val="35000"/>
                  </a:schemeClr>
                </a:solidFill>
              </a:rPr>
              <a:t>Performance Grants</a:t>
            </a:r>
            <a:endParaRPr lang="en-US" sz="1400" b="1" dirty="0">
              <a:solidFill>
                <a:schemeClr val="tx1">
                  <a:lumMod val="65000"/>
                  <a:lumOff val="35000"/>
                </a:schemeClr>
              </a:solidFill>
            </a:endParaRPr>
          </a:p>
        </p:txBody>
      </p:sp>
      <p:sp>
        <p:nvSpPr>
          <p:cNvPr id="13" name="Rectangle 12"/>
          <p:cNvSpPr/>
          <p:nvPr/>
        </p:nvSpPr>
        <p:spPr>
          <a:xfrm>
            <a:off x="1907704" y="1972196"/>
            <a:ext cx="1008112" cy="504056"/>
          </a:xfrm>
          <a:prstGeom prst="rect">
            <a:avLst/>
          </a:prstGeom>
          <a:solidFill>
            <a:srgbClr val="FFFFFF"/>
          </a:solidFill>
          <a:ln w="38100"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a:solidFill>
                  <a:schemeClr val="tx1">
                    <a:lumMod val="65000"/>
                    <a:lumOff val="35000"/>
                  </a:schemeClr>
                </a:solidFill>
              </a:rPr>
              <a:t>S</a:t>
            </a:r>
            <a:r>
              <a:rPr lang="en-US" sz="1400" b="1" dirty="0" smtClean="0">
                <a:solidFill>
                  <a:schemeClr val="tx1">
                    <a:lumMod val="65000"/>
                    <a:lumOff val="35000"/>
                  </a:schemeClr>
                </a:solidFill>
              </a:rPr>
              <a:t>ecured Loans</a:t>
            </a:r>
            <a:endParaRPr lang="en-US" sz="1400" b="1" dirty="0">
              <a:solidFill>
                <a:schemeClr val="tx1">
                  <a:lumMod val="65000"/>
                  <a:lumOff val="35000"/>
                </a:schemeClr>
              </a:solidFill>
            </a:endParaRPr>
          </a:p>
        </p:txBody>
      </p:sp>
      <p:sp>
        <p:nvSpPr>
          <p:cNvPr id="14" name="Rectangle 13"/>
          <p:cNvSpPr/>
          <p:nvPr/>
        </p:nvSpPr>
        <p:spPr>
          <a:xfrm>
            <a:off x="3851920" y="3340348"/>
            <a:ext cx="1008112" cy="720080"/>
          </a:xfrm>
          <a:prstGeom prst="rect">
            <a:avLst/>
          </a:prstGeom>
          <a:solidFill>
            <a:srgbClr val="00B15A"/>
          </a:solidFill>
          <a:ln w="38100" cmpd="sng">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65000"/>
                    <a:lumOff val="35000"/>
                  </a:schemeClr>
                </a:solidFill>
              </a:rPr>
              <a:t>Bonds</a:t>
            </a:r>
            <a:endParaRPr lang="en-US" sz="1400" b="1" dirty="0">
              <a:solidFill>
                <a:schemeClr val="tx1">
                  <a:lumMod val="65000"/>
                  <a:lumOff val="35000"/>
                </a:schemeClr>
              </a:solidFill>
            </a:endParaRPr>
          </a:p>
        </p:txBody>
      </p:sp>
      <p:sp>
        <p:nvSpPr>
          <p:cNvPr id="15" name="Rectangle 14"/>
          <p:cNvSpPr/>
          <p:nvPr/>
        </p:nvSpPr>
        <p:spPr>
          <a:xfrm>
            <a:off x="3851920" y="4852516"/>
            <a:ext cx="1008112" cy="720080"/>
          </a:xfrm>
          <a:prstGeom prst="rect">
            <a:avLst/>
          </a:prstGeom>
          <a:solidFill>
            <a:srgbClr val="00B15A"/>
          </a:solidFill>
          <a:ln w="38100" cmpd="sng">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65000"/>
                    <a:lumOff val="35000"/>
                  </a:schemeClr>
                </a:solidFill>
              </a:rPr>
              <a:t>Private Debt/Equity</a:t>
            </a:r>
            <a:endParaRPr lang="en-US" sz="1400" b="1" dirty="0">
              <a:solidFill>
                <a:schemeClr val="tx1">
                  <a:lumMod val="65000"/>
                  <a:lumOff val="35000"/>
                </a:schemeClr>
              </a:solidFill>
            </a:endParaRPr>
          </a:p>
        </p:txBody>
      </p:sp>
      <p:cxnSp>
        <p:nvCxnSpPr>
          <p:cNvPr id="16" name="Elbow Connector 15"/>
          <p:cNvCxnSpPr>
            <a:stCxn id="12" idx="3"/>
            <a:endCxn id="10" idx="1"/>
          </p:cNvCxnSpPr>
          <p:nvPr/>
        </p:nvCxnSpPr>
        <p:spPr>
          <a:xfrm>
            <a:off x="1835696" y="1648160"/>
            <a:ext cx="3888432" cy="1296144"/>
          </a:xfrm>
          <a:prstGeom prst="bentConnector3">
            <a:avLst>
              <a:gd name="adj1" fmla="val 50000"/>
            </a:avLst>
          </a:prstGeom>
          <a:ln w="3175" cmpd="sng">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7" name="Elbow Connector 16"/>
          <p:cNvCxnSpPr>
            <a:stCxn id="13" idx="3"/>
            <a:endCxn id="10" idx="1"/>
          </p:cNvCxnSpPr>
          <p:nvPr/>
        </p:nvCxnSpPr>
        <p:spPr>
          <a:xfrm>
            <a:off x="2915816" y="2224224"/>
            <a:ext cx="2808312" cy="720080"/>
          </a:xfrm>
          <a:prstGeom prst="bentConnector3">
            <a:avLst>
              <a:gd name="adj1" fmla="val 50000"/>
            </a:avLst>
          </a:prstGeom>
          <a:ln w="3175" cmpd="sng">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14" idx="3"/>
            <a:endCxn id="10" idx="1"/>
          </p:cNvCxnSpPr>
          <p:nvPr/>
        </p:nvCxnSpPr>
        <p:spPr>
          <a:xfrm flipV="1">
            <a:off x="4860032" y="2944304"/>
            <a:ext cx="864096" cy="756084"/>
          </a:xfrm>
          <a:prstGeom prst="bentConnector3">
            <a:avLst>
              <a:gd name="adj1" fmla="val 50000"/>
            </a:avLst>
          </a:prstGeom>
          <a:ln w="3175" cmpd="sng">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9" name="Elbow Connector 18"/>
          <p:cNvCxnSpPr>
            <a:stCxn id="15" idx="3"/>
            <a:endCxn id="10" idx="1"/>
          </p:cNvCxnSpPr>
          <p:nvPr/>
        </p:nvCxnSpPr>
        <p:spPr>
          <a:xfrm flipV="1">
            <a:off x="4860032" y="2944304"/>
            <a:ext cx="864096" cy="2268252"/>
          </a:xfrm>
          <a:prstGeom prst="bentConnector3">
            <a:avLst>
              <a:gd name="adj1" fmla="val 50000"/>
            </a:avLst>
          </a:prstGeom>
          <a:ln w="3175" cmpd="sng">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20" name="Oval 15"/>
          <p:cNvSpPr>
            <a:spLocks noChangeArrowheads="1"/>
          </p:cNvSpPr>
          <p:nvPr/>
        </p:nvSpPr>
        <p:spPr bwMode="auto">
          <a:xfrm>
            <a:off x="395536" y="3692748"/>
            <a:ext cx="1447800" cy="1447800"/>
          </a:xfrm>
          <a:prstGeom prst="ellipse">
            <a:avLst/>
          </a:prstGeom>
          <a:gradFill rotWithShape="1">
            <a:gsLst>
              <a:gs pos="0">
                <a:srgbClr val="FF0000"/>
              </a:gs>
              <a:gs pos="50000">
                <a:srgbClr val="760000"/>
              </a:gs>
              <a:gs pos="100000">
                <a:srgbClr val="FF0000"/>
              </a:gs>
            </a:gsLst>
            <a:lin ang="5400000" scaled="1"/>
          </a:gradFill>
          <a:ln w="9525" cap="rnd">
            <a:solidFill>
              <a:schemeClr val="tx1"/>
            </a:solidFill>
            <a:prstDash val="sysDot"/>
            <a:round/>
            <a:headEnd/>
            <a:tailEnd/>
          </a:ln>
        </p:spPr>
        <p:txBody>
          <a:bodyPr wrap="none" anchor="ctr"/>
          <a:lstStyle/>
          <a:p>
            <a:pPr algn="ctr"/>
            <a:r>
              <a:rPr lang="en-US" dirty="0" smtClean="0">
                <a:solidFill>
                  <a:schemeClr val="bg1"/>
                </a:solidFill>
                <a:latin typeface="Comic Sans MS" charset="0"/>
              </a:rPr>
              <a:t>The</a:t>
            </a:r>
          </a:p>
          <a:p>
            <a:pPr algn="ctr"/>
            <a:r>
              <a:rPr lang="en-US" dirty="0" smtClean="0">
                <a:solidFill>
                  <a:schemeClr val="bg1"/>
                </a:solidFill>
                <a:latin typeface="Comic Sans MS" charset="0"/>
              </a:rPr>
              <a:t>Economic</a:t>
            </a:r>
            <a:endParaRPr lang="en-US" dirty="0">
              <a:solidFill>
                <a:schemeClr val="bg1"/>
              </a:solidFill>
              <a:latin typeface="Comic Sans MS" charset="0"/>
            </a:endParaRPr>
          </a:p>
          <a:p>
            <a:pPr algn="ctr"/>
            <a:r>
              <a:rPr lang="en-US" dirty="0">
                <a:solidFill>
                  <a:schemeClr val="bg1"/>
                </a:solidFill>
                <a:latin typeface="Comic Sans MS" charset="0"/>
              </a:rPr>
              <a:t>Development</a:t>
            </a:r>
          </a:p>
          <a:p>
            <a:pPr algn="ctr"/>
            <a:r>
              <a:rPr lang="en-US" dirty="0">
                <a:solidFill>
                  <a:schemeClr val="bg1"/>
                </a:solidFill>
                <a:latin typeface="Comic Sans MS" charset="0"/>
              </a:rPr>
              <a:t>Fund</a:t>
            </a:r>
          </a:p>
        </p:txBody>
      </p:sp>
      <p:cxnSp>
        <p:nvCxnSpPr>
          <p:cNvPr id="21" name="Straight Arrow Connector 20"/>
          <p:cNvCxnSpPr>
            <a:stCxn id="20" idx="0"/>
            <a:endCxn id="12" idx="2"/>
          </p:cNvCxnSpPr>
          <p:nvPr/>
        </p:nvCxnSpPr>
        <p:spPr>
          <a:xfrm flipH="1" flipV="1">
            <a:off x="1115616" y="1900188"/>
            <a:ext cx="3820" cy="1792560"/>
          </a:xfrm>
          <a:prstGeom prst="straightConnector1">
            <a:avLst/>
          </a:prstGeom>
          <a:ln w="31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22" name="Rectangle 11"/>
          <p:cNvSpPr>
            <a:spLocks noChangeArrowheads="1"/>
          </p:cNvSpPr>
          <p:nvPr/>
        </p:nvSpPr>
        <p:spPr bwMode="auto">
          <a:xfrm>
            <a:off x="3275856" y="1468140"/>
            <a:ext cx="1371600" cy="936104"/>
          </a:xfrm>
          <a:prstGeom prst="rect">
            <a:avLst/>
          </a:prstGeom>
          <a:solidFill>
            <a:srgbClr val="3366FF"/>
          </a:solidFill>
          <a:ln w="9525" cap="rnd">
            <a:solidFill>
              <a:schemeClr val="tx1"/>
            </a:solidFill>
            <a:prstDash val="sysDot"/>
            <a:miter lim="800000"/>
            <a:headEnd/>
            <a:tailEnd/>
          </a:ln>
        </p:spPr>
        <p:txBody>
          <a:bodyPr wrap="none" anchor="ctr"/>
          <a:lstStyle/>
          <a:p>
            <a:pPr algn="ctr"/>
            <a:r>
              <a:rPr lang="en-US">
                <a:solidFill>
                  <a:schemeClr val="bg1"/>
                </a:solidFill>
                <a:latin typeface="Comic Sans MS" charset="0"/>
              </a:rPr>
              <a:t>Local </a:t>
            </a:r>
          </a:p>
          <a:p>
            <a:pPr algn="ctr"/>
            <a:r>
              <a:rPr lang="en-US">
                <a:solidFill>
                  <a:schemeClr val="bg1"/>
                </a:solidFill>
                <a:latin typeface="Comic Sans MS" charset="0"/>
              </a:rPr>
              <a:t>Government</a:t>
            </a:r>
          </a:p>
        </p:txBody>
      </p:sp>
      <p:cxnSp>
        <p:nvCxnSpPr>
          <p:cNvPr id="23" name="Elbow Connector 22"/>
          <p:cNvCxnSpPr>
            <a:stCxn id="20" idx="0"/>
            <a:endCxn id="13" idx="1"/>
          </p:cNvCxnSpPr>
          <p:nvPr/>
        </p:nvCxnSpPr>
        <p:spPr>
          <a:xfrm rot="5400000" flipH="1" flipV="1">
            <a:off x="779308" y="2564352"/>
            <a:ext cx="1468524" cy="788268"/>
          </a:xfrm>
          <a:prstGeom prst="bentConnector2">
            <a:avLst/>
          </a:prstGeom>
          <a:ln w="31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rot="5400000">
            <a:off x="2015716" y="4240448"/>
            <a:ext cx="2232248" cy="432048"/>
          </a:xfrm>
          <a:prstGeom prst="rect">
            <a:avLst/>
          </a:prstGeom>
          <a:solidFill>
            <a:srgbClr val="008000"/>
          </a:solidFill>
          <a:ln w="38100"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b="1" dirty="0" smtClean="0">
                <a:solidFill>
                  <a:schemeClr val="bg1"/>
                </a:solidFill>
              </a:rPr>
              <a:t>Financial Intermediary </a:t>
            </a:r>
          </a:p>
          <a:p>
            <a:pPr algn="ctr"/>
            <a:r>
              <a:rPr lang="en-US" sz="1300" b="1" dirty="0" smtClean="0">
                <a:solidFill>
                  <a:schemeClr val="bg1"/>
                </a:solidFill>
              </a:rPr>
              <a:t>Debt and/or Equity</a:t>
            </a:r>
            <a:endParaRPr lang="en-US" sz="1300" b="1" dirty="0">
              <a:solidFill>
                <a:schemeClr val="bg1"/>
              </a:solidFill>
            </a:endParaRPr>
          </a:p>
        </p:txBody>
      </p:sp>
      <p:sp>
        <p:nvSpPr>
          <p:cNvPr id="25" name="Up Arrow 24"/>
          <p:cNvSpPr/>
          <p:nvPr/>
        </p:nvSpPr>
        <p:spPr>
          <a:xfrm rot="5400000">
            <a:off x="971600" y="3916412"/>
            <a:ext cx="2736304" cy="1008112"/>
          </a:xfrm>
          <a:prstGeom prst="upArrow">
            <a:avLst>
              <a:gd name="adj1" fmla="val 69597"/>
              <a:gd name="adj2" fmla="val 50000"/>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rPr>
              <a:t>Risk </a:t>
            </a:r>
            <a:r>
              <a:rPr lang="en-US" sz="1400" dirty="0" smtClean="0">
                <a:solidFill>
                  <a:schemeClr val="tx1"/>
                </a:solidFill>
              </a:rPr>
              <a:t>Mitigation </a:t>
            </a:r>
          </a:p>
          <a:p>
            <a:pPr algn="ctr"/>
            <a:r>
              <a:rPr lang="en-US" sz="1400" dirty="0">
                <a:solidFill>
                  <a:schemeClr val="tx1"/>
                </a:solidFill>
              </a:rPr>
              <a:t>a</a:t>
            </a:r>
            <a:r>
              <a:rPr lang="en-US" sz="1400" dirty="0" smtClean="0">
                <a:solidFill>
                  <a:schemeClr val="tx1"/>
                </a:solidFill>
              </a:rPr>
              <a:t>nd/or</a:t>
            </a:r>
            <a:endParaRPr lang="en-US" sz="800" dirty="0" smtClean="0">
              <a:solidFill>
                <a:schemeClr val="tx1"/>
              </a:solidFill>
            </a:endParaRPr>
          </a:p>
          <a:p>
            <a:pPr algn="ctr"/>
            <a:r>
              <a:rPr lang="en-US" sz="1400" dirty="0" smtClean="0">
                <a:solidFill>
                  <a:schemeClr val="tx1"/>
                </a:solidFill>
              </a:rPr>
              <a:t>Credit Enhancement</a:t>
            </a:r>
            <a:endParaRPr lang="en-US" sz="1400" dirty="0">
              <a:solidFill>
                <a:schemeClr val="tx1"/>
              </a:solidFill>
            </a:endParaRPr>
          </a:p>
        </p:txBody>
      </p:sp>
      <p:cxnSp>
        <p:nvCxnSpPr>
          <p:cNvPr id="26" name="Elbow Connector 25"/>
          <p:cNvCxnSpPr>
            <a:stCxn id="15" idx="3"/>
            <a:endCxn id="11" idx="1"/>
          </p:cNvCxnSpPr>
          <p:nvPr/>
        </p:nvCxnSpPr>
        <p:spPr>
          <a:xfrm flipV="1">
            <a:off x="4860032" y="4384464"/>
            <a:ext cx="864096" cy="828092"/>
          </a:xfrm>
          <a:prstGeom prst="bentConnector3">
            <a:avLst>
              <a:gd name="adj1" fmla="val 50000"/>
            </a:avLst>
          </a:prstGeom>
          <a:ln w="3175" cmpd="sng">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8" name="Elbow Connector 27"/>
          <p:cNvCxnSpPr>
            <a:stCxn id="24" idx="0"/>
            <a:endCxn id="14" idx="1"/>
          </p:cNvCxnSpPr>
          <p:nvPr/>
        </p:nvCxnSpPr>
        <p:spPr>
          <a:xfrm flipV="1">
            <a:off x="3347864" y="3700388"/>
            <a:ext cx="504056" cy="756084"/>
          </a:xfrm>
          <a:prstGeom prst="bentConnector5">
            <a:avLst>
              <a:gd name="adj1" fmla="val 45352"/>
              <a:gd name="adj2" fmla="val 40476"/>
              <a:gd name="adj3" fmla="val 46249"/>
            </a:avLst>
          </a:prstGeom>
          <a:ln w="3175" cmpd="sng">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9" name="Elbow Connector 28"/>
          <p:cNvCxnSpPr>
            <a:stCxn id="24" idx="0"/>
            <a:endCxn id="15" idx="1"/>
          </p:cNvCxnSpPr>
          <p:nvPr/>
        </p:nvCxnSpPr>
        <p:spPr>
          <a:xfrm>
            <a:off x="3347864" y="4456472"/>
            <a:ext cx="504056" cy="756084"/>
          </a:xfrm>
          <a:prstGeom prst="bentConnector5">
            <a:avLst>
              <a:gd name="adj1" fmla="val 45352"/>
              <a:gd name="adj2" fmla="val 40476"/>
              <a:gd name="adj3" fmla="val 46250"/>
            </a:avLst>
          </a:prstGeom>
          <a:ln w="3175" cmpd="sng">
            <a:solidFill>
              <a:srgbClr val="FF0000"/>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2375884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Process: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a:solidFill>
                  <a:srgbClr val="FF0000"/>
                </a:solidFill>
                <a:latin typeface="Calibri" charset="0"/>
                <a:ea typeface="ＭＳ Ｐゴシック" charset="0"/>
                <a:cs typeface="ＭＳ Ｐゴシック" charset="0"/>
              </a:rPr>
              <a:t>The </a:t>
            </a:r>
            <a:r>
              <a:rPr lang="en-US" sz="2600" dirty="0" smtClean="0">
                <a:solidFill>
                  <a:srgbClr val="FF0000"/>
                </a:solidFill>
                <a:latin typeface="Calibri" charset="0"/>
                <a:ea typeface="ＭＳ Ｐゴシック" charset="0"/>
                <a:cs typeface="ＭＳ Ｐゴシック" charset="0"/>
              </a:rPr>
              <a:t>LED Fund: </a:t>
            </a:r>
            <a:r>
              <a:rPr lang="en-US" sz="2600" dirty="0" smtClean="0">
                <a:solidFill>
                  <a:srgbClr val="FFFFFF"/>
                </a:solidFill>
                <a:latin typeface="Calibri" charset="0"/>
                <a:ea typeface="ＭＳ Ｐゴシック" charset="0"/>
                <a:cs typeface="ＭＳ Ｐゴシック" charset="0"/>
              </a:rPr>
              <a:t>Financing Private Enterprises and PPP </a:t>
            </a:r>
            <a:endParaRPr lang="en-US" sz="2400" b="0" i="1" dirty="0">
              <a:solidFill>
                <a:schemeClr val="bg1"/>
              </a:solidFill>
              <a:latin typeface="Calibri" charset="0"/>
              <a:ea typeface="ＭＳ Ｐゴシック" charset="0"/>
              <a:cs typeface="ＭＳ Ｐゴシック" charset="0"/>
            </a:endParaRPr>
          </a:p>
        </p:txBody>
      </p:sp>
      <p:cxnSp>
        <p:nvCxnSpPr>
          <p:cNvPr id="27" name="Elbow Connector 26"/>
          <p:cNvCxnSpPr>
            <a:stCxn id="34" idx="3"/>
            <a:endCxn id="43" idx="0"/>
          </p:cNvCxnSpPr>
          <p:nvPr/>
        </p:nvCxnSpPr>
        <p:spPr>
          <a:xfrm>
            <a:off x="2987824" y="1889584"/>
            <a:ext cx="1368152" cy="366369"/>
          </a:xfrm>
          <a:prstGeom prst="bentConnector2">
            <a:avLst/>
          </a:prstGeom>
          <a:ln w="31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5580112" y="1493540"/>
            <a:ext cx="3312368" cy="4104456"/>
          </a:xfrm>
          <a:prstGeom prst="rect">
            <a:avLst/>
          </a:prstGeom>
          <a:solidFill>
            <a:schemeClr val="bg1">
              <a:lumMod val="95000"/>
            </a:schemeClr>
          </a:solidFill>
          <a:ln w="3175" cmpd="sng">
            <a:solidFill>
              <a:srgbClr val="FF0000"/>
            </a:solid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65000"/>
                    <a:lumOff val="35000"/>
                  </a:schemeClr>
                </a:solidFill>
              </a:rPr>
              <a:t>LED Strategy</a:t>
            </a: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a:p>
            <a:pPr algn="ctr"/>
            <a:endParaRPr lang="en-US" sz="1400" b="1" dirty="0" smtClean="0">
              <a:solidFill>
                <a:schemeClr val="tx1">
                  <a:lumMod val="65000"/>
                  <a:lumOff val="35000"/>
                </a:schemeClr>
              </a:solidFill>
            </a:endParaRPr>
          </a:p>
          <a:p>
            <a:pPr algn="ctr"/>
            <a:endParaRPr lang="en-US" sz="1400" b="1" dirty="0">
              <a:solidFill>
                <a:schemeClr val="tx1">
                  <a:lumMod val="65000"/>
                  <a:lumOff val="35000"/>
                </a:schemeClr>
              </a:solidFill>
            </a:endParaRPr>
          </a:p>
        </p:txBody>
      </p:sp>
      <p:sp>
        <p:nvSpPr>
          <p:cNvPr id="31" name="Right Arrow 30"/>
          <p:cNvSpPr/>
          <p:nvPr/>
        </p:nvSpPr>
        <p:spPr>
          <a:xfrm>
            <a:off x="5724128" y="4085828"/>
            <a:ext cx="3096344" cy="1152128"/>
          </a:xfrm>
          <a:prstGeom prst="rightArrow">
            <a:avLst/>
          </a:prstGeom>
          <a:noFill/>
          <a:ln w="2857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smtClean="0">
                <a:solidFill>
                  <a:schemeClr val="tx1"/>
                </a:solidFill>
                <a:latin typeface="Arial" charset="0"/>
                <a:ea typeface="ＭＳ Ｐゴシック" charset="0"/>
                <a:cs typeface="ＭＳ Ｐゴシック" charset="0"/>
              </a:rPr>
              <a:t>Small &amp; Medium Enterprises</a:t>
            </a:r>
          </a:p>
        </p:txBody>
      </p:sp>
      <p:sp>
        <p:nvSpPr>
          <p:cNvPr id="32" name="Right Arrow 31"/>
          <p:cNvSpPr/>
          <p:nvPr/>
        </p:nvSpPr>
        <p:spPr>
          <a:xfrm>
            <a:off x="5724128" y="3077716"/>
            <a:ext cx="3096344" cy="1152128"/>
          </a:xfrm>
          <a:prstGeom prst="rightArrow">
            <a:avLst/>
          </a:prstGeom>
          <a:solidFill>
            <a:srgbClr val="FFFFFF"/>
          </a:solidFill>
          <a:ln w="38100"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smtClean="0">
                <a:solidFill>
                  <a:srgbClr val="000000"/>
                </a:solidFill>
                <a:latin typeface="Arial" charset="0"/>
                <a:ea typeface="ＭＳ Ｐゴシック" charset="0"/>
                <a:cs typeface="ＭＳ Ｐゴシック" charset="0"/>
              </a:rPr>
              <a:t>Microenterprises</a:t>
            </a:r>
          </a:p>
        </p:txBody>
      </p:sp>
      <p:sp>
        <p:nvSpPr>
          <p:cNvPr id="33" name="Rectangle 32"/>
          <p:cNvSpPr/>
          <p:nvPr/>
        </p:nvSpPr>
        <p:spPr>
          <a:xfrm>
            <a:off x="395536" y="1205508"/>
            <a:ext cx="1440160" cy="504056"/>
          </a:xfrm>
          <a:prstGeom prst="rect">
            <a:avLst/>
          </a:prstGeom>
          <a:solidFill>
            <a:srgbClr val="FFFFFF"/>
          </a:solidFill>
          <a:ln w="38100"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65000"/>
                    <a:lumOff val="35000"/>
                  </a:schemeClr>
                </a:solidFill>
              </a:rPr>
              <a:t>Performance Grants</a:t>
            </a:r>
            <a:endParaRPr lang="en-US" sz="1400" b="1" dirty="0">
              <a:solidFill>
                <a:schemeClr val="tx1">
                  <a:lumMod val="65000"/>
                  <a:lumOff val="35000"/>
                </a:schemeClr>
              </a:solidFill>
            </a:endParaRPr>
          </a:p>
        </p:txBody>
      </p:sp>
      <p:sp>
        <p:nvSpPr>
          <p:cNvPr id="34" name="Rectangle 33"/>
          <p:cNvSpPr/>
          <p:nvPr/>
        </p:nvSpPr>
        <p:spPr>
          <a:xfrm>
            <a:off x="1979712" y="1637556"/>
            <a:ext cx="1008112" cy="504056"/>
          </a:xfrm>
          <a:prstGeom prst="rect">
            <a:avLst/>
          </a:prstGeom>
          <a:solidFill>
            <a:srgbClr val="FFFFFF"/>
          </a:solidFill>
          <a:ln w="38100"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a:solidFill>
                  <a:schemeClr val="tx1">
                    <a:lumMod val="65000"/>
                    <a:lumOff val="35000"/>
                  </a:schemeClr>
                </a:solidFill>
              </a:rPr>
              <a:t>S</a:t>
            </a:r>
            <a:r>
              <a:rPr lang="en-US" sz="1400" b="1" dirty="0" smtClean="0">
                <a:solidFill>
                  <a:schemeClr val="tx1">
                    <a:lumMod val="65000"/>
                    <a:lumOff val="35000"/>
                  </a:schemeClr>
                </a:solidFill>
              </a:rPr>
              <a:t>ecured Loans</a:t>
            </a:r>
            <a:endParaRPr lang="en-US" sz="1400" b="1" dirty="0">
              <a:solidFill>
                <a:schemeClr val="tx1">
                  <a:lumMod val="65000"/>
                  <a:lumOff val="35000"/>
                </a:schemeClr>
              </a:solidFill>
            </a:endParaRPr>
          </a:p>
        </p:txBody>
      </p:sp>
      <p:sp>
        <p:nvSpPr>
          <p:cNvPr id="35" name="Rectangle 34"/>
          <p:cNvSpPr/>
          <p:nvPr/>
        </p:nvSpPr>
        <p:spPr>
          <a:xfrm>
            <a:off x="3707904" y="4057606"/>
            <a:ext cx="1296144" cy="576064"/>
          </a:xfrm>
          <a:prstGeom prst="rect">
            <a:avLst/>
          </a:prstGeom>
          <a:solidFill>
            <a:srgbClr val="00B15A"/>
          </a:solidFill>
          <a:ln w="38100" cmpd="sng">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65000"/>
                    <a:lumOff val="35000"/>
                  </a:schemeClr>
                </a:solidFill>
              </a:rPr>
              <a:t>Microfinance &amp; </a:t>
            </a:r>
          </a:p>
          <a:p>
            <a:pPr algn="ctr"/>
            <a:r>
              <a:rPr lang="en-US" sz="1400" b="1" dirty="0" smtClean="0">
                <a:solidFill>
                  <a:schemeClr val="tx1">
                    <a:lumMod val="65000"/>
                    <a:lumOff val="35000"/>
                  </a:schemeClr>
                </a:solidFill>
              </a:rPr>
              <a:t>SME Finance </a:t>
            </a:r>
            <a:endParaRPr lang="en-US" sz="1400" b="1" dirty="0">
              <a:solidFill>
                <a:schemeClr val="tx1">
                  <a:lumMod val="65000"/>
                  <a:lumOff val="35000"/>
                </a:schemeClr>
              </a:solidFill>
            </a:endParaRPr>
          </a:p>
        </p:txBody>
      </p:sp>
      <p:sp>
        <p:nvSpPr>
          <p:cNvPr id="36" name="Oval 15"/>
          <p:cNvSpPr>
            <a:spLocks noChangeArrowheads="1"/>
          </p:cNvSpPr>
          <p:nvPr/>
        </p:nvSpPr>
        <p:spPr bwMode="auto">
          <a:xfrm>
            <a:off x="395536" y="3574132"/>
            <a:ext cx="1447800" cy="1447800"/>
          </a:xfrm>
          <a:prstGeom prst="ellipse">
            <a:avLst/>
          </a:prstGeom>
          <a:gradFill rotWithShape="1">
            <a:gsLst>
              <a:gs pos="0">
                <a:srgbClr val="FF0000"/>
              </a:gs>
              <a:gs pos="50000">
                <a:srgbClr val="760000"/>
              </a:gs>
              <a:gs pos="100000">
                <a:srgbClr val="FF0000"/>
              </a:gs>
            </a:gsLst>
            <a:lin ang="5400000" scaled="1"/>
          </a:gradFill>
          <a:ln w="9525" cap="rnd">
            <a:solidFill>
              <a:schemeClr val="tx1"/>
            </a:solidFill>
            <a:prstDash val="sysDot"/>
            <a:round/>
            <a:headEnd/>
            <a:tailEnd/>
          </a:ln>
        </p:spPr>
        <p:txBody>
          <a:bodyPr wrap="none" anchor="ctr"/>
          <a:lstStyle/>
          <a:p>
            <a:pPr algn="ctr"/>
            <a:r>
              <a:rPr lang="en-US" dirty="0" smtClean="0">
                <a:solidFill>
                  <a:schemeClr val="bg1"/>
                </a:solidFill>
                <a:latin typeface="Comic Sans MS" charset="0"/>
              </a:rPr>
              <a:t>The</a:t>
            </a:r>
          </a:p>
          <a:p>
            <a:pPr algn="ctr"/>
            <a:r>
              <a:rPr lang="en-US" dirty="0" smtClean="0">
                <a:solidFill>
                  <a:schemeClr val="bg1"/>
                </a:solidFill>
                <a:latin typeface="Comic Sans MS" charset="0"/>
              </a:rPr>
              <a:t>Economic</a:t>
            </a:r>
            <a:endParaRPr lang="en-US" dirty="0">
              <a:solidFill>
                <a:schemeClr val="bg1"/>
              </a:solidFill>
              <a:latin typeface="Comic Sans MS" charset="0"/>
            </a:endParaRPr>
          </a:p>
          <a:p>
            <a:pPr algn="ctr"/>
            <a:r>
              <a:rPr lang="en-US" dirty="0">
                <a:solidFill>
                  <a:schemeClr val="bg1"/>
                </a:solidFill>
                <a:latin typeface="Comic Sans MS" charset="0"/>
              </a:rPr>
              <a:t>Development</a:t>
            </a:r>
          </a:p>
          <a:p>
            <a:pPr algn="ctr"/>
            <a:r>
              <a:rPr lang="en-US" dirty="0">
                <a:solidFill>
                  <a:schemeClr val="bg1"/>
                </a:solidFill>
                <a:latin typeface="Comic Sans MS" charset="0"/>
              </a:rPr>
              <a:t>Fund</a:t>
            </a:r>
          </a:p>
        </p:txBody>
      </p:sp>
      <p:cxnSp>
        <p:nvCxnSpPr>
          <p:cNvPr id="37" name="Straight Arrow Connector 36"/>
          <p:cNvCxnSpPr>
            <a:stCxn id="36" idx="0"/>
            <a:endCxn id="33" idx="2"/>
          </p:cNvCxnSpPr>
          <p:nvPr/>
        </p:nvCxnSpPr>
        <p:spPr>
          <a:xfrm flipH="1" flipV="1">
            <a:off x="1115616" y="1709564"/>
            <a:ext cx="3820" cy="1864568"/>
          </a:xfrm>
          <a:prstGeom prst="straightConnector1">
            <a:avLst/>
          </a:prstGeom>
          <a:ln w="31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38" name="Rectangle 11"/>
          <p:cNvSpPr>
            <a:spLocks noChangeArrowheads="1"/>
          </p:cNvSpPr>
          <p:nvPr/>
        </p:nvSpPr>
        <p:spPr bwMode="auto">
          <a:xfrm>
            <a:off x="3632448" y="1061492"/>
            <a:ext cx="1371600" cy="936104"/>
          </a:xfrm>
          <a:prstGeom prst="rect">
            <a:avLst/>
          </a:prstGeom>
          <a:solidFill>
            <a:srgbClr val="3366FF"/>
          </a:solidFill>
          <a:ln w="9525" cap="rnd">
            <a:solidFill>
              <a:schemeClr val="tx1"/>
            </a:solidFill>
            <a:prstDash val="sysDot"/>
            <a:miter lim="800000"/>
            <a:headEnd/>
            <a:tailEnd/>
          </a:ln>
        </p:spPr>
        <p:txBody>
          <a:bodyPr wrap="none" anchor="ctr"/>
          <a:lstStyle/>
          <a:p>
            <a:pPr algn="ctr"/>
            <a:r>
              <a:rPr lang="en-US" dirty="0">
                <a:solidFill>
                  <a:schemeClr val="bg1"/>
                </a:solidFill>
                <a:latin typeface="Comic Sans MS" charset="0"/>
              </a:rPr>
              <a:t>Local </a:t>
            </a:r>
          </a:p>
          <a:p>
            <a:pPr algn="ctr"/>
            <a:r>
              <a:rPr lang="en-US" dirty="0">
                <a:solidFill>
                  <a:schemeClr val="bg1"/>
                </a:solidFill>
                <a:latin typeface="Comic Sans MS" charset="0"/>
              </a:rPr>
              <a:t>Government</a:t>
            </a:r>
          </a:p>
        </p:txBody>
      </p:sp>
      <p:cxnSp>
        <p:nvCxnSpPr>
          <p:cNvPr id="39" name="Elbow Connector 38"/>
          <p:cNvCxnSpPr>
            <a:stCxn id="36" idx="0"/>
            <a:endCxn id="34" idx="1"/>
          </p:cNvCxnSpPr>
          <p:nvPr/>
        </p:nvCxnSpPr>
        <p:spPr>
          <a:xfrm rot="5400000" flipH="1" flipV="1">
            <a:off x="707300" y="2301720"/>
            <a:ext cx="1684548" cy="860276"/>
          </a:xfrm>
          <a:prstGeom prst="bentConnector2">
            <a:avLst/>
          </a:prstGeom>
          <a:ln w="31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40" name="Rectangle 39"/>
          <p:cNvSpPr/>
          <p:nvPr/>
        </p:nvSpPr>
        <p:spPr>
          <a:xfrm rot="5400000">
            <a:off x="2015716" y="4121832"/>
            <a:ext cx="2232248" cy="432048"/>
          </a:xfrm>
          <a:prstGeom prst="rect">
            <a:avLst/>
          </a:prstGeom>
          <a:solidFill>
            <a:srgbClr val="008000"/>
          </a:solidFill>
          <a:ln w="38100" cmpd="sng">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b="1" dirty="0" smtClean="0">
                <a:solidFill>
                  <a:schemeClr val="bg1"/>
                </a:solidFill>
              </a:rPr>
              <a:t>Financial Intermediary </a:t>
            </a:r>
          </a:p>
          <a:p>
            <a:pPr algn="ctr"/>
            <a:r>
              <a:rPr lang="en-US" sz="1300" b="1" dirty="0" smtClean="0">
                <a:solidFill>
                  <a:schemeClr val="bg1"/>
                </a:solidFill>
              </a:rPr>
              <a:t>Debt and/or Equity</a:t>
            </a:r>
            <a:endParaRPr lang="en-US" sz="1300" b="1" dirty="0">
              <a:solidFill>
                <a:schemeClr val="bg1"/>
              </a:solidFill>
            </a:endParaRPr>
          </a:p>
        </p:txBody>
      </p:sp>
      <p:sp>
        <p:nvSpPr>
          <p:cNvPr id="41" name="Up Arrow 40"/>
          <p:cNvSpPr/>
          <p:nvPr/>
        </p:nvSpPr>
        <p:spPr>
          <a:xfrm rot="5400000">
            <a:off x="971600" y="3797796"/>
            <a:ext cx="2736304" cy="1008112"/>
          </a:xfrm>
          <a:prstGeom prst="upArrow">
            <a:avLst>
              <a:gd name="adj1" fmla="val 69597"/>
              <a:gd name="adj2" fmla="val 50000"/>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rPr>
              <a:t>Risk Mitigation</a:t>
            </a:r>
          </a:p>
          <a:p>
            <a:pPr algn="ctr"/>
            <a:endParaRPr lang="en-US" sz="800" dirty="0" smtClean="0">
              <a:solidFill>
                <a:schemeClr val="tx1"/>
              </a:solidFill>
            </a:endParaRPr>
          </a:p>
          <a:p>
            <a:pPr algn="ctr"/>
            <a:r>
              <a:rPr lang="en-US" sz="1400" dirty="0" smtClean="0">
                <a:solidFill>
                  <a:schemeClr val="tx1"/>
                </a:solidFill>
              </a:rPr>
              <a:t>Credit Enhancement</a:t>
            </a:r>
            <a:endParaRPr lang="en-US" sz="1400" dirty="0">
              <a:solidFill>
                <a:schemeClr val="tx1"/>
              </a:solidFill>
            </a:endParaRPr>
          </a:p>
        </p:txBody>
      </p:sp>
      <p:cxnSp>
        <p:nvCxnSpPr>
          <p:cNvPr id="42" name="Elbow Connector 41"/>
          <p:cNvCxnSpPr>
            <a:stCxn id="35" idx="3"/>
            <a:endCxn id="32" idx="1"/>
          </p:cNvCxnSpPr>
          <p:nvPr/>
        </p:nvCxnSpPr>
        <p:spPr>
          <a:xfrm flipV="1">
            <a:off x="5004048" y="3653780"/>
            <a:ext cx="720080" cy="691858"/>
          </a:xfrm>
          <a:prstGeom prst="bentConnector3">
            <a:avLst>
              <a:gd name="adj1" fmla="val 50000"/>
            </a:avLst>
          </a:prstGeom>
          <a:ln w="31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43" name="Rectangle 42"/>
          <p:cNvSpPr/>
          <p:nvPr/>
        </p:nvSpPr>
        <p:spPr>
          <a:xfrm>
            <a:off x="3851920" y="2255953"/>
            <a:ext cx="1008112" cy="504056"/>
          </a:xfrm>
          <a:prstGeom prst="rect">
            <a:avLst/>
          </a:prstGeom>
          <a:solidFill>
            <a:srgbClr val="FFFFFF"/>
          </a:solidFill>
          <a:ln w="38100" cmpd="sng">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65000"/>
                    <a:lumOff val="35000"/>
                  </a:schemeClr>
                </a:solidFill>
              </a:rPr>
              <a:t>PPP</a:t>
            </a:r>
            <a:endParaRPr lang="en-US" sz="1400" b="1" dirty="0">
              <a:solidFill>
                <a:schemeClr val="tx1">
                  <a:lumMod val="65000"/>
                  <a:lumOff val="35000"/>
                </a:schemeClr>
              </a:solidFill>
            </a:endParaRPr>
          </a:p>
        </p:txBody>
      </p:sp>
      <p:cxnSp>
        <p:nvCxnSpPr>
          <p:cNvPr id="44" name="Straight Arrow Connector 43"/>
          <p:cNvCxnSpPr>
            <a:stCxn id="33" idx="3"/>
          </p:cNvCxnSpPr>
          <p:nvPr/>
        </p:nvCxnSpPr>
        <p:spPr>
          <a:xfrm>
            <a:off x="1835696" y="1457536"/>
            <a:ext cx="1790860" cy="4251"/>
          </a:xfrm>
          <a:prstGeom prst="straightConnector1">
            <a:avLst/>
          </a:prstGeom>
          <a:ln w="31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a:stCxn id="40" idx="0"/>
            <a:endCxn id="35" idx="1"/>
          </p:cNvCxnSpPr>
          <p:nvPr/>
        </p:nvCxnSpPr>
        <p:spPr>
          <a:xfrm>
            <a:off x="3347864" y="4337856"/>
            <a:ext cx="360040" cy="7782"/>
          </a:xfrm>
          <a:prstGeom prst="straightConnector1">
            <a:avLst/>
          </a:prstGeom>
          <a:ln w="31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46" name="Right Arrow 45"/>
          <p:cNvSpPr/>
          <p:nvPr/>
        </p:nvSpPr>
        <p:spPr>
          <a:xfrm>
            <a:off x="5724128" y="1925588"/>
            <a:ext cx="3096344" cy="1152128"/>
          </a:xfrm>
          <a:prstGeom prst="rightArrow">
            <a:avLst/>
          </a:prstGeom>
          <a:solidFill>
            <a:srgbClr val="FFFFFF"/>
          </a:solidFill>
          <a:ln w="38100"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smtClean="0">
                <a:solidFill>
                  <a:srgbClr val="000000"/>
                </a:solidFill>
                <a:latin typeface="Arial" charset="0"/>
                <a:ea typeface="ＭＳ Ｐゴシック" charset="0"/>
                <a:cs typeface="ＭＳ Ｐゴシック" charset="0"/>
              </a:rPr>
              <a:t>Large-Scale Enterprises</a:t>
            </a:r>
          </a:p>
        </p:txBody>
      </p:sp>
      <p:cxnSp>
        <p:nvCxnSpPr>
          <p:cNvPr id="47" name="Straight Arrow Connector 46"/>
          <p:cNvCxnSpPr>
            <a:stCxn id="43" idx="3"/>
            <a:endCxn id="46" idx="1"/>
          </p:cNvCxnSpPr>
          <p:nvPr/>
        </p:nvCxnSpPr>
        <p:spPr>
          <a:xfrm flipV="1">
            <a:off x="4860032" y="2501652"/>
            <a:ext cx="864096" cy="6329"/>
          </a:xfrm>
          <a:prstGeom prst="straightConnector1">
            <a:avLst/>
          </a:prstGeom>
          <a:ln w="31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48" name="Elbow Connector 47"/>
          <p:cNvCxnSpPr>
            <a:stCxn id="35" idx="3"/>
            <a:endCxn id="31" idx="1"/>
          </p:cNvCxnSpPr>
          <p:nvPr/>
        </p:nvCxnSpPr>
        <p:spPr>
          <a:xfrm>
            <a:off x="5004048" y="4345638"/>
            <a:ext cx="720080" cy="316254"/>
          </a:xfrm>
          <a:prstGeom prst="bentConnector3">
            <a:avLst/>
          </a:prstGeom>
          <a:ln w="31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49" name="Rectangle 48"/>
          <p:cNvSpPr/>
          <p:nvPr/>
        </p:nvSpPr>
        <p:spPr>
          <a:xfrm>
            <a:off x="3707904" y="3293740"/>
            <a:ext cx="1296144" cy="432048"/>
          </a:xfrm>
          <a:prstGeom prst="rect">
            <a:avLst/>
          </a:prstGeom>
          <a:solidFill>
            <a:srgbClr val="00B15A"/>
          </a:solidFill>
          <a:ln w="38100" cmpd="sng">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65000"/>
                    <a:lumOff val="35000"/>
                  </a:schemeClr>
                </a:solidFill>
              </a:rPr>
              <a:t>Project Finance</a:t>
            </a:r>
            <a:endParaRPr lang="en-US" sz="1400" b="1" dirty="0">
              <a:solidFill>
                <a:schemeClr val="tx1">
                  <a:lumMod val="65000"/>
                  <a:lumOff val="35000"/>
                </a:schemeClr>
              </a:solidFill>
            </a:endParaRPr>
          </a:p>
        </p:txBody>
      </p:sp>
      <p:cxnSp>
        <p:nvCxnSpPr>
          <p:cNvPr id="50" name="Straight Arrow Connector 49"/>
          <p:cNvCxnSpPr/>
          <p:nvPr/>
        </p:nvCxnSpPr>
        <p:spPr>
          <a:xfrm>
            <a:off x="3347864" y="3501982"/>
            <a:ext cx="360040" cy="7782"/>
          </a:xfrm>
          <a:prstGeom prst="straightConnector1">
            <a:avLst/>
          </a:prstGeom>
          <a:ln w="31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51" name="Elbow Connector 50"/>
          <p:cNvCxnSpPr>
            <a:stCxn id="49" idx="3"/>
            <a:endCxn id="46" idx="1"/>
          </p:cNvCxnSpPr>
          <p:nvPr/>
        </p:nvCxnSpPr>
        <p:spPr>
          <a:xfrm flipV="1">
            <a:off x="5004048" y="2501652"/>
            <a:ext cx="720080" cy="1008112"/>
          </a:xfrm>
          <a:prstGeom prst="bentConnector3">
            <a:avLst/>
          </a:prstGeom>
          <a:ln w="31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503143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2400" dirty="0">
              <a:solidFill>
                <a:srgbClr val="FF0000"/>
              </a:solidFill>
              <a:latin typeface="Calibri" charset="0"/>
              <a:ea typeface="ＭＳ Ｐゴシック" charset="0"/>
              <a:cs typeface="ＭＳ Ｐゴシック" charset="0"/>
            </a:endParaRPr>
          </a:p>
        </p:txBody>
      </p:sp>
      <p:sp>
        <p:nvSpPr>
          <p:cNvPr id="34" name="Rectangle 33"/>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2"/>
          <p:cNvSpPr>
            <a:spLocks noGrp="1" noChangeArrowheads="1"/>
          </p:cNvSpPr>
          <p:nvPr>
            <p:ph type="title"/>
          </p:nvPr>
        </p:nvSpPr>
        <p:spPr>
          <a:xfrm>
            <a:off x="737312" y="-76200"/>
            <a:ext cx="8406688" cy="858689"/>
          </a:xfrm>
        </p:spPr>
        <p:txBody>
          <a:bodyPr>
            <a:normAutofit fontScale="90000"/>
          </a:bodyPr>
          <a:lstStyle/>
          <a:p>
            <a:pPr algn="l" eaLnBrk="1" hangingPunct="1"/>
            <a:r>
              <a:rPr lang="en-US" sz="3100" dirty="0">
                <a:solidFill>
                  <a:schemeClr val="bg1"/>
                </a:solidFill>
                <a:latin typeface="Calibri" charset="0"/>
                <a:ea typeface="ＭＳ Ｐゴシック" charset="0"/>
                <a:cs typeface="ＭＳ Ｐゴシック" charset="0"/>
              </a:rPr>
              <a:t>The LED Promotion </a:t>
            </a:r>
            <a:r>
              <a:rPr lang="en-US" sz="3100" dirty="0" smtClean="0">
                <a:solidFill>
                  <a:schemeClr val="bg1"/>
                </a:solidFill>
                <a:latin typeface="Calibri" charset="0"/>
                <a:ea typeface="ＭＳ Ｐゴシック" charset="0"/>
                <a:cs typeface="ＭＳ Ｐゴシック" charset="0"/>
              </a:rPr>
              <a:t>Framework: </a:t>
            </a:r>
            <a:r>
              <a:rPr lang="en-US" sz="2600" dirty="0">
                <a:solidFill>
                  <a:schemeClr val="bg1"/>
                </a:solidFill>
                <a:latin typeface="Calibri" charset="0"/>
                <a:ea typeface="ＭＳ Ｐゴシック" charset="0"/>
                <a:cs typeface="ＭＳ Ｐゴシック" charset="0"/>
              </a:rPr>
              <a:t/>
            </a:r>
            <a:br>
              <a:rPr lang="en-US" sz="2600" dirty="0">
                <a:solidFill>
                  <a:schemeClr val="bg1"/>
                </a:solidFill>
                <a:latin typeface="Calibri" charset="0"/>
                <a:ea typeface="ＭＳ Ｐゴシック" charset="0"/>
                <a:cs typeface="ＭＳ Ｐゴシック" charset="0"/>
              </a:rPr>
            </a:br>
            <a:r>
              <a:rPr lang="en-US" sz="2600" dirty="0" smtClean="0">
                <a:solidFill>
                  <a:srgbClr val="FF0000"/>
                </a:solidFill>
                <a:latin typeface="Calibri" charset="0"/>
                <a:ea typeface="ＭＳ Ｐゴシック" charset="0"/>
                <a:cs typeface="ＭＳ Ｐゴシック" charset="0"/>
              </a:rPr>
              <a:t>Consolidating/Integrating LED Promotion Efforts – National &amp; Local</a:t>
            </a:r>
            <a:endParaRPr lang="en-US" sz="2400" b="0" i="1" dirty="0">
              <a:solidFill>
                <a:schemeClr val="bg1"/>
              </a:solidFill>
              <a:latin typeface="Calibri" charset="0"/>
              <a:ea typeface="ＭＳ Ｐゴシック" charset="0"/>
              <a:cs typeface="ＭＳ Ｐゴシック" charset="0"/>
            </a:endParaRPr>
          </a:p>
        </p:txBody>
      </p:sp>
      <p:pic>
        <p:nvPicPr>
          <p:cNvPr id="37" name="Picture 36"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39" name="Striped Right Arrow 38"/>
          <p:cNvSpPr/>
          <p:nvPr/>
        </p:nvSpPr>
        <p:spPr>
          <a:xfrm>
            <a:off x="6228184" y="404664"/>
            <a:ext cx="2880320" cy="6453336"/>
          </a:xfrm>
          <a:prstGeom prst="stripedRightArrow">
            <a:avLst>
              <a:gd name="adj1" fmla="val 72686"/>
              <a:gd name="adj2" fmla="val 30182"/>
            </a:avLst>
          </a:prstGeom>
          <a:gradFill flip="none" rotWithShape="1">
            <a:gsLst>
              <a:gs pos="0">
                <a:srgbClr val="FF0000"/>
              </a:gs>
              <a:gs pos="100000">
                <a:srgbClr val="FFFFFF"/>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FF0000"/>
                </a:solidFill>
              </a:rPr>
              <a:t>LED Enabling Environment</a:t>
            </a:r>
          </a:p>
          <a:p>
            <a:pPr algn="ctr"/>
            <a:endParaRPr lang="en-US" b="1" dirty="0">
              <a:solidFill>
                <a:srgbClr val="FF0000"/>
              </a:solidFill>
            </a:endParaRPr>
          </a:p>
          <a:p>
            <a:pPr algn="ctr"/>
            <a:endParaRPr lang="en-US" b="1" dirty="0" smtClean="0">
              <a:solidFill>
                <a:srgbClr val="FF0000"/>
              </a:solidFill>
            </a:endParaRPr>
          </a:p>
          <a:p>
            <a:pPr algn="ctr"/>
            <a:endParaRPr lang="en-US" b="1" dirty="0">
              <a:solidFill>
                <a:srgbClr val="FF0000"/>
              </a:solidFill>
            </a:endParaRPr>
          </a:p>
          <a:p>
            <a:pPr algn="ctr"/>
            <a:endParaRPr lang="en-US" b="1" dirty="0" smtClean="0">
              <a:solidFill>
                <a:srgbClr val="FF0000"/>
              </a:solidFill>
            </a:endParaRPr>
          </a:p>
          <a:p>
            <a:pPr algn="ctr"/>
            <a:endParaRPr lang="en-US" b="1" dirty="0">
              <a:solidFill>
                <a:srgbClr val="FF0000"/>
              </a:solidFill>
            </a:endParaRPr>
          </a:p>
          <a:p>
            <a:pPr algn="ctr"/>
            <a:endParaRPr lang="en-US" b="1" dirty="0" smtClean="0">
              <a:solidFill>
                <a:srgbClr val="FF0000"/>
              </a:solidFill>
            </a:endParaRPr>
          </a:p>
          <a:p>
            <a:pPr algn="ctr"/>
            <a:endParaRPr lang="en-US" b="1" dirty="0">
              <a:solidFill>
                <a:srgbClr val="FF0000"/>
              </a:solidFill>
            </a:endParaRPr>
          </a:p>
          <a:p>
            <a:pPr algn="ctr"/>
            <a:endParaRPr lang="en-US" b="1" dirty="0" smtClean="0">
              <a:solidFill>
                <a:srgbClr val="FF0000"/>
              </a:solidFill>
            </a:endParaRPr>
          </a:p>
          <a:p>
            <a:pPr algn="ctr"/>
            <a:endParaRPr lang="en-US" b="1" dirty="0">
              <a:solidFill>
                <a:srgbClr val="FF0000"/>
              </a:solidFill>
            </a:endParaRPr>
          </a:p>
          <a:p>
            <a:pPr algn="ctr"/>
            <a:endParaRPr lang="en-US" b="1" dirty="0" smtClean="0">
              <a:solidFill>
                <a:srgbClr val="FF0000"/>
              </a:solidFill>
            </a:endParaRPr>
          </a:p>
          <a:p>
            <a:pPr algn="ctr"/>
            <a:endParaRPr lang="en-US" b="1" dirty="0">
              <a:solidFill>
                <a:srgbClr val="FF0000"/>
              </a:solidFill>
            </a:endParaRPr>
          </a:p>
          <a:p>
            <a:pPr algn="ctr"/>
            <a:endParaRPr lang="en-US" b="1" dirty="0" smtClean="0">
              <a:solidFill>
                <a:srgbClr val="FF0000"/>
              </a:solidFill>
            </a:endParaRPr>
          </a:p>
          <a:p>
            <a:pPr algn="ctr"/>
            <a:endParaRPr lang="en-US" b="1" dirty="0">
              <a:solidFill>
                <a:srgbClr val="FF0000"/>
              </a:solidFill>
            </a:endParaRPr>
          </a:p>
          <a:p>
            <a:pPr algn="ctr"/>
            <a:endParaRPr lang="en-US" b="1" dirty="0" smtClean="0">
              <a:solidFill>
                <a:srgbClr val="FF0000"/>
              </a:solidFill>
            </a:endParaRPr>
          </a:p>
          <a:p>
            <a:pPr algn="ctr"/>
            <a:endParaRPr lang="en-US" b="1" dirty="0">
              <a:solidFill>
                <a:srgbClr val="FF0000"/>
              </a:solidFill>
            </a:endParaRPr>
          </a:p>
        </p:txBody>
      </p:sp>
      <p:sp>
        <p:nvSpPr>
          <p:cNvPr id="40" name="Right Arrow 39"/>
          <p:cNvSpPr/>
          <p:nvPr/>
        </p:nvSpPr>
        <p:spPr>
          <a:xfrm>
            <a:off x="397124" y="4826992"/>
            <a:ext cx="1947862" cy="330200"/>
          </a:xfrm>
          <a:prstGeom prst="rightArrow">
            <a:avLst/>
          </a:prstGeom>
          <a:solidFill>
            <a:srgbClr val="FF66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Private Sector</a:t>
            </a:r>
          </a:p>
        </p:txBody>
      </p:sp>
      <p:sp>
        <p:nvSpPr>
          <p:cNvPr id="41" name="Right Arrow 40"/>
          <p:cNvSpPr/>
          <p:nvPr/>
        </p:nvSpPr>
        <p:spPr>
          <a:xfrm>
            <a:off x="395536" y="4610968"/>
            <a:ext cx="1949450" cy="330200"/>
          </a:xfrm>
          <a:prstGeom prst="rightArrow">
            <a:avLst/>
          </a:prstGeom>
          <a:solidFill>
            <a:srgbClr val="FF00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Local Government</a:t>
            </a:r>
          </a:p>
        </p:txBody>
      </p:sp>
      <p:sp>
        <p:nvSpPr>
          <p:cNvPr id="42" name="Right Arrow 41"/>
          <p:cNvSpPr/>
          <p:nvPr/>
        </p:nvSpPr>
        <p:spPr>
          <a:xfrm>
            <a:off x="397124" y="5043016"/>
            <a:ext cx="1947862" cy="330200"/>
          </a:xfrm>
          <a:prstGeom prst="rightArrow">
            <a:avLst/>
          </a:prstGeom>
          <a:solidFill>
            <a:srgbClr val="FFFF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rgbClr val="000000"/>
                </a:solidFill>
                <a:latin typeface="Arial" charset="0"/>
                <a:ea typeface="ＭＳ Ｐゴシック" charset="0"/>
                <a:cs typeface="ＭＳ Ｐゴシック" charset="0"/>
              </a:rPr>
              <a:t>Nongovernmental</a:t>
            </a:r>
          </a:p>
        </p:txBody>
      </p:sp>
      <p:sp>
        <p:nvSpPr>
          <p:cNvPr id="43" name="Right Arrow 42"/>
          <p:cNvSpPr/>
          <p:nvPr/>
        </p:nvSpPr>
        <p:spPr>
          <a:xfrm>
            <a:off x="395536" y="5259040"/>
            <a:ext cx="1949450" cy="330200"/>
          </a:xfrm>
          <a:prstGeom prst="rightArrow">
            <a:avLst/>
          </a:prstGeom>
          <a:solidFill>
            <a:srgbClr val="CCFFCC"/>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rgbClr val="000000"/>
                </a:solidFill>
                <a:latin typeface="Arial" charset="0"/>
                <a:ea typeface="ＭＳ Ｐゴシック" charset="0"/>
                <a:cs typeface="ＭＳ Ｐゴシック" charset="0"/>
              </a:rPr>
              <a:t>Civil Society Orgs</a:t>
            </a:r>
          </a:p>
        </p:txBody>
      </p:sp>
      <p:sp>
        <p:nvSpPr>
          <p:cNvPr id="44" name="Right Arrow 43"/>
          <p:cNvSpPr/>
          <p:nvPr/>
        </p:nvSpPr>
        <p:spPr>
          <a:xfrm>
            <a:off x="395536" y="4394944"/>
            <a:ext cx="1949450" cy="330200"/>
          </a:xfrm>
          <a:prstGeom prst="rightArrow">
            <a:avLst/>
          </a:prstGeom>
          <a:solidFill>
            <a:srgbClr val="8000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Central Government</a:t>
            </a:r>
          </a:p>
        </p:txBody>
      </p:sp>
      <p:sp>
        <p:nvSpPr>
          <p:cNvPr id="45" name="Right Arrow 44"/>
          <p:cNvSpPr/>
          <p:nvPr/>
        </p:nvSpPr>
        <p:spPr>
          <a:xfrm>
            <a:off x="395536" y="5465663"/>
            <a:ext cx="1949450" cy="330200"/>
          </a:xfrm>
          <a:prstGeom prst="rightArrow">
            <a:avLst/>
          </a:prstGeom>
          <a:solidFill>
            <a:srgbClr val="008000"/>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Development Partners</a:t>
            </a:r>
          </a:p>
        </p:txBody>
      </p:sp>
      <p:sp>
        <p:nvSpPr>
          <p:cNvPr id="46" name="Right Arrow 45"/>
          <p:cNvSpPr/>
          <p:nvPr/>
        </p:nvSpPr>
        <p:spPr>
          <a:xfrm>
            <a:off x="395536" y="5691088"/>
            <a:ext cx="1949450" cy="330200"/>
          </a:xfrm>
          <a:prstGeom prst="rightArrow">
            <a:avLst/>
          </a:prstGeom>
          <a:solidFill>
            <a:srgbClr val="3366FF"/>
          </a:solidFill>
          <a:ln w="317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a:solidFill>
                  <a:schemeClr val="bg1"/>
                </a:solidFill>
                <a:latin typeface="Arial" charset="0"/>
                <a:ea typeface="ＭＳ Ｐゴシック" charset="0"/>
                <a:cs typeface="ＭＳ Ｐゴシック" charset="0"/>
              </a:rPr>
              <a:t>Public Private Partnership</a:t>
            </a:r>
          </a:p>
        </p:txBody>
      </p:sp>
      <p:sp>
        <p:nvSpPr>
          <p:cNvPr id="47" name="Rectangle 46"/>
          <p:cNvSpPr/>
          <p:nvPr/>
        </p:nvSpPr>
        <p:spPr>
          <a:xfrm>
            <a:off x="2555776" y="3645024"/>
            <a:ext cx="6120680" cy="2664296"/>
          </a:xfrm>
          <a:prstGeom prst="rect">
            <a:avLst/>
          </a:prstGeom>
          <a:solidFill>
            <a:schemeClr val="bg1">
              <a:lumMod val="85000"/>
            </a:schemeClr>
          </a:solidFill>
          <a:ln w="3175" cmpd="sng">
            <a:solidFill>
              <a:schemeClr val="tx1"/>
            </a:solid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Striped Right Arrow 47"/>
          <p:cNvSpPr/>
          <p:nvPr/>
        </p:nvSpPr>
        <p:spPr>
          <a:xfrm>
            <a:off x="6228184" y="4149080"/>
            <a:ext cx="2448272" cy="2160240"/>
          </a:xfrm>
          <a:prstGeom prst="stripedRightArrow">
            <a:avLst>
              <a:gd name="adj1" fmla="val 69816"/>
              <a:gd name="adj2" fmla="val 30182"/>
            </a:avLst>
          </a:prstGeom>
          <a:gradFill flip="none" rotWithShape="1">
            <a:gsLst>
              <a:gs pos="0">
                <a:srgbClr val="FF0000"/>
              </a:gs>
              <a:gs pos="100000">
                <a:srgbClr val="FFFFFF"/>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Rectangle 48"/>
          <p:cNvSpPr/>
          <p:nvPr/>
        </p:nvSpPr>
        <p:spPr>
          <a:xfrm>
            <a:off x="2555776" y="3645024"/>
            <a:ext cx="1224136" cy="576064"/>
          </a:xfrm>
          <a:prstGeom prst="rect">
            <a:avLst/>
          </a:prstGeom>
          <a:solidFill>
            <a:schemeClr val="tx1">
              <a:lumMod val="75000"/>
              <a:lumOff val="2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t>LED Forum</a:t>
            </a:r>
            <a:endParaRPr lang="en-US" sz="1300" dirty="0"/>
          </a:p>
        </p:txBody>
      </p:sp>
      <p:sp>
        <p:nvSpPr>
          <p:cNvPr id="50" name="Rectangle 49"/>
          <p:cNvSpPr/>
          <p:nvPr/>
        </p:nvSpPr>
        <p:spPr>
          <a:xfrm>
            <a:off x="3779912" y="3645024"/>
            <a:ext cx="1224136" cy="576064"/>
          </a:xfrm>
          <a:prstGeom prst="rect">
            <a:avLst/>
          </a:prstGeom>
          <a:solidFill>
            <a:schemeClr val="tx1">
              <a:lumMod val="75000"/>
              <a:lumOff val="2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t>Local Economy Assessment</a:t>
            </a:r>
            <a:endParaRPr lang="en-US" sz="1300" dirty="0"/>
          </a:p>
        </p:txBody>
      </p:sp>
      <p:sp>
        <p:nvSpPr>
          <p:cNvPr id="51" name="Rectangle 50"/>
          <p:cNvSpPr/>
          <p:nvPr/>
        </p:nvSpPr>
        <p:spPr>
          <a:xfrm>
            <a:off x="5004048" y="3645024"/>
            <a:ext cx="1224136" cy="576064"/>
          </a:xfrm>
          <a:prstGeom prst="rect">
            <a:avLst/>
          </a:prstGeom>
          <a:solidFill>
            <a:schemeClr val="tx1">
              <a:lumMod val="75000"/>
              <a:lumOff val="2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t>LED Strategy Formulation</a:t>
            </a:r>
            <a:endParaRPr lang="en-US" sz="1300" dirty="0"/>
          </a:p>
        </p:txBody>
      </p:sp>
      <p:sp>
        <p:nvSpPr>
          <p:cNvPr id="52" name="Rectangle 51"/>
          <p:cNvSpPr/>
          <p:nvPr/>
        </p:nvSpPr>
        <p:spPr>
          <a:xfrm>
            <a:off x="6228184" y="3645024"/>
            <a:ext cx="2448272" cy="576064"/>
          </a:xfrm>
          <a:prstGeom prst="rect">
            <a:avLst/>
          </a:prstGeom>
          <a:solidFill>
            <a:schemeClr val="tx1">
              <a:lumMod val="75000"/>
              <a:lumOff val="2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t>LED Strategy Implementation and Impact Assessment</a:t>
            </a:r>
            <a:endParaRPr lang="en-US" sz="1300" dirty="0"/>
          </a:p>
        </p:txBody>
      </p:sp>
      <p:sp>
        <p:nvSpPr>
          <p:cNvPr id="53" name="Up-Down Arrow 52"/>
          <p:cNvSpPr/>
          <p:nvPr/>
        </p:nvSpPr>
        <p:spPr>
          <a:xfrm>
            <a:off x="2771800" y="1370347"/>
            <a:ext cx="792088" cy="4722949"/>
          </a:xfrm>
          <a:prstGeom prst="upDownArrow">
            <a:avLst/>
          </a:prstGeom>
          <a:gradFill flip="none" rotWithShape="1">
            <a:gsLst>
              <a:gs pos="0">
                <a:srgbClr val="A6A6A6">
                  <a:alpha val="30000"/>
                </a:srgbClr>
              </a:gs>
              <a:gs pos="100000">
                <a:srgbClr val="FFFFFF">
                  <a:alpha val="30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Up-Down Arrow 53"/>
          <p:cNvSpPr/>
          <p:nvPr/>
        </p:nvSpPr>
        <p:spPr>
          <a:xfrm>
            <a:off x="3995936" y="1370347"/>
            <a:ext cx="792088" cy="4722949"/>
          </a:xfrm>
          <a:prstGeom prst="upDownArrow">
            <a:avLst/>
          </a:prstGeom>
          <a:gradFill flip="none" rotWithShape="1">
            <a:gsLst>
              <a:gs pos="0">
                <a:srgbClr val="A6A6A6">
                  <a:alpha val="30000"/>
                </a:srgbClr>
              </a:gs>
              <a:gs pos="100000">
                <a:srgbClr val="FFFFFF">
                  <a:alpha val="30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Up-Down Arrow 54"/>
          <p:cNvSpPr/>
          <p:nvPr/>
        </p:nvSpPr>
        <p:spPr>
          <a:xfrm>
            <a:off x="5220072" y="1370347"/>
            <a:ext cx="792088" cy="4722949"/>
          </a:xfrm>
          <a:prstGeom prst="upDownArrow">
            <a:avLst/>
          </a:prstGeom>
          <a:gradFill flip="none" rotWithShape="1">
            <a:gsLst>
              <a:gs pos="0">
                <a:srgbClr val="A6A6A6">
                  <a:alpha val="30000"/>
                </a:srgbClr>
              </a:gs>
              <a:gs pos="100000">
                <a:srgbClr val="FFFFFF">
                  <a:alpha val="30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Up-Down Arrow 55"/>
          <p:cNvSpPr/>
          <p:nvPr/>
        </p:nvSpPr>
        <p:spPr>
          <a:xfrm>
            <a:off x="6660232" y="1628800"/>
            <a:ext cx="1512168" cy="4464496"/>
          </a:xfrm>
          <a:prstGeom prst="upDownArrow">
            <a:avLst>
              <a:gd name="adj1" fmla="val 46224"/>
              <a:gd name="adj2" fmla="val 32072"/>
            </a:avLst>
          </a:prstGeom>
          <a:gradFill flip="none" rotWithShape="1">
            <a:gsLst>
              <a:gs pos="0">
                <a:schemeClr val="bg1">
                  <a:lumMod val="65000"/>
                  <a:alpha val="30000"/>
                </a:schemeClr>
              </a:gs>
              <a:gs pos="100000">
                <a:srgbClr val="FFFFFF">
                  <a:alpha val="30000"/>
                </a:srgbClr>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Striped Right Arrow 56"/>
          <p:cNvSpPr/>
          <p:nvPr/>
        </p:nvSpPr>
        <p:spPr>
          <a:xfrm>
            <a:off x="290110" y="1798616"/>
            <a:ext cx="8352928" cy="432048"/>
          </a:xfrm>
          <a:prstGeom prst="stripedRightArrow">
            <a:avLst/>
          </a:prstGeom>
          <a:gradFill flip="none" rotWithShape="1">
            <a:gsLst>
              <a:gs pos="0">
                <a:schemeClr val="bg1">
                  <a:lumMod val="50000"/>
                  <a:alpha val="26000"/>
                </a:schemeClr>
              </a:gs>
              <a:gs pos="100000">
                <a:srgbClr val="FFFFFF">
                  <a:alpha val="26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Macroeconomic </a:t>
            </a:r>
            <a:r>
              <a:rPr lang="en-US" sz="1400" dirty="0" smtClean="0">
                <a:solidFill>
                  <a:srgbClr val="000000"/>
                </a:solidFill>
              </a:rPr>
              <a:t>Policies </a:t>
            </a:r>
            <a:endParaRPr lang="en-US" sz="1400" dirty="0">
              <a:solidFill>
                <a:srgbClr val="000000"/>
              </a:solidFill>
            </a:endParaRPr>
          </a:p>
        </p:txBody>
      </p:sp>
      <p:sp>
        <p:nvSpPr>
          <p:cNvPr id="58" name="Striped Right Arrow 57"/>
          <p:cNvSpPr/>
          <p:nvPr/>
        </p:nvSpPr>
        <p:spPr>
          <a:xfrm>
            <a:off x="442510" y="2086648"/>
            <a:ext cx="8352928" cy="432048"/>
          </a:xfrm>
          <a:prstGeom prst="stripedRightArrow">
            <a:avLst/>
          </a:prstGeom>
          <a:gradFill flip="none" rotWithShape="1">
            <a:gsLst>
              <a:gs pos="0">
                <a:schemeClr val="bg1">
                  <a:lumMod val="50000"/>
                  <a:alpha val="26000"/>
                </a:schemeClr>
              </a:gs>
              <a:gs pos="100000">
                <a:srgbClr val="FFFFFF">
                  <a:alpha val="26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Sector and </a:t>
            </a:r>
            <a:r>
              <a:rPr lang="en-US" sz="1400" dirty="0" smtClean="0">
                <a:solidFill>
                  <a:srgbClr val="000000"/>
                </a:solidFill>
              </a:rPr>
              <a:t>Thematic Strategies</a:t>
            </a:r>
            <a:endParaRPr lang="en-US" sz="1400" dirty="0">
              <a:solidFill>
                <a:srgbClr val="000000"/>
              </a:solidFill>
            </a:endParaRPr>
          </a:p>
        </p:txBody>
      </p:sp>
      <p:sp>
        <p:nvSpPr>
          <p:cNvPr id="59" name="Striped Right Arrow 58"/>
          <p:cNvSpPr/>
          <p:nvPr/>
        </p:nvSpPr>
        <p:spPr>
          <a:xfrm>
            <a:off x="722158" y="2662712"/>
            <a:ext cx="8352928" cy="432048"/>
          </a:xfrm>
          <a:prstGeom prst="stripedRightArrow">
            <a:avLst/>
          </a:prstGeom>
          <a:gradFill flip="none" rotWithShape="1">
            <a:gsLst>
              <a:gs pos="0">
                <a:schemeClr val="bg1">
                  <a:lumMod val="50000"/>
                  <a:alpha val="26000"/>
                </a:schemeClr>
              </a:gs>
              <a:gs pos="100000">
                <a:srgbClr val="FFFFFF">
                  <a:alpha val="26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Development Partner </a:t>
            </a:r>
            <a:r>
              <a:rPr lang="en-US" sz="1400" dirty="0" smtClean="0">
                <a:solidFill>
                  <a:srgbClr val="000000"/>
                </a:solidFill>
              </a:rPr>
              <a:t>Strategies</a:t>
            </a:r>
            <a:endParaRPr lang="en-US" sz="1400" dirty="0">
              <a:solidFill>
                <a:srgbClr val="000000"/>
              </a:solidFill>
            </a:endParaRPr>
          </a:p>
        </p:txBody>
      </p:sp>
      <p:sp>
        <p:nvSpPr>
          <p:cNvPr id="60" name="Striped Right Arrow 59"/>
          <p:cNvSpPr/>
          <p:nvPr/>
        </p:nvSpPr>
        <p:spPr>
          <a:xfrm>
            <a:off x="607337" y="2374680"/>
            <a:ext cx="8352928" cy="432048"/>
          </a:xfrm>
          <a:prstGeom prst="stripedRightArrow">
            <a:avLst/>
          </a:prstGeom>
          <a:gradFill flip="none" rotWithShape="1">
            <a:gsLst>
              <a:gs pos="0">
                <a:schemeClr val="bg1">
                  <a:lumMod val="50000"/>
                  <a:alpha val="26000"/>
                </a:schemeClr>
              </a:gs>
              <a:gs pos="100000">
                <a:srgbClr val="FFFFFF">
                  <a:alpha val="26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Public Finance and Financial </a:t>
            </a:r>
            <a:r>
              <a:rPr lang="en-US" sz="1400" dirty="0" smtClean="0">
                <a:solidFill>
                  <a:srgbClr val="000000"/>
                </a:solidFill>
              </a:rPr>
              <a:t>Sector Policies and Strategies</a:t>
            </a:r>
            <a:endParaRPr lang="en-US" sz="1400" dirty="0">
              <a:solidFill>
                <a:srgbClr val="000000"/>
              </a:solidFill>
            </a:endParaRPr>
          </a:p>
        </p:txBody>
      </p:sp>
      <p:cxnSp>
        <p:nvCxnSpPr>
          <p:cNvPr id="61" name="Elbow Connector 60"/>
          <p:cNvCxnSpPr>
            <a:stCxn id="44" idx="3"/>
            <a:endCxn id="48" idx="3"/>
          </p:cNvCxnSpPr>
          <p:nvPr/>
        </p:nvCxnSpPr>
        <p:spPr>
          <a:xfrm>
            <a:off x="2344986" y="4560044"/>
            <a:ext cx="6331470" cy="669156"/>
          </a:xfrm>
          <a:prstGeom prst="bentConnector5">
            <a:avLst>
              <a:gd name="adj1" fmla="val 30666"/>
              <a:gd name="adj2" fmla="val 379"/>
              <a:gd name="adj3" fmla="val 46811"/>
            </a:avLst>
          </a:prstGeom>
          <a:ln>
            <a:solidFill>
              <a:srgbClr val="800000"/>
            </a:solidFill>
            <a:tailEnd type="arrow"/>
          </a:ln>
        </p:spPr>
        <p:style>
          <a:lnRef idx="2">
            <a:schemeClr val="accent1"/>
          </a:lnRef>
          <a:fillRef idx="0">
            <a:schemeClr val="accent1"/>
          </a:fillRef>
          <a:effectRef idx="1">
            <a:schemeClr val="accent1"/>
          </a:effectRef>
          <a:fontRef idx="minor">
            <a:schemeClr val="tx1"/>
          </a:fontRef>
        </p:style>
      </p:cxnSp>
      <p:cxnSp>
        <p:nvCxnSpPr>
          <p:cNvPr id="62" name="Elbow Connector 61"/>
          <p:cNvCxnSpPr>
            <a:stCxn id="41" idx="3"/>
            <a:endCxn id="48" idx="3"/>
          </p:cNvCxnSpPr>
          <p:nvPr/>
        </p:nvCxnSpPr>
        <p:spPr>
          <a:xfrm>
            <a:off x="2344986" y="4776068"/>
            <a:ext cx="6331470" cy="453132"/>
          </a:xfrm>
          <a:prstGeom prst="bentConnector5">
            <a:avLst>
              <a:gd name="adj1" fmla="val 30666"/>
              <a:gd name="adj2" fmla="val 120"/>
              <a:gd name="adj3" fmla="val 44332"/>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63" name="Elbow Connector 62"/>
          <p:cNvCxnSpPr>
            <a:stCxn id="40" idx="3"/>
            <a:endCxn id="48" idx="3"/>
          </p:cNvCxnSpPr>
          <p:nvPr/>
        </p:nvCxnSpPr>
        <p:spPr>
          <a:xfrm>
            <a:off x="2344986" y="4992092"/>
            <a:ext cx="6331470" cy="237108"/>
          </a:xfrm>
          <a:prstGeom prst="bentConnector5">
            <a:avLst>
              <a:gd name="adj1" fmla="val 30666"/>
              <a:gd name="adj2" fmla="val 5409"/>
              <a:gd name="adj3" fmla="val 41177"/>
            </a:avLst>
          </a:prstGeom>
          <a:ln>
            <a:solidFill>
              <a:srgbClr val="FF6600"/>
            </a:solidFill>
            <a:tailEnd type="arrow"/>
          </a:ln>
        </p:spPr>
        <p:style>
          <a:lnRef idx="2">
            <a:schemeClr val="accent1"/>
          </a:lnRef>
          <a:fillRef idx="0">
            <a:schemeClr val="accent1"/>
          </a:fillRef>
          <a:effectRef idx="1">
            <a:schemeClr val="accent1"/>
          </a:effectRef>
          <a:fontRef idx="minor">
            <a:schemeClr val="tx1"/>
          </a:fontRef>
        </p:style>
      </p:cxnSp>
      <p:cxnSp>
        <p:nvCxnSpPr>
          <p:cNvPr id="64" name="Elbow Connector 63"/>
          <p:cNvCxnSpPr>
            <a:stCxn id="42" idx="3"/>
          </p:cNvCxnSpPr>
          <p:nvPr/>
        </p:nvCxnSpPr>
        <p:spPr>
          <a:xfrm>
            <a:off x="2344986" y="5208116"/>
            <a:ext cx="6331470" cy="21084"/>
          </a:xfrm>
          <a:prstGeom prst="bentConnector3">
            <a:avLst>
              <a:gd name="adj1" fmla="val 41210"/>
            </a:avLst>
          </a:prstGeom>
          <a:ln>
            <a:solidFill>
              <a:srgbClr val="FFFF00"/>
            </a:solidFill>
            <a:tailEnd type="arrow"/>
          </a:ln>
        </p:spPr>
        <p:style>
          <a:lnRef idx="2">
            <a:schemeClr val="accent1"/>
          </a:lnRef>
          <a:fillRef idx="0">
            <a:schemeClr val="accent1"/>
          </a:fillRef>
          <a:effectRef idx="1">
            <a:schemeClr val="accent1"/>
          </a:effectRef>
          <a:fontRef idx="minor">
            <a:schemeClr val="tx1"/>
          </a:fontRef>
        </p:style>
      </p:cxnSp>
      <p:cxnSp>
        <p:nvCxnSpPr>
          <p:cNvPr id="65" name="Elbow Connector 64"/>
          <p:cNvCxnSpPr>
            <a:stCxn id="43" idx="3"/>
            <a:endCxn id="48" idx="3"/>
          </p:cNvCxnSpPr>
          <p:nvPr/>
        </p:nvCxnSpPr>
        <p:spPr>
          <a:xfrm flipV="1">
            <a:off x="2344986" y="5229200"/>
            <a:ext cx="6331470" cy="194940"/>
          </a:xfrm>
          <a:prstGeom prst="bentConnector5">
            <a:avLst>
              <a:gd name="adj1" fmla="val 30666"/>
              <a:gd name="adj2" fmla="val 2781"/>
              <a:gd name="adj3" fmla="val 41402"/>
            </a:avLst>
          </a:prstGeom>
          <a:ln>
            <a:solidFill>
              <a:srgbClr val="CCFFCC"/>
            </a:solidFill>
            <a:tailEnd type="arrow"/>
          </a:ln>
        </p:spPr>
        <p:style>
          <a:lnRef idx="2">
            <a:schemeClr val="accent1"/>
          </a:lnRef>
          <a:fillRef idx="0">
            <a:schemeClr val="accent1"/>
          </a:fillRef>
          <a:effectRef idx="1">
            <a:schemeClr val="accent1"/>
          </a:effectRef>
          <a:fontRef idx="minor">
            <a:schemeClr val="tx1"/>
          </a:fontRef>
        </p:style>
      </p:cxnSp>
      <p:cxnSp>
        <p:nvCxnSpPr>
          <p:cNvPr id="66" name="Elbow Connector 65"/>
          <p:cNvCxnSpPr>
            <a:stCxn id="45" idx="3"/>
            <a:endCxn id="48" idx="3"/>
          </p:cNvCxnSpPr>
          <p:nvPr/>
        </p:nvCxnSpPr>
        <p:spPr>
          <a:xfrm flipV="1">
            <a:off x="2344986" y="5229200"/>
            <a:ext cx="6331470" cy="401563"/>
          </a:xfrm>
          <a:prstGeom prst="bentConnector5">
            <a:avLst>
              <a:gd name="adj1" fmla="val 30666"/>
              <a:gd name="adj2" fmla="val -495"/>
              <a:gd name="adj3" fmla="val 44332"/>
            </a:avLst>
          </a:prstGeom>
          <a:ln>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67" name="Elbow Connector 66"/>
          <p:cNvCxnSpPr>
            <a:stCxn id="46" idx="3"/>
            <a:endCxn id="48" idx="3"/>
          </p:cNvCxnSpPr>
          <p:nvPr/>
        </p:nvCxnSpPr>
        <p:spPr>
          <a:xfrm flipV="1">
            <a:off x="2344986" y="5229200"/>
            <a:ext cx="6331470" cy="626988"/>
          </a:xfrm>
          <a:prstGeom prst="bentConnector5">
            <a:avLst>
              <a:gd name="adj1" fmla="val 30666"/>
              <a:gd name="adj2" fmla="val -776"/>
              <a:gd name="adj3" fmla="val 46812"/>
            </a:avLst>
          </a:prstGeom>
          <a:ln>
            <a:solidFill>
              <a:srgbClr val="3366FF"/>
            </a:solidFill>
            <a:tailEnd type="arrow"/>
          </a:ln>
        </p:spPr>
        <p:style>
          <a:lnRef idx="2">
            <a:schemeClr val="accent1"/>
          </a:lnRef>
          <a:fillRef idx="0">
            <a:schemeClr val="accent1"/>
          </a:fillRef>
          <a:effectRef idx="1">
            <a:schemeClr val="accent1"/>
          </a:effectRef>
          <a:fontRef idx="minor">
            <a:schemeClr val="tx1"/>
          </a:fontRef>
        </p:style>
      </p:cxnSp>
      <p:sp>
        <p:nvSpPr>
          <p:cNvPr id="68" name="Striped Right Arrow 67"/>
          <p:cNvSpPr/>
          <p:nvPr/>
        </p:nvSpPr>
        <p:spPr>
          <a:xfrm>
            <a:off x="874558" y="2932096"/>
            <a:ext cx="8352928" cy="432048"/>
          </a:xfrm>
          <a:prstGeom prst="stripedRightArrow">
            <a:avLst/>
          </a:prstGeom>
          <a:gradFill flip="none" rotWithShape="1">
            <a:gsLst>
              <a:gs pos="0">
                <a:schemeClr val="bg1">
                  <a:lumMod val="50000"/>
                  <a:alpha val="26000"/>
                </a:schemeClr>
              </a:gs>
              <a:gs pos="100000">
                <a:srgbClr val="FFFFFF">
                  <a:alpha val="26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Institutional Development and Assignment of Functions</a:t>
            </a:r>
            <a:endParaRPr lang="en-US" sz="1400" dirty="0">
              <a:solidFill>
                <a:srgbClr val="000000"/>
              </a:solidFill>
            </a:endParaRPr>
          </a:p>
        </p:txBody>
      </p:sp>
    </p:spTree>
    <p:extLst>
      <p:ext uri="{BB962C8B-B14F-4D97-AF65-F5344CB8AC3E}">
        <p14:creationId xmlns:p14="http://schemas.microsoft.com/office/powerpoint/2010/main" val="100710725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398253"/>
            <a:ext cx="8406687" cy="1462320"/>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smtClean="0">
                <a:solidFill>
                  <a:schemeClr val="bg1"/>
                </a:solidFill>
                <a:latin typeface="Calibri" charset="0"/>
                <a:ea typeface="ＭＳ Ｐゴシック" charset="0"/>
                <a:cs typeface="ＭＳ Ｐゴシック" charset="0"/>
              </a:rPr>
              <a:t>Thank You!</a:t>
            </a:r>
            <a:endParaRPr lang="en-US" sz="2400" b="1" dirty="0">
              <a:solidFill>
                <a:srgbClr val="FF0000"/>
              </a:solidFill>
              <a:latin typeface="Calibri" charset="0"/>
              <a:ea typeface="ＭＳ Ｐゴシック" charset="0"/>
              <a:cs typeface="ＭＳ Ｐゴシック" charset="0"/>
            </a:endParaRPr>
          </a:p>
        </p:txBody>
      </p:sp>
      <p:sp>
        <p:nvSpPr>
          <p:cNvPr id="5" name="Rectangle 4"/>
          <p:cNvSpPr/>
          <p:nvPr/>
        </p:nvSpPr>
        <p:spPr>
          <a:xfrm>
            <a:off x="0" y="1398253"/>
            <a:ext cx="737312" cy="1462320"/>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3964388" y="4268896"/>
            <a:ext cx="1291148" cy="1326903"/>
          </a:xfrm>
          <a:prstGeom prst="rect">
            <a:avLst/>
          </a:prstGeom>
          <a:noFill/>
        </p:spPr>
      </p:pic>
    </p:spTree>
    <p:extLst>
      <p:ext uri="{BB962C8B-B14F-4D97-AF65-F5344CB8AC3E}">
        <p14:creationId xmlns:p14="http://schemas.microsoft.com/office/powerpoint/2010/main" val="1858070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a:solidFill>
                  <a:schemeClr val="bg1"/>
                </a:solidFill>
                <a:latin typeface="+mn-lt"/>
                <a:ea typeface="ＭＳ Ｐゴシック" charset="0"/>
                <a:cs typeface="ＭＳ Ｐゴシック" charset="0"/>
              </a:rPr>
              <a:t>LED Promotion Challenge:</a:t>
            </a:r>
          </a:p>
          <a:p>
            <a:pPr algn="l"/>
            <a:r>
              <a:rPr lang="en-US" sz="2400" dirty="0" smtClean="0">
                <a:solidFill>
                  <a:srgbClr val="FF0000"/>
                </a:solidFill>
                <a:ea typeface="ＭＳ Ｐゴシック" charset="0"/>
                <a:cs typeface="ＭＳ Ｐゴシック" charset="0"/>
              </a:rPr>
              <a:t>Local </a:t>
            </a:r>
            <a:r>
              <a:rPr lang="en-US" sz="2400" dirty="0">
                <a:solidFill>
                  <a:srgbClr val="FF0000"/>
                </a:solidFill>
                <a:ea typeface="ＭＳ Ｐゴシック" charset="0"/>
                <a:cs typeface="ＭＳ Ｐゴシック" charset="0"/>
              </a:rPr>
              <a:t>Level</a:t>
            </a: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7" name="Tijdelijke aanduiding voor inhoud 2"/>
          <p:cNvSpPr>
            <a:spLocks noGrp="1"/>
          </p:cNvSpPr>
          <p:nvPr>
            <p:ph idx="1"/>
          </p:nvPr>
        </p:nvSpPr>
        <p:spPr>
          <a:xfrm>
            <a:off x="737312" y="955675"/>
            <a:ext cx="7873288" cy="4175125"/>
          </a:xfrm>
        </p:spPr>
        <p:txBody>
          <a:bodyPr>
            <a:noAutofit/>
          </a:bodyPr>
          <a:lstStyle/>
          <a:p>
            <a:pPr>
              <a:buFont typeface="Wingdings" charset="2"/>
              <a:buChar char="§"/>
            </a:pPr>
            <a:r>
              <a:rPr lang="en-US" sz="2200" dirty="0" smtClean="0">
                <a:solidFill>
                  <a:srgbClr val="000090"/>
                </a:solidFill>
                <a:ea typeface="ＭＳ Ｐゴシック" charset="0"/>
                <a:cs typeface="ＭＳ Ｐゴシック" charset="0"/>
              </a:rPr>
              <a:t>LED </a:t>
            </a:r>
            <a:r>
              <a:rPr lang="en-US" sz="2200" dirty="0">
                <a:solidFill>
                  <a:srgbClr val="000090"/>
                </a:solidFill>
                <a:ea typeface="ＭＳ Ｐゴシック" charset="0"/>
                <a:cs typeface="ＭＳ Ｐゴシック" charset="0"/>
              </a:rPr>
              <a:t>promotion functions are seldom institutionalized within </a:t>
            </a:r>
            <a:r>
              <a:rPr lang="en-US" sz="2200" dirty="0" smtClean="0">
                <a:solidFill>
                  <a:srgbClr val="000090"/>
                </a:solidFill>
                <a:ea typeface="ＭＳ Ｐゴシック" charset="0"/>
                <a:cs typeface="ＭＳ Ｐゴシック" charset="0"/>
              </a:rPr>
              <a:t> mandated </a:t>
            </a:r>
            <a:r>
              <a:rPr lang="en-US" sz="2200" dirty="0">
                <a:solidFill>
                  <a:srgbClr val="000090"/>
                </a:solidFill>
                <a:ea typeface="ＭＳ Ｐゴシック" charset="0"/>
                <a:cs typeface="ＭＳ Ｐゴシック" charset="0"/>
              </a:rPr>
              <a:t>Local </a:t>
            </a:r>
            <a:r>
              <a:rPr lang="en-US" sz="2200" dirty="0" smtClean="0">
                <a:solidFill>
                  <a:srgbClr val="000090"/>
                </a:solidFill>
                <a:ea typeface="ＭＳ Ｐゴシック" charset="0"/>
                <a:cs typeface="ＭＳ Ｐゴシック" charset="0"/>
              </a:rPr>
              <a:t>Authorities </a:t>
            </a:r>
            <a:r>
              <a:rPr lang="en-US" sz="2200" dirty="0">
                <a:solidFill>
                  <a:srgbClr val="000090"/>
                </a:solidFill>
                <a:ea typeface="ＭＳ Ｐゴシック" charset="0"/>
                <a:cs typeface="ＭＳ Ｐゴシック" charset="0"/>
              </a:rPr>
              <a:t>that could sustain, guide and ensure the equity of such efforts </a:t>
            </a:r>
            <a:r>
              <a:rPr lang="en-US" sz="2200" dirty="0" smtClean="0">
                <a:solidFill>
                  <a:srgbClr val="000090"/>
                </a:solidFill>
                <a:ea typeface="ＭＳ Ｐゴシック" charset="0"/>
                <a:cs typeface="ＭＳ Ｐゴシック" charset="0"/>
              </a:rPr>
              <a:t>and ensure responsiveness to economic development challenges in </a:t>
            </a:r>
            <a:r>
              <a:rPr lang="en-US" sz="2200" dirty="0">
                <a:solidFill>
                  <a:srgbClr val="000090"/>
                </a:solidFill>
                <a:ea typeface="ＭＳ Ｐゴシック" charset="0"/>
                <a:cs typeface="ＭＳ Ｐゴシック" charset="0"/>
              </a:rPr>
              <a:t>the long-term</a:t>
            </a:r>
            <a:r>
              <a:rPr lang="en-US" sz="2200" dirty="0" smtClean="0">
                <a:solidFill>
                  <a:srgbClr val="000090"/>
                </a:solidFill>
                <a:ea typeface="ＭＳ Ｐゴシック" charset="0"/>
                <a:cs typeface="ＭＳ Ｐゴシック" charset="0"/>
              </a:rPr>
              <a:t>;</a:t>
            </a:r>
          </a:p>
          <a:p>
            <a:pPr>
              <a:buFont typeface="Wingdings" charset="2"/>
              <a:buChar char="§"/>
            </a:pPr>
            <a:endParaRPr lang="en-US" sz="800" dirty="0">
              <a:solidFill>
                <a:srgbClr val="000090"/>
              </a:solidFill>
              <a:ea typeface="ＭＳ Ｐゴシック" charset="0"/>
              <a:cs typeface="ＭＳ Ｐゴシック" charset="0"/>
            </a:endParaRPr>
          </a:p>
          <a:p>
            <a:pPr>
              <a:buFont typeface="Wingdings" charset="2"/>
              <a:buChar char="§"/>
            </a:pPr>
            <a:r>
              <a:rPr lang="en-US" sz="2200" dirty="0" smtClean="0">
                <a:solidFill>
                  <a:srgbClr val="000090"/>
                </a:solidFill>
                <a:ea typeface="ＭＳ Ｐゴシック" charset="0"/>
                <a:cs typeface="ＭＳ Ｐゴシック" charset="0"/>
              </a:rPr>
              <a:t>In </a:t>
            </a:r>
            <a:r>
              <a:rPr lang="en-US" sz="2200" dirty="0">
                <a:solidFill>
                  <a:srgbClr val="000090"/>
                </a:solidFill>
                <a:ea typeface="ＭＳ Ｐゴシック" charset="0"/>
                <a:cs typeface="ＭＳ Ｐゴシック" charset="0"/>
              </a:rPr>
              <a:t>cases where LED focused institutions exist, they may lack the tools, capacities and/or resources they need to perform this task</a:t>
            </a:r>
            <a:r>
              <a:rPr lang="en-US" sz="2200" dirty="0" smtClean="0">
                <a:solidFill>
                  <a:srgbClr val="000090"/>
                </a:solidFill>
                <a:ea typeface="ＭＳ Ｐゴシック" charset="0"/>
                <a:cs typeface="ＭＳ Ｐゴシック" charset="0"/>
              </a:rPr>
              <a:t>;</a:t>
            </a:r>
          </a:p>
          <a:p>
            <a:pPr>
              <a:buFont typeface="Wingdings" charset="2"/>
              <a:buChar char="§"/>
            </a:pPr>
            <a:endParaRPr lang="en-US" sz="800" dirty="0">
              <a:solidFill>
                <a:srgbClr val="000090"/>
              </a:solidFill>
              <a:ea typeface="ＭＳ Ｐゴシック" charset="0"/>
              <a:cs typeface="ＭＳ Ｐゴシック" charset="0"/>
            </a:endParaRPr>
          </a:p>
          <a:p>
            <a:pPr>
              <a:buFont typeface="Wingdings" charset="2"/>
              <a:buChar char="§"/>
            </a:pPr>
            <a:r>
              <a:rPr lang="en-US" sz="2200" dirty="0" smtClean="0">
                <a:solidFill>
                  <a:srgbClr val="000090"/>
                </a:solidFill>
                <a:ea typeface="ＭＳ Ｐゴシック" charset="0"/>
                <a:cs typeface="ＭＳ Ｐゴシック" charset="0"/>
              </a:rPr>
              <a:t>Economic </a:t>
            </a:r>
            <a:r>
              <a:rPr lang="en-US" sz="2200" dirty="0">
                <a:solidFill>
                  <a:srgbClr val="000090"/>
                </a:solidFill>
                <a:ea typeface="ＭＳ Ｐゴシック" charset="0"/>
                <a:cs typeface="ＭＳ Ｐゴシック" charset="0"/>
              </a:rPr>
              <a:t>development initiatives are seldom grounded in a comprehensive understanding of the target local economy, its potentials for growth and the challenges that undermine its sustainable and equitable development</a:t>
            </a:r>
            <a:r>
              <a:rPr lang="en-US" sz="2200" dirty="0" smtClean="0">
                <a:solidFill>
                  <a:srgbClr val="000090"/>
                </a:solidFill>
                <a:ea typeface="ＭＳ Ｐゴシック" charset="0"/>
                <a:cs typeface="ＭＳ Ｐゴシック" charset="0"/>
              </a:rPr>
              <a:t>;</a:t>
            </a:r>
          </a:p>
          <a:p>
            <a:pPr>
              <a:buFont typeface="Wingdings" charset="2"/>
              <a:buChar char="§"/>
            </a:pPr>
            <a:endParaRPr lang="en-US" sz="800" dirty="0">
              <a:solidFill>
                <a:srgbClr val="000090"/>
              </a:solidFill>
              <a:ea typeface="ＭＳ Ｐゴシック" charset="0"/>
              <a:cs typeface="ＭＳ Ｐゴシック" charset="0"/>
            </a:endParaRPr>
          </a:p>
          <a:p>
            <a:pPr>
              <a:buFont typeface="Wingdings" charset="2"/>
              <a:buChar char="§"/>
            </a:pPr>
            <a:r>
              <a:rPr lang="en-US" sz="2200" dirty="0" smtClean="0">
                <a:solidFill>
                  <a:srgbClr val="000090"/>
                </a:solidFill>
                <a:ea typeface="ＭＳ Ｐゴシック" charset="0"/>
                <a:cs typeface="ＭＳ Ｐゴシック" charset="0"/>
              </a:rPr>
              <a:t>Economic </a:t>
            </a:r>
            <a:r>
              <a:rPr lang="en-US" sz="2200" dirty="0">
                <a:solidFill>
                  <a:srgbClr val="000090"/>
                </a:solidFill>
                <a:ea typeface="ＭＳ Ｐゴシック" charset="0"/>
                <a:cs typeface="ＭＳ Ｐゴシック" charset="0"/>
              </a:rPr>
              <a:t>development initiatives are usually undertaken independently by individual central ministries, agencies, local </a:t>
            </a:r>
            <a:r>
              <a:rPr lang="en-US" sz="2200" dirty="0" smtClean="0">
                <a:solidFill>
                  <a:srgbClr val="000090"/>
                </a:solidFill>
                <a:ea typeface="ＭＳ Ｐゴシック" charset="0"/>
                <a:cs typeface="ＭＳ Ｐゴシック" charset="0"/>
              </a:rPr>
              <a:t>administrations, </a:t>
            </a:r>
            <a:r>
              <a:rPr lang="en-US" sz="2200" dirty="0">
                <a:solidFill>
                  <a:srgbClr val="000090"/>
                </a:solidFill>
                <a:ea typeface="ＭＳ Ｐゴシック" charset="0"/>
                <a:cs typeface="ＭＳ Ｐゴシック" charset="0"/>
              </a:rPr>
              <a:t>private sector actors, Development Partners and </a:t>
            </a:r>
            <a:r>
              <a:rPr lang="en-US" sz="2200" dirty="0" smtClean="0">
                <a:solidFill>
                  <a:srgbClr val="000090"/>
                </a:solidFill>
                <a:ea typeface="ＭＳ Ｐゴシック" charset="0"/>
                <a:cs typeface="ＭＳ Ｐゴシック" charset="0"/>
              </a:rPr>
              <a:t>others, </a:t>
            </a:r>
            <a:r>
              <a:rPr lang="en-US" sz="2200" dirty="0">
                <a:solidFill>
                  <a:srgbClr val="000090"/>
                </a:solidFill>
                <a:ea typeface="ＭＳ Ｐゴシック" charset="0"/>
                <a:cs typeface="ＭＳ Ｐゴシック" charset="0"/>
              </a:rPr>
              <a:t>leading to fragmentation of effort; </a:t>
            </a:r>
          </a:p>
          <a:p>
            <a:pPr eaLnBrk="1" hangingPunct="1">
              <a:lnSpc>
                <a:spcPct val="80000"/>
              </a:lnSpc>
              <a:buFontTx/>
              <a:buChar char="•"/>
            </a:pPr>
            <a:endParaRPr lang="en-US" sz="2200" i="1" dirty="0">
              <a:solidFill>
                <a:srgbClr val="000090"/>
              </a:solidFill>
              <a:ea typeface="ＭＳ Ｐゴシック" charset="0"/>
              <a:cs typeface="ＭＳ Ｐゴシック" charset="0"/>
            </a:endParaRPr>
          </a:p>
          <a:p>
            <a:pPr eaLnBrk="1" hangingPunct="1">
              <a:lnSpc>
                <a:spcPct val="80000"/>
              </a:lnSpc>
              <a:buFontTx/>
              <a:buNone/>
            </a:pPr>
            <a:endParaRPr lang="en-US" sz="2200" i="1" dirty="0">
              <a:solidFill>
                <a:srgbClr val="000090"/>
              </a:solidFill>
              <a:ea typeface="ＭＳ Ｐゴシック" charset="0"/>
              <a:cs typeface="ＭＳ Ｐゴシック" charset="0"/>
            </a:endParaRPr>
          </a:p>
          <a:p>
            <a:pPr eaLnBrk="1" hangingPunct="1">
              <a:lnSpc>
                <a:spcPct val="80000"/>
              </a:lnSpc>
              <a:buFontTx/>
              <a:buNone/>
            </a:pPr>
            <a:endParaRPr lang="en-US" sz="2200" i="1" dirty="0">
              <a:solidFill>
                <a:srgbClr val="000090"/>
              </a:solidFill>
              <a:ea typeface="ＭＳ Ｐゴシック" charset="0"/>
              <a:cs typeface="ＭＳ Ｐゴシック" charset="0"/>
            </a:endParaRPr>
          </a:p>
        </p:txBody>
      </p:sp>
    </p:spTree>
    <p:extLst>
      <p:ext uri="{BB962C8B-B14F-4D97-AF65-F5344CB8AC3E}">
        <p14:creationId xmlns:p14="http://schemas.microsoft.com/office/powerpoint/2010/main" val="3883506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a:solidFill>
                  <a:schemeClr val="bg1"/>
                </a:solidFill>
                <a:latin typeface="+mn-lt"/>
                <a:ea typeface="ＭＳ Ｐゴシック" charset="0"/>
                <a:cs typeface="ＭＳ Ｐゴシック" charset="0"/>
              </a:rPr>
              <a:t>LED Promotion Challenge:</a:t>
            </a:r>
          </a:p>
          <a:p>
            <a:pPr algn="l"/>
            <a:r>
              <a:rPr lang="en-US" sz="2400" dirty="0" smtClean="0">
                <a:solidFill>
                  <a:srgbClr val="FF0000"/>
                </a:solidFill>
                <a:ea typeface="ＭＳ Ｐゴシック" charset="0"/>
                <a:cs typeface="ＭＳ Ｐゴシック" charset="0"/>
              </a:rPr>
              <a:t>Local Level: The Assigned Role of Local Governments</a:t>
            </a:r>
            <a:endParaRPr lang="en-US" sz="2400" dirty="0">
              <a:solidFill>
                <a:srgbClr val="FF0000"/>
              </a:solidFill>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Macintosh HD:Users:sally:Documents:UNCDF:Communications Materials:UNCDF Branding:UNCDF_logo.png"/>
          <p:cNvPicPr/>
          <p:nvPr/>
        </p:nvPicPr>
        <p:blipFill>
          <a:blip r:embed="rId2"/>
          <a:srcRect/>
          <a:stretch>
            <a:fillRect/>
          </a:stretch>
        </p:blipFill>
        <p:spPr bwMode="auto">
          <a:xfrm>
            <a:off x="8377791" y="5979886"/>
            <a:ext cx="690009" cy="801914"/>
          </a:xfrm>
          <a:prstGeom prst="rect">
            <a:avLst/>
          </a:prstGeom>
          <a:noFill/>
        </p:spPr>
      </p:pic>
      <p:sp>
        <p:nvSpPr>
          <p:cNvPr id="8" name="Content Placeholder 2"/>
          <p:cNvSpPr>
            <a:spLocks noGrp="1"/>
          </p:cNvSpPr>
          <p:nvPr>
            <p:ph idx="1"/>
          </p:nvPr>
        </p:nvSpPr>
        <p:spPr>
          <a:xfrm>
            <a:off x="1150377" y="2349500"/>
            <a:ext cx="6840537" cy="3776663"/>
          </a:xfrm>
        </p:spPr>
        <p:txBody>
          <a:bodyPr/>
          <a:lstStyle/>
          <a:p>
            <a:endParaRPr lang="en-US" dirty="0"/>
          </a:p>
        </p:txBody>
      </p:sp>
      <p:pic>
        <p:nvPicPr>
          <p:cNvPr id="10" name="Picture 64" descr="Macintosh HD:Users:sally:Documents:UNCDF:Communications Materials:UNCDF Branding:UNCDF_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7238" y="5980113"/>
            <a:ext cx="690562" cy="80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30"/>
          <p:cNvSpPr>
            <a:spLocks noChangeArrowheads="1"/>
          </p:cNvSpPr>
          <p:nvPr/>
        </p:nvSpPr>
        <p:spPr bwMode="auto">
          <a:xfrm>
            <a:off x="0" y="1066800"/>
            <a:ext cx="9144000" cy="5791200"/>
          </a:xfrm>
          <a:prstGeom prst="rect">
            <a:avLst/>
          </a:prstGeom>
          <a:solidFill>
            <a:srgbClr val="F8F8F8"/>
          </a:solidFill>
          <a:ln w="9525" cap="rnd">
            <a:solidFill>
              <a:schemeClr val="tx1"/>
            </a:solidFill>
            <a:prstDash val="sysDot"/>
            <a:miter lim="800000"/>
            <a:headEnd/>
            <a:tailEnd/>
          </a:ln>
        </p:spPr>
        <p:txBody>
          <a:bodyPr wrap="none" anchor="ctr"/>
          <a:lstStyle/>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a:p>
            <a:pPr algn="ctr"/>
            <a:endParaRPr lang="en-US" sz="1600">
              <a:latin typeface="Comic Sans MS" charset="0"/>
            </a:endParaRPr>
          </a:p>
        </p:txBody>
      </p:sp>
      <p:sp>
        <p:nvSpPr>
          <p:cNvPr id="12" name="AutoShape 4"/>
          <p:cNvSpPr>
            <a:spLocks noChangeArrowheads="1"/>
          </p:cNvSpPr>
          <p:nvPr/>
        </p:nvSpPr>
        <p:spPr bwMode="auto">
          <a:xfrm>
            <a:off x="8025839" y="1143000"/>
            <a:ext cx="457200" cy="4343400"/>
          </a:xfrm>
          <a:prstGeom prst="downArrowCallout">
            <a:avLst>
              <a:gd name="adj1" fmla="val 25000"/>
              <a:gd name="adj2" fmla="val 40625"/>
              <a:gd name="adj3" fmla="val 78815"/>
              <a:gd name="adj4" fmla="val 37731"/>
            </a:avLst>
          </a:prstGeom>
          <a:solidFill>
            <a:srgbClr val="5F5F5F"/>
          </a:solidFill>
          <a:ln w="9525" cap="rnd">
            <a:solidFill>
              <a:schemeClr val="tx1"/>
            </a:solidFill>
            <a:prstDash val="sysDot"/>
            <a:miter lim="800000"/>
            <a:headEnd/>
            <a:tailEnd/>
          </a:ln>
        </p:spPr>
        <p:txBody>
          <a:bodyPr rot="10800000" vert="eaVert" wrap="none" anchor="ctr"/>
          <a:lstStyle/>
          <a:p>
            <a:pPr algn="ctr"/>
            <a:r>
              <a:rPr lang="en-US" sz="1600">
                <a:solidFill>
                  <a:schemeClr val="bg1"/>
                </a:solidFill>
                <a:latin typeface="Comic Sans MS" charset="0"/>
              </a:rPr>
              <a:t>Other Sectors</a:t>
            </a:r>
          </a:p>
        </p:txBody>
      </p:sp>
      <p:sp>
        <p:nvSpPr>
          <p:cNvPr id="13" name="AutoShape 5"/>
          <p:cNvSpPr>
            <a:spLocks noChangeArrowheads="1"/>
          </p:cNvSpPr>
          <p:nvPr/>
        </p:nvSpPr>
        <p:spPr bwMode="auto">
          <a:xfrm>
            <a:off x="3323664" y="1143000"/>
            <a:ext cx="457200" cy="4343400"/>
          </a:xfrm>
          <a:prstGeom prst="downArrowCallout">
            <a:avLst>
              <a:gd name="adj1" fmla="val 25000"/>
              <a:gd name="adj2" fmla="val 40625"/>
              <a:gd name="adj3" fmla="val 78815"/>
              <a:gd name="adj4" fmla="val 37731"/>
            </a:avLst>
          </a:prstGeom>
          <a:solidFill>
            <a:srgbClr val="5F5F5F"/>
          </a:solidFill>
          <a:ln w="9525" cap="rnd">
            <a:solidFill>
              <a:schemeClr val="tx1"/>
            </a:solidFill>
            <a:prstDash val="sysDot"/>
            <a:miter lim="800000"/>
            <a:headEnd/>
            <a:tailEnd/>
          </a:ln>
        </p:spPr>
        <p:txBody>
          <a:bodyPr rot="10800000" vert="eaVert" wrap="none" anchor="ctr"/>
          <a:lstStyle/>
          <a:p>
            <a:pPr algn="ctr"/>
            <a:r>
              <a:rPr lang="en-US" sz="1600">
                <a:solidFill>
                  <a:schemeClr val="bg1"/>
                </a:solidFill>
                <a:latin typeface="Comic Sans MS" charset="0"/>
              </a:rPr>
              <a:t>Communication</a:t>
            </a:r>
          </a:p>
        </p:txBody>
      </p:sp>
      <p:sp>
        <p:nvSpPr>
          <p:cNvPr id="14" name="AutoShape 6"/>
          <p:cNvSpPr>
            <a:spLocks noChangeArrowheads="1"/>
          </p:cNvSpPr>
          <p:nvPr/>
        </p:nvSpPr>
        <p:spPr bwMode="auto">
          <a:xfrm>
            <a:off x="2561664" y="1143000"/>
            <a:ext cx="457200" cy="4343400"/>
          </a:xfrm>
          <a:prstGeom prst="downArrowCallout">
            <a:avLst>
              <a:gd name="adj1" fmla="val 25000"/>
              <a:gd name="adj2" fmla="val 40625"/>
              <a:gd name="adj3" fmla="val 78815"/>
              <a:gd name="adj4" fmla="val 37694"/>
            </a:avLst>
          </a:prstGeom>
          <a:solidFill>
            <a:srgbClr val="5F5F5F"/>
          </a:solidFill>
          <a:ln w="9525" cap="rnd">
            <a:solidFill>
              <a:schemeClr val="tx1"/>
            </a:solidFill>
            <a:prstDash val="sysDot"/>
            <a:miter lim="800000"/>
            <a:headEnd/>
            <a:tailEnd/>
          </a:ln>
        </p:spPr>
        <p:txBody>
          <a:bodyPr rot="10800000" vert="eaVert" wrap="none" anchor="ctr"/>
          <a:lstStyle/>
          <a:p>
            <a:pPr algn="ctr"/>
            <a:r>
              <a:rPr lang="en-US" sz="1600">
                <a:solidFill>
                  <a:schemeClr val="bg1"/>
                </a:solidFill>
                <a:latin typeface="Comic Sans MS" charset="0"/>
              </a:rPr>
              <a:t>Transportation</a:t>
            </a:r>
          </a:p>
        </p:txBody>
      </p:sp>
      <p:sp>
        <p:nvSpPr>
          <p:cNvPr id="15" name="AutoShape 7"/>
          <p:cNvSpPr>
            <a:spLocks noChangeArrowheads="1"/>
          </p:cNvSpPr>
          <p:nvPr/>
        </p:nvSpPr>
        <p:spPr bwMode="auto">
          <a:xfrm>
            <a:off x="7263839" y="1143000"/>
            <a:ext cx="457200" cy="4343400"/>
          </a:xfrm>
          <a:prstGeom prst="downArrowCallout">
            <a:avLst>
              <a:gd name="adj1" fmla="val 25000"/>
              <a:gd name="adj2" fmla="val 40625"/>
              <a:gd name="adj3" fmla="val 78815"/>
              <a:gd name="adj4" fmla="val 37731"/>
            </a:avLst>
          </a:prstGeom>
          <a:solidFill>
            <a:srgbClr val="5F5F5F"/>
          </a:solidFill>
          <a:ln w="9525" cap="rnd">
            <a:solidFill>
              <a:schemeClr val="tx1"/>
            </a:solidFill>
            <a:prstDash val="sysDot"/>
            <a:miter lim="800000"/>
            <a:headEnd/>
            <a:tailEnd/>
          </a:ln>
        </p:spPr>
        <p:txBody>
          <a:bodyPr rot="10800000" vert="eaVert" wrap="none" anchor="ctr"/>
          <a:lstStyle/>
          <a:p>
            <a:pPr algn="ctr"/>
            <a:r>
              <a:rPr lang="en-US" sz="1600">
                <a:solidFill>
                  <a:schemeClr val="bg1"/>
                </a:solidFill>
                <a:latin typeface="Comic Sans MS" charset="0"/>
              </a:rPr>
              <a:t>Labor</a:t>
            </a:r>
          </a:p>
        </p:txBody>
      </p:sp>
      <p:sp>
        <p:nvSpPr>
          <p:cNvPr id="16" name="AutoShape 8"/>
          <p:cNvSpPr>
            <a:spLocks noChangeArrowheads="1"/>
          </p:cNvSpPr>
          <p:nvPr/>
        </p:nvSpPr>
        <p:spPr bwMode="auto">
          <a:xfrm>
            <a:off x="6481202" y="1143000"/>
            <a:ext cx="457200" cy="4343400"/>
          </a:xfrm>
          <a:prstGeom prst="downArrowCallout">
            <a:avLst>
              <a:gd name="adj1" fmla="val 25000"/>
              <a:gd name="adj2" fmla="val 40625"/>
              <a:gd name="adj3" fmla="val 78815"/>
              <a:gd name="adj4" fmla="val 37116"/>
            </a:avLst>
          </a:prstGeom>
          <a:solidFill>
            <a:srgbClr val="5F5F5F"/>
          </a:solidFill>
          <a:ln w="9525" cap="rnd">
            <a:solidFill>
              <a:schemeClr val="tx1"/>
            </a:solidFill>
            <a:prstDash val="sysDot"/>
            <a:miter lim="800000"/>
            <a:headEnd/>
            <a:tailEnd/>
          </a:ln>
        </p:spPr>
        <p:txBody>
          <a:bodyPr rot="10800000" vert="eaVert" wrap="none" anchor="ctr"/>
          <a:lstStyle/>
          <a:p>
            <a:pPr algn="ctr"/>
            <a:r>
              <a:rPr lang="en-US" sz="1600">
                <a:solidFill>
                  <a:schemeClr val="bg1"/>
                </a:solidFill>
                <a:latin typeface="Comic Sans MS" charset="0"/>
              </a:rPr>
              <a:t>Vocational</a:t>
            </a:r>
          </a:p>
          <a:p>
            <a:pPr algn="ctr"/>
            <a:r>
              <a:rPr lang="en-US" sz="1600">
                <a:solidFill>
                  <a:schemeClr val="bg1"/>
                </a:solidFill>
                <a:latin typeface="Comic Sans MS" charset="0"/>
              </a:rPr>
              <a:t>Education</a:t>
            </a:r>
          </a:p>
        </p:txBody>
      </p:sp>
      <p:sp>
        <p:nvSpPr>
          <p:cNvPr id="17" name="AutoShape 9"/>
          <p:cNvSpPr>
            <a:spLocks noChangeArrowheads="1"/>
          </p:cNvSpPr>
          <p:nvPr/>
        </p:nvSpPr>
        <p:spPr bwMode="auto">
          <a:xfrm>
            <a:off x="5685864" y="1143000"/>
            <a:ext cx="457200" cy="4343400"/>
          </a:xfrm>
          <a:prstGeom prst="downArrowCallout">
            <a:avLst>
              <a:gd name="adj1" fmla="val 25000"/>
              <a:gd name="adj2" fmla="val 40625"/>
              <a:gd name="adj3" fmla="val 78815"/>
              <a:gd name="adj4" fmla="val 37421"/>
            </a:avLst>
          </a:prstGeom>
          <a:solidFill>
            <a:srgbClr val="5F5F5F"/>
          </a:solidFill>
          <a:ln w="9525" cap="rnd">
            <a:solidFill>
              <a:schemeClr val="tx1"/>
            </a:solidFill>
            <a:prstDash val="sysDot"/>
            <a:miter lim="800000"/>
            <a:headEnd/>
            <a:tailEnd/>
          </a:ln>
        </p:spPr>
        <p:txBody>
          <a:bodyPr rot="10800000" vert="eaVert" wrap="none" anchor="ctr"/>
          <a:lstStyle/>
          <a:p>
            <a:pPr algn="ctr"/>
            <a:r>
              <a:rPr lang="en-US" sz="1600">
                <a:solidFill>
                  <a:schemeClr val="bg1"/>
                </a:solidFill>
                <a:latin typeface="Comic Sans MS" charset="0"/>
              </a:rPr>
              <a:t>Agriculture</a:t>
            </a:r>
          </a:p>
        </p:txBody>
      </p:sp>
      <p:sp>
        <p:nvSpPr>
          <p:cNvPr id="18" name="AutoShape 10"/>
          <p:cNvSpPr>
            <a:spLocks noChangeArrowheads="1"/>
          </p:cNvSpPr>
          <p:nvPr/>
        </p:nvSpPr>
        <p:spPr bwMode="auto">
          <a:xfrm>
            <a:off x="4085664" y="1143000"/>
            <a:ext cx="457200" cy="4343400"/>
          </a:xfrm>
          <a:prstGeom prst="downArrowCallout">
            <a:avLst>
              <a:gd name="adj1" fmla="val 25000"/>
              <a:gd name="adj2" fmla="val 40625"/>
              <a:gd name="adj3" fmla="val 78815"/>
              <a:gd name="adj4" fmla="val 37731"/>
            </a:avLst>
          </a:prstGeom>
          <a:solidFill>
            <a:srgbClr val="5F5F5F"/>
          </a:solidFill>
          <a:ln w="9525" cap="rnd">
            <a:solidFill>
              <a:schemeClr val="tx1"/>
            </a:solidFill>
            <a:prstDash val="sysDot"/>
            <a:miter lim="800000"/>
            <a:headEnd/>
            <a:tailEnd/>
          </a:ln>
        </p:spPr>
        <p:txBody>
          <a:bodyPr rot="10800000" vert="eaVert" wrap="none" anchor="ctr"/>
          <a:lstStyle/>
          <a:p>
            <a:pPr algn="ctr"/>
            <a:r>
              <a:rPr lang="en-US" sz="1600">
                <a:solidFill>
                  <a:schemeClr val="bg1"/>
                </a:solidFill>
                <a:latin typeface="Comic Sans MS" charset="0"/>
              </a:rPr>
              <a:t>Trade</a:t>
            </a:r>
          </a:p>
        </p:txBody>
      </p:sp>
      <p:sp>
        <p:nvSpPr>
          <p:cNvPr id="19" name="AutoShape 11"/>
          <p:cNvSpPr>
            <a:spLocks noChangeArrowheads="1"/>
          </p:cNvSpPr>
          <p:nvPr/>
        </p:nvSpPr>
        <p:spPr bwMode="auto">
          <a:xfrm>
            <a:off x="4847664" y="1143000"/>
            <a:ext cx="457200" cy="4343400"/>
          </a:xfrm>
          <a:prstGeom prst="downArrowCallout">
            <a:avLst>
              <a:gd name="adj1" fmla="val 25000"/>
              <a:gd name="adj2" fmla="val 40625"/>
              <a:gd name="adj3" fmla="val 78815"/>
              <a:gd name="adj4" fmla="val 38000"/>
            </a:avLst>
          </a:prstGeom>
          <a:solidFill>
            <a:srgbClr val="5F5F5F"/>
          </a:solidFill>
          <a:ln w="9525" cap="rnd">
            <a:solidFill>
              <a:schemeClr val="tx1"/>
            </a:solidFill>
            <a:prstDash val="sysDot"/>
            <a:miter lim="800000"/>
            <a:headEnd/>
            <a:tailEnd/>
          </a:ln>
        </p:spPr>
        <p:txBody>
          <a:bodyPr rot="10800000" vert="eaVert" wrap="none" anchor="ctr"/>
          <a:lstStyle/>
          <a:p>
            <a:pPr algn="ctr"/>
            <a:r>
              <a:rPr lang="en-US" sz="1600">
                <a:solidFill>
                  <a:schemeClr val="bg1"/>
                </a:solidFill>
                <a:latin typeface="Comic Sans MS" charset="0"/>
              </a:rPr>
              <a:t>Industry</a:t>
            </a:r>
          </a:p>
        </p:txBody>
      </p:sp>
      <p:sp>
        <p:nvSpPr>
          <p:cNvPr id="20" name="Rectangle 12"/>
          <p:cNvSpPr>
            <a:spLocks noChangeArrowheads="1"/>
          </p:cNvSpPr>
          <p:nvPr/>
        </p:nvSpPr>
        <p:spPr bwMode="auto">
          <a:xfrm>
            <a:off x="504264" y="4038600"/>
            <a:ext cx="8077200" cy="1905000"/>
          </a:xfrm>
          <a:prstGeom prst="rect">
            <a:avLst/>
          </a:prstGeom>
          <a:noFill/>
          <a:ln w="1270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sz="2000">
              <a:solidFill>
                <a:srgbClr val="FF3300"/>
              </a:solidFill>
            </a:endParaRPr>
          </a:p>
        </p:txBody>
      </p:sp>
      <p:sp>
        <p:nvSpPr>
          <p:cNvPr id="21" name="Rectangle 14"/>
          <p:cNvSpPr>
            <a:spLocks noChangeArrowheads="1"/>
          </p:cNvSpPr>
          <p:nvPr/>
        </p:nvSpPr>
        <p:spPr bwMode="auto">
          <a:xfrm>
            <a:off x="2333064" y="4343400"/>
            <a:ext cx="6019800" cy="304800"/>
          </a:xfrm>
          <a:prstGeom prst="rect">
            <a:avLst/>
          </a:prstGeom>
          <a:noFill/>
          <a:ln w="1270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000">
                <a:solidFill>
                  <a:srgbClr val="C0C0C0"/>
                </a:solidFill>
                <a:latin typeface="Comic Sans MS" charset="0"/>
              </a:rPr>
              <a:t>De-Concentrated LED Related Functions</a:t>
            </a:r>
          </a:p>
        </p:txBody>
      </p:sp>
      <p:sp>
        <p:nvSpPr>
          <p:cNvPr id="22" name="Rectangle 15"/>
          <p:cNvSpPr>
            <a:spLocks noChangeArrowheads="1"/>
          </p:cNvSpPr>
          <p:nvPr/>
        </p:nvSpPr>
        <p:spPr bwMode="auto">
          <a:xfrm>
            <a:off x="2637864" y="4876800"/>
            <a:ext cx="5791200" cy="304800"/>
          </a:xfrm>
          <a:prstGeom prst="rect">
            <a:avLst/>
          </a:prstGeom>
          <a:noFill/>
          <a:ln w="1270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000">
                <a:solidFill>
                  <a:srgbClr val="FF3300"/>
                </a:solidFill>
              </a:rPr>
              <a:t>Institutional</a:t>
            </a:r>
          </a:p>
        </p:txBody>
      </p:sp>
      <p:sp>
        <p:nvSpPr>
          <p:cNvPr id="23" name="Rectangle 16"/>
          <p:cNvSpPr>
            <a:spLocks noChangeArrowheads="1"/>
          </p:cNvSpPr>
          <p:nvPr/>
        </p:nvSpPr>
        <p:spPr bwMode="auto">
          <a:xfrm>
            <a:off x="2333064" y="5410200"/>
            <a:ext cx="6019800" cy="304800"/>
          </a:xfrm>
          <a:prstGeom prst="rect">
            <a:avLst/>
          </a:prstGeom>
          <a:noFill/>
          <a:ln w="1270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000">
                <a:solidFill>
                  <a:srgbClr val="C0C0C0"/>
                </a:solidFill>
                <a:latin typeface="Comic Sans MS" charset="0"/>
              </a:rPr>
              <a:t>Delegated LED Related Function</a:t>
            </a:r>
          </a:p>
        </p:txBody>
      </p:sp>
      <p:sp>
        <p:nvSpPr>
          <p:cNvPr id="24" name="AutoShape 17"/>
          <p:cNvSpPr>
            <a:spLocks noChangeArrowheads="1"/>
          </p:cNvSpPr>
          <p:nvPr/>
        </p:nvSpPr>
        <p:spPr bwMode="auto">
          <a:xfrm>
            <a:off x="656664" y="4267200"/>
            <a:ext cx="7924800" cy="1524000"/>
          </a:xfrm>
          <a:prstGeom prst="rightArrowCallout">
            <a:avLst>
              <a:gd name="adj1" fmla="val 20000"/>
              <a:gd name="adj2" fmla="val 18958"/>
              <a:gd name="adj3" fmla="val 11363"/>
              <a:gd name="adj4" fmla="val 18991"/>
            </a:avLst>
          </a:prstGeom>
          <a:solidFill>
            <a:srgbClr val="C0C0C0"/>
          </a:solidFill>
          <a:ln w="9525">
            <a:solidFill>
              <a:schemeClr val="tx1"/>
            </a:solidFill>
            <a:prstDash val="sysDot"/>
            <a:miter lim="800000"/>
            <a:headEnd/>
            <a:tailEnd/>
          </a:ln>
        </p:spPr>
        <p:txBody>
          <a:bodyPr wrap="none" anchor="ctr"/>
          <a:lstStyle/>
          <a:p>
            <a:pPr algn="ctr"/>
            <a:r>
              <a:rPr lang="en-US">
                <a:latin typeface="Comic Sans MS" charset="0"/>
              </a:rPr>
              <a:t>LG </a:t>
            </a:r>
          </a:p>
          <a:p>
            <a:pPr algn="ctr"/>
            <a:r>
              <a:rPr lang="en-US">
                <a:latin typeface="Comic Sans MS" charset="0"/>
              </a:rPr>
              <a:t>System</a:t>
            </a:r>
          </a:p>
        </p:txBody>
      </p:sp>
      <p:sp>
        <p:nvSpPr>
          <p:cNvPr id="25" name="Rectangle 18"/>
          <p:cNvSpPr>
            <a:spLocks noChangeArrowheads="1"/>
          </p:cNvSpPr>
          <p:nvPr/>
        </p:nvSpPr>
        <p:spPr bwMode="auto">
          <a:xfrm>
            <a:off x="3171264" y="4953000"/>
            <a:ext cx="45720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rgbClr val="000000"/>
                </a:solidFill>
                <a:prstDash val="sysDot"/>
                <a:miter lim="800000"/>
                <a:headEnd/>
                <a:tailEnd/>
              </a14:hiddenLine>
            </a:ext>
          </a:extLst>
        </p:spPr>
        <p:txBody>
          <a:bodyPr wrap="none" anchor="ctr"/>
          <a:lstStyle/>
          <a:p>
            <a:r>
              <a:rPr lang="en-US" sz="2000">
                <a:solidFill>
                  <a:schemeClr val="bg1"/>
                </a:solidFill>
                <a:latin typeface="Comic Sans MS" charset="0"/>
              </a:rPr>
              <a:t>Devolved LED Related Functions</a:t>
            </a:r>
          </a:p>
        </p:txBody>
      </p:sp>
      <p:sp>
        <p:nvSpPr>
          <p:cNvPr id="26" name="Oval 19"/>
          <p:cNvSpPr>
            <a:spLocks noChangeArrowheads="1"/>
          </p:cNvSpPr>
          <p:nvPr/>
        </p:nvSpPr>
        <p:spPr bwMode="auto">
          <a:xfrm>
            <a:off x="2714064" y="5334000"/>
            <a:ext cx="152400" cy="152400"/>
          </a:xfrm>
          <a:prstGeom prst="ellipse">
            <a:avLst/>
          </a:prstGeom>
          <a:solidFill>
            <a:srgbClr val="33CC33"/>
          </a:solidFill>
          <a:ln w="9525">
            <a:solidFill>
              <a:schemeClr val="tx1"/>
            </a:solidFill>
            <a:round/>
            <a:headEnd/>
            <a:tailEnd/>
          </a:ln>
        </p:spPr>
        <p:txBody>
          <a:bodyPr wrap="none" anchor="ctr"/>
          <a:lstStyle/>
          <a:p>
            <a:endParaRPr lang="en-US"/>
          </a:p>
        </p:txBody>
      </p:sp>
      <p:sp>
        <p:nvSpPr>
          <p:cNvPr id="27" name="Oval 20"/>
          <p:cNvSpPr>
            <a:spLocks noChangeArrowheads="1"/>
          </p:cNvSpPr>
          <p:nvPr/>
        </p:nvSpPr>
        <p:spPr bwMode="auto">
          <a:xfrm>
            <a:off x="7416239" y="4800600"/>
            <a:ext cx="152400" cy="152400"/>
          </a:xfrm>
          <a:prstGeom prst="ellipse">
            <a:avLst/>
          </a:prstGeom>
          <a:solidFill>
            <a:srgbClr val="FF3300"/>
          </a:solidFill>
          <a:ln w="9525">
            <a:solidFill>
              <a:schemeClr val="tx1"/>
            </a:solidFill>
            <a:round/>
            <a:headEnd/>
            <a:tailEnd/>
          </a:ln>
        </p:spPr>
        <p:txBody>
          <a:bodyPr wrap="none" anchor="ctr"/>
          <a:lstStyle/>
          <a:p>
            <a:endParaRPr lang="en-US"/>
          </a:p>
        </p:txBody>
      </p:sp>
      <p:sp>
        <p:nvSpPr>
          <p:cNvPr id="28" name="Oval 21"/>
          <p:cNvSpPr>
            <a:spLocks noChangeArrowheads="1"/>
          </p:cNvSpPr>
          <p:nvPr/>
        </p:nvSpPr>
        <p:spPr bwMode="auto">
          <a:xfrm>
            <a:off x="6633602" y="4267200"/>
            <a:ext cx="152400" cy="152400"/>
          </a:xfrm>
          <a:prstGeom prst="ellipse">
            <a:avLst/>
          </a:prstGeom>
          <a:solidFill>
            <a:srgbClr val="0000FF"/>
          </a:solidFill>
          <a:ln w="9525">
            <a:solidFill>
              <a:schemeClr val="tx1"/>
            </a:solidFill>
            <a:round/>
            <a:headEnd/>
            <a:tailEnd/>
          </a:ln>
        </p:spPr>
        <p:txBody>
          <a:bodyPr wrap="none" anchor="ctr"/>
          <a:lstStyle/>
          <a:p>
            <a:endParaRPr lang="en-US"/>
          </a:p>
        </p:txBody>
      </p:sp>
      <p:sp>
        <p:nvSpPr>
          <p:cNvPr id="29" name="Oval 22"/>
          <p:cNvSpPr>
            <a:spLocks noChangeArrowheads="1"/>
          </p:cNvSpPr>
          <p:nvPr/>
        </p:nvSpPr>
        <p:spPr bwMode="auto">
          <a:xfrm>
            <a:off x="4238064" y="3352800"/>
            <a:ext cx="152400" cy="152400"/>
          </a:xfrm>
          <a:prstGeom prst="ellipse">
            <a:avLst/>
          </a:prstGeom>
          <a:solidFill>
            <a:srgbClr val="FFFF00"/>
          </a:solidFill>
          <a:ln w="9525">
            <a:solidFill>
              <a:schemeClr val="tx1"/>
            </a:solidFill>
            <a:round/>
            <a:headEnd/>
            <a:tailEnd/>
          </a:ln>
        </p:spPr>
        <p:txBody>
          <a:bodyPr wrap="none" anchor="ctr"/>
          <a:lstStyle/>
          <a:p>
            <a:endParaRPr lang="en-US"/>
          </a:p>
        </p:txBody>
      </p:sp>
      <p:sp>
        <p:nvSpPr>
          <p:cNvPr id="30" name="Oval 23"/>
          <p:cNvSpPr>
            <a:spLocks noChangeArrowheads="1"/>
          </p:cNvSpPr>
          <p:nvPr/>
        </p:nvSpPr>
        <p:spPr bwMode="auto">
          <a:xfrm>
            <a:off x="5838264" y="4800600"/>
            <a:ext cx="152400" cy="152400"/>
          </a:xfrm>
          <a:prstGeom prst="ellipse">
            <a:avLst/>
          </a:prstGeom>
          <a:solidFill>
            <a:srgbClr val="FF3300"/>
          </a:solidFill>
          <a:ln w="9525">
            <a:solidFill>
              <a:schemeClr val="tx1"/>
            </a:solidFill>
            <a:round/>
            <a:headEnd/>
            <a:tailEnd/>
          </a:ln>
        </p:spPr>
        <p:txBody>
          <a:bodyPr wrap="none" anchor="ctr"/>
          <a:lstStyle/>
          <a:p>
            <a:endParaRPr lang="en-US"/>
          </a:p>
        </p:txBody>
      </p:sp>
      <p:sp>
        <p:nvSpPr>
          <p:cNvPr id="31" name="Oval 24"/>
          <p:cNvSpPr>
            <a:spLocks noChangeArrowheads="1"/>
          </p:cNvSpPr>
          <p:nvPr/>
        </p:nvSpPr>
        <p:spPr bwMode="auto">
          <a:xfrm>
            <a:off x="5000064" y="4800600"/>
            <a:ext cx="152400" cy="152400"/>
          </a:xfrm>
          <a:prstGeom prst="ellipse">
            <a:avLst/>
          </a:prstGeom>
          <a:solidFill>
            <a:srgbClr val="FF3300"/>
          </a:solidFill>
          <a:ln w="9525">
            <a:solidFill>
              <a:schemeClr val="tx1"/>
            </a:solidFill>
            <a:round/>
            <a:headEnd/>
            <a:tailEnd/>
          </a:ln>
        </p:spPr>
        <p:txBody>
          <a:bodyPr wrap="none" anchor="ctr"/>
          <a:lstStyle/>
          <a:p>
            <a:endParaRPr lang="en-US"/>
          </a:p>
        </p:txBody>
      </p:sp>
      <p:sp>
        <p:nvSpPr>
          <p:cNvPr id="32" name="Rectangle 25"/>
          <p:cNvSpPr>
            <a:spLocks noChangeArrowheads="1"/>
          </p:cNvSpPr>
          <p:nvPr/>
        </p:nvSpPr>
        <p:spPr bwMode="auto">
          <a:xfrm>
            <a:off x="2333064" y="3429000"/>
            <a:ext cx="6019800" cy="304800"/>
          </a:xfrm>
          <a:prstGeom prst="rect">
            <a:avLst/>
          </a:prstGeom>
          <a:noFill/>
          <a:ln w="1270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000">
                <a:solidFill>
                  <a:srgbClr val="C0C0C0"/>
                </a:solidFill>
                <a:latin typeface="Comic Sans MS" charset="0"/>
              </a:rPr>
              <a:t>Centrally Performed LED Related Functions</a:t>
            </a:r>
          </a:p>
        </p:txBody>
      </p:sp>
      <p:sp>
        <p:nvSpPr>
          <p:cNvPr id="33" name="Oval 26"/>
          <p:cNvSpPr>
            <a:spLocks noChangeArrowheads="1"/>
          </p:cNvSpPr>
          <p:nvPr/>
        </p:nvSpPr>
        <p:spPr bwMode="auto">
          <a:xfrm>
            <a:off x="3476064" y="3352800"/>
            <a:ext cx="152400" cy="152400"/>
          </a:xfrm>
          <a:prstGeom prst="ellipse">
            <a:avLst/>
          </a:prstGeom>
          <a:solidFill>
            <a:srgbClr val="FFFF00"/>
          </a:solidFill>
          <a:ln w="9525">
            <a:solidFill>
              <a:schemeClr val="tx1"/>
            </a:solidFill>
            <a:round/>
            <a:headEnd/>
            <a:tailEnd/>
          </a:ln>
        </p:spPr>
        <p:txBody>
          <a:bodyPr wrap="none" anchor="ctr"/>
          <a:lstStyle/>
          <a:p>
            <a:endParaRPr lang="en-US"/>
          </a:p>
        </p:txBody>
      </p:sp>
      <p:sp>
        <p:nvSpPr>
          <p:cNvPr id="34" name="Oval 27"/>
          <p:cNvSpPr>
            <a:spLocks noChangeArrowheads="1"/>
          </p:cNvSpPr>
          <p:nvPr/>
        </p:nvSpPr>
        <p:spPr bwMode="auto">
          <a:xfrm>
            <a:off x="504264" y="6172200"/>
            <a:ext cx="152400" cy="152400"/>
          </a:xfrm>
          <a:prstGeom prst="ellipse">
            <a:avLst/>
          </a:prstGeom>
          <a:solidFill>
            <a:srgbClr val="FF3300"/>
          </a:solidFill>
          <a:ln w="9525">
            <a:solidFill>
              <a:schemeClr val="tx1"/>
            </a:solidFill>
            <a:round/>
            <a:headEnd/>
            <a:tailEnd/>
          </a:ln>
        </p:spPr>
        <p:txBody>
          <a:bodyPr wrap="none" anchor="ctr"/>
          <a:lstStyle/>
          <a:p>
            <a:endParaRPr lang="en-US"/>
          </a:p>
        </p:txBody>
      </p:sp>
      <p:sp>
        <p:nvSpPr>
          <p:cNvPr id="35" name="Rectangle 28"/>
          <p:cNvSpPr>
            <a:spLocks noChangeArrowheads="1"/>
          </p:cNvSpPr>
          <p:nvPr/>
        </p:nvSpPr>
        <p:spPr bwMode="auto">
          <a:xfrm>
            <a:off x="885264" y="6096000"/>
            <a:ext cx="1752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rgbClr val="000000"/>
                </a:solidFill>
                <a:prstDash val="sysDot"/>
                <a:miter lim="800000"/>
                <a:headEnd/>
                <a:tailEnd/>
              </a14:hiddenLine>
            </a:ext>
          </a:extLst>
        </p:spPr>
        <p:txBody>
          <a:bodyPr wrap="none" anchor="ctr"/>
          <a:lstStyle/>
          <a:p>
            <a:pPr algn="ctr"/>
            <a:r>
              <a:rPr lang="en-US" sz="1600">
                <a:latin typeface="Comic Sans MS" charset="0"/>
              </a:rPr>
              <a:t>Devolved Function</a:t>
            </a:r>
          </a:p>
        </p:txBody>
      </p:sp>
      <p:sp>
        <p:nvSpPr>
          <p:cNvPr id="36" name="Rectangle 29"/>
          <p:cNvSpPr>
            <a:spLocks noChangeArrowheads="1"/>
          </p:cNvSpPr>
          <p:nvPr/>
        </p:nvSpPr>
        <p:spPr bwMode="auto">
          <a:xfrm>
            <a:off x="833428" y="6477000"/>
            <a:ext cx="1981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rgbClr val="000000"/>
                </a:solidFill>
                <a:prstDash val="sysDot"/>
                <a:miter lim="800000"/>
                <a:headEnd/>
                <a:tailEnd/>
              </a14:hiddenLine>
            </a:ext>
          </a:extLst>
        </p:spPr>
        <p:txBody>
          <a:bodyPr wrap="none" anchor="ctr"/>
          <a:lstStyle/>
          <a:p>
            <a:pPr algn="ctr"/>
            <a:r>
              <a:rPr lang="en-US" sz="1600" dirty="0">
                <a:latin typeface="Comic Sans MS" charset="0"/>
              </a:rPr>
              <a:t>Delegated Function</a:t>
            </a:r>
          </a:p>
        </p:txBody>
      </p:sp>
      <p:sp>
        <p:nvSpPr>
          <p:cNvPr id="37" name="Rectangle 30"/>
          <p:cNvSpPr>
            <a:spLocks noChangeArrowheads="1"/>
          </p:cNvSpPr>
          <p:nvPr/>
        </p:nvSpPr>
        <p:spPr bwMode="auto">
          <a:xfrm>
            <a:off x="5431346" y="6477000"/>
            <a:ext cx="2819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rgbClr val="000000"/>
                </a:solidFill>
                <a:prstDash val="sysDot"/>
                <a:miter lim="800000"/>
                <a:headEnd/>
                <a:tailEnd/>
              </a14:hiddenLine>
            </a:ext>
          </a:extLst>
        </p:spPr>
        <p:txBody>
          <a:bodyPr wrap="none" anchor="ctr"/>
          <a:lstStyle/>
          <a:p>
            <a:pPr algn="ctr"/>
            <a:r>
              <a:rPr lang="en-US" sz="1600" dirty="0">
                <a:latin typeface="Comic Sans MS" charset="0"/>
              </a:rPr>
              <a:t>Centrally Performed Function</a:t>
            </a:r>
          </a:p>
        </p:txBody>
      </p:sp>
      <p:sp>
        <p:nvSpPr>
          <p:cNvPr id="38" name="Rectangle 31"/>
          <p:cNvSpPr>
            <a:spLocks noChangeArrowheads="1"/>
          </p:cNvSpPr>
          <p:nvPr/>
        </p:nvSpPr>
        <p:spPr bwMode="auto">
          <a:xfrm>
            <a:off x="5381064" y="6096000"/>
            <a:ext cx="2590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rgbClr val="000000"/>
                </a:solidFill>
                <a:prstDash val="sysDot"/>
                <a:miter lim="800000"/>
                <a:headEnd/>
                <a:tailEnd/>
              </a14:hiddenLine>
            </a:ext>
          </a:extLst>
        </p:spPr>
        <p:txBody>
          <a:bodyPr wrap="none" anchor="ctr"/>
          <a:lstStyle/>
          <a:p>
            <a:pPr algn="ctr"/>
            <a:r>
              <a:rPr lang="en-US" sz="1600">
                <a:latin typeface="Comic Sans MS" charset="0"/>
              </a:rPr>
              <a:t>De-Concentrated Function</a:t>
            </a:r>
          </a:p>
        </p:txBody>
      </p:sp>
      <p:sp>
        <p:nvSpPr>
          <p:cNvPr id="39" name="Oval 32"/>
          <p:cNvSpPr>
            <a:spLocks noChangeArrowheads="1"/>
          </p:cNvSpPr>
          <p:nvPr/>
        </p:nvSpPr>
        <p:spPr bwMode="auto">
          <a:xfrm>
            <a:off x="5000064" y="6172200"/>
            <a:ext cx="152400" cy="152400"/>
          </a:xfrm>
          <a:prstGeom prst="ellipse">
            <a:avLst/>
          </a:prstGeom>
          <a:solidFill>
            <a:srgbClr val="0000FF"/>
          </a:solidFill>
          <a:ln w="9525">
            <a:solidFill>
              <a:schemeClr val="tx1"/>
            </a:solidFill>
            <a:round/>
            <a:headEnd/>
            <a:tailEnd/>
          </a:ln>
        </p:spPr>
        <p:txBody>
          <a:bodyPr wrap="none" anchor="ctr"/>
          <a:lstStyle/>
          <a:p>
            <a:endParaRPr lang="en-US"/>
          </a:p>
        </p:txBody>
      </p:sp>
      <p:sp>
        <p:nvSpPr>
          <p:cNvPr id="40" name="Oval 33"/>
          <p:cNvSpPr>
            <a:spLocks noChangeArrowheads="1"/>
          </p:cNvSpPr>
          <p:nvPr/>
        </p:nvSpPr>
        <p:spPr bwMode="auto">
          <a:xfrm>
            <a:off x="5000064" y="6553200"/>
            <a:ext cx="152400" cy="152400"/>
          </a:xfrm>
          <a:prstGeom prst="ellipse">
            <a:avLst/>
          </a:prstGeom>
          <a:solidFill>
            <a:srgbClr val="FFFF00"/>
          </a:solidFill>
          <a:ln w="9525">
            <a:solidFill>
              <a:schemeClr val="tx1"/>
            </a:solidFill>
            <a:round/>
            <a:headEnd/>
            <a:tailEnd/>
          </a:ln>
        </p:spPr>
        <p:txBody>
          <a:bodyPr wrap="none" anchor="ctr"/>
          <a:lstStyle/>
          <a:p>
            <a:endParaRPr lang="en-US"/>
          </a:p>
        </p:txBody>
      </p:sp>
      <p:sp>
        <p:nvSpPr>
          <p:cNvPr id="41" name="Oval 34"/>
          <p:cNvSpPr>
            <a:spLocks noChangeArrowheads="1"/>
          </p:cNvSpPr>
          <p:nvPr/>
        </p:nvSpPr>
        <p:spPr bwMode="auto">
          <a:xfrm>
            <a:off x="504264" y="6553200"/>
            <a:ext cx="152400" cy="152400"/>
          </a:xfrm>
          <a:prstGeom prst="ellipse">
            <a:avLst/>
          </a:prstGeom>
          <a:solidFill>
            <a:srgbClr val="33CC33"/>
          </a:solidFill>
          <a:ln w="9525">
            <a:solidFill>
              <a:schemeClr val="tx1"/>
            </a:solidFill>
            <a:round/>
            <a:headEnd/>
            <a:tailEnd/>
          </a:ln>
        </p:spPr>
        <p:txBody>
          <a:bodyPr wrap="none" anchor="ctr"/>
          <a:lstStyle/>
          <a:p>
            <a:endParaRPr lang="en-US"/>
          </a:p>
        </p:txBody>
      </p:sp>
      <p:pic>
        <p:nvPicPr>
          <p:cNvPr id="42" name="Picture 41" descr="Macintosh HD:Users:sally:Documents:UNCDF:Communications Materials:UNCDF Branding:UNCDF_logo.png"/>
          <p:cNvPicPr/>
          <p:nvPr/>
        </p:nvPicPr>
        <p:blipFill>
          <a:blip r:embed="rId2"/>
          <a:srcRect/>
          <a:stretch>
            <a:fillRect/>
          </a:stretch>
        </p:blipFill>
        <p:spPr bwMode="auto">
          <a:xfrm>
            <a:off x="8470019" y="6152964"/>
            <a:ext cx="648072" cy="648072"/>
          </a:xfrm>
          <a:prstGeom prst="rect">
            <a:avLst/>
          </a:prstGeom>
          <a:noFill/>
        </p:spPr>
      </p:pic>
    </p:spTree>
    <p:extLst>
      <p:ext uri="{BB962C8B-B14F-4D97-AF65-F5344CB8AC3E}">
        <p14:creationId xmlns:p14="http://schemas.microsoft.com/office/powerpoint/2010/main" val="1520383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a:solidFill>
                  <a:schemeClr val="bg1"/>
                </a:solidFill>
                <a:latin typeface="+mn-lt"/>
                <a:ea typeface="ＭＳ Ｐゴシック" charset="0"/>
                <a:cs typeface="ＭＳ Ｐゴシック" charset="0"/>
              </a:rPr>
              <a:t>LED </a:t>
            </a:r>
            <a:r>
              <a:rPr lang="en-US" sz="2800" dirty="0" smtClean="0">
                <a:solidFill>
                  <a:schemeClr val="bg1"/>
                </a:solidFill>
                <a:latin typeface="+mn-lt"/>
                <a:ea typeface="ＭＳ Ｐゴシック" charset="0"/>
                <a:cs typeface="ＭＳ Ｐゴシック" charset="0"/>
              </a:rPr>
              <a:t>Promotion:</a:t>
            </a:r>
            <a:endParaRPr lang="en-US" sz="2800" dirty="0">
              <a:solidFill>
                <a:schemeClr val="bg1"/>
              </a:solidFill>
              <a:latin typeface="+mn-lt"/>
              <a:ea typeface="ＭＳ Ｐゴシック" charset="0"/>
              <a:cs typeface="ＭＳ Ｐゴシック" charset="0"/>
            </a:endParaRPr>
          </a:p>
          <a:p>
            <a:pPr algn="l"/>
            <a:r>
              <a:rPr lang="en-US" sz="2400" dirty="0" smtClean="0">
                <a:solidFill>
                  <a:srgbClr val="FF0000"/>
                </a:solidFill>
                <a:ea typeface="ＭＳ Ｐゴシック" charset="0"/>
                <a:cs typeface="ＭＳ Ｐゴシック" charset="0"/>
              </a:rPr>
              <a:t>The Potential Role of Local Government:</a:t>
            </a:r>
            <a:endParaRPr lang="en-US" sz="2400" dirty="0">
              <a:solidFill>
                <a:srgbClr val="FF0000"/>
              </a:solidFill>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2" name="Picture 41" descr="Macintosh HD:Users:sally:Documents:UNCDF:Communications Materials:UNCDF Branding:UNCDF_logo.png"/>
          <p:cNvPicPr/>
          <p:nvPr/>
        </p:nvPicPr>
        <p:blipFill>
          <a:blip r:embed="rId2"/>
          <a:srcRect/>
          <a:stretch>
            <a:fillRect/>
          </a:stretch>
        </p:blipFill>
        <p:spPr bwMode="auto">
          <a:xfrm>
            <a:off x="8470019" y="6152964"/>
            <a:ext cx="648072" cy="648072"/>
          </a:xfrm>
          <a:prstGeom prst="rect">
            <a:avLst/>
          </a:prstGeom>
          <a:noFill/>
        </p:spPr>
      </p:pic>
      <p:sp>
        <p:nvSpPr>
          <p:cNvPr id="7" name="Tijdelijke aanduiding voor inhoud 2"/>
          <p:cNvSpPr>
            <a:spLocks noGrp="1"/>
          </p:cNvSpPr>
          <p:nvPr>
            <p:ph idx="1"/>
          </p:nvPr>
        </p:nvSpPr>
        <p:spPr>
          <a:xfrm>
            <a:off x="304800" y="1333082"/>
            <a:ext cx="8534400" cy="4465637"/>
          </a:xfrm>
        </p:spPr>
        <p:txBody>
          <a:bodyPr/>
          <a:lstStyle/>
          <a:p>
            <a:pPr>
              <a:buFont typeface="Wingdings" charset="0"/>
              <a:buChar char="²"/>
            </a:pPr>
            <a:r>
              <a:rPr lang="en-US" sz="2000" b="1" dirty="0">
                <a:solidFill>
                  <a:srgbClr val="FF0000"/>
                </a:solidFill>
                <a:latin typeface="Arial" charset="0"/>
                <a:ea typeface="ＭＳ Ｐゴシック" charset="0"/>
                <a:cs typeface="ＭＳ Ｐゴシック" charset="0"/>
              </a:rPr>
              <a:t>LED Governance:</a:t>
            </a:r>
          </a:p>
          <a:p>
            <a:pPr lvl="1">
              <a:buFont typeface="Wingdings" charset="0"/>
              <a:buChar char="§"/>
            </a:pPr>
            <a:r>
              <a:rPr lang="en-US" sz="2200" i="1" dirty="0" smtClean="0">
                <a:latin typeface="Arial" charset="0"/>
                <a:ea typeface="ＭＳ Ｐゴシック" charset="0"/>
              </a:rPr>
              <a:t>Maintaining </a:t>
            </a:r>
            <a:r>
              <a:rPr lang="en-US" sz="2200" i="1" dirty="0">
                <a:latin typeface="Arial" charset="0"/>
                <a:ea typeface="ＭＳ Ｐゴシック" charset="0"/>
              </a:rPr>
              <a:t>an understanding of the local economy and the prevailing business enabling environment with a supporting database;</a:t>
            </a:r>
          </a:p>
          <a:p>
            <a:pPr lvl="1">
              <a:buFontTx/>
              <a:buNone/>
            </a:pPr>
            <a:endParaRPr lang="en-US" sz="1000" dirty="0">
              <a:latin typeface="Arial" charset="0"/>
              <a:ea typeface="ＭＳ Ｐゴシック" charset="0"/>
            </a:endParaRPr>
          </a:p>
          <a:p>
            <a:pPr lvl="1">
              <a:buFont typeface="Wingdings" charset="0"/>
              <a:buChar char="§"/>
            </a:pPr>
            <a:r>
              <a:rPr lang="en-US" sz="2200" i="1" dirty="0">
                <a:latin typeface="Arial" charset="0"/>
                <a:ea typeface="ＭＳ Ｐゴシック" charset="0"/>
              </a:rPr>
              <a:t>Convening economic actors, analyzing their needs, and coordinating their actions;</a:t>
            </a:r>
          </a:p>
          <a:p>
            <a:pPr lvl="1">
              <a:buFontTx/>
              <a:buNone/>
            </a:pPr>
            <a:endParaRPr lang="en-US" sz="1000" dirty="0">
              <a:latin typeface="Arial" charset="0"/>
              <a:ea typeface="ＭＳ Ｐゴシック" charset="0"/>
            </a:endParaRPr>
          </a:p>
          <a:p>
            <a:pPr lvl="1">
              <a:buFont typeface="Wingdings" charset="0"/>
              <a:buChar char="§"/>
            </a:pPr>
            <a:r>
              <a:rPr lang="en-US" sz="2200" i="1" dirty="0">
                <a:latin typeface="Arial" charset="0"/>
                <a:ea typeface="ＭＳ Ｐゴシック" charset="0"/>
              </a:rPr>
              <a:t>Guiding and engaging economic actors in articulating an LED strategy and coordinating and facilitating its implementation;</a:t>
            </a:r>
          </a:p>
          <a:p>
            <a:pPr lvl="1">
              <a:buFontTx/>
              <a:buNone/>
            </a:pPr>
            <a:endParaRPr lang="en-US" sz="1000" dirty="0">
              <a:latin typeface="Arial" charset="0"/>
              <a:ea typeface="ＭＳ Ｐゴシック" charset="0"/>
            </a:endParaRPr>
          </a:p>
          <a:p>
            <a:pPr lvl="1">
              <a:buFont typeface="Wingdings" charset="0"/>
              <a:buChar char="§"/>
            </a:pPr>
            <a:r>
              <a:rPr lang="en-US" sz="2200" i="1" dirty="0">
                <a:latin typeface="Arial" charset="0"/>
                <a:ea typeface="ＭＳ Ｐゴシック" charset="0"/>
              </a:rPr>
              <a:t>Maintaining emphases on equity of economic growth;</a:t>
            </a:r>
            <a:r>
              <a:rPr lang="en-US" sz="2200" dirty="0">
                <a:latin typeface="Arial" charset="0"/>
                <a:ea typeface="ＭＳ Ｐゴシック" charset="0"/>
              </a:rPr>
              <a:t> </a:t>
            </a:r>
          </a:p>
        </p:txBody>
      </p:sp>
    </p:spTree>
    <p:extLst>
      <p:ext uri="{BB962C8B-B14F-4D97-AF65-F5344CB8AC3E}">
        <p14:creationId xmlns:p14="http://schemas.microsoft.com/office/powerpoint/2010/main" val="833343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37312" y="1"/>
            <a:ext cx="8406687" cy="782488"/>
          </a:xfrm>
          <a:prstGeom prst="rect">
            <a:avLst/>
          </a:prstGeom>
          <a:solidFill>
            <a:srgbClr val="000090"/>
          </a:solidFill>
          <a:ln>
            <a:solidFill>
              <a:srgbClr val="FFFFFF"/>
            </a:solidFill>
          </a:ln>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a:solidFill>
                  <a:schemeClr val="bg1"/>
                </a:solidFill>
                <a:latin typeface="+mn-lt"/>
                <a:ea typeface="ＭＳ Ｐゴシック" charset="0"/>
                <a:cs typeface="ＭＳ Ｐゴシック" charset="0"/>
              </a:rPr>
              <a:t>LED </a:t>
            </a:r>
            <a:r>
              <a:rPr lang="en-US" sz="2800" dirty="0" smtClean="0">
                <a:solidFill>
                  <a:schemeClr val="bg1"/>
                </a:solidFill>
                <a:latin typeface="+mn-lt"/>
                <a:ea typeface="ＭＳ Ｐゴシック" charset="0"/>
                <a:cs typeface="ＭＳ Ｐゴシック" charset="0"/>
              </a:rPr>
              <a:t>Promotion:</a:t>
            </a:r>
            <a:endParaRPr lang="en-US" sz="2800" dirty="0">
              <a:solidFill>
                <a:schemeClr val="bg1"/>
              </a:solidFill>
              <a:latin typeface="+mn-lt"/>
              <a:ea typeface="ＭＳ Ｐゴシック" charset="0"/>
              <a:cs typeface="ＭＳ Ｐゴシック" charset="0"/>
            </a:endParaRPr>
          </a:p>
          <a:p>
            <a:pPr algn="l"/>
            <a:r>
              <a:rPr lang="en-US" sz="2400" dirty="0" smtClean="0">
                <a:solidFill>
                  <a:srgbClr val="FF0000"/>
                </a:solidFill>
                <a:ea typeface="ＭＳ Ｐゴシック" charset="0"/>
                <a:cs typeface="ＭＳ Ｐゴシック" charset="0"/>
              </a:rPr>
              <a:t>The Potential Role of Local Government</a:t>
            </a:r>
            <a:endParaRPr lang="en-US" sz="2400" dirty="0">
              <a:solidFill>
                <a:srgbClr val="FF0000"/>
              </a:solidFill>
              <a:ea typeface="ＭＳ Ｐゴシック" charset="0"/>
              <a:cs typeface="ＭＳ Ｐゴシック" charset="0"/>
            </a:endParaRPr>
          </a:p>
        </p:txBody>
      </p:sp>
      <p:sp>
        <p:nvSpPr>
          <p:cNvPr id="5" name="Rectangle 4"/>
          <p:cNvSpPr/>
          <p:nvPr/>
        </p:nvSpPr>
        <p:spPr>
          <a:xfrm>
            <a:off x="0" y="1"/>
            <a:ext cx="737312" cy="782487"/>
          </a:xfrm>
          <a:prstGeom prst="rect">
            <a:avLst/>
          </a:prstGeom>
          <a:solidFill>
            <a:schemeClr val="bg1">
              <a:lumMod val="50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2" name="Picture 41" descr="Macintosh HD:Users:sally:Documents:UNCDF:Communications Materials:UNCDF Branding:UNCDF_logo.png"/>
          <p:cNvPicPr/>
          <p:nvPr/>
        </p:nvPicPr>
        <p:blipFill>
          <a:blip r:embed="rId2"/>
          <a:srcRect/>
          <a:stretch>
            <a:fillRect/>
          </a:stretch>
        </p:blipFill>
        <p:spPr bwMode="auto">
          <a:xfrm>
            <a:off x="8470019" y="6152964"/>
            <a:ext cx="648072" cy="648072"/>
          </a:xfrm>
          <a:prstGeom prst="rect">
            <a:avLst/>
          </a:prstGeom>
          <a:noFill/>
        </p:spPr>
      </p:pic>
      <p:sp>
        <p:nvSpPr>
          <p:cNvPr id="43" name="Tijdelijke aanduiding voor inhoud 2"/>
          <p:cNvSpPr>
            <a:spLocks noGrp="1"/>
          </p:cNvSpPr>
          <p:nvPr>
            <p:ph idx="1"/>
          </p:nvPr>
        </p:nvSpPr>
        <p:spPr>
          <a:xfrm>
            <a:off x="304800" y="1193858"/>
            <a:ext cx="8534400" cy="4800600"/>
          </a:xfrm>
        </p:spPr>
        <p:txBody>
          <a:bodyPr/>
          <a:lstStyle/>
          <a:p>
            <a:pPr>
              <a:buFont typeface="Wingdings" charset="0"/>
              <a:buChar char="²"/>
            </a:pPr>
            <a:r>
              <a:rPr lang="en-US" sz="2000" b="1" dirty="0">
                <a:solidFill>
                  <a:srgbClr val="FF0000"/>
                </a:solidFill>
                <a:latin typeface="Arial" charset="0"/>
                <a:ea typeface="ＭＳ Ｐゴシック" charset="0"/>
                <a:cs typeface="ＭＳ Ｐゴシック" charset="0"/>
              </a:rPr>
              <a:t>Facilitate, Support and Coordinate the Implementation of the LED Strategy:</a:t>
            </a:r>
            <a:endParaRPr lang="en-US" sz="800" b="1" dirty="0">
              <a:solidFill>
                <a:srgbClr val="FF0000"/>
              </a:solidFill>
              <a:latin typeface="Arial" charset="0"/>
              <a:ea typeface="ＭＳ Ｐゴシック" charset="0"/>
              <a:cs typeface="ＭＳ Ｐゴシック" charset="0"/>
            </a:endParaRPr>
          </a:p>
          <a:p>
            <a:pPr lvl="1">
              <a:buFont typeface="Wingdings" charset="0"/>
              <a:buChar char="§"/>
            </a:pPr>
            <a:r>
              <a:rPr lang="en-US" sz="2000" dirty="0" smtClean="0">
                <a:latin typeface="Arial" charset="0"/>
                <a:ea typeface="ＭＳ Ｐゴシック" charset="0"/>
              </a:rPr>
              <a:t>Work </a:t>
            </a:r>
            <a:r>
              <a:rPr lang="en-US" sz="2000" dirty="0">
                <a:latin typeface="Arial" charset="0"/>
                <a:ea typeface="ＭＳ Ｐゴシック" charset="0"/>
              </a:rPr>
              <a:t>with economic actors on assigning roles and responsibilities for LED strategy implementation - private sector, central or de-concentrated agencies, nongovernmental or non-state actors, civil society organizations, With development partners   </a:t>
            </a:r>
          </a:p>
          <a:p>
            <a:pPr lvl="1">
              <a:buFont typeface="Wingdings" charset="0"/>
              <a:buChar char="§"/>
            </a:pPr>
            <a:r>
              <a:rPr lang="en-US" sz="2000" dirty="0" smtClean="0">
                <a:latin typeface="Arial" charset="0"/>
                <a:ea typeface="ＭＳ Ｐゴシック" charset="0"/>
              </a:rPr>
              <a:t>Support </a:t>
            </a:r>
            <a:r>
              <a:rPr lang="en-US" sz="2000" dirty="0">
                <a:latin typeface="Arial" charset="0"/>
                <a:ea typeface="ＭＳ Ｐゴシック" charset="0"/>
              </a:rPr>
              <a:t>the formation of partnerships among economic actors towards strategy implementation </a:t>
            </a:r>
          </a:p>
          <a:p>
            <a:pPr lvl="1">
              <a:buFont typeface="Wingdings" charset="0"/>
              <a:buChar char="§"/>
            </a:pPr>
            <a:r>
              <a:rPr lang="en-US" sz="2000" dirty="0" smtClean="0">
                <a:latin typeface="Arial" charset="0"/>
                <a:ea typeface="ＭＳ Ｐゴシック" charset="0"/>
              </a:rPr>
              <a:t>Facilitate </a:t>
            </a:r>
            <a:r>
              <a:rPr lang="en-US" sz="2000" dirty="0">
                <a:latin typeface="Arial" charset="0"/>
                <a:ea typeface="ＭＳ Ｐゴシック" charset="0"/>
              </a:rPr>
              <a:t>access to technical support for less capable economic actors to enable the effective implementation of their Strategy related initiatives</a:t>
            </a:r>
          </a:p>
          <a:p>
            <a:pPr lvl="1">
              <a:buFont typeface="Wingdings" charset="0"/>
              <a:buChar char="§"/>
            </a:pPr>
            <a:r>
              <a:rPr lang="en-US" sz="2000" dirty="0" smtClean="0">
                <a:latin typeface="Arial" charset="0"/>
                <a:ea typeface="ＭＳ Ｐゴシック" charset="0"/>
              </a:rPr>
              <a:t>Intervene </a:t>
            </a:r>
            <a:r>
              <a:rPr lang="en-US" sz="2000" dirty="0">
                <a:latin typeface="Arial" charset="0"/>
                <a:ea typeface="ＭＳ Ｐゴシック" charset="0"/>
              </a:rPr>
              <a:t>when and where appropriate to complement and strengthen the interventions of other economic actors and to reduce their risk </a:t>
            </a:r>
          </a:p>
        </p:txBody>
      </p:sp>
    </p:spTree>
    <p:extLst>
      <p:ext uri="{BB962C8B-B14F-4D97-AF65-F5344CB8AC3E}">
        <p14:creationId xmlns:p14="http://schemas.microsoft.com/office/powerpoint/2010/main" val="35292091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12053</TotalTime>
  <Words>4362</Words>
  <Application>Microsoft Macintosh PowerPoint</Application>
  <PresentationFormat>On-screen Show (4:3)</PresentationFormat>
  <Paragraphs>1259</Paragraphs>
  <Slides>59</Slides>
  <Notes>0</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Office Theme</vt:lpstr>
      <vt:lpstr>PowerPoint Presentation</vt:lpstr>
      <vt:lpstr>The Economic Development Challenge: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 </vt:lpstr>
      <vt:lpstr>The LED promotion process:  Structure</vt:lpstr>
      <vt:lpstr>The LED promotion process:  Institutionalizing LED promotion</vt:lpstr>
      <vt:lpstr>The LED promotion process:  LED Programme Support Structure – EGYPT Vision </vt:lpstr>
      <vt:lpstr> </vt:lpstr>
      <vt:lpstr>The LED Promotion Process:  Scope - Local Level</vt:lpstr>
      <vt:lpstr> </vt:lpstr>
      <vt:lpstr>The LED Promotion Framework:  Institutionalization Phase:</vt:lpstr>
      <vt:lpstr>The LED Promotion Process:  Institutionalization Phase – Within Local Government</vt:lpstr>
      <vt:lpstr>PowerPoint Presentation</vt:lpstr>
      <vt:lpstr>The LED Promotion Process:  Institutionalization Phase – The LED Forum</vt:lpstr>
      <vt:lpstr>The LED Promotion Process:  Institutionalization Phase: The LED Forum  </vt:lpstr>
      <vt:lpstr> </vt:lpstr>
      <vt:lpstr>The LED Promotion Process:  The Local Economy Assessment:</vt:lpstr>
      <vt:lpstr>The LED Promotion Process:  The Local Economy Assessment: Potential Scope and Areas of Focus</vt:lpstr>
      <vt:lpstr>The LED Promotion Process:  The Local Economy Assessment: Sector, Subsector, Cluster - Fayoum, Egypt  </vt:lpstr>
      <vt:lpstr> </vt:lpstr>
      <vt:lpstr>The LED Promotion Process:  The LED Strategy: Main Features</vt:lpstr>
      <vt:lpstr>The LED Promotion Process:  The LED Strategy: Main Actors</vt:lpstr>
      <vt:lpstr>The LED Promotion Process:  The LED Strategy: Intervention Typology</vt:lpstr>
      <vt:lpstr>The LED Promotion Process:  The LED Strategy: Vision to Programs </vt:lpstr>
      <vt:lpstr>The LED Promotion Process:  The LED Strategy: Structure and Potential Scope</vt:lpstr>
      <vt:lpstr>The LED Promotion Process:  The LED Strategy: Mapping the Dairy Cluster</vt:lpstr>
      <vt:lpstr>The LED Promotion Process:  The LED Strategy: The Dairy Cluster Development Programme</vt:lpstr>
      <vt:lpstr> </vt:lpstr>
      <vt:lpstr>The LED Promotion Process:  The LED Strategy Implementation Process:</vt:lpstr>
      <vt:lpstr>The LED Promotion Process:  LED Strategy Implementation: Project Development Phase</vt:lpstr>
      <vt:lpstr>The LED Promotion Process:  LED Strategy Implementation: Project Development Phase</vt:lpstr>
      <vt:lpstr>The LED Promotion Process:  LED Strategy Implementation: Project Development Phase</vt:lpstr>
      <vt:lpstr> </vt:lpstr>
      <vt:lpstr>The LED Promotion Process:  LED Strategy Implementation: Finance – Economic Infrastructure </vt:lpstr>
      <vt:lpstr>The LED Promotion Process:  LED Strategy Implementation: Finance – Enterprise Investment </vt:lpstr>
      <vt:lpstr>The LED Promotion Process:  LED Strategy Implementation: Finance of Skills Development  </vt:lpstr>
      <vt:lpstr>The LED Promotion Process:  Strategy Implementation: Finance of Policy &amp; Regulatory Interventions</vt:lpstr>
      <vt:lpstr> </vt:lpstr>
      <vt:lpstr>The LED Promotion Process:  Sources of LED Finance: Public Sources</vt:lpstr>
      <vt:lpstr>The LED Promotion Process:  Sources of LED Finance: Private Sources</vt:lpstr>
      <vt:lpstr>The LED Promotion Process:  LED Finance Needs: The Demand Side</vt:lpstr>
      <vt:lpstr> </vt:lpstr>
      <vt:lpstr>The LED Promotion Process:  The LED Fund: Finance Tools</vt:lpstr>
      <vt:lpstr>The LED Promotion Process:  The LED Fund: Structure and </vt:lpstr>
      <vt:lpstr>The LED Promotion Process:  The LED Fund: Financing Economic Infrastructure</vt:lpstr>
      <vt:lpstr>The LED Promotion Process:  The LED Fund: Financing Private Enterprises and PPP </vt:lpstr>
      <vt:lpstr>The LED Promotion Framework:  Consolidating/Integrating LED Promotion Efforts – National &amp; Local</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Aladeen Shawa</dc:creator>
  <cp:lastModifiedBy>Aladeen Shawa</cp:lastModifiedBy>
  <cp:revision>47</cp:revision>
  <dcterms:created xsi:type="dcterms:W3CDTF">2013-12-03T10:20:26Z</dcterms:created>
  <dcterms:modified xsi:type="dcterms:W3CDTF">2015-04-16T08:34:16Z</dcterms:modified>
</cp:coreProperties>
</file>