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05613" cy="9944100"/>
  <p:defaultTextStyle>
    <a:lvl1pPr algn="ctr">
      <a:defRPr>
        <a:latin typeface="Verdana Bold"/>
        <a:ea typeface="Verdana Bold"/>
        <a:cs typeface="Verdana Bold"/>
        <a:sym typeface="Verdana Bold"/>
      </a:defRPr>
    </a:lvl1pPr>
    <a:lvl2pPr indent="457200" algn="ctr">
      <a:defRPr>
        <a:latin typeface="Verdana Bold"/>
        <a:ea typeface="Verdana Bold"/>
        <a:cs typeface="Verdana Bold"/>
        <a:sym typeface="Verdana Bold"/>
      </a:defRPr>
    </a:lvl2pPr>
    <a:lvl3pPr indent="914400" algn="ctr">
      <a:defRPr>
        <a:latin typeface="Verdana Bold"/>
        <a:ea typeface="Verdana Bold"/>
        <a:cs typeface="Verdana Bold"/>
        <a:sym typeface="Verdana Bold"/>
      </a:defRPr>
    </a:lvl3pPr>
    <a:lvl4pPr indent="1371600" algn="ctr">
      <a:defRPr>
        <a:latin typeface="Verdana Bold"/>
        <a:ea typeface="Verdana Bold"/>
        <a:cs typeface="Verdana Bold"/>
        <a:sym typeface="Verdana Bold"/>
      </a:defRPr>
    </a:lvl4pPr>
    <a:lvl5pPr indent="1828800" algn="ctr">
      <a:defRPr>
        <a:latin typeface="Verdana Bold"/>
        <a:ea typeface="Verdana Bold"/>
        <a:cs typeface="Verdana Bold"/>
        <a:sym typeface="Verdana Bold"/>
      </a:defRPr>
    </a:lvl5pPr>
    <a:lvl6pPr algn="ctr">
      <a:defRPr>
        <a:latin typeface="Verdana Bold"/>
        <a:ea typeface="Verdana Bold"/>
        <a:cs typeface="Verdana Bold"/>
        <a:sym typeface="Verdana Bold"/>
      </a:defRPr>
    </a:lvl6pPr>
    <a:lvl7pPr algn="ctr">
      <a:defRPr>
        <a:latin typeface="Verdana Bold"/>
        <a:ea typeface="Verdana Bold"/>
        <a:cs typeface="Verdana Bold"/>
        <a:sym typeface="Verdana Bold"/>
      </a:defRPr>
    </a:lvl7pPr>
    <a:lvl8pPr algn="ctr">
      <a:defRPr>
        <a:latin typeface="Verdana Bold"/>
        <a:ea typeface="Verdana Bold"/>
        <a:cs typeface="Verdana Bold"/>
        <a:sym typeface="Verdana Bold"/>
      </a:defRPr>
    </a:lvl8pPr>
    <a:lvl9pPr algn="ctr">
      <a:defRPr>
        <a:latin typeface="Verdana Bold"/>
        <a:ea typeface="Verdana Bold"/>
        <a:cs typeface="Verdana Bold"/>
        <a:sym typeface="Verdana Bold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lastRow>
    <a:firstRow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Verdana"/>
          <a:ea typeface="Verdana"/>
          <a:cs typeface="Verdan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Verdana"/>
          <a:ea typeface="Verdana"/>
          <a:cs typeface="Verdan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E8DD7-DEFB-4E1A-B7A1-33997FCE7E48}" type="datetimeFigureOut">
              <a:rPr lang="en-GB" smtClean="0"/>
              <a:t>17/04/2015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33B7FA-86B3-404F-B9F9-45AE1CDC7C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74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6" name="Shape 36"/>
          <p:cNvSpPr>
            <a:spLocks noGrp="1"/>
          </p:cNvSpPr>
          <p:nvPr>
            <p:ph type="body" sz="quarter" idx="1"/>
          </p:nvPr>
        </p:nvSpPr>
        <p:spPr>
          <a:xfrm>
            <a:off x="907415" y="4723448"/>
            <a:ext cx="4990783" cy="4474845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15346127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sldNum" sz="quarter" idx="2"/>
          </p:nvPr>
        </p:nvSpPr>
        <p:spPr>
          <a:xfrm>
            <a:off x="7448550" y="6245225"/>
            <a:ext cx="330210" cy="307340"/>
          </a:xfrm>
          <a:prstGeom prst="rect">
            <a:avLst/>
          </a:prstGeom>
        </p:spPr>
        <p:txBody>
          <a:bodyPr/>
          <a:lstStyle>
            <a:lvl1pPr>
              <a:defRPr i="0">
                <a:solidFill>
                  <a:srgbClr val="FFFFFF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xfrm>
            <a:off x="7448550" y="6245225"/>
            <a:ext cx="330210" cy="307340"/>
          </a:xfrm>
          <a:prstGeom prst="rect">
            <a:avLst/>
          </a:prstGeom>
        </p:spPr>
        <p:txBody>
          <a:bodyPr/>
          <a:lstStyle>
            <a:lvl1pPr>
              <a:defRPr i="0">
                <a:solidFill>
                  <a:srgbClr val="FFFFFF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sldNum" sz="quarter" idx="2"/>
          </p:nvPr>
        </p:nvSpPr>
        <p:spPr>
          <a:xfrm>
            <a:off x="8356590" y="6442075"/>
            <a:ext cx="330210" cy="307340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xfrm>
            <a:off x="7462837" y="6245225"/>
            <a:ext cx="328995" cy="307340"/>
          </a:xfrm>
          <a:prstGeom prst="rect">
            <a:avLst/>
          </a:prstGeom>
        </p:spPr>
        <p:txBody>
          <a:bodyPr/>
          <a:lstStyle>
            <a:lvl1pPr>
              <a:defRPr i="0">
                <a:solidFill>
                  <a:srgbClr val="0F5494"/>
                </a:solidFill>
                <a:latin typeface="Lucida Grande"/>
                <a:ea typeface="Lucida Grande"/>
                <a:cs typeface="Lucida Grande"/>
                <a:sym typeface="Lucida Grande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19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" name="Group 22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20" name="Shape 20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pic>
          <p:nvPicPr>
            <p:cNvPr id="21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8356590" y="6442075"/>
            <a:ext cx="330210" cy="307340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EA5316"/>
                </a:solidFill>
              </a:rPr>
              <a:t>Titolo Testo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uno</a:t>
            </a:r>
          </a:p>
          <a:p>
            <a:pPr lvl="1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due</a:t>
            </a:r>
          </a:p>
          <a:p>
            <a:pPr lvl="2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tre</a:t>
            </a:r>
          </a:p>
          <a:p>
            <a:pPr lvl="3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quattro</a:t>
            </a:r>
          </a:p>
          <a:p>
            <a:pPr lvl="4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Livello 5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</p:spPr>
        <p:txBody>
          <a:bodyPr lIns="0" tIns="0" rIns="0" bIns="0" anchor="ctr"/>
          <a:lstStyle/>
          <a:p>
            <a:pPr lvl="0" defTabSz="457200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30" name="Shape 30"/>
          <p:cNvSpPr/>
          <p:nvPr/>
        </p:nvSpPr>
        <p:spPr>
          <a:xfrm>
            <a:off x="4262437" y="6659563"/>
            <a:ext cx="611188" cy="198438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defTabSz="457200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31" name="image1.png" descr="LOGO CE_Vertical_EN_NEG_quadri_HR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7637" y="258763"/>
            <a:ext cx="1436688" cy="1004888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395288" y="1123950"/>
            <a:ext cx="8229601" cy="1368425"/>
          </a:xfrm>
          <a:prstGeom prst="rect">
            <a:avLst/>
          </a:prstGeom>
        </p:spPr>
        <p:txBody>
          <a:bodyPr lIns="0" tIns="0" rIns="0" bIns="0"/>
          <a:lstStyle>
            <a:lvl1pPr marL="0" indent="358775" algn="l">
              <a:defRPr>
                <a:solidFill>
                  <a:srgbClr val="0F5494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0F5494"/>
                </a:solidFill>
              </a:rPr>
              <a:t>Titolo Testo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457200" y="2492375"/>
            <a:ext cx="8229600" cy="4365625"/>
          </a:xfrm>
          <a:prstGeom prst="rect">
            <a:avLst/>
          </a:prstGeom>
        </p:spPr>
        <p:txBody>
          <a:bodyPr lIns="0" tIns="0" rIns="0" bIns="0"/>
          <a:lstStyle>
            <a:lvl1pPr marL="342900">
              <a:spcBef>
                <a:spcPts val="500"/>
              </a:spcBef>
              <a:buFontTx/>
              <a:buChar char="•"/>
            </a:lvl1pPr>
            <a:lvl2pPr marL="800100">
              <a:spcBef>
                <a:spcPts val="500"/>
              </a:spcBef>
              <a:buFontTx/>
            </a:lvl2pPr>
            <a:lvl3pPr indent="914400">
              <a:spcBef>
                <a:spcPts val="500"/>
              </a:spcBef>
              <a:buFontTx/>
            </a:lvl3pPr>
            <a:lvl4pPr marL="1645920">
              <a:spcBef>
                <a:spcPts val="500"/>
              </a:spcBef>
              <a:buFontTx/>
            </a:lvl4pPr>
            <a:lvl5pPr marL="2103120" indent="-274320">
              <a:spcBef>
                <a:spcPts val="500"/>
              </a:spcBef>
              <a:buFontTx/>
            </a:lvl5pPr>
          </a:lstStyle>
          <a:p>
            <a:pPr lvl="0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uno</a:t>
            </a:r>
          </a:p>
          <a:p>
            <a:pPr lvl="1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due</a:t>
            </a:r>
          </a:p>
          <a:p>
            <a:pPr lvl="2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tre</a:t>
            </a:r>
          </a:p>
          <a:p>
            <a:pPr lvl="3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quattro</a:t>
            </a:r>
          </a:p>
          <a:p>
            <a:pPr lvl="4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Livello 5</a:t>
            </a:r>
          </a:p>
        </p:txBody>
      </p:sp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xfrm>
            <a:off x="6553200" y="6245225"/>
            <a:ext cx="2133600" cy="288824"/>
          </a:xfrm>
          <a:prstGeom prst="rect">
            <a:avLst/>
          </a:prstGeom>
        </p:spPr>
        <p:txBody>
          <a:bodyPr wrap="square"/>
          <a:lstStyle>
            <a:lvl1pPr algn="r">
              <a:defRPr i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262437" y="6659562"/>
            <a:ext cx="611188" cy="198438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  <a:round/>
          </a:ln>
          <a:effectLst>
            <a:outerShdw blurRad="63500" dist="25399" dir="5400000" rotWithShape="0">
              <a:srgbClr val="000000">
                <a:alpha val="34997"/>
              </a:srgbClr>
            </a:outerShdw>
          </a:effectLst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grpSp>
        <p:nvGrpSpPr>
          <p:cNvPr id="5" name="Group 5"/>
          <p:cNvGrpSpPr/>
          <p:nvPr/>
        </p:nvGrpSpPr>
        <p:grpSpPr>
          <a:xfrm>
            <a:off x="4210050" y="6523037"/>
            <a:ext cx="723900" cy="350839"/>
            <a:chOff x="0" y="0"/>
            <a:chExt cx="723899" cy="350837"/>
          </a:xfrm>
        </p:grpSpPr>
        <p:sp>
          <p:nvSpPr>
            <p:cNvPr id="3" name="Shape 3"/>
            <p:cNvSpPr/>
            <p:nvPr/>
          </p:nvSpPr>
          <p:spPr>
            <a:xfrm>
              <a:off x="1587" y="0"/>
              <a:ext cx="720726" cy="350838"/>
            </a:xfrm>
            <a:prstGeom prst="rect">
              <a:avLst/>
            </a:prstGeom>
            <a:solidFill>
              <a:srgbClr val="133176"/>
            </a:solidFill>
            <a:ln w="9525" cap="flat">
              <a:solidFill>
                <a:srgbClr val="133176"/>
              </a:solidFill>
              <a:prstDash val="solid"/>
              <a:round/>
            </a:ln>
            <a:effectLst>
              <a:outerShdw blurRad="63500" dist="25399" dir="5400000" rotWithShape="0">
                <a:srgbClr val="000000">
                  <a:alpha val="34997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" name="Shape 4"/>
            <p:cNvSpPr/>
            <p:nvPr/>
          </p:nvSpPr>
          <p:spPr>
            <a:xfrm>
              <a:off x="0" y="23812"/>
              <a:ext cx="723900" cy="304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indent="39687" algn="l">
                <a:defRPr sz="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700">
                  <a:solidFill>
                    <a:srgbClr val="FFFFFF"/>
                  </a:solidFill>
                </a:rPr>
                <a:t>Development and Cooperation</a:t>
              </a:r>
            </a:p>
          </p:txBody>
        </p:sp>
      </p:grpSp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323850" y="0"/>
            <a:ext cx="8229600" cy="1169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EA5316"/>
                </a:solidFill>
              </a:rPr>
              <a:t>Titolo Testo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395287" y="1341437"/>
            <a:ext cx="8291513" cy="5516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/>
          <a:p>
            <a:pPr lvl="0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uno</a:t>
            </a:r>
          </a:p>
          <a:p>
            <a:pPr lvl="1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due</a:t>
            </a:r>
          </a:p>
          <a:p>
            <a:pPr lvl="2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tre</a:t>
            </a:r>
          </a:p>
          <a:p>
            <a:pPr lvl="3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Corpo livello quattro</a:t>
            </a:r>
          </a:p>
          <a:p>
            <a:pPr lvl="4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0F5494"/>
                </a:solidFill>
              </a:rPr>
              <a:t>Livello 5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xfrm>
            <a:off x="7462837" y="6245225"/>
            <a:ext cx="330211" cy="3073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l">
              <a:defRPr sz="1400" i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 spd="med"/>
  <p:txStyles>
    <p:titleStyle>
      <a:lvl1pPr marL="39687" indent="-39687" algn="ctr">
        <a:defRPr sz="3000">
          <a:solidFill>
            <a:srgbClr val="EA5316"/>
          </a:solidFill>
          <a:latin typeface="Verdana Bold"/>
          <a:ea typeface="Verdana Bold"/>
          <a:cs typeface="Verdana Bold"/>
          <a:sym typeface="Verdana Bold"/>
        </a:defRPr>
      </a:lvl1pPr>
      <a:lvl2pPr marL="39687" indent="-39687" algn="ctr">
        <a:defRPr sz="3000">
          <a:solidFill>
            <a:srgbClr val="EA5316"/>
          </a:solidFill>
          <a:latin typeface="Verdana Bold"/>
          <a:ea typeface="Verdana Bold"/>
          <a:cs typeface="Verdana Bold"/>
          <a:sym typeface="Verdana Bold"/>
        </a:defRPr>
      </a:lvl2pPr>
      <a:lvl3pPr marL="39687" indent="-39687" algn="ctr">
        <a:defRPr sz="3000">
          <a:solidFill>
            <a:srgbClr val="EA5316"/>
          </a:solidFill>
          <a:latin typeface="Verdana Bold"/>
          <a:ea typeface="Verdana Bold"/>
          <a:cs typeface="Verdana Bold"/>
          <a:sym typeface="Verdana Bold"/>
        </a:defRPr>
      </a:lvl3pPr>
      <a:lvl4pPr marL="39687" indent="-39687" algn="ctr">
        <a:defRPr sz="3000">
          <a:solidFill>
            <a:srgbClr val="EA5316"/>
          </a:solidFill>
          <a:latin typeface="Verdana Bold"/>
          <a:ea typeface="Verdana Bold"/>
          <a:cs typeface="Verdana Bold"/>
          <a:sym typeface="Verdana Bold"/>
        </a:defRPr>
      </a:lvl4pPr>
      <a:lvl5pPr marL="39687" indent="-39687" algn="ctr">
        <a:defRPr sz="3000">
          <a:solidFill>
            <a:srgbClr val="EA5316"/>
          </a:solidFill>
          <a:latin typeface="Verdana Bold"/>
          <a:ea typeface="Verdana Bold"/>
          <a:cs typeface="Verdana Bold"/>
          <a:sym typeface="Verdana Bold"/>
        </a:defRPr>
      </a:lvl5pPr>
      <a:lvl6pPr marL="39687" indent="417512" algn="ctr">
        <a:defRPr sz="3000">
          <a:solidFill>
            <a:srgbClr val="EA5316"/>
          </a:solidFill>
          <a:latin typeface="Verdana Bold"/>
          <a:ea typeface="Verdana Bold"/>
          <a:cs typeface="Verdana Bold"/>
          <a:sym typeface="Verdana Bold"/>
        </a:defRPr>
      </a:lvl6pPr>
      <a:lvl7pPr marL="39687" indent="874712" algn="ctr">
        <a:defRPr sz="3000">
          <a:solidFill>
            <a:srgbClr val="EA5316"/>
          </a:solidFill>
          <a:latin typeface="Verdana Bold"/>
          <a:ea typeface="Verdana Bold"/>
          <a:cs typeface="Verdana Bold"/>
          <a:sym typeface="Verdana Bold"/>
        </a:defRPr>
      </a:lvl7pPr>
      <a:lvl8pPr marL="39687" indent="1331912" algn="ctr">
        <a:defRPr sz="3000">
          <a:solidFill>
            <a:srgbClr val="EA5316"/>
          </a:solidFill>
          <a:latin typeface="Verdana Bold"/>
          <a:ea typeface="Verdana Bold"/>
          <a:cs typeface="Verdana Bold"/>
          <a:sym typeface="Verdana Bold"/>
        </a:defRPr>
      </a:lvl8pPr>
      <a:lvl9pPr marL="39687" indent="1789112" algn="ctr">
        <a:defRPr sz="3000">
          <a:solidFill>
            <a:srgbClr val="EA5316"/>
          </a:solidFill>
          <a:latin typeface="Verdana Bold"/>
          <a:ea typeface="Verdana Bold"/>
          <a:cs typeface="Verdana Bold"/>
          <a:sym typeface="Verdana Bold"/>
        </a:defRPr>
      </a:lvl9pPr>
    </p:titleStyle>
    <p:bodyStyle>
      <a:lvl1pPr marL="382587" indent="-342900">
        <a:spcBef>
          <a:spcPts val="600"/>
        </a:spcBef>
        <a:buClr>
          <a:srgbClr val="FFFFFF"/>
        </a:buClr>
        <a:buSzPct val="100000"/>
        <a:buFont typeface="Verdana"/>
        <a:buChar char="»"/>
        <a:defRPr sz="2400" i="1">
          <a:solidFill>
            <a:srgbClr val="0F5494"/>
          </a:solidFill>
          <a:latin typeface="Verdana"/>
          <a:ea typeface="Verdana"/>
          <a:cs typeface="Verdana"/>
          <a:sym typeface="Verdana"/>
        </a:defRPr>
      </a:lvl1pPr>
      <a:lvl2pPr marL="788987" indent="-342900">
        <a:spcBef>
          <a:spcPts val="600"/>
        </a:spcBef>
        <a:buClr>
          <a:srgbClr val="FFFFFF"/>
        </a:buClr>
        <a:buSzPct val="100000"/>
        <a:buFont typeface="Verdana"/>
        <a:buChar char="•"/>
        <a:defRPr sz="2400" i="1">
          <a:solidFill>
            <a:srgbClr val="0F5494"/>
          </a:solidFill>
          <a:latin typeface="Verdana"/>
          <a:ea typeface="Verdana"/>
          <a:cs typeface="Verdana"/>
          <a:sym typeface="Verdana"/>
        </a:defRPr>
      </a:lvl2pPr>
      <a:lvl3pPr indent="903287">
        <a:spcBef>
          <a:spcPts val="600"/>
        </a:spcBef>
        <a:buClr>
          <a:srgbClr val="FFFFFF"/>
        </a:buClr>
        <a:buFont typeface="Verdana"/>
        <a:defRPr sz="2400" i="1">
          <a:solidFill>
            <a:srgbClr val="0F5494"/>
          </a:solidFill>
          <a:latin typeface="Verdana"/>
          <a:ea typeface="Verdana"/>
          <a:cs typeface="Verdana"/>
          <a:sym typeface="Verdana"/>
        </a:defRPr>
      </a:lvl3pPr>
      <a:lvl4pPr marL="1634807" indent="-274320">
        <a:spcBef>
          <a:spcPts val="600"/>
        </a:spcBef>
        <a:buClr>
          <a:srgbClr val="FFFFFF"/>
        </a:buClr>
        <a:buSzPct val="100000"/>
        <a:buFont typeface="Verdana"/>
        <a:buChar char="–"/>
        <a:defRPr sz="2400" i="1">
          <a:solidFill>
            <a:srgbClr val="0F5494"/>
          </a:solidFill>
          <a:latin typeface="Verdana"/>
          <a:ea typeface="Verdana"/>
          <a:cs typeface="Verdana"/>
          <a:sym typeface="Verdana"/>
        </a:defRPr>
      </a:lvl4pPr>
      <a:lvl5pPr marL="2122487" indent="-304800">
        <a:spcBef>
          <a:spcPts val="600"/>
        </a:spcBef>
        <a:buClr>
          <a:srgbClr val="FFFFFF"/>
        </a:buClr>
        <a:buSzPct val="100000"/>
        <a:buFont typeface="Verdana"/>
        <a:buChar char="»"/>
        <a:defRPr sz="2400" i="1">
          <a:solidFill>
            <a:srgbClr val="0F5494"/>
          </a:solidFill>
          <a:latin typeface="Verdana"/>
          <a:ea typeface="Verdana"/>
          <a:cs typeface="Verdana"/>
          <a:sym typeface="Verdana"/>
        </a:defRPr>
      </a:lvl5pPr>
      <a:lvl6pPr marL="2579687" indent="-304800">
        <a:spcBef>
          <a:spcPts val="600"/>
        </a:spcBef>
        <a:buClr>
          <a:srgbClr val="FFFFFF"/>
        </a:buClr>
        <a:buSzPct val="100000"/>
        <a:buFont typeface="Verdana"/>
        <a:buChar char="•"/>
        <a:defRPr sz="2400" i="1">
          <a:solidFill>
            <a:srgbClr val="0F5494"/>
          </a:solidFill>
          <a:latin typeface="Verdana"/>
          <a:ea typeface="Verdana"/>
          <a:cs typeface="Verdana"/>
          <a:sym typeface="Verdana"/>
        </a:defRPr>
      </a:lvl6pPr>
      <a:lvl7pPr marL="3036887" indent="-304800">
        <a:spcBef>
          <a:spcPts val="600"/>
        </a:spcBef>
        <a:buClr>
          <a:srgbClr val="FFFFFF"/>
        </a:buClr>
        <a:buSzPct val="100000"/>
        <a:buFont typeface="Verdana"/>
        <a:buChar char="•"/>
        <a:defRPr sz="2400" i="1">
          <a:solidFill>
            <a:srgbClr val="0F5494"/>
          </a:solidFill>
          <a:latin typeface="Verdana"/>
          <a:ea typeface="Verdana"/>
          <a:cs typeface="Verdana"/>
          <a:sym typeface="Verdana"/>
        </a:defRPr>
      </a:lvl7pPr>
      <a:lvl8pPr marL="3494087" indent="-304800">
        <a:spcBef>
          <a:spcPts val="600"/>
        </a:spcBef>
        <a:buClr>
          <a:srgbClr val="FFFFFF"/>
        </a:buClr>
        <a:buSzPct val="100000"/>
        <a:buFont typeface="Verdana"/>
        <a:buChar char="•"/>
        <a:defRPr sz="2400" i="1">
          <a:solidFill>
            <a:srgbClr val="0F5494"/>
          </a:solidFill>
          <a:latin typeface="Verdana"/>
          <a:ea typeface="Verdana"/>
          <a:cs typeface="Verdana"/>
          <a:sym typeface="Verdana"/>
        </a:defRPr>
      </a:lvl8pPr>
      <a:lvl9pPr marL="3951287" indent="-304800">
        <a:spcBef>
          <a:spcPts val="600"/>
        </a:spcBef>
        <a:buClr>
          <a:srgbClr val="FFFFFF"/>
        </a:buClr>
        <a:buSzPct val="100000"/>
        <a:buFont typeface="Verdana"/>
        <a:buChar char="•"/>
        <a:defRPr sz="2400" i="1">
          <a:solidFill>
            <a:srgbClr val="0F5494"/>
          </a:solidFill>
          <a:latin typeface="Verdana"/>
          <a:ea typeface="Verdana"/>
          <a:cs typeface="Verdana"/>
          <a:sym typeface="Verdana"/>
        </a:defRPr>
      </a:lvl9pPr>
    </p:bodyStyle>
    <p:otherStyle>
      <a:lvl1pPr>
        <a:defRPr sz="1400" i="1">
          <a:solidFill>
            <a:schemeClr val="tx1"/>
          </a:solidFill>
          <a:latin typeface="+mn-lt"/>
          <a:ea typeface="+mn-ea"/>
          <a:cs typeface="+mn-cs"/>
          <a:sym typeface="Verdana"/>
        </a:defRPr>
      </a:lvl1pPr>
      <a:lvl2pPr indent="457200">
        <a:defRPr sz="1400" i="1">
          <a:solidFill>
            <a:schemeClr val="tx1"/>
          </a:solidFill>
          <a:latin typeface="+mn-lt"/>
          <a:ea typeface="+mn-ea"/>
          <a:cs typeface="+mn-cs"/>
          <a:sym typeface="Verdana"/>
        </a:defRPr>
      </a:lvl2pPr>
      <a:lvl3pPr indent="914400">
        <a:defRPr sz="1400" i="1">
          <a:solidFill>
            <a:schemeClr val="tx1"/>
          </a:solidFill>
          <a:latin typeface="+mn-lt"/>
          <a:ea typeface="+mn-ea"/>
          <a:cs typeface="+mn-cs"/>
          <a:sym typeface="Verdana"/>
        </a:defRPr>
      </a:lvl3pPr>
      <a:lvl4pPr indent="1371600">
        <a:defRPr sz="1400" i="1">
          <a:solidFill>
            <a:schemeClr val="tx1"/>
          </a:solidFill>
          <a:latin typeface="+mn-lt"/>
          <a:ea typeface="+mn-ea"/>
          <a:cs typeface="+mn-cs"/>
          <a:sym typeface="Verdana"/>
        </a:defRPr>
      </a:lvl4pPr>
      <a:lvl5pPr indent="1828800">
        <a:defRPr sz="1400" i="1">
          <a:solidFill>
            <a:schemeClr val="tx1"/>
          </a:solidFill>
          <a:latin typeface="+mn-lt"/>
          <a:ea typeface="+mn-ea"/>
          <a:cs typeface="+mn-cs"/>
          <a:sym typeface="Verdana"/>
        </a:defRPr>
      </a:lvl5pPr>
      <a:lvl6pPr>
        <a:defRPr sz="1400" i="1">
          <a:solidFill>
            <a:schemeClr val="tx1"/>
          </a:solidFill>
          <a:latin typeface="+mn-lt"/>
          <a:ea typeface="+mn-ea"/>
          <a:cs typeface="+mn-cs"/>
          <a:sym typeface="Verdana"/>
        </a:defRPr>
      </a:lvl6pPr>
      <a:lvl7pPr>
        <a:defRPr sz="1400" i="1">
          <a:solidFill>
            <a:schemeClr val="tx1"/>
          </a:solidFill>
          <a:latin typeface="+mn-lt"/>
          <a:ea typeface="+mn-ea"/>
          <a:cs typeface="+mn-cs"/>
          <a:sym typeface="Verdana"/>
        </a:defRPr>
      </a:lvl7pPr>
      <a:lvl8pPr>
        <a:defRPr sz="1400" i="1">
          <a:solidFill>
            <a:schemeClr val="tx1"/>
          </a:solidFill>
          <a:latin typeface="+mn-lt"/>
          <a:ea typeface="+mn-ea"/>
          <a:cs typeface="+mn-cs"/>
          <a:sym typeface="Verdana"/>
        </a:defRPr>
      </a:lvl8pPr>
      <a:lvl9pPr>
        <a:defRPr sz="1400" i="1">
          <a:solidFill>
            <a:schemeClr val="tx1"/>
          </a:solidFill>
          <a:latin typeface="+mn-lt"/>
          <a:ea typeface="+mn-ea"/>
          <a:cs typeface="+mn-cs"/>
          <a:sym typeface="Verdan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round/>
          </a:ln>
          <a:effectLst>
            <a:outerShdw blurRad="63500" dist="25399" dir="5400000" rotWithShape="0">
              <a:srgbClr val="000000">
                <a:alpha val="34997"/>
              </a:srgbClr>
            </a:outerShdw>
          </a:effectLst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39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7637" y="258762"/>
            <a:ext cx="1436688" cy="99853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2" name="Group 42"/>
          <p:cNvGrpSpPr/>
          <p:nvPr/>
        </p:nvGrpSpPr>
        <p:grpSpPr>
          <a:xfrm>
            <a:off x="4210050" y="6523037"/>
            <a:ext cx="723900" cy="350839"/>
            <a:chOff x="0" y="0"/>
            <a:chExt cx="723899" cy="350837"/>
          </a:xfrm>
        </p:grpSpPr>
        <p:sp>
          <p:nvSpPr>
            <p:cNvPr id="40" name="Shape 40"/>
            <p:cNvSpPr/>
            <p:nvPr/>
          </p:nvSpPr>
          <p:spPr>
            <a:xfrm>
              <a:off x="1587" y="0"/>
              <a:ext cx="720726" cy="350838"/>
            </a:xfrm>
            <a:prstGeom prst="rect">
              <a:avLst/>
            </a:prstGeom>
            <a:solidFill>
              <a:srgbClr val="133176"/>
            </a:solidFill>
            <a:ln w="9525" cap="flat">
              <a:solidFill>
                <a:srgbClr val="133176"/>
              </a:solidFill>
              <a:prstDash val="solid"/>
              <a:round/>
            </a:ln>
            <a:effectLst>
              <a:outerShdw blurRad="63500" dist="25399" dir="5400000" rotWithShape="0">
                <a:srgbClr val="000000">
                  <a:alpha val="34997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0" y="23812"/>
              <a:ext cx="723900" cy="304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indent="39687" algn="l">
                <a:defRPr sz="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700">
                  <a:solidFill>
                    <a:srgbClr val="FFFFFF"/>
                  </a:solidFill>
                </a:rPr>
                <a:t>Development and Cooperation</a:t>
              </a:r>
            </a:p>
          </p:txBody>
        </p:sp>
      </p:grpSp>
      <p:sp>
        <p:nvSpPr>
          <p:cNvPr id="43" name="Shape 43"/>
          <p:cNvSpPr>
            <a:spLocks noGrp="1"/>
          </p:cNvSpPr>
          <p:nvPr>
            <p:ph type="title" idx="4294967295"/>
          </p:nvPr>
        </p:nvSpPr>
        <p:spPr>
          <a:xfrm>
            <a:off x="163512" y="1196975"/>
            <a:ext cx="8801101" cy="312737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lvl="0" indent="42862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dirty="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/>
            </a:r>
            <a:br>
              <a:rPr dirty="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</a:br>
            <a:r>
              <a:rPr sz="3400" b="1" dirty="0">
                <a:solidFill>
                  <a:srgbClr val="FF9900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PART VI</a:t>
            </a:r>
          </a:p>
          <a:p>
            <a:pPr marL="0" lvl="0" indent="42862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sz="3400" b="1" dirty="0">
                <a:solidFill>
                  <a:srgbClr val="FF9900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Strategic Partnerships between the EU and Associations of LAs operating at international and regional levels </a:t>
            </a:r>
            <a:r>
              <a:rPr sz="3400" dirty="0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rPr>
              <a:t/>
            </a:r>
            <a:br>
              <a:rPr sz="3400" dirty="0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rPr>
            </a:br>
            <a:endParaRPr sz="3400" dirty="0">
              <a:solidFill>
                <a:srgbClr val="FF9900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  <p:sp>
        <p:nvSpPr>
          <p:cNvPr id="44" name="Shape 44"/>
          <p:cNvSpPr/>
          <p:nvPr/>
        </p:nvSpPr>
        <p:spPr>
          <a:xfrm>
            <a:off x="268287" y="4508500"/>
            <a:ext cx="8624888" cy="167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indent="42862" algn="r">
              <a:spcBef>
                <a:spcPts val="300"/>
              </a:spcBef>
            </a:pPr>
            <a:r>
              <a:rPr sz="2200" b="1">
                <a:solidFill>
                  <a:srgbClr val="BADDE1"/>
                </a:solidFill>
                <a:latin typeface="Verdana"/>
                <a:ea typeface="Verdana"/>
                <a:cs typeface="Verdana"/>
                <a:sym typeface="Verdana"/>
              </a:rPr>
              <a:t>Elena ASCIUTTI</a:t>
            </a:r>
          </a:p>
          <a:p>
            <a:pPr lvl="0" indent="42862" algn="r">
              <a:spcBef>
                <a:spcPts val="300"/>
              </a:spcBef>
            </a:pPr>
            <a:r>
              <a:rPr sz="2200" b="1">
                <a:solidFill>
                  <a:srgbClr val="BADDE1"/>
                </a:solidFill>
                <a:latin typeface="Verdana"/>
                <a:ea typeface="Verdana"/>
                <a:cs typeface="Verdana"/>
                <a:sym typeface="Verdana"/>
              </a:rPr>
              <a:t>European Commission, EuropeAid</a:t>
            </a:r>
            <a:endParaRPr sz="2200">
              <a:solidFill>
                <a:srgbClr val="BADDE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indent="42862" algn="r">
              <a:spcBef>
                <a:spcPts val="300"/>
              </a:spcBef>
            </a:pPr>
            <a:r>
              <a:rPr sz="2200" b="1">
                <a:solidFill>
                  <a:srgbClr val="BADDE1"/>
                </a:solidFill>
                <a:latin typeface="Verdana"/>
                <a:ea typeface="Verdana"/>
                <a:cs typeface="Verdana"/>
                <a:sym typeface="Verdana"/>
              </a:rPr>
              <a:t>Unit B2 “Civil Society and Local Authorities”</a:t>
            </a:r>
            <a:endParaRPr sz="2200" i="1">
              <a:solidFill>
                <a:srgbClr val="BADDE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indent="42862" algn="r">
              <a:spcBef>
                <a:spcPts val="300"/>
              </a:spcBef>
            </a:pPr>
            <a:endParaRPr sz="1000" i="1">
              <a:solidFill>
                <a:srgbClr val="BADDE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indent="42862" algn="r">
              <a:spcBef>
                <a:spcPts val="300"/>
              </a:spcBef>
            </a:pPr>
            <a:r>
              <a:rPr sz="2200" b="1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Brussels, 17/04/2015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/>
          </p:cNvSpPr>
          <p:nvPr>
            <p:ph type="title" idx="4294967295"/>
          </p:nvPr>
        </p:nvSpPr>
        <p:spPr>
          <a:xfrm>
            <a:off x="65087" y="863600"/>
            <a:ext cx="9017001" cy="882650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/>
          <a:p>
            <a:pPr marL="0" lvl="0" indent="0" defTabSz="786384">
              <a:defRPr sz="1800">
                <a:solidFill>
                  <a:srgbClr val="000000"/>
                </a:solidFill>
              </a:defRPr>
            </a:pPr>
            <a:r>
              <a:rPr sz="2408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rPr>
              <a:t>Annual Action Plan 2014 </a:t>
            </a:r>
          </a:p>
          <a:p>
            <a:pPr marL="0" lvl="0" indent="0" defTabSz="786384">
              <a:defRPr sz="1800">
                <a:solidFill>
                  <a:srgbClr val="000000"/>
                </a:solidFill>
              </a:defRPr>
            </a:pPr>
            <a:r>
              <a:rPr sz="2408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rPr>
              <a:t>of the TP “Civil Society Organisations and Local Authorities”</a:t>
            </a:r>
          </a:p>
        </p:txBody>
      </p:sp>
      <p:sp>
        <p:nvSpPr>
          <p:cNvPr id="100" name="Shape 100"/>
          <p:cNvSpPr>
            <a:spLocks noGrp="1"/>
          </p:cNvSpPr>
          <p:nvPr>
            <p:ph type="body" idx="4294967295"/>
          </p:nvPr>
        </p:nvSpPr>
        <p:spPr>
          <a:xfrm>
            <a:off x="152400" y="1984375"/>
            <a:ext cx="8826500" cy="4276725"/>
          </a:xfrm>
          <a:prstGeom prst="rect">
            <a:avLst/>
          </a:prstGeom>
        </p:spPr>
        <p:txBody>
          <a:bodyPr lIns="38100" tIns="38100" rIns="38100" bIns="38100">
            <a:normAutofit lnSpcReduction="10000"/>
          </a:bodyPr>
          <a:lstStyle/>
          <a:p>
            <a:pPr marL="0" lvl="0" indent="0" algn="just" defTabSz="758951">
              <a:spcBef>
                <a:spcPts val="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1992" b="1">
                <a:solidFill>
                  <a:srgbClr val="FF2600"/>
                </a:solidFill>
                <a:latin typeface="Arial"/>
                <a:ea typeface="Arial"/>
                <a:cs typeface="Arial"/>
                <a:sym typeface="Arial"/>
              </a:rPr>
              <a:t>Overall objective </a:t>
            </a:r>
            <a:r>
              <a:rPr sz="199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- To contribute to the </a:t>
            </a:r>
            <a:r>
              <a:rPr sz="1992" b="1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empowerment of ALAs at regional (including the EU) and global levels</a:t>
            </a:r>
            <a:r>
              <a:rPr sz="199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, to enable them to play their role in favor of enhanced governance and more effective development outcomes at the local level.</a:t>
            </a:r>
          </a:p>
          <a:p>
            <a:pPr marL="0" lvl="0" indent="0" algn="just" defTabSz="758951">
              <a:spcBef>
                <a:spcPts val="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endParaRPr sz="1992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defTabSz="758951">
              <a:spcBef>
                <a:spcPts val="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1992" b="1">
                <a:solidFill>
                  <a:srgbClr val="FF2600"/>
                </a:solidFill>
                <a:latin typeface="Arial"/>
                <a:ea typeface="Arial"/>
                <a:cs typeface="Arial"/>
                <a:sym typeface="Arial"/>
              </a:rPr>
              <a:t>Specific objective </a:t>
            </a:r>
            <a:r>
              <a:rPr sz="199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sz="1992" b="1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To strengthen the structure and capacities of regional and international ALAs</a:t>
            </a:r>
            <a:r>
              <a:rPr sz="199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, in order to reach a legitimate and effective coordination role, to provide their members with adequate as well as to concretely represent the needs of local communities in institutional dialogues.</a:t>
            </a:r>
          </a:p>
          <a:p>
            <a:pPr marL="0" lvl="0" indent="0" algn="just" defTabSz="758951">
              <a:spcBef>
                <a:spcPts val="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endParaRPr sz="1992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defTabSz="758951">
              <a:spcBef>
                <a:spcPts val="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1992" b="1">
                <a:solidFill>
                  <a:srgbClr val="FF2600"/>
                </a:solidFill>
                <a:latin typeface="Arial"/>
                <a:ea typeface="Arial"/>
                <a:cs typeface="Arial"/>
                <a:sym typeface="Arial"/>
              </a:rPr>
              <a:t>Modality </a:t>
            </a:r>
            <a:r>
              <a:rPr sz="199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- Programme Approach, establishment of </a:t>
            </a:r>
            <a:r>
              <a:rPr sz="1992" b="1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strategic partnerships</a:t>
            </a:r>
            <a:r>
              <a:rPr sz="199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1992" b="1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between the EU and certain ALAs</a:t>
            </a:r>
            <a:r>
              <a:rPr sz="199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, on the basis of the mutual interest and shared general objectives, in pursuing and EU policy as defined by COM on LAs and related Council Conclusions.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/>
        </p:nvSpPr>
        <p:spPr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round/>
          </a:ln>
          <a:effectLst>
            <a:outerShdw blurRad="63500" dist="25399" dir="5400000" rotWithShape="0">
              <a:srgbClr val="000000">
                <a:alpha val="34997"/>
              </a:srgbClr>
            </a:outerShdw>
          </a:effectLst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103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7637" y="258762"/>
            <a:ext cx="1436688" cy="99853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6" name="Group 106"/>
          <p:cNvGrpSpPr/>
          <p:nvPr/>
        </p:nvGrpSpPr>
        <p:grpSpPr>
          <a:xfrm>
            <a:off x="4210050" y="6523037"/>
            <a:ext cx="723900" cy="350839"/>
            <a:chOff x="0" y="0"/>
            <a:chExt cx="723899" cy="350837"/>
          </a:xfrm>
        </p:grpSpPr>
        <p:sp>
          <p:nvSpPr>
            <p:cNvPr id="104" name="Shape 104"/>
            <p:cNvSpPr/>
            <p:nvPr/>
          </p:nvSpPr>
          <p:spPr>
            <a:xfrm>
              <a:off x="1587" y="0"/>
              <a:ext cx="720726" cy="350838"/>
            </a:xfrm>
            <a:prstGeom prst="rect">
              <a:avLst/>
            </a:prstGeom>
            <a:solidFill>
              <a:srgbClr val="133176"/>
            </a:solidFill>
            <a:ln w="9525" cap="flat">
              <a:solidFill>
                <a:srgbClr val="133176"/>
              </a:solidFill>
              <a:prstDash val="solid"/>
              <a:round/>
            </a:ln>
            <a:effectLst>
              <a:outerShdw blurRad="63500" dist="25399" dir="5400000" rotWithShape="0">
                <a:srgbClr val="000000">
                  <a:alpha val="34997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0" y="23812"/>
              <a:ext cx="723900" cy="304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indent="39687" algn="l">
                <a:defRPr sz="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700">
                  <a:solidFill>
                    <a:srgbClr val="FFFFFF"/>
                  </a:solidFill>
                </a:rPr>
                <a:t>Development and Cooperation</a:t>
              </a:r>
            </a:p>
          </p:txBody>
        </p:sp>
      </p:grpSp>
      <p:sp>
        <p:nvSpPr>
          <p:cNvPr id="107" name="Shape 107"/>
          <p:cNvSpPr>
            <a:spLocks noGrp="1"/>
          </p:cNvSpPr>
          <p:nvPr>
            <p:ph type="title" idx="4294967295"/>
          </p:nvPr>
        </p:nvSpPr>
        <p:spPr>
          <a:xfrm>
            <a:off x="163512" y="2524125"/>
            <a:ext cx="8839201" cy="2667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lvl="0" indent="42862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sz="42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II. Framing </a:t>
            </a:r>
            <a:br>
              <a:rPr sz="42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z="42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the Strategic Partnerships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110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3" name="Group 113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111" name="Shape 111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pic>
          <p:nvPicPr>
            <p:cNvPr id="112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114" name="Shape 114"/>
          <p:cNvSpPr>
            <a:spLocks noGrp="1"/>
          </p:cNvSpPr>
          <p:nvPr>
            <p:ph type="body" idx="4294967295"/>
          </p:nvPr>
        </p:nvSpPr>
        <p:spPr>
          <a:xfrm>
            <a:off x="231775" y="1669535"/>
            <a:ext cx="8661401" cy="4881731"/>
          </a:xfrm>
          <a:prstGeom prst="rect">
            <a:avLst/>
          </a:prstGeom>
        </p:spPr>
        <p:txBody>
          <a:bodyPr lIns="38100" tIns="38100" rIns="38100" bIns="38100">
            <a:normAutofit lnSpcReduction="10000"/>
          </a:bodyPr>
          <a:lstStyle/>
          <a:p>
            <a:pPr marL="0" lvl="0" indent="0" algn="just" defTabSz="886968">
              <a:spcBef>
                <a:spcPts val="0"/>
              </a:spcBef>
              <a:buSzTx/>
              <a:buNone/>
              <a:tabLst>
                <a:tab pos="127000" algn="l"/>
                <a:tab pos="431800" algn="l"/>
              </a:tabLst>
              <a:defRPr sz="1800" i="0">
                <a:solidFill>
                  <a:srgbClr val="000000"/>
                </a:solidFill>
              </a:defRPr>
            </a:pPr>
            <a:r>
              <a:rPr sz="2134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Article 121 (EU FR) and Article 178 (RAP)</a:t>
            </a:r>
          </a:p>
          <a:p>
            <a:pPr marL="0" lvl="0" indent="0" algn="just" defTabSz="886968">
              <a:spcBef>
                <a:spcPts val="0"/>
              </a:spcBef>
              <a:buSzTx/>
              <a:buNone/>
              <a:tabLst>
                <a:tab pos="127000" algn="l"/>
                <a:tab pos="431800" algn="l"/>
              </a:tabLst>
              <a:defRPr sz="1800" i="0">
                <a:solidFill>
                  <a:srgbClr val="000000"/>
                </a:solidFill>
              </a:defRPr>
            </a:pPr>
            <a:endParaRPr sz="2134">
              <a:solidFill>
                <a:srgbClr val="0F5494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0" lvl="0" indent="0" algn="just" defTabSz="886968">
              <a:spcBef>
                <a:spcPts val="0"/>
              </a:spcBef>
              <a:buSzTx/>
              <a:buNone/>
              <a:tabLst>
                <a:tab pos="127000" algn="l"/>
                <a:tab pos="431800" algn="l"/>
              </a:tabLst>
              <a:defRPr sz="1800" i="0">
                <a:solidFill>
                  <a:srgbClr val="000000"/>
                </a:solidFill>
              </a:defRPr>
            </a:pPr>
            <a:r>
              <a:rPr sz="2134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Strategic Partnerships may be established and regulated through Framework Partnership Agreement (FPA) - as a </a:t>
            </a:r>
            <a:r>
              <a:rPr sz="2134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long-term cooperation mechanism with strategic partners </a:t>
            </a:r>
            <a:r>
              <a:rPr sz="2134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(not for profit “non-state actors”) - and are structured in two levels:</a:t>
            </a:r>
          </a:p>
          <a:p>
            <a:pPr marL="0" lvl="0" indent="0" algn="just" defTabSz="886968">
              <a:spcBef>
                <a:spcPts val="0"/>
              </a:spcBef>
              <a:buSzTx/>
              <a:buNone/>
              <a:tabLst>
                <a:tab pos="127000" algn="l"/>
                <a:tab pos="431800" algn="l"/>
              </a:tabLst>
              <a:defRPr sz="1800" i="0">
                <a:solidFill>
                  <a:srgbClr val="000000"/>
                </a:solidFill>
              </a:defRPr>
            </a:pPr>
            <a:endParaRPr sz="2134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defTabSz="886968">
              <a:spcBef>
                <a:spcPts val="0"/>
              </a:spcBef>
              <a:buClr>
                <a:srgbClr val="0F5494"/>
              </a:buClr>
              <a:buChar char="•"/>
              <a:tabLst>
                <a:tab pos="127000" algn="l"/>
                <a:tab pos="431800" algn="l"/>
              </a:tabLst>
              <a:defRPr sz="1800" i="0">
                <a:solidFill>
                  <a:srgbClr val="000000"/>
                </a:solidFill>
              </a:defRPr>
            </a:pPr>
            <a:r>
              <a:rPr sz="2134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134" b="1" u="sng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POLITICAL</a:t>
            </a:r>
            <a:r>
              <a:rPr sz="2134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sz="2134" b="1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FPA</a:t>
            </a:r>
            <a:r>
              <a:rPr sz="2134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will define the respective roles and responsibilities of the Commission and its Partner in implementing the partnership.</a:t>
            </a:r>
          </a:p>
          <a:p>
            <a:pPr marL="0" lvl="0" indent="0" algn="just" defTabSz="886968">
              <a:spcBef>
                <a:spcPts val="0"/>
              </a:spcBef>
              <a:buSzTx/>
              <a:buNone/>
              <a:tabLst>
                <a:tab pos="127000" algn="l"/>
                <a:tab pos="431800" algn="l"/>
              </a:tabLst>
              <a:defRPr sz="1800" i="0">
                <a:solidFill>
                  <a:srgbClr val="000000"/>
                </a:solidFill>
              </a:defRPr>
            </a:pPr>
            <a:endParaRPr sz="2134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defTabSz="886968">
              <a:spcBef>
                <a:spcPts val="0"/>
              </a:spcBef>
              <a:buClr>
                <a:srgbClr val="0F5494"/>
              </a:buClr>
              <a:buChar char="•"/>
              <a:tabLst>
                <a:tab pos="127000" algn="l"/>
                <a:tab pos="431800" algn="l"/>
              </a:tabLst>
              <a:defRPr sz="1800" i="0">
                <a:solidFill>
                  <a:srgbClr val="000000"/>
                </a:solidFill>
              </a:defRPr>
            </a:pPr>
            <a:r>
              <a:rPr sz="2134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134" b="1" u="sng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OPERATIONAL</a:t>
            </a:r>
            <a:r>
              <a:rPr sz="2134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sz="2134" b="1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Specific Grant Agreement</a:t>
            </a:r>
            <a:r>
              <a:rPr sz="2134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sz="2134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whether one-off (action grant) or as a part of an approved annual work programme (operating grant), will define the operational terms of the strategic partnership, instrumental to achieve the common political priorities and objectives between the Partners.</a:t>
            </a:r>
          </a:p>
        </p:txBody>
      </p:sp>
      <p:sp>
        <p:nvSpPr>
          <p:cNvPr id="115" name="Shape 115"/>
          <p:cNvSpPr>
            <a:spLocks noGrp="1"/>
          </p:cNvSpPr>
          <p:nvPr>
            <p:ph type="title" idx="4294967295"/>
          </p:nvPr>
        </p:nvSpPr>
        <p:spPr>
          <a:xfrm>
            <a:off x="446087" y="876300"/>
            <a:ext cx="8229601" cy="617538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>
            <a:lvl1pPr marL="0" indent="0">
              <a:defRPr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00AA00"/>
                </a:solidFill>
              </a:rPr>
              <a:t>Legal Basis (i) 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118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1" name="Group 121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119" name="Shape 119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pic>
          <p:nvPicPr>
            <p:cNvPr id="120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122" name="Shape 122"/>
          <p:cNvSpPr>
            <a:spLocks noGrp="1"/>
          </p:cNvSpPr>
          <p:nvPr>
            <p:ph type="body" idx="4294967295"/>
          </p:nvPr>
        </p:nvSpPr>
        <p:spPr>
          <a:xfrm>
            <a:off x="230187" y="1531937"/>
            <a:ext cx="8661401" cy="5065713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/>
          <a:p>
            <a:pPr marL="0" lvl="0" indent="0" algn="just">
              <a:spcBef>
                <a:spcPts val="0"/>
              </a:spcBef>
              <a:buSzTx/>
              <a:buNone/>
              <a:tabLst>
                <a:tab pos="139700" algn="l"/>
                <a:tab pos="457200" algn="l"/>
              </a:tabLst>
              <a:defRPr sz="1800" i="0">
                <a:solidFill>
                  <a:srgbClr val="000000"/>
                </a:solidFill>
              </a:defRPr>
            </a:pPr>
            <a:r>
              <a:rPr sz="22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Article 121 (EU FR) and Article 178 (RAP)</a:t>
            </a:r>
          </a:p>
          <a:p>
            <a:pPr marL="0" lvl="0" indent="0" algn="just">
              <a:buSzTx/>
              <a:buNone/>
              <a:tabLst>
                <a:tab pos="139700" algn="l"/>
                <a:tab pos="457200" algn="l"/>
              </a:tabLst>
              <a:defRPr sz="1800" i="0">
                <a:solidFill>
                  <a:srgbClr val="000000"/>
                </a:solidFill>
              </a:defRPr>
            </a:pP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[continued] </a:t>
            </a:r>
          </a:p>
          <a:p>
            <a:pPr marL="0" lvl="0" indent="0" algn="just">
              <a:buSzTx/>
              <a:buNone/>
              <a:tabLst>
                <a:tab pos="139700" algn="l"/>
                <a:tab pos="457200" algn="l"/>
              </a:tabLst>
              <a:defRPr sz="1800" i="0">
                <a:solidFill>
                  <a:srgbClr val="000000"/>
                </a:solidFill>
              </a:defRPr>
            </a:pP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The duration of the partnership may not exceed </a:t>
            </a:r>
            <a:r>
              <a:rPr sz="2200">
                <a:solidFill>
                  <a:srgbClr val="FF5308"/>
                </a:solidFill>
                <a:latin typeface="Arial"/>
                <a:ea typeface="Arial"/>
                <a:cs typeface="Arial"/>
                <a:sym typeface="Arial"/>
              </a:rPr>
              <a:t>four years</a:t>
            </a: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sz="2200">
                <a:solidFill>
                  <a:srgbClr val="FF5308"/>
                </a:solidFill>
                <a:latin typeface="Arial"/>
                <a:ea typeface="Arial"/>
                <a:cs typeface="Arial"/>
                <a:sym typeface="Arial"/>
              </a:rPr>
              <a:t>save in exceptional cases</a:t>
            </a: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, justified in particular by the subject of the framework partnership. [...] </a:t>
            </a:r>
          </a:p>
          <a:p>
            <a:pPr marL="0" lvl="0" indent="0" algn="just">
              <a:buSzTx/>
              <a:buNone/>
              <a:tabLst>
                <a:tab pos="139700" algn="l"/>
                <a:tab pos="457200" algn="l"/>
              </a:tabLst>
              <a:defRPr sz="1800" i="0">
                <a:solidFill>
                  <a:srgbClr val="000000"/>
                </a:solidFill>
              </a:defRPr>
            </a:pP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Principles of </a:t>
            </a:r>
            <a:r>
              <a:rPr sz="2200">
                <a:solidFill>
                  <a:srgbClr val="FF5308"/>
                </a:solidFill>
                <a:latin typeface="Arial"/>
                <a:ea typeface="Arial"/>
                <a:cs typeface="Arial"/>
                <a:sym typeface="Arial"/>
              </a:rPr>
              <a:t>transparency</a:t>
            </a: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or </a:t>
            </a:r>
            <a:r>
              <a:rPr sz="2200">
                <a:solidFill>
                  <a:srgbClr val="FF5308"/>
                </a:solidFill>
                <a:latin typeface="Arial"/>
                <a:ea typeface="Arial"/>
                <a:cs typeface="Arial"/>
                <a:sym typeface="Arial"/>
              </a:rPr>
              <a:t>equal treatment of applicants</a:t>
            </a: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lvl="0" indent="0" algn="just">
              <a:spcBef>
                <a:spcPts val="1200"/>
              </a:spcBef>
              <a:buSzTx/>
              <a:buNone/>
              <a:tabLst>
                <a:tab pos="139700" algn="l"/>
                <a:tab pos="457200" algn="l"/>
              </a:tabLst>
              <a:defRPr sz="1800" i="0">
                <a:solidFill>
                  <a:srgbClr val="000000"/>
                </a:solidFill>
              </a:defRPr>
            </a:pP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Framework partnerships shall be </a:t>
            </a:r>
            <a:r>
              <a:rPr sz="2200">
                <a:solidFill>
                  <a:srgbClr val="FF5308"/>
                </a:solidFill>
                <a:latin typeface="Arial"/>
                <a:ea typeface="Arial"/>
                <a:cs typeface="Arial"/>
                <a:sym typeface="Arial"/>
              </a:rPr>
              <a:t>treated as grants</a:t>
            </a: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with regard to programming, ex ante publication and award. </a:t>
            </a:r>
          </a:p>
          <a:p>
            <a:pPr marL="0" lvl="0" indent="0">
              <a:spcBef>
                <a:spcPts val="1200"/>
              </a:spcBef>
              <a:buSzTx/>
              <a:buNone/>
              <a:tabLst>
                <a:tab pos="139700" algn="l"/>
                <a:tab pos="457200" algn="l"/>
              </a:tabLst>
              <a:defRPr sz="1800" i="0">
                <a:solidFill>
                  <a:srgbClr val="000000"/>
                </a:solidFill>
              </a:defRPr>
            </a:pP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Specific </a:t>
            </a:r>
            <a:r>
              <a:rPr sz="2200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grants</a:t>
            </a: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based on framework partnership agreements </a:t>
            </a:r>
            <a:r>
              <a:rPr sz="2200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shall be awarded in accordance with the procedures laid down in those agreements</a:t>
            </a:r>
            <a:r>
              <a:rPr sz="2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, and in compliance with [Financial Regulation]” - direct award (monopoly/adm and technical competences/crisis situation) and calls for proposals; co-funding.</a:t>
            </a:r>
          </a:p>
        </p:txBody>
      </p:sp>
      <p:sp>
        <p:nvSpPr>
          <p:cNvPr id="123" name="Shape 123"/>
          <p:cNvSpPr>
            <a:spLocks noGrp="1"/>
          </p:cNvSpPr>
          <p:nvPr>
            <p:ph type="title" idx="4294967295"/>
          </p:nvPr>
        </p:nvSpPr>
        <p:spPr>
          <a:xfrm>
            <a:off x="446087" y="769937"/>
            <a:ext cx="8229601" cy="617538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>
            <a:lvl1pPr marL="0" indent="0">
              <a:defRPr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00AA00"/>
                </a:solidFill>
              </a:rPr>
              <a:t>Legal Basis (ii)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126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9" name="Group 129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127" name="Shape 127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pic>
          <p:nvPicPr>
            <p:cNvPr id="128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130" name="Shape 130"/>
          <p:cNvSpPr>
            <a:spLocks noGrp="1"/>
          </p:cNvSpPr>
          <p:nvPr>
            <p:ph type="body" idx="4294967295"/>
          </p:nvPr>
        </p:nvSpPr>
        <p:spPr>
          <a:xfrm>
            <a:off x="250825" y="1419770"/>
            <a:ext cx="8713788" cy="5314405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/>
          <a:p>
            <a:pPr marL="0" lvl="0" indent="0" defTabSz="896111">
              <a:spcBef>
                <a:spcPts val="50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352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Framework Partnership Agreement (FPA) - Political Part</a:t>
            </a:r>
          </a:p>
          <a:p>
            <a:pPr marL="0" lvl="0" indent="0" defTabSz="896111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352">
                <a:solidFill>
                  <a:srgbClr val="FF5308"/>
                </a:solidFill>
                <a:latin typeface="Arial"/>
                <a:ea typeface="Arial"/>
                <a:cs typeface="Arial"/>
                <a:sym typeface="Arial"/>
              </a:rPr>
              <a:t>Preamble</a:t>
            </a: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: Creation of a </a:t>
            </a:r>
            <a:r>
              <a:rPr sz="2352">
                <a:solidFill>
                  <a:srgbClr val="FF5308"/>
                </a:solidFill>
                <a:latin typeface="Arial"/>
                <a:ea typeface="Arial"/>
                <a:cs typeface="Arial"/>
                <a:sym typeface="Arial"/>
              </a:rPr>
              <a:t>strategic/long-term cooperation</a:t>
            </a: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between the EU and strategic partners on the basis of the EU policy</a:t>
            </a:r>
          </a:p>
          <a:p>
            <a:pPr marL="0" lvl="0" indent="0" defTabSz="896111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352">
                <a:solidFill>
                  <a:srgbClr val="FF5308"/>
                </a:solidFill>
                <a:latin typeface="Arial"/>
                <a:ea typeface="Arial"/>
                <a:cs typeface="Arial"/>
                <a:sym typeface="Arial"/>
              </a:rPr>
              <a:t>Strategic Plan</a:t>
            </a: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: common political priorities and objectives of the strategic partnership, on the basis of the Partner’s Multi-Annual Strategy</a:t>
            </a:r>
          </a:p>
          <a:p>
            <a:pPr marL="0" lvl="0" indent="0" defTabSz="896111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352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Annexes</a:t>
            </a: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354711" lvl="1" indent="0" defTabSz="896111">
              <a:spcBef>
                <a:spcPts val="400"/>
              </a:spcBef>
              <a:buClr>
                <a:srgbClr val="0F5494"/>
              </a:buClr>
              <a:buSzPct val="125000"/>
              <a:buFont typeface="Arial"/>
              <a:defRPr sz="1800" i="0">
                <a:solidFill>
                  <a:srgbClr val="000000"/>
                </a:solidFill>
              </a:defRPr>
            </a:pPr>
            <a:r>
              <a:rPr sz="196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General Conditions;</a:t>
            </a:r>
            <a:endParaRPr sz="1960" b="1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4711" lvl="1" indent="0" defTabSz="896111">
              <a:spcBef>
                <a:spcPts val="400"/>
              </a:spcBef>
              <a:buClr>
                <a:srgbClr val="0F5494"/>
              </a:buClr>
              <a:buSzPct val="125000"/>
              <a:buFont typeface="Arial"/>
              <a:defRPr sz="1800" i="0">
                <a:solidFill>
                  <a:srgbClr val="000000"/>
                </a:solidFill>
              </a:defRPr>
            </a:pPr>
            <a:r>
              <a:rPr sz="196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Model specific grant agreement;</a:t>
            </a:r>
            <a:endParaRPr sz="1960" b="1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4711" lvl="1" indent="0" defTabSz="896111">
              <a:spcBef>
                <a:spcPts val="400"/>
              </a:spcBef>
              <a:buClr>
                <a:srgbClr val="0F5494"/>
              </a:buClr>
              <a:buSzPct val="125000"/>
              <a:buFont typeface="Arial"/>
              <a:defRPr sz="1800" i="0">
                <a:solidFill>
                  <a:srgbClr val="000000"/>
                </a:solidFill>
              </a:defRPr>
            </a:pPr>
            <a:r>
              <a:rPr sz="196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Narrative report of political processes and operations (in case of grant);</a:t>
            </a:r>
            <a:endParaRPr sz="1960" b="1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4711" lvl="1" indent="0" defTabSz="896111">
              <a:spcBef>
                <a:spcPts val="400"/>
              </a:spcBef>
              <a:buClr>
                <a:srgbClr val="0F5494"/>
              </a:buClr>
              <a:buSzPct val="125000"/>
              <a:buFont typeface="Arial"/>
              <a:defRPr sz="1800" i="0">
                <a:solidFill>
                  <a:srgbClr val="000000"/>
                </a:solidFill>
              </a:defRPr>
            </a:pPr>
            <a:r>
              <a:rPr sz="196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Financial report</a:t>
            </a:r>
            <a:endParaRPr sz="1960" b="1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defTabSz="896111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352">
                <a:solidFill>
                  <a:srgbClr val="FF5308"/>
                </a:solidFill>
                <a:latin typeface="Arial"/>
                <a:ea typeface="Arial"/>
                <a:cs typeface="Arial"/>
                <a:sym typeface="Arial"/>
              </a:rPr>
              <a:t>No reference to funding</a:t>
            </a: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as the FPA does not constitute an obligation for the EU to provide the Partner with funds</a:t>
            </a:r>
          </a:p>
        </p:txBody>
      </p:sp>
      <p:sp>
        <p:nvSpPr>
          <p:cNvPr id="131" name="Shape 131"/>
          <p:cNvSpPr>
            <a:spLocks noGrp="1"/>
          </p:cNvSpPr>
          <p:nvPr>
            <p:ph type="title" idx="4294967295"/>
          </p:nvPr>
        </p:nvSpPr>
        <p:spPr>
          <a:xfrm>
            <a:off x="446087" y="633412"/>
            <a:ext cx="8229601" cy="719138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>
            <a:lvl1pPr marL="0" indent="0">
              <a:defRPr sz="280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AA00"/>
                </a:solidFill>
              </a:rPr>
              <a:t>Documents of the Strategic Partnership (i)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134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7" name="Group 137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135" name="Shape 135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pic>
          <p:nvPicPr>
            <p:cNvPr id="136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138" name="Shape 138"/>
          <p:cNvSpPr>
            <a:spLocks noGrp="1"/>
          </p:cNvSpPr>
          <p:nvPr>
            <p:ph type="body" idx="4294967295"/>
          </p:nvPr>
        </p:nvSpPr>
        <p:spPr>
          <a:xfrm>
            <a:off x="241300" y="1360487"/>
            <a:ext cx="8723313" cy="5181601"/>
          </a:xfrm>
          <a:prstGeom prst="rect">
            <a:avLst/>
          </a:prstGeom>
        </p:spPr>
        <p:txBody>
          <a:bodyPr lIns="38100" tIns="38100" rIns="38100" bIns="38100">
            <a:normAutofit lnSpcReduction="10000"/>
          </a:bodyPr>
          <a:lstStyle/>
          <a:p>
            <a:pPr marL="0" lvl="0" indent="0" defTabSz="896111">
              <a:spcBef>
                <a:spcPts val="50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352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Specific Grant Agreement (SGA) - Operational Part</a:t>
            </a:r>
          </a:p>
          <a:p>
            <a:pPr marL="0" lvl="0" indent="0" defTabSz="896111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This document will define the </a:t>
            </a:r>
            <a:r>
              <a:rPr sz="2352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operational terms </a:t>
            </a:r>
            <a:r>
              <a:rPr sz="2352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of the strategic partnership</a:t>
            </a: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, instrumental to achieve the common political priorities and objectives between the EU and ALA</a:t>
            </a:r>
          </a:p>
          <a:p>
            <a:pPr marL="0" lvl="0" indent="0" defTabSz="896111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Action grant or Operating Grant</a:t>
            </a:r>
          </a:p>
          <a:p>
            <a:pPr marL="0" lvl="0" indent="0" defTabSz="896111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Duration of SGA : Action grant up to 48 months; Operating Grant max 12 months (related to the annual work plan of the Partner)</a:t>
            </a:r>
          </a:p>
          <a:p>
            <a:pPr marL="0" lvl="0" indent="0" defTabSz="896111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35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SGA includes the following documents: </a:t>
            </a:r>
          </a:p>
          <a:p>
            <a:pPr marL="354711" lvl="1" indent="0" defTabSz="896111">
              <a:spcBef>
                <a:spcPts val="400"/>
              </a:spcBef>
              <a:buClr>
                <a:srgbClr val="0F5494"/>
              </a:buClr>
              <a:buSzPct val="125000"/>
              <a:buFont typeface="Arial"/>
              <a:defRPr sz="1800" i="0">
                <a:solidFill>
                  <a:srgbClr val="000000"/>
                </a:solidFill>
              </a:defRPr>
            </a:pPr>
            <a:r>
              <a:rPr sz="196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Description of the action: objectives (linked to the FPA), activities, target groups/beneficiaries, location, results, indicators, sustainability, human resources, work plan; </a:t>
            </a:r>
            <a:endParaRPr sz="1960" b="1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4711" lvl="1" indent="0" defTabSz="896111">
              <a:spcBef>
                <a:spcPts val="400"/>
              </a:spcBef>
              <a:buClr>
                <a:srgbClr val="0F5494"/>
              </a:buClr>
              <a:buSzPct val="125000"/>
              <a:buFont typeface="Arial"/>
              <a:defRPr sz="1800" i="0">
                <a:solidFill>
                  <a:srgbClr val="000000"/>
                </a:solidFill>
              </a:defRPr>
            </a:pPr>
            <a:r>
              <a:rPr sz="196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Logical Framework;</a:t>
            </a:r>
            <a:endParaRPr sz="1960" b="1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4711" lvl="1" indent="0" defTabSz="896111">
              <a:spcBef>
                <a:spcPts val="400"/>
              </a:spcBef>
              <a:buClr>
                <a:srgbClr val="0F5494"/>
              </a:buClr>
              <a:buSzPct val="125000"/>
              <a:buFont typeface="Arial"/>
              <a:defRPr sz="1800" i="0">
                <a:solidFill>
                  <a:srgbClr val="000000"/>
                </a:solidFill>
              </a:defRPr>
            </a:pPr>
            <a:r>
              <a:rPr sz="196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Budget</a:t>
            </a:r>
          </a:p>
        </p:txBody>
      </p:sp>
      <p:sp>
        <p:nvSpPr>
          <p:cNvPr id="139" name="Shape 139"/>
          <p:cNvSpPr>
            <a:spLocks noGrp="1"/>
          </p:cNvSpPr>
          <p:nvPr>
            <p:ph type="title" idx="4294967295"/>
          </p:nvPr>
        </p:nvSpPr>
        <p:spPr>
          <a:xfrm>
            <a:off x="446087" y="646112"/>
            <a:ext cx="8229601" cy="838201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>
            <a:lvl1pPr marL="0" indent="0">
              <a:defRPr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00AA00"/>
                </a:solidFill>
              </a:rPr>
              <a:t>Documents of the Strategic Partnership (ii)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title" idx="4294967295"/>
          </p:nvPr>
        </p:nvSpPr>
        <p:spPr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rPr>
              <a:t>STRUCTURE of FPA</a:t>
            </a:r>
            <a:r>
              <a:rPr sz="3000">
                <a:solidFill>
                  <a:srgbClr val="EA5316"/>
                </a:solidFill>
              </a:rPr>
              <a:t> </a:t>
            </a:r>
          </a:p>
        </p:txBody>
      </p:sp>
      <p:sp>
        <p:nvSpPr>
          <p:cNvPr id="142" name="Shape 142"/>
          <p:cNvSpPr/>
          <p:nvPr/>
        </p:nvSpPr>
        <p:spPr>
          <a:xfrm>
            <a:off x="7448550" y="6245225"/>
            <a:ext cx="330210" cy="307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defRPr sz="14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FFFFFF"/>
                </a:solidFill>
              </a:rPr>
              <a:t>11</a:t>
            </a:r>
          </a:p>
        </p:txBody>
      </p:sp>
      <p:sp>
        <p:nvSpPr>
          <p:cNvPr id="143" name="Shape 143"/>
          <p:cNvSpPr/>
          <p:nvPr/>
        </p:nvSpPr>
        <p:spPr>
          <a:xfrm>
            <a:off x="1217612" y="1325562"/>
            <a:ext cx="2160588" cy="4897438"/>
          </a:xfrm>
          <a:prstGeom prst="rect">
            <a:avLst/>
          </a:prstGeom>
          <a:solidFill>
            <a:srgbClr val="A3A3E0"/>
          </a:solidFill>
          <a:ln>
            <a:solidFill/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44" name="Shape 144"/>
          <p:cNvSpPr/>
          <p:nvPr/>
        </p:nvSpPr>
        <p:spPr>
          <a:xfrm>
            <a:off x="3429000" y="1837432"/>
            <a:ext cx="2279650" cy="4385568"/>
          </a:xfrm>
          <a:prstGeom prst="rect">
            <a:avLst/>
          </a:prstGeom>
          <a:solidFill>
            <a:srgbClr val="BBE0E3"/>
          </a:solidFill>
          <a:ln>
            <a:solidFill/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45" name="Shape 145"/>
          <p:cNvSpPr/>
          <p:nvPr/>
        </p:nvSpPr>
        <p:spPr>
          <a:xfrm>
            <a:off x="5743575" y="2466082"/>
            <a:ext cx="2051050" cy="3756918"/>
          </a:xfrm>
          <a:prstGeom prst="rect">
            <a:avLst/>
          </a:prstGeom>
          <a:solidFill>
            <a:srgbClr val="FFC000"/>
          </a:solidFill>
          <a:ln>
            <a:solidFill/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46" name="Shape 146"/>
          <p:cNvSpPr/>
          <p:nvPr/>
        </p:nvSpPr>
        <p:spPr>
          <a:xfrm>
            <a:off x="1511300" y="1549400"/>
            <a:ext cx="1368425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b="1">
                <a:solidFill>
                  <a:srgbClr val="FF260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FF2600"/>
                </a:solidFill>
              </a:rPr>
              <a:t>Preamble</a:t>
            </a:r>
          </a:p>
        </p:txBody>
      </p:sp>
      <p:sp>
        <p:nvSpPr>
          <p:cNvPr id="147" name="Shape 147"/>
          <p:cNvSpPr/>
          <p:nvPr/>
        </p:nvSpPr>
        <p:spPr>
          <a:xfrm>
            <a:off x="3597275" y="2065337"/>
            <a:ext cx="1800225" cy="65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b="1">
                <a:solidFill>
                  <a:srgbClr val="FF260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FF2600"/>
                </a:solidFill>
              </a:rPr>
              <a:t>Strategic Plan</a:t>
            </a:r>
          </a:p>
        </p:txBody>
      </p:sp>
      <p:sp>
        <p:nvSpPr>
          <p:cNvPr id="148" name="Shape 148"/>
          <p:cNvSpPr/>
          <p:nvPr/>
        </p:nvSpPr>
        <p:spPr>
          <a:xfrm>
            <a:off x="5846762" y="2586037"/>
            <a:ext cx="1800226" cy="92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b="1">
                <a:solidFill>
                  <a:srgbClr val="FF260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FF2600"/>
                </a:solidFill>
              </a:rPr>
              <a:t>Specific Grant Agreement</a:t>
            </a:r>
          </a:p>
        </p:txBody>
      </p:sp>
      <p:sp>
        <p:nvSpPr>
          <p:cNvPr id="149" name="Shape 149"/>
          <p:cNvSpPr/>
          <p:nvPr/>
        </p:nvSpPr>
        <p:spPr>
          <a:xfrm>
            <a:off x="1373187" y="2349500"/>
            <a:ext cx="1800226" cy="2326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85750" lvl="0" indent="-285750" algn="l">
              <a:buSzPct val="100000"/>
              <a:buFont typeface="Arial"/>
              <a:buChar char="•"/>
            </a:pPr>
            <a:r>
              <a:rPr i="1">
                <a:latin typeface="Verdana"/>
                <a:ea typeface="Verdana"/>
                <a:cs typeface="Verdana"/>
                <a:sym typeface="Verdana"/>
              </a:rPr>
              <a:t>EU Policy</a:t>
            </a:r>
          </a:p>
          <a:p>
            <a:pPr lvl="0" algn="l"/>
            <a:endParaRPr i="1">
              <a:latin typeface="Verdana"/>
              <a:ea typeface="Verdana"/>
              <a:cs typeface="Verdana"/>
              <a:sym typeface="Verdana"/>
            </a:endParaRPr>
          </a:p>
          <a:p>
            <a:pPr marL="285750" lvl="0" indent="-285750" algn="l">
              <a:buSzPct val="100000"/>
              <a:buFont typeface="Arial"/>
              <a:buChar char="•"/>
            </a:pPr>
            <a:r>
              <a:rPr i="1">
                <a:latin typeface="Verdana"/>
                <a:ea typeface="Verdana"/>
                <a:cs typeface="Verdana"/>
                <a:sym typeface="Verdana"/>
              </a:rPr>
              <a:t>Mutual interests EU/ALAs </a:t>
            </a:r>
          </a:p>
          <a:p>
            <a:pPr lvl="0" algn="l"/>
            <a:endParaRPr i="1">
              <a:latin typeface="Verdana"/>
              <a:ea typeface="Verdana"/>
              <a:cs typeface="Verdana"/>
              <a:sym typeface="Verdana"/>
            </a:endParaRPr>
          </a:p>
          <a:p>
            <a:pPr marL="285750" lvl="0" indent="-285750" algn="l"/>
            <a:endParaRPr i="1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3571875" y="3367087"/>
            <a:ext cx="1657350" cy="2047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85750" lvl="0" indent="-285750" algn="l">
              <a:buSzPct val="100000"/>
              <a:buFont typeface="Arial"/>
              <a:buChar char="•"/>
            </a:pPr>
            <a:r>
              <a:rPr i="1">
                <a:latin typeface="Verdana"/>
                <a:ea typeface="Verdana"/>
                <a:cs typeface="Verdana"/>
                <a:sym typeface="Verdana"/>
              </a:rPr>
              <a:t>Partner’s Multi-Annual Strategy</a:t>
            </a:r>
          </a:p>
          <a:p>
            <a:pPr lvl="0" algn="l"/>
            <a:endParaRPr i="1">
              <a:latin typeface="Verdana"/>
              <a:ea typeface="Verdana"/>
              <a:cs typeface="Verdana"/>
              <a:sym typeface="Verdana"/>
            </a:endParaRPr>
          </a:p>
          <a:p>
            <a:pPr marL="285750" lvl="0" indent="-285750" algn="l">
              <a:buSzPct val="100000"/>
              <a:buFont typeface="Arial"/>
              <a:buChar char="•"/>
            </a:pPr>
            <a:r>
              <a:rPr i="1">
                <a:latin typeface="Verdana"/>
                <a:ea typeface="Verdana"/>
                <a:cs typeface="Verdana"/>
                <a:sym typeface="Verdana"/>
              </a:rPr>
              <a:t>General Objective</a:t>
            </a:r>
          </a:p>
        </p:txBody>
      </p:sp>
      <p:sp>
        <p:nvSpPr>
          <p:cNvPr id="151" name="Shape 151"/>
          <p:cNvSpPr/>
          <p:nvPr/>
        </p:nvSpPr>
        <p:spPr>
          <a:xfrm>
            <a:off x="5835650" y="4700587"/>
            <a:ext cx="1800225" cy="148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85750" lvl="0" indent="-285750" algn="l">
              <a:buSzPct val="100000"/>
              <a:buFont typeface="Arial"/>
              <a:buChar char="•"/>
            </a:pPr>
            <a:r>
              <a:rPr i="1">
                <a:latin typeface="Verdana"/>
                <a:ea typeface="Verdana"/>
                <a:cs typeface="Verdana"/>
                <a:sym typeface="Verdana"/>
              </a:rPr>
              <a:t>Specific Objectives</a:t>
            </a:r>
          </a:p>
          <a:p>
            <a:pPr marL="285750" lvl="0" indent="-285750" algn="l">
              <a:buSzPct val="100000"/>
              <a:buFont typeface="Arial"/>
              <a:buChar char="•"/>
            </a:pPr>
            <a:r>
              <a:rPr i="1">
                <a:latin typeface="Verdana"/>
                <a:ea typeface="Verdana"/>
                <a:cs typeface="Verdana"/>
                <a:sym typeface="Verdana"/>
              </a:rPr>
              <a:t>Activities</a:t>
            </a:r>
          </a:p>
          <a:p>
            <a:pPr marL="285750" lvl="0" indent="-285750" algn="l">
              <a:buSzPct val="100000"/>
              <a:buFont typeface="Arial"/>
              <a:buChar char="•"/>
            </a:pPr>
            <a:r>
              <a:rPr i="1">
                <a:latin typeface="Verdana"/>
                <a:ea typeface="Verdana"/>
                <a:cs typeface="Verdana"/>
                <a:sym typeface="Verdana"/>
              </a:rPr>
              <a:t>Funding</a:t>
            </a:r>
          </a:p>
          <a:p>
            <a:pPr marL="285750" lvl="0" indent="-285750" algn="l">
              <a:buSzPct val="100000"/>
              <a:buFont typeface="Arial"/>
              <a:buChar char="•"/>
            </a:pPr>
            <a:r>
              <a:rPr i="1">
                <a:latin typeface="Verdana"/>
                <a:ea typeface="Verdana"/>
                <a:cs typeface="Verdana"/>
                <a:sym typeface="Verdana"/>
              </a:rPr>
              <a:t>Results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/>
        </p:nvSpPr>
        <p:spPr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round/>
          </a:ln>
          <a:effectLst>
            <a:outerShdw blurRad="63500" dist="25399" dir="5400000" rotWithShape="0">
              <a:srgbClr val="000000">
                <a:alpha val="34997"/>
              </a:srgbClr>
            </a:outerShdw>
          </a:effectLst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154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7637" y="258762"/>
            <a:ext cx="1436688" cy="99853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57" name="Group 157"/>
          <p:cNvGrpSpPr/>
          <p:nvPr/>
        </p:nvGrpSpPr>
        <p:grpSpPr>
          <a:xfrm>
            <a:off x="4210050" y="6523037"/>
            <a:ext cx="723900" cy="350839"/>
            <a:chOff x="0" y="0"/>
            <a:chExt cx="723899" cy="350837"/>
          </a:xfrm>
        </p:grpSpPr>
        <p:sp>
          <p:nvSpPr>
            <p:cNvPr id="155" name="Shape 155"/>
            <p:cNvSpPr/>
            <p:nvPr/>
          </p:nvSpPr>
          <p:spPr>
            <a:xfrm>
              <a:off x="1587" y="0"/>
              <a:ext cx="720726" cy="350838"/>
            </a:xfrm>
            <a:prstGeom prst="rect">
              <a:avLst/>
            </a:prstGeom>
            <a:solidFill>
              <a:srgbClr val="133176"/>
            </a:solidFill>
            <a:ln w="9525" cap="flat">
              <a:solidFill>
                <a:srgbClr val="133176"/>
              </a:solidFill>
              <a:prstDash val="solid"/>
              <a:round/>
            </a:ln>
            <a:effectLst>
              <a:outerShdw blurRad="63500" dist="25399" dir="5400000" rotWithShape="0">
                <a:srgbClr val="000000">
                  <a:alpha val="34997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56" name="Shape 156"/>
            <p:cNvSpPr/>
            <p:nvPr/>
          </p:nvSpPr>
          <p:spPr>
            <a:xfrm>
              <a:off x="0" y="23812"/>
              <a:ext cx="723900" cy="304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indent="39687" algn="l">
                <a:defRPr sz="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700">
                  <a:solidFill>
                    <a:srgbClr val="FFFFFF"/>
                  </a:solidFill>
                </a:rPr>
                <a:t>Development and Cooperation</a:t>
              </a:r>
            </a:p>
          </p:txBody>
        </p:sp>
      </p:grpSp>
      <p:sp>
        <p:nvSpPr>
          <p:cNvPr id="158" name="Shape 158"/>
          <p:cNvSpPr>
            <a:spLocks noGrp="1"/>
          </p:cNvSpPr>
          <p:nvPr>
            <p:ph type="title" idx="4294967295"/>
          </p:nvPr>
        </p:nvSpPr>
        <p:spPr>
          <a:xfrm>
            <a:off x="163512" y="2524125"/>
            <a:ext cx="8839201" cy="2667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42862">
              <a:spcBef>
                <a:spcPts val="1000"/>
              </a:spcBef>
              <a:defRPr sz="4200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b="1" dirty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State of art in testing FPAs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/>
          </p:cNvSpPr>
          <p:nvPr>
            <p:ph type="title"/>
          </p:nvPr>
        </p:nvSpPr>
        <p:spPr>
          <a:xfrm>
            <a:off x="395288" y="1200150"/>
            <a:ext cx="8229601" cy="1004888"/>
          </a:xfrm>
          <a:prstGeom prst="rect">
            <a:avLst/>
          </a:prstGeom>
        </p:spPr>
        <p:txBody>
          <a:bodyPr lIns="50800" tIns="50800" rIns="50800" bIns="50800">
            <a:normAutofit/>
          </a:bodyPr>
          <a:lstStyle/>
          <a:p>
            <a:pPr marL="38100" lvl="0" indent="306323" algn="ctr" defTabSz="877823">
              <a:defRPr sz="1800">
                <a:solidFill>
                  <a:srgbClr val="000000"/>
                </a:solidFill>
              </a:defRPr>
            </a:pPr>
            <a:r>
              <a:rPr sz="2688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rPr>
              <a:t>January</a:t>
            </a:r>
            <a:r>
              <a:rPr sz="288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rPr>
              <a:t> 2015: DEVCO Commissioner Mimica </a:t>
            </a:r>
          </a:p>
          <a:p>
            <a:pPr marL="38100" lvl="0" indent="306323" algn="ctr" defTabSz="877823"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rPr>
              <a:t>signing strategic partnerships with 5 ALAs</a:t>
            </a:r>
          </a:p>
        </p:txBody>
      </p:sp>
      <p:pic>
        <p:nvPicPr>
          <p:cNvPr id="161" name="FPA Signature_January 2015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0087" y="2258218"/>
            <a:ext cx="7620001" cy="4241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" name="Table 163"/>
          <p:cNvGraphicFramePr/>
          <p:nvPr/>
        </p:nvGraphicFramePr>
        <p:xfrm>
          <a:off x="312266" y="16933"/>
          <a:ext cx="8738294" cy="6804662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1460500"/>
                <a:gridCol w="4254897"/>
                <a:gridCol w="1618406"/>
                <a:gridCol w="1404491"/>
              </a:tblGrid>
              <a:tr h="990600">
                <a:tc>
                  <a:txBody>
                    <a:bodyPr/>
                    <a:lstStyle/>
                    <a:p>
                      <a:pPr lvl="0" algn="ctr">
                        <a:spcBef>
                          <a:spcPts val="500"/>
                        </a:spcBef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500" b="1"/>
                        <a:t>ALAs</a:t>
                      </a:r>
                    </a:p>
                  </a:txBody>
                  <a:tcPr marL="63500" marR="63500" marT="63500" marB="63500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500"/>
                        </a:spcBef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500" b="1">
                          <a:solidFill>
                            <a:srgbClr val="FF2600"/>
                          </a:solidFill>
                        </a:rPr>
                        <a:t>FPA Vision for 2015-2020</a:t>
                      </a:r>
                    </a:p>
                  </a:txBody>
                  <a:tcPr marL="63500" marR="63500" marT="63500" marB="63500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500"/>
                        </a:spcBef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500" b="1">
                          <a:solidFill>
                            <a:srgbClr val="FF2600"/>
                          </a:solidFill>
                        </a:rPr>
                        <a:t>Type of grant</a:t>
                      </a:r>
                    </a:p>
                  </a:txBody>
                  <a:tcPr marL="63500" marR="63500" marT="63500" marB="63500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500"/>
                        </a:spcBef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500" b="1">
                          <a:solidFill>
                            <a:srgbClr val="FF2600"/>
                          </a:solidFill>
                        </a:rPr>
                        <a:t>EU financial support for 2015-2017</a:t>
                      </a:r>
                    </a:p>
                  </a:txBody>
                  <a:tcPr marL="63500" marR="63500" marT="63500" marB="63500" anchor="ctr" horzOverflow="overflow"/>
                </a:tc>
              </a:tr>
              <a:tr h="1745654">
                <a:tc>
                  <a:txBody>
                    <a:bodyPr/>
                    <a:lstStyle/>
                    <a:p>
                      <a:pPr lvl="0" algn="ctr">
                        <a:spcBef>
                          <a:spcPts val="500"/>
                        </a:spcBef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500" b="1">
                          <a:solidFill>
                            <a:srgbClr val="0433FF"/>
                          </a:solidFill>
                        </a:rPr>
                        <a:t>UCLG</a:t>
                      </a:r>
                    </a:p>
                  </a:txBody>
                  <a:tcPr marL="63500" marR="63500" marT="63500" marB="63500" anchor="ctr" horzOverflow="overflow"/>
                </a:tc>
                <a:tc>
                  <a:txBody>
                    <a:bodyPr/>
                    <a:lstStyle/>
                    <a:p>
                      <a:pPr marL="180473" lvl="0" indent="-180473">
                        <a:spcBef>
                          <a:spcPts val="500"/>
                        </a:spcBef>
                        <a:buSzPct val="100000"/>
                        <a:buChar char="-"/>
                        <a:defRPr sz="1800" b="0" i="0"/>
                      </a:pPr>
                      <a:r>
                        <a:rPr sz="1200"/>
                        <a:t>ALA’s structures </a:t>
                      </a:r>
                    </a:p>
                    <a:p>
                      <a:pPr marL="180473" lvl="0" indent="-180473">
                        <a:spcBef>
                          <a:spcPts val="500"/>
                        </a:spcBef>
                        <a:buSzPct val="100000"/>
                        <a:buChar char="-"/>
                        <a:defRPr sz="1800" b="0" i="0"/>
                      </a:pPr>
                      <a:r>
                        <a:rPr sz="1200"/>
                        <a:t>Members capacity </a:t>
                      </a:r>
                      <a:r>
                        <a:rPr sz="1200">
                          <a:uFill>
                            <a:solidFill/>
                          </a:uFill>
                        </a:rPr>
                        <a:t>and know-how, especially in EU partner countries, to execute their legal and institutional mandate for transparent and accountable service delivery at the local level, through decentralised cooperation</a:t>
                      </a:r>
                    </a:p>
                    <a:p>
                      <a:pPr marL="180473" lvl="0" indent="-180473">
                        <a:spcBef>
                          <a:spcPts val="500"/>
                        </a:spcBef>
                        <a:buSzPct val="100000"/>
                        <a:buChar char="-"/>
                        <a:defRPr sz="1800" b="0" i="0"/>
                      </a:pPr>
                      <a:r>
                        <a:rPr sz="1200">
                          <a:uFill>
                            <a:solidFill/>
                          </a:uFill>
                        </a:rPr>
                        <a:t>Participation in international decision-making processes</a:t>
                      </a:r>
                    </a:p>
                  </a:txBody>
                  <a:tcPr marL="63500" marR="63500" marT="63500" marB="63500" horzOverflow="overflow">
                    <a:lnB w="381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200"/>
                        <a:t>Direct Award: three Operating Grants (Financial years 2015/2016/2017)</a:t>
                      </a:r>
                    </a:p>
                  </a:txBody>
                  <a:tcPr marL="63500" marR="63500" marT="63500" marB="6350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200"/>
                        <a:t>EUR 4.350.00</a:t>
                      </a:r>
                    </a:p>
                  </a:txBody>
                  <a:tcPr marL="63500" marR="63500" marT="63500" marB="63500" horzOverflow="overflow"/>
                </a:tc>
              </a:tr>
              <a:tr h="833437">
                <a:tc>
                  <a:txBody>
                    <a:bodyPr/>
                    <a:lstStyle/>
                    <a:p>
                      <a:pPr lvl="0" algn="ctr">
                        <a:spcBef>
                          <a:spcPts val="500"/>
                        </a:spcBef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500" b="1">
                          <a:solidFill>
                            <a:srgbClr val="0433FF"/>
                          </a:solidFill>
                        </a:rPr>
                        <a:t>AIMF</a:t>
                      </a:r>
                    </a:p>
                  </a:txBody>
                  <a:tcPr marL="63500" marR="63500" marT="63500" marB="63500" anchor="ctr" horzOverflow="overflow"/>
                </a:tc>
                <a:tc>
                  <a:txBody>
                    <a:bodyPr/>
                    <a:lstStyle/>
                    <a:p>
                      <a:pPr marL="120315" lvl="0" indent="-120315">
                        <a:buSzPct val="100000"/>
                        <a:buChar char="-"/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  <a:defRPr sz="1800" b="0" i="0"/>
                      </a:pPr>
                      <a:r>
                        <a:rPr sz="1200"/>
                        <a:t>Contribuer à renforcer et structurer les Associations sous-régionales d’Autorités locales qui vont relayer les positions de leurs membres au niveau national et régional</a:t>
                      </a:r>
                    </a:p>
                  </a:txBody>
                  <a:tcPr marL="63500" marR="63500" marT="63500" marB="63500" horzOverflow="overflow">
                    <a:lnT w="38100">
                      <a:solidFill>
                        <a:srgbClr val="FFFFFF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200"/>
                        <a:t>Direct Award: an action grant covering 2015/2016/2017</a:t>
                      </a:r>
                    </a:p>
                  </a:txBody>
                  <a:tcPr marL="63500" marR="63500" marT="63500" marB="6350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200"/>
                        <a:t>EUR 2.030.000</a:t>
                      </a:r>
                    </a:p>
                  </a:txBody>
                  <a:tcPr marL="63500" marR="63500" marT="63500" marB="63500" horzOverflow="overflow"/>
                </a:tc>
              </a:tr>
              <a:tr h="1092200">
                <a:tc>
                  <a:txBody>
                    <a:bodyPr/>
                    <a:lstStyle/>
                    <a:p>
                      <a:pPr lvl="0" algn="ctr">
                        <a:spcBef>
                          <a:spcPts val="500"/>
                        </a:spcBef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500" b="1">
                          <a:solidFill>
                            <a:srgbClr val="0433FF"/>
                          </a:solidFill>
                        </a:rPr>
                        <a:t>CLGF</a:t>
                      </a:r>
                    </a:p>
                  </a:txBody>
                  <a:tcPr marL="63500" marR="63500" marT="63500" marB="63500" anchor="ctr" horzOverflow="overflow"/>
                </a:tc>
                <a:tc>
                  <a:txBody>
                    <a:bodyPr/>
                    <a:lstStyle/>
                    <a:p>
                      <a:pPr lvl="0" algn="just"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  <a:defRPr sz="1800" b="0" i="0"/>
                      </a:pPr>
                      <a:r>
                        <a:rPr sz="1200"/>
                        <a:t>To strengthen the structure and capacities of regional and global Associations of LAs;</a:t>
                      </a:r>
                    </a:p>
                    <a:p>
                      <a:pPr lvl="0" algn="just"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  <a:defRPr sz="1800" b="0" i="0"/>
                      </a:pPr>
                      <a:r>
                        <a:rPr sz="1200"/>
                        <a:t>To contribute to the empowerment of CLGF’s members;</a:t>
                      </a:r>
                    </a:p>
                    <a:p>
                      <a:pPr lvl="0" algn="just"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  <a:defRPr sz="1800" b="0" i="0"/>
                      </a:pPr>
                      <a:r>
                        <a:rPr sz="1200"/>
                        <a:t>To implementing the Sustainable Development Goals</a:t>
                      </a:r>
                    </a:p>
                  </a:txBody>
                  <a:tcPr marL="63500" marR="63500" marT="63500" marB="6350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200"/>
                        <a:t>Direct Award: an action grant covering 2015/2016/2017</a:t>
                      </a:r>
                    </a:p>
                  </a:txBody>
                  <a:tcPr marL="63500" marR="63500" marT="63500" marB="6350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200"/>
                        <a:t>EUR 1.420.000</a:t>
                      </a:r>
                    </a:p>
                  </a:txBody>
                  <a:tcPr marL="63500" marR="63500" marT="63500" marB="63500" horzOverflow="overflow"/>
                </a:tc>
              </a:tr>
              <a:tr h="846666">
                <a:tc>
                  <a:txBody>
                    <a:bodyPr/>
                    <a:lstStyle/>
                    <a:p>
                      <a:pPr lvl="0" algn="ctr">
                        <a:spcBef>
                          <a:spcPts val="500"/>
                        </a:spcBef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500" b="1">
                          <a:solidFill>
                            <a:srgbClr val="0433FF"/>
                          </a:solidFill>
                        </a:rPr>
                        <a:t>CEMR-PLATFORMA</a:t>
                      </a:r>
                    </a:p>
                  </a:txBody>
                  <a:tcPr marL="63500" marR="63500" marT="63500" marB="63500" anchor="ctr" horzOverflow="overflow"/>
                </a:tc>
                <a:tc>
                  <a:txBody>
                    <a:bodyPr/>
                    <a:lstStyle/>
                    <a:p>
                      <a:pPr lvl="0" defTabSz="457200">
                        <a:defRPr sz="1800" b="0" i="0"/>
                      </a:pPr>
                      <a:r>
                        <a:rPr sz="1200">
                          <a:uFill>
                            <a:solidFill/>
                          </a:uFill>
                        </a:rPr>
                        <a:t>To cooperate towards consolidating LAs n partner countries as accountable, autonomous and responsive sphere of government, instrumental to state building and rule of law + DEAR in Europe</a:t>
                      </a:r>
                    </a:p>
                  </a:txBody>
                  <a:tcPr marL="63500" marR="63500" marT="63500" marB="6350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200"/>
                        <a:t>Direct Award: an action grant covering 2015/2016/2017</a:t>
                      </a:r>
                    </a:p>
                  </a:txBody>
                  <a:tcPr marL="63500" marR="63500" marT="63500" marB="6350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200"/>
                        <a:t>EUR 5.650.000</a:t>
                      </a:r>
                    </a:p>
                  </a:txBody>
                  <a:tcPr marL="63500" marR="63500" marT="63500" marB="63500" horzOverflow="overflow"/>
                </a:tc>
              </a:tr>
              <a:tr h="1259168">
                <a:tc>
                  <a:txBody>
                    <a:bodyPr/>
                    <a:lstStyle/>
                    <a:p>
                      <a:pPr lvl="0" algn="ctr">
                        <a:spcBef>
                          <a:spcPts val="500"/>
                        </a:spcBef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500" b="1">
                          <a:solidFill>
                            <a:srgbClr val="0433FF"/>
                          </a:solidFill>
                        </a:rPr>
                        <a:t>UCLG-A</a:t>
                      </a:r>
                    </a:p>
                  </a:txBody>
                  <a:tcPr marL="63500" marR="63500" marT="63500" marB="63500" anchor="ctr" horzOverflow="overflow"/>
                </a:tc>
                <a:tc>
                  <a:txBody>
                    <a:bodyPr/>
                    <a:lstStyle/>
                    <a:p>
                      <a:pPr lvl="0" algn="just" defTabSz="457200">
                        <a:defRPr sz="1800" b="0" i="0"/>
                      </a:pPr>
                      <a:r>
                        <a:rPr sz="1200">
                          <a:uFill>
                            <a:solidFill/>
                          </a:uFill>
                        </a:rPr>
                        <a:t>Support to decentralization processes on the African continent;</a:t>
                      </a:r>
                    </a:p>
                    <a:p>
                      <a:pPr lvl="0" algn="just" defTabSz="457200">
                        <a:defRPr sz="1800" b="0" i="0"/>
                      </a:pPr>
                      <a:r>
                        <a:rPr sz="1200">
                          <a:uFill>
                            <a:solidFill/>
                          </a:uFill>
                        </a:rPr>
                        <a:t>Enhancement of accountable and representative African local authorities through appropriate authority, responsibilities, capabilities and resources,</a:t>
                      </a:r>
                    </a:p>
                    <a:p>
                      <a:pPr lvl="0" algn="just" defTabSz="457200">
                        <a:defRPr sz="1800" b="0" i="0"/>
                      </a:pPr>
                      <a:r>
                        <a:rPr sz="1200">
                          <a:uFill>
                            <a:solidFill/>
                          </a:uFill>
                        </a:rPr>
                        <a:t>facilitating citizen participation in local affairs</a:t>
                      </a:r>
                    </a:p>
                  </a:txBody>
                  <a:tcPr marL="63500" marR="63500" marT="63500" marB="6350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200"/>
                        <a:t>Direct Award: three Operating Grants (Financial years 2015/2016/2017)</a:t>
                      </a:r>
                    </a:p>
                  </a:txBody>
                  <a:tcPr marL="63500" marR="63500" marT="63500" marB="6350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200"/>
                        <a:t>EUR 6.900.000</a:t>
                      </a:r>
                    </a:p>
                  </a:txBody>
                  <a:tcPr marL="63500" marR="63500" marT="63500" marB="63500" horzOverflow="overflow"/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FPA Signature_January 2015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0087" y="1779487"/>
            <a:ext cx="7620001" cy="4241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roup 303"/>
          <p:cNvGrpSpPr/>
          <p:nvPr/>
        </p:nvGrpSpPr>
        <p:grpSpPr>
          <a:xfrm>
            <a:off x="359568" y="385355"/>
            <a:ext cx="8424864" cy="5645151"/>
            <a:chOff x="0" y="0"/>
            <a:chExt cx="8424862" cy="5645150"/>
          </a:xfrm>
        </p:grpSpPr>
        <p:grpSp>
          <p:nvGrpSpPr>
            <p:cNvPr id="167" name="Group 167"/>
            <p:cNvGrpSpPr/>
            <p:nvPr/>
          </p:nvGrpSpPr>
          <p:grpSpPr>
            <a:xfrm>
              <a:off x="2376487" y="0"/>
              <a:ext cx="3827463" cy="649288"/>
              <a:chOff x="0" y="0"/>
              <a:chExt cx="3827462" cy="649287"/>
            </a:xfrm>
          </p:grpSpPr>
          <p:sp>
            <p:nvSpPr>
              <p:cNvPr id="165" name="Shape 165"/>
              <p:cNvSpPr/>
              <p:nvPr/>
            </p:nvSpPr>
            <p:spPr>
              <a:xfrm>
                <a:off x="0" y="0"/>
                <a:ext cx="3827463" cy="649288"/>
              </a:xfrm>
              <a:prstGeom prst="rect">
                <a:avLst/>
              </a:prstGeom>
              <a:solidFill>
                <a:srgbClr val="A3A3E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defRPr sz="1000" b="1">
                    <a:solidFill>
                      <a:srgbClr val="FF0000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166" name="Shape 166"/>
              <p:cNvSpPr/>
              <p:nvPr/>
            </p:nvSpPr>
            <p:spPr>
              <a:xfrm>
                <a:off x="0" y="117636"/>
                <a:ext cx="3827463" cy="41401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defRPr sz="1000" b="1">
                    <a:solidFill>
                      <a:srgbClr val="FF0000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000" b="1">
                    <a:solidFill>
                      <a:srgbClr val="FF0000"/>
                    </a:solidFill>
                  </a:rPr>
                  <a:t>4 MAIN EU POLICY PRIORITIES FOR EMPOWERING LAs/ALAs in EU PARTNER COUNTRIES</a:t>
                </a:r>
              </a:p>
            </p:txBody>
          </p:sp>
        </p:grpSp>
        <p:grpSp>
          <p:nvGrpSpPr>
            <p:cNvPr id="170" name="Group 170"/>
            <p:cNvGrpSpPr/>
            <p:nvPr/>
          </p:nvGrpSpPr>
          <p:grpSpPr>
            <a:xfrm>
              <a:off x="6203950" y="0"/>
              <a:ext cx="2220913" cy="649288"/>
              <a:chOff x="0" y="0"/>
              <a:chExt cx="2220912" cy="649287"/>
            </a:xfrm>
          </p:grpSpPr>
          <p:sp>
            <p:nvSpPr>
              <p:cNvPr id="168" name="Shape 168"/>
              <p:cNvSpPr/>
              <p:nvPr/>
            </p:nvSpPr>
            <p:spPr>
              <a:xfrm>
                <a:off x="0" y="0"/>
                <a:ext cx="2220913" cy="649288"/>
              </a:xfrm>
              <a:prstGeom prst="rect">
                <a:avLst/>
              </a:prstGeom>
              <a:solidFill>
                <a:srgbClr val="A3A3E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defRPr sz="1000" b="1">
                    <a:solidFill>
                      <a:srgbClr val="FF0000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169" name="Shape 169"/>
              <p:cNvSpPr/>
              <p:nvPr/>
            </p:nvSpPr>
            <p:spPr>
              <a:xfrm>
                <a:off x="0" y="160813"/>
                <a:ext cx="2220913" cy="32766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l">
                  <a:lnSpc>
                    <a:spcPct val="115000"/>
                  </a:lnSpc>
                </a:pPr>
                <a:r>
                  <a:rPr sz="1000" b="1">
                    <a:solidFill>
                      <a:srgbClr val="FF0000"/>
                    </a:solidFill>
                    <a:latin typeface="Lucida Grande"/>
                    <a:ea typeface="Lucida Grande"/>
                    <a:cs typeface="Lucida Grande"/>
                    <a:sym typeface="Lucida Grande"/>
                  </a:rPr>
                  <a:t>Important FOCUS AREAS </a:t>
                </a:r>
                <a:endParaRPr sz="1000">
                  <a:solidFill>
                    <a:srgbClr val="FF0000"/>
                  </a:solidFill>
                  <a:latin typeface="Lucida Grande"/>
                  <a:ea typeface="Lucida Grande"/>
                  <a:cs typeface="Lucida Grande"/>
                  <a:sym typeface="Lucida Grande"/>
                </a:endParaRPr>
              </a:p>
              <a:p>
                <a:pPr lvl="0" algn="l">
                  <a:lnSpc>
                    <a:spcPct val="115000"/>
                  </a:lnSpc>
                </a:pPr>
                <a:r>
                  <a:rPr sz="1000" b="1">
                    <a:solidFill>
                      <a:srgbClr val="FF0000"/>
                    </a:solidFill>
                    <a:latin typeface="Lucida Grande"/>
                    <a:ea typeface="Lucida Grande"/>
                    <a:cs typeface="Lucida Grande"/>
                    <a:sym typeface="Lucida Grande"/>
                  </a:rPr>
                  <a:t>as per LA COM (2013) 280</a:t>
                </a:r>
              </a:p>
            </p:txBody>
          </p:sp>
        </p:grpSp>
        <p:grpSp>
          <p:nvGrpSpPr>
            <p:cNvPr id="173" name="Group 173"/>
            <p:cNvGrpSpPr/>
            <p:nvPr/>
          </p:nvGrpSpPr>
          <p:grpSpPr>
            <a:xfrm>
              <a:off x="2376487" y="649287"/>
              <a:ext cx="1008063" cy="1284288"/>
              <a:chOff x="0" y="0"/>
              <a:chExt cx="1008062" cy="1284287"/>
            </a:xfrm>
          </p:grpSpPr>
          <p:sp>
            <p:nvSpPr>
              <p:cNvPr id="171" name="Shape 171"/>
              <p:cNvSpPr/>
              <p:nvPr/>
            </p:nvSpPr>
            <p:spPr>
              <a:xfrm>
                <a:off x="0" y="0"/>
                <a:ext cx="1008063" cy="1284288"/>
              </a:xfrm>
              <a:prstGeom prst="rect">
                <a:avLst/>
              </a:prstGeom>
              <a:solidFill>
                <a:srgbClr val="90E4E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pPr>
                <a:endParaRPr/>
              </a:p>
            </p:txBody>
          </p:sp>
          <p:sp>
            <p:nvSpPr>
              <p:cNvPr id="172" name="Shape 172"/>
              <p:cNvSpPr/>
              <p:nvPr/>
            </p:nvSpPr>
            <p:spPr>
              <a:xfrm>
                <a:off x="0" y="206976"/>
                <a:ext cx="1008063" cy="87033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200">
                    <a:solidFill>
                      <a:srgbClr val="0F5494"/>
                    </a:solidFill>
                  </a:rPr>
                  <a:t>Support to decentralisation processes</a:t>
                </a:r>
              </a:p>
            </p:txBody>
          </p:sp>
        </p:grpSp>
        <p:grpSp>
          <p:nvGrpSpPr>
            <p:cNvPr id="176" name="Group 176"/>
            <p:cNvGrpSpPr/>
            <p:nvPr/>
          </p:nvGrpSpPr>
          <p:grpSpPr>
            <a:xfrm>
              <a:off x="3384550" y="649287"/>
              <a:ext cx="820738" cy="1284288"/>
              <a:chOff x="0" y="0"/>
              <a:chExt cx="820737" cy="1284287"/>
            </a:xfrm>
          </p:grpSpPr>
          <p:sp>
            <p:nvSpPr>
              <p:cNvPr id="174" name="Shape 174"/>
              <p:cNvSpPr/>
              <p:nvPr/>
            </p:nvSpPr>
            <p:spPr>
              <a:xfrm>
                <a:off x="0" y="0"/>
                <a:ext cx="820738" cy="1284288"/>
              </a:xfrm>
              <a:prstGeom prst="rect">
                <a:avLst/>
              </a:prstGeom>
              <a:solidFill>
                <a:srgbClr val="90E4E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pPr>
                <a:endParaRPr/>
              </a:p>
            </p:txBody>
          </p:sp>
          <p:sp>
            <p:nvSpPr>
              <p:cNvPr id="175" name="Shape 175"/>
              <p:cNvSpPr/>
              <p:nvPr/>
            </p:nvSpPr>
            <p:spPr>
              <a:xfrm>
                <a:off x="0" y="3254"/>
                <a:ext cx="820738" cy="127778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200">
                    <a:solidFill>
                      <a:srgbClr val="0F5494"/>
                    </a:solidFill>
                  </a:rPr>
                  <a:t>Org/Inst/Ind/capacity development of LAs</a:t>
                </a:r>
              </a:p>
            </p:txBody>
          </p:sp>
        </p:grpSp>
        <p:grpSp>
          <p:nvGrpSpPr>
            <p:cNvPr id="179" name="Group 179"/>
            <p:cNvGrpSpPr/>
            <p:nvPr/>
          </p:nvGrpSpPr>
          <p:grpSpPr>
            <a:xfrm>
              <a:off x="4205287" y="649287"/>
              <a:ext cx="1050926" cy="1284288"/>
              <a:chOff x="0" y="0"/>
              <a:chExt cx="1050925" cy="1284287"/>
            </a:xfrm>
          </p:grpSpPr>
          <p:sp>
            <p:nvSpPr>
              <p:cNvPr id="177" name="Shape 177"/>
              <p:cNvSpPr/>
              <p:nvPr/>
            </p:nvSpPr>
            <p:spPr>
              <a:xfrm>
                <a:off x="0" y="0"/>
                <a:ext cx="1050925" cy="1284288"/>
              </a:xfrm>
              <a:prstGeom prst="rect">
                <a:avLst/>
              </a:prstGeom>
              <a:solidFill>
                <a:srgbClr val="90E4E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pPr>
                <a:endParaRPr/>
              </a:p>
            </p:txBody>
          </p:sp>
          <p:sp>
            <p:nvSpPr>
              <p:cNvPr id="178" name="Shape 178"/>
              <p:cNvSpPr/>
              <p:nvPr/>
            </p:nvSpPr>
            <p:spPr>
              <a:xfrm>
                <a:off x="0" y="410698"/>
                <a:ext cx="1050925" cy="4628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200">
                    <a:solidFill>
                      <a:srgbClr val="0F5494"/>
                    </a:solidFill>
                  </a:rPr>
                  <a:t>Sustainable urbanisation</a:t>
                </a:r>
              </a:p>
            </p:txBody>
          </p:sp>
        </p:grpSp>
        <p:grpSp>
          <p:nvGrpSpPr>
            <p:cNvPr id="182" name="Group 182"/>
            <p:cNvGrpSpPr/>
            <p:nvPr/>
          </p:nvGrpSpPr>
          <p:grpSpPr>
            <a:xfrm>
              <a:off x="5256212" y="649287"/>
              <a:ext cx="947738" cy="1284288"/>
              <a:chOff x="0" y="0"/>
              <a:chExt cx="947737" cy="1284287"/>
            </a:xfrm>
          </p:grpSpPr>
          <p:sp>
            <p:nvSpPr>
              <p:cNvPr id="180" name="Shape 180"/>
              <p:cNvSpPr/>
              <p:nvPr/>
            </p:nvSpPr>
            <p:spPr>
              <a:xfrm>
                <a:off x="0" y="0"/>
                <a:ext cx="947738" cy="1284288"/>
              </a:xfrm>
              <a:prstGeom prst="rect">
                <a:avLst/>
              </a:prstGeom>
              <a:solidFill>
                <a:srgbClr val="90E4E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pPr>
                <a:endParaRPr/>
              </a:p>
            </p:txBody>
          </p:sp>
          <p:sp>
            <p:nvSpPr>
              <p:cNvPr id="181" name="Shape 181"/>
              <p:cNvSpPr/>
              <p:nvPr/>
            </p:nvSpPr>
            <p:spPr>
              <a:xfrm>
                <a:off x="0" y="410698"/>
                <a:ext cx="947738" cy="4628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200">
                    <a:solidFill>
                      <a:srgbClr val="0F5494"/>
                    </a:solidFill>
                  </a:rPr>
                  <a:t>Support to ALAs</a:t>
                </a:r>
              </a:p>
            </p:txBody>
          </p:sp>
        </p:grpSp>
        <p:grpSp>
          <p:nvGrpSpPr>
            <p:cNvPr id="185" name="Group 185"/>
            <p:cNvGrpSpPr/>
            <p:nvPr/>
          </p:nvGrpSpPr>
          <p:grpSpPr>
            <a:xfrm>
              <a:off x="6203950" y="649287"/>
              <a:ext cx="1111250" cy="1284288"/>
              <a:chOff x="0" y="0"/>
              <a:chExt cx="1111250" cy="1284287"/>
            </a:xfrm>
          </p:grpSpPr>
          <p:sp>
            <p:nvSpPr>
              <p:cNvPr id="183" name="Shape 183"/>
              <p:cNvSpPr/>
              <p:nvPr/>
            </p:nvSpPr>
            <p:spPr>
              <a:xfrm>
                <a:off x="0" y="0"/>
                <a:ext cx="1111250" cy="1284288"/>
              </a:xfrm>
              <a:prstGeom prst="rect">
                <a:avLst/>
              </a:prstGeom>
              <a:solidFill>
                <a:srgbClr val="90E4E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pPr>
                <a:endParaRPr/>
              </a:p>
            </p:txBody>
          </p:sp>
          <p:sp>
            <p:nvSpPr>
              <p:cNvPr id="184" name="Shape 184"/>
              <p:cNvSpPr/>
              <p:nvPr/>
            </p:nvSpPr>
            <p:spPr>
              <a:xfrm>
                <a:off x="0" y="46431"/>
                <a:ext cx="1111250" cy="119142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200">
                    <a:solidFill>
                      <a:srgbClr val="0F5494"/>
                    </a:solidFill>
                  </a:rPr>
                  <a:t>Advocacy at international level (i.e. Post-2015 Agenda, UN-HABITAT III)</a:t>
                </a:r>
              </a:p>
            </p:txBody>
          </p:sp>
        </p:grpSp>
        <p:grpSp>
          <p:nvGrpSpPr>
            <p:cNvPr id="188" name="Group 188"/>
            <p:cNvGrpSpPr/>
            <p:nvPr/>
          </p:nvGrpSpPr>
          <p:grpSpPr>
            <a:xfrm>
              <a:off x="7315199" y="649287"/>
              <a:ext cx="1109664" cy="1284288"/>
              <a:chOff x="0" y="0"/>
              <a:chExt cx="1109662" cy="1284287"/>
            </a:xfrm>
          </p:grpSpPr>
          <p:sp>
            <p:nvSpPr>
              <p:cNvPr id="186" name="Shape 186"/>
              <p:cNvSpPr/>
              <p:nvPr/>
            </p:nvSpPr>
            <p:spPr>
              <a:xfrm>
                <a:off x="-1" y="0"/>
                <a:ext cx="1109664" cy="1284288"/>
              </a:xfrm>
              <a:prstGeom prst="rect">
                <a:avLst/>
              </a:prstGeom>
              <a:solidFill>
                <a:srgbClr val="90E4E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pPr>
                <a:endParaRPr/>
              </a:p>
            </p:txBody>
          </p:sp>
          <p:sp>
            <p:nvSpPr>
              <p:cNvPr id="187" name="Shape 187"/>
              <p:cNvSpPr/>
              <p:nvPr/>
            </p:nvSpPr>
            <p:spPr>
              <a:xfrm>
                <a:off x="-1" y="453875"/>
                <a:ext cx="1109664" cy="3765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200">
                    <a:solidFill>
                      <a:srgbClr val="0F5494"/>
                    </a:solidFill>
                  </a:rPr>
                  <a:t>Decentralised Cooperation</a:t>
                </a:r>
              </a:p>
            </p:txBody>
          </p:sp>
        </p:grpSp>
        <p:grpSp>
          <p:nvGrpSpPr>
            <p:cNvPr id="191" name="Group 191"/>
            <p:cNvGrpSpPr/>
            <p:nvPr/>
          </p:nvGrpSpPr>
          <p:grpSpPr>
            <a:xfrm>
              <a:off x="0" y="1933575"/>
              <a:ext cx="792163" cy="3711575"/>
              <a:chOff x="0" y="0"/>
              <a:chExt cx="792162" cy="3711575"/>
            </a:xfrm>
          </p:grpSpPr>
          <p:sp>
            <p:nvSpPr>
              <p:cNvPr id="189" name="Shape 189"/>
              <p:cNvSpPr/>
              <p:nvPr/>
            </p:nvSpPr>
            <p:spPr>
              <a:xfrm>
                <a:off x="0" y="0"/>
                <a:ext cx="792163" cy="3711575"/>
              </a:xfrm>
              <a:prstGeom prst="rect">
                <a:avLst/>
              </a:prstGeom>
              <a:solidFill>
                <a:srgbClr val="A3A3E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000" b="1">
                    <a:solidFill>
                      <a:srgbClr val="FF0000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190" name="Shape 190"/>
              <p:cNvSpPr/>
              <p:nvPr/>
            </p:nvSpPr>
            <p:spPr>
              <a:xfrm>
                <a:off x="0" y="1648780"/>
                <a:ext cx="792163" cy="41401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000" b="1">
                    <a:solidFill>
                      <a:srgbClr val="FF0000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000" b="1">
                    <a:solidFill>
                      <a:srgbClr val="FF0000"/>
                    </a:solidFill>
                  </a:rPr>
                  <a:t>ALAs' proposals</a:t>
                </a:r>
              </a:p>
            </p:txBody>
          </p:sp>
        </p:grpSp>
        <p:grpSp>
          <p:nvGrpSpPr>
            <p:cNvPr id="194" name="Group 194"/>
            <p:cNvGrpSpPr/>
            <p:nvPr/>
          </p:nvGrpSpPr>
          <p:grpSpPr>
            <a:xfrm>
              <a:off x="792162" y="1933575"/>
              <a:ext cx="1584326" cy="658813"/>
              <a:chOff x="0" y="0"/>
              <a:chExt cx="1584325" cy="658812"/>
            </a:xfrm>
          </p:grpSpPr>
          <p:sp>
            <p:nvSpPr>
              <p:cNvPr id="192" name="Shape 192"/>
              <p:cNvSpPr/>
              <p:nvPr/>
            </p:nvSpPr>
            <p:spPr>
              <a:xfrm>
                <a:off x="0" y="0"/>
                <a:ext cx="1584325" cy="658813"/>
              </a:xfrm>
              <a:prstGeom prst="rect">
                <a:avLst/>
              </a:prstGeom>
              <a:solidFill>
                <a:srgbClr val="90E4E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pPr>
                <a:endParaRPr/>
              </a:p>
            </p:txBody>
          </p:sp>
          <p:sp>
            <p:nvSpPr>
              <p:cNvPr id="193" name="Shape 193"/>
              <p:cNvSpPr/>
              <p:nvPr/>
            </p:nvSpPr>
            <p:spPr>
              <a:xfrm>
                <a:off x="0" y="199822"/>
                <a:ext cx="1584325" cy="2591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200">
                    <a:solidFill>
                      <a:srgbClr val="0F5494"/>
                    </a:solidFill>
                  </a:rPr>
                  <a:t>UCLG</a:t>
                </a:r>
              </a:p>
            </p:txBody>
          </p:sp>
        </p:grpSp>
        <p:sp>
          <p:nvSpPr>
            <p:cNvPr id="195" name="Shape 195"/>
            <p:cNvSpPr/>
            <p:nvPr/>
          </p:nvSpPr>
          <p:spPr>
            <a:xfrm>
              <a:off x="2376487" y="1933575"/>
              <a:ext cx="1008063" cy="658813"/>
            </a:xfrm>
            <a:prstGeom prst="rect">
              <a:avLst/>
            </a:prstGeom>
            <a:solidFill>
              <a:srgbClr val="E7E9E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1000">
                  <a:solidFill>
                    <a:srgbClr val="0F5494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endParaRPr/>
            </a:p>
          </p:txBody>
        </p:sp>
        <p:grpSp>
          <p:nvGrpSpPr>
            <p:cNvPr id="198" name="Group 198"/>
            <p:cNvGrpSpPr/>
            <p:nvPr/>
          </p:nvGrpSpPr>
          <p:grpSpPr>
            <a:xfrm>
              <a:off x="3384550" y="1933575"/>
              <a:ext cx="820738" cy="658813"/>
              <a:chOff x="0" y="0"/>
              <a:chExt cx="820737" cy="658812"/>
            </a:xfrm>
          </p:grpSpPr>
          <p:sp>
            <p:nvSpPr>
              <p:cNvPr id="196" name="Shape 196"/>
              <p:cNvSpPr/>
              <p:nvPr/>
            </p:nvSpPr>
            <p:spPr>
              <a:xfrm>
                <a:off x="0" y="0"/>
                <a:ext cx="820738" cy="658813"/>
              </a:xfrm>
              <a:prstGeom prst="rect">
                <a:avLst/>
              </a:prstGeom>
              <a:solidFill>
                <a:srgbClr val="E7E9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197" name="Shape 197"/>
              <p:cNvSpPr/>
              <p:nvPr/>
            </p:nvSpPr>
            <p:spPr>
              <a:xfrm>
                <a:off x="0" y="210029"/>
                <a:ext cx="820738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01" name="Group 201"/>
            <p:cNvGrpSpPr/>
            <p:nvPr/>
          </p:nvGrpSpPr>
          <p:grpSpPr>
            <a:xfrm>
              <a:off x="4205287" y="1933575"/>
              <a:ext cx="1050926" cy="658813"/>
              <a:chOff x="0" y="0"/>
              <a:chExt cx="1050925" cy="658812"/>
            </a:xfrm>
          </p:grpSpPr>
          <p:sp>
            <p:nvSpPr>
              <p:cNvPr id="199" name="Shape 199"/>
              <p:cNvSpPr/>
              <p:nvPr/>
            </p:nvSpPr>
            <p:spPr>
              <a:xfrm>
                <a:off x="0" y="0"/>
                <a:ext cx="1050925" cy="658813"/>
              </a:xfrm>
              <a:prstGeom prst="rect">
                <a:avLst/>
              </a:prstGeom>
              <a:solidFill>
                <a:srgbClr val="E7E9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00" name="Shape 200"/>
              <p:cNvSpPr/>
              <p:nvPr/>
            </p:nvSpPr>
            <p:spPr>
              <a:xfrm>
                <a:off x="0" y="210029"/>
                <a:ext cx="1050925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04" name="Group 204"/>
            <p:cNvGrpSpPr/>
            <p:nvPr/>
          </p:nvGrpSpPr>
          <p:grpSpPr>
            <a:xfrm>
              <a:off x="5256212" y="1933575"/>
              <a:ext cx="947738" cy="658813"/>
              <a:chOff x="0" y="0"/>
              <a:chExt cx="947737" cy="658812"/>
            </a:xfrm>
          </p:grpSpPr>
          <p:sp>
            <p:nvSpPr>
              <p:cNvPr id="202" name="Shape 202"/>
              <p:cNvSpPr/>
              <p:nvPr/>
            </p:nvSpPr>
            <p:spPr>
              <a:xfrm>
                <a:off x="0" y="0"/>
                <a:ext cx="947738" cy="658813"/>
              </a:xfrm>
              <a:prstGeom prst="rect">
                <a:avLst/>
              </a:prstGeom>
              <a:solidFill>
                <a:srgbClr val="E7E9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03" name="Shape 203"/>
              <p:cNvSpPr/>
              <p:nvPr/>
            </p:nvSpPr>
            <p:spPr>
              <a:xfrm>
                <a:off x="0" y="210029"/>
                <a:ext cx="947738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07" name="Group 207"/>
            <p:cNvGrpSpPr/>
            <p:nvPr/>
          </p:nvGrpSpPr>
          <p:grpSpPr>
            <a:xfrm>
              <a:off x="6203950" y="1933575"/>
              <a:ext cx="1111250" cy="658813"/>
              <a:chOff x="0" y="0"/>
              <a:chExt cx="1111250" cy="658812"/>
            </a:xfrm>
          </p:grpSpPr>
          <p:sp>
            <p:nvSpPr>
              <p:cNvPr id="205" name="Shape 205"/>
              <p:cNvSpPr/>
              <p:nvPr/>
            </p:nvSpPr>
            <p:spPr>
              <a:xfrm>
                <a:off x="0" y="0"/>
                <a:ext cx="1111250" cy="658813"/>
              </a:xfrm>
              <a:prstGeom prst="rect">
                <a:avLst/>
              </a:prstGeom>
              <a:solidFill>
                <a:srgbClr val="E7E9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06" name="Shape 206"/>
              <p:cNvSpPr/>
              <p:nvPr/>
            </p:nvSpPr>
            <p:spPr>
              <a:xfrm>
                <a:off x="0" y="253206"/>
                <a:ext cx="1111250" cy="15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10" name="Group 210"/>
            <p:cNvGrpSpPr/>
            <p:nvPr/>
          </p:nvGrpSpPr>
          <p:grpSpPr>
            <a:xfrm>
              <a:off x="7315199" y="1933575"/>
              <a:ext cx="1109664" cy="658813"/>
              <a:chOff x="0" y="0"/>
              <a:chExt cx="1109662" cy="658812"/>
            </a:xfrm>
          </p:grpSpPr>
          <p:sp>
            <p:nvSpPr>
              <p:cNvPr id="208" name="Shape 208"/>
              <p:cNvSpPr/>
              <p:nvPr/>
            </p:nvSpPr>
            <p:spPr>
              <a:xfrm>
                <a:off x="-1" y="0"/>
                <a:ext cx="1109664" cy="658813"/>
              </a:xfrm>
              <a:prstGeom prst="rect">
                <a:avLst/>
              </a:prstGeom>
              <a:solidFill>
                <a:srgbClr val="E7E9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09" name="Shape 209"/>
              <p:cNvSpPr/>
              <p:nvPr/>
            </p:nvSpPr>
            <p:spPr>
              <a:xfrm>
                <a:off x="-1" y="253206"/>
                <a:ext cx="1109664" cy="15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13" name="Group 213"/>
            <p:cNvGrpSpPr/>
            <p:nvPr/>
          </p:nvGrpSpPr>
          <p:grpSpPr>
            <a:xfrm>
              <a:off x="792162" y="2592387"/>
              <a:ext cx="1584326" cy="622301"/>
              <a:chOff x="0" y="0"/>
              <a:chExt cx="1584325" cy="622300"/>
            </a:xfrm>
          </p:grpSpPr>
          <p:sp>
            <p:nvSpPr>
              <p:cNvPr id="211" name="Shape 211"/>
              <p:cNvSpPr/>
              <p:nvPr/>
            </p:nvSpPr>
            <p:spPr>
              <a:xfrm>
                <a:off x="0" y="0"/>
                <a:ext cx="1584325" cy="622300"/>
              </a:xfrm>
              <a:prstGeom prst="rect">
                <a:avLst/>
              </a:prstGeom>
              <a:solidFill>
                <a:srgbClr val="90E4E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pPr>
                <a:endParaRPr/>
              </a:p>
            </p:txBody>
          </p:sp>
          <p:sp>
            <p:nvSpPr>
              <p:cNvPr id="212" name="Shape 212"/>
              <p:cNvSpPr/>
              <p:nvPr/>
            </p:nvSpPr>
            <p:spPr>
              <a:xfrm>
                <a:off x="0" y="181565"/>
                <a:ext cx="1584325" cy="25917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200">
                    <a:solidFill>
                      <a:srgbClr val="0F5494"/>
                    </a:solidFill>
                  </a:rPr>
                  <a:t>AIMF</a:t>
                </a:r>
              </a:p>
            </p:txBody>
          </p:sp>
        </p:grpSp>
        <p:sp>
          <p:nvSpPr>
            <p:cNvPr id="214" name="Shape 214"/>
            <p:cNvSpPr/>
            <p:nvPr/>
          </p:nvSpPr>
          <p:spPr>
            <a:xfrm>
              <a:off x="2376487" y="2592387"/>
              <a:ext cx="1008063" cy="622301"/>
            </a:xfrm>
            <a:prstGeom prst="rect">
              <a:avLst/>
            </a:prstGeom>
            <a:solidFill>
              <a:srgbClr val="AAB3C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1000">
                  <a:solidFill>
                    <a:srgbClr val="0F5494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endParaRPr/>
            </a:p>
          </p:txBody>
        </p:sp>
        <p:grpSp>
          <p:nvGrpSpPr>
            <p:cNvPr id="217" name="Group 217"/>
            <p:cNvGrpSpPr/>
            <p:nvPr/>
          </p:nvGrpSpPr>
          <p:grpSpPr>
            <a:xfrm>
              <a:off x="3384550" y="2592387"/>
              <a:ext cx="820738" cy="622301"/>
              <a:chOff x="0" y="0"/>
              <a:chExt cx="820737" cy="622300"/>
            </a:xfrm>
          </p:grpSpPr>
          <p:sp>
            <p:nvSpPr>
              <p:cNvPr id="215" name="Shape 215"/>
              <p:cNvSpPr/>
              <p:nvPr/>
            </p:nvSpPr>
            <p:spPr>
              <a:xfrm>
                <a:off x="0" y="0"/>
                <a:ext cx="820738" cy="622300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16" name="Shape 216"/>
              <p:cNvSpPr/>
              <p:nvPr/>
            </p:nvSpPr>
            <p:spPr>
              <a:xfrm>
                <a:off x="0" y="191772"/>
                <a:ext cx="820738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20" name="Group 220"/>
            <p:cNvGrpSpPr/>
            <p:nvPr/>
          </p:nvGrpSpPr>
          <p:grpSpPr>
            <a:xfrm>
              <a:off x="4205287" y="2592387"/>
              <a:ext cx="1050926" cy="622301"/>
              <a:chOff x="0" y="0"/>
              <a:chExt cx="1050925" cy="622300"/>
            </a:xfrm>
          </p:grpSpPr>
          <p:sp>
            <p:nvSpPr>
              <p:cNvPr id="218" name="Shape 218"/>
              <p:cNvSpPr/>
              <p:nvPr/>
            </p:nvSpPr>
            <p:spPr>
              <a:xfrm>
                <a:off x="0" y="0"/>
                <a:ext cx="1050925" cy="622300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19" name="Shape 219"/>
              <p:cNvSpPr/>
              <p:nvPr/>
            </p:nvSpPr>
            <p:spPr>
              <a:xfrm>
                <a:off x="0" y="191772"/>
                <a:ext cx="1050925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23" name="Group 223"/>
            <p:cNvGrpSpPr/>
            <p:nvPr/>
          </p:nvGrpSpPr>
          <p:grpSpPr>
            <a:xfrm>
              <a:off x="5256212" y="2592387"/>
              <a:ext cx="947738" cy="622301"/>
              <a:chOff x="0" y="0"/>
              <a:chExt cx="947737" cy="622300"/>
            </a:xfrm>
          </p:grpSpPr>
          <p:sp>
            <p:nvSpPr>
              <p:cNvPr id="221" name="Shape 221"/>
              <p:cNvSpPr/>
              <p:nvPr/>
            </p:nvSpPr>
            <p:spPr>
              <a:xfrm>
                <a:off x="0" y="0"/>
                <a:ext cx="947738" cy="622300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22" name="Shape 222"/>
              <p:cNvSpPr/>
              <p:nvPr/>
            </p:nvSpPr>
            <p:spPr>
              <a:xfrm>
                <a:off x="0" y="191772"/>
                <a:ext cx="947738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26" name="Group 226"/>
            <p:cNvGrpSpPr/>
            <p:nvPr/>
          </p:nvGrpSpPr>
          <p:grpSpPr>
            <a:xfrm>
              <a:off x="6203950" y="2592387"/>
              <a:ext cx="1111250" cy="622301"/>
              <a:chOff x="0" y="0"/>
              <a:chExt cx="1111250" cy="622300"/>
            </a:xfrm>
          </p:grpSpPr>
          <p:sp>
            <p:nvSpPr>
              <p:cNvPr id="224" name="Shape 224"/>
              <p:cNvSpPr/>
              <p:nvPr/>
            </p:nvSpPr>
            <p:spPr>
              <a:xfrm>
                <a:off x="0" y="0"/>
                <a:ext cx="1111250" cy="622300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25" name="Shape 225"/>
              <p:cNvSpPr/>
              <p:nvPr/>
            </p:nvSpPr>
            <p:spPr>
              <a:xfrm>
                <a:off x="0" y="234949"/>
                <a:ext cx="1111250" cy="15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29" name="Group 229"/>
            <p:cNvGrpSpPr/>
            <p:nvPr/>
          </p:nvGrpSpPr>
          <p:grpSpPr>
            <a:xfrm>
              <a:off x="7315199" y="2592387"/>
              <a:ext cx="1109664" cy="622301"/>
              <a:chOff x="0" y="0"/>
              <a:chExt cx="1109662" cy="622300"/>
            </a:xfrm>
          </p:grpSpPr>
          <p:sp>
            <p:nvSpPr>
              <p:cNvPr id="227" name="Shape 227"/>
              <p:cNvSpPr/>
              <p:nvPr/>
            </p:nvSpPr>
            <p:spPr>
              <a:xfrm>
                <a:off x="-1" y="0"/>
                <a:ext cx="1109664" cy="622300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28" name="Shape 228"/>
              <p:cNvSpPr/>
              <p:nvPr/>
            </p:nvSpPr>
            <p:spPr>
              <a:xfrm>
                <a:off x="-1" y="234949"/>
                <a:ext cx="1109664" cy="15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32" name="Group 232"/>
            <p:cNvGrpSpPr/>
            <p:nvPr/>
          </p:nvGrpSpPr>
          <p:grpSpPr>
            <a:xfrm>
              <a:off x="792162" y="3214687"/>
              <a:ext cx="1584326" cy="684213"/>
              <a:chOff x="0" y="0"/>
              <a:chExt cx="1584325" cy="684212"/>
            </a:xfrm>
          </p:grpSpPr>
          <p:sp>
            <p:nvSpPr>
              <p:cNvPr id="230" name="Shape 230"/>
              <p:cNvSpPr/>
              <p:nvPr/>
            </p:nvSpPr>
            <p:spPr>
              <a:xfrm>
                <a:off x="0" y="0"/>
                <a:ext cx="1584325" cy="684213"/>
              </a:xfrm>
              <a:prstGeom prst="rect">
                <a:avLst/>
              </a:prstGeom>
              <a:solidFill>
                <a:srgbClr val="90E4E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pPr>
                <a:endParaRPr/>
              </a:p>
            </p:txBody>
          </p:sp>
          <p:sp>
            <p:nvSpPr>
              <p:cNvPr id="231" name="Shape 231"/>
              <p:cNvSpPr/>
              <p:nvPr/>
            </p:nvSpPr>
            <p:spPr>
              <a:xfrm>
                <a:off x="0" y="212522"/>
                <a:ext cx="1584325" cy="2591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200">
                    <a:solidFill>
                      <a:srgbClr val="0F5494"/>
                    </a:solidFill>
                  </a:rPr>
                  <a:t>CLGF</a:t>
                </a:r>
              </a:p>
            </p:txBody>
          </p:sp>
        </p:grpSp>
        <p:grpSp>
          <p:nvGrpSpPr>
            <p:cNvPr id="235" name="Group 235"/>
            <p:cNvGrpSpPr/>
            <p:nvPr/>
          </p:nvGrpSpPr>
          <p:grpSpPr>
            <a:xfrm>
              <a:off x="2376487" y="3214687"/>
              <a:ext cx="1008063" cy="684213"/>
              <a:chOff x="0" y="0"/>
              <a:chExt cx="1008062" cy="684212"/>
            </a:xfrm>
          </p:grpSpPr>
          <p:sp>
            <p:nvSpPr>
              <p:cNvPr id="233" name="Shape 233"/>
              <p:cNvSpPr/>
              <p:nvPr/>
            </p:nvSpPr>
            <p:spPr>
              <a:xfrm>
                <a:off x="0" y="0"/>
                <a:ext cx="1008063" cy="684213"/>
              </a:xfrm>
              <a:prstGeom prst="rect">
                <a:avLst/>
              </a:prstGeom>
              <a:solidFill>
                <a:srgbClr val="E7E9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34" name="Shape 234"/>
              <p:cNvSpPr/>
              <p:nvPr/>
            </p:nvSpPr>
            <p:spPr>
              <a:xfrm>
                <a:off x="0" y="222729"/>
                <a:ext cx="1008063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38" name="Group 238"/>
            <p:cNvGrpSpPr/>
            <p:nvPr/>
          </p:nvGrpSpPr>
          <p:grpSpPr>
            <a:xfrm>
              <a:off x="3384550" y="3214687"/>
              <a:ext cx="820738" cy="684213"/>
              <a:chOff x="0" y="0"/>
              <a:chExt cx="820737" cy="684212"/>
            </a:xfrm>
          </p:grpSpPr>
          <p:sp>
            <p:nvSpPr>
              <p:cNvPr id="236" name="Shape 236"/>
              <p:cNvSpPr/>
              <p:nvPr/>
            </p:nvSpPr>
            <p:spPr>
              <a:xfrm>
                <a:off x="0" y="0"/>
                <a:ext cx="820738" cy="684213"/>
              </a:xfrm>
              <a:prstGeom prst="rect">
                <a:avLst/>
              </a:prstGeom>
              <a:solidFill>
                <a:srgbClr val="E7E9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37" name="Shape 237"/>
              <p:cNvSpPr/>
              <p:nvPr/>
            </p:nvSpPr>
            <p:spPr>
              <a:xfrm>
                <a:off x="0" y="222729"/>
                <a:ext cx="820738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sp>
          <p:nvSpPr>
            <p:cNvPr id="239" name="Shape 239"/>
            <p:cNvSpPr/>
            <p:nvPr/>
          </p:nvSpPr>
          <p:spPr>
            <a:xfrm>
              <a:off x="4205287" y="3214687"/>
              <a:ext cx="1050926" cy="684213"/>
            </a:xfrm>
            <a:prstGeom prst="rect">
              <a:avLst/>
            </a:prstGeom>
            <a:solidFill>
              <a:srgbClr val="E7E9E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1000">
                  <a:solidFill>
                    <a:srgbClr val="0F5494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endParaRPr/>
            </a:p>
          </p:txBody>
        </p:sp>
        <p:sp>
          <p:nvSpPr>
            <p:cNvPr id="240" name="Shape 240"/>
            <p:cNvSpPr/>
            <p:nvPr/>
          </p:nvSpPr>
          <p:spPr>
            <a:xfrm>
              <a:off x="5256212" y="3214687"/>
              <a:ext cx="947738" cy="684213"/>
            </a:xfrm>
            <a:prstGeom prst="rect">
              <a:avLst/>
            </a:prstGeom>
            <a:solidFill>
              <a:srgbClr val="E7E9E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1000">
                  <a:solidFill>
                    <a:srgbClr val="0F5494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endParaRPr/>
            </a:p>
          </p:txBody>
        </p:sp>
        <p:grpSp>
          <p:nvGrpSpPr>
            <p:cNvPr id="243" name="Group 243"/>
            <p:cNvGrpSpPr/>
            <p:nvPr/>
          </p:nvGrpSpPr>
          <p:grpSpPr>
            <a:xfrm>
              <a:off x="6203950" y="3214687"/>
              <a:ext cx="1111250" cy="684213"/>
              <a:chOff x="0" y="0"/>
              <a:chExt cx="1111250" cy="684212"/>
            </a:xfrm>
          </p:grpSpPr>
          <p:sp>
            <p:nvSpPr>
              <p:cNvPr id="241" name="Shape 241"/>
              <p:cNvSpPr/>
              <p:nvPr/>
            </p:nvSpPr>
            <p:spPr>
              <a:xfrm>
                <a:off x="0" y="0"/>
                <a:ext cx="1111250" cy="684213"/>
              </a:xfrm>
              <a:prstGeom prst="rect">
                <a:avLst/>
              </a:prstGeom>
              <a:solidFill>
                <a:srgbClr val="E7E9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42" name="Shape 242"/>
              <p:cNvSpPr/>
              <p:nvPr/>
            </p:nvSpPr>
            <p:spPr>
              <a:xfrm>
                <a:off x="0" y="265906"/>
                <a:ext cx="1111250" cy="15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46" name="Group 246"/>
            <p:cNvGrpSpPr/>
            <p:nvPr/>
          </p:nvGrpSpPr>
          <p:grpSpPr>
            <a:xfrm>
              <a:off x="7315199" y="3214687"/>
              <a:ext cx="1109664" cy="684213"/>
              <a:chOff x="0" y="0"/>
              <a:chExt cx="1109662" cy="684212"/>
            </a:xfrm>
          </p:grpSpPr>
          <p:sp>
            <p:nvSpPr>
              <p:cNvPr id="244" name="Shape 244"/>
              <p:cNvSpPr/>
              <p:nvPr/>
            </p:nvSpPr>
            <p:spPr>
              <a:xfrm>
                <a:off x="-1" y="0"/>
                <a:ext cx="1109664" cy="684213"/>
              </a:xfrm>
              <a:prstGeom prst="rect">
                <a:avLst/>
              </a:prstGeom>
              <a:solidFill>
                <a:srgbClr val="E7E9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45" name="Shape 245"/>
              <p:cNvSpPr/>
              <p:nvPr/>
            </p:nvSpPr>
            <p:spPr>
              <a:xfrm>
                <a:off x="-1" y="265906"/>
                <a:ext cx="1109664" cy="15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 </a:t>
                </a:r>
              </a:p>
            </p:txBody>
          </p:sp>
        </p:grpSp>
        <p:grpSp>
          <p:nvGrpSpPr>
            <p:cNvPr id="249" name="Group 249"/>
            <p:cNvGrpSpPr/>
            <p:nvPr/>
          </p:nvGrpSpPr>
          <p:grpSpPr>
            <a:xfrm>
              <a:off x="792162" y="3898900"/>
              <a:ext cx="1584326" cy="614363"/>
              <a:chOff x="0" y="0"/>
              <a:chExt cx="1584325" cy="614362"/>
            </a:xfrm>
          </p:grpSpPr>
          <p:sp>
            <p:nvSpPr>
              <p:cNvPr id="247" name="Shape 247"/>
              <p:cNvSpPr/>
              <p:nvPr/>
            </p:nvSpPr>
            <p:spPr>
              <a:xfrm>
                <a:off x="0" y="0"/>
                <a:ext cx="1584325" cy="614363"/>
              </a:xfrm>
              <a:prstGeom prst="rect">
                <a:avLst/>
              </a:prstGeom>
              <a:solidFill>
                <a:srgbClr val="90E4E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pPr>
                <a:endParaRPr/>
              </a:p>
            </p:txBody>
          </p:sp>
          <p:sp>
            <p:nvSpPr>
              <p:cNvPr id="248" name="Shape 248"/>
              <p:cNvSpPr/>
              <p:nvPr/>
            </p:nvSpPr>
            <p:spPr>
              <a:xfrm>
                <a:off x="0" y="177597"/>
                <a:ext cx="1584325" cy="2591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200">
                    <a:solidFill>
                      <a:srgbClr val="0F5494"/>
                    </a:solidFill>
                  </a:rPr>
                  <a:t>CEMR/PLATFORMA</a:t>
                </a:r>
              </a:p>
            </p:txBody>
          </p:sp>
        </p:grpSp>
        <p:sp>
          <p:nvSpPr>
            <p:cNvPr id="250" name="Shape 250"/>
            <p:cNvSpPr/>
            <p:nvPr/>
          </p:nvSpPr>
          <p:spPr>
            <a:xfrm>
              <a:off x="2376487" y="3898900"/>
              <a:ext cx="1008063" cy="614363"/>
            </a:xfrm>
            <a:prstGeom prst="rect">
              <a:avLst/>
            </a:prstGeom>
            <a:solidFill>
              <a:srgbClr val="AAB3C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1000">
                  <a:solidFill>
                    <a:srgbClr val="0F5494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endParaRPr/>
            </a:p>
          </p:txBody>
        </p:sp>
        <p:grpSp>
          <p:nvGrpSpPr>
            <p:cNvPr id="253" name="Group 253"/>
            <p:cNvGrpSpPr/>
            <p:nvPr/>
          </p:nvGrpSpPr>
          <p:grpSpPr>
            <a:xfrm>
              <a:off x="3384550" y="3898900"/>
              <a:ext cx="820738" cy="614363"/>
              <a:chOff x="0" y="0"/>
              <a:chExt cx="820737" cy="614362"/>
            </a:xfrm>
          </p:grpSpPr>
          <p:sp>
            <p:nvSpPr>
              <p:cNvPr id="251" name="Shape 251"/>
              <p:cNvSpPr/>
              <p:nvPr/>
            </p:nvSpPr>
            <p:spPr>
              <a:xfrm>
                <a:off x="0" y="0"/>
                <a:ext cx="820738" cy="614363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52" name="Shape 252"/>
              <p:cNvSpPr/>
              <p:nvPr/>
            </p:nvSpPr>
            <p:spPr>
              <a:xfrm>
                <a:off x="0" y="187804"/>
                <a:ext cx="820738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sp>
          <p:nvSpPr>
            <p:cNvPr id="254" name="Shape 254"/>
            <p:cNvSpPr/>
            <p:nvPr/>
          </p:nvSpPr>
          <p:spPr>
            <a:xfrm>
              <a:off x="4205287" y="3898900"/>
              <a:ext cx="1050926" cy="614363"/>
            </a:xfrm>
            <a:prstGeom prst="rect">
              <a:avLst/>
            </a:prstGeom>
            <a:solidFill>
              <a:srgbClr val="AAB3C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1000">
                  <a:solidFill>
                    <a:srgbClr val="0F5494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endParaRPr/>
            </a:p>
          </p:txBody>
        </p:sp>
        <p:grpSp>
          <p:nvGrpSpPr>
            <p:cNvPr id="257" name="Group 257"/>
            <p:cNvGrpSpPr/>
            <p:nvPr/>
          </p:nvGrpSpPr>
          <p:grpSpPr>
            <a:xfrm>
              <a:off x="5256212" y="3898900"/>
              <a:ext cx="947738" cy="614363"/>
              <a:chOff x="0" y="0"/>
              <a:chExt cx="947737" cy="614362"/>
            </a:xfrm>
          </p:grpSpPr>
          <p:sp>
            <p:nvSpPr>
              <p:cNvPr id="255" name="Shape 255"/>
              <p:cNvSpPr/>
              <p:nvPr/>
            </p:nvSpPr>
            <p:spPr>
              <a:xfrm>
                <a:off x="0" y="0"/>
                <a:ext cx="947738" cy="614363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56" name="Shape 256"/>
              <p:cNvSpPr/>
              <p:nvPr/>
            </p:nvSpPr>
            <p:spPr>
              <a:xfrm>
                <a:off x="0" y="187804"/>
                <a:ext cx="947738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60" name="Group 260"/>
            <p:cNvGrpSpPr/>
            <p:nvPr/>
          </p:nvGrpSpPr>
          <p:grpSpPr>
            <a:xfrm>
              <a:off x="6203950" y="3898900"/>
              <a:ext cx="1111250" cy="614363"/>
              <a:chOff x="0" y="0"/>
              <a:chExt cx="1111250" cy="614362"/>
            </a:xfrm>
          </p:grpSpPr>
          <p:sp>
            <p:nvSpPr>
              <p:cNvPr id="258" name="Shape 258"/>
              <p:cNvSpPr/>
              <p:nvPr/>
            </p:nvSpPr>
            <p:spPr>
              <a:xfrm>
                <a:off x="0" y="0"/>
                <a:ext cx="1111250" cy="614363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59" name="Shape 259"/>
              <p:cNvSpPr/>
              <p:nvPr/>
            </p:nvSpPr>
            <p:spPr>
              <a:xfrm>
                <a:off x="0" y="230981"/>
                <a:ext cx="1111250" cy="15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63" name="Group 263"/>
            <p:cNvGrpSpPr/>
            <p:nvPr/>
          </p:nvGrpSpPr>
          <p:grpSpPr>
            <a:xfrm>
              <a:off x="7315199" y="3898900"/>
              <a:ext cx="1109664" cy="614363"/>
              <a:chOff x="0" y="0"/>
              <a:chExt cx="1109662" cy="614362"/>
            </a:xfrm>
          </p:grpSpPr>
          <p:sp>
            <p:nvSpPr>
              <p:cNvPr id="261" name="Shape 261"/>
              <p:cNvSpPr/>
              <p:nvPr/>
            </p:nvSpPr>
            <p:spPr>
              <a:xfrm>
                <a:off x="-1" y="0"/>
                <a:ext cx="1109664" cy="614363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62" name="Shape 262"/>
              <p:cNvSpPr/>
              <p:nvPr/>
            </p:nvSpPr>
            <p:spPr>
              <a:xfrm>
                <a:off x="-1" y="230981"/>
                <a:ext cx="1109664" cy="15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66" name="Group 266"/>
            <p:cNvGrpSpPr/>
            <p:nvPr/>
          </p:nvGrpSpPr>
          <p:grpSpPr>
            <a:xfrm>
              <a:off x="792162" y="5038725"/>
              <a:ext cx="1584326" cy="606425"/>
              <a:chOff x="0" y="0"/>
              <a:chExt cx="1584325" cy="606424"/>
            </a:xfrm>
          </p:grpSpPr>
          <p:sp>
            <p:nvSpPr>
              <p:cNvPr id="264" name="Shape 264"/>
              <p:cNvSpPr/>
              <p:nvPr/>
            </p:nvSpPr>
            <p:spPr>
              <a:xfrm>
                <a:off x="0" y="0"/>
                <a:ext cx="1584325" cy="606425"/>
              </a:xfrm>
              <a:prstGeom prst="rect">
                <a:avLst/>
              </a:prstGeom>
              <a:solidFill>
                <a:srgbClr val="90E4E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pPr>
                <a:endParaRPr/>
              </a:p>
            </p:txBody>
          </p:sp>
          <p:sp>
            <p:nvSpPr>
              <p:cNvPr id="265" name="Shape 265"/>
              <p:cNvSpPr/>
              <p:nvPr/>
            </p:nvSpPr>
            <p:spPr>
              <a:xfrm>
                <a:off x="0" y="173628"/>
                <a:ext cx="1584325" cy="2591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1000"/>
                  </a:spcBef>
                  <a:defRPr sz="1200">
                    <a:solidFill>
                      <a:srgbClr val="0F5494"/>
                    </a:solidFill>
                    <a:latin typeface="Arial Bold"/>
                    <a:ea typeface="Arial Bold"/>
                    <a:cs typeface="Arial Bold"/>
                    <a:sym typeface="Arial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200">
                    <a:solidFill>
                      <a:srgbClr val="0F5494"/>
                    </a:solidFill>
                  </a:rPr>
                  <a:t>UCLG-Africa</a:t>
                </a:r>
              </a:p>
            </p:txBody>
          </p:sp>
        </p:grpSp>
        <p:grpSp>
          <p:nvGrpSpPr>
            <p:cNvPr id="269" name="Group 269"/>
            <p:cNvGrpSpPr/>
            <p:nvPr/>
          </p:nvGrpSpPr>
          <p:grpSpPr>
            <a:xfrm>
              <a:off x="2376487" y="5038725"/>
              <a:ext cx="1008063" cy="606425"/>
              <a:chOff x="0" y="0"/>
              <a:chExt cx="1008062" cy="606424"/>
            </a:xfrm>
          </p:grpSpPr>
          <p:sp>
            <p:nvSpPr>
              <p:cNvPr id="267" name="Shape 267"/>
              <p:cNvSpPr/>
              <p:nvPr/>
            </p:nvSpPr>
            <p:spPr>
              <a:xfrm>
                <a:off x="0" y="0"/>
                <a:ext cx="1008063" cy="606425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68" name="Shape 268"/>
              <p:cNvSpPr/>
              <p:nvPr/>
            </p:nvSpPr>
            <p:spPr>
              <a:xfrm>
                <a:off x="0" y="183835"/>
                <a:ext cx="1008063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72" name="Group 272"/>
            <p:cNvGrpSpPr/>
            <p:nvPr/>
          </p:nvGrpSpPr>
          <p:grpSpPr>
            <a:xfrm>
              <a:off x="3384550" y="5038725"/>
              <a:ext cx="820738" cy="606425"/>
              <a:chOff x="0" y="0"/>
              <a:chExt cx="820737" cy="606424"/>
            </a:xfrm>
          </p:grpSpPr>
          <p:sp>
            <p:nvSpPr>
              <p:cNvPr id="270" name="Shape 270"/>
              <p:cNvSpPr/>
              <p:nvPr/>
            </p:nvSpPr>
            <p:spPr>
              <a:xfrm>
                <a:off x="0" y="0"/>
                <a:ext cx="820738" cy="606425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71" name="Shape 271"/>
              <p:cNvSpPr/>
              <p:nvPr/>
            </p:nvSpPr>
            <p:spPr>
              <a:xfrm>
                <a:off x="0" y="183835"/>
                <a:ext cx="820738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75" name="Group 275"/>
            <p:cNvGrpSpPr/>
            <p:nvPr/>
          </p:nvGrpSpPr>
          <p:grpSpPr>
            <a:xfrm>
              <a:off x="4205287" y="5038725"/>
              <a:ext cx="1050926" cy="606425"/>
              <a:chOff x="0" y="0"/>
              <a:chExt cx="1050925" cy="606424"/>
            </a:xfrm>
          </p:grpSpPr>
          <p:sp>
            <p:nvSpPr>
              <p:cNvPr id="273" name="Shape 273"/>
              <p:cNvSpPr/>
              <p:nvPr/>
            </p:nvSpPr>
            <p:spPr>
              <a:xfrm>
                <a:off x="0" y="0"/>
                <a:ext cx="1050925" cy="606425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74" name="Shape 274"/>
              <p:cNvSpPr/>
              <p:nvPr/>
            </p:nvSpPr>
            <p:spPr>
              <a:xfrm>
                <a:off x="0" y="183835"/>
                <a:ext cx="1050925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78" name="Group 278"/>
            <p:cNvGrpSpPr/>
            <p:nvPr/>
          </p:nvGrpSpPr>
          <p:grpSpPr>
            <a:xfrm>
              <a:off x="5256212" y="5038725"/>
              <a:ext cx="947738" cy="606425"/>
              <a:chOff x="0" y="0"/>
              <a:chExt cx="947737" cy="606424"/>
            </a:xfrm>
          </p:grpSpPr>
          <p:sp>
            <p:nvSpPr>
              <p:cNvPr id="276" name="Shape 276"/>
              <p:cNvSpPr/>
              <p:nvPr/>
            </p:nvSpPr>
            <p:spPr>
              <a:xfrm>
                <a:off x="0" y="0"/>
                <a:ext cx="947738" cy="606425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77" name="Shape 277"/>
              <p:cNvSpPr/>
              <p:nvPr/>
            </p:nvSpPr>
            <p:spPr>
              <a:xfrm>
                <a:off x="0" y="183835"/>
                <a:ext cx="947738" cy="2387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3177" tIns="43177" rIns="43177" bIns="43177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81" name="Group 281"/>
            <p:cNvGrpSpPr/>
            <p:nvPr/>
          </p:nvGrpSpPr>
          <p:grpSpPr>
            <a:xfrm>
              <a:off x="6203950" y="5038725"/>
              <a:ext cx="1111250" cy="606425"/>
              <a:chOff x="0" y="0"/>
              <a:chExt cx="1111250" cy="606424"/>
            </a:xfrm>
          </p:grpSpPr>
          <p:sp>
            <p:nvSpPr>
              <p:cNvPr id="279" name="Shape 279"/>
              <p:cNvSpPr/>
              <p:nvPr/>
            </p:nvSpPr>
            <p:spPr>
              <a:xfrm>
                <a:off x="0" y="0"/>
                <a:ext cx="1111250" cy="606425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80" name="Shape 280"/>
              <p:cNvSpPr/>
              <p:nvPr/>
            </p:nvSpPr>
            <p:spPr>
              <a:xfrm>
                <a:off x="0" y="227012"/>
                <a:ext cx="1111250" cy="15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grpSp>
          <p:nvGrpSpPr>
            <p:cNvPr id="284" name="Group 284"/>
            <p:cNvGrpSpPr/>
            <p:nvPr/>
          </p:nvGrpSpPr>
          <p:grpSpPr>
            <a:xfrm>
              <a:off x="7315199" y="5038725"/>
              <a:ext cx="1109664" cy="606425"/>
              <a:chOff x="0" y="0"/>
              <a:chExt cx="1109662" cy="606424"/>
            </a:xfrm>
          </p:grpSpPr>
          <p:sp>
            <p:nvSpPr>
              <p:cNvPr id="282" name="Shape 282"/>
              <p:cNvSpPr/>
              <p:nvPr/>
            </p:nvSpPr>
            <p:spPr>
              <a:xfrm>
                <a:off x="-1" y="0"/>
                <a:ext cx="1109664" cy="606425"/>
              </a:xfrm>
              <a:prstGeom prst="rect">
                <a:avLst/>
              </a:prstGeom>
              <a:solidFill>
                <a:srgbClr val="AAB3C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pPr>
                <a:endParaRPr/>
              </a:p>
            </p:txBody>
          </p:sp>
          <p:sp>
            <p:nvSpPr>
              <p:cNvPr id="283" name="Shape 283"/>
              <p:cNvSpPr/>
              <p:nvPr/>
            </p:nvSpPr>
            <p:spPr>
              <a:xfrm>
                <a:off x="-1" y="227012"/>
                <a:ext cx="1109664" cy="15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>
                  <a:lnSpc>
                    <a:spcPct val="115000"/>
                  </a:lnSpc>
                  <a:spcBef>
                    <a:spcPts val="600"/>
                  </a:spcBef>
                  <a:defRPr sz="1000">
                    <a:solidFill>
                      <a:srgbClr val="0F5494"/>
                    </a:solidFill>
                    <a:latin typeface="Lucida Grande"/>
                    <a:ea typeface="Lucida Grande"/>
                    <a:cs typeface="Lucida Grande"/>
                    <a:sym typeface="Lucida Grande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000">
                    <a:solidFill>
                      <a:srgbClr val="0F5494"/>
                    </a:solidFill>
                  </a:rPr>
                  <a:t>X</a:t>
                </a:r>
              </a:p>
            </p:txBody>
          </p:sp>
        </p:grpSp>
        <p:sp>
          <p:nvSpPr>
            <p:cNvPr id="285" name="Shape 285"/>
            <p:cNvSpPr/>
            <p:nvPr/>
          </p:nvSpPr>
          <p:spPr>
            <a:xfrm flipH="1">
              <a:off x="792162" y="0"/>
              <a:ext cx="1" cy="564515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 flipH="1">
              <a:off x="2376487" y="23720"/>
              <a:ext cx="1" cy="562143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87" name="Shape 287"/>
            <p:cNvSpPr/>
            <p:nvPr/>
          </p:nvSpPr>
          <p:spPr>
            <a:xfrm flipH="1">
              <a:off x="3384549" y="649287"/>
              <a:ext cx="1" cy="4995863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88" name="Shape 288"/>
            <p:cNvSpPr/>
            <p:nvPr/>
          </p:nvSpPr>
          <p:spPr>
            <a:xfrm flipH="1">
              <a:off x="4205287" y="649287"/>
              <a:ext cx="1" cy="4995863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89" name="Shape 289"/>
            <p:cNvSpPr/>
            <p:nvPr/>
          </p:nvSpPr>
          <p:spPr>
            <a:xfrm flipH="1">
              <a:off x="5256212" y="649287"/>
              <a:ext cx="1" cy="4995863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 flipH="1">
              <a:off x="6203949" y="0"/>
              <a:ext cx="1" cy="564515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 flipH="1">
              <a:off x="7315199" y="649287"/>
              <a:ext cx="1" cy="4995863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0" y="649287"/>
              <a:ext cx="8424863" cy="1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0" y="1933575"/>
              <a:ext cx="8424863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792162" y="2592387"/>
              <a:ext cx="7632701" cy="1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792162" y="3214687"/>
              <a:ext cx="7632701" cy="1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96" name="Shape 296"/>
            <p:cNvSpPr/>
            <p:nvPr/>
          </p:nvSpPr>
          <p:spPr>
            <a:xfrm>
              <a:off x="792162" y="3898900"/>
              <a:ext cx="7632701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97" name="Shape 297"/>
            <p:cNvSpPr/>
            <p:nvPr/>
          </p:nvSpPr>
          <p:spPr>
            <a:xfrm>
              <a:off x="792162" y="4513262"/>
              <a:ext cx="7632701" cy="1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98" name="Shape 298"/>
            <p:cNvSpPr/>
            <p:nvPr/>
          </p:nvSpPr>
          <p:spPr>
            <a:xfrm>
              <a:off x="792162" y="5038725"/>
              <a:ext cx="7632701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99" name="Shape 299"/>
            <p:cNvSpPr/>
            <p:nvPr/>
          </p:nvSpPr>
          <p:spPr>
            <a:xfrm flipH="1">
              <a:off x="-1" y="0"/>
              <a:ext cx="2" cy="564515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300" name="Shape 300"/>
            <p:cNvSpPr/>
            <p:nvPr/>
          </p:nvSpPr>
          <p:spPr>
            <a:xfrm flipH="1">
              <a:off x="8424862" y="0"/>
              <a:ext cx="1" cy="564515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301" name="Shape 301"/>
            <p:cNvSpPr/>
            <p:nvPr/>
          </p:nvSpPr>
          <p:spPr>
            <a:xfrm>
              <a:off x="0" y="0"/>
              <a:ext cx="8424863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302" name="Shape 302"/>
            <p:cNvSpPr/>
            <p:nvPr/>
          </p:nvSpPr>
          <p:spPr>
            <a:xfrm>
              <a:off x="0" y="5645150"/>
              <a:ext cx="8424863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1" cy="936625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endParaRPr/>
          </a:p>
        </p:txBody>
      </p:sp>
      <p:sp>
        <p:nvSpPr>
          <p:cNvPr id="306" name="Shape 306"/>
          <p:cNvSpPr>
            <a:spLocks noGrp="1"/>
          </p:cNvSpPr>
          <p:nvPr>
            <p:ph type="body" idx="1"/>
          </p:nvPr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endParaRPr/>
          </a:p>
        </p:txBody>
      </p:sp>
      <p:pic>
        <p:nvPicPr>
          <p:cNvPr id="307" name="image3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260647"/>
            <a:ext cx="9144000" cy="638333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310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13" name="Group 313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311" name="Shape 311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pic>
          <p:nvPicPr>
            <p:cNvPr id="312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314" name="Shape 314"/>
          <p:cNvSpPr>
            <a:spLocks noGrp="1"/>
          </p:cNvSpPr>
          <p:nvPr>
            <p:ph type="body" idx="4294967295"/>
          </p:nvPr>
        </p:nvSpPr>
        <p:spPr>
          <a:xfrm>
            <a:off x="241300" y="1852612"/>
            <a:ext cx="8723313" cy="4459288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/>
          <a:p>
            <a:pPr marL="0" lvl="0" indent="0"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  <a:latin typeface="Arial Bold"/>
                <a:ea typeface="Arial Bold"/>
                <a:cs typeface="Arial Bold"/>
                <a:sym typeface="Arial Bold"/>
              </a:rPr>
              <a:t> T</a:t>
            </a:r>
            <a:r>
              <a:rPr sz="24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aken in charge by the EC</a:t>
            </a:r>
          </a:p>
          <a:p>
            <a:pPr marL="0" lvl="0" indent="0"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Via independent evaluation experts team working with Reference Group (EC + ALAs)</a:t>
            </a:r>
          </a:p>
          <a:p>
            <a:pPr marL="0" lvl="0" indent="0"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Monitoring and Evaluation in the same mechanism</a:t>
            </a:r>
          </a:p>
          <a:p>
            <a:pPr marL="0" lvl="0" indent="0"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Focusing on political processes (FPA) and on operational results (SGA)</a:t>
            </a:r>
          </a:p>
          <a:p>
            <a:pPr marL="0" lvl="0" indent="0"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Evaluation before the end of the first grant (possibly at the third year of implementation) will determine the stipulation of the second grant of a duration of 3 years (period 2018-2020)</a:t>
            </a:r>
          </a:p>
        </p:txBody>
      </p:sp>
      <p:sp>
        <p:nvSpPr>
          <p:cNvPr id="315" name="Shape 315"/>
          <p:cNvSpPr>
            <a:spLocks noGrp="1"/>
          </p:cNvSpPr>
          <p:nvPr>
            <p:ph type="title" idx="4294967295"/>
          </p:nvPr>
        </p:nvSpPr>
        <p:spPr>
          <a:xfrm>
            <a:off x="446087" y="882650"/>
            <a:ext cx="8229601" cy="53022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8893" indent="-38893" defTabSz="896111">
              <a:defRPr sz="294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940">
                <a:solidFill>
                  <a:srgbClr val="00AA00"/>
                </a:solidFill>
              </a:rPr>
              <a:t>Monitoring and Evaluation Mechanism (MEM)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>
            <a:spLocks noGrp="1"/>
          </p:cNvSpPr>
          <p:nvPr>
            <p:ph type="title"/>
          </p:nvPr>
        </p:nvSpPr>
        <p:spPr>
          <a:xfrm>
            <a:off x="446087" y="984250"/>
            <a:ext cx="8229601" cy="1004888"/>
          </a:xfrm>
          <a:prstGeom prst="rect">
            <a:avLst/>
          </a:prstGeom>
        </p:spPr>
        <p:txBody>
          <a:bodyPr/>
          <a:lstStyle>
            <a:lvl1pPr marL="39687" indent="319087" algn="ctr">
              <a:defRPr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00AA00"/>
                </a:solidFill>
              </a:rPr>
              <a:t>Added Value of FPA</a:t>
            </a:r>
          </a:p>
        </p:txBody>
      </p:sp>
      <p:sp>
        <p:nvSpPr>
          <p:cNvPr id="318" name="Shape 318"/>
          <p:cNvSpPr>
            <a:spLocks noGrp="1"/>
          </p:cNvSpPr>
          <p:nvPr>
            <p:ph type="body" idx="1"/>
          </p:nvPr>
        </p:nvSpPr>
        <p:spPr>
          <a:xfrm>
            <a:off x="173037" y="1742703"/>
            <a:ext cx="8853488" cy="5071220"/>
          </a:xfrm>
          <a:prstGeom prst="rect">
            <a:avLst/>
          </a:prstGeom>
        </p:spPr>
        <p:txBody>
          <a:bodyPr/>
          <a:lstStyle/>
          <a:p>
            <a:pPr marL="240631" lvl="0" indent="-240631">
              <a:buClrTx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</a:rPr>
              <a:t>Long-term vision and purposes based on mutual interests and objectives</a:t>
            </a:r>
          </a:p>
          <a:p>
            <a:pPr marL="240631" lvl="0" indent="-240631">
              <a:buClrTx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</a:rPr>
              <a:t>Grounded on a single and comprehensive policy vision that could be implemented by several EU-funded actions through different cooperation instruments</a:t>
            </a:r>
          </a:p>
          <a:p>
            <a:pPr marL="240631" lvl="0" indent="-240631">
              <a:buClrTx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</a:rPr>
              <a:t>Strengthening of existing and representative ALAs</a:t>
            </a:r>
          </a:p>
          <a:p>
            <a:pPr marL="240631" lvl="0" indent="-240631">
              <a:buClrTx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</a:rPr>
              <a:t>Leadership and ownership by the beneficiary actors</a:t>
            </a:r>
          </a:p>
          <a:p>
            <a:pPr marL="240631" lvl="0" indent="-240631">
              <a:buClrTx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</a:rPr>
              <a:t>Enhancement of their capacities to engage in policy dialogue and operations </a:t>
            </a:r>
          </a:p>
          <a:p>
            <a:pPr marL="240631" lvl="0" indent="-240631">
              <a:buClrTx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</a:rPr>
              <a:t>More structured policy dialogue and cooperation with the EU</a:t>
            </a:r>
          </a:p>
          <a:p>
            <a:pPr marL="240631" lvl="0" indent="-240631">
              <a:buClrTx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</a:rPr>
              <a:t>Potential for simplified procedures of reporting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/>
          <p:nvPr/>
        </p:nvSpPr>
        <p:spPr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round/>
          </a:ln>
          <a:effectLst>
            <a:outerShdw blurRad="63500" dist="25399" dir="5400000" rotWithShape="0">
              <a:srgbClr val="000000">
                <a:alpha val="34997"/>
              </a:srgbClr>
            </a:outerShdw>
          </a:effectLst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321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7637" y="258762"/>
            <a:ext cx="1436688" cy="99853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24" name="Group 324"/>
          <p:cNvGrpSpPr/>
          <p:nvPr/>
        </p:nvGrpSpPr>
        <p:grpSpPr>
          <a:xfrm>
            <a:off x="4210050" y="6523037"/>
            <a:ext cx="723900" cy="350839"/>
            <a:chOff x="0" y="0"/>
            <a:chExt cx="723899" cy="350837"/>
          </a:xfrm>
        </p:grpSpPr>
        <p:sp>
          <p:nvSpPr>
            <p:cNvPr id="322" name="Shape 322"/>
            <p:cNvSpPr/>
            <p:nvPr/>
          </p:nvSpPr>
          <p:spPr>
            <a:xfrm>
              <a:off x="1587" y="0"/>
              <a:ext cx="720726" cy="350838"/>
            </a:xfrm>
            <a:prstGeom prst="rect">
              <a:avLst/>
            </a:prstGeom>
            <a:solidFill>
              <a:srgbClr val="133176"/>
            </a:solidFill>
            <a:ln w="9525" cap="flat">
              <a:solidFill>
                <a:srgbClr val="133176"/>
              </a:solidFill>
              <a:prstDash val="solid"/>
              <a:round/>
            </a:ln>
            <a:effectLst>
              <a:outerShdw blurRad="63500" dist="25399" dir="5400000" rotWithShape="0">
                <a:srgbClr val="000000">
                  <a:alpha val="34997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23" name="Shape 323"/>
            <p:cNvSpPr/>
            <p:nvPr/>
          </p:nvSpPr>
          <p:spPr>
            <a:xfrm>
              <a:off x="0" y="23812"/>
              <a:ext cx="723900" cy="304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indent="39687" algn="l">
                <a:defRPr sz="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700">
                  <a:solidFill>
                    <a:srgbClr val="FFFFFF"/>
                  </a:solidFill>
                </a:rPr>
                <a:t>Development and Cooperation</a:t>
              </a:r>
            </a:p>
          </p:txBody>
        </p:sp>
      </p:grpSp>
      <p:sp>
        <p:nvSpPr>
          <p:cNvPr id="325" name="Shape 325"/>
          <p:cNvSpPr>
            <a:spLocks noGrp="1"/>
          </p:cNvSpPr>
          <p:nvPr>
            <p:ph type="title" idx="4294967295"/>
          </p:nvPr>
        </p:nvSpPr>
        <p:spPr>
          <a:xfrm>
            <a:off x="465137" y="1716087"/>
            <a:ext cx="8204201" cy="31623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lvl="0" indent="42862">
              <a:defRPr sz="1800">
                <a:solidFill>
                  <a:srgbClr val="000000"/>
                </a:solidFill>
              </a:defRPr>
            </a:pPr>
            <a:r>
              <a:rPr sz="3000" dirty="0">
                <a:solidFill>
                  <a:srgbClr val="EA5316"/>
                </a:solidFill>
              </a:rPr>
              <a:t/>
            </a:r>
            <a:br>
              <a:rPr sz="3000" dirty="0">
                <a:solidFill>
                  <a:srgbClr val="EA5316"/>
                </a:solidFill>
              </a:rPr>
            </a:br>
            <a:r>
              <a:rPr sz="4200" dirty="0">
                <a:solidFill>
                  <a:srgbClr val="FF9900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VI. What next: EU Delegations?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>
                <a:solidFill>
                  <a:srgbClr val="0F5494"/>
                </a:solidFill>
                <a:latin typeface="Lucida Grande"/>
                <a:ea typeface="Lucida Grande"/>
                <a:cs typeface="Lucida Grande"/>
                <a:sym typeface="Lucida Grande"/>
              </a:defRPr>
            </a:pPr>
            <a:endParaRPr/>
          </a:p>
        </p:txBody>
      </p:sp>
      <p:pic>
        <p:nvPicPr>
          <p:cNvPr id="328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31" name="Group 331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329" name="Shape 329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>
                  <a:solidFill>
                    <a:srgbClr val="0F5494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endParaRPr/>
            </a:p>
          </p:txBody>
        </p:sp>
        <p:pic>
          <p:nvPicPr>
            <p:cNvPr id="330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332" name="Shape 332"/>
          <p:cNvSpPr>
            <a:spLocks noGrp="1"/>
          </p:cNvSpPr>
          <p:nvPr>
            <p:ph type="body" idx="4294967295"/>
          </p:nvPr>
        </p:nvSpPr>
        <p:spPr>
          <a:xfrm>
            <a:off x="241300" y="1890712"/>
            <a:ext cx="8723313" cy="430371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lvl="0" indent="0" defTabSz="905255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574">
                <a:solidFill>
                  <a:srgbClr val="0F5494"/>
                </a:solidFill>
                <a:latin typeface="Arial Bold"/>
                <a:ea typeface="Arial Bold"/>
                <a:cs typeface="Arial Bold"/>
                <a:sym typeface="Arial Bold"/>
              </a:rPr>
              <a:t> Any added value of FPAs for policy dialogue and operations at country level?</a:t>
            </a:r>
          </a:p>
          <a:p>
            <a:pPr marL="0" lvl="0" indent="0" defTabSz="905255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574">
                <a:solidFill>
                  <a:srgbClr val="0F5494"/>
                </a:solidFill>
                <a:latin typeface="Arial Bold"/>
                <a:ea typeface="Arial Bold"/>
                <a:cs typeface="Arial Bold"/>
                <a:sym typeface="Arial Bold"/>
              </a:rPr>
              <a:t> Possibility to use FPA in supporting National ALAs?</a:t>
            </a:r>
          </a:p>
          <a:p>
            <a:pPr marL="0" lvl="0" indent="0" defTabSz="905255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574">
                <a:solidFill>
                  <a:srgbClr val="0F5494"/>
                </a:solidFill>
                <a:latin typeface="Arial Bold"/>
                <a:ea typeface="Arial Bold"/>
                <a:cs typeface="Arial Bold"/>
                <a:sym typeface="Arial Bold"/>
              </a:rPr>
              <a:t> Usual suspects </a:t>
            </a:r>
            <a:r>
              <a:rPr sz="2574" i="1">
                <a:solidFill>
                  <a:srgbClr val="0F5494"/>
                </a:solidFill>
                <a:latin typeface="Arial Bold"/>
                <a:ea typeface="Arial Bold"/>
                <a:cs typeface="Arial Bold"/>
                <a:sym typeface="Arial Bold"/>
              </a:rPr>
              <a:t>vs </a:t>
            </a:r>
            <a:r>
              <a:rPr sz="2574">
                <a:solidFill>
                  <a:srgbClr val="0F5494"/>
                </a:solidFill>
                <a:latin typeface="Arial Bold"/>
                <a:ea typeface="Arial Bold"/>
                <a:cs typeface="Arial Bold"/>
                <a:sym typeface="Arial Bold"/>
              </a:rPr>
              <a:t>long-term partners?</a:t>
            </a:r>
          </a:p>
          <a:p>
            <a:pPr marL="0" lvl="0" indent="0" defTabSz="905255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574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Could FPA enhance complementarity between reform processes started with central authorities though a more strategic and long-term involvement of LAs via their Associations?</a:t>
            </a:r>
          </a:p>
          <a:p>
            <a:pPr marL="0" lvl="0" indent="0" defTabSz="905255">
              <a:spcBef>
                <a:spcPts val="500"/>
              </a:spcBef>
              <a:buClr>
                <a:srgbClr val="0F5494"/>
              </a:buClr>
              <a:buSzPct val="125000"/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574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574" b="1">
                <a:solidFill>
                  <a:srgbClr val="FF2600"/>
                </a:solidFill>
                <a:latin typeface="Arial"/>
                <a:ea typeface="Arial"/>
                <a:cs typeface="Arial"/>
                <a:sym typeface="Arial"/>
              </a:rPr>
              <a:t>NB</a:t>
            </a:r>
            <a:r>
              <a:rPr sz="2574" b="1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sz="2574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MAAP “CSO-LA” 2015-2017 foresees the possibility to use FPA at country level</a:t>
            </a:r>
          </a:p>
        </p:txBody>
      </p:sp>
      <p:sp>
        <p:nvSpPr>
          <p:cNvPr id="333" name="Shape 333"/>
          <p:cNvSpPr>
            <a:spLocks noGrp="1"/>
          </p:cNvSpPr>
          <p:nvPr>
            <p:ph type="title" idx="4294967295"/>
          </p:nvPr>
        </p:nvSpPr>
        <p:spPr>
          <a:xfrm>
            <a:off x="446087" y="958850"/>
            <a:ext cx="8229601" cy="53022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00AA00"/>
                </a:solidFill>
              </a:rPr>
              <a:t>¿Questions?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/>
          <p:nvPr/>
        </p:nvSpPr>
        <p:spPr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round/>
          </a:ln>
          <a:effectLst>
            <a:outerShdw blurRad="63500" dist="25399" dir="5400000" rotWithShape="0">
              <a:srgbClr val="000000">
                <a:alpha val="34997"/>
              </a:srgbClr>
            </a:outerShdw>
          </a:effectLst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336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7637" y="258762"/>
            <a:ext cx="1436688" cy="99853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39" name="Group 339"/>
          <p:cNvGrpSpPr/>
          <p:nvPr/>
        </p:nvGrpSpPr>
        <p:grpSpPr>
          <a:xfrm>
            <a:off x="4210050" y="6523037"/>
            <a:ext cx="723900" cy="350839"/>
            <a:chOff x="0" y="0"/>
            <a:chExt cx="723899" cy="350837"/>
          </a:xfrm>
        </p:grpSpPr>
        <p:sp>
          <p:nvSpPr>
            <p:cNvPr id="337" name="Shape 337"/>
            <p:cNvSpPr/>
            <p:nvPr/>
          </p:nvSpPr>
          <p:spPr>
            <a:xfrm>
              <a:off x="1587" y="0"/>
              <a:ext cx="720726" cy="350838"/>
            </a:xfrm>
            <a:prstGeom prst="rect">
              <a:avLst/>
            </a:prstGeom>
            <a:solidFill>
              <a:srgbClr val="133176"/>
            </a:solidFill>
            <a:ln w="9525" cap="flat">
              <a:solidFill>
                <a:srgbClr val="133176"/>
              </a:solidFill>
              <a:prstDash val="solid"/>
              <a:round/>
            </a:ln>
            <a:effectLst>
              <a:outerShdw blurRad="63500" dist="25399" dir="5400000" rotWithShape="0">
                <a:srgbClr val="000000">
                  <a:alpha val="34997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38" name="Shape 338"/>
            <p:cNvSpPr/>
            <p:nvPr/>
          </p:nvSpPr>
          <p:spPr>
            <a:xfrm>
              <a:off x="0" y="23812"/>
              <a:ext cx="723900" cy="304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indent="39687" algn="l">
                <a:defRPr sz="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700">
                  <a:solidFill>
                    <a:srgbClr val="FFFFFF"/>
                  </a:solidFill>
                </a:rPr>
                <a:t>Development and Cooperation</a:t>
              </a:r>
            </a:p>
          </p:txBody>
        </p:sp>
      </p:grpSp>
      <p:sp>
        <p:nvSpPr>
          <p:cNvPr id="340" name="Shape 340"/>
          <p:cNvSpPr>
            <a:spLocks noGrp="1"/>
          </p:cNvSpPr>
          <p:nvPr>
            <p:ph type="title" idx="4294967295"/>
          </p:nvPr>
        </p:nvSpPr>
        <p:spPr>
          <a:xfrm>
            <a:off x="465137" y="1716087"/>
            <a:ext cx="8204201" cy="31623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lvl="0" indent="42862">
              <a:defRPr sz="1800">
                <a:solidFill>
                  <a:srgbClr val="000000"/>
                </a:solidFill>
              </a:defRPr>
            </a:pPr>
            <a:r>
              <a:rPr sz="3000" dirty="0">
                <a:solidFill>
                  <a:srgbClr val="EA5316"/>
                </a:solidFill>
              </a:rPr>
              <a:t/>
            </a:r>
            <a:br>
              <a:rPr sz="3000" dirty="0">
                <a:solidFill>
                  <a:srgbClr val="EA5316"/>
                </a:solidFill>
              </a:rPr>
            </a:br>
            <a:r>
              <a:rPr sz="4200" b="1" dirty="0">
                <a:solidFill>
                  <a:srgbClr val="FF9900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MANY THANKS!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50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3" name="Group 53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51" name="Shape 51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pic>
          <p:nvPicPr>
            <p:cNvPr id="52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54" name="Shape 54"/>
          <p:cNvSpPr>
            <a:spLocks noGrp="1"/>
          </p:cNvSpPr>
          <p:nvPr>
            <p:ph type="title" idx="4294967295"/>
          </p:nvPr>
        </p:nvSpPr>
        <p:spPr>
          <a:xfrm>
            <a:off x="63500" y="968375"/>
            <a:ext cx="9004300" cy="804863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>
            <a:lvl1pPr marL="0" indent="0">
              <a:defRPr sz="4000">
                <a:solidFill>
                  <a:srgbClr val="E37A1E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E37A1E"/>
                </a:solidFill>
              </a:rPr>
              <a:t>INDEX</a:t>
            </a:r>
          </a:p>
        </p:txBody>
      </p:sp>
      <p:sp>
        <p:nvSpPr>
          <p:cNvPr id="55" name="Shape 55"/>
          <p:cNvSpPr>
            <a:spLocks noGrp="1"/>
          </p:cNvSpPr>
          <p:nvPr>
            <p:ph type="body" idx="4294967295"/>
          </p:nvPr>
        </p:nvSpPr>
        <p:spPr>
          <a:xfrm>
            <a:off x="249237" y="2012950"/>
            <a:ext cx="8623301" cy="4584700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/>
          <a:p>
            <a:pPr marL="538162" lvl="0" indent="-538162" algn="just">
              <a:spcBef>
                <a:spcPts val="0"/>
              </a:spcBef>
              <a:buSzTx/>
              <a:buNone/>
              <a:tabLst>
                <a:tab pos="533400" algn="l"/>
              </a:tabLst>
              <a:defRPr sz="1800" i="0">
                <a:solidFill>
                  <a:srgbClr val="000000"/>
                </a:solidFill>
              </a:defRPr>
            </a:pPr>
            <a:r>
              <a:rPr sz="3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I. From Policy to Action</a:t>
            </a:r>
          </a:p>
          <a:p>
            <a:pPr marL="538162" lvl="0" indent="-538162" algn="just">
              <a:spcBef>
                <a:spcPts val="500"/>
              </a:spcBef>
              <a:buSzTx/>
              <a:buNone/>
              <a:tabLst>
                <a:tab pos="533400" algn="l"/>
              </a:tabLst>
              <a:defRPr sz="1800" i="0">
                <a:solidFill>
                  <a:srgbClr val="000000"/>
                </a:solidFill>
              </a:defRPr>
            </a:pPr>
            <a:endParaRPr sz="2000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8162" lvl="0" indent="-538162" algn="just">
              <a:spcBef>
                <a:spcPts val="500"/>
              </a:spcBef>
              <a:buSzTx/>
              <a:buNone/>
              <a:tabLst>
                <a:tab pos="533400" algn="l"/>
              </a:tabLst>
              <a:defRPr sz="1800" i="0">
                <a:solidFill>
                  <a:srgbClr val="000000"/>
                </a:solidFill>
              </a:defRPr>
            </a:pPr>
            <a:r>
              <a:rPr sz="3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II. Framing the Strategic Partnership</a:t>
            </a:r>
          </a:p>
          <a:p>
            <a:pPr marL="538162" lvl="0" indent="-538162" algn="just">
              <a:spcBef>
                <a:spcPts val="500"/>
              </a:spcBef>
              <a:buSzTx/>
              <a:buNone/>
              <a:tabLst>
                <a:tab pos="533400" algn="l"/>
              </a:tabLst>
              <a:defRPr sz="1800" i="0">
                <a:solidFill>
                  <a:srgbClr val="000000"/>
                </a:solidFill>
              </a:defRPr>
            </a:pPr>
            <a:endParaRPr sz="2000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8162" lvl="0" indent="-538162" algn="just">
              <a:spcBef>
                <a:spcPts val="500"/>
              </a:spcBef>
              <a:buSzTx/>
              <a:buNone/>
              <a:tabLst>
                <a:tab pos="533400" algn="l"/>
              </a:tabLst>
              <a:defRPr sz="1800" i="0">
                <a:solidFill>
                  <a:srgbClr val="000000"/>
                </a:solidFill>
              </a:defRPr>
            </a:pPr>
            <a:r>
              <a:rPr sz="3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III. The state of art in testing FPAs</a:t>
            </a:r>
          </a:p>
          <a:p>
            <a:pPr marL="538162" lvl="0" indent="-538162" algn="just">
              <a:spcBef>
                <a:spcPts val="500"/>
              </a:spcBef>
              <a:buSzTx/>
              <a:buNone/>
              <a:tabLst>
                <a:tab pos="533400" algn="l"/>
              </a:tabLst>
              <a:defRPr sz="1800" i="0">
                <a:solidFill>
                  <a:srgbClr val="000000"/>
                </a:solidFill>
              </a:defRPr>
            </a:pPr>
            <a:endParaRPr sz="3200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8162" lvl="0" indent="-538162" algn="just">
              <a:spcBef>
                <a:spcPts val="500"/>
              </a:spcBef>
              <a:buSzTx/>
              <a:buNone/>
              <a:tabLst>
                <a:tab pos="533400" algn="l"/>
              </a:tabLst>
              <a:defRPr sz="1800" i="0">
                <a:solidFill>
                  <a:srgbClr val="000000"/>
                </a:solidFill>
              </a:defRPr>
            </a:pPr>
            <a:r>
              <a:rPr sz="32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VI. What next: EU Delegations?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round/>
          </a:ln>
          <a:effectLst>
            <a:outerShdw blurRad="63500" dist="25399" dir="5400000" rotWithShape="0">
              <a:srgbClr val="000000">
                <a:alpha val="34997"/>
              </a:srgbClr>
            </a:outerShdw>
          </a:effectLst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58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7637" y="258762"/>
            <a:ext cx="1436688" cy="99853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1" name="Group 61"/>
          <p:cNvGrpSpPr/>
          <p:nvPr/>
        </p:nvGrpSpPr>
        <p:grpSpPr>
          <a:xfrm>
            <a:off x="4210050" y="6523037"/>
            <a:ext cx="723900" cy="350839"/>
            <a:chOff x="0" y="0"/>
            <a:chExt cx="723899" cy="350837"/>
          </a:xfrm>
        </p:grpSpPr>
        <p:sp>
          <p:nvSpPr>
            <p:cNvPr id="59" name="Shape 59"/>
            <p:cNvSpPr/>
            <p:nvPr/>
          </p:nvSpPr>
          <p:spPr>
            <a:xfrm>
              <a:off x="1587" y="0"/>
              <a:ext cx="720726" cy="350838"/>
            </a:xfrm>
            <a:prstGeom prst="rect">
              <a:avLst/>
            </a:prstGeom>
            <a:solidFill>
              <a:srgbClr val="133176"/>
            </a:solidFill>
            <a:ln w="9525" cap="flat">
              <a:solidFill>
                <a:srgbClr val="133176"/>
              </a:solidFill>
              <a:prstDash val="solid"/>
              <a:round/>
            </a:ln>
            <a:effectLst>
              <a:outerShdw blurRad="63500" dist="25399" dir="5400000" rotWithShape="0">
                <a:srgbClr val="000000">
                  <a:alpha val="34997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60" name="Shape 60"/>
            <p:cNvSpPr/>
            <p:nvPr/>
          </p:nvSpPr>
          <p:spPr>
            <a:xfrm>
              <a:off x="0" y="23812"/>
              <a:ext cx="723900" cy="304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indent="39687" algn="l">
                <a:defRPr sz="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700">
                  <a:solidFill>
                    <a:srgbClr val="FFFFFF"/>
                  </a:solidFill>
                </a:rPr>
                <a:t>Development and Cooperation</a:t>
              </a:r>
            </a:p>
          </p:txBody>
        </p:sp>
      </p:grpSp>
      <p:sp>
        <p:nvSpPr>
          <p:cNvPr id="62" name="Shape 62"/>
          <p:cNvSpPr>
            <a:spLocks noGrp="1"/>
          </p:cNvSpPr>
          <p:nvPr>
            <p:ph type="title" idx="4294967295"/>
          </p:nvPr>
        </p:nvSpPr>
        <p:spPr>
          <a:xfrm>
            <a:off x="163512" y="2524125"/>
            <a:ext cx="8724901" cy="2667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42862">
              <a:spcBef>
                <a:spcPts val="1000"/>
              </a:spcBef>
              <a:defRPr sz="4200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 b="1" dirty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From Policy to Action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65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8" name="Group 68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66" name="Shape 66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pic>
          <p:nvPicPr>
            <p:cNvPr id="67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69" name="Shape 69"/>
          <p:cNvSpPr>
            <a:spLocks noGrp="1"/>
          </p:cNvSpPr>
          <p:nvPr>
            <p:ph type="title" idx="4294967295"/>
          </p:nvPr>
        </p:nvSpPr>
        <p:spPr>
          <a:xfrm>
            <a:off x="179387" y="760412"/>
            <a:ext cx="8785226" cy="11557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just">
              <a:defRPr sz="220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AA00"/>
                </a:solidFill>
              </a:rPr>
              <a:t>Commission Communication “Empowering Local Authorities in partner countries for enhanced governance and more effective development outcomes”, 15 May 2013</a:t>
            </a:r>
          </a:p>
        </p:txBody>
      </p:sp>
      <p:sp>
        <p:nvSpPr>
          <p:cNvPr id="70" name="Shape 70"/>
          <p:cNvSpPr>
            <a:spLocks noGrp="1"/>
          </p:cNvSpPr>
          <p:nvPr>
            <p:ph type="body" idx="4294967295"/>
          </p:nvPr>
        </p:nvSpPr>
        <p:spPr>
          <a:xfrm>
            <a:off x="82550" y="1916112"/>
            <a:ext cx="8953500" cy="494188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lvl="0" indent="0" algn="just"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0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One Overall Objective</a:t>
            </a:r>
          </a:p>
          <a:p>
            <a:pPr marL="0" lvl="0" indent="0" algn="just"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000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Unlocking the development potential of Local Authorities</a:t>
            </a:r>
            <a:r>
              <a:rPr sz="20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, as policy and decision-makers, in favour of transparent and accountable policy-making and service delivery at the local level [...] via increased democratic participation, justice, human rights, active citizenship, participation of women and youth in the public sphere, and multi-level accountability</a:t>
            </a:r>
          </a:p>
          <a:p>
            <a:pPr marL="0" lvl="0" indent="0" algn="just"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0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Two Pillars</a:t>
            </a:r>
            <a:endParaRPr sz="2000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1" indent="63500" algn="just">
              <a:spcBef>
                <a:spcPts val="50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0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(i) Good governance at local level; (ii) Territorial Approach to Development</a:t>
            </a:r>
          </a:p>
          <a:p>
            <a:pPr marL="0" lvl="0" indent="0" algn="just">
              <a:buSzTx/>
              <a:buNone/>
              <a:tabLst>
                <a:tab pos="127000" algn="l"/>
                <a:tab pos="368300" algn="l"/>
                <a:tab pos="495300" algn="l"/>
              </a:tabLst>
              <a:defRPr sz="1800" i="0">
                <a:solidFill>
                  <a:srgbClr val="000000"/>
                </a:solidFill>
              </a:defRPr>
            </a:pPr>
            <a:r>
              <a:rPr sz="20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Four Priorities</a:t>
            </a:r>
          </a:p>
          <a:p>
            <a:pPr marL="0" lvl="0" indent="0" algn="just">
              <a:buClr>
                <a:srgbClr val="0F5494"/>
              </a:buClr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0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20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Enhanced political, administrative and fiscal autonomy of Local Authorities through decentralisation reforms;</a:t>
            </a:r>
          </a:p>
          <a:p>
            <a:pPr marL="0" lvl="0" indent="0" algn="just">
              <a:buClr>
                <a:srgbClr val="0F5494"/>
              </a:buClr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0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Strengthen LAs' institutional and operational capacity;</a:t>
            </a:r>
          </a:p>
          <a:p>
            <a:pPr marL="0" lvl="0" indent="0" algn="just">
              <a:buClr>
                <a:srgbClr val="0F5494"/>
              </a:buClr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0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Smart solutions in front of rapid urbanisation;</a:t>
            </a:r>
          </a:p>
          <a:p>
            <a:pPr marL="0" lvl="0" indent="0" algn="just">
              <a:buClr>
                <a:srgbClr val="0F5494"/>
              </a:buClr>
              <a:buFont typeface="Arial"/>
              <a:buChar char="•"/>
              <a:defRPr sz="1800" i="0">
                <a:solidFill>
                  <a:srgbClr val="000000"/>
                </a:solidFill>
              </a:defRPr>
            </a:pPr>
            <a:r>
              <a:rPr sz="20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200" b="1">
                <a:solidFill>
                  <a:srgbClr val="EC9040"/>
                </a:solidFill>
                <a:latin typeface="Arial"/>
                <a:ea typeface="Arial"/>
                <a:cs typeface="Arial"/>
                <a:sym typeface="Arial"/>
              </a:rPr>
              <a:t>Support ALAs at national, regional, international levels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73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76" name="Group 76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74" name="Shape 74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pic>
          <p:nvPicPr>
            <p:cNvPr id="75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77" name="Shape 77"/>
          <p:cNvSpPr>
            <a:spLocks noGrp="1"/>
          </p:cNvSpPr>
          <p:nvPr>
            <p:ph type="title" idx="4294967295"/>
          </p:nvPr>
        </p:nvSpPr>
        <p:spPr>
          <a:xfrm>
            <a:off x="323850" y="904875"/>
            <a:ext cx="8640763" cy="1155700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>
            <a:lvl1pPr marL="0" indent="0" algn="just">
              <a:defRPr sz="220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AA00"/>
                </a:solidFill>
              </a:rPr>
              <a:t>Commission Communication “Empowering Local Authorities in partner countries for enhanced governance and more effective development outcomes”, 15 May 2013</a:t>
            </a:r>
          </a:p>
        </p:txBody>
      </p:sp>
      <p:sp>
        <p:nvSpPr>
          <p:cNvPr id="78" name="Shape 78"/>
          <p:cNvSpPr>
            <a:spLocks noGrp="1"/>
          </p:cNvSpPr>
          <p:nvPr>
            <p:ph type="body" idx="4294967295"/>
          </p:nvPr>
        </p:nvSpPr>
        <p:spPr>
          <a:xfrm>
            <a:off x="250825" y="2387600"/>
            <a:ext cx="8713788" cy="3719513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/>
          <a:p>
            <a:pPr marL="0" lvl="0" indent="0" algn="just" defTabSz="804672">
              <a:spcBef>
                <a:spcPts val="50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112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Priority on Associations of Local Authorities</a:t>
            </a:r>
            <a:endParaRPr sz="2112">
              <a:solidFill>
                <a:srgbClr val="0F5494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0" lvl="0" indent="0" algn="just" defTabSz="804672">
              <a:spcBef>
                <a:spcPts val="50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endParaRPr sz="2112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defTabSz="804672">
              <a:spcBef>
                <a:spcPts val="50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11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“Associations of Local Authorities can be </a:t>
            </a:r>
            <a:r>
              <a:rPr sz="2112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instrumental in achieving good governance and development outcomes at local level</a:t>
            </a:r>
            <a:r>
              <a:rPr sz="211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. [...] </a:t>
            </a:r>
          </a:p>
          <a:p>
            <a:pPr marL="0" lvl="0" indent="0" algn="just" defTabSz="804672">
              <a:spcBef>
                <a:spcPts val="50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endParaRPr sz="2112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defTabSz="804672">
              <a:spcBef>
                <a:spcPts val="50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11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The EU should seek to involve ALAs in the programming of national and local priorities as well as in </a:t>
            </a:r>
            <a:r>
              <a:rPr sz="2112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the implementation of related EU-funded programmes</a:t>
            </a:r>
            <a:r>
              <a:rPr sz="2112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, particularly those related to decentralisation. Furthermore, the EU should facilitate the establishment of partnerships between Associations of Local Authorities in partner countries and the EU".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81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84" name="Group 84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82" name="Shape 82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pic>
          <p:nvPicPr>
            <p:cNvPr id="83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85" name="Shape 85"/>
          <p:cNvSpPr/>
          <p:nvPr/>
        </p:nvSpPr>
        <p:spPr>
          <a:xfrm>
            <a:off x="179387" y="1074545"/>
            <a:ext cx="8785226" cy="651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just">
              <a:defRPr sz="220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AA00"/>
                </a:solidFill>
              </a:rPr>
              <a:t>Endorsement through Conclusions of the Council of EU Member States “Local Authorities in development”, 22 July 2013</a:t>
            </a:r>
          </a:p>
        </p:txBody>
      </p:sp>
      <p:sp>
        <p:nvSpPr>
          <p:cNvPr id="86" name="Shape 86"/>
          <p:cNvSpPr/>
          <p:nvPr/>
        </p:nvSpPr>
        <p:spPr>
          <a:xfrm>
            <a:off x="331787" y="2060574"/>
            <a:ext cx="8529638" cy="391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algn="just"/>
            <a:r>
              <a:rPr i="1">
                <a:solidFill>
                  <a:srgbClr val="0F5494"/>
                </a:solidFill>
                <a:latin typeface="Verdana"/>
                <a:ea typeface="Verdana"/>
                <a:cs typeface="Verdana"/>
                <a:sym typeface="Verdana"/>
              </a:rPr>
              <a:t>“The Council welcomes the Commission's Communication on 'Empowering local authorities in partner countries for enhanced governance and more effective development outcomes, which proposes a </a:t>
            </a:r>
            <a:r>
              <a:rPr i="1">
                <a:solidFill>
                  <a:srgbClr val="FE7038"/>
                </a:solidFill>
                <a:latin typeface="Verdana"/>
                <a:ea typeface="Verdana"/>
                <a:cs typeface="Verdana"/>
                <a:sym typeface="Verdana"/>
              </a:rPr>
              <a:t>more strategic engagement </a:t>
            </a:r>
            <a:r>
              <a:rPr i="1">
                <a:solidFill>
                  <a:srgbClr val="0F5494"/>
                </a:solidFill>
                <a:latin typeface="Verdana"/>
                <a:ea typeface="Verdana"/>
                <a:cs typeface="Verdana"/>
                <a:sym typeface="Verdana"/>
              </a:rPr>
              <a:t>with accountable, representative local authorities and associations of local authorities in partner countries […]</a:t>
            </a:r>
          </a:p>
          <a:p>
            <a:pPr lvl="0" algn="just"/>
            <a:endParaRPr i="1">
              <a:solidFill>
                <a:srgbClr val="0F5494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just"/>
            <a:r>
              <a:rPr i="1">
                <a:solidFill>
                  <a:srgbClr val="FE7038"/>
                </a:solidFill>
                <a:latin typeface="Verdana"/>
                <a:ea typeface="Verdana"/>
                <a:cs typeface="Verdana"/>
                <a:sym typeface="Verdana"/>
              </a:rPr>
              <a:t>Local authorities and their associations</a:t>
            </a:r>
            <a:r>
              <a:rPr i="1">
                <a:solidFill>
                  <a:srgbClr val="0F5494"/>
                </a:solidFill>
                <a:latin typeface="Verdana"/>
                <a:ea typeface="Verdana"/>
                <a:cs typeface="Verdana"/>
                <a:sym typeface="Verdana"/>
              </a:rPr>
              <a:t> are important </a:t>
            </a:r>
            <a:r>
              <a:rPr i="1">
                <a:solidFill>
                  <a:srgbClr val="FE7038"/>
                </a:solidFill>
                <a:latin typeface="Verdana"/>
                <a:ea typeface="Verdana"/>
                <a:cs typeface="Verdana"/>
                <a:sym typeface="Verdana"/>
              </a:rPr>
              <a:t>actors for change</a:t>
            </a:r>
            <a:r>
              <a:rPr i="1">
                <a:solidFill>
                  <a:srgbClr val="0F5494"/>
                </a:solidFill>
                <a:latin typeface="Verdana"/>
                <a:ea typeface="Verdana"/>
                <a:cs typeface="Verdana"/>
                <a:sym typeface="Verdana"/>
              </a:rPr>
              <a:t> in reducing poverty and in promoting human rights and democracy, good governance and sustainable development at local levels in partner countries. [...] </a:t>
            </a:r>
          </a:p>
          <a:p>
            <a:pPr lvl="0" algn="just"/>
            <a:endParaRPr i="1">
              <a:solidFill>
                <a:srgbClr val="0F5494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just"/>
            <a:r>
              <a:rPr i="1">
                <a:solidFill>
                  <a:srgbClr val="FE7038"/>
                </a:solidFill>
                <a:latin typeface="Verdana"/>
                <a:ea typeface="Verdana"/>
                <a:cs typeface="Verdana"/>
                <a:sym typeface="Verdana"/>
              </a:rPr>
              <a:t>Local authorities and their associations </a:t>
            </a:r>
            <a:r>
              <a:rPr i="1">
                <a:solidFill>
                  <a:srgbClr val="0F5494"/>
                </a:solidFill>
                <a:latin typeface="Verdana"/>
                <a:ea typeface="Verdana"/>
                <a:cs typeface="Verdana"/>
                <a:sym typeface="Verdana"/>
              </a:rPr>
              <a:t>can implement their institutional and operational responsibilities with a special focus on building accountability at the local level” [...]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96955" y="1325880"/>
            <a:ext cx="8986949" cy="51881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621631" lvl="1" indent="-240631" algn="l">
              <a:spcBef>
                <a:spcPts val="600"/>
              </a:spcBef>
              <a:buSzPct val="100000"/>
              <a:buChar char="•"/>
            </a:pP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Umbrella organisations based on 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membership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representativeness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at different levels (sub-national, national, continental and international);</a:t>
            </a:r>
          </a:p>
          <a:p>
            <a:pPr marL="621631" lvl="1" indent="-240631" algn="l">
              <a:spcBef>
                <a:spcPts val="600"/>
              </a:spcBef>
              <a:buSzPct val="100000"/>
              <a:buChar char="•"/>
            </a:pP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Generally organised as an 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autonomous legal entity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in accordance with the legislation in force in the country of registration;</a:t>
            </a:r>
          </a:p>
          <a:p>
            <a:pPr marL="621631" lvl="1" indent="-240631" algn="l">
              <a:spcBef>
                <a:spcPts val="600"/>
              </a:spcBef>
              <a:buSzPct val="100000"/>
              <a:buChar char="•"/>
            </a:pP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Composed of a 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representative body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elected by its LA members (</a:t>
            </a:r>
            <a:r>
              <a:rPr sz="2100" u="sng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LA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100" u="sng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politicians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) and a 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permanent secretariat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sz="2100" u="sng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technicians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621631" lvl="1" indent="-240631" algn="l">
              <a:spcBef>
                <a:spcPts val="600"/>
              </a:spcBef>
              <a:buSzPct val="100000"/>
              <a:buChar char="•"/>
            </a:pPr>
            <a:r>
              <a:rPr sz="2100" u="sng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Functions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: (i) 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advocacy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of members' interests in front of central governments and other national stakeholders as well as in international fora; (ii) 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lobby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for decentralisation processes; (iii) c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oordination among members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; (iv) 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experience and knowledge sharing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with the view to enhance Local Authorities’ capacities; (v) provision of s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ervices to members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; (vi) 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quality supervision of LAs’ performance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in matters of local policy-making processes and service delivery; (vii) contributing to the formulation of governance/development/urban 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planning</a:t>
            </a:r>
            <a:r>
              <a:rPr sz="21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100">
                <a:solidFill>
                  <a:srgbClr val="FF9300"/>
                </a:solidFill>
                <a:latin typeface="Arial"/>
                <a:ea typeface="Arial"/>
                <a:cs typeface="Arial"/>
                <a:sym typeface="Arial"/>
              </a:rPr>
              <a:t>at the local level</a:t>
            </a:r>
          </a:p>
        </p:txBody>
      </p:sp>
      <p:sp>
        <p:nvSpPr>
          <p:cNvPr id="89" name="Shape 89"/>
          <p:cNvSpPr/>
          <p:nvPr/>
        </p:nvSpPr>
        <p:spPr>
          <a:xfrm>
            <a:off x="179387" y="822325"/>
            <a:ext cx="8785226" cy="39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2600">
                <a:solidFill>
                  <a:srgbClr val="00AA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00AA00"/>
                </a:solidFill>
              </a:rPr>
              <a:t>¿¡Associations of Local Authorities (ALAs)?!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0" y="0"/>
            <a:ext cx="9156700" cy="62071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  <a:round/>
          </a:ln>
        </p:spPr>
        <p:txBody>
          <a:bodyPr lIns="0" tIns="0" rIns="0" bIns="0"/>
          <a:lstStyle/>
          <a:p>
            <a:pPr lvl="0" algn="l">
              <a:defRPr i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92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5575" y="0"/>
            <a:ext cx="1262063" cy="8826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5" name="Group 95"/>
          <p:cNvGrpSpPr/>
          <p:nvPr/>
        </p:nvGrpSpPr>
        <p:grpSpPr>
          <a:xfrm>
            <a:off x="4256087" y="6596062"/>
            <a:ext cx="611188" cy="252413"/>
            <a:chOff x="0" y="0"/>
            <a:chExt cx="611187" cy="252412"/>
          </a:xfrm>
        </p:grpSpPr>
        <p:sp>
          <p:nvSpPr>
            <p:cNvPr id="93" name="Shape 93"/>
            <p:cNvSpPr/>
            <p:nvPr/>
          </p:nvSpPr>
          <p:spPr>
            <a:xfrm>
              <a:off x="0" y="0"/>
              <a:ext cx="611188" cy="252413"/>
            </a:xfrm>
            <a:prstGeom prst="rect">
              <a:avLst/>
            </a:prstGeom>
            <a:solidFill>
              <a:srgbClr val="BF4B3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>
                <a:defRPr i="1"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pic>
          <p:nvPicPr>
            <p:cNvPr id="94" name="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11188" cy="252413"/>
            </a:xfrm>
            <a:prstGeom prst="rect">
              <a:avLst/>
            </a:prstGeom>
            <a:ln w="9525" cap="flat">
              <a:solidFill>
                <a:srgbClr val="BF4B36"/>
              </a:solidFill>
              <a:prstDash val="solid"/>
              <a:round/>
            </a:ln>
            <a:effectLst/>
          </p:spPr>
        </p:pic>
      </p:grpSp>
      <p:sp>
        <p:nvSpPr>
          <p:cNvPr id="96" name="Shape 96"/>
          <p:cNvSpPr>
            <a:spLocks noGrp="1"/>
          </p:cNvSpPr>
          <p:nvPr>
            <p:ph type="body" idx="4294967295"/>
          </p:nvPr>
        </p:nvSpPr>
        <p:spPr>
          <a:xfrm>
            <a:off x="152400" y="2489200"/>
            <a:ext cx="8826500" cy="3771900"/>
          </a:xfrm>
          <a:prstGeom prst="rect">
            <a:avLst/>
          </a:prstGeom>
        </p:spPr>
        <p:txBody>
          <a:bodyPr lIns="38100" tIns="38100" rIns="38100" bIns="38100">
            <a:normAutofit/>
          </a:bodyPr>
          <a:lstStyle/>
          <a:p>
            <a:pPr marL="0" lvl="0" indent="0" algn="just">
              <a:spcBef>
                <a:spcPts val="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2600"/>
                </a:solidFill>
                <a:latin typeface="Arial"/>
                <a:ea typeface="Arial"/>
                <a:cs typeface="Arial"/>
                <a:sym typeface="Arial"/>
              </a:rPr>
              <a:t>Priority 2 </a:t>
            </a:r>
            <a:r>
              <a:rPr sz="24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- Focus on the capacity of European and partner countries CSOs networks/platforms and Associations of LAs, to effectively contribute to policy dialogues on development related issues at regional, including EU, and global levels:</a:t>
            </a:r>
          </a:p>
          <a:p>
            <a:pPr marL="0" lvl="0" indent="0" algn="just">
              <a:spcBef>
                <a:spcPts val="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endParaRPr sz="2400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>
              <a:spcBef>
                <a:spcPts val="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(i) </a:t>
            </a:r>
            <a:r>
              <a:rPr sz="2400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Strengthening their representativeness and capacities </a:t>
            </a:r>
            <a:r>
              <a:rPr sz="24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to effectively link local realities to regional and global debates</a:t>
            </a:r>
          </a:p>
          <a:p>
            <a:pPr marL="0" lvl="0" indent="0" algn="just">
              <a:spcBef>
                <a:spcPts val="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endParaRPr sz="2400">
              <a:solidFill>
                <a:srgbClr val="0F549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>
              <a:spcBef>
                <a:spcPts val="0"/>
              </a:spcBef>
              <a:buSzTx/>
              <a:buNone/>
              <a:defRPr sz="1800" i="0">
                <a:solidFill>
                  <a:srgbClr val="000000"/>
                </a:solidFill>
              </a:defRPr>
            </a:pPr>
            <a:r>
              <a:rPr sz="24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(ii) </a:t>
            </a:r>
            <a:r>
              <a:rPr sz="2400">
                <a:solidFill>
                  <a:srgbClr val="FE7038"/>
                </a:solidFill>
                <a:latin typeface="Arial"/>
                <a:ea typeface="Arial"/>
                <a:cs typeface="Arial"/>
                <a:sym typeface="Arial"/>
              </a:rPr>
              <a:t>Supporting their networking initiatives</a:t>
            </a:r>
            <a:r>
              <a:rPr sz="2400">
                <a:solidFill>
                  <a:srgbClr val="0F5494"/>
                </a:solidFill>
                <a:latin typeface="Arial"/>
                <a:ea typeface="Arial"/>
                <a:cs typeface="Arial"/>
                <a:sym typeface="Arial"/>
              </a:rPr>
              <a:t>, which will allow them, to join forces and act as strategic partners for key policy makers"</a:t>
            </a:r>
          </a:p>
        </p:txBody>
      </p:sp>
      <p:sp>
        <p:nvSpPr>
          <p:cNvPr id="97" name="Shape 97"/>
          <p:cNvSpPr>
            <a:spLocks noGrp="1"/>
          </p:cNvSpPr>
          <p:nvPr>
            <p:ph type="title" idx="4294967295"/>
          </p:nvPr>
        </p:nvSpPr>
        <p:spPr>
          <a:xfrm>
            <a:off x="65087" y="863600"/>
            <a:ext cx="9017001" cy="1308101"/>
          </a:xfrm>
          <a:prstGeom prst="rect">
            <a:avLst/>
          </a:prstGeom>
        </p:spPr>
        <p:txBody>
          <a:bodyPr lIns="38100" tIns="38100" rIns="38100" bIns="38100">
            <a:normAutofit fontScale="90000"/>
          </a:bodyPr>
          <a:lstStyle/>
          <a:p>
            <a:pPr marL="0" lvl="0" indent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rPr>
              <a:t>MIP of the EU Thematic Programme </a:t>
            </a:r>
            <a:br>
              <a:rPr sz="280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rPr>
            </a:br>
            <a:r>
              <a:rPr sz="280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rPr>
              <a:t>“Civil Society Organisations and Local Authorities”</a:t>
            </a:r>
            <a:br>
              <a:rPr sz="280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rPr>
            </a:br>
            <a:r>
              <a:rPr sz="2800">
                <a:solidFill>
                  <a:srgbClr val="00AA00"/>
                </a:solidFill>
                <a:latin typeface="Arial Bold"/>
                <a:ea typeface="Arial Bold"/>
                <a:cs typeface="Arial Bold"/>
                <a:sym typeface="Arial Bold"/>
              </a:rPr>
              <a:t>2014 - 2020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Verdana Bold"/>
            <a:ea typeface="Verdana Bold"/>
            <a:cs typeface="Verdana Bold"/>
            <a:sym typeface="Verdan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Verdana Bold"/>
            <a:ea typeface="Verdana Bold"/>
            <a:cs typeface="Verdana Bold"/>
            <a:sym typeface="Verdan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Verdana Bold"/>
            <a:ea typeface="Verdana Bold"/>
            <a:cs typeface="Verdana Bold"/>
            <a:sym typeface="Verdan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Verdana Bold"/>
            <a:ea typeface="Verdana Bold"/>
            <a:cs typeface="Verdana Bold"/>
            <a:sym typeface="Verdan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1922</Words>
  <Application>Microsoft Office PowerPoint</Application>
  <PresentationFormat>On-screen Show (4:3)</PresentationFormat>
  <Paragraphs>206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</vt:lpstr>
      <vt:lpstr> PART VI Strategic Partnerships between the EU and Associations of LAs operating at international and regional levels  </vt:lpstr>
      <vt:lpstr>PowerPoint Presentation</vt:lpstr>
      <vt:lpstr>INDEX</vt:lpstr>
      <vt:lpstr>I. From Policy to Action</vt:lpstr>
      <vt:lpstr>Commission Communication “Empowering Local Authorities in partner countries for enhanced governance and more effective development outcomes”, 15 May 2013</vt:lpstr>
      <vt:lpstr>Commission Communication “Empowering Local Authorities in partner countries for enhanced governance and more effective development outcomes”, 15 May 2013</vt:lpstr>
      <vt:lpstr>PowerPoint Presentation</vt:lpstr>
      <vt:lpstr>PowerPoint Presentation</vt:lpstr>
      <vt:lpstr>MIP of the EU Thematic Programme  “Civil Society Organisations and Local Authorities” 2014 - 2020</vt:lpstr>
      <vt:lpstr>Annual Action Plan 2014  of the TP “Civil Society Organisations and Local Authorities”</vt:lpstr>
      <vt:lpstr>II. Framing  the Strategic Partnerships</vt:lpstr>
      <vt:lpstr>Legal Basis (i) </vt:lpstr>
      <vt:lpstr>Legal Basis (ii)</vt:lpstr>
      <vt:lpstr>Documents of the Strategic Partnership (i)</vt:lpstr>
      <vt:lpstr>Documents of the Strategic Partnership (ii)</vt:lpstr>
      <vt:lpstr>STRUCTURE of FPA </vt:lpstr>
      <vt:lpstr>III. State of art in testing FPAs</vt:lpstr>
      <vt:lpstr>January 2015: DEVCO Commissioner Mimica  signing strategic partnerships with 5 ALAs</vt:lpstr>
      <vt:lpstr>PowerPoint Presentation</vt:lpstr>
      <vt:lpstr>PowerPoint Presentation</vt:lpstr>
      <vt:lpstr>PowerPoint Presentation</vt:lpstr>
      <vt:lpstr>Monitoring and Evaluation Mechanism (MEM)</vt:lpstr>
      <vt:lpstr>Added Value of FPA</vt:lpstr>
      <vt:lpstr> VI. What next: EU Delegations?</vt:lpstr>
      <vt:lpstr>¿Questions?</vt:lpstr>
      <vt:lpstr> MANY 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PART VI Strategic Partnerships between the EU and Associations of LAs operating at international and regional levels  </dc:title>
  <cp:lastModifiedBy>ASCIUTTI Elena (DEVCO)</cp:lastModifiedBy>
  <cp:revision>1</cp:revision>
  <cp:lastPrinted>2015-04-17T07:26:35Z</cp:lastPrinted>
  <dcterms:modified xsi:type="dcterms:W3CDTF">2015-04-17T07:30:14Z</dcterms:modified>
</cp:coreProperties>
</file>