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0" r:id="rId2"/>
  </p:sldMasterIdLst>
  <p:notesMasterIdLst>
    <p:notesMasterId r:id="rId7"/>
  </p:notesMasterIdLst>
  <p:sldIdLst>
    <p:sldId id="261" r:id="rId3"/>
    <p:sldId id="257" r:id="rId4"/>
    <p:sldId id="258" r:id="rId5"/>
    <p:sldId id="259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322" autoAdjust="0"/>
    <p:restoredTop sz="94660"/>
  </p:normalViewPr>
  <p:slideViewPr>
    <p:cSldViewPr>
      <p:cViewPr varScale="1">
        <p:scale>
          <a:sx n="87" d="100"/>
          <a:sy n="87" d="100"/>
        </p:scale>
        <p:origin x="-13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B8553-7583-43C4-9BDF-A0AB1925D470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5AA20-EE5E-4A2C-9610-80795B80E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55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77E2-6A45-4DA0-BD8A-8B822F8F9BEC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EA8C7-C362-4136-820F-E520481FC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9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77E2-6A45-4DA0-BD8A-8B822F8F9BEC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EA8C7-C362-4136-820F-E520481FC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77E2-6A45-4DA0-BD8A-8B822F8F9BEC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EA8C7-C362-4136-820F-E520481FC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77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88856-4082-4839-A230-A33995CA8477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016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27EA9-8C57-4EF8-B237-872EB1786E4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082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DEAC9-3CB5-44DC-B46D-7F06DC4E4685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334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7F3D6-D8D1-4272-BC7A-6504A104046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044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53FA9-1420-4C37-BA28-D7549C87E04F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2004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73E5B-1FF7-4C51-BC44-EACD5302151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2901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F25D1-8248-4CE2-A1CA-532AA04CBAB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3628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A5E10-7E0D-42FC-B013-E9FD9526FE1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908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77E2-6A45-4DA0-BD8A-8B822F8F9BEC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EA8C7-C362-4136-820F-E520481FC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0268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E7AFC-4AD1-4512-B7C2-F791A96089DF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503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D3B48-B63C-4A11-A78F-702215255912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6435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ea typeface="MS PGothic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22"/>
          <p:cNvSpPr>
            <a:spLocks noChangeShapeType="1"/>
          </p:cNvSpPr>
          <p:nvPr userDrawn="1"/>
        </p:nvSpPr>
        <p:spPr bwMode="auto">
          <a:xfrm>
            <a:off x="4252913" y="1233488"/>
            <a:ext cx="630237" cy="0"/>
          </a:xfrm>
          <a:prstGeom prst="line">
            <a:avLst/>
          </a:prstGeom>
          <a:noFill/>
          <a:ln w="38100">
            <a:solidFill>
              <a:srgbClr val="BF4B36"/>
            </a:solidFill>
            <a:round/>
            <a:headEnd/>
            <a:tailEnd/>
          </a:ln>
          <a:effec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200">
              <a:solidFill>
                <a:srgbClr val="0F5494"/>
              </a:solidFill>
              <a:ea typeface="MS PGothic"/>
            </a:endParaRPr>
          </a:p>
        </p:txBody>
      </p:sp>
      <p:pic>
        <p:nvPicPr>
          <p:cNvPr id="7" name="Picture 25" descr="footer_white_transparent_en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60850" y="6596063"/>
            <a:ext cx="611188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10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8618EE1-B93B-0440-9FA6-42F8EE5FB2A9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00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77E2-6A45-4DA0-BD8A-8B822F8F9BEC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EA8C7-C362-4136-820F-E520481FC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759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77E2-6A45-4DA0-BD8A-8B822F8F9BEC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EA8C7-C362-4136-820F-E520481FC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07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77E2-6A45-4DA0-BD8A-8B822F8F9BEC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EA8C7-C362-4136-820F-E520481FC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08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77E2-6A45-4DA0-BD8A-8B822F8F9BEC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EA8C7-C362-4136-820F-E520481FC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63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77E2-6A45-4DA0-BD8A-8B822F8F9BEC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EA8C7-C362-4136-820F-E520481FC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956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77E2-6A45-4DA0-BD8A-8B822F8F9BEC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EA8C7-C362-4136-820F-E520481FC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868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77E2-6A45-4DA0-BD8A-8B822F8F9BEC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EA8C7-C362-4136-820F-E520481FC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1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77E2-6A45-4DA0-BD8A-8B822F8F9BEC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EA8C7-C362-4136-820F-E520481FC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8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9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9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349A11-17CD-4A58-9164-72E5AE4A7B27}" type="slidenum">
              <a:rPr lang="en-GB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srgbClr val="FFFFFF"/>
              </a:solidFill>
              <a:ea typeface="MS PGothic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7163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MS PGothic"/>
          <a:cs typeface="MS PGothic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MS PGothic"/>
          <a:cs typeface="MS PGothic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MS PGothic"/>
          <a:cs typeface="MS PGothic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F5494"/>
          </a:solidFill>
          <a:latin typeface="+mn-lt"/>
          <a:ea typeface="MS PGothic"/>
          <a:cs typeface="MS PGothic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9" charset="0"/>
          <a:ea typeface="MS PGothic"/>
          <a:cs typeface="MS PGothic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MS PGothic"/>
          <a:cs typeface="MS PGothic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indent="0" algn="ctr" eaLnBrk="1" hangingPunct="1">
              <a:spcAft>
                <a:spcPts val="1000"/>
              </a:spcAft>
            </a:pPr>
            <a:r>
              <a:rPr lang="en-US" sz="2800" dirty="0" smtClean="0">
                <a:solidFill>
                  <a:srgbClr val="FF9900"/>
                </a:solidFill>
                <a:latin typeface="Arial" charset="0"/>
                <a:ea typeface="MS PGothic" charset="0"/>
              </a:rPr>
              <a:t/>
            </a:r>
            <a:br>
              <a:rPr lang="en-US" sz="2800" dirty="0" smtClean="0">
                <a:solidFill>
                  <a:srgbClr val="FF9900"/>
                </a:solidFill>
                <a:latin typeface="Arial" charset="0"/>
                <a:ea typeface="MS PGothic" charset="0"/>
              </a:rPr>
            </a:br>
            <a:r>
              <a:rPr lang="en-US" sz="2800" dirty="0" smtClean="0">
                <a:solidFill>
                  <a:srgbClr val="FF9900"/>
                </a:solidFill>
                <a:latin typeface="Arial" charset="0"/>
                <a:ea typeface="MS PGothic" charset="0"/>
              </a:rPr>
              <a:t>Session </a:t>
            </a:r>
            <a:r>
              <a:rPr lang="en-US" sz="2800" dirty="0" smtClean="0">
                <a:solidFill>
                  <a:srgbClr val="FF9900"/>
                </a:solidFill>
                <a:latin typeface="Arial" charset="0"/>
                <a:ea typeface="MS PGothic" charset="0"/>
              </a:rPr>
              <a:t>4.1</a:t>
            </a:r>
            <a:r>
              <a:rPr lang="en-US" sz="2800" dirty="0">
                <a:solidFill>
                  <a:srgbClr val="FF9900"/>
                </a:solidFill>
                <a:latin typeface="Arial" charset="0"/>
                <a:ea typeface="MS PGothic" charset="0"/>
              </a:rPr>
              <a:t/>
            </a:r>
            <a:br>
              <a:rPr lang="en-US" sz="2800" dirty="0">
                <a:solidFill>
                  <a:srgbClr val="FF9900"/>
                </a:solidFill>
                <a:latin typeface="Arial" charset="0"/>
                <a:ea typeface="MS PGothic" charset="0"/>
              </a:rPr>
            </a:br>
            <a:r>
              <a:rPr lang="ar-AE" sz="2800" dirty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fr-BE" sz="2800" dirty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fr-BE" sz="2800" dirty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r>
              <a:rPr lang="en-US" sz="3600" dirty="0" smtClean="0"/>
              <a:t>Local Authorities and Food Security : what role ?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en-US" sz="2400" dirty="0" smtClean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r>
              <a:rPr lang="en-US" sz="2800" dirty="0" smtClean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en-US" sz="2800" dirty="0" smtClean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r>
              <a:rPr lang="en-GB" sz="160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>Leonardo G. Romeo</a:t>
            </a:r>
            <a:r>
              <a:rPr lang="en-GB" sz="140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140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1200" b="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>Local Development International LLC</a:t>
            </a:r>
            <a:br>
              <a:rPr lang="en-GB" sz="1200" b="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1200" b="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>New York University</a:t>
            </a:r>
            <a:r>
              <a:rPr lang="en-GB" sz="1200" b="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1200" b="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1400" b="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1400" b="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1200" dirty="0">
                <a:solidFill>
                  <a:srgbClr val="E7B400"/>
                </a:solidFill>
                <a:latin typeface="Verdana" charset="0"/>
                <a:ea typeface="MS PGothic" charset="0"/>
              </a:rPr>
              <a:t>Workshop on Decentralization </a:t>
            </a:r>
            <a:r>
              <a:rPr lang="en-GB" sz="120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>Reforms</a:t>
            </a:r>
            <a:r>
              <a:rPr lang="en-GB" sz="1200" dirty="0">
                <a:solidFill>
                  <a:srgbClr val="E7B400"/>
                </a:solidFill>
                <a:latin typeface="Verdana" charset="0"/>
                <a:ea typeface="MS PGothic" charset="0"/>
              </a:rPr>
              <a:t>, Local Governance, Local and Territorial </a:t>
            </a:r>
            <a:r>
              <a:rPr lang="en-GB" sz="120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>Development </a:t>
            </a:r>
            <a:r>
              <a:rPr lang="en-GB" sz="12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12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120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>Brussels - 13 </a:t>
            </a:r>
            <a:r>
              <a:rPr lang="en-GB" sz="1200" dirty="0">
                <a:solidFill>
                  <a:srgbClr val="E7B400"/>
                </a:solidFill>
                <a:latin typeface="Verdana" charset="0"/>
                <a:ea typeface="MS PGothic" charset="0"/>
              </a:rPr>
              <a:t>to 17 April 2005</a:t>
            </a:r>
            <a:r>
              <a:rPr lang="en-US" sz="1200" dirty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en-US" sz="1200" dirty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endParaRPr lang="en-GB" sz="2800" dirty="0">
              <a:latin typeface="Arial" charset="0"/>
              <a:ea typeface="MS PGothic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60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377428"/>
              </p:ext>
            </p:extLst>
          </p:nvPr>
        </p:nvGraphicFramePr>
        <p:xfrm>
          <a:off x="152400" y="1219200"/>
          <a:ext cx="8534400" cy="4525962"/>
        </p:xfrm>
        <a:graphic>
          <a:graphicData uri="http://schemas.openxmlformats.org/drawingml/2006/table">
            <a:tbl>
              <a:tblPr firstRow="1" firstCol="1" bandRow="1"/>
              <a:tblGrid>
                <a:gridCol w="1626106"/>
                <a:gridCol w="1802894"/>
                <a:gridCol w="5105400"/>
              </a:tblGrid>
              <a:tr h="6987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Substantive dimensions of</a:t>
                      </a:r>
                      <a:endParaRPr lang="en-US" sz="1300" dirty="0">
                        <a:effectLst/>
                        <a:latin typeface="Calibri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Local Development</a:t>
                      </a:r>
                      <a:endParaRPr lang="en-US" sz="1300" dirty="0">
                        <a:effectLst/>
                        <a:latin typeface="Calibri"/>
                      </a:endParaRPr>
                    </a:p>
                  </a:txBody>
                  <a:tcPr marL="67622" marR="67622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Specific contributions to food security</a:t>
                      </a:r>
                      <a:endParaRPr lang="en-US" sz="1300">
                        <a:effectLst/>
                        <a:latin typeface="Calibri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(an indicative list)</a:t>
                      </a:r>
                      <a:endParaRPr lang="en-US" sz="1300">
                        <a:effectLst/>
                        <a:latin typeface="Calibri"/>
                      </a:endParaRPr>
                    </a:p>
                  </a:txBody>
                  <a:tcPr marL="67622" marR="67622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Potential LG role </a:t>
                      </a:r>
                      <a:endParaRPr lang="en-US" sz="1300" dirty="0">
                        <a:effectLst/>
                        <a:latin typeface="Calibri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(an indicative list)</a:t>
                      </a:r>
                      <a:endParaRPr lang="en-US" sz="1300" dirty="0">
                        <a:effectLst/>
                        <a:latin typeface="Calibri"/>
                      </a:endParaRPr>
                    </a:p>
                  </a:txBody>
                  <a:tcPr marL="67622" marR="67622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098853">
                <a:tc rowSpan="4"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+mj-lt"/>
                        <a:buNone/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Improved coverage/ quality of social development and protection services</a:t>
                      </a:r>
                    </a:p>
                  </a:txBody>
                  <a:tcPr marL="67622" marR="67622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Nutrition programs</a:t>
                      </a:r>
                    </a:p>
                    <a:p>
                      <a:pPr marL="228600" marR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7622" marR="67622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LG promoting and co-financing local programs with community organizations (e.g. food in daycare centers for most vulnerable children)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LG partnering with national agencies to implement and improve the targeting and effectiveness of their nutrition programs</a:t>
                      </a:r>
                    </a:p>
                  </a:txBody>
                  <a:tcPr marL="67622" marR="67622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19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Cash Transfers / Vouchers administration programs</a:t>
                      </a:r>
                    </a:p>
                  </a:txBody>
                  <a:tcPr marL="67622" marR="67622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LG partnering with national agencies to implement and improve the targeting and effectiveness of their programs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LG partnering with Financial Services providers to improve delivery and impact of programs</a:t>
                      </a:r>
                    </a:p>
                  </a:txBody>
                  <a:tcPr marL="67622" marR="67622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44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Community assistance programs </a:t>
                      </a:r>
                    </a:p>
                  </a:txBody>
                  <a:tcPr marL="67622" marR="67622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LG partnering with  NGOs and community organizations and providing facilitation services and financial support for the operation of food banks /pantries addressing “food poverty” issues in the community</a:t>
                      </a:r>
                    </a:p>
                  </a:txBody>
                  <a:tcPr marL="67622" marR="67622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19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Food education programs</a:t>
                      </a:r>
                    </a:p>
                  </a:txBody>
                  <a:tcPr marL="67622" marR="67622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LG promoting and co-financing local programs  with community organizations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LG implementing and improving the coverage and effectiveness of nationally sponsored food education  programs</a:t>
                      </a:r>
                    </a:p>
                  </a:txBody>
                  <a:tcPr marL="67622" marR="67622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262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751542"/>
              </p:ext>
            </p:extLst>
          </p:nvPr>
        </p:nvGraphicFramePr>
        <p:xfrm>
          <a:off x="152400" y="228600"/>
          <a:ext cx="8686800" cy="6146800"/>
        </p:xfrm>
        <a:graphic>
          <a:graphicData uri="http://schemas.openxmlformats.org/drawingml/2006/table">
            <a:tbl>
              <a:tblPr firstRow="1" firstCol="1" bandRow="1"/>
              <a:tblGrid>
                <a:gridCol w="1295400"/>
                <a:gridCol w="1524000"/>
                <a:gridCol w="5867400"/>
              </a:tblGrid>
              <a:tr h="45284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Substantive dimensions of</a:t>
                      </a:r>
                      <a:endParaRPr lang="en-US" sz="13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Local Development</a:t>
                      </a:r>
                      <a:endParaRPr lang="en-US" sz="1300" dirty="0">
                        <a:effectLst/>
                        <a:latin typeface="+mn-lt"/>
                      </a:endParaRPr>
                    </a:p>
                  </a:txBody>
                  <a:tcPr marL="43824" marR="4382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Specific contributions to food security</a:t>
                      </a:r>
                      <a:endParaRPr lang="en-US" sz="13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(an indicative list)</a:t>
                      </a:r>
                      <a:endParaRPr lang="en-US" sz="1300" dirty="0">
                        <a:effectLst/>
                        <a:latin typeface="+mn-lt"/>
                      </a:endParaRPr>
                    </a:p>
                  </a:txBody>
                  <a:tcPr marL="43824" marR="4382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Potential LG role </a:t>
                      </a:r>
                      <a:endParaRPr lang="en-US" sz="13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(an indicative list)</a:t>
                      </a:r>
                      <a:endParaRPr lang="en-US" sz="1300" dirty="0">
                        <a:effectLst/>
                        <a:latin typeface="+mn-lt"/>
                      </a:endParaRPr>
                    </a:p>
                  </a:txBody>
                  <a:tcPr marL="43824" marR="4382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453820">
                <a:tc rowSpan="4"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+mj-lt"/>
                        <a:buNone/>
                      </a:pPr>
                      <a:r>
                        <a:rPr lang="en-US" sz="13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Better management of natural resources and environmental protection</a:t>
                      </a:r>
                      <a:r>
                        <a:rPr lang="en-US" sz="13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 </a:t>
                      </a:r>
                      <a:endParaRPr lang="en-US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24" marR="4382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>
                          <a:effectLst/>
                          <a:latin typeface="+mn-lt"/>
                          <a:ea typeface="Calibri"/>
                          <a:cs typeface="Times New Roman"/>
                        </a:rPr>
                        <a:t>Water resources management programs and projects</a:t>
                      </a:r>
                    </a:p>
                    <a:p>
                      <a:pPr marL="228600" marR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3824" marR="4382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LG engaging with water resources management institutions at catchment level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LG mainstreaming the Integrated Water Resources Management (IWRM) principles in their investments and services delivery programs and projects cycle. </a:t>
                      </a:r>
                      <a:r>
                        <a:rPr lang="en-US" sz="1300" dirty="0">
                          <a:effectLst/>
                          <a:latin typeface="+mn-lt"/>
                          <a:ea typeface="Calibri"/>
                          <a:cs typeface="SymbolMT"/>
                        </a:rPr>
                        <a:t> </a:t>
                      </a:r>
                      <a:endParaRPr lang="en-US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LG regulating and promoting  locally appropriate forms of water services provision including public provision, community management, public-private partnerships or privatized service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LG financing or co-financing new water infrastructure development and maintenance projects</a:t>
                      </a:r>
                      <a:r>
                        <a:rPr lang="en-US" sz="1300" dirty="0">
                          <a:effectLst/>
                          <a:latin typeface="+mn-lt"/>
                          <a:ea typeface="Calibri"/>
                          <a:cs typeface="SymbolMT"/>
                        </a:rPr>
                        <a:t>  to improve </a:t>
                      </a:r>
                      <a:r>
                        <a:rPr lang="en-US" sz="1300" dirty="0">
                          <a:effectLst/>
                          <a:latin typeface="+mn-lt"/>
                          <a:ea typeface="Calibri"/>
                          <a:cs typeface="AkzidenzGroteskBE-Light"/>
                        </a:rPr>
                        <a:t>access to clean water and sanitation</a:t>
                      </a:r>
                      <a:endParaRPr lang="en-US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24" marR="4382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86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>
                          <a:effectLst/>
                          <a:latin typeface="+mn-lt"/>
                          <a:ea typeface="Calibri"/>
                          <a:cs typeface="Times New Roman"/>
                        </a:rPr>
                        <a:t>Climate Change adaptation programs</a:t>
                      </a:r>
                    </a:p>
                    <a:p>
                      <a:pPr marL="228600" marR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3824" marR="4382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LG supporting local programs that help adjust agricultural production practices to reflect changing climate conditions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LG investing in infrastructure that Improve agricultural water supply and use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LG investing in the prevention of</a:t>
                      </a:r>
                      <a:r>
                        <a:rPr lang="en-US" sz="1300" dirty="0">
                          <a:effectLst/>
                          <a:latin typeface="+mn-lt"/>
                          <a:ea typeface="Calibri"/>
                          <a:cs typeface="AkzidenzGroteskBE-Light"/>
                        </a:rPr>
                        <a:t> damage to infrastructure and market spaces, and spoilage of fresh and staple foods. </a:t>
                      </a:r>
                      <a:endParaRPr lang="en-US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+mn-lt"/>
                          <a:ea typeface="Calibri"/>
                          <a:cs typeface="AkzidenzGroteskBE-Light"/>
                        </a:rPr>
                        <a:t>LG investing in flood control infrastructure to protect food-insecure groups living in hazard prone settlements, from assets and time losses that reduce their ability to buy food.</a:t>
                      </a:r>
                      <a:endParaRPr lang="en-US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24" marR="4382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5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>
                          <a:effectLst/>
                          <a:latin typeface="+mn-lt"/>
                          <a:ea typeface="Calibri"/>
                          <a:cs typeface="Times New Roman"/>
                        </a:rPr>
                        <a:t>Agricultural Land Conservation policies</a:t>
                      </a:r>
                    </a:p>
                    <a:p>
                      <a:pPr marL="228600" marR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3824" marR="4382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Perpetua"/>
                        </a:rPr>
                        <a:t>LG adopting comprehensive farmland protection policies</a:t>
                      </a:r>
                      <a:r>
                        <a:rPr lang="en-US" sz="13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 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Perpetua"/>
                        </a:rPr>
                        <a:t> and</a:t>
                      </a:r>
                      <a:r>
                        <a:rPr lang="en-US" sz="13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 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Perpetua"/>
                        </a:rPr>
                        <a:t>  plans to preserve farmland</a:t>
                      </a:r>
                      <a:endParaRPr lang="en-US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Perpetua"/>
                        </a:rPr>
                        <a:t>LG implementing farmland preservation programs through appropriate local taxation policies and incentives for working farms</a:t>
                      </a:r>
                      <a:endParaRPr lang="en-US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24" marR="4382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1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>
                          <a:effectLst/>
                          <a:latin typeface="+mn-lt"/>
                          <a:ea typeface="Calibri"/>
                          <a:cs typeface="Times New Roman"/>
                        </a:rPr>
                        <a:t>Urban Land use policies</a:t>
                      </a:r>
                    </a:p>
                  </a:txBody>
                  <a:tcPr marL="43824" marR="4382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 dirty="0">
                          <a:effectLst/>
                          <a:latin typeface="+mn-lt"/>
                          <a:ea typeface="Calibri"/>
                          <a:cs typeface="AkzidenzGroteskBE-Light"/>
                        </a:rPr>
                        <a:t>LG engaging in urban planning and infrastructure development in low-income settlements to ensure access to safe food and clean water and sanitation, as well as effective transport and storage to reduce food waste.</a:t>
                      </a:r>
                      <a:endParaRPr lang="en-US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24" marR="4382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938338" y="1341666"/>
            <a:ext cx="20710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MS Mincho" pitchFamily="49" charset="-128"/>
                <a:cs typeface="Times New Roman" pitchFamily="18" charset="0"/>
              </a:rPr>
              <a:t> 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3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873034"/>
              </p:ext>
            </p:extLst>
          </p:nvPr>
        </p:nvGraphicFramePr>
        <p:xfrm>
          <a:off x="152400" y="381000"/>
          <a:ext cx="8798627" cy="5723255"/>
        </p:xfrm>
        <a:graphic>
          <a:graphicData uri="http://schemas.openxmlformats.org/drawingml/2006/table">
            <a:tbl>
              <a:tblPr firstRow="1" firstCol="1" bandRow="1"/>
              <a:tblGrid>
                <a:gridCol w="1232657"/>
                <a:gridCol w="1891543"/>
                <a:gridCol w="5674427"/>
              </a:tblGrid>
              <a:tr h="4646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Substantive dimensions of</a:t>
                      </a:r>
                      <a:endParaRPr lang="en-US" sz="1300" dirty="0">
                        <a:effectLst/>
                        <a:latin typeface="Calibri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Local Development</a:t>
                      </a:r>
                      <a:endParaRPr lang="en-US" sz="1300" dirty="0">
                        <a:effectLst/>
                        <a:latin typeface="Calibri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Specific contributions to food security</a:t>
                      </a:r>
                      <a:endParaRPr lang="en-US" sz="1300" dirty="0">
                        <a:effectLst/>
                        <a:latin typeface="Calibri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(an indicative list)</a:t>
                      </a:r>
                      <a:endParaRPr lang="en-US" sz="1300" dirty="0">
                        <a:effectLst/>
                        <a:latin typeface="Calibri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Potential LG role </a:t>
                      </a:r>
                      <a:endParaRPr lang="en-US" sz="1300" dirty="0">
                        <a:effectLst/>
                        <a:latin typeface="Calibri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(an indicative list)</a:t>
                      </a:r>
                      <a:endParaRPr lang="en-US" sz="1300" dirty="0">
                        <a:effectLst/>
                        <a:latin typeface="Calibri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112652">
                <a:tc rowSpan="5"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+mj-lt"/>
                        <a:buNone/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Promotion of local economic activity and employment</a:t>
                      </a:r>
                    </a:p>
                  </a:txBody>
                  <a:tcPr marL="44964" marR="4496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Small farmers support programs</a:t>
                      </a:r>
                    </a:p>
                    <a:p>
                      <a:pPr marL="228600" marR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4964" marR="4496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LG partnering with technical, business development  and financial services providers and combining  a Local Economic Development (LED) and a Value Chain Development (VCD) approach to the development of the local small farming sector </a:t>
                      </a:r>
                    </a:p>
                    <a:p>
                      <a:pPr marL="285750" marR="0" lvl="0" indent="-28575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Perpetua"/>
                        </a:rPr>
                        <a:t>LG providing infrastructure and other financial and non-financial support </a:t>
                      </a:r>
                      <a:r>
                        <a:rPr lang="en-US" sz="1300" dirty="0" smtClean="0">
                          <a:effectLst/>
                          <a:latin typeface="Calibri"/>
                          <a:ea typeface="Calibri"/>
                          <a:cs typeface="Perpetua"/>
                        </a:rPr>
                        <a:t>to </a:t>
                      </a:r>
                      <a:r>
                        <a:rPr lang="en-US" sz="13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enhance the profitability of smallholder farmers and small/medium-scale agro-processors ( improving both their productivity and access to markets</a:t>
                      </a:r>
                      <a:r>
                        <a:rPr lang="en-US" sz="1300" dirty="0" smtClean="0">
                          <a:effectLst/>
                          <a:latin typeface="Calibri"/>
                          <a:ea typeface="Times New Roman"/>
                          <a:cs typeface="Arial"/>
                        </a:rPr>
                        <a:t>)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06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Micro and Small enterprises support  programs</a:t>
                      </a:r>
                    </a:p>
                    <a:p>
                      <a:pPr marL="228600" marR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US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4964" marR="4496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LG regulating and providing infrastructure and other forms of support to SME operating at all stages of the local food processing-distribution-consumption chain</a:t>
                      </a:r>
                    </a:p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LG regulating and providing infrastructure and other forms of support to street food vendors serving food insecure sections of the local communities.</a:t>
                      </a:r>
                    </a:p>
                  </a:txBody>
                  <a:tcPr marL="44964" marR="4496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Economic Infrastructure programs </a:t>
                      </a:r>
                    </a:p>
                  </a:txBody>
                  <a:tcPr marL="44964" marR="4496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LG investing in Transport, Processing, Storage, Marketing and other infrastructure that enhance the operation and sustainability of the local food production, processing, distribution and consumption system  </a:t>
                      </a:r>
                    </a:p>
                  </a:txBody>
                  <a:tcPr marL="44964" marR="4496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06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Temporary jobs creation through Labor-intensive public work programs</a:t>
                      </a:r>
                    </a:p>
                  </a:txBody>
                  <a:tcPr marL="44964" marR="4496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LG developing local programs or implementing national programs for temporary job creation that (</a:t>
                      </a:r>
                      <a:r>
                        <a:rPr lang="en-US" sz="13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 develop small scale infrastructure supporting the local food system and (ii) provide emergency income to severely food-insecure groups</a:t>
                      </a:r>
                      <a:r>
                        <a:rPr lang="en-US" sz="13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en-US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4964" marR="4496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92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Wingdings"/>
                        <a:buChar char=""/>
                      </a:pPr>
                      <a:r>
                        <a:rPr lang="en-US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Urban Agriculture support programs</a:t>
                      </a:r>
                    </a:p>
                  </a:txBody>
                  <a:tcPr marL="44964" marR="4496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ts val="15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LG  including urban agriculture in the local development and land use planning process and supporting it through  appropriate zoning and permitting processes 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5750" marR="0" lvl="0" indent="-285750">
                        <a:lnSpc>
                          <a:spcPts val="1500"/>
                        </a:lnSpc>
                        <a:spcBef>
                          <a:spcPts val="1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LG partnering with NGOs and community organization to establish urban agriculture programs and projects to implement their  local food policy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F5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63718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pitchFamily="3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pitchFamily="39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685</Words>
  <Application>Microsoft Office PowerPoint</Application>
  <PresentationFormat>On-screen Show (4:3)</PresentationFormat>
  <Paragraphs>68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Slide_Master</vt:lpstr>
      <vt:lpstr> Session 4.1   Local Authorities and Food Security : what role ?   Leonardo G. Romeo Local Development International LLC New York University  Workshop on Decentralization Reforms, Local Governance, Local and Territorial Development  Brussels - 13 to 17 April 2005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Leonardo G&gt; Romeo</dc:creator>
  <cp:lastModifiedBy>Leonardo G&gt; Romeo</cp:lastModifiedBy>
  <cp:revision>7</cp:revision>
  <dcterms:created xsi:type="dcterms:W3CDTF">2015-04-09T22:03:19Z</dcterms:created>
  <dcterms:modified xsi:type="dcterms:W3CDTF">2015-04-16T09:09:00Z</dcterms:modified>
</cp:coreProperties>
</file>