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sldIdLst>
    <p:sldId id="256" r:id="rId2"/>
    <p:sldId id="459" r:id="rId3"/>
    <p:sldId id="284" r:id="rId4"/>
    <p:sldId id="461" r:id="rId5"/>
    <p:sldId id="425" r:id="rId6"/>
    <p:sldId id="279" r:id="rId7"/>
    <p:sldId id="285" r:id="rId8"/>
    <p:sldId id="286" r:id="rId9"/>
    <p:sldId id="287" r:id="rId10"/>
    <p:sldId id="289" r:id="rId11"/>
    <p:sldId id="288" r:id="rId12"/>
    <p:sldId id="290" r:id="rId13"/>
    <p:sldId id="292" r:id="rId14"/>
    <p:sldId id="464" r:id="rId15"/>
    <p:sldId id="465" r:id="rId16"/>
    <p:sldId id="466" r:id="rId17"/>
    <p:sldId id="467" r:id="rId18"/>
    <p:sldId id="556" r:id="rId19"/>
    <p:sldId id="557" r:id="rId20"/>
    <p:sldId id="297" r:id="rId21"/>
    <p:sldId id="298" r:id="rId22"/>
    <p:sldId id="300" r:id="rId23"/>
    <p:sldId id="558" r:id="rId24"/>
    <p:sldId id="559" r:id="rId25"/>
    <p:sldId id="560" r:id="rId26"/>
    <p:sldId id="303" r:id="rId27"/>
    <p:sldId id="561" r:id="rId28"/>
    <p:sldId id="562" r:id="rId29"/>
    <p:sldId id="563" r:id="rId30"/>
    <p:sldId id="564" r:id="rId31"/>
    <p:sldId id="565" r:id="rId32"/>
    <p:sldId id="566" r:id="rId33"/>
    <p:sldId id="469" r:id="rId34"/>
    <p:sldId id="470" r:id="rId35"/>
    <p:sldId id="471" r:id="rId36"/>
    <p:sldId id="262" r:id="rId37"/>
    <p:sldId id="264" r:id="rId38"/>
    <p:sldId id="265" r:id="rId39"/>
    <p:sldId id="473" r:id="rId40"/>
    <p:sldId id="267" r:id="rId41"/>
    <p:sldId id="268" r:id="rId42"/>
    <p:sldId id="474" r:id="rId43"/>
    <p:sldId id="261" r:id="rId44"/>
    <p:sldId id="475" r:id="rId45"/>
    <p:sldId id="258" r:id="rId46"/>
    <p:sldId id="476" r:id="rId47"/>
    <p:sldId id="318" r:id="rId48"/>
    <p:sldId id="408" r:id="rId49"/>
    <p:sldId id="409" r:id="rId50"/>
    <p:sldId id="410" r:id="rId51"/>
    <p:sldId id="479" r:id="rId52"/>
    <p:sldId id="480" r:id="rId53"/>
    <p:sldId id="481" r:id="rId54"/>
    <p:sldId id="482" r:id="rId55"/>
    <p:sldId id="411" r:id="rId56"/>
    <p:sldId id="276" r:id="rId57"/>
    <p:sldId id="277" r:id="rId58"/>
    <p:sldId id="412" r:id="rId59"/>
    <p:sldId id="417" r:id="rId60"/>
    <p:sldId id="271" r:id="rId61"/>
    <p:sldId id="483" r:id="rId62"/>
    <p:sldId id="484" r:id="rId63"/>
    <p:sldId id="309" r:id="rId64"/>
    <p:sldId id="305" r:id="rId65"/>
    <p:sldId id="485" r:id="rId66"/>
    <p:sldId id="486" r:id="rId67"/>
    <p:sldId id="416" r:id="rId68"/>
    <p:sldId id="567" r:id="rId69"/>
  </p:sldIdLst>
  <p:sldSz cx="11430000" cy="6426200"/>
  <p:notesSz cx="6858000" cy="9144000"/>
  <p:embeddedFontLst>
    <p:embeddedFont>
      <p:font typeface="Aharoni" panose="02010803020104030203" pitchFamily="2" charset="-79"/>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na Coyle" initials="FC" lastIdx="4" clrIdx="0">
    <p:extLst>
      <p:ext uri="{19B8F6BF-5375-455C-9EA6-DF929625EA0E}">
        <p15:presenceInfo xmlns:p15="http://schemas.microsoft.com/office/powerpoint/2012/main" userId="S-1-5-21-338549912-1888826218-1794972483-1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F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DE88BA-4F02-47E7-8AFD-B9EBC08E59DA}" v="4" dt="2023-11-14T16:27:52.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213" autoAdjust="0"/>
  </p:normalViewPr>
  <p:slideViewPr>
    <p:cSldViewPr>
      <p:cViewPr varScale="1">
        <p:scale>
          <a:sx n="119" d="100"/>
          <a:sy n="119" d="100"/>
        </p:scale>
        <p:origin x="5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English" userId="ef3aad8cf3e8da09" providerId="LiveId" clId="{9ADE88BA-4F02-47E7-8AFD-B9EBC08E59DA}"/>
    <pc:docChg chg="custSel modSld">
      <pc:chgData name="Joanne English" userId="ef3aad8cf3e8da09" providerId="LiveId" clId="{9ADE88BA-4F02-47E7-8AFD-B9EBC08E59DA}" dt="2023-11-14T16:29:24.472" v="25" actId="167"/>
      <pc:docMkLst>
        <pc:docMk/>
      </pc:docMkLst>
      <pc:sldChg chg="addSp delSp modSp mod">
        <pc:chgData name="Joanne English" userId="ef3aad8cf3e8da09" providerId="LiveId" clId="{9ADE88BA-4F02-47E7-8AFD-B9EBC08E59DA}" dt="2023-11-14T16:29:24.472" v="25" actId="167"/>
        <pc:sldMkLst>
          <pc:docMk/>
          <pc:sldMk cId="0" sldId="256"/>
        </pc:sldMkLst>
        <pc:spChg chg="mod">
          <ac:chgData name="Joanne English" userId="ef3aad8cf3e8da09" providerId="LiveId" clId="{9ADE88BA-4F02-47E7-8AFD-B9EBC08E59DA}" dt="2023-11-14T16:29:13.958" v="23" actId="1076"/>
          <ac:spMkLst>
            <pc:docMk/>
            <pc:sldMk cId="0" sldId="256"/>
            <ac:spMk id="16" creationId="{BDE00ADD-2E41-44BC-BE5E-DA892E4FFB28}"/>
          </ac:spMkLst>
        </pc:spChg>
        <pc:spChg chg="add mod">
          <ac:chgData name="Joanne English" userId="ef3aad8cf3e8da09" providerId="LiveId" clId="{9ADE88BA-4F02-47E7-8AFD-B9EBC08E59DA}" dt="2023-11-14T15:44:52.153" v="0"/>
          <ac:spMkLst>
            <pc:docMk/>
            <pc:sldMk cId="0" sldId="256"/>
            <ac:spMk id="17" creationId="{96E9AC48-87C2-D2FA-E7AD-24FA6C0A31E6}"/>
          </ac:spMkLst>
        </pc:spChg>
        <pc:spChg chg="del mod">
          <ac:chgData name="Joanne English" userId="ef3aad8cf3e8da09" providerId="LiveId" clId="{9ADE88BA-4F02-47E7-8AFD-B9EBC08E59DA}" dt="2023-11-14T16:28:27.257" v="16" actId="478"/>
          <ac:spMkLst>
            <pc:docMk/>
            <pc:sldMk cId="0" sldId="256"/>
            <ac:spMk id="22" creationId="{29DF7073-1EA2-7F46-B3EF-38AFE02B6ABC}"/>
          </ac:spMkLst>
        </pc:spChg>
        <pc:spChg chg="add mod ord">
          <ac:chgData name="Joanne English" userId="ef3aad8cf3e8da09" providerId="LiveId" clId="{9ADE88BA-4F02-47E7-8AFD-B9EBC08E59DA}" dt="2023-11-14T16:29:06.722" v="22" actId="14100"/>
          <ac:spMkLst>
            <pc:docMk/>
            <pc:sldMk cId="0" sldId="256"/>
            <ac:spMk id="23" creationId="{E3285013-D5A8-F1F6-227D-B7FEDFD1E844}"/>
          </ac:spMkLst>
        </pc:spChg>
        <pc:spChg chg="add del mod">
          <ac:chgData name="Joanne English" userId="ef3aad8cf3e8da09" providerId="LiveId" clId="{9ADE88BA-4F02-47E7-8AFD-B9EBC08E59DA}" dt="2023-11-14T16:28:35.295" v="18" actId="478"/>
          <ac:spMkLst>
            <pc:docMk/>
            <pc:sldMk cId="0" sldId="256"/>
            <ac:spMk id="26" creationId="{8A0FE5EB-FD83-20A9-00B6-DE63B80D1989}"/>
          </ac:spMkLst>
        </pc:spChg>
        <pc:picChg chg="add mod">
          <ac:chgData name="Joanne English" userId="ef3aad8cf3e8da09" providerId="LiveId" clId="{9ADE88BA-4F02-47E7-8AFD-B9EBC08E59DA}" dt="2023-11-14T15:45:10.899" v="2"/>
          <ac:picMkLst>
            <pc:docMk/>
            <pc:sldMk cId="0" sldId="256"/>
            <ac:picMk id="18" creationId="{E9DBD581-C79A-282F-CC8C-BAA025E86031}"/>
          </ac:picMkLst>
        </pc:picChg>
        <pc:picChg chg="add mod ord">
          <ac:chgData name="Joanne English" userId="ef3aad8cf3e8da09" providerId="LiveId" clId="{9ADE88BA-4F02-47E7-8AFD-B9EBC08E59DA}" dt="2023-11-14T16:29:24.472" v="25" actId="167"/>
          <ac:picMkLst>
            <pc:docMk/>
            <pc:sldMk cId="0" sldId="256"/>
            <ac:picMk id="21" creationId="{BAC9D2EA-BDE5-ABC6-647A-3826C638F3F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D5A4C-C746-5E42-8819-AF5D12256B42}"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8A0BF830-3AAB-F744-BA40-365BAF4B4F43}">
      <dgm:prSet custT="1"/>
      <dgm:spPr>
        <a:solidFill>
          <a:srgbClr val="0C2C52"/>
        </a:solidFill>
      </dgm:spPr>
      <dgm:t>
        <a:bodyPr/>
        <a:lstStyle/>
        <a:p>
          <a:r>
            <a:rPr lang="en-GB" sz="1700" dirty="0"/>
            <a:t>Organisation</a:t>
          </a:r>
        </a:p>
      </dgm:t>
    </dgm:pt>
    <dgm:pt modelId="{912AF611-C423-F542-9022-E0F14024D9DC}" type="parTrans" cxnId="{F0E059D7-BCCE-0349-B6F0-34048A186981}">
      <dgm:prSet/>
      <dgm:spPr/>
      <dgm:t>
        <a:bodyPr/>
        <a:lstStyle/>
        <a:p>
          <a:endParaRPr lang="en-US"/>
        </a:p>
      </dgm:t>
    </dgm:pt>
    <dgm:pt modelId="{BA3BE346-BDAA-7D45-AF0E-BEC98DB396E9}" type="sibTrans" cxnId="{F0E059D7-BCCE-0349-B6F0-34048A186981}">
      <dgm:prSet/>
      <dgm:spPr/>
      <dgm:t>
        <a:bodyPr/>
        <a:lstStyle/>
        <a:p>
          <a:endParaRPr lang="en-US"/>
        </a:p>
      </dgm:t>
    </dgm:pt>
    <dgm:pt modelId="{CAFB22CB-A314-9845-A8E9-A2E0239B1DF8}">
      <dgm:prSet custT="1"/>
      <dgm:spPr>
        <a:solidFill>
          <a:srgbClr val="0C2C52"/>
        </a:solidFill>
      </dgm:spPr>
      <dgm:t>
        <a:bodyPr/>
        <a:lstStyle/>
        <a:p>
          <a:r>
            <a:rPr lang="en-US" sz="1800" dirty="0"/>
            <a:t>Human</a:t>
          </a:r>
          <a:endParaRPr lang="en-GB" sz="1800" dirty="0"/>
        </a:p>
      </dgm:t>
    </dgm:pt>
    <dgm:pt modelId="{78936984-D4A4-CF47-A364-4E035EA0D35C}" type="parTrans" cxnId="{031D413A-AF40-0943-A466-3D6E6578D1E7}">
      <dgm:prSet/>
      <dgm:spPr/>
      <dgm:t>
        <a:bodyPr/>
        <a:lstStyle/>
        <a:p>
          <a:endParaRPr lang="en-US"/>
        </a:p>
      </dgm:t>
    </dgm:pt>
    <dgm:pt modelId="{FA43827D-93C6-2542-8F3B-FF856FF9EB20}" type="sibTrans" cxnId="{031D413A-AF40-0943-A466-3D6E6578D1E7}">
      <dgm:prSet/>
      <dgm:spPr/>
      <dgm:t>
        <a:bodyPr/>
        <a:lstStyle/>
        <a:p>
          <a:endParaRPr lang="en-US"/>
        </a:p>
      </dgm:t>
    </dgm:pt>
    <dgm:pt modelId="{933C951E-764C-724B-AEF8-A14904DDBBAA}">
      <dgm:prSet custT="1"/>
      <dgm:spPr>
        <a:solidFill>
          <a:srgbClr val="0C2C52">
            <a:alpha val="14000"/>
          </a:srgbClr>
        </a:solidFill>
      </dgm:spPr>
      <dgm:t>
        <a:bodyPr/>
        <a:lstStyle/>
        <a:p>
          <a:r>
            <a:rPr lang="en-US" sz="1800" dirty="0">
              <a:solidFill>
                <a:srgbClr val="0C2C52"/>
              </a:solidFill>
            </a:rPr>
            <a:t>Tools</a:t>
          </a:r>
          <a:r>
            <a:rPr lang="en-US" sz="1800" dirty="0"/>
            <a:t> </a:t>
          </a:r>
          <a:endParaRPr lang="en-GB" sz="1800" dirty="0"/>
        </a:p>
      </dgm:t>
    </dgm:pt>
    <dgm:pt modelId="{FB27DB0F-80DC-FD4F-AF86-C61A25B162FC}" type="parTrans" cxnId="{D26AAEC7-6577-7B4B-93ED-09D4E31F5A84}">
      <dgm:prSet/>
      <dgm:spPr/>
      <dgm:t>
        <a:bodyPr/>
        <a:lstStyle/>
        <a:p>
          <a:endParaRPr lang="en-US"/>
        </a:p>
      </dgm:t>
    </dgm:pt>
    <dgm:pt modelId="{FAD6AEFA-90D2-F74E-ACE4-F02E441AA579}" type="sibTrans" cxnId="{D26AAEC7-6577-7B4B-93ED-09D4E31F5A84}">
      <dgm:prSet/>
      <dgm:spPr/>
      <dgm:t>
        <a:bodyPr/>
        <a:lstStyle/>
        <a:p>
          <a:endParaRPr lang="en-US"/>
        </a:p>
      </dgm:t>
    </dgm:pt>
    <dgm:pt modelId="{B0951CDE-42FD-E842-B022-1682289F6C74}">
      <dgm:prSet custT="1"/>
      <dgm:spPr>
        <a:solidFill>
          <a:srgbClr val="0C2C52">
            <a:alpha val="14000"/>
          </a:srgbClr>
        </a:solidFill>
      </dgm:spPr>
      <dgm:t>
        <a:bodyPr/>
        <a:lstStyle/>
        <a:p>
          <a:r>
            <a:rPr lang="en-GB" sz="1800" dirty="0">
              <a:solidFill>
                <a:srgbClr val="0C2C52"/>
              </a:solidFill>
            </a:rPr>
            <a:t>Processes</a:t>
          </a:r>
        </a:p>
      </dgm:t>
    </dgm:pt>
    <dgm:pt modelId="{1F7E2D11-A6EE-584F-B113-CA28B1109957}" type="parTrans" cxnId="{61F1949D-ED52-5F4F-81EF-2ED9DF940E1C}">
      <dgm:prSet/>
      <dgm:spPr/>
      <dgm:t>
        <a:bodyPr/>
        <a:lstStyle/>
        <a:p>
          <a:endParaRPr lang="en-US"/>
        </a:p>
      </dgm:t>
    </dgm:pt>
    <dgm:pt modelId="{28CB6D8C-6712-F34B-B34B-606DE51272EE}" type="sibTrans" cxnId="{61F1949D-ED52-5F4F-81EF-2ED9DF940E1C}">
      <dgm:prSet/>
      <dgm:spPr/>
      <dgm:t>
        <a:bodyPr/>
        <a:lstStyle/>
        <a:p>
          <a:endParaRPr lang="en-US"/>
        </a:p>
      </dgm:t>
    </dgm:pt>
    <dgm:pt modelId="{41F4CAE2-D89E-3548-9A45-9B03C6C10368}" type="pres">
      <dgm:prSet presAssocID="{649D5A4C-C746-5E42-8819-AF5D12256B42}" presName="matrix" presStyleCnt="0">
        <dgm:presLayoutVars>
          <dgm:chMax val="1"/>
          <dgm:dir/>
          <dgm:resizeHandles val="exact"/>
        </dgm:presLayoutVars>
      </dgm:prSet>
      <dgm:spPr/>
    </dgm:pt>
    <dgm:pt modelId="{32F0950B-7E01-3548-96E4-38C2FCB2E7F2}" type="pres">
      <dgm:prSet presAssocID="{649D5A4C-C746-5E42-8819-AF5D12256B42}" presName="diamond" presStyleLbl="bgShp" presStyleIdx="0" presStyleCnt="1" custLinFactNeighborY="455"/>
      <dgm:spPr/>
    </dgm:pt>
    <dgm:pt modelId="{BC133AF1-93BC-4946-ABBD-0CAD24A8632A}" type="pres">
      <dgm:prSet presAssocID="{649D5A4C-C746-5E42-8819-AF5D12256B42}" presName="quad1" presStyleLbl="node1" presStyleIdx="0" presStyleCnt="4" custScaleX="111680" custScaleY="109717" custLinFactNeighborX="-5724" custLinFactNeighborY="-5529">
        <dgm:presLayoutVars>
          <dgm:chMax val="0"/>
          <dgm:chPref val="0"/>
          <dgm:bulletEnabled val="1"/>
        </dgm:presLayoutVars>
      </dgm:prSet>
      <dgm:spPr/>
    </dgm:pt>
    <dgm:pt modelId="{CA8DBD8E-CF94-594B-A935-9012C1746F79}" type="pres">
      <dgm:prSet presAssocID="{649D5A4C-C746-5E42-8819-AF5D12256B42}" presName="quad2" presStyleLbl="node1" presStyleIdx="1" presStyleCnt="4" custScaleX="109717" custScaleY="109717" custLinFactNeighborX="4376" custLinFactNeighborY="-4655">
        <dgm:presLayoutVars>
          <dgm:chMax val="0"/>
          <dgm:chPref val="0"/>
          <dgm:bulletEnabled val="1"/>
        </dgm:presLayoutVars>
      </dgm:prSet>
      <dgm:spPr/>
    </dgm:pt>
    <dgm:pt modelId="{782E3500-4F0D-3C48-9A23-AB1E8E43AAA4}" type="pres">
      <dgm:prSet presAssocID="{649D5A4C-C746-5E42-8819-AF5D12256B42}" presName="quad3" presStyleLbl="node1" presStyleIdx="2" presStyleCnt="4" custScaleX="109739" custScaleY="109717" custLinFactNeighborX="-3698" custLinFactNeighborY="4373">
        <dgm:presLayoutVars>
          <dgm:chMax val="0"/>
          <dgm:chPref val="0"/>
          <dgm:bulletEnabled val="1"/>
        </dgm:presLayoutVars>
      </dgm:prSet>
      <dgm:spPr/>
    </dgm:pt>
    <dgm:pt modelId="{3A93E391-62AD-414D-982B-989458E22FA1}" type="pres">
      <dgm:prSet presAssocID="{649D5A4C-C746-5E42-8819-AF5D12256B42}" presName="quad4" presStyleLbl="node1" presStyleIdx="3" presStyleCnt="4" custScaleX="109717" custScaleY="109717" custLinFactNeighborX="5446" custLinFactNeighborY="3498">
        <dgm:presLayoutVars>
          <dgm:chMax val="0"/>
          <dgm:chPref val="0"/>
          <dgm:bulletEnabled val="1"/>
        </dgm:presLayoutVars>
      </dgm:prSet>
      <dgm:spPr/>
    </dgm:pt>
  </dgm:ptLst>
  <dgm:cxnLst>
    <dgm:cxn modelId="{07433E39-E8FF-C743-98FD-628F1652979B}" type="presOf" srcId="{CAFB22CB-A314-9845-A8E9-A2E0239B1DF8}" destId="{CA8DBD8E-CF94-594B-A935-9012C1746F79}" srcOrd="0" destOrd="0" presId="urn:microsoft.com/office/officeart/2005/8/layout/matrix3"/>
    <dgm:cxn modelId="{031D413A-AF40-0943-A466-3D6E6578D1E7}" srcId="{649D5A4C-C746-5E42-8819-AF5D12256B42}" destId="{CAFB22CB-A314-9845-A8E9-A2E0239B1DF8}" srcOrd="1" destOrd="0" parTransId="{78936984-D4A4-CF47-A364-4E035EA0D35C}" sibTransId="{FA43827D-93C6-2542-8F3B-FF856FF9EB20}"/>
    <dgm:cxn modelId="{61F1949D-ED52-5F4F-81EF-2ED9DF940E1C}" srcId="{649D5A4C-C746-5E42-8819-AF5D12256B42}" destId="{B0951CDE-42FD-E842-B022-1682289F6C74}" srcOrd="3" destOrd="0" parTransId="{1F7E2D11-A6EE-584F-B113-CA28B1109957}" sibTransId="{28CB6D8C-6712-F34B-B34B-606DE51272EE}"/>
    <dgm:cxn modelId="{4019B1A3-A867-B348-A419-1845E18BD9BC}" type="presOf" srcId="{8A0BF830-3AAB-F744-BA40-365BAF4B4F43}" destId="{BC133AF1-93BC-4946-ABBD-0CAD24A8632A}" srcOrd="0" destOrd="0" presId="urn:microsoft.com/office/officeart/2005/8/layout/matrix3"/>
    <dgm:cxn modelId="{99680FC2-06CD-8B4B-8FB9-21FC3CACCBE2}" type="presOf" srcId="{B0951CDE-42FD-E842-B022-1682289F6C74}" destId="{3A93E391-62AD-414D-982B-989458E22FA1}" srcOrd="0" destOrd="0" presId="urn:microsoft.com/office/officeart/2005/8/layout/matrix3"/>
    <dgm:cxn modelId="{D26AAEC7-6577-7B4B-93ED-09D4E31F5A84}" srcId="{649D5A4C-C746-5E42-8819-AF5D12256B42}" destId="{933C951E-764C-724B-AEF8-A14904DDBBAA}" srcOrd="2" destOrd="0" parTransId="{FB27DB0F-80DC-FD4F-AF86-C61A25B162FC}" sibTransId="{FAD6AEFA-90D2-F74E-ACE4-F02E441AA579}"/>
    <dgm:cxn modelId="{F0E059D7-BCCE-0349-B6F0-34048A186981}" srcId="{649D5A4C-C746-5E42-8819-AF5D12256B42}" destId="{8A0BF830-3AAB-F744-BA40-365BAF4B4F43}" srcOrd="0" destOrd="0" parTransId="{912AF611-C423-F542-9022-E0F14024D9DC}" sibTransId="{BA3BE346-BDAA-7D45-AF0E-BEC98DB396E9}"/>
    <dgm:cxn modelId="{B52B86D9-4952-344A-8909-37E2891BDCA0}" type="presOf" srcId="{649D5A4C-C746-5E42-8819-AF5D12256B42}" destId="{41F4CAE2-D89E-3548-9A45-9B03C6C10368}" srcOrd="0" destOrd="0" presId="urn:microsoft.com/office/officeart/2005/8/layout/matrix3"/>
    <dgm:cxn modelId="{7F72A5E3-FCF3-AA49-B055-26303E18300A}" type="presOf" srcId="{933C951E-764C-724B-AEF8-A14904DDBBAA}" destId="{782E3500-4F0D-3C48-9A23-AB1E8E43AAA4}" srcOrd="0" destOrd="0" presId="urn:microsoft.com/office/officeart/2005/8/layout/matrix3"/>
    <dgm:cxn modelId="{438F1D04-31AD-784D-A7EB-217FB038FEF3}" type="presParOf" srcId="{41F4CAE2-D89E-3548-9A45-9B03C6C10368}" destId="{32F0950B-7E01-3548-96E4-38C2FCB2E7F2}" srcOrd="0" destOrd="0" presId="urn:microsoft.com/office/officeart/2005/8/layout/matrix3"/>
    <dgm:cxn modelId="{F2A983D3-F45E-5A42-903D-039060F6D56C}" type="presParOf" srcId="{41F4CAE2-D89E-3548-9A45-9B03C6C10368}" destId="{BC133AF1-93BC-4946-ABBD-0CAD24A8632A}" srcOrd="1" destOrd="0" presId="urn:microsoft.com/office/officeart/2005/8/layout/matrix3"/>
    <dgm:cxn modelId="{16AF4469-7544-B442-B663-C66E73A5B04C}" type="presParOf" srcId="{41F4CAE2-D89E-3548-9A45-9B03C6C10368}" destId="{CA8DBD8E-CF94-594B-A935-9012C1746F79}" srcOrd="2" destOrd="0" presId="urn:microsoft.com/office/officeart/2005/8/layout/matrix3"/>
    <dgm:cxn modelId="{C5986103-ACE7-0343-A22D-E559B745F617}" type="presParOf" srcId="{41F4CAE2-D89E-3548-9A45-9B03C6C10368}" destId="{782E3500-4F0D-3C48-9A23-AB1E8E43AAA4}" srcOrd="3" destOrd="0" presId="urn:microsoft.com/office/officeart/2005/8/layout/matrix3"/>
    <dgm:cxn modelId="{D00BF484-5542-F742-83F3-E157BEE4590D}" type="presParOf" srcId="{41F4CAE2-D89E-3548-9A45-9B03C6C10368}" destId="{3A93E391-62AD-414D-982B-989458E22FA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950B-7E01-3548-96E4-38C2FCB2E7F2}">
      <dsp:nvSpPr>
        <dsp:cNvPr id="0" name=""/>
        <dsp:cNvSpPr/>
      </dsp:nvSpPr>
      <dsp:spPr>
        <a:xfrm>
          <a:off x="2910085" y="0"/>
          <a:ext cx="3423841" cy="3423841"/>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133AF1-93BC-4946-ABBD-0CAD24A8632A}">
      <dsp:nvSpPr>
        <dsp:cNvPr id="0" name=""/>
        <dsp:cNvSpPr/>
      </dsp:nvSpPr>
      <dsp:spPr>
        <a:xfrm>
          <a:off x="3080936" y="186560"/>
          <a:ext cx="1491260" cy="1465048"/>
        </a:xfrm>
        <a:prstGeom prst="roundRect">
          <a:avLst/>
        </a:prstGeom>
        <a:solidFill>
          <a:srgbClr val="0C2C5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Organisation</a:t>
          </a:r>
        </a:p>
      </dsp:txBody>
      <dsp:txXfrm>
        <a:off x="3152454" y="258078"/>
        <a:ext cx="1348224" cy="1322012"/>
      </dsp:txXfrm>
    </dsp:sp>
    <dsp:sp modelId="{CA8DBD8E-CF94-594B-A935-9012C1746F79}">
      <dsp:nvSpPr>
        <dsp:cNvPr id="0" name=""/>
        <dsp:cNvSpPr/>
      </dsp:nvSpPr>
      <dsp:spPr>
        <a:xfrm>
          <a:off x="4666920" y="198231"/>
          <a:ext cx="1465048" cy="1465048"/>
        </a:xfrm>
        <a:prstGeom prst="roundRect">
          <a:avLst/>
        </a:prstGeom>
        <a:solidFill>
          <a:srgbClr val="0C2C5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Human</a:t>
          </a:r>
          <a:endParaRPr lang="en-GB" sz="1800" kern="1200" dirty="0"/>
        </a:p>
      </dsp:txBody>
      <dsp:txXfrm>
        <a:off x="4738438" y="269749"/>
        <a:ext cx="1322012" cy="1322012"/>
      </dsp:txXfrm>
    </dsp:sp>
    <dsp:sp modelId="{782E3500-4F0D-3C48-9A23-AB1E8E43AAA4}">
      <dsp:nvSpPr>
        <dsp:cNvPr id="0" name=""/>
        <dsp:cNvSpPr/>
      </dsp:nvSpPr>
      <dsp:spPr>
        <a:xfrm>
          <a:off x="3120948" y="1756795"/>
          <a:ext cx="1465342" cy="1465048"/>
        </a:xfrm>
        <a:prstGeom prst="roundRect">
          <a:avLst/>
        </a:prstGeom>
        <a:solidFill>
          <a:srgbClr val="0C2C52">
            <a:alpha val="14000"/>
          </a:srgb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C2C52"/>
              </a:solidFill>
            </a:rPr>
            <a:t>Tools</a:t>
          </a:r>
          <a:r>
            <a:rPr lang="en-US" sz="1800" kern="1200" dirty="0"/>
            <a:t> </a:t>
          </a:r>
          <a:endParaRPr lang="en-GB" sz="1800" kern="1200" dirty="0"/>
        </a:p>
      </dsp:txBody>
      <dsp:txXfrm>
        <a:off x="3192466" y="1828313"/>
        <a:ext cx="1322306" cy="1322012"/>
      </dsp:txXfrm>
    </dsp:sp>
    <dsp:sp modelId="{3A93E391-62AD-414D-982B-989458E22FA1}">
      <dsp:nvSpPr>
        <dsp:cNvPr id="0" name=""/>
        <dsp:cNvSpPr/>
      </dsp:nvSpPr>
      <dsp:spPr>
        <a:xfrm>
          <a:off x="4681207" y="1745111"/>
          <a:ext cx="1465048" cy="1465048"/>
        </a:xfrm>
        <a:prstGeom prst="roundRect">
          <a:avLst/>
        </a:prstGeom>
        <a:solidFill>
          <a:srgbClr val="0C2C52">
            <a:alpha val="14000"/>
          </a:srgb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0C2C52"/>
              </a:solidFill>
            </a:rPr>
            <a:t>Processes</a:t>
          </a:r>
        </a:p>
      </dsp:txBody>
      <dsp:txXfrm>
        <a:off x="4752725" y="1816629"/>
        <a:ext cx="1322012" cy="132201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7A18B-C0CA-4D64-9102-E3B29474540D}" type="datetimeFigureOut">
              <a:rPr lang="en-GB" smtClean="0"/>
              <a:t>10/03/2024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3ADBD-1819-41C4-8C8A-679EDFD0DB98}" type="slidenum">
              <a:rPr lang="en-GB" smtClean="0"/>
              <a:t>‹#›</a:t>
            </a:fld>
            <a:endParaRPr lang="en-GB"/>
          </a:p>
        </p:txBody>
      </p:sp>
    </p:spTree>
    <p:extLst>
      <p:ext uri="{BB962C8B-B14F-4D97-AF65-F5344CB8AC3E}">
        <p14:creationId xmlns:p14="http://schemas.microsoft.com/office/powerpoint/2010/main" val="169444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Courtesy note: this </a:t>
            </a:r>
            <a:r>
              <a:rPr lang="en-GB" b="0" i="1" dirty="0" err="1"/>
              <a:t>slideset</a:t>
            </a:r>
            <a:r>
              <a:rPr lang="en-GB" b="0" i="1" dirty="0"/>
              <a:t> was developed by Don Stikvoort, with additions by </a:t>
            </a:r>
            <a:r>
              <a:rPr lang="en-GB" b="0" i="1" dirty="0" err="1"/>
              <a:t>Klaid</a:t>
            </a:r>
            <a:r>
              <a:rPr lang="en-GB" b="0" i="1" dirty="0"/>
              <a:t> </a:t>
            </a:r>
            <a:r>
              <a:rPr lang="en-GB" b="0" i="1" dirty="0" err="1"/>
              <a:t>Mägi</a:t>
            </a:r>
            <a:r>
              <a:rPr lang="en-GB" b="0" i="1" dirty="0"/>
              <a:t>.</a:t>
            </a:r>
            <a:endParaRPr lang="en-GB" b="1" dirty="0"/>
          </a:p>
          <a:p>
            <a:endParaRPr lang="en-GB" b="1" dirty="0"/>
          </a:p>
          <a:p>
            <a:r>
              <a:rPr lang="en-GB" b="1" dirty="0"/>
              <a:t>Trainer</a:t>
            </a:r>
            <a:r>
              <a:rPr lang="en-GB" dirty="0"/>
              <a:t>: adopt the course type and the title to what suits </a:t>
            </a:r>
            <a:r>
              <a:rPr lang="en-GB"/>
              <a:t>your needs. </a:t>
            </a:r>
            <a:r>
              <a:rPr lang="en-GB" dirty="0"/>
              <a:t>You may also need to hide some slides depending on your audience, and the time you have available.</a:t>
            </a:r>
            <a:br>
              <a:rPr lang="en-GB" dirty="0"/>
            </a:br>
            <a:r>
              <a:rPr lang="en-GB" b="1" dirty="0"/>
              <a:t>Trainer</a:t>
            </a:r>
            <a:r>
              <a:rPr lang="en-GB" dirty="0"/>
              <a:t>: fill in trainer names and location and date</a:t>
            </a:r>
          </a:p>
          <a:p>
            <a:endParaRPr lang="en-GB" dirty="0"/>
          </a:p>
        </p:txBody>
      </p:sp>
      <p:sp>
        <p:nvSpPr>
          <p:cNvPr id="4" name="Slide Number Placeholder 3"/>
          <p:cNvSpPr>
            <a:spLocks noGrp="1"/>
          </p:cNvSpPr>
          <p:nvPr>
            <p:ph type="sldNum" sz="quarter" idx="5"/>
          </p:nvPr>
        </p:nvSpPr>
        <p:spPr/>
        <p:txBody>
          <a:bodyPr/>
          <a:lstStyle/>
          <a:p>
            <a:fld id="{5EB3ADBD-1819-41C4-8C8A-679EDFD0DB98}" type="slidenum">
              <a:rPr lang="en-GB" smtClean="0"/>
              <a:t>1</a:t>
            </a:fld>
            <a:endParaRPr lang="en-GB"/>
          </a:p>
        </p:txBody>
      </p:sp>
    </p:spTree>
    <p:extLst>
      <p:ext uri="{BB962C8B-B14F-4D97-AF65-F5344CB8AC3E}">
        <p14:creationId xmlns:p14="http://schemas.microsoft.com/office/powerpoint/2010/main" val="231847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Trainer</a:t>
            </a:r>
            <a:r>
              <a:rPr lang="en-GB" dirty="0"/>
              <a:t>: tailor this slide. If you have co-trainers, make more of these slides. Keep it short and interesting, the goal is not to overwhelm your students, but to make the curious and engaged. You can replace the quote at the bottom of course – the one left here is an old African saying, often used by the Dalai Lama.</a:t>
            </a:r>
          </a:p>
        </p:txBody>
      </p:sp>
      <p:sp>
        <p:nvSpPr>
          <p:cNvPr id="4" name="Slide Number Placeholder 3"/>
          <p:cNvSpPr>
            <a:spLocks noGrp="1"/>
          </p:cNvSpPr>
          <p:nvPr>
            <p:ph type="sldNum" sz="quarter" idx="5"/>
          </p:nvPr>
        </p:nvSpPr>
        <p:spPr/>
        <p:txBody>
          <a:bodyPr/>
          <a:lstStyle/>
          <a:p>
            <a:fld id="{5EB3ADBD-1819-41C4-8C8A-679EDFD0DB98}" type="slidenum">
              <a:rPr lang="en-GB" smtClean="0"/>
              <a:t>2</a:t>
            </a:fld>
            <a:endParaRPr lang="en-GB"/>
          </a:p>
        </p:txBody>
      </p:sp>
    </p:spTree>
    <p:extLst>
      <p:ext uri="{BB962C8B-B14F-4D97-AF65-F5344CB8AC3E}">
        <p14:creationId xmlns:p14="http://schemas.microsoft.com/office/powerpoint/2010/main" val="100960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Metaphors:</a:t>
            </a:r>
          </a:p>
          <a:p>
            <a:pPr marL="228600" indent="-228600">
              <a:buAutoNum type="arabicParenR"/>
            </a:pPr>
            <a:r>
              <a:rPr lang="en-US" dirty="0"/>
              <a:t>Cisco and Juniper when Juniper joined FIRST</a:t>
            </a:r>
          </a:p>
          <a:p>
            <a:pPr marL="228600" indent="-228600">
              <a:buAutoNum type="arabicParenR"/>
            </a:pPr>
            <a:r>
              <a:rPr lang="en-US" dirty="0"/>
              <a:t>Banks in NL</a:t>
            </a:r>
          </a:p>
          <a:p>
            <a:pPr marL="228600" indent="-228600">
              <a:buAutoNum type="arabicParenR"/>
            </a:pPr>
            <a:r>
              <a:rPr lang="en-US" dirty="0"/>
              <a:t>EE 2007</a:t>
            </a:r>
          </a:p>
          <a:p>
            <a:pPr marL="228600" indent="-228600">
              <a:buAutoNum type="arabicParenR"/>
            </a:pPr>
            <a:r>
              <a:rPr lang="en-US" dirty="0" err="1"/>
              <a:t>Klaid</a:t>
            </a:r>
            <a:r>
              <a:rPr lang="en-US" dirty="0"/>
              <a:t> has example about when he and colleagues of other telco companies in EE decided to share some important cyber sec info and almost got fired</a:t>
            </a:r>
          </a:p>
        </p:txBody>
      </p:sp>
      <p:sp>
        <p:nvSpPr>
          <p:cNvPr id="4" name="Slide Number Placeholder 3"/>
          <p:cNvSpPr>
            <a:spLocks noGrp="1"/>
          </p:cNvSpPr>
          <p:nvPr>
            <p:ph type="sldNum" sz="quarter" idx="5"/>
          </p:nvPr>
        </p:nvSpPr>
        <p:spPr/>
        <p:txBody>
          <a:bodyPr/>
          <a:lstStyle/>
          <a:p>
            <a:fld id="{5EB3ADBD-1819-41C4-8C8A-679EDFD0DB98}" type="slidenum">
              <a:rPr lang="en-GB" smtClean="0"/>
              <a:t>8</a:t>
            </a:fld>
            <a:endParaRPr lang="en-GB"/>
          </a:p>
        </p:txBody>
      </p:sp>
    </p:spTree>
    <p:extLst>
      <p:ext uri="{BB962C8B-B14F-4D97-AF65-F5344CB8AC3E}">
        <p14:creationId xmlns:p14="http://schemas.microsoft.com/office/powerpoint/2010/main" val="329960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3ADBD-1819-41C4-8C8A-679EDFD0DB98}" type="slidenum">
              <a:rPr lang="en-GB" smtClean="0"/>
              <a:t>14</a:t>
            </a:fld>
            <a:endParaRPr lang="en-GB"/>
          </a:p>
        </p:txBody>
      </p:sp>
    </p:spTree>
    <p:extLst>
      <p:ext uri="{BB962C8B-B14F-4D97-AF65-F5344CB8AC3E}">
        <p14:creationId xmlns:p14="http://schemas.microsoft.com/office/powerpoint/2010/main" val="3009752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HERE TOOK FROM 0930-1230 – CONTINUED HERE AT 1330</a:t>
            </a:r>
          </a:p>
        </p:txBody>
      </p:sp>
      <p:sp>
        <p:nvSpPr>
          <p:cNvPr id="4" name="Slide Number Placeholder 3"/>
          <p:cNvSpPr>
            <a:spLocks noGrp="1"/>
          </p:cNvSpPr>
          <p:nvPr>
            <p:ph type="sldNum" sz="quarter" idx="5"/>
          </p:nvPr>
        </p:nvSpPr>
        <p:spPr/>
        <p:txBody>
          <a:bodyPr/>
          <a:lstStyle/>
          <a:p>
            <a:fld id="{5EB3ADBD-1819-41C4-8C8A-679EDFD0DB98}" type="slidenum">
              <a:rPr lang="en-GB" smtClean="0"/>
              <a:t>15</a:t>
            </a:fld>
            <a:endParaRPr lang="en-GB"/>
          </a:p>
        </p:txBody>
      </p:sp>
    </p:spTree>
    <p:extLst>
      <p:ext uri="{BB962C8B-B14F-4D97-AF65-F5344CB8AC3E}">
        <p14:creationId xmlns:p14="http://schemas.microsoft.com/office/powerpoint/2010/main" val="135467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FF0000"/>
                </a:solidFill>
              </a:rPr>
              <a:t>The “beer drinking model of trust” is an old insider joke in the CSIRT community. It’s however serious enough – the trust building between people is significantly helped by eating and drinking together, this is just who we humans are. Sitting in a meeting room with 50 people and listening to a speaker does comparatively not so much in building trust – unless the speaker or trainer engages the attendants and gets them to do things together, like exercises etc.</a:t>
            </a:r>
          </a:p>
        </p:txBody>
      </p:sp>
      <p:sp>
        <p:nvSpPr>
          <p:cNvPr id="4" name="Slide Number Placeholder 3"/>
          <p:cNvSpPr>
            <a:spLocks noGrp="1"/>
          </p:cNvSpPr>
          <p:nvPr>
            <p:ph type="sldNum" sz="quarter" idx="5"/>
          </p:nvPr>
        </p:nvSpPr>
        <p:spPr/>
        <p:txBody>
          <a:bodyPr/>
          <a:lstStyle/>
          <a:p>
            <a:fld id="{5EB3ADBD-1819-41C4-8C8A-679EDFD0DB98}" type="slidenum">
              <a:rPr lang="en-GB" smtClean="0"/>
              <a:t>26</a:t>
            </a:fld>
            <a:endParaRPr lang="en-GB"/>
          </a:p>
        </p:txBody>
      </p:sp>
    </p:spTree>
    <p:extLst>
      <p:ext uri="{BB962C8B-B14F-4D97-AF65-F5344CB8AC3E}">
        <p14:creationId xmlns:p14="http://schemas.microsoft.com/office/powerpoint/2010/main" val="354399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B3ADBD-1819-41C4-8C8A-679EDFD0DB98}" type="slidenum">
              <a:rPr lang="en-GB" smtClean="0"/>
              <a:t>36</a:t>
            </a:fld>
            <a:endParaRPr lang="en-GB"/>
          </a:p>
        </p:txBody>
      </p:sp>
    </p:spTree>
    <p:extLst>
      <p:ext uri="{BB962C8B-B14F-4D97-AF65-F5344CB8AC3E}">
        <p14:creationId xmlns:p14="http://schemas.microsoft.com/office/powerpoint/2010/main" val="239520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KLAID SLIDES</a:t>
            </a:r>
          </a:p>
        </p:txBody>
      </p:sp>
      <p:sp>
        <p:nvSpPr>
          <p:cNvPr id="4" name="Slide Number Placeholder 3"/>
          <p:cNvSpPr>
            <a:spLocks noGrp="1"/>
          </p:cNvSpPr>
          <p:nvPr>
            <p:ph type="sldNum" sz="quarter" idx="5"/>
          </p:nvPr>
        </p:nvSpPr>
        <p:spPr/>
        <p:txBody>
          <a:bodyPr/>
          <a:lstStyle/>
          <a:p>
            <a:fld id="{5EB3ADBD-1819-41C4-8C8A-679EDFD0DB98}" type="slidenum">
              <a:rPr lang="en-GB" smtClean="0"/>
              <a:t>50</a:t>
            </a:fld>
            <a:endParaRPr lang="en-GB"/>
          </a:p>
        </p:txBody>
      </p:sp>
    </p:spTree>
    <p:extLst>
      <p:ext uri="{BB962C8B-B14F-4D97-AF65-F5344CB8AC3E}">
        <p14:creationId xmlns:p14="http://schemas.microsoft.com/office/powerpoint/2010/main" val="106434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3ADBD-1819-41C4-8C8A-679EDFD0DB98}" type="slidenum">
              <a:rPr lang="en-GB" smtClean="0"/>
              <a:t>59</a:t>
            </a:fld>
            <a:endParaRPr lang="en-GB"/>
          </a:p>
        </p:txBody>
      </p:sp>
    </p:spTree>
    <p:extLst>
      <p:ext uri="{BB962C8B-B14F-4D97-AF65-F5344CB8AC3E}">
        <p14:creationId xmlns:p14="http://schemas.microsoft.com/office/powerpoint/2010/main" val="250634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2599" y="1438275"/>
            <a:ext cx="7620001" cy="1470025"/>
          </a:xfrm>
          <a:prstGeom prst="rect">
            <a:avLst/>
          </a:prstGeom>
        </p:spPr>
        <p:txBody>
          <a:bodyPr>
            <a:normAutofit/>
          </a:bodyPr>
          <a:lstStyle>
            <a:lvl1pPr>
              <a:defRPr sz="36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752598" y="3289300"/>
            <a:ext cx="7620001" cy="1752600"/>
          </a:xfrm>
          <a:prstGeom prst="rect">
            <a:avLst/>
          </a:prstGeom>
        </p:spPr>
        <p:txBody>
          <a:bodyPr>
            <a:normAutofit/>
          </a:bodyPr>
          <a:lstStyle>
            <a:lvl1pPr marL="0" indent="0" algn="l">
              <a:buNone/>
              <a:defRPr sz="2400">
                <a:solidFill>
                  <a:srgbClr val="00206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287000" y="5880100"/>
            <a:ext cx="6858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rgbClr val="002060"/>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002060"/>
                </a:solidFill>
              </a:defRPr>
            </a:lvl1pPr>
          </a:lstStyle>
          <a:p>
            <a:fld id="{B6F15528-21DE-4FAA-801E-634DDDAF4B2B}" type="slidenum">
              <a:rPr lang="en-US" smtClean="0"/>
              <a:pPr/>
              <a:t>‹#›</a:t>
            </a:fld>
            <a:endParaRPr lang="en-US" dirty="0"/>
          </a:p>
        </p:txBody>
      </p:sp>
      <p:sp>
        <p:nvSpPr>
          <p:cNvPr id="6" name="Title Placeholder 1">
            <a:extLst>
              <a:ext uri="{FF2B5EF4-FFF2-40B4-BE49-F238E27FC236}">
                <a16:creationId xmlns:a16="http://schemas.microsoft.com/office/drawing/2014/main" id="{4BB07AFE-AE37-A347-A448-A6D04005EE7A}"/>
              </a:ext>
            </a:extLst>
          </p:cNvPr>
          <p:cNvSpPr>
            <a:spLocks noGrp="1"/>
          </p:cNvSpPr>
          <p:nvPr>
            <p:ph type="title" hasCustomPrompt="1"/>
          </p:nvPr>
        </p:nvSpPr>
        <p:spPr>
          <a:xfrm>
            <a:off x="1447800" y="241300"/>
            <a:ext cx="9525000" cy="63845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ct val="0"/>
              </a:spcBef>
              <a:spcAft>
                <a:spcPts val="0"/>
              </a:spcAft>
              <a:buClrTx/>
              <a:buSzTx/>
              <a:buFontTx/>
              <a:buNone/>
              <a:tabLst/>
              <a:defRPr>
                <a:solidFill>
                  <a:srgbClr val="002060"/>
                </a:solidFill>
              </a:defRPr>
            </a:lvl1pPr>
          </a:lstStyle>
          <a:p>
            <a:r>
              <a:rPr lang="en-US" dirty="0" err="1"/>
              <a:t>Bla</a:t>
            </a:r>
            <a:r>
              <a:rPr lang="en-US" dirty="0"/>
              <a:t> – No bigger than font 24</a:t>
            </a:r>
          </a:p>
        </p:txBody>
      </p:sp>
      <p:sp>
        <p:nvSpPr>
          <p:cNvPr id="9" name="Content Placeholder 8">
            <a:extLst>
              <a:ext uri="{FF2B5EF4-FFF2-40B4-BE49-F238E27FC236}">
                <a16:creationId xmlns:a16="http://schemas.microsoft.com/office/drawing/2014/main" id="{95737B1B-2869-C943-8CBD-C4BA277C2399}"/>
              </a:ext>
            </a:extLst>
          </p:cNvPr>
          <p:cNvSpPr>
            <a:spLocks noGrp="1"/>
          </p:cNvSpPr>
          <p:nvPr>
            <p:ph sz="quarter" idx="13"/>
          </p:nvPr>
        </p:nvSpPr>
        <p:spPr>
          <a:xfrm>
            <a:off x="457200" y="1231900"/>
            <a:ext cx="10515600" cy="4419600"/>
          </a:xfrm>
          <a:prstGeom prst="rect">
            <a:avLst/>
          </a:prstGeom>
        </p:spPr>
        <p:txBody>
          <a:bodyPr/>
          <a:lstStyle>
            <a:lvl1pPr marL="0" indent="0">
              <a:buFont typeface="Arial" panose="020B0604020202020204" pitchFamily="34" charset="0"/>
              <a:buNone/>
              <a:defRPr>
                <a:solidFill>
                  <a:srgbClr val="002060"/>
                </a:solidFill>
              </a:defRPr>
            </a:lvl1pPr>
            <a:lvl2pPr marL="914400" indent="-457200">
              <a:buFont typeface="Arial" panose="020B0604020202020204" pitchFamily="34" charset="0"/>
              <a:buChar char="•"/>
              <a:defRPr>
                <a:solidFill>
                  <a:srgbClr val="002060"/>
                </a:solidFill>
              </a:defRPr>
            </a:lvl2pPr>
            <a:lvl3pPr>
              <a:defRPr>
                <a:solidFill>
                  <a:srgbClr val="002060"/>
                </a:solidFill>
              </a:defRPr>
            </a:lvl3pPr>
            <a:lvl4pPr>
              <a:buSzPct val="80000"/>
              <a:defRPr sz="1600">
                <a:solidFill>
                  <a:srgbClr val="002060"/>
                </a:solidFill>
              </a:defRPr>
            </a:lvl4pPr>
          </a:lstStyle>
          <a:p>
            <a:pPr lvl="0"/>
            <a:r>
              <a:rPr lang="en-US" dirty="0"/>
              <a:t>Edit Master text styles</a:t>
            </a:r>
          </a:p>
          <a:p>
            <a:pPr lvl="1"/>
            <a:r>
              <a:rPr lang="en-US" dirty="0"/>
              <a:t>Second level</a:t>
            </a:r>
          </a:p>
          <a:p>
            <a:pPr lvl="2"/>
            <a:r>
              <a:rPr lang="en-US" dirty="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48BC6D6-10EE-AE49-A2B6-4A4019175CCB}"/>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743F0A38-7039-144C-B00B-5E07775B7A83}"/>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162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Footer Placeholder 1">
            <a:extLst>
              <a:ext uri="{FF2B5EF4-FFF2-40B4-BE49-F238E27FC236}">
                <a16:creationId xmlns:a16="http://schemas.microsoft.com/office/drawing/2014/main" id="{916A16D3-88D7-8C43-AEF8-CABFC579FDF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4815775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267200" y="5880100"/>
            <a:ext cx="4191000" cy="365125"/>
          </a:xfrm>
          <a:prstGeom prst="rect">
            <a:avLst/>
          </a:prstGeom>
        </p:spPr>
        <p:txBody>
          <a:bodyPr vert="horz" lIns="91440" tIns="45720" rIns="91440" bIns="45720" rtlCol="0" anchor="ctr"/>
          <a:lstStyle>
            <a:lvl1pPr algn="ctr">
              <a:defRPr sz="1200">
                <a:solidFill>
                  <a:srgbClr val="002060"/>
                </a:solidFill>
              </a:defRPr>
            </a:lvl1pPr>
          </a:lstStyle>
          <a:p>
            <a:endParaRPr lang="en-US" dirty="0"/>
          </a:p>
        </p:txBody>
      </p:sp>
      <p:sp>
        <p:nvSpPr>
          <p:cNvPr id="6" name="Slide Number Placeholder 5"/>
          <p:cNvSpPr>
            <a:spLocks noGrp="1"/>
          </p:cNvSpPr>
          <p:nvPr>
            <p:ph type="sldNum" sz="quarter" idx="4"/>
          </p:nvPr>
        </p:nvSpPr>
        <p:spPr>
          <a:xfrm>
            <a:off x="10210800" y="5880100"/>
            <a:ext cx="762000" cy="365125"/>
          </a:xfrm>
          <a:prstGeom prst="rect">
            <a:avLst/>
          </a:prstGeom>
        </p:spPr>
        <p:txBody>
          <a:bodyPr vert="horz" lIns="91440" tIns="45720" rIns="91440" bIns="45720" rtlCol="0" anchor="ctr"/>
          <a:lstStyle>
            <a:lvl1pPr algn="r">
              <a:defRPr sz="1200">
                <a:solidFill>
                  <a:srgbClr val="002060"/>
                </a:solidFill>
              </a:defRPr>
            </a:lvl1pPr>
          </a:lstStyle>
          <a:p>
            <a:fld id="{B6F15528-21DE-4FAA-801E-634DDDAF4B2B}" type="slidenum">
              <a:rPr lang="en-US" smtClean="0"/>
              <a:pPr/>
              <a:t>‹#›</a:t>
            </a:fld>
            <a:endParaRPr lang="en-US" dirty="0"/>
          </a:p>
        </p:txBody>
      </p:sp>
      <p:pic>
        <p:nvPicPr>
          <p:cNvPr id="7" name="Picture 20">
            <a:extLst>
              <a:ext uri="{FF2B5EF4-FFF2-40B4-BE49-F238E27FC236}">
                <a16:creationId xmlns:a16="http://schemas.microsoft.com/office/drawing/2014/main" id="{D5E2DC8A-E36A-5041-AC6C-7219402F193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157243" y="5422900"/>
            <a:ext cx="879046" cy="818422"/>
          </a:xfrm>
          <a:prstGeom prst="rect">
            <a:avLst/>
          </a:prstGeom>
        </p:spPr>
      </p:pic>
      <p:pic>
        <p:nvPicPr>
          <p:cNvPr id="8" name="Picture 19">
            <a:extLst>
              <a:ext uri="{FF2B5EF4-FFF2-40B4-BE49-F238E27FC236}">
                <a16:creationId xmlns:a16="http://schemas.microsoft.com/office/drawing/2014/main" id="{3B400DF3-F520-F74F-9667-B5D4BB2C1AD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52400" y="145131"/>
            <a:ext cx="879046" cy="858169"/>
          </a:xfrm>
          <a:prstGeom prst="rect">
            <a:avLst/>
          </a:prstGeom>
        </p:spPr>
      </p:pic>
      <p:sp>
        <p:nvSpPr>
          <p:cNvPr id="9" name="TextBox 8">
            <a:extLst>
              <a:ext uri="{FF2B5EF4-FFF2-40B4-BE49-F238E27FC236}">
                <a16:creationId xmlns:a16="http://schemas.microsoft.com/office/drawing/2014/main" id="{C22F130D-034D-EF49-B660-9E1D8779ACF4}"/>
              </a:ext>
            </a:extLst>
          </p:cNvPr>
          <p:cNvSpPr txBox="1"/>
          <p:nvPr userDrawn="1"/>
        </p:nvSpPr>
        <p:spPr>
          <a:xfrm>
            <a:off x="8743441" y="5880100"/>
            <a:ext cx="1182118" cy="369332"/>
          </a:xfrm>
          <a:prstGeom prst="rect">
            <a:avLst/>
          </a:prstGeom>
          <a:solidFill>
            <a:schemeClr val="bg1"/>
          </a:solidFill>
        </p:spPr>
        <p:txBody>
          <a:bodyPr wrap="none" rtlCol="0">
            <a:spAutoFit/>
          </a:bodyPr>
          <a:lstStyle/>
          <a:p>
            <a:r>
              <a:rPr lang="en-GB" b="1" dirty="0">
                <a:solidFill>
                  <a:schemeClr val="tx1"/>
                </a:solidFill>
              </a:rPr>
              <a:t>TLP:CLEAR</a:t>
            </a: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8" r:id="rId4"/>
  </p:sldLayoutIdLst>
  <p:hf hdr="0" ftr="0" dt="0"/>
  <p:txStyles>
    <p:title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resources.sei.cmu.edu/library/asset-view.cfm?assetid=6305" TargetMode="External"/><Relationship Id="rId2" Type="http://schemas.openxmlformats.org/officeDocument/2006/relationships/hyperlink" Target="mailto:security-operations@cert.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photos/man-in-black-jacket-sitting-on-rock-formation-covered-with-snow-during-daytime-FYvv0m4oeao?utm_content=creditCopyText&amp;utm_medium=referral&amp;utm_source=unsplash" TargetMode="External"/><Relationship Id="rId2" Type="http://schemas.openxmlformats.org/officeDocument/2006/relationships/hyperlink" Target="https://unsplash.com/@luke_helgeson?utm_content=creditCopyText&amp;utm_medium=referral&amp;utm_source=unsplash" TargetMode="Externa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photos/black-and-brown-happy-new-year-text-rIUx_Q9_axw?utm_content=creditCopyText&amp;utm_medium=referral&amp;utm_source=unsplash" TargetMode="External"/><Relationship Id="rId2" Type="http://schemas.openxmlformats.org/officeDocument/2006/relationships/hyperlink" Target="https://unsplash.com/@mrthetrain?utm_content=creditCopyText&amp;utm_medium=referral&amp;utm_source=unsplash" TargetMode="Externa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shanerounce?utm_content=creditCopyText&amp;utm_medium=referral&amp;utm_source=unsplas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hyperlink" Target="https://unsplash.com/photos/a-group-of-people-holding-hands-on-top-of-a-tree-DNkoNXQti3c?utm_content=creditCopyText&amp;utm_medium=referral&amp;utm_source=unsplash"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im3-check.opencsirt.org/#/" TargetMode="External"/><Relationship Id="rId2" Type="http://schemas.openxmlformats.org/officeDocument/2006/relationships/hyperlink" Target="https://opencsirt.org/csirt-maturity/sim3-and-referenc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im3-check.opencsirt.or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www.first.org/standards/frameworks/csirts/csirt_services_framework_v2.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unsplash.com/photos/blue-and-white-ceramic-mug-on-brown-wooden-table-gc7hmVBxtBc?utm_content=creditCopyText&amp;utm_medium=referral&amp;utm_source=unsplash" TargetMode="External"/><Relationship Id="rId2" Type="http://schemas.openxmlformats.org/officeDocument/2006/relationships/hyperlink" Target="https://unsplash.com/@seemamiah?utm_content=creditCopyText&amp;utm_medium=referral&amp;utm_source=unsplash" TargetMode="Externa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maurosbicego?utm_content=creditCopyText&amp;utm_medium=referral&amp;utm_source=unsplash"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hyperlink" Target="https://unsplash.com/photos/shallow-focus-photo-of-red-firetruck-0Q4B8Xssk1g?utm_content=creditCopyText&amp;utm_medium=referral&amp;utm_source=unsplash"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AC9D2EA-BDE5-ABC6-647A-3826C638F3F0}"/>
              </a:ext>
            </a:extLst>
          </p:cNvPr>
          <p:cNvPicPr>
            <a:picLocks noChangeAspect="1"/>
          </p:cNvPicPr>
          <p:nvPr/>
        </p:nvPicPr>
        <p:blipFill rotWithShape="1">
          <a:blip r:embed="rId3">
            <a:alphaModFix amt="76000"/>
            <a:extLst>
              <a:ext uri="{28A0092B-C50C-407E-A947-70E740481C1C}">
                <a14:useLocalDpi xmlns:a14="http://schemas.microsoft.com/office/drawing/2010/main" val="0"/>
              </a:ext>
            </a:extLst>
          </a:blip>
          <a:srcRect l="-6197" t="-1112" r="6197" b="1112"/>
          <a:stretch/>
        </p:blipFill>
        <p:spPr>
          <a:xfrm>
            <a:off x="1648176" y="1208"/>
            <a:ext cx="9781824" cy="5321312"/>
          </a:xfrm>
          <a:prstGeom prst="rect">
            <a:avLst/>
          </a:prstGeom>
        </p:spPr>
      </p:pic>
      <p:sp>
        <p:nvSpPr>
          <p:cNvPr id="23" name="Rectangle: Rounded Corners 22">
            <a:extLst>
              <a:ext uri="{FF2B5EF4-FFF2-40B4-BE49-F238E27FC236}">
                <a16:creationId xmlns:a16="http://schemas.microsoft.com/office/drawing/2014/main" id="{E3285013-D5A8-F1F6-227D-B7FEDFD1E844}"/>
              </a:ext>
            </a:extLst>
          </p:cNvPr>
          <p:cNvSpPr/>
          <p:nvPr/>
        </p:nvSpPr>
        <p:spPr>
          <a:xfrm>
            <a:off x="543235" y="1765300"/>
            <a:ext cx="6238565" cy="2362438"/>
          </a:xfrm>
          <a:prstGeom prst="roundRect">
            <a:avLst/>
          </a:prstGeom>
          <a:solidFill>
            <a:srgbClr val="5BD4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3" dirty="0"/>
          </a:p>
        </p:txBody>
      </p:sp>
      <p:pic>
        <p:nvPicPr>
          <p:cNvPr id="20" name="Picture 20"/>
          <p:cNvPicPr>
            <a:picLocks noChangeAspect="1"/>
          </p:cNvPicPr>
          <p:nvPr/>
        </p:nvPicPr>
        <p:blipFill>
          <a:blip r:embed="rId4"/>
          <a:srcRect/>
          <a:stretch>
            <a:fillRect/>
          </a:stretch>
        </p:blipFill>
        <p:spPr>
          <a:xfrm>
            <a:off x="76200" y="5119011"/>
            <a:ext cx="1335696" cy="1243579"/>
          </a:xfrm>
          <a:prstGeom prst="rect">
            <a:avLst/>
          </a:prstGeom>
        </p:spPr>
      </p:pic>
      <p:sp>
        <p:nvSpPr>
          <p:cNvPr id="16" name="Title 15">
            <a:extLst>
              <a:ext uri="{FF2B5EF4-FFF2-40B4-BE49-F238E27FC236}">
                <a16:creationId xmlns:a16="http://schemas.microsoft.com/office/drawing/2014/main" id="{BDE00ADD-2E41-44BC-BE5E-DA892E4FFB28}"/>
              </a:ext>
            </a:extLst>
          </p:cNvPr>
          <p:cNvSpPr>
            <a:spLocks noGrp="1"/>
          </p:cNvSpPr>
          <p:nvPr>
            <p:ph type="ctrTitle"/>
          </p:nvPr>
        </p:nvSpPr>
        <p:spPr>
          <a:xfrm>
            <a:off x="88662" y="1956747"/>
            <a:ext cx="7147710" cy="1004883"/>
          </a:xfrm>
        </p:spPr>
        <p:txBody>
          <a:bodyPr>
            <a:normAutofit fontScale="90000"/>
          </a:bodyPr>
          <a:lstStyle/>
          <a:p>
            <a:pPr algn="ctr"/>
            <a:r>
              <a:rPr lang="en-GB" b="1" cap="all" dirty="0">
                <a:latin typeface="+mn-lt"/>
              </a:rPr>
              <a:t>Advanced CSIRT Management Training</a:t>
            </a:r>
            <a:br>
              <a:rPr lang="en-GB" b="1" cap="all" dirty="0">
                <a:latin typeface="+mn-lt"/>
              </a:rPr>
            </a:br>
            <a:r>
              <a:rPr lang="en-GB" b="1" cap="all" dirty="0">
                <a:latin typeface="+mn-lt"/>
              </a:rPr>
              <a:t>&amp;</a:t>
            </a:r>
            <a:br>
              <a:rPr lang="en-GB" b="1" cap="all" dirty="0">
                <a:latin typeface="+mn-lt"/>
              </a:rPr>
            </a:br>
            <a:r>
              <a:rPr lang="en-GB" b="1" cap="all" dirty="0">
                <a:latin typeface="+mn-lt"/>
              </a:rPr>
              <a:t>The World Wide CSIRT System </a:t>
            </a:r>
            <a:endParaRPr lang="en-GB" sz="4400" b="1" cap="all" dirty="0">
              <a:latin typeface="+mn-lt"/>
            </a:endParaRPr>
          </a:p>
        </p:txBody>
      </p:sp>
      <p:sp>
        <p:nvSpPr>
          <p:cNvPr id="24" name="Slide Number Placeholder 23">
            <a:extLst>
              <a:ext uri="{FF2B5EF4-FFF2-40B4-BE49-F238E27FC236}">
                <a16:creationId xmlns:a16="http://schemas.microsoft.com/office/drawing/2014/main" id="{2719C4DA-422F-D24D-869B-5E200B5DB6CC}"/>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17" name="Rectangle: Single Corner Rounded 16">
            <a:extLst>
              <a:ext uri="{FF2B5EF4-FFF2-40B4-BE49-F238E27FC236}">
                <a16:creationId xmlns:a16="http://schemas.microsoft.com/office/drawing/2014/main" id="{96E9AC48-87C2-D2FA-E7AD-24FA6C0A31E6}"/>
              </a:ext>
            </a:extLst>
          </p:cNvPr>
          <p:cNvSpPr/>
          <p:nvPr/>
        </p:nvSpPr>
        <p:spPr>
          <a:xfrm flipH="1">
            <a:off x="5065525" y="5421317"/>
            <a:ext cx="6361252" cy="1004883"/>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3"/>
          </a:p>
        </p:txBody>
      </p:sp>
      <p:pic>
        <p:nvPicPr>
          <p:cNvPr id="18" name="Picture 17" descr="A close-up of a logo&#10;&#10;Description automatically generated with medium confidence">
            <a:extLst>
              <a:ext uri="{FF2B5EF4-FFF2-40B4-BE49-F238E27FC236}">
                <a16:creationId xmlns:a16="http://schemas.microsoft.com/office/drawing/2014/main" id="{E9DBD581-C79A-282F-CC8C-BAA025E86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385" y="5575369"/>
            <a:ext cx="5943531" cy="7686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Solution of the Babylon confusion (</a:t>
            </a:r>
            <a:r>
              <a:rPr lang="en-US" dirty="0" err="1"/>
              <a:t>i</a:t>
            </a:r>
            <a:r>
              <a:rPr lang="en-US" dirty="0"/>
              <a:t>)</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p:txBody>
          <a:bodyPr/>
          <a:lstStyle/>
          <a:p>
            <a:r>
              <a:rPr lang="en-GB" dirty="0"/>
              <a:t>CERT : Computer Emergency Response Team</a:t>
            </a:r>
          </a:p>
          <a:p>
            <a:pPr marL="1257300" lvl="1" indent="-342900"/>
            <a:r>
              <a:rPr lang="en-GB" dirty="0"/>
              <a:t>Origin 1988, later trademarked: CERT Coordination </a:t>
            </a:r>
            <a:r>
              <a:rPr lang="en-GB" dirty="0" err="1"/>
              <a:t>Center</a:t>
            </a:r>
            <a:r>
              <a:rPr lang="en-GB" dirty="0"/>
              <a:t> (CERT/CC)</a:t>
            </a:r>
          </a:p>
          <a:p>
            <a:pPr marL="1257300" lvl="1" indent="-342900"/>
            <a:r>
              <a:rPr lang="en-GB" dirty="0"/>
              <a:t>They used to have a “permission to use the name CERT” system (that many teams use as PR), but are abandoning this – the most recent I got from the team was this quote: “</a:t>
            </a:r>
            <a:r>
              <a:rPr lang="en-IE" dirty="0"/>
              <a:t>Contact CERT/CC Security Operations (</a:t>
            </a:r>
            <a:r>
              <a:rPr lang="en-IE" dirty="0">
                <a:hlinkClick r:id="rId2"/>
              </a:rPr>
              <a:t>security-operations@cert.org</a:t>
            </a:r>
            <a:r>
              <a:rPr lang="en-IE" dirty="0"/>
              <a:t>) for CERT partnership details.”</a:t>
            </a:r>
            <a:endParaRPr lang="en-GB" dirty="0"/>
          </a:p>
          <a:p>
            <a:r>
              <a:rPr lang="en-GB" dirty="0"/>
              <a:t>CSIRT : Computer Security Incident Response Team</a:t>
            </a:r>
          </a:p>
          <a:p>
            <a:pPr marL="1257300" lvl="1" indent="-342900"/>
            <a:r>
              <a:rPr lang="en-GB" dirty="0"/>
              <a:t>Origin 1998 : </a:t>
            </a:r>
            <a:r>
              <a:rPr lang="en-GB" dirty="0">
                <a:hlinkClick r:id="rId3"/>
              </a:rPr>
              <a:t>https://resources.sei.cmu.edu/library/asset-view.cfm?assetid=6305</a:t>
            </a:r>
            <a:r>
              <a:rPr lang="en-GB" dirty="0"/>
              <a:t> </a:t>
            </a:r>
          </a:p>
          <a:p>
            <a:pPr marL="1257300" lvl="1" indent="-342900"/>
            <a:r>
              <a:rPr lang="en-GB" dirty="0"/>
              <a:t>Free to use !</a:t>
            </a:r>
          </a:p>
          <a:p>
            <a:endParaRPr lang="en-GB" dirty="0"/>
          </a:p>
          <a:p>
            <a:r>
              <a:rPr lang="en-GB" dirty="0"/>
              <a:t>CERT = IHT = SIRT = CIRT = IHC = CSIRT</a:t>
            </a:r>
          </a:p>
        </p:txBody>
      </p:sp>
      <p:sp>
        <p:nvSpPr>
          <p:cNvPr id="6" name="Slide Number Placeholder 5">
            <a:extLst>
              <a:ext uri="{FF2B5EF4-FFF2-40B4-BE49-F238E27FC236}">
                <a16:creationId xmlns:a16="http://schemas.microsoft.com/office/drawing/2014/main" id="{08F326C7-50BF-654E-910D-336539412AD2}"/>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347494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Solution of the Babylon confusion (ii)</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p:txBody>
          <a:bodyPr/>
          <a:lstStyle/>
          <a:p>
            <a:r>
              <a:rPr lang="en-GB" dirty="0"/>
              <a:t>SOC : focuses more on internal security log/data handling and the reaction to that</a:t>
            </a:r>
          </a:p>
          <a:p>
            <a:r>
              <a:rPr lang="en-GB" dirty="0"/>
              <a:t>CDC: often combines CSIRT and SOC (but not always …)</a:t>
            </a:r>
          </a:p>
          <a:p>
            <a:endParaRPr lang="en-GB" sz="1000" dirty="0"/>
          </a:p>
          <a:p>
            <a:r>
              <a:rPr lang="en-GB" dirty="0"/>
              <a:t>nCSIRT : national CSIRT</a:t>
            </a:r>
          </a:p>
          <a:p>
            <a:r>
              <a:rPr lang="en-GB" dirty="0"/>
              <a:t>NCSC: nCSIRT with added spice – no fundamental difference, but usually an NCSC ties directly into national crisis management (= escalation, not normal operation)</a:t>
            </a:r>
          </a:p>
          <a:p>
            <a:endParaRPr lang="en-GB" sz="1000" dirty="0"/>
          </a:p>
          <a:p>
            <a:r>
              <a:rPr lang="en-GB" dirty="0"/>
              <a:t>PSIRT : Product Security Incident Response Team</a:t>
            </a:r>
          </a:p>
          <a:p>
            <a:pPr marL="1257300" lvl="1" indent="-342900"/>
            <a:r>
              <a:rPr lang="en-GB" dirty="0"/>
              <a:t>Where vendors work on the vulnerabilities in their software/firmware</a:t>
            </a:r>
          </a:p>
          <a:p>
            <a:pPr marL="1257300" lvl="1" indent="-342900"/>
            <a:r>
              <a:rPr lang="en-GB" dirty="0"/>
              <a:t>Fundamental in the CSIRT community right from day 1</a:t>
            </a:r>
          </a:p>
          <a:p>
            <a:endParaRPr lang="en-GB" sz="1000" dirty="0"/>
          </a:p>
          <a:p>
            <a:r>
              <a:rPr lang="en-US" dirty="0"/>
              <a:t>ISAC : a CSIRT without incident response ;) Focuses on information sharing.</a:t>
            </a:r>
          </a:p>
        </p:txBody>
      </p:sp>
      <p:sp>
        <p:nvSpPr>
          <p:cNvPr id="6" name="Slide Number Placeholder 5">
            <a:extLst>
              <a:ext uri="{FF2B5EF4-FFF2-40B4-BE49-F238E27FC236}">
                <a16:creationId xmlns:a16="http://schemas.microsoft.com/office/drawing/2014/main" id="{D7A4C0F6-2621-5A4A-8F97-B9AB4BDD5DB2}"/>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75473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623A-F723-D04C-9A85-6FF4EFA28CE0}"/>
              </a:ext>
            </a:extLst>
          </p:cNvPr>
          <p:cNvSpPr>
            <a:spLocks noGrp="1"/>
          </p:cNvSpPr>
          <p:nvPr>
            <p:ph type="title"/>
          </p:nvPr>
        </p:nvSpPr>
        <p:spPr/>
        <p:txBody>
          <a:bodyPr/>
          <a:lstStyle/>
          <a:p>
            <a:r>
              <a:rPr lang="en-US" dirty="0"/>
              <a:t>Solution of the Babylon confusion (iii)</a:t>
            </a:r>
          </a:p>
        </p:txBody>
      </p:sp>
      <p:sp>
        <p:nvSpPr>
          <p:cNvPr id="3" name="Content Placeholder 2">
            <a:extLst>
              <a:ext uri="{FF2B5EF4-FFF2-40B4-BE49-F238E27FC236}">
                <a16:creationId xmlns:a16="http://schemas.microsoft.com/office/drawing/2014/main" id="{8211FCC7-4A6D-074C-B094-4A00ADC00E6E}"/>
              </a:ext>
            </a:extLst>
          </p:cNvPr>
          <p:cNvSpPr>
            <a:spLocks noGrp="1"/>
          </p:cNvSpPr>
          <p:nvPr>
            <p:ph sz="quarter" idx="13"/>
          </p:nvPr>
        </p:nvSpPr>
        <p:spPr>
          <a:xfrm>
            <a:off x="1447800" y="1231900"/>
            <a:ext cx="9525000" cy="4419600"/>
          </a:xfrm>
        </p:spPr>
        <p:txBody>
          <a:bodyPr/>
          <a:lstStyle/>
          <a:p>
            <a:endParaRPr lang="en-GB" sz="3200" b="1" dirty="0">
              <a:solidFill>
                <a:srgbClr val="FF0000"/>
              </a:solidFill>
            </a:endParaRPr>
          </a:p>
          <a:p>
            <a:r>
              <a:rPr lang="en-GB" sz="3200" b="1" dirty="0">
                <a:solidFill>
                  <a:srgbClr val="FF0000"/>
                </a:solidFill>
              </a:rPr>
              <a:t>What’s in a name – </a:t>
            </a:r>
          </a:p>
          <a:p>
            <a:r>
              <a:rPr lang="en-GB" sz="3200" b="1" dirty="0">
                <a:solidFill>
                  <a:srgbClr val="FF0000"/>
                </a:solidFill>
              </a:rPr>
              <a:t>YOU </a:t>
            </a:r>
          </a:p>
          <a:p>
            <a:r>
              <a:rPr lang="en-GB" sz="3200" b="1" dirty="0">
                <a:solidFill>
                  <a:srgbClr val="FF0000"/>
                </a:solidFill>
              </a:rPr>
              <a:t>MUST have a </a:t>
            </a:r>
          </a:p>
          <a:p>
            <a:r>
              <a:rPr lang="en-GB" sz="3200" b="1" dirty="0">
                <a:solidFill>
                  <a:srgbClr val="FF0000"/>
                </a:solidFill>
              </a:rPr>
              <a:t>CSIRT capability !</a:t>
            </a:r>
          </a:p>
          <a:p>
            <a:endParaRPr lang="en-GB" sz="800" b="1" dirty="0">
              <a:solidFill>
                <a:srgbClr val="FF0000"/>
              </a:solidFill>
            </a:endParaRPr>
          </a:p>
          <a:p>
            <a:endParaRPr lang="en-GB" b="1" dirty="0">
              <a:solidFill>
                <a:schemeClr val="tx1"/>
              </a:solidFill>
            </a:endParaRPr>
          </a:p>
          <a:p>
            <a:r>
              <a:rPr lang="en-GB" b="1" dirty="0">
                <a:solidFill>
                  <a:schemeClr val="tx1"/>
                </a:solidFill>
              </a:rPr>
              <a:t>( and if you can add SOC spice, that’s a good thing ! )</a:t>
            </a:r>
          </a:p>
          <a:p>
            <a:endParaRPr lang="en-US" dirty="0"/>
          </a:p>
        </p:txBody>
      </p:sp>
      <p:sp>
        <p:nvSpPr>
          <p:cNvPr id="6" name="Slide Number Placeholder 5">
            <a:extLst>
              <a:ext uri="{FF2B5EF4-FFF2-40B4-BE49-F238E27FC236}">
                <a16:creationId xmlns:a16="http://schemas.microsoft.com/office/drawing/2014/main" id="{356DA271-44D7-CF4E-8BB0-EBC4E3BA7FD1}"/>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4119679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C765-0E5E-AD44-903D-A7FF3F7CA2A3}"/>
              </a:ext>
            </a:extLst>
          </p:cNvPr>
          <p:cNvSpPr>
            <a:spLocks noGrp="1"/>
          </p:cNvSpPr>
          <p:nvPr>
            <p:ph type="title"/>
          </p:nvPr>
        </p:nvSpPr>
        <p:spPr/>
        <p:txBody>
          <a:bodyPr/>
          <a:lstStyle/>
          <a:p>
            <a:r>
              <a:rPr lang="en-US" dirty="0"/>
              <a:t>Trust</a:t>
            </a:r>
          </a:p>
        </p:txBody>
      </p:sp>
      <p:sp>
        <p:nvSpPr>
          <p:cNvPr id="3" name="Content Placeholder 2">
            <a:extLst>
              <a:ext uri="{FF2B5EF4-FFF2-40B4-BE49-F238E27FC236}">
                <a16:creationId xmlns:a16="http://schemas.microsoft.com/office/drawing/2014/main" id="{0340676A-9D7C-4A49-9134-1C182305594F}"/>
              </a:ext>
            </a:extLst>
          </p:cNvPr>
          <p:cNvSpPr>
            <a:spLocks noGrp="1"/>
          </p:cNvSpPr>
          <p:nvPr>
            <p:ph sz="quarter" idx="13"/>
          </p:nvPr>
        </p:nvSpPr>
        <p:spPr>
          <a:xfrm>
            <a:off x="457200" y="1079500"/>
            <a:ext cx="10515600" cy="4419600"/>
          </a:xfrm>
        </p:spPr>
        <p:txBody>
          <a:bodyPr/>
          <a:lstStyle/>
          <a:p>
            <a:r>
              <a:rPr lang="en-IE" dirty="0"/>
              <a:t>Oxford dictionary :</a:t>
            </a:r>
            <a:br>
              <a:rPr lang="en-IE" dirty="0"/>
            </a:br>
            <a:r>
              <a:rPr lang="en-IE" dirty="0"/>
              <a:t>UK (US): Firm belief in the reliability, truth, or ability (or strength) of someone or something</a:t>
            </a:r>
          </a:p>
          <a:p>
            <a:r>
              <a:rPr lang="en-IE" dirty="0"/>
              <a:t>Webster :</a:t>
            </a:r>
            <a:br>
              <a:rPr lang="en-IE" dirty="0"/>
            </a:br>
            <a:r>
              <a:rPr lang="en-IE" dirty="0"/>
              <a:t>1a </a:t>
            </a:r>
            <a:r>
              <a:rPr lang="en-IE" b="1" dirty="0"/>
              <a:t>: </a:t>
            </a:r>
            <a:r>
              <a:rPr lang="en-IE" dirty="0"/>
              <a:t>Assured reliance on the character, ability, strength, or truth of someone or something</a:t>
            </a:r>
            <a:br>
              <a:rPr lang="en-IE" dirty="0"/>
            </a:br>
            <a:r>
              <a:rPr lang="en-IE" dirty="0"/>
              <a:t>1b </a:t>
            </a:r>
            <a:r>
              <a:rPr lang="en-IE" b="1" dirty="0"/>
              <a:t>: </a:t>
            </a:r>
            <a:r>
              <a:rPr lang="en-IE" dirty="0"/>
              <a:t>One in which confidence is placed</a:t>
            </a:r>
          </a:p>
          <a:p>
            <a:r>
              <a:rPr lang="en-IE" dirty="0" err="1"/>
              <a:t>Duden</a:t>
            </a:r>
            <a:r>
              <a:rPr lang="en-IE" dirty="0"/>
              <a:t>: </a:t>
            </a:r>
            <a:br>
              <a:rPr lang="en-IE" dirty="0"/>
            </a:br>
            <a:r>
              <a:rPr lang="en-IE" dirty="0" err="1"/>
              <a:t>Vertrauen</a:t>
            </a:r>
            <a:r>
              <a:rPr lang="en-IE" dirty="0"/>
              <a:t> = </a:t>
            </a:r>
            <a:r>
              <a:rPr lang="en-IE" dirty="0" err="1"/>
              <a:t>Festes</a:t>
            </a:r>
            <a:r>
              <a:rPr lang="en-IE" dirty="0"/>
              <a:t> </a:t>
            </a:r>
            <a:r>
              <a:rPr lang="en-IE" dirty="0" err="1"/>
              <a:t>Überzeugtsein</a:t>
            </a:r>
            <a:r>
              <a:rPr lang="en-IE" dirty="0"/>
              <a:t> von der </a:t>
            </a:r>
            <a:r>
              <a:rPr lang="en-IE" dirty="0" err="1"/>
              <a:t>Verlässlichkeit</a:t>
            </a:r>
            <a:r>
              <a:rPr lang="en-IE" dirty="0"/>
              <a:t>, </a:t>
            </a:r>
            <a:r>
              <a:rPr lang="en-IE" dirty="0" err="1"/>
              <a:t>Zuverlässigkeit</a:t>
            </a:r>
            <a:r>
              <a:rPr lang="en-IE" dirty="0"/>
              <a:t> </a:t>
            </a:r>
            <a:r>
              <a:rPr lang="en-IE" dirty="0" err="1"/>
              <a:t>einer</a:t>
            </a:r>
            <a:r>
              <a:rPr lang="en-IE" dirty="0"/>
              <a:t> Person, </a:t>
            </a:r>
            <a:r>
              <a:rPr lang="en-IE" dirty="0" err="1"/>
              <a:t>Sache</a:t>
            </a:r>
            <a:endParaRPr lang="en-IE" dirty="0"/>
          </a:p>
          <a:p>
            <a:r>
              <a:rPr lang="en-US" dirty="0"/>
              <a:t>Larousse:</a:t>
            </a:r>
            <a:br>
              <a:rPr lang="en-US" dirty="0"/>
            </a:br>
            <a:r>
              <a:rPr lang="en-US" dirty="0" err="1"/>
              <a:t>Confiance</a:t>
            </a:r>
            <a:r>
              <a:rPr lang="en-US" dirty="0"/>
              <a:t> = Sentiment de </a:t>
            </a:r>
            <a:r>
              <a:rPr lang="en-US" dirty="0" err="1"/>
              <a:t>quelqu'un</a:t>
            </a:r>
            <a:r>
              <a:rPr lang="en-US" dirty="0"/>
              <a:t> qui se fie </a:t>
            </a:r>
            <a:r>
              <a:rPr lang="en-US" dirty="0" err="1"/>
              <a:t>entièrement</a:t>
            </a:r>
            <a:r>
              <a:rPr lang="en-US" dirty="0"/>
              <a:t> </a:t>
            </a:r>
            <a:r>
              <a:rPr lang="en-US" dirty="0" err="1"/>
              <a:t>à</a:t>
            </a:r>
            <a:r>
              <a:rPr lang="en-US" dirty="0"/>
              <a:t> </a:t>
            </a:r>
            <a:r>
              <a:rPr lang="en-US" dirty="0" err="1"/>
              <a:t>quelqu'un</a:t>
            </a:r>
            <a:r>
              <a:rPr lang="en-US" dirty="0"/>
              <a:t> </a:t>
            </a:r>
            <a:r>
              <a:rPr lang="en-US" dirty="0" err="1"/>
              <a:t>d'autre</a:t>
            </a:r>
            <a:r>
              <a:rPr lang="en-US" dirty="0"/>
              <a:t>, </a:t>
            </a:r>
            <a:r>
              <a:rPr lang="en-US" dirty="0" err="1"/>
              <a:t>à</a:t>
            </a:r>
            <a:r>
              <a:rPr lang="en-US" dirty="0"/>
              <a:t> </a:t>
            </a:r>
            <a:r>
              <a:rPr lang="en-US" dirty="0" err="1"/>
              <a:t>quelque</a:t>
            </a:r>
            <a:r>
              <a:rPr lang="en-US" dirty="0"/>
              <a:t> chose </a:t>
            </a:r>
          </a:p>
          <a:p>
            <a:r>
              <a:rPr lang="en-US" dirty="0" err="1"/>
              <a:t>Rae.es</a:t>
            </a:r>
            <a:r>
              <a:rPr lang="en-US" dirty="0"/>
              <a:t>:</a:t>
            </a:r>
            <a:br>
              <a:rPr lang="en-US" dirty="0"/>
            </a:br>
            <a:r>
              <a:rPr lang="en-US" dirty="0" err="1"/>
              <a:t>Confianza</a:t>
            </a:r>
            <a:r>
              <a:rPr lang="en-US" dirty="0"/>
              <a:t> = Esperanza </a:t>
            </a:r>
            <a:r>
              <a:rPr lang="en-US" dirty="0" err="1"/>
              <a:t>firme</a:t>
            </a:r>
            <a:r>
              <a:rPr lang="en-US" dirty="0"/>
              <a:t> que se </a:t>
            </a:r>
            <a:r>
              <a:rPr lang="en-US" dirty="0" err="1"/>
              <a:t>tiene</a:t>
            </a:r>
            <a:r>
              <a:rPr lang="en-US" dirty="0"/>
              <a:t> de </a:t>
            </a:r>
            <a:r>
              <a:rPr lang="en-US" dirty="0" err="1"/>
              <a:t>alguien</a:t>
            </a:r>
            <a:r>
              <a:rPr lang="en-US" dirty="0"/>
              <a:t> o </a:t>
            </a:r>
            <a:r>
              <a:rPr lang="en-US" dirty="0" err="1"/>
              <a:t>algo</a:t>
            </a:r>
            <a:endParaRPr lang="en-US" dirty="0"/>
          </a:p>
          <a:p>
            <a:r>
              <a:rPr lang="en-US" dirty="0" err="1"/>
              <a:t>Sapere.it</a:t>
            </a:r>
            <a:r>
              <a:rPr lang="en-US" dirty="0"/>
              <a:t>:</a:t>
            </a:r>
            <a:br>
              <a:rPr lang="en-US" dirty="0"/>
            </a:br>
            <a:r>
              <a:rPr lang="en-US" dirty="0" err="1"/>
              <a:t>Fiducia</a:t>
            </a:r>
            <a:r>
              <a:rPr lang="en-US" dirty="0"/>
              <a:t> = </a:t>
            </a:r>
            <a:r>
              <a:rPr lang="en-US" dirty="0" err="1"/>
              <a:t>Sentimento</a:t>
            </a:r>
            <a:r>
              <a:rPr lang="en-US" dirty="0"/>
              <a:t> di </a:t>
            </a:r>
            <a:r>
              <a:rPr lang="en-US" dirty="0" err="1"/>
              <a:t>sicurezza</a:t>
            </a:r>
            <a:r>
              <a:rPr lang="en-US" dirty="0"/>
              <a:t> </a:t>
            </a:r>
            <a:r>
              <a:rPr lang="en-US" dirty="0" err="1"/>
              <a:t>che</a:t>
            </a:r>
            <a:r>
              <a:rPr lang="en-US" dirty="0"/>
              <a:t> </a:t>
            </a:r>
            <a:r>
              <a:rPr lang="en-US" dirty="0" err="1"/>
              <a:t>deriva</a:t>
            </a:r>
            <a:r>
              <a:rPr lang="en-US" dirty="0"/>
              <a:t> dal </a:t>
            </a:r>
            <a:r>
              <a:rPr lang="en-US" dirty="0" err="1"/>
              <a:t>confidare</a:t>
            </a:r>
            <a:r>
              <a:rPr lang="en-US" dirty="0"/>
              <a:t> in </a:t>
            </a:r>
            <a:r>
              <a:rPr lang="en-US" dirty="0" err="1"/>
              <a:t>qualcuno</a:t>
            </a:r>
            <a:r>
              <a:rPr lang="en-US" dirty="0"/>
              <a:t> o in </a:t>
            </a:r>
            <a:r>
              <a:rPr lang="en-US" dirty="0" err="1"/>
              <a:t>qualcosa</a:t>
            </a:r>
            <a:endParaRPr lang="en-US" dirty="0"/>
          </a:p>
          <a:p>
            <a:endParaRPr lang="en-US" dirty="0"/>
          </a:p>
        </p:txBody>
      </p:sp>
      <p:sp>
        <p:nvSpPr>
          <p:cNvPr id="6" name="Slide Number Placeholder 5">
            <a:extLst>
              <a:ext uri="{FF2B5EF4-FFF2-40B4-BE49-F238E27FC236}">
                <a16:creationId xmlns:a16="http://schemas.microsoft.com/office/drawing/2014/main" id="{3DD006C1-B165-0848-8179-6970896CEFF6}"/>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313693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EFB0-7061-AB4E-8FDD-1F44BCE2C55E}"/>
              </a:ext>
            </a:extLst>
          </p:cNvPr>
          <p:cNvSpPr>
            <a:spLocks noGrp="1"/>
          </p:cNvSpPr>
          <p:nvPr>
            <p:ph type="title"/>
          </p:nvPr>
        </p:nvSpPr>
        <p:spPr/>
        <p:txBody>
          <a:bodyPr/>
          <a:lstStyle/>
          <a:p>
            <a:r>
              <a:rPr lang="en-US" dirty="0"/>
              <a:t>Relax for a moment … history class ahead !</a:t>
            </a:r>
          </a:p>
        </p:txBody>
      </p:sp>
      <p:grpSp>
        <p:nvGrpSpPr>
          <p:cNvPr id="3" name="Group 2">
            <a:extLst>
              <a:ext uri="{FF2B5EF4-FFF2-40B4-BE49-F238E27FC236}">
                <a16:creationId xmlns:a16="http://schemas.microsoft.com/office/drawing/2014/main" id="{316BA4B2-2A8F-4F4A-BB03-7A5E2DF3A30D}"/>
              </a:ext>
            </a:extLst>
          </p:cNvPr>
          <p:cNvGrpSpPr/>
          <p:nvPr/>
        </p:nvGrpSpPr>
        <p:grpSpPr>
          <a:xfrm>
            <a:off x="1732196" y="-977900"/>
            <a:ext cx="9316804" cy="6989619"/>
            <a:chOff x="1752600" y="-977900"/>
            <a:chExt cx="9316804" cy="6989619"/>
          </a:xfrm>
        </p:grpSpPr>
        <p:grpSp>
          <p:nvGrpSpPr>
            <p:cNvPr id="4" name="Group 3">
              <a:extLst>
                <a:ext uri="{FF2B5EF4-FFF2-40B4-BE49-F238E27FC236}">
                  <a16:creationId xmlns:a16="http://schemas.microsoft.com/office/drawing/2014/main" id="{DBA5D82F-B349-1B42-8EF4-CD31EBCC0DE0}"/>
                </a:ext>
              </a:extLst>
            </p:cNvPr>
            <p:cNvGrpSpPr>
              <a:grpSpLocks noChangeAspect="1"/>
            </p:cNvGrpSpPr>
            <p:nvPr/>
          </p:nvGrpSpPr>
          <p:grpSpPr>
            <a:xfrm>
              <a:off x="1752600" y="-977900"/>
              <a:ext cx="8641563" cy="6981908"/>
              <a:chOff x="152400" y="-1423088"/>
              <a:chExt cx="9193154" cy="7427563"/>
            </a:xfrm>
          </p:grpSpPr>
          <p:cxnSp>
            <p:nvCxnSpPr>
              <p:cNvPr id="5" name="Shape 356">
                <a:extLst>
                  <a:ext uri="{FF2B5EF4-FFF2-40B4-BE49-F238E27FC236}">
                    <a16:creationId xmlns:a16="http://schemas.microsoft.com/office/drawing/2014/main" id="{72E757F0-7F5F-4648-AC34-9FDBC41161A2}"/>
                  </a:ext>
                </a:extLst>
              </p:cNvPr>
              <p:cNvCxnSpPr>
                <a:cxnSpLocks/>
              </p:cNvCxnSpPr>
              <p:nvPr/>
            </p:nvCxnSpPr>
            <p:spPr>
              <a:xfrm flipV="1">
                <a:off x="228600" y="5152654"/>
                <a:ext cx="8933067" cy="19855"/>
              </a:xfrm>
              <a:prstGeom prst="straightConnector1">
                <a:avLst/>
              </a:prstGeom>
              <a:noFill/>
              <a:ln w="76200" cap="flat" cmpd="sng">
                <a:solidFill>
                  <a:schemeClr val="accent4"/>
                </a:solidFill>
                <a:prstDash val="solid"/>
                <a:round/>
                <a:headEnd type="none" w="med" len="med"/>
                <a:tailEnd type="none" w="med" len="med"/>
              </a:ln>
            </p:spPr>
          </p:cxnSp>
          <p:sp>
            <p:nvSpPr>
              <p:cNvPr id="6" name="Shape 357">
                <a:extLst>
                  <a:ext uri="{FF2B5EF4-FFF2-40B4-BE49-F238E27FC236}">
                    <a16:creationId xmlns:a16="http://schemas.microsoft.com/office/drawing/2014/main" id="{947A5C86-4240-E647-9FB6-BEDF970213B0}"/>
                  </a:ext>
                </a:extLst>
              </p:cNvPr>
              <p:cNvSpPr/>
              <p:nvPr/>
            </p:nvSpPr>
            <p:spPr>
              <a:xfrm>
                <a:off x="152400" y="5046909"/>
                <a:ext cx="230700" cy="230700"/>
              </a:xfrm>
              <a:prstGeom prst="ellipse">
                <a:avLst/>
              </a:prstGeom>
              <a:solidFill>
                <a:srgbClr val="00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 name="Shape 358">
                <a:extLst>
                  <a:ext uri="{FF2B5EF4-FFF2-40B4-BE49-F238E27FC236}">
                    <a16:creationId xmlns:a16="http://schemas.microsoft.com/office/drawing/2014/main" id="{6867CC24-8EB0-D949-B7BD-B63313AC7130}"/>
                  </a:ext>
                </a:extLst>
              </p:cNvPr>
              <p:cNvSpPr txBox="1"/>
              <p:nvPr/>
            </p:nvSpPr>
            <p:spPr>
              <a:xfrm rot="18709799">
                <a:off x="503207" y="2033201"/>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1988: Morris Worm led to creation of CERT et al.</a:t>
                </a:r>
              </a:p>
            </p:txBody>
          </p:sp>
          <p:sp>
            <p:nvSpPr>
              <p:cNvPr id="8" name="Shape 359">
                <a:extLst>
                  <a:ext uri="{FF2B5EF4-FFF2-40B4-BE49-F238E27FC236}">
                    <a16:creationId xmlns:a16="http://schemas.microsoft.com/office/drawing/2014/main" id="{4BF30672-0B27-7E4A-A13A-8BEA2F02F0A7}"/>
                  </a:ext>
                </a:extLst>
              </p:cNvPr>
              <p:cNvSpPr/>
              <p:nvPr/>
            </p:nvSpPr>
            <p:spPr>
              <a:xfrm>
                <a:off x="152400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360">
                <a:extLst>
                  <a:ext uri="{FF2B5EF4-FFF2-40B4-BE49-F238E27FC236}">
                    <a16:creationId xmlns:a16="http://schemas.microsoft.com/office/drawing/2014/main" id="{216A9AE1-6C18-5447-A869-3E32679798BF}"/>
                  </a:ext>
                </a:extLst>
              </p:cNvPr>
              <p:cNvSpPr txBox="1"/>
              <p:nvPr/>
            </p:nvSpPr>
            <p:spPr>
              <a:xfrm rot="18709799">
                <a:off x="75435" y="2060001"/>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1984: creation of global DNS</a:t>
                </a:r>
              </a:p>
            </p:txBody>
          </p:sp>
          <p:sp>
            <p:nvSpPr>
              <p:cNvPr id="10" name="Shape 361">
                <a:extLst>
                  <a:ext uri="{FF2B5EF4-FFF2-40B4-BE49-F238E27FC236}">
                    <a16:creationId xmlns:a16="http://schemas.microsoft.com/office/drawing/2014/main" id="{FD52E5AC-182F-F64B-B37E-0EFD6E3BA971}"/>
                  </a:ext>
                </a:extLst>
              </p:cNvPr>
              <p:cNvSpPr txBox="1"/>
              <p:nvPr/>
            </p:nvSpPr>
            <p:spPr>
              <a:xfrm rot="18709799">
                <a:off x="-892636" y="2024333"/>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196X: ARPANET</a:t>
                </a:r>
              </a:p>
            </p:txBody>
          </p:sp>
          <p:sp>
            <p:nvSpPr>
              <p:cNvPr id="11" name="Shape 362">
                <a:extLst>
                  <a:ext uri="{FF2B5EF4-FFF2-40B4-BE49-F238E27FC236}">
                    <a16:creationId xmlns:a16="http://schemas.microsoft.com/office/drawing/2014/main" id="{E76D36F4-1016-E34C-B8CD-343E12C171A3}"/>
                  </a:ext>
                </a:extLst>
              </p:cNvPr>
              <p:cNvSpPr/>
              <p:nvPr/>
            </p:nvSpPr>
            <p:spPr>
              <a:xfrm>
                <a:off x="1143000" y="5046909"/>
                <a:ext cx="230700" cy="230700"/>
              </a:xfrm>
              <a:prstGeom prst="ellipse">
                <a:avLst/>
              </a:prstGeom>
              <a:solidFill>
                <a:srgbClr val="00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 name="Shape 363">
                <a:extLst>
                  <a:ext uri="{FF2B5EF4-FFF2-40B4-BE49-F238E27FC236}">
                    <a16:creationId xmlns:a16="http://schemas.microsoft.com/office/drawing/2014/main" id="{E183B903-FD6A-DF4D-9883-D99C0A0DAF8C}"/>
                  </a:ext>
                </a:extLst>
              </p:cNvPr>
              <p:cNvSpPr/>
              <p:nvPr/>
            </p:nvSpPr>
            <p:spPr>
              <a:xfrm>
                <a:off x="18288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 name="Shape 364">
                <a:extLst>
                  <a:ext uri="{FF2B5EF4-FFF2-40B4-BE49-F238E27FC236}">
                    <a16:creationId xmlns:a16="http://schemas.microsoft.com/office/drawing/2014/main" id="{83928EF7-2B23-5D48-82A7-A07670B8D31F}"/>
                  </a:ext>
                </a:extLst>
              </p:cNvPr>
              <p:cNvSpPr txBox="1"/>
              <p:nvPr/>
            </p:nvSpPr>
            <p:spPr>
              <a:xfrm rot="18709799">
                <a:off x="724765" y="2106037"/>
                <a:ext cx="7346130" cy="28787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1989: FIRST founded</a:t>
                </a:r>
              </a:p>
            </p:txBody>
          </p:sp>
          <p:sp>
            <p:nvSpPr>
              <p:cNvPr id="14" name="Shape 365">
                <a:extLst>
                  <a:ext uri="{FF2B5EF4-FFF2-40B4-BE49-F238E27FC236}">
                    <a16:creationId xmlns:a16="http://schemas.microsoft.com/office/drawing/2014/main" id="{8752E225-5D6C-8644-9B7A-EA723DDA7A1D}"/>
                  </a:ext>
                </a:extLst>
              </p:cNvPr>
              <p:cNvSpPr/>
              <p:nvPr/>
            </p:nvSpPr>
            <p:spPr>
              <a:xfrm>
                <a:off x="28956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 name="Shape 366">
                <a:extLst>
                  <a:ext uri="{FF2B5EF4-FFF2-40B4-BE49-F238E27FC236}">
                    <a16:creationId xmlns:a16="http://schemas.microsoft.com/office/drawing/2014/main" id="{D3C9FD36-1D3A-C54F-8452-68A635069641}"/>
                  </a:ext>
                </a:extLst>
              </p:cNvPr>
              <p:cNvSpPr txBox="1"/>
              <p:nvPr/>
            </p:nvSpPr>
            <p:spPr>
              <a:xfrm rot="18709799">
                <a:off x="1962131" y="2331682"/>
                <a:ext cx="6597194"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1996: Dotcom boom &amp; Aleph1: “Smashing the Stack for Fun and Profit”</a:t>
                </a:r>
              </a:p>
            </p:txBody>
          </p:sp>
          <p:sp>
            <p:nvSpPr>
              <p:cNvPr id="16" name="Shape 367">
                <a:extLst>
                  <a:ext uri="{FF2B5EF4-FFF2-40B4-BE49-F238E27FC236}">
                    <a16:creationId xmlns:a16="http://schemas.microsoft.com/office/drawing/2014/main" id="{2E155787-5414-B94E-8B82-57B98AB4E0BD}"/>
                  </a:ext>
                </a:extLst>
              </p:cNvPr>
              <p:cNvSpPr/>
              <p:nvPr/>
            </p:nvSpPr>
            <p:spPr>
              <a:xfrm>
                <a:off x="373380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7" name="Shape 368">
                <a:extLst>
                  <a:ext uri="{FF2B5EF4-FFF2-40B4-BE49-F238E27FC236}">
                    <a16:creationId xmlns:a16="http://schemas.microsoft.com/office/drawing/2014/main" id="{E77484B3-05EB-2D45-8D76-8F733BC45023}"/>
                  </a:ext>
                </a:extLst>
              </p:cNvPr>
              <p:cNvSpPr txBox="1"/>
              <p:nvPr/>
            </p:nvSpPr>
            <p:spPr>
              <a:xfrm rot="18709785">
                <a:off x="2887911" y="2543353"/>
                <a:ext cx="5976793"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2000: The Millennium bug &amp; </a:t>
                </a:r>
                <a:r>
                  <a:rPr lang="en-US" sz="1600" dirty="0" err="1">
                    <a:solidFill>
                      <a:schemeClr val="dk1"/>
                    </a:solidFill>
                    <a:latin typeface="Calibri"/>
                    <a:ea typeface="Calibri"/>
                    <a:cs typeface="Calibri"/>
                    <a:sym typeface="Calibri"/>
                  </a:rPr>
                  <a:t>gov</a:t>
                </a:r>
                <a:r>
                  <a:rPr lang="en-US" sz="1600" dirty="0">
                    <a:solidFill>
                      <a:schemeClr val="dk1"/>
                    </a:solidFill>
                    <a:latin typeface="Calibri"/>
                    <a:ea typeface="Calibri"/>
                    <a:cs typeface="Calibri"/>
                    <a:sym typeface="Calibri"/>
                  </a:rPr>
                  <a:t> teams start joining community</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2000: Burst of Dot-Com Bubble</a:t>
                </a:r>
              </a:p>
            </p:txBody>
          </p:sp>
          <p:sp>
            <p:nvSpPr>
              <p:cNvPr id="18" name="Shape 369">
                <a:extLst>
                  <a:ext uri="{FF2B5EF4-FFF2-40B4-BE49-F238E27FC236}">
                    <a16:creationId xmlns:a16="http://schemas.microsoft.com/office/drawing/2014/main" id="{F6E44F31-A788-1846-BF55-DAE1102389B6}"/>
                  </a:ext>
                </a:extLst>
              </p:cNvPr>
              <p:cNvSpPr/>
              <p:nvPr/>
            </p:nvSpPr>
            <p:spPr>
              <a:xfrm>
                <a:off x="32004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9" name="Shape 370">
                <a:extLst>
                  <a:ext uri="{FF2B5EF4-FFF2-40B4-BE49-F238E27FC236}">
                    <a16:creationId xmlns:a16="http://schemas.microsoft.com/office/drawing/2014/main" id="{AC201C92-2255-6C45-96A1-996C771141C1}"/>
                  </a:ext>
                </a:extLst>
              </p:cNvPr>
              <p:cNvSpPr txBox="1"/>
              <p:nvPr/>
            </p:nvSpPr>
            <p:spPr>
              <a:xfrm rot="18709799">
                <a:off x="2160038" y="2089946"/>
                <a:ext cx="7346130" cy="482928"/>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1998: CSIRT Handbook &amp; EuroCERT … …</a:t>
                </a:r>
              </a:p>
            </p:txBody>
          </p:sp>
          <p:sp>
            <p:nvSpPr>
              <p:cNvPr id="20" name="Shape 371">
                <a:extLst>
                  <a:ext uri="{FF2B5EF4-FFF2-40B4-BE49-F238E27FC236}">
                    <a16:creationId xmlns:a16="http://schemas.microsoft.com/office/drawing/2014/main" id="{02D02C57-2612-284E-89C3-B919AF056250}"/>
                  </a:ext>
                </a:extLst>
              </p:cNvPr>
              <p:cNvSpPr/>
              <p:nvPr/>
            </p:nvSpPr>
            <p:spPr>
              <a:xfrm>
                <a:off x="648699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 name="Shape 372">
                <a:extLst>
                  <a:ext uri="{FF2B5EF4-FFF2-40B4-BE49-F238E27FC236}">
                    <a16:creationId xmlns:a16="http://schemas.microsoft.com/office/drawing/2014/main" id="{7B7C2A21-E52C-3E43-8D14-9AE2B803FA2A}"/>
                  </a:ext>
                </a:extLst>
              </p:cNvPr>
              <p:cNvSpPr txBox="1"/>
              <p:nvPr/>
            </p:nvSpPr>
            <p:spPr>
              <a:xfrm rot="18709799">
                <a:off x="3445935" y="2084388"/>
                <a:ext cx="7346130" cy="33695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2001: TF-CSIRT started &amp; Budapest Convention signed</a:t>
                </a:r>
              </a:p>
            </p:txBody>
          </p:sp>
          <p:sp>
            <p:nvSpPr>
              <p:cNvPr id="22" name="Shape 373">
                <a:extLst>
                  <a:ext uri="{FF2B5EF4-FFF2-40B4-BE49-F238E27FC236}">
                    <a16:creationId xmlns:a16="http://schemas.microsoft.com/office/drawing/2014/main" id="{7B128971-0D4E-934A-A2B1-D5C41DF29011}"/>
                  </a:ext>
                </a:extLst>
              </p:cNvPr>
              <p:cNvSpPr txBox="1"/>
              <p:nvPr/>
            </p:nvSpPr>
            <p:spPr>
              <a:xfrm rot="18709916">
                <a:off x="5055812" y="3510986"/>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2005: IGF</a:t>
                </a:r>
              </a:p>
            </p:txBody>
          </p:sp>
          <p:sp>
            <p:nvSpPr>
              <p:cNvPr id="23" name="Shape 374">
                <a:extLst>
                  <a:ext uri="{FF2B5EF4-FFF2-40B4-BE49-F238E27FC236}">
                    <a16:creationId xmlns:a16="http://schemas.microsoft.com/office/drawing/2014/main" id="{07D13189-BC55-7045-954C-48C6C17B62AA}"/>
                  </a:ext>
                </a:extLst>
              </p:cNvPr>
              <p:cNvSpPr txBox="1"/>
              <p:nvPr/>
            </p:nvSpPr>
            <p:spPr>
              <a:xfrm rot="18709814">
                <a:off x="6248194" y="4012879"/>
                <a:ext cx="2075493" cy="276194"/>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2011: Diginotar</a:t>
                </a:r>
              </a:p>
            </p:txBody>
          </p:sp>
          <p:sp>
            <p:nvSpPr>
              <p:cNvPr id="24" name="Shape 375">
                <a:extLst>
                  <a:ext uri="{FF2B5EF4-FFF2-40B4-BE49-F238E27FC236}">
                    <a16:creationId xmlns:a16="http://schemas.microsoft.com/office/drawing/2014/main" id="{A38CA42A-A430-F540-B1B8-3589170DE2A1}"/>
                  </a:ext>
                </a:extLst>
              </p:cNvPr>
              <p:cNvSpPr/>
              <p:nvPr/>
            </p:nvSpPr>
            <p:spPr>
              <a:xfrm>
                <a:off x="7848600" y="50469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5" name="Shape 377">
                <a:extLst>
                  <a:ext uri="{FF2B5EF4-FFF2-40B4-BE49-F238E27FC236}">
                    <a16:creationId xmlns:a16="http://schemas.microsoft.com/office/drawing/2014/main" id="{1A89778A-09AA-4A42-8618-6590BB24F196}"/>
                  </a:ext>
                </a:extLst>
              </p:cNvPr>
              <p:cNvSpPr/>
              <p:nvPr/>
            </p:nvSpPr>
            <p:spPr>
              <a:xfrm>
                <a:off x="39624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 name="Shape 378">
                <a:extLst>
                  <a:ext uri="{FF2B5EF4-FFF2-40B4-BE49-F238E27FC236}">
                    <a16:creationId xmlns:a16="http://schemas.microsoft.com/office/drawing/2014/main" id="{6E066E7D-C50D-104E-BA80-9B93ED206BDA}"/>
                  </a:ext>
                </a:extLst>
              </p:cNvPr>
              <p:cNvSpPr/>
              <p:nvPr/>
            </p:nvSpPr>
            <p:spPr>
              <a:xfrm>
                <a:off x="45720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7" name="Shape 379">
                <a:extLst>
                  <a:ext uri="{FF2B5EF4-FFF2-40B4-BE49-F238E27FC236}">
                    <a16:creationId xmlns:a16="http://schemas.microsoft.com/office/drawing/2014/main" id="{CB2BD1DC-E9E6-F540-B602-47660657F4BB}"/>
                  </a:ext>
                </a:extLst>
              </p:cNvPr>
              <p:cNvSpPr/>
              <p:nvPr/>
            </p:nvSpPr>
            <p:spPr>
              <a:xfrm>
                <a:off x="51816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 name="Shape 380">
                <a:extLst>
                  <a:ext uri="{FF2B5EF4-FFF2-40B4-BE49-F238E27FC236}">
                    <a16:creationId xmlns:a16="http://schemas.microsoft.com/office/drawing/2014/main" id="{BA35F860-A695-054D-8052-079A287C9F70}"/>
                  </a:ext>
                </a:extLst>
              </p:cNvPr>
              <p:cNvSpPr txBox="1"/>
              <p:nvPr/>
            </p:nvSpPr>
            <p:spPr>
              <a:xfrm rot="18709799">
                <a:off x="4055535" y="2084388"/>
                <a:ext cx="7346130" cy="33695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2003: World Summit on the Information Society</a:t>
                </a:r>
              </a:p>
            </p:txBody>
          </p:sp>
          <p:sp>
            <p:nvSpPr>
              <p:cNvPr id="29" name="Shape 381">
                <a:extLst>
                  <a:ext uri="{FF2B5EF4-FFF2-40B4-BE49-F238E27FC236}">
                    <a16:creationId xmlns:a16="http://schemas.microsoft.com/office/drawing/2014/main" id="{0CA1DE8A-8E97-0645-B6A1-808156B4D805}"/>
                  </a:ext>
                </a:extLst>
              </p:cNvPr>
              <p:cNvSpPr/>
              <p:nvPr/>
            </p:nvSpPr>
            <p:spPr>
              <a:xfrm>
                <a:off x="68580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0" name="Shape 382">
                <a:extLst>
                  <a:ext uri="{FF2B5EF4-FFF2-40B4-BE49-F238E27FC236}">
                    <a16:creationId xmlns:a16="http://schemas.microsoft.com/office/drawing/2014/main" id="{911BECF2-2B68-3A4A-BF8D-C571520F28B8}"/>
                  </a:ext>
                </a:extLst>
              </p:cNvPr>
              <p:cNvSpPr/>
              <p:nvPr/>
            </p:nvSpPr>
            <p:spPr>
              <a:xfrm>
                <a:off x="73914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1" name="Shape 383">
                <a:extLst>
                  <a:ext uri="{FF2B5EF4-FFF2-40B4-BE49-F238E27FC236}">
                    <a16:creationId xmlns:a16="http://schemas.microsoft.com/office/drawing/2014/main" id="{A2CAD2C8-4575-A34F-BC9F-F970369FF2C9}"/>
                  </a:ext>
                </a:extLst>
              </p:cNvPr>
              <p:cNvSpPr/>
              <p:nvPr/>
            </p:nvSpPr>
            <p:spPr>
              <a:xfrm>
                <a:off x="5565100" y="50469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2" name="Shape 384">
                <a:extLst>
                  <a:ext uri="{FF2B5EF4-FFF2-40B4-BE49-F238E27FC236}">
                    <a16:creationId xmlns:a16="http://schemas.microsoft.com/office/drawing/2014/main" id="{E70133D1-5D7D-A04C-B50D-8725218EFB8F}"/>
                  </a:ext>
                </a:extLst>
              </p:cNvPr>
              <p:cNvSpPr txBox="1"/>
              <p:nvPr/>
            </p:nvSpPr>
            <p:spPr>
              <a:xfrm rot="18709916">
                <a:off x="6959932" y="3491531"/>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2015: GFCE</a:t>
                </a:r>
              </a:p>
            </p:txBody>
          </p:sp>
          <p:sp>
            <p:nvSpPr>
              <p:cNvPr id="33" name="Shape 385">
                <a:extLst>
                  <a:ext uri="{FF2B5EF4-FFF2-40B4-BE49-F238E27FC236}">
                    <a16:creationId xmlns:a16="http://schemas.microsoft.com/office/drawing/2014/main" id="{6193CA8D-F9D6-9445-8EC1-B4E503B767B2}"/>
                  </a:ext>
                </a:extLst>
              </p:cNvPr>
              <p:cNvSpPr txBox="1"/>
              <p:nvPr/>
            </p:nvSpPr>
            <p:spPr>
              <a:xfrm rot="18709916">
                <a:off x="7442041" y="3518410"/>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2017: 1</a:t>
                </a:r>
                <a:r>
                  <a:rPr lang="en-US" sz="1600" baseline="30000" dirty="0">
                    <a:solidFill>
                      <a:schemeClr val="dk1"/>
                    </a:solidFill>
                    <a:latin typeface="Calibri"/>
                    <a:ea typeface="Calibri"/>
                    <a:cs typeface="Calibri"/>
                    <a:sym typeface="Calibri"/>
                  </a:rPr>
                  <a:t>st</a:t>
                </a:r>
                <a:r>
                  <a:rPr lang="en-US" sz="1600" dirty="0">
                    <a:solidFill>
                      <a:schemeClr val="dk1"/>
                    </a:solidFill>
                    <a:latin typeface="Calibri"/>
                    <a:ea typeface="Calibri"/>
                    <a:cs typeface="Calibri"/>
                    <a:sym typeface="Calibri"/>
                  </a:rPr>
                  <a:t> IoT botnets</a:t>
                </a:r>
              </a:p>
            </p:txBody>
          </p:sp>
          <p:sp>
            <p:nvSpPr>
              <p:cNvPr id="34" name="Shape 383">
                <a:extLst>
                  <a:ext uri="{FF2B5EF4-FFF2-40B4-BE49-F238E27FC236}">
                    <a16:creationId xmlns:a16="http://schemas.microsoft.com/office/drawing/2014/main" id="{7264E356-1383-3B4F-98B7-F58CE9343098}"/>
                  </a:ext>
                </a:extLst>
              </p:cNvPr>
              <p:cNvSpPr/>
              <p:nvPr/>
            </p:nvSpPr>
            <p:spPr>
              <a:xfrm>
                <a:off x="5897380" y="5049409"/>
                <a:ext cx="230700" cy="230700"/>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Shape 373">
                <a:extLst>
                  <a:ext uri="{FF2B5EF4-FFF2-40B4-BE49-F238E27FC236}">
                    <a16:creationId xmlns:a16="http://schemas.microsoft.com/office/drawing/2014/main" id="{DDF8B065-FD8F-334A-A8B5-152C78F27476}"/>
                  </a:ext>
                </a:extLst>
              </p:cNvPr>
              <p:cNvSpPr txBox="1"/>
              <p:nvPr/>
            </p:nvSpPr>
            <p:spPr>
              <a:xfrm rot="18709916">
                <a:off x="5332597" y="3509021"/>
                <a:ext cx="3439250" cy="36777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2007: Cyber attack on Estonia</a:t>
                </a:r>
              </a:p>
            </p:txBody>
          </p:sp>
          <p:sp>
            <p:nvSpPr>
              <p:cNvPr id="36" name="Shape 371">
                <a:extLst>
                  <a:ext uri="{FF2B5EF4-FFF2-40B4-BE49-F238E27FC236}">
                    <a16:creationId xmlns:a16="http://schemas.microsoft.com/office/drawing/2014/main" id="{D00E481E-CCEF-4342-9526-8DC1362D8673}"/>
                  </a:ext>
                </a:extLst>
              </p:cNvPr>
              <p:cNvSpPr/>
              <p:nvPr/>
            </p:nvSpPr>
            <p:spPr>
              <a:xfrm>
                <a:off x="6204679" y="5049409"/>
                <a:ext cx="230700" cy="230700"/>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 name="Shape 374">
                <a:extLst>
                  <a:ext uri="{FF2B5EF4-FFF2-40B4-BE49-F238E27FC236}">
                    <a16:creationId xmlns:a16="http://schemas.microsoft.com/office/drawing/2014/main" id="{96A7C336-E3F2-794E-A66A-13DE682F6DB8}"/>
                  </a:ext>
                </a:extLst>
              </p:cNvPr>
              <p:cNvSpPr txBox="1"/>
              <p:nvPr/>
            </p:nvSpPr>
            <p:spPr>
              <a:xfrm rot="18709814">
                <a:off x="5926742" y="3998478"/>
                <a:ext cx="2075493" cy="276194"/>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2010: Stuxnet</a:t>
                </a:r>
              </a:p>
            </p:txBody>
          </p:sp>
        </p:grpSp>
        <p:sp>
          <p:nvSpPr>
            <p:cNvPr id="38" name="Rectangle 37">
              <a:extLst>
                <a:ext uri="{FF2B5EF4-FFF2-40B4-BE49-F238E27FC236}">
                  <a16:creationId xmlns:a16="http://schemas.microsoft.com/office/drawing/2014/main" id="{D843BE39-1F6B-374D-834E-C04F6298425A}"/>
                </a:ext>
              </a:extLst>
            </p:cNvPr>
            <p:cNvSpPr/>
            <p:nvPr/>
          </p:nvSpPr>
          <p:spPr>
            <a:xfrm>
              <a:off x="4876107" y="5450701"/>
              <a:ext cx="1661865" cy="276999"/>
            </a:xfrm>
            <a:prstGeom prst="rect">
              <a:avLst/>
            </a:prstGeom>
          </p:spPr>
          <p:txBody>
            <a:bodyPr wrap="none">
              <a:spAutoFit/>
            </a:bodyPr>
            <a:lstStyle/>
            <a:p>
              <a:pPr algn="ctr"/>
              <a:r>
                <a:rPr lang="en-IE" sz="1200" dirty="0"/>
                <a:t>Timeline courtesy FIRST</a:t>
              </a:r>
              <a:endParaRPr lang="en-GB" sz="1050" dirty="0"/>
            </a:p>
          </p:txBody>
        </p:sp>
        <p:sp>
          <p:nvSpPr>
            <p:cNvPr id="39" name="Shape 376">
              <a:extLst>
                <a:ext uri="{FF2B5EF4-FFF2-40B4-BE49-F238E27FC236}">
                  <a16:creationId xmlns:a16="http://schemas.microsoft.com/office/drawing/2014/main" id="{4DE2097C-4244-084D-BBBD-E54A2292B0B7}"/>
                </a:ext>
              </a:extLst>
            </p:cNvPr>
            <p:cNvSpPr txBox="1"/>
            <p:nvPr/>
          </p:nvSpPr>
          <p:spPr>
            <a:xfrm rot="18709722">
              <a:off x="7663844" y="3491604"/>
              <a:ext cx="3585804" cy="453952"/>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2012: WCIT-12  in Dubai (governance)</a:t>
              </a:r>
            </a:p>
          </p:txBody>
        </p:sp>
        <p:sp>
          <p:nvSpPr>
            <p:cNvPr id="40" name="Shape 378">
              <a:extLst>
                <a:ext uri="{FF2B5EF4-FFF2-40B4-BE49-F238E27FC236}">
                  <a16:creationId xmlns:a16="http://schemas.microsoft.com/office/drawing/2014/main" id="{92595EF9-EF29-2E44-8BF5-C5C0BBBB89D4}"/>
                </a:ext>
              </a:extLst>
            </p:cNvPr>
            <p:cNvSpPr/>
            <p:nvPr/>
          </p:nvSpPr>
          <p:spPr>
            <a:xfrm>
              <a:off x="3920179" y="5114269"/>
              <a:ext cx="216858" cy="216858"/>
            </a:xfrm>
            <a:prstGeom prst="ellipse">
              <a:avLst/>
            </a:prstGeom>
            <a:solidFill>
              <a:srgbClr val="FF00FF"/>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Shape 364">
              <a:extLst>
                <a:ext uri="{FF2B5EF4-FFF2-40B4-BE49-F238E27FC236}">
                  <a16:creationId xmlns:a16="http://schemas.microsoft.com/office/drawing/2014/main" id="{ADB9CF07-B41C-F547-99DC-091E9F46E6FD}"/>
                </a:ext>
              </a:extLst>
            </p:cNvPr>
            <p:cNvSpPr txBox="1"/>
            <p:nvPr/>
          </p:nvSpPr>
          <p:spPr>
            <a:xfrm rot="18709799">
              <a:off x="2841889" y="2423735"/>
              <a:ext cx="6905362" cy="270606"/>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1993: Start of collaboration of teams in Europe</a:t>
              </a:r>
            </a:p>
          </p:txBody>
        </p:sp>
        <p:sp>
          <p:nvSpPr>
            <p:cNvPr id="43" name="Shape 375">
              <a:extLst>
                <a:ext uri="{FF2B5EF4-FFF2-40B4-BE49-F238E27FC236}">
                  <a16:creationId xmlns:a16="http://schemas.microsoft.com/office/drawing/2014/main" id="{6F07E39C-D0FC-494A-99BC-BE6BCAD7DE0B}"/>
                </a:ext>
              </a:extLst>
            </p:cNvPr>
            <p:cNvSpPr/>
            <p:nvPr/>
          </p:nvSpPr>
          <p:spPr>
            <a:xfrm>
              <a:off x="9662268" y="5103897"/>
              <a:ext cx="216858" cy="216858"/>
            </a:xfrm>
            <a:prstGeom prst="ellipse">
              <a:avLst/>
            </a:prstGeom>
            <a:solidFill>
              <a:srgbClr val="FF0000"/>
            </a:solidFill>
            <a:ln>
              <a:noFill/>
            </a:ln>
          </p:spPr>
          <p:txBody>
            <a:bodyPr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Shape 385">
              <a:extLst>
                <a:ext uri="{FF2B5EF4-FFF2-40B4-BE49-F238E27FC236}">
                  <a16:creationId xmlns:a16="http://schemas.microsoft.com/office/drawing/2014/main" id="{2CAF12BB-1C7C-E84D-B120-225EE4ED0A66}"/>
                </a:ext>
              </a:extLst>
            </p:cNvPr>
            <p:cNvSpPr txBox="1"/>
            <p:nvPr/>
          </p:nvSpPr>
          <p:spPr>
            <a:xfrm rot="18709916">
              <a:off x="9280102" y="3667108"/>
              <a:ext cx="3232894" cy="34571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&gt;2021: AI plays along</a:t>
              </a:r>
            </a:p>
          </p:txBody>
        </p:sp>
      </p:grpSp>
      <p:sp>
        <p:nvSpPr>
          <p:cNvPr id="46" name="Slide Number Placeholder 45">
            <a:extLst>
              <a:ext uri="{FF2B5EF4-FFF2-40B4-BE49-F238E27FC236}">
                <a16:creationId xmlns:a16="http://schemas.microsoft.com/office/drawing/2014/main" id="{B123DA0E-DCDF-854F-965B-A21E6B1F3E33}"/>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308537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495E-BC3F-F04F-8173-2DC94E01443B}"/>
              </a:ext>
            </a:extLst>
          </p:cNvPr>
          <p:cNvSpPr>
            <a:spLocks noGrp="1"/>
          </p:cNvSpPr>
          <p:nvPr>
            <p:ph type="title"/>
          </p:nvPr>
        </p:nvSpPr>
        <p:spPr/>
        <p:txBody>
          <a:bodyPr/>
          <a:lstStyle/>
          <a:p>
            <a:r>
              <a:rPr lang="en-US" dirty="0"/>
              <a:t>” The CSIRT System “</a:t>
            </a:r>
          </a:p>
        </p:txBody>
      </p:sp>
      <p:sp>
        <p:nvSpPr>
          <p:cNvPr id="3" name="Content Placeholder 2">
            <a:extLst>
              <a:ext uri="{FF2B5EF4-FFF2-40B4-BE49-F238E27FC236}">
                <a16:creationId xmlns:a16="http://schemas.microsoft.com/office/drawing/2014/main" id="{810CA972-C5F9-504A-B45E-4BFB5EB03D41}"/>
              </a:ext>
            </a:extLst>
          </p:cNvPr>
          <p:cNvSpPr>
            <a:spLocks noGrp="1"/>
          </p:cNvSpPr>
          <p:nvPr>
            <p:ph sz="quarter" idx="13"/>
          </p:nvPr>
        </p:nvSpPr>
        <p:spPr>
          <a:xfrm>
            <a:off x="1447800" y="1231900"/>
            <a:ext cx="8686800" cy="4419600"/>
          </a:xfrm>
        </p:spPr>
        <p:txBody>
          <a:bodyPr/>
          <a:lstStyle/>
          <a:p>
            <a:endParaRPr lang="en-US" sz="3200" dirty="0">
              <a:solidFill>
                <a:srgbClr val="FF0000"/>
              </a:solidFill>
            </a:endParaRPr>
          </a:p>
          <a:p>
            <a:r>
              <a:rPr lang="en-US" sz="3200" dirty="0">
                <a:solidFill>
                  <a:srgbClr val="FF0000"/>
                </a:solidFill>
              </a:rPr>
              <a:t>Worldwide </a:t>
            </a:r>
          </a:p>
          <a:p>
            <a:r>
              <a:rPr lang="en-US" sz="3200" dirty="0">
                <a:solidFill>
                  <a:srgbClr val="FF0000"/>
                </a:solidFill>
              </a:rPr>
              <a:t>	mesh of teams </a:t>
            </a:r>
          </a:p>
          <a:p>
            <a:r>
              <a:rPr lang="en-US" sz="3200" dirty="0">
                <a:solidFill>
                  <a:srgbClr val="FF0000"/>
                </a:solidFill>
              </a:rPr>
              <a:t>		at all levels </a:t>
            </a:r>
          </a:p>
          <a:p>
            <a:r>
              <a:rPr lang="en-US" sz="3200" dirty="0">
                <a:solidFill>
                  <a:srgbClr val="FF0000"/>
                </a:solidFill>
              </a:rPr>
              <a:t>			that works … </a:t>
            </a:r>
          </a:p>
          <a:p>
            <a:r>
              <a:rPr lang="en-US" sz="3200" dirty="0">
                <a:solidFill>
                  <a:srgbClr val="FF0000"/>
                </a:solidFill>
              </a:rPr>
              <a:t>				</a:t>
            </a:r>
          </a:p>
          <a:p>
            <a:r>
              <a:rPr lang="en-US" sz="3200" dirty="0">
                <a:solidFill>
                  <a:srgbClr val="FF0000"/>
                </a:solidFill>
              </a:rPr>
              <a:t>					… fascinatingly well</a:t>
            </a:r>
          </a:p>
          <a:p>
            <a:endParaRPr lang="en-US" dirty="0"/>
          </a:p>
        </p:txBody>
      </p:sp>
      <p:sp>
        <p:nvSpPr>
          <p:cNvPr id="6" name="Slide Number Placeholder 5">
            <a:extLst>
              <a:ext uri="{FF2B5EF4-FFF2-40B4-BE49-F238E27FC236}">
                <a16:creationId xmlns:a16="http://schemas.microsoft.com/office/drawing/2014/main" id="{C385D46F-14D5-2A4F-A75E-7C4AA90FAEDC}"/>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77746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A802-1900-AF4A-AE36-92B25A99EFDB}"/>
              </a:ext>
            </a:extLst>
          </p:cNvPr>
          <p:cNvSpPr>
            <a:spLocks noGrp="1"/>
          </p:cNvSpPr>
          <p:nvPr>
            <p:ph type="title"/>
          </p:nvPr>
        </p:nvSpPr>
        <p:spPr/>
        <p:txBody>
          <a:bodyPr/>
          <a:lstStyle/>
          <a:p>
            <a:r>
              <a:rPr lang="en-US" dirty="0"/>
              <a:t>CSIRT System philosophy ? Hierarchy ? Mesh ?</a:t>
            </a:r>
          </a:p>
        </p:txBody>
      </p:sp>
      <p:pic>
        <p:nvPicPr>
          <p:cNvPr id="4" name="Picture 8" descr="http://www.biotapestry.org/faq/images/Hierarchy.png">
            <a:extLst>
              <a:ext uri="{FF2B5EF4-FFF2-40B4-BE49-F238E27FC236}">
                <a16:creationId xmlns:a16="http://schemas.microsoft.com/office/drawing/2014/main" id="{368D83C8-EAA5-C945-84FF-2370E1B835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917700"/>
            <a:ext cx="4340966" cy="2760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8A1B0B-58FD-A444-A4A7-4A817EB17253}"/>
              </a:ext>
            </a:extLst>
          </p:cNvPr>
          <p:cNvPicPr/>
          <p:nvPr/>
        </p:nvPicPr>
        <p:blipFill>
          <a:blip r:embed="rId3"/>
          <a:srcRect/>
          <a:stretch>
            <a:fillRect/>
          </a:stretch>
        </p:blipFill>
        <p:spPr bwMode="auto">
          <a:xfrm>
            <a:off x="6370819" y="879759"/>
            <a:ext cx="10118361" cy="5264822"/>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75A87A04-1202-4640-A246-42E2D14CC0AA}"/>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15193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A802-1900-AF4A-AE36-92B25A99EFDB}"/>
              </a:ext>
            </a:extLst>
          </p:cNvPr>
          <p:cNvSpPr>
            <a:spLocks noGrp="1"/>
          </p:cNvSpPr>
          <p:nvPr>
            <p:ph type="title"/>
          </p:nvPr>
        </p:nvSpPr>
        <p:spPr>
          <a:xfrm>
            <a:off x="1524000" y="241300"/>
            <a:ext cx="6324600" cy="1171867"/>
          </a:xfrm>
        </p:spPr>
        <p:txBody>
          <a:bodyPr>
            <a:normAutofit fontScale="90000"/>
          </a:bodyPr>
          <a:lstStyle/>
          <a:p>
            <a:r>
              <a:rPr lang="en-US" dirty="0">
                <a:solidFill>
                  <a:srgbClr val="FF0000"/>
                </a:solidFill>
              </a:rPr>
              <a:t>CSIRT System philosophy is is a mix of </a:t>
            </a:r>
            <a:br>
              <a:rPr lang="en-US" dirty="0">
                <a:solidFill>
                  <a:srgbClr val="FF0000"/>
                </a:solidFill>
              </a:rPr>
            </a:br>
            <a:r>
              <a:rPr lang="en-US" dirty="0">
                <a:solidFill>
                  <a:srgbClr val="FF0000"/>
                </a:solidFill>
              </a:rPr>
              <a:t>non-hierarchical trust relationships </a:t>
            </a:r>
            <a:br>
              <a:rPr lang="en-US" dirty="0">
                <a:solidFill>
                  <a:srgbClr val="FF0000"/>
                </a:solidFill>
              </a:rPr>
            </a:br>
            <a:r>
              <a:rPr lang="en-US" dirty="0">
                <a:solidFill>
                  <a:srgbClr val="FF0000"/>
                </a:solidFill>
              </a:rPr>
              <a:t>and some mostly national structure</a:t>
            </a:r>
          </a:p>
        </p:txBody>
      </p:sp>
      <p:pic>
        <p:nvPicPr>
          <p:cNvPr id="5" name="Picture 4">
            <a:extLst>
              <a:ext uri="{FF2B5EF4-FFF2-40B4-BE49-F238E27FC236}">
                <a16:creationId xmlns:a16="http://schemas.microsoft.com/office/drawing/2014/main" id="{498A1B0B-58FD-A444-A4A7-4A817EB17253}"/>
              </a:ext>
            </a:extLst>
          </p:cNvPr>
          <p:cNvPicPr/>
          <p:nvPr/>
        </p:nvPicPr>
        <p:blipFill>
          <a:blip r:embed="rId2"/>
          <a:srcRect/>
          <a:stretch>
            <a:fillRect/>
          </a:stretch>
        </p:blipFill>
        <p:spPr bwMode="auto">
          <a:xfrm>
            <a:off x="6370819" y="879759"/>
            <a:ext cx="10118361" cy="5264822"/>
          </a:xfrm>
          <a:prstGeom prst="rect">
            <a:avLst/>
          </a:prstGeom>
          <a:noFill/>
          <a:ln w="9525">
            <a:noFill/>
            <a:miter lim="800000"/>
            <a:headEnd/>
            <a:tailEnd/>
          </a:ln>
        </p:spPr>
      </p:pic>
      <p:cxnSp>
        <p:nvCxnSpPr>
          <p:cNvPr id="7" name="Straight Connector 6">
            <a:extLst>
              <a:ext uri="{FF2B5EF4-FFF2-40B4-BE49-F238E27FC236}">
                <a16:creationId xmlns:a16="http://schemas.microsoft.com/office/drawing/2014/main" id="{07AAE469-B9D3-3747-A3A3-6CE2421CA1C2}"/>
              </a:ext>
            </a:extLst>
          </p:cNvPr>
          <p:cNvCxnSpPr>
            <a:cxnSpLocks/>
          </p:cNvCxnSpPr>
          <p:nvPr/>
        </p:nvCxnSpPr>
        <p:spPr>
          <a:xfrm flipH="1" flipV="1">
            <a:off x="5867400" y="2451100"/>
            <a:ext cx="6096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0AC01B5-8A74-FF4F-BBB3-1279C1EFF59B}"/>
              </a:ext>
            </a:extLst>
          </p:cNvPr>
          <p:cNvSpPr/>
          <p:nvPr/>
        </p:nvSpPr>
        <p:spPr>
          <a:xfrm>
            <a:off x="5638800" y="22987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E8BF645-5664-F846-B8A8-32211A800048}"/>
              </a:ext>
            </a:extLst>
          </p:cNvPr>
          <p:cNvCxnSpPr>
            <a:cxnSpLocks/>
            <a:endCxn id="12" idx="5"/>
          </p:cNvCxnSpPr>
          <p:nvPr/>
        </p:nvCxnSpPr>
        <p:spPr>
          <a:xfrm flipH="1" flipV="1">
            <a:off x="5654957" y="2874822"/>
            <a:ext cx="898244" cy="795478"/>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5C5CB52-161C-A548-B121-1F496EDA6D98}"/>
              </a:ext>
            </a:extLst>
          </p:cNvPr>
          <p:cNvSpPr/>
          <p:nvPr/>
        </p:nvSpPr>
        <p:spPr>
          <a:xfrm>
            <a:off x="5459835" y="26797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5CB91A0C-2892-534F-A063-4DAFCE724894}"/>
              </a:ext>
            </a:extLst>
          </p:cNvPr>
          <p:cNvCxnSpPr>
            <a:cxnSpLocks/>
          </p:cNvCxnSpPr>
          <p:nvPr/>
        </p:nvCxnSpPr>
        <p:spPr>
          <a:xfrm flipH="1">
            <a:off x="5585710" y="2908300"/>
            <a:ext cx="891290" cy="286326"/>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4AF0514-0973-2642-901A-2C76B1B2C21E}"/>
              </a:ext>
            </a:extLst>
          </p:cNvPr>
          <p:cNvSpPr/>
          <p:nvPr/>
        </p:nvSpPr>
        <p:spPr>
          <a:xfrm>
            <a:off x="5345535" y="310935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A581ECA-5EB0-4449-8F2E-E2319C22B04B}"/>
              </a:ext>
            </a:extLst>
          </p:cNvPr>
          <p:cNvCxnSpPr>
            <a:cxnSpLocks/>
          </p:cNvCxnSpPr>
          <p:nvPr/>
        </p:nvCxnSpPr>
        <p:spPr>
          <a:xfrm flipH="1" flipV="1">
            <a:off x="4916830" y="2938637"/>
            <a:ext cx="462967"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23C4A45-0B31-6A4D-859B-1B11648141B0}"/>
              </a:ext>
            </a:extLst>
          </p:cNvPr>
          <p:cNvSpPr/>
          <p:nvPr/>
        </p:nvSpPr>
        <p:spPr>
          <a:xfrm>
            <a:off x="4773970" y="2830834"/>
            <a:ext cx="142860" cy="1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07FF3A26-B65A-7244-B066-BB58033E1C32}"/>
              </a:ext>
            </a:extLst>
          </p:cNvPr>
          <p:cNvCxnSpPr>
            <a:cxnSpLocks/>
          </p:cNvCxnSpPr>
          <p:nvPr/>
        </p:nvCxnSpPr>
        <p:spPr>
          <a:xfrm flipH="1">
            <a:off x="5000119" y="3284811"/>
            <a:ext cx="331430" cy="179951"/>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6877A0D-4E5B-A54A-A6CA-D58FE75A8536}"/>
              </a:ext>
            </a:extLst>
          </p:cNvPr>
          <p:cNvSpPr/>
          <p:nvPr/>
        </p:nvSpPr>
        <p:spPr>
          <a:xfrm>
            <a:off x="4857259" y="3419004"/>
            <a:ext cx="142860" cy="1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13AE3C3D-5877-7948-927B-12A2C4BD1C13}"/>
              </a:ext>
            </a:extLst>
          </p:cNvPr>
          <p:cNvCxnSpPr>
            <a:cxnSpLocks/>
          </p:cNvCxnSpPr>
          <p:nvPr/>
        </p:nvCxnSpPr>
        <p:spPr>
          <a:xfrm flipH="1" flipV="1">
            <a:off x="5624300" y="3741878"/>
            <a:ext cx="852700" cy="225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3CB043E-3C4B-A345-BC43-46C96CF6FCD7}"/>
              </a:ext>
            </a:extLst>
          </p:cNvPr>
          <p:cNvSpPr/>
          <p:nvPr/>
        </p:nvSpPr>
        <p:spPr>
          <a:xfrm>
            <a:off x="5395700" y="358947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BA53BC9-D1C1-C54F-A57A-E7766F86A305}"/>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1538997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588305-00B4-F348-A6FE-8AD0A8CFA318}"/>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3" name="Title 2">
            <a:extLst>
              <a:ext uri="{FF2B5EF4-FFF2-40B4-BE49-F238E27FC236}">
                <a16:creationId xmlns:a16="http://schemas.microsoft.com/office/drawing/2014/main" id="{DE14A34B-5B74-6F46-8065-9FEAF721EE88}"/>
              </a:ext>
            </a:extLst>
          </p:cNvPr>
          <p:cNvSpPr>
            <a:spLocks noGrp="1"/>
          </p:cNvSpPr>
          <p:nvPr>
            <p:ph type="title"/>
          </p:nvPr>
        </p:nvSpPr>
        <p:spPr/>
        <p:txBody>
          <a:bodyPr/>
          <a:lstStyle/>
          <a:p>
            <a:r>
              <a:rPr lang="en-US" dirty="0"/>
              <a:t>Anecdote Trust</a:t>
            </a:r>
            <a:endParaRPr lang="en-GB" dirty="0"/>
          </a:p>
        </p:txBody>
      </p:sp>
      <p:sp>
        <p:nvSpPr>
          <p:cNvPr id="5" name="TextBox 4">
            <a:extLst>
              <a:ext uri="{FF2B5EF4-FFF2-40B4-BE49-F238E27FC236}">
                <a16:creationId xmlns:a16="http://schemas.microsoft.com/office/drawing/2014/main" id="{06092E34-346C-404F-930F-FCDD0BF06CC4}"/>
              </a:ext>
            </a:extLst>
          </p:cNvPr>
          <p:cNvSpPr txBox="1"/>
          <p:nvPr/>
        </p:nvSpPr>
        <p:spPr>
          <a:xfrm>
            <a:off x="3450784" y="5664200"/>
            <a:ext cx="3632789" cy="369332"/>
          </a:xfrm>
          <a:prstGeom prst="rect">
            <a:avLst/>
          </a:prstGeom>
          <a:noFill/>
        </p:spPr>
        <p:txBody>
          <a:bodyPr wrap="none" rtlCol="0">
            <a:spAutoFit/>
          </a:bodyPr>
          <a:lstStyle/>
          <a:p>
            <a:r>
              <a:rPr lang="en-US" dirty="0"/>
              <a:t>Photo by </a:t>
            </a:r>
            <a:r>
              <a:rPr lang="en-US" dirty="0">
                <a:hlinkClick r:id="rId2"/>
              </a:rPr>
              <a:t>Luke Helgeson</a:t>
            </a:r>
            <a:r>
              <a:rPr lang="en-US" dirty="0"/>
              <a:t> on </a:t>
            </a:r>
            <a:r>
              <a:rPr lang="en-US" dirty="0">
                <a:hlinkClick r:id="rId3"/>
              </a:rPr>
              <a:t>Unsplash</a:t>
            </a:r>
            <a:endParaRPr lang="en-GB" dirty="0"/>
          </a:p>
        </p:txBody>
      </p:sp>
      <p:pic>
        <p:nvPicPr>
          <p:cNvPr id="6" name="Picture 5">
            <a:extLst>
              <a:ext uri="{FF2B5EF4-FFF2-40B4-BE49-F238E27FC236}">
                <a16:creationId xmlns:a16="http://schemas.microsoft.com/office/drawing/2014/main" id="{40BA96BE-9BF5-EA49-BB9B-F99070A60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1003300"/>
            <a:ext cx="6114759" cy="4660900"/>
          </a:xfrm>
          <a:prstGeom prst="rect">
            <a:avLst/>
          </a:prstGeom>
        </p:spPr>
      </p:pic>
    </p:spTree>
    <p:extLst>
      <p:ext uri="{BB962C8B-B14F-4D97-AF65-F5344CB8AC3E}">
        <p14:creationId xmlns:p14="http://schemas.microsoft.com/office/powerpoint/2010/main" val="177663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B503D-0093-0045-B3CE-B0ABD0D57AB5}"/>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Title 2">
            <a:extLst>
              <a:ext uri="{FF2B5EF4-FFF2-40B4-BE49-F238E27FC236}">
                <a16:creationId xmlns:a16="http://schemas.microsoft.com/office/drawing/2014/main" id="{46E5AD2D-5CD1-A745-AE26-5F0BBA77BEF5}"/>
              </a:ext>
            </a:extLst>
          </p:cNvPr>
          <p:cNvSpPr>
            <a:spLocks noGrp="1"/>
          </p:cNvSpPr>
          <p:nvPr>
            <p:ph type="title"/>
          </p:nvPr>
        </p:nvSpPr>
        <p:spPr/>
        <p:txBody>
          <a:bodyPr/>
          <a:lstStyle/>
          <a:p>
            <a:r>
              <a:rPr lang="en-US" dirty="0"/>
              <a:t>Anecdote Trusted Organisation</a:t>
            </a:r>
            <a:endParaRPr lang="en-GB" dirty="0"/>
          </a:p>
        </p:txBody>
      </p:sp>
      <p:pic>
        <p:nvPicPr>
          <p:cNvPr id="5" name="Picture 2" descr="https://www.militaryplaques.com/images/com_hikashop/upload/dhs_seal.jpg">
            <a:extLst>
              <a:ext uri="{FF2B5EF4-FFF2-40B4-BE49-F238E27FC236}">
                <a16:creationId xmlns:a16="http://schemas.microsoft.com/office/drawing/2014/main" id="{7482150A-3EDC-DC40-B3B3-022EA28CBE4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519" y="1663876"/>
            <a:ext cx="4735600" cy="316292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B1DB05A8-71C1-3D4D-98A2-4DF2C9C7F6D0}"/>
              </a:ext>
            </a:extLst>
          </p:cNvPr>
          <p:cNvSpPr/>
          <p:nvPr/>
        </p:nvSpPr>
        <p:spPr>
          <a:xfrm>
            <a:off x="5684106" y="2848099"/>
            <a:ext cx="3181324" cy="989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Automatically</a:t>
            </a:r>
            <a:r>
              <a:rPr lang="en-US" dirty="0"/>
              <a:t> </a:t>
            </a:r>
          </a:p>
        </p:txBody>
      </p:sp>
      <p:sp>
        <p:nvSpPr>
          <p:cNvPr id="7" name="TextBox 6">
            <a:extLst>
              <a:ext uri="{FF2B5EF4-FFF2-40B4-BE49-F238E27FC236}">
                <a16:creationId xmlns:a16="http://schemas.microsoft.com/office/drawing/2014/main" id="{1797C7FF-AB57-DB48-AEAB-965E038240B3}"/>
              </a:ext>
            </a:extLst>
          </p:cNvPr>
          <p:cNvSpPr txBox="1"/>
          <p:nvPr/>
        </p:nvSpPr>
        <p:spPr>
          <a:xfrm>
            <a:off x="9247077" y="2903626"/>
            <a:ext cx="2032608" cy="923330"/>
          </a:xfrm>
          <a:prstGeom prst="rect">
            <a:avLst/>
          </a:prstGeom>
          <a:noFill/>
        </p:spPr>
        <p:txBody>
          <a:bodyPr wrap="none" rtlCol="0">
            <a:spAutoFit/>
          </a:bodyPr>
          <a:lstStyle/>
          <a:p>
            <a:r>
              <a:rPr lang="en-US" sz="5400" b="1" dirty="0">
                <a:solidFill>
                  <a:srgbClr val="FF0000"/>
                </a:solidFill>
              </a:rPr>
              <a:t>TRUST</a:t>
            </a:r>
          </a:p>
        </p:txBody>
      </p:sp>
      <p:sp>
        <p:nvSpPr>
          <p:cNvPr id="8" name="Cross 7">
            <a:extLst>
              <a:ext uri="{FF2B5EF4-FFF2-40B4-BE49-F238E27FC236}">
                <a16:creationId xmlns:a16="http://schemas.microsoft.com/office/drawing/2014/main" id="{1F7DA660-DDA1-B745-ADD6-1C7E1D75883E}"/>
              </a:ext>
            </a:extLst>
          </p:cNvPr>
          <p:cNvSpPr/>
          <p:nvPr/>
        </p:nvSpPr>
        <p:spPr>
          <a:xfrm rot="2662297">
            <a:off x="5684106" y="1821792"/>
            <a:ext cx="3104670" cy="3086999"/>
          </a:xfrm>
          <a:prstGeom prst="plus">
            <a:avLst>
              <a:gd name="adj" fmla="val 471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94160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D8571-B8B2-470F-BD92-C9B8F837FE70}"/>
              </a:ext>
            </a:extLst>
          </p:cNvPr>
          <p:cNvPicPr>
            <a:picLocks noChangeAspect="1"/>
          </p:cNvPicPr>
          <p:nvPr/>
        </p:nvPicPr>
        <p:blipFill>
          <a:blip r:embed="rId3"/>
          <a:stretch>
            <a:fillRect/>
          </a:stretch>
        </p:blipFill>
        <p:spPr>
          <a:xfrm>
            <a:off x="0" y="508"/>
            <a:ext cx="11430000" cy="6425184"/>
          </a:xfrm>
          <a:prstGeom prst="rect">
            <a:avLst/>
          </a:prstGeom>
        </p:spPr>
      </p:pic>
      <p:sp>
        <p:nvSpPr>
          <p:cNvPr id="2" name="Title 1">
            <a:extLst>
              <a:ext uri="{FF2B5EF4-FFF2-40B4-BE49-F238E27FC236}">
                <a16:creationId xmlns:a16="http://schemas.microsoft.com/office/drawing/2014/main" id="{E85427CA-A01D-EB45-B2D6-CED8CD8A28F6}"/>
              </a:ext>
            </a:extLst>
          </p:cNvPr>
          <p:cNvSpPr>
            <a:spLocks noGrp="1"/>
          </p:cNvSpPr>
          <p:nvPr>
            <p:ph type="title"/>
          </p:nvPr>
        </p:nvSpPr>
        <p:spPr>
          <a:xfrm>
            <a:off x="1447800" y="241300"/>
            <a:ext cx="5867400" cy="638459"/>
          </a:xfrm>
        </p:spPr>
        <p:txBody>
          <a:bodyPr/>
          <a:lstStyle/>
          <a:p>
            <a:r>
              <a:rPr lang="en-US" dirty="0"/>
              <a:t>Who am I : </a:t>
            </a:r>
            <a:r>
              <a:rPr lang="en-US" dirty="0" err="1"/>
              <a:t>Trainer_name</a:t>
            </a:r>
            <a:endParaRPr lang="en-US" dirty="0"/>
          </a:p>
        </p:txBody>
      </p:sp>
      <p:sp>
        <p:nvSpPr>
          <p:cNvPr id="3" name="Content Placeholder 2">
            <a:extLst>
              <a:ext uri="{FF2B5EF4-FFF2-40B4-BE49-F238E27FC236}">
                <a16:creationId xmlns:a16="http://schemas.microsoft.com/office/drawing/2014/main" id="{9901E03E-5C1C-EE43-8CEE-DA63EAF7E209}"/>
              </a:ext>
            </a:extLst>
          </p:cNvPr>
          <p:cNvSpPr>
            <a:spLocks noGrp="1"/>
          </p:cNvSpPr>
          <p:nvPr>
            <p:ph sz="quarter" idx="13"/>
          </p:nvPr>
        </p:nvSpPr>
        <p:spPr>
          <a:xfrm>
            <a:off x="457200" y="1231900"/>
            <a:ext cx="6477000" cy="3962400"/>
          </a:xfrm>
        </p:spPr>
        <p:txBody>
          <a:bodyPr/>
          <a:lstStyle/>
          <a:p>
            <a:r>
              <a:rPr lang="en-US" dirty="0" err="1"/>
              <a:t>Concise_bio_of_trainer</a:t>
            </a:r>
            <a:endParaRPr lang="en-US" dirty="0"/>
          </a:p>
          <a:p>
            <a:r>
              <a:rPr lang="en-US" dirty="0"/>
              <a:t>…</a:t>
            </a:r>
          </a:p>
          <a:p>
            <a:r>
              <a:rPr lang="en-US" dirty="0"/>
              <a:t>… </a:t>
            </a:r>
          </a:p>
        </p:txBody>
      </p:sp>
      <p:sp>
        <p:nvSpPr>
          <p:cNvPr id="8" name="Content Placeholder 2">
            <a:extLst>
              <a:ext uri="{FF2B5EF4-FFF2-40B4-BE49-F238E27FC236}">
                <a16:creationId xmlns:a16="http://schemas.microsoft.com/office/drawing/2014/main" id="{FD5C8491-3D65-DC4D-93D3-CE32FC3FFCE4}"/>
              </a:ext>
            </a:extLst>
          </p:cNvPr>
          <p:cNvSpPr txBox="1">
            <a:spLocks/>
          </p:cNvSpPr>
          <p:nvPr/>
        </p:nvSpPr>
        <p:spPr>
          <a:xfrm>
            <a:off x="7943743" y="517241"/>
            <a:ext cx="2933700" cy="2695859"/>
          </a:xfrm>
          <a:prstGeom prst="rect">
            <a:avLst/>
          </a:prstGeom>
          <a:ln>
            <a:solidFill>
              <a:schemeClr val="accent1"/>
            </a:solidFill>
          </a:ln>
        </p:spPr>
        <p:txBody>
          <a:bodyPr/>
          <a:lstStyle>
            <a:lvl1pPr marL="0" indent="0" algn="l" defTabSz="914400" rtl="0" eaLnBrk="1" latinLnBrk="0" hangingPunct="1">
              <a:spcBef>
                <a:spcPct val="20000"/>
              </a:spcBef>
              <a:buFont typeface="Arial" panose="020B0604020202020204" pitchFamily="34" charset="0"/>
              <a:buNone/>
              <a:defRPr sz="2000" kern="1200">
                <a:solidFill>
                  <a:srgbClr val="002060"/>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rgbClr val="002060"/>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rgbClr val="002060"/>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16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Insert photo of trainer</a:t>
            </a:r>
          </a:p>
        </p:txBody>
      </p:sp>
      <p:sp>
        <p:nvSpPr>
          <p:cNvPr id="10" name="TextBox 9">
            <a:extLst>
              <a:ext uri="{FF2B5EF4-FFF2-40B4-BE49-F238E27FC236}">
                <a16:creationId xmlns:a16="http://schemas.microsoft.com/office/drawing/2014/main" id="{3F37E8AD-1AC7-C144-ACC4-EEADBCB8141F}"/>
              </a:ext>
            </a:extLst>
          </p:cNvPr>
          <p:cNvSpPr txBox="1"/>
          <p:nvPr/>
        </p:nvSpPr>
        <p:spPr>
          <a:xfrm>
            <a:off x="1570297" y="5422900"/>
            <a:ext cx="4982903" cy="646331"/>
          </a:xfrm>
          <a:prstGeom prst="rect">
            <a:avLst/>
          </a:prstGeom>
          <a:noFill/>
        </p:spPr>
        <p:txBody>
          <a:bodyPr wrap="none" rtlCol="0">
            <a:spAutoFit/>
          </a:bodyPr>
          <a:lstStyle/>
          <a:p>
            <a:r>
              <a:rPr lang="en-IE" dirty="0"/>
              <a:t>“If you think you’re too small to make a difference, </a:t>
            </a:r>
            <a:br>
              <a:rPr lang="en-IE" dirty="0"/>
            </a:br>
            <a:r>
              <a:rPr lang="en-IE" dirty="0"/>
              <a:t>try sleeping in a closed room with a mosquito”.</a:t>
            </a:r>
          </a:p>
        </p:txBody>
      </p:sp>
      <p:sp>
        <p:nvSpPr>
          <p:cNvPr id="6" name="Slide Number Placeholder 5">
            <a:extLst>
              <a:ext uri="{FF2B5EF4-FFF2-40B4-BE49-F238E27FC236}">
                <a16:creationId xmlns:a16="http://schemas.microsoft.com/office/drawing/2014/main" id="{C7286B20-86F9-8C4C-9BDA-911129BB4970}"/>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146431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2F2F-94B5-794A-860D-687EBDB6EAD2}"/>
              </a:ext>
            </a:extLst>
          </p:cNvPr>
          <p:cNvSpPr>
            <a:spLocks noGrp="1"/>
          </p:cNvSpPr>
          <p:nvPr>
            <p:ph type="title"/>
          </p:nvPr>
        </p:nvSpPr>
        <p:spPr/>
        <p:txBody>
          <a:bodyPr/>
          <a:lstStyle/>
          <a:p>
            <a:r>
              <a:rPr lang="en-US" dirty="0"/>
              <a:t>Anecdote challenges within “boundaries”</a:t>
            </a:r>
          </a:p>
        </p:txBody>
      </p:sp>
      <p:sp>
        <p:nvSpPr>
          <p:cNvPr id="3" name="Content Placeholder 2">
            <a:extLst>
              <a:ext uri="{FF2B5EF4-FFF2-40B4-BE49-F238E27FC236}">
                <a16:creationId xmlns:a16="http://schemas.microsoft.com/office/drawing/2014/main" id="{44449381-2547-1E4D-9C9E-8E6C060B5194}"/>
              </a:ext>
            </a:extLst>
          </p:cNvPr>
          <p:cNvSpPr>
            <a:spLocks noGrp="1"/>
          </p:cNvSpPr>
          <p:nvPr>
            <p:ph sz="quarter" idx="13"/>
          </p:nvPr>
        </p:nvSpPr>
        <p:spPr/>
        <p:txBody>
          <a:bodyPr/>
          <a:lstStyle/>
          <a:p>
            <a:r>
              <a:rPr lang="en-US" dirty="0"/>
              <a:t>Boundaries can be of constituency, or of country, …</a:t>
            </a:r>
          </a:p>
          <a:p>
            <a:r>
              <a:rPr lang="en-US" i="1" dirty="0"/>
              <a:t>Stuff</a:t>
            </a:r>
            <a:r>
              <a:rPr lang="en-US" dirty="0"/>
              <a:t> will happen</a:t>
            </a:r>
          </a:p>
          <a:p>
            <a:pPr lvl="1"/>
            <a:r>
              <a:rPr lang="en-US" b="1" dirty="0"/>
              <a:t>Very best solution – solve </a:t>
            </a:r>
            <a:r>
              <a:rPr lang="en-US" b="1" i="1" dirty="0"/>
              <a:t>stuff</a:t>
            </a:r>
            <a:r>
              <a:rPr lang="en-US" b="1" dirty="0"/>
              <a:t> within boundaries</a:t>
            </a:r>
          </a:p>
          <a:p>
            <a:pPr lvl="1"/>
            <a:r>
              <a:rPr lang="en-US" dirty="0"/>
              <a:t>2</a:t>
            </a:r>
            <a:r>
              <a:rPr lang="en-US" baseline="30000" dirty="0"/>
              <a:t>nd</a:t>
            </a:r>
            <a:r>
              <a:rPr lang="en-US" dirty="0"/>
              <a:t> best solution – solve </a:t>
            </a:r>
            <a:r>
              <a:rPr lang="en-US" i="1" dirty="0"/>
              <a:t>stuff</a:t>
            </a:r>
            <a:r>
              <a:rPr lang="en-US" dirty="0"/>
              <a:t> within boundaries</a:t>
            </a:r>
          </a:p>
          <a:p>
            <a:r>
              <a:rPr lang="en-US" dirty="0"/>
              <a:t>Basis of solution = </a:t>
            </a:r>
            <a:r>
              <a:rPr lang="en-US" dirty="0">
                <a:solidFill>
                  <a:srgbClr val="FF0000"/>
                </a:solidFill>
              </a:rPr>
              <a:t>trust</a:t>
            </a:r>
          </a:p>
          <a:p>
            <a:r>
              <a:rPr lang="en-US" dirty="0">
                <a:solidFill>
                  <a:schemeClr val="tx1"/>
                </a:solidFill>
              </a:rPr>
              <a:t>Basis of </a:t>
            </a:r>
            <a:r>
              <a:rPr lang="en-US" dirty="0">
                <a:solidFill>
                  <a:srgbClr val="FF0000"/>
                </a:solidFill>
              </a:rPr>
              <a:t>trust</a:t>
            </a:r>
            <a:r>
              <a:rPr lang="en-US" dirty="0">
                <a:solidFill>
                  <a:schemeClr val="tx1"/>
                </a:solidFill>
              </a:rPr>
              <a:t> = personal relationships</a:t>
            </a:r>
          </a:p>
          <a:p>
            <a:endParaRPr lang="en-US" dirty="0">
              <a:solidFill>
                <a:schemeClr val="tx1"/>
              </a:solidFill>
            </a:endParaRPr>
          </a:p>
          <a:p>
            <a:r>
              <a:rPr lang="en-US" dirty="0"/>
              <a:t>Escalations need to be possible but trust comes first</a:t>
            </a:r>
          </a:p>
        </p:txBody>
      </p:sp>
      <p:sp>
        <p:nvSpPr>
          <p:cNvPr id="7" name="Slide Number Placeholder 6">
            <a:extLst>
              <a:ext uri="{FF2B5EF4-FFF2-40B4-BE49-F238E27FC236}">
                <a16:creationId xmlns:a16="http://schemas.microsoft.com/office/drawing/2014/main" id="{3ED93C7C-C564-544D-B03B-F82603E775C2}"/>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216180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4509-B85E-8441-BB95-8C3FAA6E02F6}"/>
              </a:ext>
            </a:extLst>
          </p:cNvPr>
          <p:cNvSpPr>
            <a:spLocks noGrp="1"/>
          </p:cNvSpPr>
          <p:nvPr>
            <p:ph type="title"/>
          </p:nvPr>
        </p:nvSpPr>
        <p:spPr/>
        <p:txBody>
          <a:bodyPr/>
          <a:lstStyle/>
          <a:p>
            <a:r>
              <a:rPr lang="en-US" dirty="0"/>
              <a:t> Anecdote no-person-name e-mail in CSIRT community</a:t>
            </a:r>
          </a:p>
        </p:txBody>
      </p:sp>
      <p:sp>
        <p:nvSpPr>
          <p:cNvPr id="4" name="Content Placeholder 2">
            <a:extLst>
              <a:ext uri="{FF2B5EF4-FFF2-40B4-BE49-F238E27FC236}">
                <a16:creationId xmlns:a16="http://schemas.microsoft.com/office/drawing/2014/main" id="{BB2D1D5C-BD13-E241-A009-F4A0026472C5}"/>
              </a:ext>
            </a:extLst>
          </p:cNvPr>
          <p:cNvSpPr txBox="1">
            <a:spLocks/>
          </p:cNvSpPr>
          <p:nvPr/>
        </p:nvSpPr>
        <p:spPr>
          <a:xfrm>
            <a:off x="838200" y="1460500"/>
            <a:ext cx="9861176" cy="2057400"/>
          </a:xfrm>
          <a:prstGeom prst="rect">
            <a:avLst/>
          </a:prstGeom>
          <a:ln w="31750">
            <a:solidFill>
              <a:schemeClr val="tx1"/>
            </a:solidFill>
          </a:ln>
        </p:spPr>
        <p:txBody>
          <a:bodyPr>
            <a:normAutofit/>
          </a:bodyPr>
          <a:lst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800" dirty="0"/>
          </a:p>
          <a:p>
            <a:r>
              <a:rPr lang="en-US" dirty="0"/>
              <a:t>	… …</a:t>
            </a:r>
            <a:br>
              <a:rPr lang="en-US" dirty="0"/>
            </a:br>
            <a:r>
              <a:rPr lang="en-US" dirty="0"/>
              <a:t>	… … …				</a:t>
            </a:r>
            <a:r>
              <a:rPr lang="en-US" dirty="0">
                <a:sym typeface="Wingdings" pitchFamily="2" charset="2"/>
              </a:rPr>
              <a:t> </a:t>
            </a:r>
            <a:r>
              <a:rPr lang="en-US" dirty="0"/>
              <a:t>valid content</a:t>
            </a:r>
            <a:br>
              <a:rPr lang="en-US" dirty="0"/>
            </a:br>
            <a:r>
              <a:rPr lang="en-US" dirty="0"/>
              <a:t>	… …</a:t>
            </a:r>
          </a:p>
          <a:p>
            <a:r>
              <a:rPr lang="en-US" dirty="0"/>
              <a:t>	Kind Regards</a:t>
            </a:r>
            <a:br>
              <a:rPr lang="en-US" dirty="0"/>
            </a:br>
            <a:r>
              <a:rPr lang="en-US" dirty="0"/>
              <a:t>	CERT XXX			</a:t>
            </a:r>
            <a:r>
              <a:rPr lang="en-US" dirty="0">
                <a:sym typeface="Wingdings" pitchFamily="2" charset="2"/>
              </a:rPr>
              <a:t> valid team … but no person name</a:t>
            </a:r>
          </a:p>
          <a:p>
            <a:endParaRPr lang="en-US" dirty="0">
              <a:sym typeface="Wingdings" pitchFamily="2" charset="2"/>
            </a:endParaRPr>
          </a:p>
        </p:txBody>
      </p:sp>
      <p:sp>
        <p:nvSpPr>
          <p:cNvPr id="5" name="TextBox 4">
            <a:extLst>
              <a:ext uri="{FF2B5EF4-FFF2-40B4-BE49-F238E27FC236}">
                <a16:creationId xmlns:a16="http://schemas.microsoft.com/office/drawing/2014/main" id="{41E7852A-B83B-CD40-9CFC-354B26ADFD09}"/>
              </a:ext>
            </a:extLst>
          </p:cNvPr>
          <p:cNvSpPr txBox="1"/>
          <p:nvPr/>
        </p:nvSpPr>
        <p:spPr>
          <a:xfrm>
            <a:off x="990562" y="3822700"/>
            <a:ext cx="9296438" cy="1015663"/>
          </a:xfrm>
          <a:prstGeom prst="rect">
            <a:avLst/>
          </a:prstGeom>
          <a:noFill/>
        </p:spPr>
        <p:txBody>
          <a:bodyPr wrap="square" rtlCol="0">
            <a:spAutoFit/>
          </a:bodyPr>
          <a:lstStyle/>
          <a:p>
            <a:r>
              <a:rPr lang="en-US" sz="2000" dirty="0">
                <a:sym typeface="Wingdings" pitchFamily="2" charset="2"/>
              </a:rPr>
              <a:t>And granted, there is a risk in </a:t>
            </a:r>
            <a:r>
              <a:rPr lang="en-US" sz="2000" dirty="0" err="1">
                <a:sym typeface="Wingdings" pitchFamily="2" charset="2"/>
              </a:rPr>
              <a:t>pgp</a:t>
            </a:r>
            <a:r>
              <a:rPr lang="en-US" sz="2000" dirty="0">
                <a:sym typeface="Wingdings" pitchFamily="2" charset="2"/>
              </a:rPr>
              <a:t> </a:t>
            </a:r>
            <a:r>
              <a:rPr lang="en-US" sz="2000" dirty="0" err="1">
                <a:sym typeface="Wingdings" pitchFamily="2" charset="2"/>
              </a:rPr>
              <a:t>keyservers</a:t>
            </a:r>
            <a:r>
              <a:rPr lang="en-US" sz="2000" dirty="0">
                <a:sym typeface="Wingdings" pitchFamily="2" charset="2"/>
              </a:rPr>
              <a:t>, </a:t>
            </a:r>
            <a:r>
              <a:rPr lang="en-US" sz="2000" dirty="0" err="1">
                <a:sym typeface="Wingdings" pitchFamily="2" charset="2"/>
              </a:rPr>
              <a:t>linkedIn</a:t>
            </a:r>
            <a:r>
              <a:rPr lang="en-US" sz="2000" dirty="0">
                <a:sym typeface="Wingdings" pitchFamily="2" charset="2"/>
              </a:rPr>
              <a:t> etcetera – something to </a:t>
            </a:r>
            <a:br>
              <a:rPr lang="en-US" sz="2000" dirty="0">
                <a:sym typeface="Wingdings" pitchFamily="2" charset="2"/>
              </a:rPr>
            </a:br>
            <a:r>
              <a:rPr lang="en-US" sz="2000" dirty="0">
                <a:sym typeface="Wingdings" pitchFamily="2" charset="2"/>
              </a:rPr>
              <a:t>pay attention to but not at the expense of </a:t>
            </a:r>
            <a:r>
              <a:rPr lang="en-US" sz="2000" dirty="0">
                <a:solidFill>
                  <a:srgbClr val="FF0000"/>
                </a:solidFill>
                <a:sym typeface="Wingdings" pitchFamily="2" charset="2"/>
              </a:rPr>
              <a:t>trust building </a:t>
            </a:r>
          </a:p>
          <a:p>
            <a:endParaRPr lang="en-US" sz="2000" dirty="0">
              <a:solidFill>
                <a:srgbClr val="FF0000"/>
              </a:solidFill>
              <a:sym typeface="Wingdings" pitchFamily="2" charset="2"/>
            </a:endParaRPr>
          </a:p>
        </p:txBody>
      </p:sp>
      <p:sp>
        <p:nvSpPr>
          <p:cNvPr id="7" name="Slide Number Placeholder 6">
            <a:extLst>
              <a:ext uri="{FF2B5EF4-FFF2-40B4-BE49-F238E27FC236}">
                <a16:creationId xmlns:a16="http://schemas.microsoft.com/office/drawing/2014/main" id="{7F38371E-9BDA-1C4A-A5CA-B0A1D010ADA5}"/>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731629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979D-D72D-7841-AD30-240FC15CCB30}"/>
              </a:ext>
            </a:extLst>
          </p:cNvPr>
          <p:cNvSpPr>
            <a:spLocks noGrp="1"/>
          </p:cNvSpPr>
          <p:nvPr>
            <p:ph type="title"/>
          </p:nvPr>
        </p:nvSpPr>
        <p:spPr/>
        <p:txBody>
          <a:bodyPr/>
          <a:lstStyle/>
          <a:p>
            <a:r>
              <a:rPr lang="en-US" dirty="0"/>
              <a:t>Exercise – build trust</a:t>
            </a:r>
          </a:p>
        </p:txBody>
      </p:sp>
      <p:sp>
        <p:nvSpPr>
          <p:cNvPr id="3" name="Content Placeholder 2">
            <a:extLst>
              <a:ext uri="{FF2B5EF4-FFF2-40B4-BE49-F238E27FC236}">
                <a16:creationId xmlns:a16="http://schemas.microsoft.com/office/drawing/2014/main" id="{A61FB2EF-B140-CD4B-BBA5-AF47DCEA5647}"/>
              </a:ext>
            </a:extLst>
          </p:cNvPr>
          <p:cNvSpPr>
            <a:spLocks noGrp="1"/>
          </p:cNvSpPr>
          <p:nvPr>
            <p:ph sz="quarter" idx="13"/>
          </p:nvPr>
        </p:nvSpPr>
        <p:spPr/>
        <p:txBody>
          <a:bodyPr/>
          <a:lstStyle/>
          <a:p>
            <a:r>
              <a:rPr lang="en-US" dirty="0"/>
              <a:t>In groups discuss in 20 minutes :</a:t>
            </a:r>
          </a:p>
          <a:p>
            <a:endParaRPr lang="en-US" dirty="0"/>
          </a:p>
          <a:p>
            <a:pPr marL="1257300" lvl="1" indent="-342900"/>
            <a:r>
              <a:rPr lang="en-US" dirty="0"/>
              <a:t>How to build trust in your </a:t>
            </a:r>
            <a:r>
              <a:rPr lang="en-US" b="1" dirty="0"/>
              <a:t>own</a:t>
            </a:r>
            <a:r>
              <a:rPr lang="en-US" dirty="0"/>
              <a:t> CSIRT’s constituency</a:t>
            </a:r>
          </a:p>
          <a:p>
            <a:pPr marL="1257300" lvl="1" indent="-342900"/>
            <a:endParaRPr lang="en-US" dirty="0"/>
          </a:p>
          <a:p>
            <a:pPr marL="1257300" lvl="1" indent="-342900"/>
            <a:r>
              <a:rPr lang="en-US" dirty="0"/>
              <a:t>How to build trust inside your </a:t>
            </a:r>
            <a:r>
              <a:rPr lang="en-US" b="1" dirty="0"/>
              <a:t>country’s</a:t>
            </a:r>
            <a:r>
              <a:rPr lang="en-US" dirty="0"/>
              <a:t> CSIRT community</a:t>
            </a:r>
          </a:p>
          <a:p>
            <a:pPr marL="1257300" lvl="1" indent="-342900"/>
            <a:endParaRPr lang="en-US" dirty="0"/>
          </a:p>
          <a:p>
            <a:pPr marL="1257300" lvl="1" indent="-342900"/>
            <a:r>
              <a:rPr lang="en-US" dirty="0"/>
              <a:t>How to build trust towards CSIRTs </a:t>
            </a:r>
            <a:r>
              <a:rPr lang="en-US" b="1" dirty="0"/>
              <a:t>in other countries</a:t>
            </a:r>
            <a:r>
              <a:rPr lang="en-US" dirty="0"/>
              <a:t>, in the region and worldwide</a:t>
            </a:r>
          </a:p>
          <a:p>
            <a:pPr marL="1257300" lvl="1" indent="-342900"/>
            <a:endParaRPr lang="en-US" dirty="0"/>
          </a:p>
        </p:txBody>
      </p:sp>
      <p:sp>
        <p:nvSpPr>
          <p:cNvPr id="6" name="Slide Number Placeholder 5">
            <a:extLst>
              <a:ext uri="{FF2B5EF4-FFF2-40B4-BE49-F238E27FC236}">
                <a16:creationId xmlns:a16="http://schemas.microsoft.com/office/drawing/2014/main" id="{ADA3655A-B931-4E4B-8F3F-FC36727422B9}"/>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2661645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78AB0A-153F-3649-963C-891ABF802CC1}"/>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
        <p:nvSpPr>
          <p:cNvPr id="5" name="TextBox 4">
            <a:extLst>
              <a:ext uri="{FF2B5EF4-FFF2-40B4-BE49-F238E27FC236}">
                <a16:creationId xmlns:a16="http://schemas.microsoft.com/office/drawing/2014/main" id="{6B154853-47AE-404A-A088-ABDF55560AEF}"/>
              </a:ext>
            </a:extLst>
          </p:cNvPr>
          <p:cNvSpPr txBox="1"/>
          <p:nvPr/>
        </p:nvSpPr>
        <p:spPr>
          <a:xfrm>
            <a:off x="1752562" y="317500"/>
            <a:ext cx="9296438" cy="2185214"/>
          </a:xfrm>
          <a:prstGeom prst="rect">
            <a:avLst/>
          </a:prstGeom>
          <a:noFill/>
        </p:spPr>
        <p:txBody>
          <a:bodyPr wrap="square" rtlCol="0">
            <a:spAutoFit/>
          </a:bodyPr>
          <a:lstStyle/>
          <a:p>
            <a:endParaRPr lang="en-US" sz="2000" dirty="0">
              <a:solidFill>
                <a:srgbClr val="FF0000"/>
              </a:solidFill>
              <a:sym typeface="Wingdings" pitchFamily="2" charset="2"/>
            </a:endParaRPr>
          </a:p>
          <a:p>
            <a:r>
              <a:rPr lang="en-US" sz="4400" b="1" dirty="0">
                <a:solidFill>
                  <a:srgbClr val="FF0000"/>
                </a:solidFill>
              </a:rPr>
              <a:t>Trust between teams is based on faces and names not on official paperwork</a:t>
            </a:r>
          </a:p>
          <a:p>
            <a:pPr algn="ctr"/>
            <a:br>
              <a:rPr lang="en-US" sz="800" b="1" dirty="0">
                <a:solidFill>
                  <a:srgbClr val="FF0000"/>
                </a:solidFill>
              </a:rPr>
            </a:br>
            <a:r>
              <a:rPr lang="en-US" sz="2000" b="1" dirty="0">
                <a:solidFill>
                  <a:srgbClr val="FF0000"/>
                </a:solidFill>
              </a:rPr>
              <a:t>[ Your trainers ]</a:t>
            </a:r>
            <a:endParaRPr lang="en-US" sz="4000" b="1" dirty="0">
              <a:solidFill>
                <a:srgbClr val="FF0000"/>
              </a:solidFill>
            </a:endParaRPr>
          </a:p>
        </p:txBody>
      </p:sp>
      <p:pic>
        <p:nvPicPr>
          <p:cNvPr id="6" name="Picture 5">
            <a:extLst>
              <a:ext uri="{FF2B5EF4-FFF2-40B4-BE49-F238E27FC236}">
                <a16:creationId xmlns:a16="http://schemas.microsoft.com/office/drawing/2014/main" id="{1FD93D61-0D49-4343-AC69-561066E76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6081" y="2908300"/>
            <a:ext cx="6629400" cy="2714754"/>
          </a:xfrm>
          <a:prstGeom prst="rect">
            <a:avLst/>
          </a:prstGeom>
        </p:spPr>
      </p:pic>
    </p:spTree>
    <p:extLst>
      <p:ext uri="{BB962C8B-B14F-4D97-AF65-F5344CB8AC3E}">
        <p14:creationId xmlns:p14="http://schemas.microsoft.com/office/powerpoint/2010/main" val="301625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C76ED2-97B6-1947-A9BB-5A38AF9620D8}"/>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
        <p:nvSpPr>
          <p:cNvPr id="3" name="Title 2">
            <a:extLst>
              <a:ext uri="{FF2B5EF4-FFF2-40B4-BE49-F238E27FC236}">
                <a16:creationId xmlns:a16="http://schemas.microsoft.com/office/drawing/2014/main" id="{9DFBAE14-1B3E-1D4C-9B4C-F22745475EFA}"/>
              </a:ext>
            </a:extLst>
          </p:cNvPr>
          <p:cNvSpPr>
            <a:spLocks noGrp="1"/>
          </p:cNvSpPr>
          <p:nvPr>
            <p:ph type="title"/>
          </p:nvPr>
        </p:nvSpPr>
        <p:spPr/>
        <p:txBody>
          <a:bodyPr/>
          <a:lstStyle/>
          <a:p>
            <a:r>
              <a:rPr lang="en-US" dirty="0"/>
              <a:t>We must explain “trust” better</a:t>
            </a:r>
            <a:endParaRPr lang="en-GB" dirty="0"/>
          </a:p>
        </p:txBody>
      </p:sp>
      <p:sp>
        <p:nvSpPr>
          <p:cNvPr id="5" name="Content Placeholder 2">
            <a:extLst>
              <a:ext uri="{FF2B5EF4-FFF2-40B4-BE49-F238E27FC236}">
                <a16:creationId xmlns:a16="http://schemas.microsoft.com/office/drawing/2014/main" id="{ADB23119-DDED-A344-B45D-03DD47CFF82E}"/>
              </a:ext>
            </a:extLst>
          </p:cNvPr>
          <p:cNvSpPr>
            <a:spLocks noGrp="1"/>
          </p:cNvSpPr>
          <p:nvPr>
            <p:ph sz="quarter" idx="13"/>
          </p:nvPr>
        </p:nvSpPr>
        <p:spPr>
          <a:xfrm>
            <a:off x="380999" y="1612900"/>
            <a:ext cx="4884211" cy="4419600"/>
          </a:xfrm>
        </p:spPr>
        <p:txBody>
          <a:bodyPr/>
          <a:lstStyle/>
          <a:p>
            <a:r>
              <a:rPr lang="en-US" dirty="0"/>
              <a:t>Trust comes by foot but leaves on horseback.</a:t>
            </a:r>
          </a:p>
          <a:p>
            <a:endParaRPr lang="en-US" dirty="0"/>
          </a:p>
          <a:p>
            <a:r>
              <a:rPr lang="en-US" dirty="0"/>
              <a:t>We experts know this but often take it for granted.</a:t>
            </a:r>
          </a:p>
          <a:p>
            <a:endParaRPr lang="en-US" dirty="0"/>
          </a:p>
          <a:p>
            <a:r>
              <a:rPr lang="en-US" dirty="0"/>
              <a:t>We – and you – need to explain this more !</a:t>
            </a:r>
          </a:p>
          <a:p>
            <a:endParaRPr lang="en-US" dirty="0"/>
          </a:p>
          <a:p>
            <a:endParaRPr lang="en-US" dirty="0"/>
          </a:p>
        </p:txBody>
      </p:sp>
      <p:sp>
        <p:nvSpPr>
          <p:cNvPr id="6" name="TextBox 5">
            <a:extLst>
              <a:ext uri="{FF2B5EF4-FFF2-40B4-BE49-F238E27FC236}">
                <a16:creationId xmlns:a16="http://schemas.microsoft.com/office/drawing/2014/main" id="{6E1BE67F-D5C0-964B-AAA3-B325FB6A255F}"/>
              </a:ext>
            </a:extLst>
          </p:cNvPr>
          <p:cNvSpPr txBox="1"/>
          <p:nvPr/>
        </p:nvSpPr>
        <p:spPr>
          <a:xfrm>
            <a:off x="6347312" y="5188465"/>
            <a:ext cx="3712683" cy="369332"/>
          </a:xfrm>
          <a:prstGeom prst="rect">
            <a:avLst/>
          </a:prstGeom>
          <a:noFill/>
        </p:spPr>
        <p:txBody>
          <a:bodyPr wrap="none" rtlCol="0">
            <a:spAutoFit/>
          </a:bodyPr>
          <a:lstStyle/>
          <a:p>
            <a:r>
              <a:rPr lang="en-US" dirty="0"/>
              <a:t>Photo by </a:t>
            </a:r>
            <a:r>
              <a:rPr lang="en-US" dirty="0">
                <a:hlinkClick r:id="rId2"/>
              </a:rPr>
              <a:t>Joshua Hoehne</a:t>
            </a:r>
            <a:r>
              <a:rPr lang="en-US" dirty="0"/>
              <a:t> on </a:t>
            </a:r>
            <a:r>
              <a:rPr lang="en-US" dirty="0">
                <a:hlinkClick r:id="rId3"/>
              </a:rPr>
              <a:t>Unsplash</a:t>
            </a:r>
            <a:endParaRPr lang="en-GB" dirty="0"/>
          </a:p>
        </p:txBody>
      </p:sp>
      <p:pic>
        <p:nvPicPr>
          <p:cNvPr id="7" name="Picture 6">
            <a:extLst>
              <a:ext uri="{FF2B5EF4-FFF2-40B4-BE49-F238E27FC236}">
                <a16:creationId xmlns:a16="http://schemas.microsoft.com/office/drawing/2014/main" id="{E771B6D4-7532-1A43-BF46-1629DAC8B6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6908" y="1262436"/>
            <a:ext cx="5233492" cy="3926029"/>
          </a:xfrm>
          <a:prstGeom prst="rect">
            <a:avLst/>
          </a:prstGeom>
        </p:spPr>
      </p:pic>
    </p:spTree>
    <p:extLst>
      <p:ext uri="{BB962C8B-B14F-4D97-AF65-F5344CB8AC3E}">
        <p14:creationId xmlns:p14="http://schemas.microsoft.com/office/powerpoint/2010/main" val="147262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2A1A8-59E3-364C-83DF-7B88A4069302}"/>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3" name="Title 2">
            <a:extLst>
              <a:ext uri="{FF2B5EF4-FFF2-40B4-BE49-F238E27FC236}">
                <a16:creationId xmlns:a16="http://schemas.microsoft.com/office/drawing/2014/main" id="{1C8DA9AC-973E-2E4F-969D-131BA9234B09}"/>
              </a:ext>
            </a:extLst>
          </p:cNvPr>
          <p:cNvSpPr>
            <a:spLocks noGrp="1"/>
          </p:cNvSpPr>
          <p:nvPr>
            <p:ph type="title"/>
          </p:nvPr>
        </p:nvSpPr>
        <p:spPr/>
        <p:txBody>
          <a:bodyPr/>
          <a:lstStyle/>
          <a:p>
            <a:r>
              <a:rPr lang="en-US" dirty="0"/>
              <a:t>How to build </a:t>
            </a:r>
            <a:r>
              <a:rPr lang="en-US" dirty="0">
                <a:solidFill>
                  <a:srgbClr val="FF0000"/>
                </a:solidFill>
              </a:rPr>
              <a:t>TRUST</a:t>
            </a:r>
            <a:r>
              <a:rPr lang="en-US" dirty="0"/>
              <a:t> (</a:t>
            </a:r>
            <a:r>
              <a:rPr lang="en-US" dirty="0" err="1"/>
              <a:t>i</a:t>
            </a:r>
            <a:r>
              <a:rPr lang="en-US" dirty="0"/>
              <a:t>)</a:t>
            </a:r>
            <a:endParaRPr lang="en-GB" dirty="0"/>
          </a:p>
        </p:txBody>
      </p:sp>
      <p:sp>
        <p:nvSpPr>
          <p:cNvPr id="4" name="Content Placeholder 3">
            <a:extLst>
              <a:ext uri="{FF2B5EF4-FFF2-40B4-BE49-F238E27FC236}">
                <a16:creationId xmlns:a16="http://schemas.microsoft.com/office/drawing/2014/main" id="{EDB979F2-9380-4147-83B4-EE143BED8ED9}"/>
              </a:ext>
            </a:extLst>
          </p:cNvPr>
          <p:cNvSpPr>
            <a:spLocks noGrp="1"/>
          </p:cNvSpPr>
          <p:nvPr>
            <p:ph sz="quarter" idx="13"/>
          </p:nvPr>
        </p:nvSpPr>
        <p:spPr/>
        <p:txBody>
          <a:bodyPr/>
          <a:lstStyle/>
          <a:p>
            <a:r>
              <a:rPr lang="en-US" dirty="0"/>
              <a:t>Reach out to your constituency – make sure there are </a:t>
            </a:r>
            <a:r>
              <a:rPr lang="en-US" i="1" dirty="0"/>
              <a:t>faces with names</a:t>
            </a:r>
          </a:p>
          <a:p>
            <a:pPr lvl="1"/>
            <a:r>
              <a:rPr lang="en-US" dirty="0"/>
              <a:t>Takes </a:t>
            </a:r>
            <a:r>
              <a:rPr lang="en-US" dirty="0">
                <a:solidFill>
                  <a:srgbClr val="FF0000"/>
                </a:solidFill>
              </a:rPr>
              <a:t>at least </a:t>
            </a:r>
            <a:r>
              <a:rPr lang="en-US" dirty="0"/>
              <a:t>a year</a:t>
            </a:r>
          </a:p>
          <a:p>
            <a:pPr lvl="1"/>
            <a:endParaRPr lang="en-US" sz="1000" dirty="0"/>
          </a:p>
          <a:p>
            <a:r>
              <a:rPr lang="en-US" dirty="0"/>
              <a:t>Reach out inside your country – make sure there are </a:t>
            </a:r>
            <a:r>
              <a:rPr lang="en-US" i="1" dirty="0"/>
              <a:t>faces with names</a:t>
            </a:r>
          </a:p>
          <a:p>
            <a:pPr lvl="1"/>
            <a:r>
              <a:rPr lang="en-US" dirty="0"/>
              <a:t>nCSIRT can play a connecting and inspiring role: cooperate, facilitate</a:t>
            </a:r>
          </a:p>
          <a:p>
            <a:pPr lvl="1"/>
            <a:r>
              <a:rPr lang="en-US" dirty="0"/>
              <a:t>Pushing or pressing people is bad for trust</a:t>
            </a:r>
          </a:p>
          <a:p>
            <a:pPr lvl="1"/>
            <a:r>
              <a:rPr lang="en-US" dirty="0"/>
              <a:t>Legislation should inspire and support</a:t>
            </a:r>
          </a:p>
          <a:p>
            <a:pPr lvl="1"/>
            <a:endParaRPr lang="en-US" sz="1000" dirty="0"/>
          </a:p>
          <a:p>
            <a:r>
              <a:rPr lang="en-US" dirty="0"/>
              <a:t>Reach out regionally and worldwide – make sure there are </a:t>
            </a:r>
            <a:r>
              <a:rPr lang="en-US" i="1" dirty="0"/>
              <a:t>faces with names</a:t>
            </a:r>
            <a:endParaRPr lang="en-US" dirty="0"/>
          </a:p>
          <a:p>
            <a:pPr lvl="1"/>
            <a:r>
              <a:rPr lang="en-US" dirty="0" err="1"/>
              <a:t>AfricaCERT</a:t>
            </a:r>
            <a:endParaRPr lang="en-US" dirty="0"/>
          </a:p>
          <a:p>
            <a:pPr lvl="1"/>
            <a:r>
              <a:rPr lang="en-US" dirty="0" err="1"/>
              <a:t>TrustBroker</a:t>
            </a:r>
            <a:r>
              <a:rPr lang="en-US" dirty="0"/>
              <a:t> Africa</a:t>
            </a:r>
          </a:p>
          <a:p>
            <a:pPr lvl="1"/>
            <a:r>
              <a:rPr lang="en-US" dirty="0"/>
              <a:t>GFCE</a:t>
            </a:r>
          </a:p>
          <a:p>
            <a:pPr lvl="1"/>
            <a:r>
              <a:rPr lang="en-US" dirty="0"/>
              <a:t>FIRST</a:t>
            </a:r>
          </a:p>
          <a:p>
            <a:pPr lvl="1"/>
            <a:r>
              <a:rPr lang="en-US" dirty="0"/>
              <a:t>Etcetera</a:t>
            </a:r>
            <a:endParaRPr lang="en-GB" dirty="0"/>
          </a:p>
        </p:txBody>
      </p:sp>
    </p:spTree>
    <p:extLst>
      <p:ext uri="{BB962C8B-B14F-4D97-AF65-F5344CB8AC3E}">
        <p14:creationId xmlns:p14="http://schemas.microsoft.com/office/powerpoint/2010/main" val="1756068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4E38-E6EB-5743-975C-E7DFF316BCD8}"/>
              </a:ext>
            </a:extLst>
          </p:cNvPr>
          <p:cNvSpPr>
            <a:spLocks noGrp="1"/>
          </p:cNvSpPr>
          <p:nvPr>
            <p:ph type="title"/>
          </p:nvPr>
        </p:nvSpPr>
        <p:spPr>
          <a:xfrm>
            <a:off x="1447800" y="241300"/>
            <a:ext cx="9525000" cy="638459"/>
          </a:xfrm>
        </p:spPr>
        <p:txBody>
          <a:bodyPr/>
          <a:lstStyle/>
          <a:p>
            <a:r>
              <a:rPr lang="en-US" dirty="0"/>
              <a:t>How to build </a:t>
            </a:r>
            <a:r>
              <a:rPr lang="en-US" dirty="0">
                <a:solidFill>
                  <a:srgbClr val="FF0000"/>
                </a:solidFill>
              </a:rPr>
              <a:t>TRUST</a:t>
            </a:r>
            <a:r>
              <a:rPr lang="en-US" dirty="0"/>
              <a:t> (ii)</a:t>
            </a:r>
          </a:p>
        </p:txBody>
      </p:sp>
      <p:sp>
        <p:nvSpPr>
          <p:cNvPr id="3" name="Content Placeholder 2">
            <a:extLst>
              <a:ext uri="{FF2B5EF4-FFF2-40B4-BE49-F238E27FC236}">
                <a16:creationId xmlns:a16="http://schemas.microsoft.com/office/drawing/2014/main" id="{FD7D7E51-EABE-AF49-9591-5F635BE9F437}"/>
              </a:ext>
            </a:extLst>
          </p:cNvPr>
          <p:cNvSpPr>
            <a:spLocks noGrp="1"/>
          </p:cNvSpPr>
          <p:nvPr>
            <p:ph sz="quarter" idx="13"/>
          </p:nvPr>
        </p:nvSpPr>
        <p:spPr>
          <a:xfrm>
            <a:off x="457200" y="1231900"/>
            <a:ext cx="4800600" cy="4419600"/>
          </a:xfrm>
        </p:spPr>
        <p:txBody>
          <a:bodyPr/>
          <a:lstStyle/>
          <a:p>
            <a:r>
              <a:rPr lang="en-US" dirty="0"/>
              <a:t>Meet colleagues</a:t>
            </a:r>
          </a:p>
          <a:p>
            <a:pPr lvl="1"/>
            <a:endParaRPr lang="en-US" sz="1000" dirty="0"/>
          </a:p>
          <a:p>
            <a:r>
              <a:rPr lang="en-US" dirty="0"/>
              <a:t>Eat, drink with people</a:t>
            </a:r>
          </a:p>
          <a:p>
            <a:pPr lvl="1"/>
            <a:r>
              <a:rPr lang="en-US" i="1" dirty="0"/>
              <a:t>Beer drinking model of trust</a:t>
            </a:r>
          </a:p>
          <a:p>
            <a:pPr lvl="1"/>
            <a:r>
              <a:rPr lang="en-US" dirty="0"/>
              <a:t>Papaya juice or madeira are fine too</a:t>
            </a:r>
          </a:p>
          <a:p>
            <a:pPr lvl="1"/>
            <a:endParaRPr lang="en-US" sz="1000" dirty="0"/>
          </a:p>
          <a:p>
            <a:r>
              <a:rPr lang="en-US" dirty="0"/>
              <a:t>Engage on projects with colleagues</a:t>
            </a:r>
          </a:p>
          <a:p>
            <a:pPr lvl="1"/>
            <a:r>
              <a:rPr lang="en-US" dirty="0"/>
              <a:t>Volunteering helps a lot</a:t>
            </a:r>
          </a:p>
          <a:p>
            <a:pPr lvl="1"/>
            <a:r>
              <a:rPr lang="en-US" dirty="0"/>
              <a:t>Managers – this helps your team too, allow your team members to reach out, it pays back with interest</a:t>
            </a:r>
          </a:p>
          <a:p>
            <a:pPr lvl="1"/>
            <a:endParaRPr lang="en-US" sz="1000" dirty="0"/>
          </a:p>
          <a:p>
            <a:r>
              <a:rPr lang="en-US" dirty="0"/>
              <a:t>Go to meetings/conferences and reach out</a:t>
            </a:r>
          </a:p>
          <a:p>
            <a:endParaRPr lang="en-US" dirty="0"/>
          </a:p>
        </p:txBody>
      </p:sp>
      <p:sp>
        <p:nvSpPr>
          <p:cNvPr id="4" name="TextBox 3">
            <a:extLst>
              <a:ext uri="{FF2B5EF4-FFF2-40B4-BE49-F238E27FC236}">
                <a16:creationId xmlns:a16="http://schemas.microsoft.com/office/drawing/2014/main" id="{6378A94C-BAA5-084A-BC8F-A97DB3B539BA}"/>
              </a:ext>
            </a:extLst>
          </p:cNvPr>
          <p:cNvSpPr txBox="1"/>
          <p:nvPr/>
        </p:nvSpPr>
        <p:spPr>
          <a:xfrm>
            <a:off x="6705600" y="5510768"/>
            <a:ext cx="3606949" cy="369332"/>
          </a:xfrm>
          <a:prstGeom prst="rect">
            <a:avLst/>
          </a:prstGeom>
          <a:noFill/>
        </p:spPr>
        <p:txBody>
          <a:bodyPr wrap="none" rtlCol="0">
            <a:spAutoFit/>
          </a:bodyPr>
          <a:lstStyle/>
          <a:p>
            <a:r>
              <a:rPr lang="en-US" dirty="0"/>
              <a:t>Photo by </a:t>
            </a:r>
            <a:r>
              <a:rPr lang="en-US" dirty="0">
                <a:hlinkClick r:id="rId3"/>
              </a:rPr>
              <a:t>Shane Rounce</a:t>
            </a:r>
            <a:r>
              <a:rPr lang="en-US" dirty="0"/>
              <a:t> on </a:t>
            </a:r>
            <a:r>
              <a:rPr lang="en-US" dirty="0">
                <a:hlinkClick r:id="rId4"/>
              </a:rPr>
              <a:t>Unsplash</a:t>
            </a:r>
            <a:endParaRPr lang="en-GB" dirty="0"/>
          </a:p>
        </p:txBody>
      </p:sp>
      <p:pic>
        <p:nvPicPr>
          <p:cNvPr id="5" name="Picture 4">
            <a:extLst>
              <a:ext uri="{FF2B5EF4-FFF2-40B4-BE49-F238E27FC236}">
                <a16:creationId xmlns:a16="http://schemas.microsoft.com/office/drawing/2014/main" id="{0263BBFA-453A-F748-92A7-B160F25FD5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4092" y="695752"/>
            <a:ext cx="3189963" cy="4813300"/>
          </a:xfrm>
          <a:prstGeom prst="rect">
            <a:avLst/>
          </a:prstGeom>
        </p:spPr>
      </p:pic>
      <p:sp>
        <p:nvSpPr>
          <p:cNvPr id="6" name="Slide Number Placeholder 5">
            <a:extLst>
              <a:ext uri="{FF2B5EF4-FFF2-40B4-BE49-F238E27FC236}">
                <a16:creationId xmlns:a16="http://schemas.microsoft.com/office/drawing/2014/main" id="{83C5A097-31FA-BB46-A5B1-CAB44BCEA64E}"/>
              </a:ext>
            </a:extLst>
          </p:cNvPr>
          <p:cNvSpPr>
            <a:spLocks noGrp="1"/>
          </p:cNvSpPr>
          <p:nvPr>
            <p:ph type="sldNum" sz="quarter" idx="15"/>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1788595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ED620A-AFB2-804B-8403-00B0E55DE6A2}"/>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3" name="Title 2">
            <a:extLst>
              <a:ext uri="{FF2B5EF4-FFF2-40B4-BE49-F238E27FC236}">
                <a16:creationId xmlns:a16="http://schemas.microsoft.com/office/drawing/2014/main" id="{96202DB7-96E6-4F4A-A31B-879453D35D52}"/>
              </a:ext>
            </a:extLst>
          </p:cNvPr>
          <p:cNvSpPr>
            <a:spLocks noGrp="1"/>
          </p:cNvSpPr>
          <p:nvPr>
            <p:ph type="title"/>
          </p:nvPr>
        </p:nvSpPr>
        <p:spPr/>
        <p:txBody>
          <a:bodyPr/>
          <a:lstStyle/>
          <a:p>
            <a:r>
              <a:rPr lang="en-US" dirty="0"/>
              <a:t>Yes, the corona situation was … annoying</a:t>
            </a:r>
            <a:endParaRPr lang="en-GB" dirty="0"/>
          </a:p>
        </p:txBody>
      </p:sp>
      <p:sp>
        <p:nvSpPr>
          <p:cNvPr id="4" name="Content Placeholder 3">
            <a:extLst>
              <a:ext uri="{FF2B5EF4-FFF2-40B4-BE49-F238E27FC236}">
                <a16:creationId xmlns:a16="http://schemas.microsoft.com/office/drawing/2014/main" id="{DE5E3CAC-F467-7147-A69F-451EAFE30678}"/>
              </a:ext>
            </a:extLst>
          </p:cNvPr>
          <p:cNvSpPr>
            <a:spLocks noGrp="1"/>
          </p:cNvSpPr>
          <p:nvPr>
            <p:ph sz="quarter" idx="13"/>
          </p:nvPr>
        </p:nvSpPr>
        <p:spPr/>
        <p:txBody>
          <a:bodyPr/>
          <a:lstStyle/>
          <a:p>
            <a:r>
              <a:rPr lang="en-US" dirty="0"/>
              <a:t>Two learnings at least </a:t>
            </a:r>
          </a:p>
          <a:p>
            <a:pPr lvl="1"/>
            <a:r>
              <a:rPr lang="en-US" dirty="0"/>
              <a:t>We can do much more online than we thought we could</a:t>
            </a:r>
          </a:p>
          <a:p>
            <a:pPr lvl="1"/>
            <a:r>
              <a:rPr lang="en-US" dirty="0"/>
              <a:t>Some things just don’t work online, we are humans, we need human contact</a:t>
            </a:r>
          </a:p>
          <a:p>
            <a:pPr lvl="1"/>
            <a:endParaRPr lang="en-US" dirty="0"/>
          </a:p>
          <a:p>
            <a:r>
              <a:rPr lang="en-US" dirty="0"/>
              <a:t>Maintaining </a:t>
            </a:r>
            <a:r>
              <a:rPr lang="en-US" dirty="0">
                <a:solidFill>
                  <a:srgbClr val="FF0000"/>
                </a:solidFill>
              </a:rPr>
              <a:t>trust</a:t>
            </a:r>
            <a:r>
              <a:rPr lang="en-US" dirty="0"/>
              <a:t> online is ok, building new </a:t>
            </a:r>
            <a:r>
              <a:rPr lang="en-US" dirty="0">
                <a:solidFill>
                  <a:srgbClr val="FF0000"/>
                </a:solidFill>
              </a:rPr>
              <a:t>trust</a:t>
            </a:r>
            <a:r>
              <a:rPr lang="en-US" dirty="0"/>
              <a:t> is _ very difficult _</a:t>
            </a:r>
          </a:p>
          <a:p>
            <a:endParaRPr lang="en-US" dirty="0"/>
          </a:p>
          <a:p>
            <a:r>
              <a:rPr lang="en-US" dirty="0"/>
              <a:t>We need to meet up in person _ often enough _</a:t>
            </a:r>
          </a:p>
          <a:p>
            <a:endParaRPr lang="en-US" dirty="0"/>
          </a:p>
          <a:p>
            <a:r>
              <a:rPr lang="en-US" sz="3200" dirty="0">
                <a:solidFill>
                  <a:srgbClr val="FF0000"/>
                </a:solidFill>
              </a:rPr>
              <a:t>Building and maintaining trust remains as vital as it always </a:t>
            </a:r>
            <a:br>
              <a:rPr lang="en-US" sz="3200" dirty="0">
                <a:solidFill>
                  <a:srgbClr val="FF0000"/>
                </a:solidFill>
              </a:rPr>
            </a:br>
            <a:r>
              <a:rPr lang="en-US" sz="3200" dirty="0">
                <a:solidFill>
                  <a:srgbClr val="FF0000"/>
                </a:solidFill>
              </a:rPr>
              <a:t>was in our community and is based on faces and names</a:t>
            </a:r>
          </a:p>
          <a:p>
            <a:endParaRPr lang="en-GB" dirty="0"/>
          </a:p>
        </p:txBody>
      </p:sp>
    </p:spTree>
    <p:extLst>
      <p:ext uri="{BB962C8B-B14F-4D97-AF65-F5344CB8AC3E}">
        <p14:creationId xmlns:p14="http://schemas.microsoft.com/office/powerpoint/2010/main" val="3032101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A46798-4A54-A04F-9355-827FE0CA7B4C}"/>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3" name="Title 2">
            <a:extLst>
              <a:ext uri="{FF2B5EF4-FFF2-40B4-BE49-F238E27FC236}">
                <a16:creationId xmlns:a16="http://schemas.microsoft.com/office/drawing/2014/main" id="{D6670871-02BA-5147-9427-74108B7A276F}"/>
              </a:ext>
            </a:extLst>
          </p:cNvPr>
          <p:cNvSpPr>
            <a:spLocks noGrp="1"/>
          </p:cNvSpPr>
          <p:nvPr>
            <p:ph type="title"/>
          </p:nvPr>
        </p:nvSpPr>
        <p:spPr/>
        <p:txBody>
          <a:bodyPr/>
          <a:lstStyle/>
          <a:p>
            <a:r>
              <a:rPr lang="en-US" dirty="0"/>
              <a:t>CSIRT – where to start ?</a:t>
            </a:r>
            <a:endParaRPr lang="en-GB" dirty="0"/>
          </a:p>
        </p:txBody>
      </p:sp>
      <p:sp>
        <p:nvSpPr>
          <p:cNvPr id="4" name="Content Placeholder 3">
            <a:extLst>
              <a:ext uri="{FF2B5EF4-FFF2-40B4-BE49-F238E27FC236}">
                <a16:creationId xmlns:a16="http://schemas.microsoft.com/office/drawing/2014/main" id="{E1AFBEB5-3494-A644-92FC-2EC6C783F800}"/>
              </a:ext>
            </a:extLst>
          </p:cNvPr>
          <p:cNvSpPr>
            <a:spLocks noGrp="1"/>
          </p:cNvSpPr>
          <p:nvPr>
            <p:ph sz="quarter" idx="13"/>
          </p:nvPr>
        </p:nvSpPr>
        <p:spPr/>
        <p:txBody>
          <a:bodyPr/>
          <a:lstStyle/>
          <a:p>
            <a:r>
              <a:rPr lang="en-US" dirty="0"/>
              <a:t>Once you have a clue about incident response and “CSIRT”, and want to push forward, then :</a:t>
            </a:r>
          </a:p>
          <a:p>
            <a:pPr marL="457200" indent="-457200">
              <a:buFont typeface="+mj-lt"/>
              <a:buAutoNum type="arabicPeriod"/>
            </a:pPr>
            <a:endParaRPr lang="en-US" sz="800" dirty="0"/>
          </a:p>
          <a:p>
            <a:pPr marL="457200" indent="-457200">
              <a:buFont typeface="+mj-lt"/>
              <a:buAutoNum type="arabicPeriod"/>
            </a:pPr>
            <a:r>
              <a:rPr lang="en-US" dirty="0"/>
              <a:t>Adopt SIM3 – this CSIRT maturity model gives you 95% of the things you need to pay attention when starting, evaluating and maturing your CSIRT</a:t>
            </a:r>
          </a:p>
          <a:p>
            <a:pPr marL="1371600" lvl="1"/>
            <a:r>
              <a:rPr lang="en-US" dirty="0"/>
              <a:t>Write a Charter document for your team covering at least the </a:t>
            </a:r>
            <a:r>
              <a:rPr lang="en-US" dirty="0" err="1"/>
              <a:t>Organisational</a:t>
            </a:r>
            <a:r>
              <a:rPr lang="en-US" dirty="0"/>
              <a:t> parameters</a:t>
            </a:r>
          </a:p>
          <a:p>
            <a:pPr marL="1371600" lvl="1"/>
            <a:r>
              <a:rPr lang="en-US" dirty="0"/>
              <a:t>Write a Human Policy document for your team covering the Human parameters</a:t>
            </a:r>
          </a:p>
          <a:p>
            <a:pPr marL="1371600" lvl="1"/>
            <a:r>
              <a:rPr lang="en-US" dirty="0"/>
              <a:t>Fill out rfc2350</a:t>
            </a:r>
          </a:p>
          <a:p>
            <a:pPr marL="1371600" lvl="1"/>
            <a:r>
              <a:rPr lang="en-US" dirty="0"/>
              <a:t>Design and test an incident management </a:t>
            </a:r>
            <a:r>
              <a:rPr lang="en-US" i="1" dirty="0"/>
              <a:t>process</a:t>
            </a:r>
          </a:p>
          <a:p>
            <a:pPr marL="1371600" lvl="1"/>
            <a:endParaRPr lang="en-US" sz="800" dirty="0"/>
          </a:p>
          <a:p>
            <a:pPr marL="457200" indent="-457200">
              <a:buFont typeface="+mj-lt"/>
              <a:buAutoNum type="arabicPeriod"/>
            </a:pPr>
            <a:r>
              <a:rPr lang="en-US" dirty="0"/>
              <a:t>Adopt the FIRST CSIRT Services Framework – this helps you to pick the right services for your CSIRT to offer</a:t>
            </a:r>
          </a:p>
          <a:p>
            <a:pPr marL="457200" indent="-457200">
              <a:buFont typeface="+mj-lt"/>
              <a:buAutoNum type="arabicPeriod"/>
            </a:pPr>
            <a:endParaRPr lang="en-US" sz="800" dirty="0"/>
          </a:p>
          <a:p>
            <a:pPr marL="457200" indent="-457200">
              <a:buFont typeface="+mj-lt"/>
              <a:buAutoNum type="arabicPeriod"/>
            </a:pPr>
            <a:r>
              <a:rPr lang="en-US" dirty="0"/>
              <a:t>Support TLP – the Traffic Light Protocol </a:t>
            </a:r>
          </a:p>
          <a:p>
            <a:pPr marL="457200" indent="-457200">
              <a:buFont typeface="+mj-lt"/>
              <a:buAutoNum type="arabicPeriod"/>
            </a:pPr>
            <a:endParaRPr lang="en-US" sz="800" dirty="0"/>
          </a:p>
          <a:p>
            <a:pPr marL="457200" indent="-457200">
              <a:buFont typeface="+mj-lt"/>
              <a:buAutoNum type="arabicPeriod"/>
            </a:pPr>
            <a:r>
              <a:rPr lang="en-US" dirty="0"/>
              <a:t>Take it from there</a:t>
            </a:r>
          </a:p>
          <a:p>
            <a:endParaRPr lang="en-GB" dirty="0"/>
          </a:p>
        </p:txBody>
      </p:sp>
    </p:spTree>
    <p:extLst>
      <p:ext uri="{BB962C8B-B14F-4D97-AF65-F5344CB8AC3E}">
        <p14:creationId xmlns:p14="http://schemas.microsoft.com/office/powerpoint/2010/main" val="75362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F46DBB-05DD-404F-AD48-558F62F070B6}"/>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3" name="Title 2">
            <a:extLst>
              <a:ext uri="{FF2B5EF4-FFF2-40B4-BE49-F238E27FC236}">
                <a16:creationId xmlns:a16="http://schemas.microsoft.com/office/drawing/2014/main" id="{333E7720-DAE7-5D40-ABCD-21E02D44FDA2}"/>
              </a:ext>
            </a:extLst>
          </p:cNvPr>
          <p:cNvSpPr>
            <a:spLocks noGrp="1"/>
          </p:cNvSpPr>
          <p:nvPr>
            <p:ph type="title"/>
          </p:nvPr>
        </p:nvSpPr>
        <p:spPr/>
        <p:txBody>
          <a:bodyPr/>
          <a:lstStyle/>
          <a:p>
            <a:r>
              <a:rPr lang="en-GB" dirty="0"/>
              <a:t>SIM3</a:t>
            </a:r>
          </a:p>
        </p:txBody>
      </p:sp>
      <p:sp>
        <p:nvSpPr>
          <p:cNvPr id="5" name="Content Placeholder 1">
            <a:extLst>
              <a:ext uri="{FF2B5EF4-FFF2-40B4-BE49-F238E27FC236}">
                <a16:creationId xmlns:a16="http://schemas.microsoft.com/office/drawing/2014/main" id="{9C1B6953-191E-C642-98C9-FBAD0A2ECCB2}"/>
              </a:ext>
            </a:extLst>
          </p:cNvPr>
          <p:cNvSpPr txBox="1">
            <a:spLocks/>
          </p:cNvSpPr>
          <p:nvPr/>
        </p:nvSpPr>
        <p:spPr>
          <a:xfrm>
            <a:off x="533400" y="1308100"/>
            <a:ext cx="7315200" cy="4191000"/>
          </a:xfrm>
          <a:prstGeom prst="rect">
            <a:avLst/>
          </a:prstGeom>
        </p:spPr>
        <p:txBody>
          <a:bodyPr>
            <a:normAutofit/>
          </a:bodyPr>
          <a:lst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SIM3 = Security Incident Management Maturity Model</a:t>
            </a:r>
          </a:p>
          <a:p>
            <a:endParaRPr lang="en-GB" sz="800" dirty="0"/>
          </a:p>
          <a:p>
            <a:r>
              <a:rPr lang="en-GB" dirty="0"/>
              <a:t>For (self) assessment, membership criteria &amp; certification purposes</a:t>
            </a:r>
          </a:p>
          <a:p>
            <a:endParaRPr lang="en-GB" sz="800" dirty="0"/>
          </a:p>
          <a:p>
            <a:r>
              <a:rPr lang="en-GB" dirty="0"/>
              <a:t>45 parameters in 4 categories</a:t>
            </a:r>
          </a:p>
          <a:p>
            <a:r>
              <a:rPr lang="en-GB" dirty="0"/>
              <a:t>	O – Organisation : 11</a:t>
            </a:r>
          </a:p>
          <a:p>
            <a:r>
              <a:rPr lang="en-GB" dirty="0"/>
              <a:t>	H – Human Aspects : 7</a:t>
            </a:r>
          </a:p>
          <a:p>
            <a:r>
              <a:rPr lang="en-GB" dirty="0"/>
              <a:t>	T – Tools : 10</a:t>
            </a:r>
          </a:p>
          <a:p>
            <a:r>
              <a:rPr lang="en-GB" dirty="0"/>
              <a:t>	P – Processes : 17</a:t>
            </a:r>
          </a:p>
          <a:p>
            <a:r>
              <a:rPr lang="en-GB" dirty="0"/>
              <a:t>All parameters measure on an integer scale from 0 to 4</a:t>
            </a:r>
          </a:p>
          <a:p>
            <a:endParaRPr lang="en-GB" sz="800" dirty="0"/>
          </a:p>
          <a:p>
            <a:r>
              <a:rPr lang="en-GB" b="1" dirty="0">
                <a:solidFill>
                  <a:srgbClr val="FF0000"/>
                </a:solidFill>
              </a:rPr>
              <a:t>SIM3 is a neutral model that does </a:t>
            </a:r>
            <a:br>
              <a:rPr lang="en-GB" b="1" dirty="0">
                <a:solidFill>
                  <a:srgbClr val="FF0000"/>
                </a:solidFill>
              </a:rPr>
            </a:br>
            <a:r>
              <a:rPr lang="en-GB" b="1" dirty="0">
                <a:solidFill>
                  <a:srgbClr val="FF0000"/>
                </a:solidFill>
              </a:rPr>
              <a:t>not tell you how mature you should be </a:t>
            </a:r>
          </a:p>
        </p:txBody>
      </p:sp>
      <p:graphicFrame>
        <p:nvGraphicFramePr>
          <p:cNvPr id="6" name="Content Placeholder 4">
            <a:extLst>
              <a:ext uri="{FF2B5EF4-FFF2-40B4-BE49-F238E27FC236}">
                <a16:creationId xmlns:a16="http://schemas.microsoft.com/office/drawing/2014/main" id="{5A466AE6-6EC2-3B46-BAC3-BF19E2D120F7}"/>
              </a:ext>
            </a:extLst>
          </p:cNvPr>
          <p:cNvGraphicFramePr>
            <a:graphicFrameLocks/>
          </p:cNvGraphicFramePr>
          <p:nvPr/>
        </p:nvGraphicFramePr>
        <p:xfrm>
          <a:off x="4700589" y="1460500"/>
          <a:ext cx="9244011" cy="3423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353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06049-3B50-5D06-9386-75BEF55A0DB1}"/>
              </a:ext>
            </a:extLst>
          </p:cNvPr>
          <p:cNvPicPr>
            <a:picLocks noChangeAspect="1"/>
          </p:cNvPicPr>
          <p:nvPr/>
        </p:nvPicPr>
        <p:blipFill>
          <a:blip r:embed="rId2"/>
          <a:stretch>
            <a:fillRect/>
          </a:stretch>
        </p:blipFill>
        <p:spPr>
          <a:xfrm>
            <a:off x="0" y="508"/>
            <a:ext cx="11430000" cy="6425184"/>
          </a:xfrm>
          <a:prstGeom prst="rect">
            <a:avLst/>
          </a:prstGeom>
        </p:spPr>
      </p:pic>
      <p:sp>
        <p:nvSpPr>
          <p:cNvPr id="2" name="Title 1">
            <a:extLst>
              <a:ext uri="{FF2B5EF4-FFF2-40B4-BE49-F238E27FC236}">
                <a16:creationId xmlns:a16="http://schemas.microsoft.com/office/drawing/2014/main" id="{9DF59FAE-A0A1-7043-A0A6-8123FB647CF0}"/>
              </a:ext>
            </a:extLst>
          </p:cNvPr>
          <p:cNvSpPr>
            <a:spLocks noGrp="1"/>
          </p:cNvSpPr>
          <p:nvPr>
            <p:ph type="title"/>
          </p:nvPr>
        </p:nvSpPr>
        <p:spPr/>
        <p:txBody>
          <a:bodyPr/>
          <a:lstStyle/>
          <a:p>
            <a:r>
              <a:rPr lang="en-US" dirty="0"/>
              <a:t>Rules of engagement</a:t>
            </a:r>
          </a:p>
        </p:txBody>
      </p:sp>
      <p:sp>
        <p:nvSpPr>
          <p:cNvPr id="3" name="Content Placeholder 2">
            <a:extLst>
              <a:ext uri="{FF2B5EF4-FFF2-40B4-BE49-F238E27FC236}">
                <a16:creationId xmlns:a16="http://schemas.microsoft.com/office/drawing/2014/main" id="{B06C395E-EC8B-1749-BFB8-C9C78F4D6796}"/>
              </a:ext>
            </a:extLst>
          </p:cNvPr>
          <p:cNvSpPr>
            <a:spLocks noGrp="1"/>
          </p:cNvSpPr>
          <p:nvPr>
            <p:ph sz="quarter" idx="13"/>
          </p:nvPr>
        </p:nvSpPr>
        <p:spPr/>
        <p:txBody>
          <a:bodyPr/>
          <a:lstStyle/>
          <a:p>
            <a:endParaRPr lang="en-US" sz="1600" dirty="0"/>
          </a:p>
          <a:p>
            <a:r>
              <a:rPr lang="en-US" dirty="0"/>
              <a:t>Share SHARE </a:t>
            </a:r>
            <a:r>
              <a:rPr lang="en-US" b="1" dirty="0"/>
              <a:t>SHARE PLEASE</a:t>
            </a:r>
          </a:p>
          <a:p>
            <a:endParaRPr lang="en-US" b="1" dirty="0"/>
          </a:p>
          <a:p>
            <a:r>
              <a:rPr lang="en-US" dirty="0"/>
              <a:t>Default is TLP:AMBER : only share with colleagues on a need-to-know basis</a:t>
            </a:r>
          </a:p>
          <a:p>
            <a:endParaRPr lang="en-US" dirty="0"/>
          </a:p>
          <a:p>
            <a:r>
              <a:rPr lang="en-US" dirty="0"/>
              <a:t>Feel free to also share TLP:RED : for our eyes and ears only</a:t>
            </a:r>
          </a:p>
          <a:p>
            <a:endParaRPr lang="en-US" dirty="0"/>
          </a:p>
        </p:txBody>
      </p:sp>
      <p:sp>
        <p:nvSpPr>
          <p:cNvPr id="6" name="Slide Number Placeholder 5">
            <a:extLst>
              <a:ext uri="{FF2B5EF4-FFF2-40B4-BE49-F238E27FC236}">
                <a16:creationId xmlns:a16="http://schemas.microsoft.com/office/drawing/2014/main" id="{5710F6CF-C91E-5645-9DB8-8B5282D1B9B9}"/>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2340873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F2100B-6958-A842-B638-EC7C28F77929}"/>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3" name="Title 2">
            <a:extLst>
              <a:ext uri="{FF2B5EF4-FFF2-40B4-BE49-F238E27FC236}">
                <a16:creationId xmlns:a16="http://schemas.microsoft.com/office/drawing/2014/main" id="{EFEBFEAD-65C5-774E-A9EB-77E2327CC796}"/>
              </a:ext>
            </a:extLst>
          </p:cNvPr>
          <p:cNvSpPr>
            <a:spLocks noGrp="1"/>
          </p:cNvSpPr>
          <p:nvPr>
            <p:ph type="title"/>
          </p:nvPr>
        </p:nvSpPr>
        <p:spPr/>
        <p:txBody>
          <a:bodyPr/>
          <a:lstStyle/>
          <a:p>
            <a:r>
              <a:rPr lang="en-US" dirty="0"/>
              <a:t>SIM3 scores</a:t>
            </a:r>
            <a:endParaRPr lang="en-GB" dirty="0"/>
          </a:p>
        </p:txBody>
      </p:sp>
      <p:sp>
        <p:nvSpPr>
          <p:cNvPr id="5" name="Content Placeholder 1">
            <a:extLst>
              <a:ext uri="{FF2B5EF4-FFF2-40B4-BE49-F238E27FC236}">
                <a16:creationId xmlns:a16="http://schemas.microsoft.com/office/drawing/2014/main" id="{EEE1BCD4-AEDF-EC4B-BE24-AF55A0762679}"/>
              </a:ext>
            </a:extLst>
          </p:cNvPr>
          <p:cNvSpPr txBox="1">
            <a:spLocks/>
          </p:cNvSpPr>
          <p:nvPr/>
        </p:nvSpPr>
        <p:spPr>
          <a:xfrm>
            <a:off x="545273" y="1308100"/>
            <a:ext cx="4712527" cy="3684934"/>
          </a:xfrm>
          <a:prstGeom prst="rect">
            <a:avLst/>
          </a:prstGeom>
        </p:spPr>
        <p:txBody>
          <a:bodyPr>
            <a:normAutofit/>
          </a:bodyPr>
          <a:lstStyle>
            <a:lvl1pPr marL="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GB" dirty="0"/>
              <a:t>Each parameter can score :</a:t>
            </a:r>
          </a:p>
          <a:p>
            <a:pPr>
              <a:spcBef>
                <a:spcPts val="600"/>
              </a:spcBef>
            </a:pPr>
            <a:r>
              <a:rPr lang="en-GB" sz="1800" dirty="0"/>
              <a:t>0 = not available / undefined / unaware </a:t>
            </a:r>
          </a:p>
          <a:p>
            <a:pPr>
              <a:spcBef>
                <a:spcPts val="600"/>
              </a:spcBef>
            </a:pPr>
            <a:r>
              <a:rPr lang="en-GB" sz="1800" dirty="0"/>
              <a:t>1 = implicit : “between the ears only”</a:t>
            </a:r>
          </a:p>
          <a:p>
            <a:pPr>
              <a:spcBef>
                <a:spcPts val="600"/>
              </a:spcBef>
            </a:pPr>
            <a:r>
              <a:rPr lang="en-GB" sz="1800" dirty="0"/>
              <a:t>2 = written down but not formalised</a:t>
            </a:r>
          </a:p>
          <a:p>
            <a:pPr>
              <a:spcBef>
                <a:spcPts val="600"/>
              </a:spcBef>
            </a:pPr>
            <a:r>
              <a:rPr lang="en-GB" sz="1800" dirty="0"/>
              <a:t>3 = like 2 but approved by CSIRT head : “rubberstamped” (or published)</a:t>
            </a:r>
          </a:p>
          <a:p>
            <a:pPr>
              <a:spcBef>
                <a:spcPts val="600"/>
              </a:spcBef>
            </a:pPr>
            <a:r>
              <a:rPr lang="en-GB" sz="1800" dirty="0"/>
              <a:t>4 = like 3 but </a:t>
            </a:r>
            <a:r>
              <a:rPr lang="en-GB" sz="1800" dirty="0">
                <a:solidFill>
                  <a:srgbClr val="FF0000"/>
                </a:solidFill>
              </a:rPr>
              <a:t>actively</a:t>
            </a:r>
            <a:r>
              <a:rPr lang="en-GB" sz="1800" dirty="0"/>
              <a:t> assessed or </a:t>
            </a:r>
            <a:r>
              <a:rPr lang="en-GB" sz="1800" dirty="0">
                <a:solidFill>
                  <a:srgbClr val="FF0000"/>
                </a:solidFill>
              </a:rPr>
              <a:t>audited</a:t>
            </a:r>
            <a:r>
              <a:rPr lang="en-GB" sz="1800" dirty="0"/>
              <a:t> on authority of governance levels </a:t>
            </a:r>
            <a:r>
              <a:rPr lang="en-GB" sz="1800" dirty="0">
                <a:solidFill>
                  <a:srgbClr val="FF0000"/>
                </a:solidFill>
              </a:rPr>
              <a:t>above</a:t>
            </a:r>
            <a:r>
              <a:rPr lang="en-GB" sz="1800" dirty="0"/>
              <a:t> the CSIRT management on a </a:t>
            </a:r>
            <a:r>
              <a:rPr lang="en-GB" sz="1800" dirty="0">
                <a:solidFill>
                  <a:srgbClr val="FF0000"/>
                </a:solidFill>
              </a:rPr>
              <a:t>regular</a:t>
            </a:r>
            <a:r>
              <a:rPr lang="en-GB" sz="1800" dirty="0"/>
              <a:t> basis (with a </a:t>
            </a:r>
            <a:r>
              <a:rPr lang="en-GB" sz="1800" dirty="0">
                <a:solidFill>
                  <a:srgbClr val="FF0000"/>
                </a:solidFill>
              </a:rPr>
              <a:t>feedback</a:t>
            </a:r>
            <a:r>
              <a:rPr lang="en-GB" sz="1800" dirty="0"/>
              <a:t> loop in place)</a:t>
            </a:r>
          </a:p>
        </p:txBody>
      </p:sp>
      <p:pic>
        <p:nvPicPr>
          <p:cNvPr id="6" name="Picture 5">
            <a:extLst>
              <a:ext uri="{FF2B5EF4-FFF2-40B4-BE49-F238E27FC236}">
                <a16:creationId xmlns:a16="http://schemas.microsoft.com/office/drawing/2014/main" id="{73FE0F67-EFF5-334D-BBAB-A07A60E4AB73}"/>
              </a:ext>
            </a:extLst>
          </p:cNvPr>
          <p:cNvPicPr>
            <a:picLocks noChangeAspect="1"/>
          </p:cNvPicPr>
          <p:nvPr/>
        </p:nvPicPr>
        <p:blipFill>
          <a:blip r:embed="rId2"/>
          <a:stretch>
            <a:fillRect/>
          </a:stretch>
        </p:blipFill>
        <p:spPr>
          <a:xfrm>
            <a:off x="5526024" y="850900"/>
            <a:ext cx="5522976" cy="4169719"/>
          </a:xfrm>
          <a:prstGeom prst="rect">
            <a:avLst/>
          </a:prstGeom>
        </p:spPr>
      </p:pic>
    </p:spTree>
    <p:extLst>
      <p:ext uri="{BB962C8B-B14F-4D97-AF65-F5344CB8AC3E}">
        <p14:creationId xmlns:p14="http://schemas.microsoft.com/office/powerpoint/2010/main" val="950541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C83232-56AC-064E-AD1A-594CFED0AAD6}"/>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3" name="Title 2">
            <a:extLst>
              <a:ext uri="{FF2B5EF4-FFF2-40B4-BE49-F238E27FC236}">
                <a16:creationId xmlns:a16="http://schemas.microsoft.com/office/drawing/2014/main" id="{23F5B851-D6CB-2F43-A643-1BB86CEE2455}"/>
              </a:ext>
            </a:extLst>
          </p:cNvPr>
          <p:cNvSpPr>
            <a:spLocks noGrp="1"/>
          </p:cNvSpPr>
          <p:nvPr>
            <p:ph type="title"/>
          </p:nvPr>
        </p:nvSpPr>
        <p:spPr/>
        <p:txBody>
          <a:bodyPr/>
          <a:lstStyle/>
          <a:p>
            <a:r>
              <a:rPr lang="en-US" dirty="0"/>
              <a:t>SIM3 how-to-use for all types of CSIRTs</a:t>
            </a:r>
            <a:endParaRPr lang="en-GB" dirty="0"/>
          </a:p>
        </p:txBody>
      </p:sp>
      <p:sp>
        <p:nvSpPr>
          <p:cNvPr id="5" name="Content Placeholder 2">
            <a:extLst>
              <a:ext uri="{FF2B5EF4-FFF2-40B4-BE49-F238E27FC236}">
                <a16:creationId xmlns:a16="http://schemas.microsoft.com/office/drawing/2014/main" id="{6E964C14-C0DA-D540-907A-D8E2CA47960B}"/>
              </a:ext>
            </a:extLst>
          </p:cNvPr>
          <p:cNvSpPr>
            <a:spLocks noGrp="1"/>
          </p:cNvSpPr>
          <p:nvPr>
            <p:ph sz="quarter" idx="13"/>
          </p:nvPr>
        </p:nvSpPr>
        <p:spPr>
          <a:xfrm>
            <a:off x="457200" y="1231900"/>
            <a:ext cx="10515600" cy="4419600"/>
          </a:xfrm>
        </p:spPr>
        <p:txBody>
          <a:bodyPr/>
          <a:lstStyle/>
          <a:p>
            <a:pPr marL="457200" indent="-457200">
              <a:buFont typeface="+mj-lt"/>
              <a:buAutoNum type="arabicPeriod"/>
            </a:pPr>
            <a:r>
              <a:rPr lang="en-US" dirty="0"/>
              <a:t>SIM3 standard and further reading : </a:t>
            </a:r>
            <a:r>
              <a:rPr lang="en-US" dirty="0">
                <a:hlinkClick r:id="rId2"/>
              </a:rPr>
              <a:t>https://opencsirt.org/csirt-maturity/sim3-and-references/</a:t>
            </a:r>
            <a:r>
              <a:rPr lang="en-US" dirty="0"/>
              <a:t> </a:t>
            </a:r>
          </a:p>
          <a:p>
            <a:pPr marL="457200" indent="-457200">
              <a:buFont typeface="+mj-lt"/>
              <a:buAutoNum type="arabicPeriod"/>
            </a:pPr>
            <a:endParaRPr lang="en-US" dirty="0"/>
          </a:p>
          <a:p>
            <a:pPr marL="457200" indent="-457200">
              <a:buFont typeface="+mj-lt"/>
              <a:buAutoNum type="arabicPeriod"/>
            </a:pPr>
            <a:r>
              <a:rPr lang="en-US" dirty="0"/>
              <a:t>Jump right into the online SIM3 tool : </a:t>
            </a:r>
            <a:r>
              <a:rPr lang="en-US" dirty="0">
                <a:hlinkClick r:id="rId3"/>
              </a:rPr>
              <a:t>https://sim3-check.opencsirt.org/</a:t>
            </a:r>
            <a:r>
              <a:rPr lang="en-US" dirty="0"/>
              <a:t> </a:t>
            </a:r>
          </a:p>
          <a:p>
            <a:pPr marL="457200" indent="-457200">
              <a:buFont typeface="+mj-lt"/>
              <a:buAutoNum type="arabicPeriod"/>
            </a:pPr>
            <a:endParaRPr lang="en-US" dirty="0"/>
          </a:p>
          <a:p>
            <a:pPr marL="457200" indent="-457200">
              <a:buFont typeface="+mj-lt"/>
              <a:buAutoNum type="arabicPeriod"/>
            </a:pPr>
            <a:r>
              <a:rPr lang="en-US" dirty="0"/>
              <a:t>See where you are as a CSIRT maturity wise, and where the gaps are</a:t>
            </a:r>
          </a:p>
          <a:p>
            <a:pPr marL="457200" indent="-457200">
              <a:buFont typeface="+mj-lt"/>
              <a:buAutoNum type="arabicPeriod"/>
            </a:pPr>
            <a:endParaRPr lang="en-US" dirty="0"/>
          </a:p>
          <a:p>
            <a:pPr marL="457200" indent="-457200">
              <a:buFont typeface="+mj-lt"/>
              <a:buAutoNum type="arabicPeriod"/>
            </a:pPr>
            <a:r>
              <a:rPr lang="en-US" dirty="0"/>
              <a:t>Based on that and on your ambitions (assigned by higher governance) make an action plan to improve maturity. </a:t>
            </a:r>
            <a:r>
              <a:rPr lang="en-US" dirty="0">
                <a:solidFill>
                  <a:srgbClr val="FF0000"/>
                </a:solidFill>
              </a:rPr>
              <a:t>If you are an n/g CSIRT: use the GCMF levels Basic, Intermediate and Advanced as part of a more-year planning!</a:t>
            </a:r>
            <a:endParaRPr lang="en-US" dirty="0"/>
          </a:p>
          <a:p>
            <a:pPr marL="457200" indent="-457200">
              <a:buFont typeface="+mj-lt"/>
              <a:buAutoNum type="arabicPeriod"/>
            </a:pPr>
            <a:endParaRPr lang="en-US" dirty="0"/>
          </a:p>
          <a:p>
            <a:pPr marL="457200" indent="-457200">
              <a:buFont typeface="+mj-lt"/>
              <a:buAutoNum type="arabicPeriod"/>
            </a:pPr>
            <a:r>
              <a:rPr lang="en-US" dirty="0"/>
              <a:t>Regularly go back to step 2 : improve maturity step-by-step</a:t>
            </a:r>
          </a:p>
        </p:txBody>
      </p:sp>
    </p:spTree>
    <p:extLst>
      <p:ext uri="{BB962C8B-B14F-4D97-AF65-F5344CB8AC3E}">
        <p14:creationId xmlns:p14="http://schemas.microsoft.com/office/powerpoint/2010/main" val="2941983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602A2E-E585-D342-8B95-2BD0AE21DD4E}"/>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3" name="Title 2">
            <a:extLst>
              <a:ext uri="{FF2B5EF4-FFF2-40B4-BE49-F238E27FC236}">
                <a16:creationId xmlns:a16="http://schemas.microsoft.com/office/drawing/2014/main" id="{7C0C2711-04E7-1B4C-AEAC-83A6617CAC49}"/>
              </a:ext>
            </a:extLst>
          </p:cNvPr>
          <p:cNvSpPr>
            <a:spLocks noGrp="1"/>
          </p:cNvSpPr>
          <p:nvPr>
            <p:ph type="title"/>
          </p:nvPr>
        </p:nvSpPr>
        <p:spPr/>
        <p:txBody>
          <a:bodyPr/>
          <a:lstStyle/>
          <a:p>
            <a:r>
              <a:rPr lang="en-US" dirty="0"/>
              <a:t>SIM3 online tool </a:t>
            </a:r>
            <a:endParaRPr lang="en-GB" dirty="0"/>
          </a:p>
        </p:txBody>
      </p:sp>
      <p:sp>
        <p:nvSpPr>
          <p:cNvPr id="5" name="Content Placeholder 2">
            <a:extLst>
              <a:ext uri="{FF2B5EF4-FFF2-40B4-BE49-F238E27FC236}">
                <a16:creationId xmlns:a16="http://schemas.microsoft.com/office/drawing/2014/main" id="{8E9075EF-4F31-DC4E-B14A-45BAFF6DB87B}"/>
              </a:ext>
            </a:extLst>
          </p:cNvPr>
          <p:cNvSpPr>
            <a:spLocks noGrp="1"/>
          </p:cNvSpPr>
          <p:nvPr>
            <p:ph sz="quarter" idx="13"/>
          </p:nvPr>
        </p:nvSpPr>
        <p:spPr>
          <a:xfrm>
            <a:off x="457200" y="1231900"/>
            <a:ext cx="10515600" cy="4419600"/>
          </a:xfrm>
        </p:spPr>
        <p:txBody>
          <a:bodyPr/>
          <a:lstStyle/>
          <a:p>
            <a:r>
              <a:rPr lang="en-US" dirty="0">
                <a:hlinkClick r:id="rId2"/>
              </a:rPr>
              <a:t>https://sim3-check.opencsirt.org/</a:t>
            </a:r>
            <a:r>
              <a:rPr lang="en-US" dirty="0"/>
              <a:t> </a:t>
            </a:r>
          </a:p>
          <a:p>
            <a:endParaRPr lang="en-US" dirty="0"/>
          </a:p>
        </p:txBody>
      </p:sp>
      <p:pic>
        <p:nvPicPr>
          <p:cNvPr id="6" name="Picture 5">
            <a:extLst>
              <a:ext uri="{FF2B5EF4-FFF2-40B4-BE49-F238E27FC236}">
                <a16:creationId xmlns:a16="http://schemas.microsoft.com/office/drawing/2014/main" id="{E4623EA7-0A2F-C048-81F3-B236A40E5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7286" y="165100"/>
            <a:ext cx="5990314" cy="6108700"/>
          </a:xfrm>
          <a:prstGeom prst="rect">
            <a:avLst/>
          </a:prstGeom>
        </p:spPr>
      </p:pic>
    </p:spTree>
    <p:extLst>
      <p:ext uri="{BB962C8B-B14F-4D97-AF65-F5344CB8AC3E}">
        <p14:creationId xmlns:p14="http://schemas.microsoft.com/office/powerpoint/2010/main" val="3908092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1681-6E06-DC4D-9D15-AD2251680BB8}"/>
              </a:ext>
            </a:extLst>
          </p:cNvPr>
          <p:cNvSpPr>
            <a:spLocks noGrp="1"/>
          </p:cNvSpPr>
          <p:nvPr>
            <p:ph type="ctrTitle"/>
          </p:nvPr>
        </p:nvSpPr>
        <p:spPr/>
        <p:txBody>
          <a:bodyPr/>
          <a:lstStyle/>
          <a:p>
            <a:r>
              <a:rPr lang="en-US" dirty="0"/>
              <a:t>Organisation</a:t>
            </a:r>
          </a:p>
        </p:txBody>
      </p:sp>
      <p:sp>
        <p:nvSpPr>
          <p:cNvPr id="3" name="Subtitle 2">
            <a:extLst>
              <a:ext uri="{FF2B5EF4-FFF2-40B4-BE49-F238E27FC236}">
                <a16:creationId xmlns:a16="http://schemas.microsoft.com/office/drawing/2014/main" id="{6628E98B-C54C-714F-A5F1-5E3FC3164C84}"/>
              </a:ext>
            </a:extLst>
          </p:cNvPr>
          <p:cNvSpPr>
            <a:spLocks noGrp="1"/>
          </p:cNvSpPr>
          <p:nvPr>
            <p:ph type="subTitle" idx="1"/>
          </p:nvPr>
        </p:nvSpPr>
        <p:spPr/>
        <p:txBody>
          <a:bodyPr/>
          <a:lstStyle/>
          <a:p>
            <a:r>
              <a:rPr lang="en-US" dirty="0"/>
              <a:t>Where to begin ? How to engage the management ? How to </a:t>
            </a:r>
            <a:r>
              <a:rPr lang="en-US" dirty="0" err="1"/>
              <a:t>organise</a:t>
            </a:r>
            <a:r>
              <a:rPr lang="en-US" dirty="0"/>
              <a:t> your team ?</a:t>
            </a:r>
          </a:p>
          <a:p>
            <a:endParaRPr lang="en-US" dirty="0"/>
          </a:p>
        </p:txBody>
      </p:sp>
      <p:sp>
        <p:nvSpPr>
          <p:cNvPr id="6" name="Slide Number Placeholder 5">
            <a:extLst>
              <a:ext uri="{FF2B5EF4-FFF2-40B4-BE49-F238E27FC236}">
                <a16:creationId xmlns:a16="http://schemas.microsoft.com/office/drawing/2014/main" id="{41FEBA7C-4923-DF44-91C0-B3F7E7982268}"/>
              </a:ext>
            </a:extLst>
          </p:cNvPr>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3114783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ECCF-64BC-B340-AFEC-E2CC107CB6EE}"/>
              </a:ext>
            </a:extLst>
          </p:cNvPr>
          <p:cNvSpPr>
            <a:spLocks noGrp="1"/>
          </p:cNvSpPr>
          <p:nvPr>
            <p:ph type="title"/>
          </p:nvPr>
        </p:nvSpPr>
        <p:spPr/>
        <p:txBody>
          <a:bodyPr/>
          <a:lstStyle/>
          <a:p>
            <a:r>
              <a:rPr lang="en-GB" dirty="0"/>
              <a:t>Mandate : SIM3 O-1</a:t>
            </a:r>
          </a:p>
        </p:txBody>
      </p:sp>
      <p:sp>
        <p:nvSpPr>
          <p:cNvPr id="3" name="Content Placeholder 2">
            <a:extLst>
              <a:ext uri="{FF2B5EF4-FFF2-40B4-BE49-F238E27FC236}">
                <a16:creationId xmlns:a16="http://schemas.microsoft.com/office/drawing/2014/main" id="{9193A9B0-7408-1848-B064-E8989E939E0F}"/>
              </a:ext>
            </a:extLst>
          </p:cNvPr>
          <p:cNvSpPr>
            <a:spLocks noGrp="1"/>
          </p:cNvSpPr>
          <p:nvPr>
            <p:ph sz="quarter" idx="13"/>
          </p:nvPr>
        </p:nvSpPr>
        <p:spPr/>
        <p:txBody>
          <a:bodyPr/>
          <a:lstStyle/>
          <a:p>
            <a:r>
              <a:rPr lang="en-GB" dirty="0"/>
              <a:t>Remember, we discussed your “role” ?</a:t>
            </a:r>
          </a:p>
          <a:p>
            <a:endParaRPr lang="en-GB" dirty="0"/>
          </a:p>
          <a:p>
            <a:r>
              <a:rPr lang="en-GB" dirty="0"/>
              <a:t>Mandate must come from highest governance, at the end of the day</a:t>
            </a:r>
          </a:p>
          <a:p>
            <a:endParaRPr lang="en-GB" dirty="0"/>
          </a:p>
          <a:p>
            <a:r>
              <a:rPr lang="en-GB" dirty="0"/>
              <a:t>Could be in law for an nCSIRT </a:t>
            </a:r>
          </a:p>
          <a:p>
            <a:endParaRPr lang="en-GB" dirty="0"/>
          </a:p>
          <a:p>
            <a:r>
              <a:rPr lang="en-GB" dirty="0"/>
              <a:t>Must be specific enough or it </a:t>
            </a:r>
            <a:r>
              <a:rPr lang="en-GB" dirty="0" err="1"/>
              <a:t>ain’t</a:t>
            </a:r>
            <a:r>
              <a:rPr lang="en-GB" dirty="0"/>
              <a:t> no use </a:t>
            </a:r>
          </a:p>
          <a:p>
            <a:r>
              <a:rPr lang="en-GB" dirty="0"/>
              <a:t>– test: can you directly translate it into a clear Mission Statement ?</a:t>
            </a:r>
          </a:p>
        </p:txBody>
      </p:sp>
      <p:sp>
        <p:nvSpPr>
          <p:cNvPr id="6" name="Slide Number Placeholder 5">
            <a:extLst>
              <a:ext uri="{FF2B5EF4-FFF2-40B4-BE49-F238E27FC236}">
                <a16:creationId xmlns:a16="http://schemas.microsoft.com/office/drawing/2014/main" id="{199650CC-B02B-F847-8FCB-A4D6E55190D7}"/>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3572898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2366-4BEF-1946-AE35-08837F852D54}"/>
              </a:ext>
            </a:extLst>
          </p:cNvPr>
          <p:cNvSpPr>
            <a:spLocks noGrp="1"/>
          </p:cNvSpPr>
          <p:nvPr>
            <p:ph type="title"/>
          </p:nvPr>
        </p:nvSpPr>
        <p:spPr/>
        <p:txBody>
          <a:bodyPr/>
          <a:lstStyle/>
          <a:p>
            <a:r>
              <a:rPr lang="en-GB" dirty="0"/>
              <a:t>Constituency : SIM3 O-2</a:t>
            </a:r>
          </a:p>
        </p:txBody>
      </p:sp>
      <p:sp>
        <p:nvSpPr>
          <p:cNvPr id="3" name="Content Placeholder 2">
            <a:extLst>
              <a:ext uri="{FF2B5EF4-FFF2-40B4-BE49-F238E27FC236}">
                <a16:creationId xmlns:a16="http://schemas.microsoft.com/office/drawing/2014/main" id="{FC758A44-9D2F-1B4E-B75C-AF3475C2A80A}"/>
              </a:ext>
            </a:extLst>
          </p:cNvPr>
          <p:cNvSpPr>
            <a:spLocks noGrp="1"/>
          </p:cNvSpPr>
          <p:nvPr>
            <p:ph sz="quarter" idx="13"/>
          </p:nvPr>
        </p:nvSpPr>
        <p:spPr/>
        <p:txBody>
          <a:bodyPr/>
          <a:lstStyle/>
          <a:p>
            <a:r>
              <a:rPr lang="en-GB" dirty="0"/>
              <a:t>= who you target your IM services at, your target group</a:t>
            </a:r>
          </a:p>
          <a:p>
            <a:pPr marL="342900" indent="-342900">
              <a:buFont typeface="Arial" panose="020B0604020202020204" pitchFamily="34" charset="0"/>
              <a:buChar char="•"/>
            </a:pPr>
            <a:r>
              <a:rPr lang="en-GB" dirty="0"/>
              <a:t>can be your own organisation</a:t>
            </a:r>
          </a:p>
          <a:p>
            <a:pPr marL="342900" indent="-342900">
              <a:buFont typeface="Arial" panose="020B0604020202020204" pitchFamily="34" charset="0"/>
              <a:buChar char="•"/>
            </a:pPr>
            <a:r>
              <a:rPr lang="en-GB" dirty="0"/>
              <a:t>or a group of organisations</a:t>
            </a:r>
          </a:p>
          <a:p>
            <a:pPr marL="342900" indent="-342900">
              <a:buFont typeface="Arial" panose="020B0604020202020204" pitchFamily="34" charset="0"/>
              <a:buChar char="•"/>
            </a:pPr>
            <a:r>
              <a:rPr lang="en-GB" dirty="0"/>
              <a:t>or a whole network, or the country</a:t>
            </a:r>
          </a:p>
          <a:p>
            <a:pPr marL="342900" indent="-342900">
              <a:buFont typeface="Arial" panose="020B0604020202020204" pitchFamily="34" charset="0"/>
              <a:buChar char="•"/>
            </a:pPr>
            <a:r>
              <a:rPr lang="en-GB" dirty="0"/>
              <a:t>or for a commercial team: paying customers)</a:t>
            </a:r>
          </a:p>
          <a:p>
            <a:endParaRPr lang="en-GB" dirty="0"/>
          </a:p>
          <a:p>
            <a:r>
              <a:rPr lang="en-GB" dirty="0"/>
              <a:t>Constituency management</a:t>
            </a:r>
          </a:p>
          <a:p>
            <a:pPr marL="342900" indent="-342900">
              <a:buFont typeface="Arial" panose="020B0604020202020204" pitchFamily="34" charset="0"/>
              <a:buChar char="•"/>
            </a:pPr>
            <a:r>
              <a:rPr lang="en-GB" dirty="0"/>
              <a:t>Presentation of Constituency models and (Estonian) practice</a:t>
            </a:r>
          </a:p>
          <a:p>
            <a:pPr marL="342900" indent="-342900">
              <a:buFont typeface="Arial" panose="020B0604020202020204" pitchFamily="34" charset="0"/>
              <a:buChar char="•"/>
            </a:pPr>
            <a:r>
              <a:rPr lang="en-GB" dirty="0"/>
              <a:t>To understand your current model that you have at the moment</a:t>
            </a:r>
          </a:p>
          <a:p>
            <a:pPr marL="342900" indent="-342900">
              <a:buFont typeface="Arial" panose="020B0604020202020204" pitchFamily="34" charset="0"/>
              <a:buChar char="•"/>
            </a:pPr>
            <a:r>
              <a:rPr lang="en-GB" dirty="0"/>
              <a:t>Problems you are facing, changes needed (if any)</a:t>
            </a:r>
          </a:p>
          <a:p>
            <a:pPr marL="342900" indent="-342900">
              <a:buFont typeface="Arial" panose="020B0604020202020204" pitchFamily="34" charset="0"/>
              <a:buChar char="•"/>
            </a:pPr>
            <a:r>
              <a:rPr lang="en-GB" dirty="0"/>
              <a:t>Steps forward to reach desired level</a:t>
            </a:r>
          </a:p>
          <a:p>
            <a:endParaRPr lang="en-GB" dirty="0"/>
          </a:p>
        </p:txBody>
      </p:sp>
      <p:sp>
        <p:nvSpPr>
          <p:cNvPr id="6" name="Slide Number Placeholder 5">
            <a:extLst>
              <a:ext uri="{FF2B5EF4-FFF2-40B4-BE49-F238E27FC236}">
                <a16:creationId xmlns:a16="http://schemas.microsoft.com/office/drawing/2014/main" id="{63939B84-0542-C34C-AD50-3681F424D9DA}"/>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3158673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Box 5"/>
          <p:cNvSpPr txBox="1"/>
          <p:nvPr/>
        </p:nvSpPr>
        <p:spPr>
          <a:xfrm>
            <a:off x="2667000" y="6165195"/>
            <a:ext cx="6997934" cy="24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a:pPr>
            <a:r>
              <a:rPr dirty="0"/>
              <a:t>Source: https://</a:t>
            </a:r>
            <a:r>
              <a:rPr dirty="0" err="1"/>
              <a:t>www.itu.int</a:t>
            </a:r>
            <a:r>
              <a:rPr dirty="0"/>
              <a:t>/</a:t>
            </a:r>
            <a:r>
              <a:rPr dirty="0" err="1"/>
              <a:t>en</a:t>
            </a:r>
            <a:r>
              <a:rPr dirty="0"/>
              <a:t>/ITU-D/Cybersecurity/Documents/Session%202%20-1115-1230-v09-10-2016.pdf</a:t>
            </a:r>
          </a:p>
        </p:txBody>
      </p:sp>
      <p:pic>
        <p:nvPicPr>
          <p:cNvPr id="205" name="Picture 1" descr="Picture 1"/>
          <p:cNvPicPr>
            <a:picLocks noChangeAspect="1"/>
          </p:cNvPicPr>
          <p:nvPr/>
        </p:nvPicPr>
        <p:blipFill>
          <a:blip r:embed="rId3"/>
          <a:stretch>
            <a:fillRect/>
          </a:stretch>
        </p:blipFill>
        <p:spPr>
          <a:xfrm>
            <a:off x="1905000" y="782346"/>
            <a:ext cx="3737477" cy="5331600"/>
          </a:xfrm>
          <a:prstGeom prst="rect">
            <a:avLst/>
          </a:prstGeom>
          <a:ln w="12700">
            <a:miter lim="400000"/>
          </a:ln>
        </p:spPr>
      </p:pic>
      <p:pic>
        <p:nvPicPr>
          <p:cNvPr id="206" name="Picture 4" descr="Picture 4"/>
          <p:cNvPicPr>
            <a:picLocks noChangeAspect="1"/>
          </p:cNvPicPr>
          <p:nvPr/>
        </p:nvPicPr>
        <p:blipFill>
          <a:blip r:embed="rId4"/>
          <a:stretch>
            <a:fillRect/>
          </a:stretch>
        </p:blipFill>
        <p:spPr>
          <a:xfrm>
            <a:off x="6715972" y="782346"/>
            <a:ext cx="3418628" cy="5335742"/>
          </a:xfrm>
          <a:prstGeom prst="rect">
            <a:avLst/>
          </a:prstGeom>
          <a:ln w="12700">
            <a:miter lim="400000"/>
          </a:ln>
        </p:spPr>
      </p:pic>
      <p:sp>
        <p:nvSpPr>
          <p:cNvPr id="8" name="Title 1">
            <a:extLst>
              <a:ext uri="{FF2B5EF4-FFF2-40B4-BE49-F238E27FC236}">
                <a16:creationId xmlns:a16="http://schemas.microsoft.com/office/drawing/2014/main" id="{4E3E2913-D50B-E74B-87E8-35B761AE1DA0}"/>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Constituency types</a:t>
            </a:r>
          </a:p>
        </p:txBody>
      </p:sp>
      <p:sp>
        <p:nvSpPr>
          <p:cNvPr id="3" name="Slide Number Placeholder 2">
            <a:extLst>
              <a:ext uri="{FF2B5EF4-FFF2-40B4-BE49-F238E27FC236}">
                <a16:creationId xmlns:a16="http://schemas.microsoft.com/office/drawing/2014/main" id="{D1CF6800-A115-6A42-BF3F-032606BCF369}"/>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284001894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1" descr="Picture 1"/>
          <p:cNvPicPr>
            <a:picLocks noChangeAspect="1"/>
          </p:cNvPicPr>
          <p:nvPr/>
        </p:nvPicPr>
        <p:blipFill>
          <a:blip r:embed="rId2"/>
          <a:stretch>
            <a:fillRect/>
          </a:stretch>
        </p:blipFill>
        <p:spPr>
          <a:xfrm>
            <a:off x="1447800" y="774700"/>
            <a:ext cx="9107879" cy="5069348"/>
          </a:xfrm>
          <a:prstGeom prst="rect">
            <a:avLst/>
          </a:prstGeom>
          <a:ln w="12700">
            <a:miter lim="400000"/>
          </a:ln>
        </p:spPr>
      </p:pic>
      <p:sp>
        <p:nvSpPr>
          <p:cNvPr id="7" name="Title 1">
            <a:extLst>
              <a:ext uri="{FF2B5EF4-FFF2-40B4-BE49-F238E27FC236}">
                <a16:creationId xmlns:a16="http://schemas.microsoft.com/office/drawing/2014/main" id="{B191BCE9-679F-584C-8AA7-8119BE8356AE}"/>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Constituency definition</a:t>
            </a:r>
          </a:p>
        </p:txBody>
      </p:sp>
      <p:sp>
        <p:nvSpPr>
          <p:cNvPr id="3" name="Slide Number Placeholder 2">
            <a:extLst>
              <a:ext uri="{FF2B5EF4-FFF2-40B4-BE49-F238E27FC236}">
                <a16:creationId xmlns:a16="http://schemas.microsoft.com/office/drawing/2014/main" id="{17C620FE-BB0A-FC47-950A-A52771574C54}"/>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423963681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3" descr="Picture 3"/>
          <p:cNvPicPr>
            <a:picLocks noChangeAspect="1"/>
          </p:cNvPicPr>
          <p:nvPr/>
        </p:nvPicPr>
        <p:blipFill>
          <a:blip r:embed="rId2"/>
          <a:stretch>
            <a:fillRect/>
          </a:stretch>
        </p:blipFill>
        <p:spPr>
          <a:xfrm>
            <a:off x="990600" y="1308100"/>
            <a:ext cx="9601200" cy="3697850"/>
          </a:xfrm>
          <a:prstGeom prst="rect">
            <a:avLst/>
          </a:prstGeom>
          <a:ln w="12700">
            <a:miter lim="400000"/>
          </a:ln>
        </p:spPr>
      </p:pic>
      <p:sp>
        <p:nvSpPr>
          <p:cNvPr id="7" name="Title 1">
            <a:extLst>
              <a:ext uri="{FF2B5EF4-FFF2-40B4-BE49-F238E27FC236}">
                <a16:creationId xmlns:a16="http://schemas.microsoft.com/office/drawing/2014/main" id="{13D9C5CF-6272-6844-998C-4EB8191E1AAE}"/>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Constituency definition </a:t>
            </a:r>
            <a:r>
              <a:rPr lang="en-GB" i="1" dirty="0"/>
              <a:t>by IP address</a:t>
            </a:r>
          </a:p>
        </p:txBody>
      </p:sp>
      <p:sp>
        <p:nvSpPr>
          <p:cNvPr id="3" name="Slide Number Placeholder 2">
            <a:extLst>
              <a:ext uri="{FF2B5EF4-FFF2-40B4-BE49-F238E27FC236}">
                <a16:creationId xmlns:a16="http://schemas.microsoft.com/office/drawing/2014/main" id="{34E94046-D03D-3648-A41A-6223F91EA465}"/>
              </a:ext>
            </a:extLst>
          </p:cNvPr>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177135577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20" descr="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303" y="5377226"/>
            <a:ext cx="879047" cy="818423"/>
          </a:xfrm>
          <a:prstGeom prst="rect">
            <a:avLst/>
          </a:prstGeom>
          <a:ln w="12700">
            <a:miter lim="400000"/>
          </a:ln>
        </p:spPr>
      </p:pic>
      <p:pic>
        <p:nvPicPr>
          <p:cNvPr id="230" name="Picture 1" descr="Picture 1"/>
          <p:cNvPicPr>
            <a:picLocks noChangeAspect="1"/>
          </p:cNvPicPr>
          <p:nvPr/>
        </p:nvPicPr>
        <p:blipFill>
          <a:blip r:embed="rId3"/>
          <a:stretch>
            <a:fillRect/>
          </a:stretch>
        </p:blipFill>
        <p:spPr>
          <a:xfrm>
            <a:off x="457200" y="1689100"/>
            <a:ext cx="10515600" cy="1892300"/>
          </a:xfrm>
          <a:prstGeom prst="rect">
            <a:avLst/>
          </a:prstGeom>
          <a:ln w="12700">
            <a:miter lim="400000"/>
          </a:ln>
        </p:spPr>
      </p:pic>
      <p:sp>
        <p:nvSpPr>
          <p:cNvPr id="7" name="Title 1">
            <a:extLst>
              <a:ext uri="{FF2B5EF4-FFF2-40B4-BE49-F238E27FC236}">
                <a16:creationId xmlns:a16="http://schemas.microsoft.com/office/drawing/2014/main" id="{AE6BF134-EF97-8247-84B1-D915A451F1E1}"/>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Constituency definition </a:t>
            </a:r>
            <a:r>
              <a:rPr lang="en-GB" i="1" dirty="0"/>
              <a:t>by AS number(s)</a:t>
            </a:r>
          </a:p>
        </p:txBody>
      </p:sp>
      <p:sp>
        <p:nvSpPr>
          <p:cNvPr id="3" name="Slide Number Placeholder 2">
            <a:extLst>
              <a:ext uri="{FF2B5EF4-FFF2-40B4-BE49-F238E27FC236}">
                <a16:creationId xmlns:a16="http://schemas.microsoft.com/office/drawing/2014/main" id="{CBD40A16-53B7-A345-80AF-2B9508C93686}"/>
              </a:ext>
            </a:extLst>
          </p:cNvPr>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904682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CDDD3-1CFB-15E2-FB7D-F5C207D34D49}"/>
              </a:ext>
            </a:extLst>
          </p:cNvPr>
          <p:cNvPicPr>
            <a:picLocks noChangeAspect="1"/>
          </p:cNvPicPr>
          <p:nvPr/>
        </p:nvPicPr>
        <p:blipFill>
          <a:blip r:embed="rId2"/>
          <a:stretch>
            <a:fillRect/>
          </a:stretch>
        </p:blipFill>
        <p:spPr>
          <a:xfrm>
            <a:off x="0" y="508"/>
            <a:ext cx="11430000" cy="6425184"/>
          </a:xfrm>
          <a:prstGeom prst="rect">
            <a:avLst/>
          </a:prstGeom>
        </p:spPr>
      </p:pic>
      <p:sp>
        <p:nvSpPr>
          <p:cNvPr id="2" name="Title 1">
            <a:extLst>
              <a:ext uri="{FF2B5EF4-FFF2-40B4-BE49-F238E27FC236}">
                <a16:creationId xmlns:a16="http://schemas.microsoft.com/office/drawing/2014/main" id="{55B46768-03CC-6B43-A678-2902BB543647}"/>
              </a:ext>
            </a:extLst>
          </p:cNvPr>
          <p:cNvSpPr>
            <a:spLocks noGrp="1"/>
          </p:cNvSpPr>
          <p:nvPr>
            <p:ph type="title"/>
          </p:nvPr>
        </p:nvSpPr>
        <p:spPr/>
        <p:txBody>
          <a:bodyPr/>
          <a:lstStyle/>
          <a:p>
            <a:r>
              <a:rPr lang="en-GB" dirty="0"/>
              <a:t>TLP – Traffic Light Protocol</a:t>
            </a:r>
          </a:p>
        </p:txBody>
      </p:sp>
      <p:sp>
        <p:nvSpPr>
          <p:cNvPr id="3" name="Content Placeholder 2">
            <a:extLst>
              <a:ext uri="{FF2B5EF4-FFF2-40B4-BE49-F238E27FC236}">
                <a16:creationId xmlns:a16="http://schemas.microsoft.com/office/drawing/2014/main" id="{3EEDFDF2-633B-5F4A-8028-E4D2E05345C4}"/>
              </a:ext>
            </a:extLst>
          </p:cNvPr>
          <p:cNvSpPr>
            <a:spLocks noGrp="1"/>
          </p:cNvSpPr>
          <p:nvPr>
            <p:ph sz="quarter" idx="13"/>
          </p:nvPr>
        </p:nvSpPr>
        <p:spPr>
          <a:xfrm>
            <a:off x="457200" y="1231900"/>
            <a:ext cx="10515600" cy="4114800"/>
          </a:xfrm>
          <a:solidFill>
            <a:schemeClr val="tx1"/>
          </a:solidFill>
        </p:spPr>
        <p:txBody>
          <a:bodyPr/>
          <a:lstStyle/>
          <a:p>
            <a:r>
              <a:rPr lang="pt-BR" dirty="0">
                <a:solidFill>
                  <a:srgbClr val="FF2B2B"/>
                </a:solidFill>
                <a:latin typeface="Helvetica Neue Regular" panose="02000503000000020004" pitchFamily="2" charset="0"/>
                <a:ea typeface="Times New Roman" panose="02020603050405020304" pitchFamily="18" charset="0"/>
                <a:cs typeface="Arial" panose="020B0604020202020204" pitchFamily="34" charset="0"/>
              </a:rPr>
              <a:t>TLP:RED		</a:t>
            </a:r>
            <a:r>
              <a:rPr lang="pt-BR" sz="2400" dirty="0">
                <a:solidFill>
                  <a:srgbClr val="FF0000"/>
                </a:solidFill>
              </a:rPr>
              <a:t>For </a:t>
            </a:r>
            <a:r>
              <a:rPr lang="pt-BR" sz="2400" dirty="0" err="1">
                <a:solidFill>
                  <a:srgbClr val="FF0000"/>
                </a:solidFill>
              </a:rPr>
              <a:t>the</a:t>
            </a:r>
            <a:r>
              <a:rPr lang="pt-BR" sz="2400" dirty="0">
                <a:solidFill>
                  <a:srgbClr val="FF0000"/>
                </a:solidFill>
              </a:rPr>
              <a:t> </a:t>
            </a:r>
            <a:r>
              <a:rPr lang="pt-BR" sz="2400" dirty="0" err="1">
                <a:solidFill>
                  <a:srgbClr val="FF0000"/>
                </a:solidFill>
              </a:rPr>
              <a:t>eyes</a:t>
            </a:r>
            <a:r>
              <a:rPr lang="pt-BR" sz="2400" dirty="0">
                <a:solidFill>
                  <a:srgbClr val="FF0000"/>
                </a:solidFill>
              </a:rPr>
              <a:t> </a:t>
            </a:r>
            <a:r>
              <a:rPr lang="pt-BR" sz="2400" dirty="0" err="1">
                <a:solidFill>
                  <a:srgbClr val="FF0000"/>
                </a:solidFill>
              </a:rPr>
              <a:t>and</a:t>
            </a:r>
            <a:r>
              <a:rPr lang="pt-BR" sz="2400" dirty="0">
                <a:solidFill>
                  <a:srgbClr val="FF0000"/>
                </a:solidFill>
              </a:rPr>
              <a:t> </a:t>
            </a:r>
            <a:r>
              <a:rPr lang="pt-BR" sz="2400" dirty="0" err="1">
                <a:solidFill>
                  <a:srgbClr val="FF0000"/>
                </a:solidFill>
              </a:rPr>
              <a:t>ears</a:t>
            </a:r>
            <a:r>
              <a:rPr lang="pt-BR" sz="2400" dirty="0">
                <a:solidFill>
                  <a:srgbClr val="FF0000"/>
                </a:solidFill>
              </a:rPr>
              <a:t> </a:t>
            </a:r>
            <a:r>
              <a:rPr lang="pt-BR" sz="2400" dirty="0" err="1">
                <a:solidFill>
                  <a:srgbClr val="FF0000"/>
                </a:solidFill>
              </a:rPr>
              <a:t>of</a:t>
            </a:r>
            <a:r>
              <a:rPr lang="pt-BR" sz="2400" dirty="0">
                <a:solidFill>
                  <a:srgbClr val="FF0000"/>
                </a:solidFill>
              </a:rPr>
              <a:t> </a:t>
            </a:r>
            <a:r>
              <a:rPr lang="pt-BR" sz="2400" i="1" dirty="0">
                <a:solidFill>
                  <a:srgbClr val="FF0000"/>
                </a:solidFill>
              </a:rPr>
              <a:t>individual</a:t>
            </a:r>
            <a:r>
              <a:rPr lang="pt-BR" sz="2400" dirty="0">
                <a:solidFill>
                  <a:srgbClr val="FF0000"/>
                </a:solidFill>
              </a:rPr>
              <a:t> </a:t>
            </a:r>
            <a:r>
              <a:rPr lang="pt-BR" sz="2400" dirty="0" err="1">
                <a:solidFill>
                  <a:srgbClr val="FF0000"/>
                </a:solidFill>
              </a:rPr>
              <a:t>recipients</a:t>
            </a:r>
            <a:r>
              <a:rPr lang="pt-BR" sz="2400" dirty="0">
                <a:solidFill>
                  <a:srgbClr val="FF0000"/>
                </a:solidFill>
              </a:rPr>
              <a:t> </a:t>
            </a:r>
            <a:r>
              <a:rPr lang="pt-BR" sz="2400" dirty="0" err="1">
                <a:solidFill>
                  <a:srgbClr val="FF0000"/>
                </a:solidFill>
              </a:rPr>
              <a:t>only</a:t>
            </a:r>
            <a:r>
              <a:rPr lang="en-IE" sz="2400" dirty="0">
                <a:solidFill>
                  <a:srgbClr val="FF0000"/>
                </a:solidFill>
              </a:rPr>
              <a:t> </a:t>
            </a:r>
            <a:endParaRPr lang="en-IE" dirty="0">
              <a:solidFill>
                <a:srgbClr val="FF0000"/>
              </a:solidFill>
            </a:endParaRPr>
          </a:p>
          <a:p>
            <a:endParaRPr lang="en-IE" dirty="0"/>
          </a:p>
          <a:p>
            <a:r>
              <a:rPr lang="pt-BR"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TLP:AMBER		</a:t>
            </a:r>
            <a:r>
              <a:rPr lang="pt-BR" dirty="0" err="1">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R</a:t>
            </a:r>
            <a:r>
              <a:rPr lang="pt-BR" dirty="0" err="1">
                <a:solidFill>
                  <a:srgbClr val="FFC000"/>
                </a:solidFill>
              </a:rPr>
              <a:t>ecipients</a:t>
            </a:r>
            <a:r>
              <a:rPr lang="pt-BR" dirty="0">
                <a:solidFill>
                  <a:srgbClr val="FFC000"/>
                </a:solidFill>
              </a:rPr>
              <a:t> </a:t>
            </a:r>
            <a:r>
              <a:rPr lang="pt-BR" dirty="0" err="1">
                <a:solidFill>
                  <a:srgbClr val="FFC000"/>
                </a:solidFill>
              </a:rPr>
              <a:t>can</a:t>
            </a:r>
            <a:r>
              <a:rPr lang="pt-BR" dirty="0">
                <a:solidFill>
                  <a:srgbClr val="FFC000"/>
                </a:solidFill>
              </a:rPr>
              <a:t> </a:t>
            </a:r>
            <a:r>
              <a:rPr lang="pt-BR" dirty="0" err="1">
                <a:solidFill>
                  <a:srgbClr val="FFC000"/>
                </a:solidFill>
              </a:rPr>
              <a:t>only</a:t>
            </a:r>
            <a:r>
              <a:rPr lang="pt-BR" dirty="0">
                <a:solidFill>
                  <a:srgbClr val="FFC000"/>
                </a:solidFill>
              </a:rPr>
              <a:t> spread </a:t>
            </a:r>
            <a:r>
              <a:rPr lang="pt-BR" dirty="0" err="1">
                <a:solidFill>
                  <a:srgbClr val="FFC000"/>
                </a:solidFill>
              </a:rPr>
              <a:t>this</a:t>
            </a:r>
            <a:r>
              <a:rPr lang="pt-BR" dirty="0">
                <a:solidFill>
                  <a:srgbClr val="FFC000"/>
                </a:solidFill>
              </a:rPr>
              <a:t> </a:t>
            </a:r>
            <a:r>
              <a:rPr lang="pt-BR" dirty="0" err="1">
                <a:solidFill>
                  <a:srgbClr val="FFC000"/>
                </a:solidFill>
              </a:rPr>
              <a:t>on</a:t>
            </a:r>
            <a:r>
              <a:rPr lang="pt-BR" dirty="0">
                <a:solidFill>
                  <a:srgbClr val="FFC000"/>
                </a:solidFill>
              </a:rPr>
              <a:t> a </a:t>
            </a:r>
            <a:r>
              <a:rPr lang="pt-BR" dirty="0" err="1">
                <a:solidFill>
                  <a:srgbClr val="FFC000"/>
                </a:solidFill>
              </a:rPr>
              <a:t>need-to-know</a:t>
            </a:r>
            <a:r>
              <a:rPr lang="pt-BR" dirty="0">
                <a:solidFill>
                  <a:srgbClr val="FFC000"/>
                </a:solidFill>
              </a:rPr>
              <a:t> </a:t>
            </a:r>
            <a:r>
              <a:rPr lang="pt-BR" dirty="0" err="1">
                <a:solidFill>
                  <a:srgbClr val="FFC000"/>
                </a:solidFill>
              </a:rPr>
              <a:t>basis</a:t>
            </a:r>
            <a:r>
              <a:rPr lang="pt-BR" dirty="0">
                <a:solidFill>
                  <a:srgbClr val="FFC000"/>
                </a:solidFill>
              </a:rPr>
              <a:t> </a:t>
            </a:r>
            <a:r>
              <a:rPr lang="pt-BR" dirty="0" err="1">
                <a:solidFill>
                  <a:srgbClr val="FFC000"/>
                </a:solidFill>
              </a:rPr>
              <a:t>within</a:t>
            </a:r>
            <a:r>
              <a:rPr lang="pt-BR" dirty="0">
                <a:solidFill>
                  <a:srgbClr val="FFC000"/>
                </a:solidFill>
              </a:rPr>
              <a:t> 				</a:t>
            </a:r>
            <a:r>
              <a:rPr lang="pt-BR" dirty="0" err="1">
                <a:solidFill>
                  <a:srgbClr val="FFC000"/>
                </a:solidFill>
              </a:rPr>
              <a:t>their</a:t>
            </a:r>
            <a:r>
              <a:rPr lang="pt-BR" dirty="0">
                <a:solidFill>
                  <a:srgbClr val="FFC000"/>
                </a:solidFill>
              </a:rPr>
              <a:t> </a:t>
            </a:r>
            <a:r>
              <a:rPr lang="pt-BR" i="1" dirty="0" err="1">
                <a:solidFill>
                  <a:srgbClr val="FFC000"/>
                </a:solidFill>
              </a:rPr>
              <a:t>organization</a:t>
            </a:r>
            <a:r>
              <a:rPr lang="pt-BR" dirty="0">
                <a:solidFill>
                  <a:srgbClr val="FFC000"/>
                </a:solidFill>
              </a:rPr>
              <a:t> </a:t>
            </a:r>
            <a:r>
              <a:rPr lang="pt-BR" dirty="0" err="1">
                <a:solidFill>
                  <a:srgbClr val="FFC000"/>
                </a:solidFill>
              </a:rPr>
              <a:t>and</a:t>
            </a:r>
            <a:r>
              <a:rPr lang="pt-BR" dirty="0">
                <a:solidFill>
                  <a:srgbClr val="FFC000"/>
                </a:solidFill>
              </a:rPr>
              <a:t> its </a:t>
            </a:r>
            <a:r>
              <a:rPr lang="pt-BR" i="1" dirty="0" err="1">
                <a:solidFill>
                  <a:srgbClr val="FFC000"/>
                </a:solidFill>
              </a:rPr>
              <a:t>clients</a:t>
            </a:r>
            <a:endParaRPr lang="pt-BR" i="1" dirty="0">
              <a:solidFill>
                <a:srgbClr val="FFC000"/>
              </a:solidFill>
            </a:endParaRPr>
          </a:p>
          <a:p>
            <a:br>
              <a:rPr lang="pt-BR" sz="400" i="1" dirty="0">
                <a:solidFill>
                  <a:srgbClr val="FFC000"/>
                </a:solidFill>
              </a:rPr>
            </a:br>
            <a:r>
              <a:rPr lang="pt-BR" sz="1500"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TLP:AMBER+STRICT	</a:t>
            </a:r>
            <a:r>
              <a:rPr lang="pt-BR" sz="1500" dirty="0" err="1">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Within</a:t>
            </a:r>
            <a:r>
              <a:rPr lang="pt-BR" sz="1500" dirty="0">
                <a:solidFill>
                  <a:srgbClr val="FFC000"/>
                </a:solidFill>
                <a:latin typeface="Helvetica Neue Regular" panose="02000503000000020004" pitchFamily="2" charset="0"/>
                <a:ea typeface="Times New Roman" panose="02020603050405020304" pitchFamily="18" charset="0"/>
                <a:cs typeface="Arial" panose="020B0604020202020204" pitchFamily="34" charset="0"/>
              </a:rPr>
              <a:t> organisation ONLY</a:t>
            </a:r>
            <a:endParaRPr lang="en-IE" sz="1500" i="1" dirty="0">
              <a:solidFill>
                <a:srgbClr val="FFC000"/>
              </a:solidFill>
            </a:endParaRPr>
          </a:p>
          <a:p>
            <a:endParaRPr lang="en-IE" dirty="0"/>
          </a:p>
          <a:p>
            <a:r>
              <a:rPr lang="pt-BR" dirty="0">
                <a:solidFill>
                  <a:srgbClr val="33FF00"/>
                </a:solidFill>
                <a:latin typeface="Helvetica Neue Regular" panose="02000503000000020004" pitchFamily="2" charset="0"/>
                <a:ea typeface="Times New Roman" panose="02020603050405020304" pitchFamily="18" charset="0"/>
                <a:cs typeface="Arial" panose="020B0604020202020204" pitchFamily="34" charset="0"/>
              </a:rPr>
              <a:t>TLP:GREEN</a:t>
            </a:r>
            <a:r>
              <a:rPr lang="pt-BR" sz="1400" dirty="0">
                <a:latin typeface="Helvetica Neue Regular" panose="02000503000000020004" pitchFamily="2" charset="0"/>
                <a:ea typeface="Times New Roman" panose="02020603050405020304" pitchFamily="18" charset="0"/>
                <a:cs typeface="Arial" panose="020B0604020202020204" pitchFamily="34" charset="0"/>
              </a:rPr>
              <a:t> </a:t>
            </a:r>
            <a:r>
              <a:rPr lang="en-IE" dirty="0"/>
              <a:t> 		</a:t>
            </a:r>
            <a:r>
              <a:rPr lang="pt-BR" dirty="0" err="1">
                <a:solidFill>
                  <a:srgbClr val="00B050"/>
                </a:solidFill>
              </a:rPr>
              <a:t>Recipients</a:t>
            </a:r>
            <a:r>
              <a:rPr lang="pt-BR" dirty="0">
                <a:solidFill>
                  <a:srgbClr val="00B050"/>
                </a:solidFill>
              </a:rPr>
              <a:t> </a:t>
            </a:r>
            <a:r>
              <a:rPr lang="pt-BR" dirty="0" err="1">
                <a:solidFill>
                  <a:srgbClr val="00B050"/>
                </a:solidFill>
              </a:rPr>
              <a:t>can</a:t>
            </a:r>
            <a:r>
              <a:rPr lang="pt-BR" dirty="0">
                <a:solidFill>
                  <a:srgbClr val="00B050"/>
                </a:solidFill>
              </a:rPr>
              <a:t> spread </a:t>
            </a:r>
            <a:r>
              <a:rPr lang="pt-BR" dirty="0" err="1">
                <a:solidFill>
                  <a:srgbClr val="00B050"/>
                </a:solidFill>
              </a:rPr>
              <a:t>this</a:t>
            </a:r>
            <a:r>
              <a:rPr lang="pt-BR" dirty="0">
                <a:solidFill>
                  <a:srgbClr val="00B050"/>
                </a:solidFill>
              </a:rPr>
              <a:t> </a:t>
            </a:r>
            <a:r>
              <a:rPr lang="pt-BR" dirty="0" err="1">
                <a:solidFill>
                  <a:srgbClr val="00B050"/>
                </a:solidFill>
              </a:rPr>
              <a:t>within</a:t>
            </a:r>
            <a:r>
              <a:rPr lang="pt-BR" dirty="0">
                <a:solidFill>
                  <a:srgbClr val="00B050"/>
                </a:solidFill>
              </a:rPr>
              <a:t> </a:t>
            </a:r>
            <a:r>
              <a:rPr lang="pt-BR" dirty="0" err="1">
                <a:solidFill>
                  <a:srgbClr val="00B050"/>
                </a:solidFill>
              </a:rPr>
              <a:t>their</a:t>
            </a:r>
            <a:r>
              <a:rPr lang="pt-BR" dirty="0">
                <a:solidFill>
                  <a:srgbClr val="00B050"/>
                </a:solidFill>
              </a:rPr>
              <a:t> </a:t>
            </a:r>
            <a:r>
              <a:rPr lang="pt-BR" i="1" dirty="0" err="1">
                <a:solidFill>
                  <a:srgbClr val="00B050"/>
                </a:solidFill>
              </a:rPr>
              <a:t>community</a:t>
            </a:r>
            <a:r>
              <a:rPr lang="en-IE" dirty="0">
                <a:solidFill>
                  <a:srgbClr val="00B050"/>
                </a:solidFill>
              </a:rPr>
              <a:t> </a:t>
            </a:r>
          </a:p>
          <a:p>
            <a:endParaRPr lang="en-IE" dirty="0"/>
          </a:p>
          <a:p>
            <a:r>
              <a:rPr lang="pt-BR" b="1" dirty="0">
                <a:solidFill>
                  <a:schemeClr val="bg1"/>
                </a:solidFill>
              </a:rPr>
              <a:t>TLP:CLEAR 		</a:t>
            </a:r>
            <a:r>
              <a:rPr lang="pt-BR" dirty="0" err="1">
                <a:solidFill>
                  <a:schemeClr val="bg1"/>
                </a:solidFill>
              </a:rPr>
              <a:t>Recipients</a:t>
            </a:r>
            <a:r>
              <a:rPr lang="pt-BR" dirty="0">
                <a:solidFill>
                  <a:schemeClr val="bg1"/>
                </a:solidFill>
              </a:rPr>
              <a:t> </a:t>
            </a:r>
            <a:r>
              <a:rPr lang="pt-BR" dirty="0" err="1">
                <a:solidFill>
                  <a:schemeClr val="bg1"/>
                </a:solidFill>
              </a:rPr>
              <a:t>can</a:t>
            </a:r>
            <a:r>
              <a:rPr lang="pt-BR" dirty="0">
                <a:solidFill>
                  <a:schemeClr val="bg1"/>
                </a:solidFill>
              </a:rPr>
              <a:t> spread </a:t>
            </a:r>
            <a:r>
              <a:rPr lang="pt-BR" dirty="0" err="1">
                <a:solidFill>
                  <a:schemeClr val="bg1"/>
                </a:solidFill>
              </a:rPr>
              <a:t>this</a:t>
            </a:r>
            <a:r>
              <a:rPr lang="pt-BR" dirty="0">
                <a:solidFill>
                  <a:schemeClr val="bg1"/>
                </a:solidFill>
              </a:rPr>
              <a:t> </a:t>
            </a:r>
            <a:r>
              <a:rPr lang="pt-BR" dirty="0" err="1">
                <a:solidFill>
                  <a:schemeClr val="bg1"/>
                </a:solidFill>
              </a:rPr>
              <a:t>to</a:t>
            </a:r>
            <a:r>
              <a:rPr lang="pt-BR" dirty="0">
                <a:solidFill>
                  <a:schemeClr val="bg1"/>
                </a:solidFill>
              </a:rPr>
              <a:t> </a:t>
            </a:r>
            <a:r>
              <a:rPr lang="pt-BR" dirty="0" err="1">
                <a:solidFill>
                  <a:schemeClr val="bg1"/>
                </a:solidFill>
              </a:rPr>
              <a:t>the</a:t>
            </a:r>
            <a:r>
              <a:rPr lang="pt-BR" dirty="0">
                <a:solidFill>
                  <a:schemeClr val="bg1"/>
                </a:solidFill>
              </a:rPr>
              <a:t> </a:t>
            </a:r>
            <a:r>
              <a:rPr lang="pt-BR" i="1" dirty="0">
                <a:solidFill>
                  <a:schemeClr val="bg1"/>
                </a:solidFill>
              </a:rPr>
              <a:t>world</a:t>
            </a:r>
            <a:r>
              <a:rPr lang="en-IE" dirty="0">
                <a:solidFill>
                  <a:schemeClr val="bg1"/>
                </a:solidFill>
              </a:rPr>
              <a:t> </a:t>
            </a:r>
          </a:p>
          <a:p>
            <a:endParaRPr lang="en-IE" dirty="0">
              <a:solidFill>
                <a:schemeClr val="bg1"/>
              </a:solidFill>
            </a:endParaRPr>
          </a:p>
          <a:p>
            <a:r>
              <a:rPr lang="en-IE" dirty="0">
                <a:solidFill>
                  <a:schemeClr val="bg1"/>
                </a:solidFill>
              </a:rPr>
              <a:t>						Full standard: see https://</a:t>
            </a:r>
            <a:r>
              <a:rPr lang="en-IE" dirty="0" err="1">
                <a:solidFill>
                  <a:schemeClr val="bg1"/>
                </a:solidFill>
              </a:rPr>
              <a:t>www.first.org</a:t>
            </a:r>
            <a:r>
              <a:rPr lang="en-IE" dirty="0">
                <a:solidFill>
                  <a:schemeClr val="bg1"/>
                </a:solidFill>
              </a:rPr>
              <a:t>/</a:t>
            </a:r>
            <a:r>
              <a:rPr lang="en-IE" dirty="0" err="1">
                <a:solidFill>
                  <a:schemeClr val="bg1"/>
                </a:solidFill>
              </a:rPr>
              <a:t>tlp</a:t>
            </a:r>
            <a:r>
              <a:rPr lang="en-IE" dirty="0">
                <a:solidFill>
                  <a:schemeClr val="bg1"/>
                </a:solidFill>
              </a:rPr>
              <a:t>/ </a:t>
            </a:r>
            <a:endParaRPr lang="en-GB" dirty="0">
              <a:solidFill>
                <a:schemeClr val="bg1"/>
              </a:solidFill>
            </a:endParaRPr>
          </a:p>
        </p:txBody>
      </p:sp>
      <p:sp>
        <p:nvSpPr>
          <p:cNvPr id="6" name="Slide Number Placeholder 5">
            <a:extLst>
              <a:ext uri="{FF2B5EF4-FFF2-40B4-BE49-F238E27FC236}">
                <a16:creationId xmlns:a16="http://schemas.microsoft.com/office/drawing/2014/main" id="{2E994B28-69EC-874A-B11F-B9F89B09FFBB}"/>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36866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3" descr="Picture 3"/>
          <p:cNvPicPr>
            <a:picLocks noChangeAspect="1"/>
          </p:cNvPicPr>
          <p:nvPr/>
        </p:nvPicPr>
        <p:blipFill>
          <a:blip r:embed="rId2"/>
          <a:stretch>
            <a:fillRect/>
          </a:stretch>
        </p:blipFill>
        <p:spPr>
          <a:xfrm>
            <a:off x="457199" y="1536700"/>
            <a:ext cx="10555045" cy="2209800"/>
          </a:xfrm>
          <a:prstGeom prst="rect">
            <a:avLst/>
          </a:prstGeom>
          <a:ln w="12700">
            <a:miter lim="400000"/>
          </a:ln>
        </p:spPr>
      </p:pic>
      <p:sp>
        <p:nvSpPr>
          <p:cNvPr id="7" name="Title 1">
            <a:extLst>
              <a:ext uri="{FF2B5EF4-FFF2-40B4-BE49-F238E27FC236}">
                <a16:creationId xmlns:a16="http://schemas.microsoft.com/office/drawing/2014/main" id="{66E4A449-7C1F-9545-B9CF-4529B8971477}"/>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Constituency definition </a:t>
            </a:r>
            <a:r>
              <a:rPr lang="en-GB" i="1" dirty="0"/>
              <a:t>by domain name(s)</a:t>
            </a:r>
          </a:p>
        </p:txBody>
      </p:sp>
      <p:sp>
        <p:nvSpPr>
          <p:cNvPr id="3" name="Slide Number Placeholder 2">
            <a:extLst>
              <a:ext uri="{FF2B5EF4-FFF2-40B4-BE49-F238E27FC236}">
                <a16:creationId xmlns:a16="http://schemas.microsoft.com/office/drawing/2014/main" id="{244C8F40-4F18-974F-9228-EC37D9D95ADA}"/>
              </a:ext>
            </a:extLst>
          </p:cNvPr>
          <p:cNvSpPr>
            <a:spLocks noGrp="1"/>
          </p:cNvSpPr>
          <p:nvPr>
            <p:ph type="sldNum" sz="quarter" idx="2"/>
          </p:nvPr>
        </p:nvSpPr>
        <p:spPr/>
        <p:txBody>
          <a:bodyPr/>
          <a:lstStyle/>
          <a:p>
            <a:fld id="{86CB4B4D-7CA3-9044-876B-883B54F8677D}" type="slidenum">
              <a:rPr lang="en-US" smtClean="0"/>
              <a:t>40</a:t>
            </a:fld>
            <a:endParaRPr lang="en-US"/>
          </a:p>
        </p:txBody>
      </p:sp>
    </p:spTree>
    <p:extLst>
      <p:ext uri="{BB962C8B-B14F-4D97-AF65-F5344CB8AC3E}">
        <p14:creationId xmlns:p14="http://schemas.microsoft.com/office/powerpoint/2010/main" val="371402303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3" descr="Picture 3"/>
          <p:cNvPicPr>
            <a:picLocks noChangeAspect="1"/>
          </p:cNvPicPr>
          <p:nvPr/>
        </p:nvPicPr>
        <p:blipFill>
          <a:blip r:embed="rId2"/>
          <a:stretch>
            <a:fillRect/>
          </a:stretch>
        </p:blipFill>
        <p:spPr>
          <a:xfrm>
            <a:off x="558800" y="2133600"/>
            <a:ext cx="10312400" cy="2159000"/>
          </a:xfrm>
          <a:prstGeom prst="rect">
            <a:avLst/>
          </a:prstGeom>
          <a:ln w="12700">
            <a:miter lim="400000"/>
          </a:ln>
        </p:spPr>
      </p:pic>
      <p:pic>
        <p:nvPicPr>
          <p:cNvPr id="243" name="Picture 1" descr="Picture 1"/>
          <p:cNvPicPr>
            <a:picLocks noChangeAspect="1"/>
          </p:cNvPicPr>
          <p:nvPr/>
        </p:nvPicPr>
        <p:blipFill>
          <a:blip r:embed="rId3"/>
          <a:stretch>
            <a:fillRect/>
          </a:stretch>
        </p:blipFill>
        <p:spPr>
          <a:xfrm>
            <a:off x="495300" y="1536700"/>
            <a:ext cx="10515600" cy="2781301"/>
          </a:xfrm>
          <a:prstGeom prst="rect">
            <a:avLst/>
          </a:prstGeom>
          <a:ln w="12700">
            <a:miter lim="400000"/>
          </a:ln>
        </p:spPr>
      </p:pic>
      <p:sp>
        <p:nvSpPr>
          <p:cNvPr id="8" name="Title 1">
            <a:extLst>
              <a:ext uri="{FF2B5EF4-FFF2-40B4-BE49-F238E27FC236}">
                <a16:creationId xmlns:a16="http://schemas.microsoft.com/office/drawing/2014/main" id="{B7AC7F04-9DEC-5748-8514-6BA38E81E881}"/>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Constituency definition </a:t>
            </a:r>
            <a:r>
              <a:rPr lang="en-GB" i="1" dirty="0"/>
              <a:t>by free text</a:t>
            </a:r>
          </a:p>
        </p:txBody>
      </p:sp>
      <p:sp>
        <p:nvSpPr>
          <p:cNvPr id="3" name="Slide Number Placeholder 2">
            <a:extLst>
              <a:ext uri="{FF2B5EF4-FFF2-40B4-BE49-F238E27FC236}">
                <a16:creationId xmlns:a16="http://schemas.microsoft.com/office/drawing/2014/main" id="{12D72A41-E60E-B646-B42A-34CED9B9FE19}"/>
              </a:ext>
            </a:extLst>
          </p:cNvPr>
          <p:cNvSpPr>
            <a:spLocks noGrp="1"/>
          </p:cNvSpPr>
          <p:nvPr>
            <p:ph type="sldNum" sz="quarter" idx="2"/>
          </p:nvPr>
        </p:nvSpPr>
        <p:spPr/>
        <p:txBody>
          <a:bodyPr/>
          <a:lstStyle/>
          <a:p>
            <a:fld id="{86CB4B4D-7CA3-9044-876B-883B54F8677D}" type="slidenum">
              <a:rPr lang="en-US" smtClean="0"/>
              <a:t>41</a:t>
            </a:fld>
            <a:endParaRPr lang="en-US"/>
          </a:p>
        </p:txBody>
      </p:sp>
    </p:spTree>
    <p:extLst>
      <p:ext uri="{BB962C8B-B14F-4D97-AF65-F5344CB8AC3E}">
        <p14:creationId xmlns:p14="http://schemas.microsoft.com/office/powerpoint/2010/main" val="197075913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2366-4BEF-1946-AE35-08837F852D54}"/>
              </a:ext>
            </a:extLst>
          </p:cNvPr>
          <p:cNvSpPr>
            <a:spLocks noGrp="1"/>
          </p:cNvSpPr>
          <p:nvPr>
            <p:ph type="title"/>
          </p:nvPr>
        </p:nvSpPr>
        <p:spPr/>
        <p:txBody>
          <a:bodyPr/>
          <a:lstStyle/>
          <a:p>
            <a:r>
              <a:rPr lang="en-GB" dirty="0"/>
              <a:t>Authority : SIM3 O-3</a:t>
            </a:r>
          </a:p>
        </p:txBody>
      </p:sp>
      <p:sp>
        <p:nvSpPr>
          <p:cNvPr id="3" name="Content Placeholder 2">
            <a:extLst>
              <a:ext uri="{FF2B5EF4-FFF2-40B4-BE49-F238E27FC236}">
                <a16:creationId xmlns:a16="http://schemas.microsoft.com/office/drawing/2014/main" id="{FC758A44-9D2F-1B4E-B75C-AF3475C2A80A}"/>
              </a:ext>
            </a:extLst>
          </p:cNvPr>
          <p:cNvSpPr>
            <a:spLocks noGrp="1"/>
          </p:cNvSpPr>
          <p:nvPr>
            <p:ph sz="quarter" idx="13"/>
          </p:nvPr>
        </p:nvSpPr>
        <p:spPr/>
        <p:txBody>
          <a:bodyPr/>
          <a:lstStyle/>
          <a:p>
            <a:r>
              <a:rPr lang="en-GB" dirty="0"/>
              <a:t>= what your team is </a:t>
            </a:r>
            <a:r>
              <a:rPr lang="en-GB" i="1" dirty="0"/>
              <a:t>allowed</a:t>
            </a:r>
            <a:r>
              <a:rPr lang="en-GB" dirty="0"/>
              <a:t> to do to fulfil its mandate for your constituency</a:t>
            </a:r>
          </a:p>
          <a:p>
            <a:pPr marL="342900" indent="-342900">
              <a:buFont typeface="Arial" panose="020B0604020202020204" pitchFamily="34" charset="0"/>
              <a:buChar char="•"/>
            </a:pPr>
            <a:r>
              <a:rPr lang="en-GB" dirty="0"/>
              <a:t>Your “power”</a:t>
            </a:r>
          </a:p>
          <a:p>
            <a:pPr marL="342900" indent="-342900">
              <a:buFont typeface="Arial" panose="020B0604020202020204" pitchFamily="34" charset="0"/>
              <a:buChar char="•"/>
            </a:pPr>
            <a:r>
              <a:rPr lang="en-GB" dirty="0"/>
              <a:t>Must come from the highest governance levels</a:t>
            </a:r>
          </a:p>
          <a:p>
            <a:pPr marL="342900" indent="-342900">
              <a:buFont typeface="Arial" panose="020B0604020202020204" pitchFamily="34" charset="0"/>
              <a:buChar char="•"/>
            </a:pPr>
            <a:endParaRPr lang="en-GB" dirty="0"/>
          </a:p>
          <a:p>
            <a:r>
              <a:rPr lang="en-GB" dirty="0"/>
              <a:t>Three main levels of authority towards your constituency:</a:t>
            </a:r>
          </a:p>
          <a:p>
            <a:pPr marL="342900" indent="-342900">
              <a:buFont typeface="Arial" panose="020B0604020202020204" pitchFamily="34" charset="0"/>
              <a:buChar char="•"/>
            </a:pPr>
            <a:r>
              <a:rPr lang="en-GB" dirty="0"/>
              <a:t>Full authority: the CSIRT can make decisions, without higher management approval, to directly respond to incidents in the constituency and take appropriate recovery actions.</a:t>
            </a:r>
          </a:p>
          <a:p>
            <a:pPr marL="342900" indent="-342900">
              <a:buFont typeface="Arial" panose="020B0604020202020204" pitchFamily="34" charset="0"/>
              <a:buChar char="•"/>
            </a:pPr>
            <a:r>
              <a:rPr lang="en-GB" dirty="0"/>
              <a:t>Shared authority: the CSIRT participates in the decision process regarding incident response, in the constituency but can only influence, not decide by itself.</a:t>
            </a:r>
          </a:p>
          <a:p>
            <a:pPr marL="342900" indent="-342900">
              <a:buFont typeface="Arial" panose="020B0604020202020204" pitchFamily="34" charset="0"/>
              <a:buChar char="•"/>
            </a:pPr>
            <a:r>
              <a:rPr lang="en-GB" dirty="0"/>
              <a:t>No authority: The CSIRT cannot decide or take actions on its own for the constituency. The CSIRT can only act as an advisor to the constituents, providing suggestions, mitigation strategies, or recommendations.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Slide Number Placeholder 5">
            <a:extLst>
              <a:ext uri="{FF2B5EF4-FFF2-40B4-BE49-F238E27FC236}">
                <a16:creationId xmlns:a16="http://schemas.microsoft.com/office/drawing/2014/main" id="{512D177B-11CE-974C-8E08-936334A0F7AB}"/>
              </a:ext>
            </a:extLst>
          </p:cNvPr>
          <p:cNvSpPr>
            <a:spLocks noGrp="1"/>
          </p:cNvSpPr>
          <p:nvPr>
            <p:ph type="sldNum" sz="quarter" idx="12"/>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2081325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3" descr="Picture 3"/>
          <p:cNvPicPr>
            <a:picLocks noChangeAspect="1"/>
          </p:cNvPicPr>
          <p:nvPr/>
        </p:nvPicPr>
        <p:blipFill>
          <a:blip r:embed="rId2"/>
          <a:stretch>
            <a:fillRect/>
          </a:stretch>
        </p:blipFill>
        <p:spPr>
          <a:xfrm>
            <a:off x="152400" y="850900"/>
            <a:ext cx="11148097" cy="4540961"/>
          </a:xfrm>
          <a:prstGeom prst="rect">
            <a:avLst/>
          </a:prstGeom>
          <a:ln w="12700">
            <a:solidFill>
              <a:schemeClr val="accent1"/>
            </a:solidFill>
            <a:miter lim="400000"/>
          </a:ln>
        </p:spPr>
      </p:pic>
      <p:sp>
        <p:nvSpPr>
          <p:cNvPr id="199" name="TextBox 5"/>
          <p:cNvSpPr txBox="1"/>
          <p:nvPr/>
        </p:nvSpPr>
        <p:spPr>
          <a:xfrm>
            <a:off x="2227481" y="5391861"/>
            <a:ext cx="7058149"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a:pPr>
            <a:r>
              <a:rPr sz="1200" dirty="0"/>
              <a:t>Source: https://</a:t>
            </a:r>
            <a:r>
              <a:rPr sz="1200" dirty="0" err="1"/>
              <a:t>www.itu.int</a:t>
            </a:r>
            <a:r>
              <a:rPr sz="1200" dirty="0"/>
              <a:t>/</a:t>
            </a:r>
            <a:r>
              <a:rPr sz="1200" dirty="0" err="1"/>
              <a:t>en</a:t>
            </a:r>
            <a:r>
              <a:rPr sz="1200" dirty="0"/>
              <a:t>/ITU-D/Cybersecurity/Documents/Session%202%20-1115-1230-v09-10-2016.pdf</a:t>
            </a:r>
          </a:p>
        </p:txBody>
      </p:sp>
      <p:sp>
        <p:nvSpPr>
          <p:cNvPr id="7" name="Title 1">
            <a:extLst>
              <a:ext uri="{FF2B5EF4-FFF2-40B4-BE49-F238E27FC236}">
                <a16:creationId xmlns:a16="http://schemas.microsoft.com/office/drawing/2014/main" id="{D0931079-797B-8A44-BF2E-478D87BC716E}"/>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Authority diagram</a:t>
            </a:r>
          </a:p>
        </p:txBody>
      </p:sp>
      <p:sp>
        <p:nvSpPr>
          <p:cNvPr id="3" name="Slide Number Placeholder 2">
            <a:extLst>
              <a:ext uri="{FF2B5EF4-FFF2-40B4-BE49-F238E27FC236}">
                <a16:creationId xmlns:a16="http://schemas.microsoft.com/office/drawing/2014/main" id="{ED900FFA-C6CA-9747-9C41-CEFF4698A300}"/>
              </a:ext>
            </a:extLst>
          </p:cNvPr>
          <p:cNvSpPr>
            <a:spLocks noGrp="1"/>
          </p:cNvSpPr>
          <p:nvPr>
            <p:ph type="sldNum" sz="quarter" idx="2"/>
          </p:nvPr>
        </p:nvSpPr>
        <p:spPr/>
        <p:txBody>
          <a:bodyPr/>
          <a:lstStyle/>
          <a:p>
            <a:fld id="{86CB4B4D-7CA3-9044-876B-883B54F8677D}" type="slidenum">
              <a:rPr lang="en-US" smtClean="0"/>
              <a:t>43</a:t>
            </a:fld>
            <a:endParaRPr lang="en-US"/>
          </a:p>
        </p:txBody>
      </p:sp>
    </p:spTree>
    <p:extLst>
      <p:ext uri="{BB962C8B-B14F-4D97-AF65-F5344CB8AC3E}">
        <p14:creationId xmlns:p14="http://schemas.microsoft.com/office/powerpoint/2010/main" val="290387411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2366-4BEF-1946-AE35-08837F852D54}"/>
              </a:ext>
            </a:extLst>
          </p:cNvPr>
          <p:cNvSpPr>
            <a:spLocks noGrp="1"/>
          </p:cNvSpPr>
          <p:nvPr>
            <p:ph type="title"/>
          </p:nvPr>
        </p:nvSpPr>
        <p:spPr/>
        <p:txBody>
          <a:bodyPr/>
          <a:lstStyle/>
          <a:p>
            <a:r>
              <a:rPr lang="en-GB" dirty="0"/>
              <a:t>Responsibility : SIM3 O-4</a:t>
            </a:r>
          </a:p>
        </p:txBody>
      </p:sp>
      <p:sp>
        <p:nvSpPr>
          <p:cNvPr id="3" name="Content Placeholder 2">
            <a:extLst>
              <a:ext uri="{FF2B5EF4-FFF2-40B4-BE49-F238E27FC236}">
                <a16:creationId xmlns:a16="http://schemas.microsoft.com/office/drawing/2014/main" id="{FC758A44-9D2F-1B4E-B75C-AF3475C2A80A}"/>
              </a:ext>
            </a:extLst>
          </p:cNvPr>
          <p:cNvSpPr>
            <a:spLocks noGrp="1"/>
          </p:cNvSpPr>
          <p:nvPr>
            <p:ph sz="quarter" idx="13"/>
          </p:nvPr>
        </p:nvSpPr>
        <p:spPr/>
        <p:txBody>
          <a:bodyPr/>
          <a:lstStyle/>
          <a:p>
            <a:r>
              <a:rPr lang="en-GB" dirty="0"/>
              <a:t>= what your team is </a:t>
            </a:r>
            <a:r>
              <a:rPr lang="en-GB" i="1" dirty="0"/>
              <a:t>expected</a:t>
            </a:r>
            <a:r>
              <a:rPr lang="en-GB" dirty="0"/>
              <a:t> to do to fulfil its mandate for your constituency</a:t>
            </a:r>
          </a:p>
          <a:p>
            <a:pPr marL="342900" indent="-342900">
              <a:buFont typeface="Arial" panose="020B0604020202020204" pitchFamily="34" charset="0"/>
              <a:buChar char="•"/>
            </a:pPr>
            <a:r>
              <a:rPr lang="en-GB" dirty="0"/>
              <a:t>You always have more responsibility than what you have authority for: gap should no be too big</a:t>
            </a:r>
          </a:p>
          <a:p>
            <a:pPr marL="342900" indent="-342900">
              <a:buFont typeface="Arial" panose="020B0604020202020204" pitchFamily="34" charset="0"/>
              <a:buChar char="•"/>
            </a:pPr>
            <a:r>
              <a:rPr lang="en-GB" dirty="0"/>
              <a:t>Responsibility is what you are expected to do to :</a:t>
            </a:r>
          </a:p>
          <a:p>
            <a:pPr marL="1257300" lvl="1" indent="-342900"/>
            <a:r>
              <a:rPr lang="en-GB" dirty="0"/>
              <a:t>Prepare for incidents and threats</a:t>
            </a:r>
          </a:p>
          <a:p>
            <a:pPr marL="1257300" lvl="1" indent="-342900"/>
            <a:r>
              <a:rPr lang="en-GB" dirty="0"/>
              <a:t>Prevent incidents and disarm threats</a:t>
            </a:r>
          </a:p>
          <a:p>
            <a:pPr marL="1257300" lvl="1" indent="-342900"/>
            <a:r>
              <a:rPr lang="en-GB" dirty="0"/>
              <a:t>Detect incidents and observe threats</a:t>
            </a:r>
          </a:p>
          <a:p>
            <a:pPr marL="1257300" lvl="1" indent="-342900"/>
            <a:r>
              <a:rPr lang="en-GB" dirty="0"/>
              <a:t>Respond to incidents and mitigate threats</a:t>
            </a:r>
          </a:p>
          <a:p>
            <a:pPr marL="1257300" lvl="1" indent="-342900"/>
            <a:r>
              <a:rPr lang="en-GB" dirty="0"/>
              <a:t>Lessons learnt : feeds back to all previous steps</a:t>
            </a:r>
          </a:p>
          <a:p>
            <a:pPr marL="342900" indent="-342900">
              <a:buFont typeface="Arial" panose="020B0604020202020204" pitchFamily="34" charset="0"/>
              <a:buChar char="•"/>
            </a:pPr>
            <a:r>
              <a:rPr lang="en-GB" dirty="0"/>
              <a:t>A more specific, structured description of your responsibility is found in the Service description (O-5)</a:t>
            </a:r>
          </a:p>
          <a:p>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Slide Number Placeholder 5">
            <a:extLst>
              <a:ext uri="{FF2B5EF4-FFF2-40B4-BE49-F238E27FC236}">
                <a16:creationId xmlns:a16="http://schemas.microsoft.com/office/drawing/2014/main" id="{1EAE5F54-E25E-7942-AC84-1D8C56F38F64}"/>
              </a:ext>
            </a:extLst>
          </p:cNvPr>
          <p:cNvSpPr>
            <a:spLocks noGrp="1"/>
          </p:cNvSpPr>
          <p:nvPr>
            <p:ph type="sldNum" sz="quarter" idx="12"/>
          </p:nvPr>
        </p:nvSpPr>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2802004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4"/>
          <p:cNvSpPr txBox="1"/>
          <p:nvPr/>
        </p:nvSpPr>
        <p:spPr>
          <a:xfrm>
            <a:off x="1417319" y="1612900"/>
            <a:ext cx="8671561" cy="280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200"/>
            </a:pPr>
            <a:r>
              <a:rPr dirty="0"/>
              <a:t>How</a:t>
            </a:r>
            <a:r>
              <a:rPr lang="nl-NL" dirty="0"/>
              <a:t> is</a:t>
            </a:r>
            <a:r>
              <a:rPr dirty="0"/>
              <a:t> your current constituency described</a:t>
            </a:r>
            <a:r>
              <a:rPr lang="nl-NL" dirty="0"/>
              <a:t> </a:t>
            </a:r>
            <a:r>
              <a:rPr dirty="0"/>
              <a:t>?</a:t>
            </a:r>
          </a:p>
          <a:p>
            <a:pPr>
              <a:defRPr sz="2200"/>
            </a:pPr>
            <a:endParaRPr dirty="0"/>
          </a:p>
          <a:p>
            <a:pPr>
              <a:defRPr sz="2200"/>
            </a:pPr>
            <a:r>
              <a:rPr lang="nl-NL" dirty="0"/>
              <a:t>W</a:t>
            </a:r>
            <a:r>
              <a:rPr dirty="0"/>
              <a:t>here </a:t>
            </a:r>
            <a:r>
              <a:rPr lang="nl-NL" dirty="0"/>
              <a:t>do </a:t>
            </a:r>
            <a:r>
              <a:rPr dirty="0"/>
              <a:t>your mandate</a:t>
            </a:r>
            <a:r>
              <a:rPr lang="nl-NL" dirty="0"/>
              <a:t>, </a:t>
            </a:r>
            <a:r>
              <a:rPr dirty="0"/>
              <a:t>authority </a:t>
            </a:r>
            <a:r>
              <a:rPr lang="nl-NL" dirty="0" err="1"/>
              <a:t>and</a:t>
            </a:r>
            <a:r>
              <a:rPr lang="nl-NL" dirty="0"/>
              <a:t> </a:t>
            </a:r>
            <a:r>
              <a:rPr lang="nl-NL" dirty="0" err="1"/>
              <a:t>responsibility</a:t>
            </a:r>
            <a:r>
              <a:rPr lang="nl-NL" dirty="0"/>
              <a:t> </a:t>
            </a:r>
            <a:r>
              <a:rPr dirty="0"/>
              <a:t>come from</a:t>
            </a:r>
            <a:r>
              <a:rPr lang="nl-NL" dirty="0"/>
              <a:t> </a:t>
            </a:r>
            <a:r>
              <a:rPr dirty="0"/>
              <a:t>?</a:t>
            </a:r>
            <a:r>
              <a:rPr lang="nl-NL" dirty="0"/>
              <a:t> </a:t>
            </a:r>
            <a:r>
              <a:rPr lang="nl-NL" dirty="0" err="1"/>
              <a:t>Where</a:t>
            </a:r>
            <a:r>
              <a:rPr lang="nl-NL" dirty="0"/>
              <a:t> are </a:t>
            </a:r>
            <a:r>
              <a:rPr lang="nl-NL" dirty="0" err="1"/>
              <a:t>they</a:t>
            </a:r>
            <a:r>
              <a:rPr lang="nl-NL" dirty="0"/>
              <a:t> </a:t>
            </a:r>
            <a:r>
              <a:rPr lang="nl-NL" dirty="0" err="1"/>
              <a:t>written</a:t>
            </a:r>
            <a:r>
              <a:rPr lang="nl-NL" dirty="0"/>
              <a:t> down – </a:t>
            </a:r>
            <a:r>
              <a:rPr lang="nl-NL" dirty="0" err="1"/>
              <a:t>and</a:t>
            </a:r>
            <a:r>
              <a:rPr lang="nl-NL" dirty="0"/>
              <a:t> are </a:t>
            </a:r>
            <a:r>
              <a:rPr lang="nl-NL" dirty="0" err="1"/>
              <a:t>they</a:t>
            </a:r>
            <a:r>
              <a:rPr lang="nl-NL" dirty="0"/>
              <a:t> </a:t>
            </a:r>
            <a:r>
              <a:rPr lang="nl-NL" dirty="0" err="1"/>
              <a:t>approved</a:t>
            </a:r>
            <a:r>
              <a:rPr lang="nl-NL" dirty="0"/>
              <a:t> ?</a:t>
            </a:r>
            <a:endParaRPr dirty="0"/>
          </a:p>
          <a:p>
            <a:pPr>
              <a:defRPr sz="2200"/>
            </a:pPr>
            <a:endParaRPr dirty="0"/>
          </a:p>
          <a:p>
            <a:pPr>
              <a:defRPr sz="2200"/>
            </a:pPr>
            <a:r>
              <a:rPr dirty="0"/>
              <a:t>Take 20-25 min to prepare </a:t>
            </a:r>
          </a:p>
          <a:p>
            <a:pPr>
              <a:defRPr sz="2200"/>
            </a:pPr>
            <a:endParaRPr dirty="0"/>
          </a:p>
          <a:p>
            <a:pPr>
              <a:defRPr sz="2200"/>
            </a:pPr>
            <a:r>
              <a:rPr dirty="0"/>
              <a:t>Present per team/agency </a:t>
            </a:r>
          </a:p>
        </p:txBody>
      </p:sp>
      <p:sp>
        <p:nvSpPr>
          <p:cNvPr id="6" name="Title 1">
            <a:extLst>
              <a:ext uri="{FF2B5EF4-FFF2-40B4-BE49-F238E27FC236}">
                <a16:creationId xmlns:a16="http://schemas.microsoft.com/office/drawing/2014/main" id="{9C8924F7-3E5B-234C-9C6A-CE1903C95EE6}"/>
              </a:ext>
            </a:extLst>
          </p:cNvPr>
          <p:cNvSpPr txBox="1">
            <a:spLocks/>
          </p:cNvSpPr>
          <p:nvPr/>
        </p:nvSpPr>
        <p:spPr>
          <a:xfrm>
            <a:off x="1447800" y="241300"/>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GB" dirty="0"/>
              <a:t>Group Exercise: Mandate, Constituency, Authority and Responsibility</a:t>
            </a:r>
          </a:p>
        </p:txBody>
      </p:sp>
      <p:sp>
        <p:nvSpPr>
          <p:cNvPr id="3" name="Slide Number Placeholder 2">
            <a:extLst>
              <a:ext uri="{FF2B5EF4-FFF2-40B4-BE49-F238E27FC236}">
                <a16:creationId xmlns:a16="http://schemas.microsoft.com/office/drawing/2014/main" id="{3107AC5F-35A5-EA49-95CC-516E754CA396}"/>
              </a:ext>
            </a:extLst>
          </p:cNvPr>
          <p:cNvSpPr>
            <a:spLocks noGrp="1"/>
          </p:cNvSpPr>
          <p:nvPr>
            <p:ph type="sldNum" sz="quarter" idx="2"/>
          </p:nvPr>
        </p:nvSpPr>
        <p:spPr/>
        <p:txBody>
          <a:bodyPr/>
          <a:lstStyle/>
          <a:p>
            <a:fld id="{86CB4B4D-7CA3-9044-876B-883B54F8677D}" type="slidenum">
              <a:rPr lang="en-US" smtClean="0"/>
              <a:t>45</a:t>
            </a:fld>
            <a:endParaRPr lang="en-US"/>
          </a:p>
        </p:txBody>
      </p:sp>
    </p:spTree>
    <p:extLst>
      <p:ext uri="{BB962C8B-B14F-4D97-AF65-F5344CB8AC3E}">
        <p14:creationId xmlns:p14="http://schemas.microsoft.com/office/powerpoint/2010/main" val="182108754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2366-4BEF-1946-AE35-08837F852D54}"/>
              </a:ext>
            </a:extLst>
          </p:cNvPr>
          <p:cNvSpPr>
            <a:spLocks noGrp="1"/>
          </p:cNvSpPr>
          <p:nvPr>
            <p:ph type="title"/>
          </p:nvPr>
        </p:nvSpPr>
        <p:spPr/>
        <p:txBody>
          <a:bodyPr/>
          <a:lstStyle/>
          <a:p>
            <a:r>
              <a:rPr lang="en-GB" dirty="0"/>
              <a:t>Services : SIM3 O-5    &amp;    Service levels : SIM3 O-7</a:t>
            </a:r>
          </a:p>
        </p:txBody>
      </p:sp>
      <p:sp>
        <p:nvSpPr>
          <p:cNvPr id="3" name="Content Placeholder 2">
            <a:extLst>
              <a:ext uri="{FF2B5EF4-FFF2-40B4-BE49-F238E27FC236}">
                <a16:creationId xmlns:a16="http://schemas.microsoft.com/office/drawing/2014/main" id="{FC758A44-9D2F-1B4E-B75C-AF3475C2A80A}"/>
              </a:ext>
            </a:extLst>
          </p:cNvPr>
          <p:cNvSpPr>
            <a:spLocks noGrp="1"/>
          </p:cNvSpPr>
          <p:nvPr>
            <p:ph sz="quarter" idx="13"/>
          </p:nvPr>
        </p:nvSpPr>
        <p:spPr/>
        <p:txBody>
          <a:bodyPr/>
          <a:lstStyle/>
          <a:p>
            <a:r>
              <a:rPr lang="en-GB" dirty="0"/>
              <a:t>= the specific services that your team delivers to your constituency</a:t>
            </a:r>
          </a:p>
          <a:p>
            <a:pPr marL="342900" indent="-342900">
              <a:buFont typeface="Arial" panose="020B0604020202020204" pitchFamily="34" charset="0"/>
              <a:buChar char="•"/>
            </a:pPr>
            <a:r>
              <a:rPr lang="en-GB" dirty="0"/>
              <a:t>Based on your mandate and responsibility</a:t>
            </a:r>
          </a:p>
          <a:p>
            <a:pPr marL="342900" indent="-342900">
              <a:buFont typeface="Arial" panose="020B0604020202020204" pitchFamily="34" charset="0"/>
              <a:buChar char="•"/>
            </a:pPr>
            <a:r>
              <a:rPr lang="en-GB" dirty="0"/>
              <a:t>SIM3 O-5 only asks to describe these, and to use rfc-2350 to make that public</a:t>
            </a:r>
          </a:p>
          <a:p>
            <a:pPr marL="342900" indent="-342900">
              <a:buFont typeface="Arial" panose="020B0604020202020204" pitchFamily="34" charset="0"/>
              <a:buChar char="•"/>
            </a:pPr>
            <a:r>
              <a:rPr lang="en-GB" dirty="0"/>
              <a:t>But you need a much more detailed service description for yourself and your constituency: you use the FIRST CSIRT Services Framework (v2.1) as a basis for that :</a:t>
            </a:r>
          </a:p>
          <a:p>
            <a:pPr marL="1257300" lvl="1" indent="-342900"/>
            <a:r>
              <a:rPr lang="en-GB" dirty="0">
                <a:hlinkClick r:id="rId2"/>
              </a:rPr>
              <a:t>https://www.first.org/standards/frameworks/csirts/csirt_services_framework_v2.1</a:t>
            </a:r>
            <a:r>
              <a:rPr lang="en-GB" dirty="0"/>
              <a:t> </a:t>
            </a:r>
          </a:p>
          <a:p>
            <a:pPr marL="1257300" lvl="1" indent="-342900"/>
            <a:r>
              <a:rPr lang="en-GB" dirty="0"/>
              <a:t>SIM3 and the services framework are “orthogonal”: SIM3 describes the whole range of 45 maturity parameters for a CSIRT – the services framework is an in depth survey of O-5 (and O-7)</a:t>
            </a:r>
          </a:p>
          <a:p>
            <a:pPr marL="1257300" lvl="1" indent="-342900"/>
            <a:r>
              <a:rPr lang="en-GB" dirty="0"/>
              <a:t>There is a separate FIRST PSIRT Services Framework for PSIRTs (product security teams)</a:t>
            </a:r>
          </a:p>
          <a:p>
            <a:pPr marL="342900" indent="-342900">
              <a:buFont typeface="Arial" panose="020B0604020202020204" pitchFamily="34" charset="0"/>
              <a:buChar char="•"/>
            </a:pPr>
            <a:r>
              <a:rPr lang="en-GB" dirty="0"/>
              <a:t>You must wonder for each service you offer, what service levels it needs – your constituency must know those</a:t>
            </a:r>
          </a:p>
          <a:p>
            <a:pPr marL="1257300" lvl="1" indent="-342900"/>
            <a:r>
              <a:rPr lang="en-GB" dirty="0"/>
              <a:t>Your service window (= opening times) and human reaction time to incidents are classics</a:t>
            </a:r>
          </a:p>
          <a:p>
            <a:pPr marL="1257300" lvl="1" indent="-342900"/>
            <a:r>
              <a:rPr lang="en-GB" dirty="0"/>
              <a:t>Service levels should depend on the type of incident and the (potential) impact (SIM3 O-8)</a:t>
            </a:r>
          </a:p>
          <a:p>
            <a:pPr marL="1257300" lvl="1" indent="-342900"/>
            <a:endParaRPr lang="en-GB" dirty="0"/>
          </a:p>
          <a:p>
            <a:endParaRPr lang="en-GB" dirty="0"/>
          </a:p>
          <a:p>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Slide Number Placeholder 5">
            <a:extLst>
              <a:ext uri="{FF2B5EF4-FFF2-40B4-BE49-F238E27FC236}">
                <a16:creationId xmlns:a16="http://schemas.microsoft.com/office/drawing/2014/main" id="{E3D78037-4835-8D4A-AC86-BC7628CDC675}"/>
              </a:ext>
            </a:extLst>
          </p:cNvPr>
          <p:cNvSpPr>
            <a:spLocks noGrp="1"/>
          </p:cNvSpPr>
          <p:nvPr>
            <p:ph type="sldNum" sz="quarter" idx="12"/>
          </p:nvPr>
        </p:nvSpPr>
        <p:spPr/>
        <p:txBody>
          <a:bodyPr/>
          <a:lstStyle/>
          <a:p>
            <a:fld id="{B6F15528-21DE-4FAA-801E-634DDDAF4B2B}" type="slidenum">
              <a:rPr lang="en-US" smtClean="0"/>
              <a:pPr/>
              <a:t>46</a:t>
            </a:fld>
            <a:endParaRPr lang="en-US" dirty="0"/>
          </a:p>
        </p:txBody>
      </p:sp>
    </p:spTree>
    <p:extLst>
      <p:ext uri="{BB962C8B-B14F-4D97-AF65-F5344CB8AC3E}">
        <p14:creationId xmlns:p14="http://schemas.microsoft.com/office/powerpoint/2010/main" val="4238839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FIRST CSIRT Services Framework – overview</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5 Service areas:</a:t>
            </a:r>
          </a:p>
          <a:p>
            <a:pPr marL="342900" indent="-342900">
              <a:buFont typeface="Arial" panose="020B0604020202020204" pitchFamily="34" charset="0"/>
              <a:buChar char="•"/>
            </a:pPr>
            <a:r>
              <a:rPr lang="en-GB" dirty="0"/>
              <a:t>Security Event Management</a:t>
            </a:r>
          </a:p>
          <a:p>
            <a:pPr marL="342900" indent="-342900">
              <a:buFont typeface="Arial" panose="020B0604020202020204" pitchFamily="34" charset="0"/>
              <a:buChar char="•"/>
            </a:pPr>
            <a:r>
              <a:rPr lang="en-GB" dirty="0"/>
              <a:t>Incident Management</a:t>
            </a:r>
          </a:p>
          <a:p>
            <a:pPr marL="342900" indent="-342900">
              <a:buFont typeface="Arial" panose="020B0604020202020204" pitchFamily="34" charset="0"/>
              <a:buChar char="•"/>
            </a:pPr>
            <a:r>
              <a:rPr lang="en-GB" dirty="0"/>
              <a:t>Vulnerability Management</a:t>
            </a:r>
          </a:p>
          <a:p>
            <a:pPr marL="342900" indent="-342900">
              <a:buFont typeface="Arial" panose="020B0604020202020204" pitchFamily="34" charset="0"/>
              <a:buChar char="•"/>
            </a:pPr>
            <a:r>
              <a:rPr lang="en-US" dirty="0"/>
              <a:t>Situational Awareness</a:t>
            </a:r>
            <a:endParaRPr lang="en-GB" dirty="0"/>
          </a:p>
          <a:p>
            <a:pPr marL="342900" indent="-342900">
              <a:buFont typeface="Arial" panose="020B0604020202020204" pitchFamily="34" charset="0"/>
              <a:buChar char="•"/>
            </a:pPr>
            <a:r>
              <a:rPr lang="en-GB" dirty="0"/>
              <a:t>Knowledge Transfer</a:t>
            </a:r>
          </a:p>
          <a:p>
            <a:r>
              <a:rPr lang="en-GB" dirty="0"/>
              <a:t>Every service area has several services defined</a:t>
            </a:r>
          </a:p>
          <a:p>
            <a:r>
              <a:rPr lang="en-GB" dirty="0"/>
              <a:t>Every service has several functions defined</a:t>
            </a:r>
          </a:p>
          <a:p>
            <a:endParaRPr lang="en-US" sz="800" dirty="0"/>
          </a:p>
          <a:p>
            <a:r>
              <a:rPr lang="en-US" dirty="0">
                <a:solidFill>
                  <a:srgbClr val="FF0000"/>
                </a:solidFill>
              </a:rPr>
              <a:t>Use this framework as a restaurant menu – pick the </a:t>
            </a:r>
            <a:r>
              <a:rPr lang="en-US" b="1" dirty="0" err="1">
                <a:solidFill>
                  <a:srgbClr val="FF0000"/>
                </a:solidFill>
              </a:rPr>
              <a:t>service-area:service:function</a:t>
            </a:r>
            <a:r>
              <a:rPr lang="en-US" b="1" dirty="0">
                <a:solidFill>
                  <a:srgbClr val="FF0000"/>
                </a:solidFill>
              </a:rPr>
              <a:t> </a:t>
            </a:r>
            <a:r>
              <a:rPr lang="en-US" dirty="0">
                <a:solidFill>
                  <a:srgbClr val="FF0000"/>
                </a:solidFill>
              </a:rPr>
              <a:t>menu items that you must do according to your team’s mandate, </a:t>
            </a:r>
            <a:r>
              <a:rPr lang="en-US" b="1" dirty="0">
                <a:solidFill>
                  <a:srgbClr val="FF0000"/>
                </a:solidFill>
              </a:rPr>
              <a:t>and that you are capable of doing with the people and resources you have available at the time</a:t>
            </a:r>
          </a:p>
        </p:txBody>
      </p:sp>
      <p:sp>
        <p:nvSpPr>
          <p:cNvPr id="6" name="Slide Number Placeholder 5">
            <a:extLst>
              <a:ext uri="{FF2B5EF4-FFF2-40B4-BE49-F238E27FC236}">
                <a16:creationId xmlns:a16="http://schemas.microsoft.com/office/drawing/2014/main" id="{BFE3D293-C284-E747-A86B-7E31687206F3}"/>
              </a:ext>
            </a:extLst>
          </p:cNvPr>
          <p:cNvSpPr>
            <a:spLocks noGrp="1"/>
          </p:cNvSpPr>
          <p:nvPr>
            <p:ph type="sldNum" sz="quarter" idx="12"/>
          </p:nvPr>
        </p:nvSpPr>
        <p:spPr/>
        <p:txBody>
          <a:bodyPr/>
          <a:lstStyle/>
          <a:p>
            <a:fld id="{B6F15528-21DE-4FAA-801E-634DDDAF4B2B}" type="slidenum">
              <a:rPr lang="en-US" smtClean="0"/>
              <a:pPr/>
              <a:t>47</a:t>
            </a:fld>
            <a:endParaRPr lang="en-US" dirty="0"/>
          </a:p>
        </p:txBody>
      </p:sp>
    </p:spTree>
    <p:extLst>
      <p:ext uri="{BB962C8B-B14F-4D97-AF65-F5344CB8AC3E}">
        <p14:creationId xmlns:p14="http://schemas.microsoft.com/office/powerpoint/2010/main" val="2584649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Security Event Management</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Services (and functions) :</a:t>
            </a:r>
          </a:p>
          <a:p>
            <a:pPr marL="342900" indent="-342900">
              <a:buFont typeface="Arial" panose="020B0604020202020204" pitchFamily="34" charset="0"/>
              <a:buChar char="•"/>
            </a:pPr>
            <a:r>
              <a:rPr lang="en-GB" dirty="0"/>
              <a:t>Monitoring and detection</a:t>
            </a:r>
          </a:p>
          <a:p>
            <a:pPr marL="1257300" lvl="1" indent="-342900"/>
            <a:r>
              <a:rPr lang="en-IE" dirty="0"/>
              <a:t>Log and sensor management</a:t>
            </a:r>
          </a:p>
          <a:p>
            <a:pPr marL="1257300" lvl="1" indent="-342900"/>
            <a:r>
              <a:rPr lang="en-IE" dirty="0"/>
              <a:t>Detection use case management</a:t>
            </a:r>
          </a:p>
          <a:p>
            <a:pPr marL="1257300" lvl="1" indent="-342900"/>
            <a:r>
              <a:rPr lang="en-IE" dirty="0"/>
              <a:t>Contextual data management</a:t>
            </a:r>
          </a:p>
          <a:p>
            <a:pPr marL="342900" indent="-342900">
              <a:buFont typeface="Arial" panose="020B0604020202020204" pitchFamily="34" charset="0"/>
              <a:buChar char="•"/>
            </a:pPr>
            <a:r>
              <a:rPr lang="en-GB" dirty="0"/>
              <a:t>Event analysis</a:t>
            </a:r>
          </a:p>
          <a:p>
            <a:pPr marL="1257300" lvl="1" indent="-342900"/>
            <a:r>
              <a:rPr lang="en-GB" dirty="0"/>
              <a:t>Correlation</a:t>
            </a:r>
          </a:p>
          <a:p>
            <a:pPr marL="1257300" lvl="1" indent="-342900"/>
            <a:r>
              <a:rPr lang="en-GB" dirty="0"/>
              <a:t>Qualification</a:t>
            </a:r>
            <a:endParaRPr lang="en-GB" i="1" dirty="0"/>
          </a:p>
          <a:p>
            <a:endParaRPr lang="en-GB" dirty="0"/>
          </a:p>
          <a:p>
            <a:r>
              <a:rPr lang="en-GB" b="1" dirty="0"/>
              <a:t>The SOC service area !</a:t>
            </a:r>
            <a:r>
              <a:rPr lang="en-GB" dirty="0"/>
              <a:t> Not all CSIRTs do this … </a:t>
            </a:r>
            <a:r>
              <a:rPr lang="en-GB" dirty="0">
                <a:solidFill>
                  <a:srgbClr val="FF0000"/>
                </a:solidFill>
              </a:rPr>
              <a:t>but it’s essential for internal CSIRTs </a:t>
            </a:r>
            <a:r>
              <a:rPr lang="en-GB" dirty="0"/>
              <a:t>(whether they do it themselves, or done by a separate SOC, or by the IT department)</a:t>
            </a:r>
          </a:p>
        </p:txBody>
      </p:sp>
      <p:sp>
        <p:nvSpPr>
          <p:cNvPr id="6" name="Slide Number Placeholder 5">
            <a:extLst>
              <a:ext uri="{FF2B5EF4-FFF2-40B4-BE49-F238E27FC236}">
                <a16:creationId xmlns:a16="http://schemas.microsoft.com/office/drawing/2014/main" id="{72BC87AA-1D65-3248-A437-A98397D0E876}"/>
              </a:ext>
            </a:extLst>
          </p:cNvPr>
          <p:cNvSpPr>
            <a:spLocks noGrp="1"/>
          </p:cNvSpPr>
          <p:nvPr>
            <p:ph type="sldNum" sz="quarter" idx="12"/>
          </p:nvPr>
        </p:nvSpPr>
        <p:spPr/>
        <p:txBody>
          <a:bodyPr/>
          <a:lstStyle/>
          <a:p>
            <a:fld id="{B6F15528-21DE-4FAA-801E-634DDDAF4B2B}" type="slidenum">
              <a:rPr lang="en-US" smtClean="0"/>
              <a:pPr/>
              <a:t>48</a:t>
            </a:fld>
            <a:endParaRPr lang="en-US" dirty="0"/>
          </a:p>
        </p:txBody>
      </p:sp>
    </p:spTree>
    <p:extLst>
      <p:ext uri="{BB962C8B-B14F-4D97-AF65-F5344CB8AC3E}">
        <p14:creationId xmlns:p14="http://schemas.microsoft.com/office/powerpoint/2010/main" val="189234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Incident Management</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Services (functions left out) :</a:t>
            </a:r>
          </a:p>
          <a:p>
            <a:pPr marL="342900" indent="-342900">
              <a:buFont typeface="Arial" panose="020B0604020202020204" pitchFamily="34" charset="0"/>
              <a:buChar char="•"/>
            </a:pPr>
            <a:r>
              <a:rPr lang="en-IE" dirty="0">
                <a:solidFill>
                  <a:srgbClr val="FF0000"/>
                </a:solidFill>
              </a:rPr>
              <a:t>Information security incident report acceptance</a:t>
            </a:r>
            <a:r>
              <a:rPr lang="en-IE" dirty="0"/>
              <a:t> … includes triage</a:t>
            </a:r>
            <a:endParaRPr lang="en-GB" dirty="0"/>
          </a:p>
          <a:p>
            <a:pPr marL="342900" indent="-342900">
              <a:buFont typeface="Arial" panose="020B0604020202020204" pitchFamily="34" charset="0"/>
              <a:buChar char="•"/>
            </a:pPr>
            <a:r>
              <a:rPr lang="en-IE" dirty="0">
                <a:solidFill>
                  <a:srgbClr val="FF0000"/>
                </a:solidFill>
              </a:rPr>
              <a:t>Information security incidents analysis</a:t>
            </a:r>
            <a:endParaRPr lang="en-GB" dirty="0">
              <a:solidFill>
                <a:srgbClr val="FF0000"/>
              </a:solidFill>
            </a:endParaRPr>
          </a:p>
          <a:p>
            <a:pPr marL="342900" indent="-342900">
              <a:buFont typeface="Arial" panose="020B0604020202020204" pitchFamily="34" charset="0"/>
              <a:buChar char="•"/>
            </a:pPr>
            <a:r>
              <a:rPr lang="en-IE" dirty="0"/>
              <a:t>Artefact and forensic evidence analysis … this is definitely advanced and challenging </a:t>
            </a:r>
            <a:endParaRPr lang="en-GB" dirty="0"/>
          </a:p>
          <a:p>
            <a:pPr marL="342900" indent="-342900">
              <a:buFont typeface="Arial" panose="020B0604020202020204" pitchFamily="34" charset="0"/>
              <a:buChar char="•"/>
            </a:pPr>
            <a:r>
              <a:rPr lang="en-IE" dirty="0"/>
              <a:t>Mitigation and recovery … </a:t>
            </a:r>
            <a:r>
              <a:rPr lang="en-IE" dirty="0">
                <a:solidFill>
                  <a:srgbClr val="FF0000"/>
                </a:solidFill>
              </a:rPr>
              <a:t>this is essential for internal CSIRTs</a:t>
            </a:r>
            <a:r>
              <a:rPr lang="en-IE" dirty="0"/>
              <a:t>, not so much for coordinating teams</a:t>
            </a:r>
            <a:endParaRPr lang="en-GB" dirty="0"/>
          </a:p>
          <a:p>
            <a:pPr marL="342900" indent="-342900">
              <a:buFont typeface="Arial" panose="020B0604020202020204" pitchFamily="34" charset="0"/>
              <a:buChar char="•"/>
            </a:pPr>
            <a:r>
              <a:rPr lang="en-IE" dirty="0">
                <a:solidFill>
                  <a:srgbClr val="FF0000"/>
                </a:solidFill>
              </a:rPr>
              <a:t>Information security incident coordination </a:t>
            </a:r>
            <a:r>
              <a:rPr lang="en-IE" dirty="0"/>
              <a:t>… includes sharing inside </a:t>
            </a:r>
            <a:r>
              <a:rPr lang="en-IE" b="1" dirty="0"/>
              <a:t>and</a:t>
            </a:r>
            <a:r>
              <a:rPr lang="en-IE" dirty="0"/>
              <a:t> outside constituency</a:t>
            </a:r>
            <a:endParaRPr lang="en-GB" dirty="0">
              <a:solidFill>
                <a:srgbClr val="FF0000"/>
              </a:solidFill>
            </a:endParaRPr>
          </a:p>
          <a:p>
            <a:pPr marL="342900" indent="-342900">
              <a:buFont typeface="Arial" panose="020B0604020202020204" pitchFamily="34" charset="0"/>
              <a:buChar char="•"/>
            </a:pPr>
            <a:r>
              <a:rPr lang="en-IE" dirty="0">
                <a:solidFill>
                  <a:srgbClr val="FFC000"/>
                </a:solidFill>
              </a:rPr>
              <a:t>Crisis management support </a:t>
            </a:r>
            <a:r>
              <a:rPr lang="en-IE" dirty="0"/>
              <a:t>… essential once crisis management (e.g. national) is in place </a:t>
            </a:r>
            <a:endParaRPr lang="en-GB" i="1" dirty="0"/>
          </a:p>
          <a:p>
            <a:endParaRPr lang="en-GB" dirty="0"/>
          </a:p>
        </p:txBody>
      </p:sp>
      <p:sp>
        <p:nvSpPr>
          <p:cNvPr id="6" name="Slide Number Placeholder 5">
            <a:extLst>
              <a:ext uri="{FF2B5EF4-FFF2-40B4-BE49-F238E27FC236}">
                <a16:creationId xmlns:a16="http://schemas.microsoft.com/office/drawing/2014/main" id="{927F3417-0AA2-6F4C-8EA7-9DD061FB43D9}"/>
              </a:ext>
            </a:extLst>
          </p:cNvPr>
          <p:cNvSpPr>
            <a:spLocks noGrp="1"/>
          </p:cNvSpPr>
          <p:nvPr>
            <p:ph type="sldNum" sz="quarter" idx="12"/>
          </p:nvPr>
        </p:nvSpPr>
        <p:spPr/>
        <p:txBody>
          <a:bodyPr/>
          <a:lstStyle/>
          <a:p>
            <a:fld id="{B6F15528-21DE-4FAA-801E-634DDDAF4B2B}" type="slidenum">
              <a:rPr lang="en-US" smtClean="0"/>
              <a:pPr/>
              <a:t>49</a:t>
            </a:fld>
            <a:endParaRPr lang="en-US" dirty="0"/>
          </a:p>
        </p:txBody>
      </p:sp>
    </p:spTree>
    <p:extLst>
      <p:ext uri="{BB962C8B-B14F-4D97-AF65-F5344CB8AC3E}">
        <p14:creationId xmlns:p14="http://schemas.microsoft.com/office/powerpoint/2010/main" val="121987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FCDD6-E453-79D9-6DE8-12D349E45704}"/>
              </a:ext>
            </a:extLst>
          </p:cNvPr>
          <p:cNvPicPr>
            <a:picLocks noChangeAspect="1"/>
          </p:cNvPicPr>
          <p:nvPr/>
        </p:nvPicPr>
        <p:blipFill>
          <a:blip r:embed="rId2"/>
          <a:stretch>
            <a:fillRect/>
          </a:stretch>
        </p:blipFill>
        <p:spPr>
          <a:xfrm>
            <a:off x="0" y="508"/>
            <a:ext cx="11430000" cy="6425184"/>
          </a:xfrm>
          <a:prstGeom prst="rect">
            <a:avLst/>
          </a:prstGeom>
        </p:spPr>
      </p:pic>
      <p:sp>
        <p:nvSpPr>
          <p:cNvPr id="2" name="Title 1">
            <a:extLst>
              <a:ext uri="{FF2B5EF4-FFF2-40B4-BE49-F238E27FC236}">
                <a16:creationId xmlns:a16="http://schemas.microsoft.com/office/drawing/2014/main" id="{F9059DDA-2C8F-DA42-96D1-7B7D9046232C}"/>
              </a:ext>
            </a:extLst>
          </p:cNvPr>
          <p:cNvSpPr>
            <a:spLocks noGrp="1"/>
          </p:cNvSpPr>
          <p:nvPr>
            <p:ph type="title"/>
          </p:nvPr>
        </p:nvSpPr>
        <p:spPr/>
        <p:txBody>
          <a:bodyPr>
            <a:normAutofit/>
          </a:bodyPr>
          <a:lstStyle/>
          <a:p>
            <a:r>
              <a:rPr lang="en-US" dirty="0"/>
              <a:t>Schedule, modelled after SIM3</a:t>
            </a:r>
          </a:p>
        </p:txBody>
      </p:sp>
      <p:sp>
        <p:nvSpPr>
          <p:cNvPr id="3" name="Content Placeholder 2">
            <a:extLst>
              <a:ext uri="{FF2B5EF4-FFF2-40B4-BE49-F238E27FC236}">
                <a16:creationId xmlns:a16="http://schemas.microsoft.com/office/drawing/2014/main" id="{B811C3CB-0966-7B4D-B113-EA1FA9315CBA}"/>
              </a:ext>
            </a:extLst>
          </p:cNvPr>
          <p:cNvSpPr>
            <a:spLocks noGrp="1"/>
          </p:cNvSpPr>
          <p:nvPr>
            <p:ph sz="quarter" idx="13"/>
          </p:nvPr>
        </p:nvSpPr>
        <p:spPr>
          <a:xfrm>
            <a:off x="762000" y="1284429"/>
            <a:ext cx="1219200" cy="1981200"/>
          </a:xfrm>
        </p:spPr>
        <p:txBody>
          <a:bodyPr/>
          <a:lstStyle/>
          <a:p>
            <a:pPr>
              <a:lnSpc>
                <a:spcPct val="150000"/>
              </a:lnSpc>
              <a:spcBef>
                <a:spcPts val="0"/>
              </a:spcBef>
            </a:pPr>
            <a:r>
              <a:rPr lang="en-US" dirty="0"/>
              <a:t>Day 1</a:t>
            </a:r>
          </a:p>
          <a:p>
            <a:pPr>
              <a:lnSpc>
                <a:spcPct val="150000"/>
              </a:lnSpc>
              <a:spcBef>
                <a:spcPts val="0"/>
              </a:spcBef>
            </a:pPr>
            <a:r>
              <a:rPr lang="en-US" dirty="0"/>
              <a:t>Day 2</a:t>
            </a:r>
          </a:p>
          <a:p>
            <a:pPr>
              <a:lnSpc>
                <a:spcPct val="150000"/>
              </a:lnSpc>
              <a:spcBef>
                <a:spcPts val="0"/>
              </a:spcBef>
            </a:pPr>
            <a:r>
              <a:rPr lang="en-US" dirty="0"/>
              <a:t>Day 3</a:t>
            </a:r>
          </a:p>
        </p:txBody>
      </p:sp>
      <p:sp>
        <p:nvSpPr>
          <p:cNvPr id="9" name="Content Placeholder 2">
            <a:extLst>
              <a:ext uri="{FF2B5EF4-FFF2-40B4-BE49-F238E27FC236}">
                <a16:creationId xmlns:a16="http://schemas.microsoft.com/office/drawing/2014/main" id="{7CECDEF0-1803-2140-BD57-D1228D6DE77B}"/>
              </a:ext>
            </a:extLst>
          </p:cNvPr>
          <p:cNvSpPr txBox="1">
            <a:spLocks/>
          </p:cNvSpPr>
          <p:nvPr/>
        </p:nvSpPr>
        <p:spPr>
          <a:xfrm>
            <a:off x="2362200" y="1284429"/>
            <a:ext cx="4495800" cy="199662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000" kern="1200">
                <a:solidFill>
                  <a:srgbClr val="002060"/>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1800" kern="1200">
                <a:solidFill>
                  <a:srgbClr val="002060"/>
                </a:solidFill>
                <a:latin typeface="+mn-lt"/>
                <a:ea typeface="+mn-ea"/>
                <a:cs typeface="+mn-cs"/>
              </a:defRPr>
            </a:lvl2pPr>
            <a:lvl3pPr marL="1257300" indent="-342900" algn="l" defTabSz="914400" rtl="0" eaLnBrk="1" latinLnBrk="0" hangingPunct="1">
              <a:spcBef>
                <a:spcPct val="20000"/>
              </a:spcBef>
              <a:buFont typeface="Wingdings" pitchFamily="2" charset="2"/>
              <a:buChar char="§"/>
              <a:defRPr sz="1600" kern="1200">
                <a:solidFill>
                  <a:srgbClr val="002060"/>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16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Organisation</a:t>
            </a:r>
          </a:p>
          <a:p>
            <a:r>
              <a:rPr lang="en-US" dirty="0"/>
              <a:t>Human factor – the crucial one</a:t>
            </a:r>
          </a:p>
          <a:p>
            <a:r>
              <a:rPr lang="en-US" dirty="0"/>
              <a:t>Technology / tools</a:t>
            </a:r>
          </a:p>
          <a:p>
            <a:r>
              <a:rPr lang="en-US" dirty="0"/>
              <a:t>Policies &amp; processes</a:t>
            </a:r>
          </a:p>
        </p:txBody>
      </p:sp>
      <p:sp>
        <p:nvSpPr>
          <p:cNvPr id="5" name="Slide Number Placeholder 4">
            <a:extLst>
              <a:ext uri="{FF2B5EF4-FFF2-40B4-BE49-F238E27FC236}">
                <a16:creationId xmlns:a16="http://schemas.microsoft.com/office/drawing/2014/main" id="{BF5FF034-FB87-A544-8304-A555FE7B2BC7}"/>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84251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Vulnerability Management</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Services (functions left out) :</a:t>
            </a:r>
          </a:p>
          <a:p>
            <a:pPr marL="342900" indent="-342900">
              <a:spcBef>
                <a:spcPts val="300"/>
              </a:spcBef>
              <a:buFont typeface="Arial" panose="020B0604020202020204" pitchFamily="34" charset="0"/>
              <a:buChar char="•"/>
            </a:pPr>
            <a:r>
              <a:rPr lang="en-IE" dirty="0"/>
              <a:t>Vulnerability discovery / research</a:t>
            </a:r>
          </a:p>
          <a:p>
            <a:pPr marL="342900" indent="-342900">
              <a:spcBef>
                <a:spcPts val="300"/>
              </a:spcBef>
              <a:buFont typeface="Arial" panose="020B0604020202020204" pitchFamily="34" charset="0"/>
              <a:buChar char="•"/>
            </a:pPr>
            <a:r>
              <a:rPr lang="en-IE" dirty="0">
                <a:solidFill>
                  <a:srgbClr val="FF0000"/>
                </a:solidFill>
              </a:rPr>
              <a:t>Vulnerability report intake</a:t>
            </a:r>
            <a:r>
              <a:rPr lang="en-IE" dirty="0">
                <a:solidFill>
                  <a:srgbClr val="FFC000"/>
                </a:solidFill>
              </a:rPr>
              <a:t> </a:t>
            </a:r>
            <a:r>
              <a:rPr lang="en-IE" dirty="0"/>
              <a:t>… strongly recommended to have some way of dealing with this !</a:t>
            </a:r>
          </a:p>
          <a:p>
            <a:pPr marL="342900" indent="-342900">
              <a:spcBef>
                <a:spcPts val="300"/>
              </a:spcBef>
              <a:buFont typeface="Arial" panose="020B0604020202020204" pitchFamily="34" charset="0"/>
              <a:buChar char="•"/>
            </a:pPr>
            <a:r>
              <a:rPr lang="en-IE" dirty="0"/>
              <a:t>Vulnerability analysis</a:t>
            </a:r>
          </a:p>
          <a:p>
            <a:pPr marL="342900" indent="-342900">
              <a:spcBef>
                <a:spcPts val="300"/>
              </a:spcBef>
              <a:buFont typeface="Arial" panose="020B0604020202020204" pitchFamily="34" charset="0"/>
              <a:buChar char="•"/>
            </a:pPr>
            <a:r>
              <a:rPr lang="en-IE" dirty="0"/>
              <a:t>Vulnerability coordination</a:t>
            </a:r>
          </a:p>
          <a:p>
            <a:pPr marL="342900" indent="-342900">
              <a:spcBef>
                <a:spcPts val="300"/>
              </a:spcBef>
              <a:buFont typeface="Arial" panose="020B0604020202020204" pitchFamily="34" charset="0"/>
              <a:buChar char="•"/>
            </a:pPr>
            <a:r>
              <a:rPr lang="en-IE" dirty="0"/>
              <a:t>Vulnerability disclosure</a:t>
            </a:r>
          </a:p>
          <a:p>
            <a:pPr marL="342900" indent="-342900">
              <a:spcBef>
                <a:spcPts val="300"/>
              </a:spcBef>
              <a:buFont typeface="Arial" panose="020B0604020202020204" pitchFamily="34" charset="0"/>
              <a:buChar char="•"/>
            </a:pPr>
            <a:r>
              <a:rPr lang="en-IE" dirty="0"/>
              <a:t>Vulnerability response</a:t>
            </a:r>
          </a:p>
          <a:p>
            <a:endParaRPr lang="en-GB" sz="1000" dirty="0"/>
          </a:p>
          <a:p>
            <a:r>
              <a:rPr lang="en-GB" dirty="0"/>
              <a:t>This is a more advanced topic that requires enough people and expertise to offer it as services. Few teams go deep here. Yet we do strongly recommend to do </a:t>
            </a:r>
            <a:r>
              <a:rPr lang="en-IE" dirty="0">
                <a:solidFill>
                  <a:srgbClr val="FF0000"/>
                </a:solidFill>
              </a:rPr>
              <a:t>vulnerability report intake</a:t>
            </a:r>
            <a:r>
              <a:rPr lang="en-IE" dirty="0">
                <a:solidFill>
                  <a:srgbClr val="FFC000"/>
                </a:solidFill>
              </a:rPr>
              <a:t> </a:t>
            </a:r>
            <a:r>
              <a:rPr lang="en-IE" dirty="0">
                <a:solidFill>
                  <a:schemeClr val="tx1"/>
                </a:solidFill>
              </a:rPr>
              <a:t>as in slide </a:t>
            </a:r>
            <a:r>
              <a:rPr lang="en-GB" dirty="0">
                <a:solidFill>
                  <a:srgbClr val="FF0000"/>
                </a:solidFill>
              </a:rPr>
              <a:t>responsible disclosure </a:t>
            </a:r>
            <a:r>
              <a:rPr lang="en-GB" dirty="0">
                <a:solidFill>
                  <a:schemeClr val="tx1"/>
                </a:solidFill>
              </a:rPr>
              <a:t>(explained 3 slides later!)</a:t>
            </a:r>
            <a:endParaRPr lang="en-GB" dirty="0"/>
          </a:p>
        </p:txBody>
      </p:sp>
      <p:sp>
        <p:nvSpPr>
          <p:cNvPr id="6" name="Slide Number Placeholder 5">
            <a:extLst>
              <a:ext uri="{FF2B5EF4-FFF2-40B4-BE49-F238E27FC236}">
                <a16:creationId xmlns:a16="http://schemas.microsoft.com/office/drawing/2014/main" id="{3D5E5766-D708-D247-B578-4CFA22C85557}"/>
              </a:ext>
            </a:extLst>
          </p:cNvPr>
          <p:cNvSpPr>
            <a:spLocks noGrp="1"/>
          </p:cNvSpPr>
          <p:nvPr>
            <p:ph type="sldNum" sz="quarter" idx="12"/>
          </p:nvPr>
        </p:nvSpPr>
        <p:spPr/>
        <p:txBody>
          <a:bodyPr/>
          <a:lstStyle/>
          <a:p>
            <a:fld id="{B6F15528-21DE-4FAA-801E-634DDDAF4B2B}" type="slidenum">
              <a:rPr lang="en-US" smtClean="0"/>
              <a:pPr/>
              <a:t>50</a:t>
            </a:fld>
            <a:endParaRPr lang="en-US" dirty="0"/>
          </a:p>
        </p:txBody>
      </p:sp>
    </p:spTree>
    <p:extLst>
      <p:ext uri="{BB962C8B-B14F-4D97-AF65-F5344CB8AC3E}">
        <p14:creationId xmlns:p14="http://schemas.microsoft.com/office/powerpoint/2010/main" val="1110837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D396-622E-9C46-9DA1-246976635F76}"/>
              </a:ext>
            </a:extLst>
          </p:cNvPr>
          <p:cNvSpPr>
            <a:spLocks noGrp="1"/>
          </p:cNvSpPr>
          <p:nvPr>
            <p:ph type="title"/>
          </p:nvPr>
        </p:nvSpPr>
        <p:spPr/>
        <p:txBody>
          <a:bodyPr/>
          <a:lstStyle/>
          <a:p>
            <a:r>
              <a:rPr lang="en-GB" dirty="0"/>
              <a:t>Clarification Vulnerability Management</a:t>
            </a:r>
          </a:p>
        </p:txBody>
      </p:sp>
      <p:sp>
        <p:nvSpPr>
          <p:cNvPr id="3" name="Content Placeholder 2">
            <a:extLst>
              <a:ext uri="{FF2B5EF4-FFF2-40B4-BE49-F238E27FC236}">
                <a16:creationId xmlns:a16="http://schemas.microsoft.com/office/drawing/2014/main" id="{53629764-D466-3C48-8305-6E3D28261F6C}"/>
              </a:ext>
            </a:extLst>
          </p:cNvPr>
          <p:cNvSpPr>
            <a:spLocks noGrp="1"/>
          </p:cNvSpPr>
          <p:nvPr>
            <p:ph sz="quarter" idx="13"/>
          </p:nvPr>
        </p:nvSpPr>
        <p:spPr>
          <a:xfrm>
            <a:off x="457200" y="1384300"/>
            <a:ext cx="10515600" cy="4267200"/>
          </a:xfrm>
        </p:spPr>
        <p:txBody>
          <a:bodyPr/>
          <a:lstStyle/>
          <a:p>
            <a:r>
              <a:rPr lang="en-US" i="1" dirty="0"/>
              <a:t>What is a vulnerability, outside the realm of IT/cyber ?</a:t>
            </a:r>
          </a:p>
          <a:p>
            <a:endParaRPr lang="en-US" i="1" dirty="0"/>
          </a:p>
          <a:p>
            <a:pPr marL="342900" indent="-342900">
              <a:buFont typeface="Arial" panose="020B0604020202020204" pitchFamily="34" charset="0"/>
              <a:buChar char="•"/>
            </a:pPr>
            <a:r>
              <a:rPr lang="en-US" dirty="0"/>
              <a:t>It’s a weak spot in defenses, that could be breached.</a:t>
            </a:r>
          </a:p>
          <a:p>
            <a:pPr marL="342900" indent="-342900">
              <a:buFont typeface="Arial" panose="020B0604020202020204" pitchFamily="34" charset="0"/>
              <a:buChar char="•"/>
            </a:pPr>
            <a:r>
              <a:rPr lang="en-US" dirty="0"/>
              <a:t>If e.g. a burglar </a:t>
            </a:r>
            <a:r>
              <a:rPr lang="en-US" b="1" dirty="0"/>
              <a:t>can </a:t>
            </a:r>
            <a:r>
              <a:rPr lang="en-US" dirty="0"/>
              <a:t>bypass the security guard at the front door and get into the building via the back door, then that possibility is definitely a vulnerability.</a:t>
            </a:r>
          </a:p>
          <a:p>
            <a:pPr marL="342900" indent="-342900">
              <a:buFont typeface="Arial" panose="020B0604020202020204" pitchFamily="34" charset="0"/>
              <a:buChar char="•"/>
            </a:pPr>
            <a:r>
              <a:rPr lang="en-US" dirty="0"/>
              <a:t>If he actually </a:t>
            </a:r>
            <a:r>
              <a:rPr lang="en-US" b="1" dirty="0"/>
              <a:t>does </a:t>
            </a:r>
            <a:r>
              <a:rPr lang="en-US" dirty="0"/>
              <a:t>that – it is a burglary, a crime.</a:t>
            </a:r>
          </a:p>
          <a:p>
            <a:pPr marL="342900" indent="-342900">
              <a:buFont typeface="Arial" panose="020B0604020202020204" pitchFamily="34" charset="0"/>
              <a:buChar char="•"/>
            </a:pPr>
            <a:r>
              <a:rPr lang="en-US" dirty="0"/>
              <a:t>And by the way: if intruders have physical access to your server(s) - they are not yours anymore!</a:t>
            </a:r>
          </a:p>
          <a:p>
            <a:endParaRPr lang="en-US" dirty="0"/>
          </a:p>
          <a:p>
            <a:endParaRPr lang="en-US" dirty="0"/>
          </a:p>
          <a:p>
            <a:endParaRPr lang="en-US" dirty="0"/>
          </a:p>
          <a:p>
            <a:endParaRPr lang="en-GB" dirty="0"/>
          </a:p>
        </p:txBody>
      </p:sp>
      <p:pic>
        <p:nvPicPr>
          <p:cNvPr id="6" name="Picture 4" descr="Picture 4">
            <a:extLst>
              <a:ext uri="{FF2B5EF4-FFF2-40B4-BE49-F238E27FC236}">
                <a16:creationId xmlns:a16="http://schemas.microsoft.com/office/drawing/2014/main" id="{B3EA387D-EF6C-1444-874C-753F2059D844}"/>
              </a:ext>
            </a:extLst>
          </p:cNvPr>
          <p:cNvPicPr>
            <a:picLocks noChangeAspect="1"/>
          </p:cNvPicPr>
          <p:nvPr/>
        </p:nvPicPr>
        <p:blipFill>
          <a:blip r:embed="rId2"/>
          <a:stretch>
            <a:fillRect/>
          </a:stretch>
        </p:blipFill>
        <p:spPr>
          <a:xfrm>
            <a:off x="3888929" y="4127500"/>
            <a:ext cx="3652142" cy="1388881"/>
          </a:xfrm>
          <a:prstGeom prst="rect">
            <a:avLst/>
          </a:prstGeom>
          <a:ln w="12700">
            <a:miter lim="400000"/>
          </a:ln>
        </p:spPr>
      </p:pic>
      <p:sp>
        <p:nvSpPr>
          <p:cNvPr id="7" name="Slide Number Placeholder 6">
            <a:extLst>
              <a:ext uri="{FF2B5EF4-FFF2-40B4-BE49-F238E27FC236}">
                <a16:creationId xmlns:a16="http://schemas.microsoft.com/office/drawing/2014/main" id="{3051FD38-E161-E84D-80B4-29FE4DEA6145}"/>
              </a:ext>
            </a:extLst>
          </p:cNvPr>
          <p:cNvSpPr>
            <a:spLocks noGrp="1"/>
          </p:cNvSpPr>
          <p:nvPr>
            <p:ph type="sldNum" sz="quarter" idx="12"/>
          </p:nvPr>
        </p:nvSpPr>
        <p:spPr/>
        <p:txBody>
          <a:bodyPr/>
          <a:lstStyle/>
          <a:p>
            <a:fld id="{B6F15528-21DE-4FAA-801E-634DDDAF4B2B}" type="slidenum">
              <a:rPr lang="en-US" smtClean="0"/>
              <a:pPr/>
              <a:t>51</a:t>
            </a:fld>
            <a:endParaRPr lang="en-US" dirty="0"/>
          </a:p>
        </p:txBody>
      </p:sp>
    </p:spTree>
    <p:extLst>
      <p:ext uri="{BB962C8B-B14F-4D97-AF65-F5344CB8AC3E}">
        <p14:creationId xmlns:p14="http://schemas.microsoft.com/office/powerpoint/2010/main" val="2173888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57FF-6E9C-8846-8D6F-9E6F284D9F10}"/>
              </a:ext>
            </a:extLst>
          </p:cNvPr>
          <p:cNvSpPr>
            <a:spLocks noGrp="1"/>
          </p:cNvSpPr>
          <p:nvPr>
            <p:ph type="title"/>
          </p:nvPr>
        </p:nvSpPr>
        <p:spPr/>
        <p:txBody>
          <a:bodyPr/>
          <a:lstStyle/>
          <a:p>
            <a:r>
              <a:rPr lang="en-GB" dirty="0"/>
              <a:t>Example Vulnerability Management : discovery &amp; report intake</a:t>
            </a:r>
          </a:p>
        </p:txBody>
      </p:sp>
      <p:sp>
        <p:nvSpPr>
          <p:cNvPr id="3" name="Content Placeholder 2">
            <a:extLst>
              <a:ext uri="{FF2B5EF4-FFF2-40B4-BE49-F238E27FC236}">
                <a16:creationId xmlns:a16="http://schemas.microsoft.com/office/drawing/2014/main" id="{9E1C8F77-F128-BD45-9227-76B2D59077B5}"/>
              </a:ext>
            </a:extLst>
          </p:cNvPr>
          <p:cNvSpPr>
            <a:spLocks noGrp="1"/>
          </p:cNvSpPr>
          <p:nvPr>
            <p:ph sz="quarter" idx="13"/>
          </p:nvPr>
        </p:nvSpPr>
        <p:spPr/>
        <p:txBody>
          <a:bodyPr/>
          <a:lstStyle/>
          <a:p>
            <a:r>
              <a:rPr lang="en-GB" dirty="0"/>
              <a:t>Strongly recommended: apply </a:t>
            </a:r>
            <a:r>
              <a:rPr lang="en-GB" dirty="0">
                <a:solidFill>
                  <a:srgbClr val="FF0000"/>
                </a:solidFill>
              </a:rPr>
              <a:t>Responsible Disclosure </a:t>
            </a:r>
            <a:r>
              <a:rPr lang="en-GB" dirty="0">
                <a:solidFill>
                  <a:schemeClr val="tx1"/>
                </a:solidFill>
              </a:rPr>
              <a:t>:</a:t>
            </a:r>
          </a:p>
          <a:p>
            <a:endParaRPr lang="en-GB" dirty="0">
              <a:solidFill>
                <a:srgbClr val="FF0000"/>
              </a:solidFill>
            </a:endParaRPr>
          </a:p>
          <a:p>
            <a:r>
              <a:rPr lang="en-GB" dirty="0">
                <a:solidFill>
                  <a:srgbClr val="FF0000"/>
                </a:solidFill>
              </a:rPr>
              <a:t>= Allow and encourage constituents or “volunteers” to report vulnerabilities or other problems</a:t>
            </a:r>
          </a:p>
          <a:p>
            <a:endParaRPr lang="en-GB" dirty="0">
              <a:solidFill>
                <a:srgbClr val="FF0000"/>
              </a:solidFill>
            </a:endParaRPr>
          </a:p>
          <a:p>
            <a:r>
              <a:rPr lang="en-GB" dirty="0">
                <a:solidFill>
                  <a:schemeClr val="tx1"/>
                </a:solidFill>
              </a:rPr>
              <a:t>Rewards: honour (nice words!), t-shirts “I helped the government”, hall-of-fame, … it works !</a:t>
            </a:r>
          </a:p>
          <a:p>
            <a:endParaRPr lang="en-GB" dirty="0">
              <a:solidFill>
                <a:schemeClr val="tx1"/>
              </a:solidFill>
            </a:endParaRPr>
          </a:p>
          <a:p>
            <a:r>
              <a:rPr lang="en-GB" dirty="0">
                <a:solidFill>
                  <a:schemeClr val="tx1"/>
                </a:solidFill>
              </a:rPr>
              <a:t>Commercial companies implement bug bounty programs, but: expensive, wrong incentive ?</a:t>
            </a:r>
          </a:p>
          <a:p>
            <a:endParaRPr lang="en-GB" dirty="0">
              <a:solidFill>
                <a:schemeClr val="tx1"/>
              </a:solidFill>
            </a:endParaRPr>
          </a:p>
          <a:p>
            <a:r>
              <a:rPr lang="en-GB" dirty="0"/>
              <a:t>Of course if you do responsible disclosure, you then also need some way of dealing with those vulnerabilities, even if only to report them to IT vendors / PSIRTs or specialised, bigger CSIRTs - and await their feedback.</a:t>
            </a:r>
            <a:endParaRPr lang="en-GB" dirty="0">
              <a:solidFill>
                <a:schemeClr val="tx1"/>
              </a:solidFill>
            </a:endParaRPr>
          </a:p>
        </p:txBody>
      </p:sp>
      <p:sp>
        <p:nvSpPr>
          <p:cNvPr id="6" name="Slide Number Placeholder 5">
            <a:extLst>
              <a:ext uri="{FF2B5EF4-FFF2-40B4-BE49-F238E27FC236}">
                <a16:creationId xmlns:a16="http://schemas.microsoft.com/office/drawing/2014/main" id="{A79B2184-B7E6-7A4C-84D3-A2DEB1757C77}"/>
              </a:ext>
            </a:extLst>
          </p:cNvPr>
          <p:cNvSpPr>
            <a:spLocks noGrp="1"/>
          </p:cNvSpPr>
          <p:nvPr>
            <p:ph type="sldNum" sz="quarter" idx="12"/>
          </p:nvPr>
        </p:nvSpPr>
        <p:spPr/>
        <p:txBody>
          <a:bodyPr/>
          <a:lstStyle/>
          <a:p>
            <a:fld id="{B6F15528-21DE-4FAA-801E-634DDDAF4B2B}" type="slidenum">
              <a:rPr lang="en-US" smtClean="0"/>
              <a:pPr/>
              <a:t>52</a:t>
            </a:fld>
            <a:endParaRPr lang="en-US" dirty="0"/>
          </a:p>
        </p:txBody>
      </p:sp>
    </p:spTree>
    <p:extLst>
      <p:ext uri="{BB962C8B-B14F-4D97-AF65-F5344CB8AC3E}">
        <p14:creationId xmlns:p14="http://schemas.microsoft.com/office/powerpoint/2010/main" val="1665525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57FF-6E9C-8846-8D6F-9E6F284D9F10}"/>
              </a:ext>
            </a:extLst>
          </p:cNvPr>
          <p:cNvSpPr>
            <a:spLocks noGrp="1"/>
          </p:cNvSpPr>
          <p:nvPr>
            <p:ph type="title"/>
          </p:nvPr>
        </p:nvSpPr>
        <p:spPr/>
        <p:txBody>
          <a:bodyPr/>
          <a:lstStyle/>
          <a:p>
            <a:r>
              <a:rPr lang="en-GB" dirty="0"/>
              <a:t>Example Vulnerability Management : vulnerability disclosure</a:t>
            </a:r>
          </a:p>
        </p:txBody>
      </p:sp>
      <p:sp>
        <p:nvSpPr>
          <p:cNvPr id="3" name="Content Placeholder 2">
            <a:extLst>
              <a:ext uri="{FF2B5EF4-FFF2-40B4-BE49-F238E27FC236}">
                <a16:creationId xmlns:a16="http://schemas.microsoft.com/office/drawing/2014/main" id="{9E1C8F77-F128-BD45-9227-76B2D59077B5}"/>
              </a:ext>
            </a:extLst>
          </p:cNvPr>
          <p:cNvSpPr>
            <a:spLocks noGrp="1"/>
          </p:cNvSpPr>
          <p:nvPr>
            <p:ph sz="quarter" idx="13"/>
          </p:nvPr>
        </p:nvSpPr>
        <p:spPr/>
        <p:txBody>
          <a:bodyPr/>
          <a:lstStyle/>
          <a:p>
            <a:r>
              <a:rPr lang="en-US" dirty="0"/>
              <a:t>Disclosure is when a vendor/PSIRT does not deliver on their promises to fix it – and you publish the vulnerability to warn everyone. </a:t>
            </a:r>
          </a:p>
          <a:p>
            <a:pPr marL="342900" indent="-342900">
              <a:buFont typeface="Arial" panose="020B0604020202020204" pitchFamily="34" charset="0"/>
              <a:buChar char="•"/>
            </a:pPr>
            <a:r>
              <a:rPr lang="en-US" dirty="0"/>
              <a:t>Teams who do VM sometimes issue a deadline for the vendor/PSIRT to fix the problem, or else they will disclose</a:t>
            </a:r>
          </a:p>
          <a:p>
            <a:pPr marL="342900" indent="-342900">
              <a:buFont typeface="Arial" panose="020B0604020202020204" pitchFamily="34" charset="0"/>
              <a:buChar char="•"/>
            </a:pPr>
            <a:r>
              <a:rPr lang="en-US" dirty="0"/>
              <a:t>Important to have a realistic deadline ! Not every problem is simple to solve.</a:t>
            </a:r>
          </a:p>
          <a:p>
            <a:pPr marL="342900" indent="-342900">
              <a:buFont typeface="Arial" panose="020B0604020202020204" pitchFamily="34" charset="0"/>
              <a:buChar char="•"/>
            </a:pPr>
            <a:r>
              <a:rPr lang="en-US" dirty="0"/>
              <a:t>Advantage: stimulates and motivates vendors/PSIRTs to create and publish fixes.</a:t>
            </a:r>
          </a:p>
          <a:p>
            <a:pPr marL="342900" indent="-342900">
              <a:buFont typeface="Arial" panose="020B0604020202020204" pitchFamily="34" charset="0"/>
              <a:buChar char="•"/>
            </a:pPr>
            <a:r>
              <a:rPr lang="en-US" dirty="0"/>
              <a:t>Disadvantage: increases risk of exploitation and damage.</a:t>
            </a:r>
          </a:p>
          <a:p>
            <a:endParaRPr lang="en-GB" dirty="0">
              <a:solidFill>
                <a:schemeClr val="tx1"/>
              </a:solidFill>
            </a:endParaRPr>
          </a:p>
        </p:txBody>
      </p:sp>
      <p:sp>
        <p:nvSpPr>
          <p:cNvPr id="6" name="Slide Number Placeholder 5">
            <a:extLst>
              <a:ext uri="{FF2B5EF4-FFF2-40B4-BE49-F238E27FC236}">
                <a16:creationId xmlns:a16="http://schemas.microsoft.com/office/drawing/2014/main" id="{B9FD6185-40EA-4142-855C-D6B9C352083B}"/>
              </a:ext>
            </a:extLst>
          </p:cNvPr>
          <p:cNvSpPr>
            <a:spLocks noGrp="1"/>
          </p:cNvSpPr>
          <p:nvPr>
            <p:ph type="sldNum" sz="quarter" idx="12"/>
          </p:nvPr>
        </p:nvSpPr>
        <p:spPr/>
        <p:txBody>
          <a:bodyPr/>
          <a:lstStyle/>
          <a:p>
            <a:fld id="{B6F15528-21DE-4FAA-801E-634DDDAF4B2B}" type="slidenum">
              <a:rPr lang="en-US" smtClean="0"/>
              <a:pPr/>
              <a:t>53</a:t>
            </a:fld>
            <a:endParaRPr lang="en-US" dirty="0"/>
          </a:p>
        </p:txBody>
      </p:sp>
    </p:spTree>
    <p:extLst>
      <p:ext uri="{BB962C8B-B14F-4D97-AF65-F5344CB8AC3E}">
        <p14:creationId xmlns:p14="http://schemas.microsoft.com/office/powerpoint/2010/main" val="1817519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57FF-6E9C-8846-8D6F-9E6F284D9F10}"/>
              </a:ext>
            </a:extLst>
          </p:cNvPr>
          <p:cNvSpPr>
            <a:spLocks noGrp="1"/>
          </p:cNvSpPr>
          <p:nvPr>
            <p:ph type="title"/>
          </p:nvPr>
        </p:nvSpPr>
        <p:spPr/>
        <p:txBody>
          <a:bodyPr/>
          <a:lstStyle/>
          <a:p>
            <a:r>
              <a:rPr lang="en-GB" dirty="0"/>
              <a:t>Example Vulnerability Management : vulnerability response</a:t>
            </a:r>
          </a:p>
        </p:txBody>
      </p:sp>
      <p:sp>
        <p:nvSpPr>
          <p:cNvPr id="3" name="Content Placeholder 2">
            <a:extLst>
              <a:ext uri="{FF2B5EF4-FFF2-40B4-BE49-F238E27FC236}">
                <a16:creationId xmlns:a16="http://schemas.microsoft.com/office/drawing/2014/main" id="{9E1C8F77-F128-BD45-9227-76B2D59077B5}"/>
              </a:ext>
            </a:extLst>
          </p:cNvPr>
          <p:cNvSpPr>
            <a:spLocks noGrp="1"/>
          </p:cNvSpPr>
          <p:nvPr>
            <p:ph sz="quarter" idx="13"/>
          </p:nvPr>
        </p:nvSpPr>
        <p:spPr/>
        <p:txBody>
          <a:bodyPr/>
          <a:lstStyle/>
          <a:p>
            <a:r>
              <a:rPr lang="en-US" dirty="0"/>
              <a:t>= what do about these vulnerabilities, especially installing remedies, patches, workarounds</a:t>
            </a:r>
          </a:p>
          <a:p>
            <a:endParaRPr lang="en-US" dirty="0"/>
          </a:p>
          <a:p>
            <a:r>
              <a:rPr lang="en-US" dirty="0"/>
              <a:t>Create an organization-specific remediation database !</a:t>
            </a:r>
          </a:p>
          <a:p>
            <a:pPr marL="566057" indent="-566057">
              <a:buFont typeface="Arial" panose="020B0604020202020204" pitchFamily="34" charset="0"/>
              <a:buChar char="•"/>
            </a:pPr>
            <a:r>
              <a:rPr lang="en-US" dirty="0"/>
              <a:t>Database should contain instructions on removing vulnerabilities by installing patches, performing workarounds, etc.</a:t>
            </a:r>
          </a:p>
          <a:p>
            <a:pPr marL="566057" indent="-566057">
              <a:buFont typeface="Arial" panose="020B0604020202020204" pitchFamily="34" charset="0"/>
              <a:buChar char="•"/>
            </a:pPr>
            <a:r>
              <a:rPr lang="en-US" dirty="0"/>
              <a:t>Keep a copy of each patch</a:t>
            </a:r>
          </a:p>
          <a:p>
            <a:pPr marL="1480457" lvl="1" indent="-566057"/>
            <a:r>
              <a:rPr lang="en-US" dirty="0"/>
              <a:t>Just in case of no Internet, or the vendor’s site being compromised</a:t>
            </a:r>
          </a:p>
          <a:p>
            <a:pPr marL="566057" indent="-566057">
              <a:buFont typeface="Arial" panose="020B0604020202020204" pitchFamily="34" charset="0"/>
              <a:buChar char="•"/>
            </a:pPr>
            <a:r>
              <a:rPr lang="en-US" dirty="0"/>
              <a:t>Test the remedies :</a:t>
            </a:r>
          </a:p>
          <a:p>
            <a:pPr marL="1480457" lvl="1" indent="-566057"/>
            <a:r>
              <a:rPr lang="en-US" dirty="0"/>
              <a:t>Check authenticity of vendor</a:t>
            </a:r>
          </a:p>
          <a:p>
            <a:pPr marL="1480457" lvl="1" indent="-566057"/>
            <a:r>
              <a:rPr lang="en-US" dirty="0"/>
              <a:t>Checksums – MD5, SHA1, SHA256</a:t>
            </a:r>
          </a:p>
          <a:p>
            <a:pPr marL="1480457" lvl="1" indent="-566057"/>
            <a:r>
              <a:rPr lang="en-US" dirty="0"/>
              <a:t>Scan patches before installation for viruses</a:t>
            </a:r>
          </a:p>
          <a:p>
            <a:pPr marL="1480457" lvl="1" indent="-566057"/>
            <a:r>
              <a:rPr lang="en-US" dirty="0"/>
              <a:t>Check configuration changes on non-production systems</a:t>
            </a:r>
          </a:p>
          <a:p>
            <a:pPr marL="1480457" lvl="1" indent="-566057"/>
            <a:r>
              <a:rPr lang="en-US" dirty="0"/>
              <a:t>Ensure patch installation sequence is correct</a:t>
            </a:r>
          </a:p>
          <a:p>
            <a:pPr lvl="1" indent="0">
              <a:buNone/>
            </a:pPr>
            <a:endParaRPr lang="en-US" dirty="0"/>
          </a:p>
          <a:p>
            <a:pPr marL="342900" indent="-342900">
              <a:buFont typeface="Arial" panose="020B0604020202020204" pitchFamily="34" charset="0"/>
              <a:buChar char="•"/>
            </a:pPr>
            <a:endParaRPr lang="en-US" dirty="0"/>
          </a:p>
          <a:p>
            <a:endParaRPr lang="en-GB" dirty="0">
              <a:solidFill>
                <a:schemeClr val="tx1"/>
              </a:solidFill>
            </a:endParaRPr>
          </a:p>
        </p:txBody>
      </p:sp>
      <p:sp>
        <p:nvSpPr>
          <p:cNvPr id="6" name="Slide Number Placeholder 5">
            <a:extLst>
              <a:ext uri="{FF2B5EF4-FFF2-40B4-BE49-F238E27FC236}">
                <a16:creationId xmlns:a16="http://schemas.microsoft.com/office/drawing/2014/main" id="{C11BE8E0-BA31-F749-ACDE-BFC4BAA42DD6}"/>
              </a:ext>
            </a:extLst>
          </p:cNvPr>
          <p:cNvSpPr>
            <a:spLocks noGrp="1"/>
          </p:cNvSpPr>
          <p:nvPr>
            <p:ph type="sldNum" sz="quarter" idx="12"/>
          </p:nvPr>
        </p:nvSpPr>
        <p:spPr/>
        <p:txBody>
          <a:bodyPr/>
          <a:lstStyle/>
          <a:p>
            <a:fld id="{B6F15528-21DE-4FAA-801E-634DDDAF4B2B}" type="slidenum">
              <a:rPr lang="en-US" smtClean="0"/>
              <a:pPr/>
              <a:t>54</a:t>
            </a:fld>
            <a:endParaRPr lang="en-US" dirty="0"/>
          </a:p>
        </p:txBody>
      </p:sp>
    </p:spTree>
    <p:extLst>
      <p:ext uri="{BB962C8B-B14F-4D97-AF65-F5344CB8AC3E}">
        <p14:creationId xmlns:p14="http://schemas.microsoft.com/office/powerpoint/2010/main" val="2410312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Situational Awareness</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p:txBody>
          <a:bodyPr/>
          <a:lstStyle/>
          <a:p>
            <a:r>
              <a:rPr lang="en-GB" dirty="0"/>
              <a:t>Services (functions partially left out) :</a:t>
            </a:r>
          </a:p>
          <a:p>
            <a:pPr marL="342900" indent="-342900">
              <a:buFont typeface="Arial" panose="020B0604020202020204" pitchFamily="34" charset="0"/>
              <a:buChar char="•"/>
            </a:pPr>
            <a:r>
              <a:rPr lang="en-IE" dirty="0">
                <a:solidFill>
                  <a:srgbClr val="FF0000"/>
                </a:solidFill>
              </a:rPr>
              <a:t>Data acquisition </a:t>
            </a:r>
            <a:r>
              <a:rPr lang="en-IE" dirty="0"/>
              <a:t>… including </a:t>
            </a:r>
            <a:r>
              <a:rPr lang="en-GB" dirty="0">
                <a:sym typeface="Wingdings" pitchFamily="2" charset="2"/>
              </a:rPr>
              <a:t>o</a:t>
            </a:r>
            <a:r>
              <a:rPr lang="en-GB" dirty="0"/>
              <a:t>pen source threat intel, information gathering &amp; technology watch</a:t>
            </a:r>
            <a:endParaRPr lang="en-IE" dirty="0"/>
          </a:p>
          <a:p>
            <a:pPr marL="1257300" lvl="1" indent="-342900"/>
            <a:r>
              <a:rPr lang="en-IE" dirty="0"/>
              <a:t>Policy aggregation, distillation, and guidance</a:t>
            </a:r>
          </a:p>
          <a:p>
            <a:pPr marL="1257300" lvl="1" indent="-342900"/>
            <a:r>
              <a:rPr lang="en-IE" dirty="0"/>
              <a:t>Asset mappings of assets to functions, roles, actions, and key risks</a:t>
            </a:r>
          </a:p>
          <a:p>
            <a:pPr marL="1257300" lvl="1" indent="-342900"/>
            <a:r>
              <a:rPr lang="en-IE" dirty="0"/>
              <a:t>Collection</a:t>
            </a:r>
          </a:p>
          <a:p>
            <a:pPr marL="1257300" lvl="1" indent="-342900"/>
            <a:r>
              <a:rPr lang="en-IE" dirty="0"/>
              <a:t>Data processing and preparation</a:t>
            </a:r>
            <a:endParaRPr lang="en-IE" dirty="0">
              <a:solidFill>
                <a:srgbClr val="FF0000"/>
              </a:solidFill>
            </a:endParaRPr>
          </a:p>
          <a:p>
            <a:pPr marL="342900" indent="-342900">
              <a:buFont typeface="Arial" panose="020B0604020202020204" pitchFamily="34" charset="0"/>
              <a:buChar char="•"/>
            </a:pPr>
            <a:r>
              <a:rPr lang="en-IE" dirty="0">
                <a:solidFill>
                  <a:srgbClr val="FF0000"/>
                </a:solidFill>
              </a:rPr>
              <a:t>Analysis and synthesis</a:t>
            </a:r>
          </a:p>
          <a:p>
            <a:pPr marL="342900" indent="-342900">
              <a:buFont typeface="Arial" panose="020B0604020202020204" pitchFamily="34" charset="0"/>
              <a:buChar char="•"/>
            </a:pPr>
            <a:r>
              <a:rPr lang="en-IE" dirty="0">
                <a:solidFill>
                  <a:srgbClr val="FF0000"/>
                </a:solidFill>
              </a:rPr>
              <a:t>Communication</a:t>
            </a:r>
            <a:r>
              <a:rPr lang="en-IE" dirty="0">
                <a:solidFill>
                  <a:schemeClr val="tx1"/>
                </a:solidFill>
              </a:rPr>
              <a:t> </a:t>
            </a:r>
            <a:r>
              <a:rPr lang="en-IE" dirty="0">
                <a:solidFill>
                  <a:schemeClr val="tx1"/>
                </a:solidFill>
                <a:sym typeface="Wingdings" pitchFamily="2" charset="2"/>
              </a:rPr>
              <a:t> information sharing </a:t>
            </a:r>
            <a:r>
              <a:rPr lang="en-IE" dirty="0">
                <a:sym typeface="Wingdings" pitchFamily="2" charset="2"/>
              </a:rPr>
              <a:t> next slide</a:t>
            </a:r>
            <a:endParaRPr lang="en-IE" dirty="0">
              <a:solidFill>
                <a:schemeClr val="tx1"/>
              </a:solidFill>
            </a:endParaRPr>
          </a:p>
          <a:p>
            <a:endParaRPr lang="en-IE" dirty="0"/>
          </a:p>
          <a:p>
            <a:r>
              <a:rPr lang="en-IE" dirty="0"/>
              <a:t>Without eyes and ears a CSIRT is of no use !</a:t>
            </a:r>
          </a:p>
        </p:txBody>
      </p:sp>
      <p:sp>
        <p:nvSpPr>
          <p:cNvPr id="6" name="Slide Number Placeholder 5">
            <a:extLst>
              <a:ext uri="{FF2B5EF4-FFF2-40B4-BE49-F238E27FC236}">
                <a16:creationId xmlns:a16="http://schemas.microsoft.com/office/drawing/2014/main" id="{068D2664-326B-B54B-9904-04B994EEF68C}"/>
              </a:ext>
            </a:extLst>
          </p:cNvPr>
          <p:cNvSpPr>
            <a:spLocks noGrp="1"/>
          </p:cNvSpPr>
          <p:nvPr>
            <p:ph type="sldNum" sz="quarter" idx="12"/>
          </p:nvPr>
        </p:nvSpPr>
        <p:spPr/>
        <p:txBody>
          <a:bodyPr/>
          <a:lstStyle/>
          <a:p>
            <a:fld id="{B6F15528-21DE-4FAA-801E-634DDDAF4B2B}" type="slidenum">
              <a:rPr lang="en-US" smtClean="0"/>
              <a:pPr/>
              <a:t>55</a:t>
            </a:fld>
            <a:endParaRPr lang="en-US" dirty="0"/>
          </a:p>
        </p:txBody>
      </p:sp>
    </p:spTree>
    <p:extLst>
      <p:ext uri="{BB962C8B-B14F-4D97-AF65-F5344CB8AC3E}">
        <p14:creationId xmlns:p14="http://schemas.microsoft.com/office/powerpoint/2010/main" val="678529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 descr="Image"/>
          <p:cNvPicPr>
            <a:picLocks noChangeAspect="1"/>
          </p:cNvPicPr>
          <p:nvPr/>
        </p:nvPicPr>
        <p:blipFill>
          <a:blip r:embed="rId2"/>
          <a:stretch>
            <a:fillRect/>
          </a:stretch>
        </p:blipFill>
        <p:spPr>
          <a:xfrm>
            <a:off x="1473200" y="1003300"/>
            <a:ext cx="8966200" cy="4927601"/>
          </a:xfrm>
          <a:prstGeom prst="rect">
            <a:avLst/>
          </a:prstGeom>
          <a:ln w="12700">
            <a:miter lim="400000"/>
          </a:ln>
        </p:spPr>
      </p:pic>
      <p:sp>
        <p:nvSpPr>
          <p:cNvPr id="5" name="Title 1">
            <a:extLst>
              <a:ext uri="{FF2B5EF4-FFF2-40B4-BE49-F238E27FC236}">
                <a16:creationId xmlns:a16="http://schemas.microsoft.com/office/drawing/2014/main" id="{A765FA19-81C3-2849-B1DD-B9ACD912C576}"/>
              </a:ext>
            </a:extLst>
          </p:cNvPr>
          <p:cNvSpPr txBox="1">
            <a:spLocks/>
          </p:cNvSpPr>
          <p:nvPr/>
        </p:nvSpPr>
        <p:spPr>
          <a:xfrm>
            <a:off x="1231900" y="241300"/>
            <a:ext cx="9525000" cy="63845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US" dirty="0"/>
              <a:t>Example Situational Awareness : information sharing (</a:t>
            </a:r>
            <a:r>
              <a:rPr lang="en-US" dirty="0" err="1"/>
              <a:t>i</a:t>
            </a:r>
            <a:r>
              <a:rPr lang="en-US" dirty="0"/>
              <a:t>)</a:t>
            </a:r>
          </a:p>
        </p:txBody>
      </p:sp>
      <p:sp>
        <p:nvSpPr>
          <p:cNvPr id="3" name="Slide Number Placeholder 2">
            <a:extLst>
              <a:ext uri="{FF2B5EF4-FFF2-40B4-BE49-F238E27FC236}">
                <a16:creationId xmlns:a16="http://schemas.microsoft.com/office/drawing/2014/main" id="{91CCB248-1B3B-DF4F-91FB-453EB34F7C86}"/>
              </a:ext>
            </a:extLst>
          </p:cNvPr>
          <p:cNvSpPr>
            <a:spLocks noGrp="1"/>
          </p:cNvSpPr>
          <p:nvPr>
            <p:ph type="sldNum" sz="quarter" idx="11"/>
          </p:nvPr>
        </p:nvSpPr>
        <p:spPr/>
        <p:txBody>
          <a:bodyPr/>
          <a:lstStyle/>
          <a:p>
            <a:fld id="{B6F15528-21DE-4FAA-801E-634DDDAF4B2B}" type="slidenum">
              <a:rPr lang="en-US" smtClean="0"/>
              <a:pPr/>
              <a:t>56</a:t>
            </a:fld>
            <a:endParaRPr lang="en-US" dirty="0"/>
          </a:p>
        </p:txBody>
      </p:sp>
    </p:spTree>
    <p:extLst>
      <p:ext uri="{BB962C8B-B14F-4D97-AF65-F5344CB8AC3E}">
        <p14:creationId xmlns:p14="http://schemas.microsoft.com/office/powerpoint/2010/main" val="3731549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stretch>
            <a:fillRect/>
          </a:stretch>
        </p:blipFill>
        <p:spPr>
          <a:xfrm>
            <a:off x="1371600" y="879759"/>
            <a:ext cx="9512300" cy="5229064"/>
          </a:xfrm>
          <a:prstGeom prst="rect">
            <a:avLst/>
          </a:prstGeom>
          <a:ln w="12700">
            <a:miter lim="400000"/>
          </a:ln>
        </p:spPr>
      </p:pic>
      <p:sp>
        <p:nvSpPr>
          <p:cNvPr id="7" name="Title 1">
            <a:extLst>
              <a:ext uri="{FF2B5EF4-FFF2-40B4-BE49-F238E27FC236}">
                <a16:creationId xmlns:a16="http://schemas.microsoft.com/office/drawing/2014/main" id="{6BF87623-6B9F-3949-945C-AF6DAEACC680}"/>
              </a:ext>
            </a:extLst>
          </p:cNvPr>
          <p:cNvSpPr txBox="1">
            <a:spLocks/>
          </p:cNvSpPr>
          <p:nvPr/>
        </p:nvSpPr>
        <p:spPr>
          <a:xfrm>
            <a:off x="1231900" y="241300"/>
            <a:ext cx="9525000" cy="63845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US" dirty="0"/>
              <a:t>Example Situational Awareness : information sharing (ii)</a:t>
            </a:r>
          </a:p>
        </p:txBody>
      </p:sp>
      <p:sp>
        <p:nvSpPr>
          <p:cNvPr id="3" name="Slide Number Placeholder 2">
            <a:extLst>
              <a:ext uri="{FF2B5EF4-FFF2-40B4-BE49-F238E27FC236}">
                <a16:creationId xmlns:a16="http://schemas.microsoft.com/office/drawing/2014/main" id="{8575ADD8-0E26-A341-86DA-43FE32F46F9F}"/>
              </a:ext>
            </a:extLst>
          </p:cNvPr>
          <p:cNvSpPr>
            <a:spLocks noGrp="1"/>
          </p:cNvSpPr>
          <p:nvPr>
            <p:ph type="sldNum" sz="quarter" idx="11"/>
          </p:nvPr>
        </p:nvSpPr>
        <p:spPr/>
        <p:txBody>
          <a:bodyPr/>
          <a:lstStyle/>
          <a:p>
            <a:fld id="{B6F15528-21DE-4FAA-801E-634DDDAF4B2B}" type="slidenum">
              <a:rPr lang="en-US" smtClean="0"/>
              <a:pPr/>
              <a:t>57</a:t>
            </a:fld>
            <a:endParaRPr lang="en-US" dirty="0"/>
          </a:p>
        </p:txBody>
      </p:sp>
    </p:spTree>
    <p:extLst>
      <p:ext uri="{BB962C8B-B14F-4D97-AF65-F5344CB8AC3E}">
        <p14:creationId xmlns:p14="http://schemas.microsoft.com/office/powerpoint/2010/main" val="3719119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9C07-CE12-994C-B699-1104440AFFB1}"/>
              </a:ext>
            </a:extLst>
          </p:cNvPr>
          <p:cNvSpPr>
            <a:spLocks noGrp="1"/>
          </p:cNvSpPr>
          <p:nvPr>
            <p:ph type="title"/>
          </p:nvPr>
        </p:nvSpPr>
        <p:spPr/>
        <p:txBody>
          <a:bodyPr/>
          <a:lstStyle/>
          <a:p>
            <a:r>
              <a:rPr lang="en-US" dirty="0"/>
              <a:t>Service area : Knowledge Transfer</a:t>
            </a:r>
          </a:p>
        </p:txBody>
      </p:sp>
      <p:sp>
        <p:nvSpPr>
          <p:cNvPr id="3" name="Content Placeholder 2">
            <a:extLst>
              <a:ext uri="{FF2B5EF4-FFF2-40B4-BE49-F238E27FC236}">
                <a16:creationId xmlns:a16="http://schemas.microsoft.com/office/drawing/2014/main" id="{23274FF7-AFF7-A142-B252-BA187C7FA750}"/>
              </a:ext>
            </a:extLst>
          </p:cNvPr>
          <p:cNvSpPr>
            <a:spLocks noGrp="1"/>
          </p:cNvSpPr>
          <p:nvPr>
            <p:ph sz="quarter" idx="13"/>
          </p:nvPr>
        </p:nvSpPr>
        <p:spPr>
          <a:xfrm>
            <a:off x="457200" y="1155700"/>
            <a:ext cx="7086600" cy="4419600"/>
          </a:xfrm>
        </p:spPr>
        <p:txBody>
          <a:bodyPr/>
          <a:lstStyle/>
          <a:p>
            <a:r>
              <a:rPr lang="en-GB" dirty="0"/>
              <a:t>Services (functions left out) :</a:t>
            </a:r>
          </a:p>
          <a:p>
            <a:pPr marL="342900" indent="-342900">
              <a:buFont typeface="Arial" panose="020B0604020202020204" pitchFamily="34" charset="0"/>
              <a:buChar char="•"/>
            </a:pPr>
            <a:r>
              <a:rPr lang="en-IE" dirty="0">
                <a:solidFill>
                  <a:srgbClr val="FF0000"/>
                </a:solidFill>
              </a:rPr>
              <a:t>Awareness building</a:t>
            </a:r>
            <a:r>
              <a:rPr lang="en-IE" dirty="0"/>
              <a:t> … an absolute must for all CSIRTs.   Examples:</a:t>
            </a:r>
          </a:p>
          <a:p>
            <a:pPr marL="1257300" lvl="1"/>
            <a:r>
              <a:rPr lang="en-IE" dirty="0"/>
              <a:t>Press releases - regular and ad-hoc (event initiated)</a:t>
            </a:r>
          </a:p>
          <a:p>
            <a:pPr marL="1257300" lvl="1"/>
            <a:r>
              <a:rPr lang="en-IE" dirty="0"/>
              <a:t>Campaigns – will depend on target group</a:t>
            </a:r>
          </a:p>
          <a:p>
            <a:pPr marL="1257300" lvl="1"/>
            <a:r>
              <a:rPr lang="en-IE" dirty="0"/>
              <a:t>Trainings – for IT professionals, sure, but maybe also for ??</a:t>
            </a:r>
          </a:p>
          <a:p>
            <a:pPr marL="1257300" lvl="1"/>
            <a:r>
              <a:rPr lang="en-IE" dirty="0"/>
              <a:t>Seminars – target based</a:t>
            </a:r>
          </a:p>
          <a:p>
            <a:pPr marL="342900" indent="-342900">
              <a:buFont typeface="Arial" panose="020B0604020202020204" pitchFamily="34" charset="0"/>
              <a:buChar char="•"/>
            </a:pPr>
            <a:r>
              <a:rPr lang="en-IE" dirty="0"/>
              <a:t>Training and education … maybe not essential, but highly recommended as part of constituency outreach !</a:t>
            </a:r>
          </a:p>
          <a:p>
            <a:pPr marL="342900" indent="-342900">
              <a:buFont typeface="Arial" panose="020B0604020202020204" pitchFamily="34" charset="0"/>
              <a:buChar char="•"/>
            </a:pPr>
            <a:r>
              <a:rPr lang="en-IE" dirty="0">
                <a:solidFill>
                  <a:srgbClr val="FF0000"/>
                </a:solidFill>
              </a:rPr>
              <a:t>Exercises</a:t>
            </a:r>
            <a:r>
              <a:rPr lang="en-IE" dirty="0"/>
              <a:t> … would you trust a fire brigade that never exercises ? </a:t>
            </a:r>
            <a:r>
              <a:rPr lang="en-IE" dirty="0">
                <a:sym typeface="Wingdings" pitchFamily="2" charset="2"/>
              </a:rPr>
              <a:t> next slide</a:t>
            </a:r>
            <a:endParaRPr lang="en-IE" dirty="0"/>
          </a:p>
          <a:p>
            <a:pPr marL="342900" indent="-342900">
              <a:buFont typeface="Arial" panose="020B0604020202020204" pitchFamily="34" charset="0"/>
              <a:buChar char="•"/>
            </a:pPr>
            <a:r>
              <a:rPr lang="en-IE" dirty="0"/>
              <a:t>Technical and policy advisory</a:t>
            </a:r>
          </a:p>
          <a:p>
            <a:endParaRPr lang="en-GB" dirty="0"/>
          </a:p>
          <a:p>
            <a:r>
              <a:rPr lang="en-GB" dirty="0"/>
              <a:t>Spreading the word is part of the “must do” of all CSIRTs !</a:t>
            </a:r>
          </a:p>
        </p:txBody>
      </p:sp>
      <p:sp>
        <p:nvSpPr>
          <p:cNvPr id="7" name="Rectangle 6">
            <a:extLst>
              <a:ext uri="{FF2B5EF4-FFF2-40B4-BE49-F238E27FC236}">
                <a16:creationId xmlns:a16="http://schemas.microsoft.com/office/drawing/2014/main" id="{A90F6D96-FA5E-524C-A252-81AF94641AFD}"/>
              </a:ext>
            </a:extLst>
          </p:cNvPr>
          <p:cNvSpPr/>
          <p:nvPr/>
        </p:nvSpPr>
        <p:spPr>
          <a:xfrm>
            <a:off x="7885062" y="5236746"/>
            <a:ext cx="3076676" cy="338554"/>
          </a:xfrm>
          <a:prstGeom prst="rect">
            <a:avLst/>
          </a:prstGeom>
        </p:spPr>
        <p:txBody>
          <a:bodyPr wrap="none">
            <a:spAutoFit/>
          </a:bodyPr>
          <a:lstStyle/>
          <a:p>
            <a:r>
              <a:rPr lang="en-US" sz="1600" dirty="0"/>
              <a:t>Photo by </a:t>
            </a:r>
            <a:r>
              <a:rPr lang="en-US" sz="1600" dirty="0">
                <a:hlinkClick r:id="rId2"/>
              </a:rPr>
              <a:t>Seema Miah</a:t>
            </a:r>
            <a:r>
              <a:rPr lang="en-US" sz="1600" dirty="0"/>
              <a:t> on </a:t>
            </a:r>
            <a:r>
              <a:rPr lang="en-US" sz="1600" dirty="0">
                <a:hlinkClick r:id="rId3"/>
              </a:rPr>
              <a:t>Unsplash</a:t>
            </a:r>
            <a:endParaRPr lang="en-GB" sz="1600" dirty="0"/>
          </a:p>
        </p:txBody>
      </p:sp>
      <p:pic>
        <p:nvPicPr>
          <p:cNvPr id="8" name="Picture 7">
            <a:extLst>
              <a:ext uri="{FF2B5EF4-FFF2-40B4-BE49-F238E27FC236}">
                <a16:creationId xmlns:a16="http://schemas.microsoft.com/office/drawing/2014/main" id="{99AAD0E6-3D65-A840-90AC-9B0CEB1B7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879759"/>
            <a:ext cx="3454400" cy="4318000"/>
          </a:xfrm>
          <a:prstGeom prst="rect">
            <a:avLst/>
          </a:prstGeom>
        </p:spPr>
      </p:pic>
      <p:sp>
        <p:nvSpPr>
          <p:cNvPr id="9" name="Slide Number Placeholder 8">
            <a:extLst>
              <a:ext uri="{FF2B5EF4-FFF2-40B4-BE49-F238E27FC236}">
                <a16:creationId xmlns:a16="http://schemas.microsoft.com/office/drawing/2014/main" id="{D62C278E-69F1-FE43-B321-F63548216DDA}"/>
              </a:ext>
            </a:extLst>
          </p:cNvPr>
          <p:cNvSpPr>
            <a:spLocks noGrp="1"/>
          </p:cNvSpPr>
          <p:nvPr>
            <p:ph type="sldNum" sz="quarter" idx="12"/>
          </p:nvPr>
        </p:nvSpPr>
        <p:spPr/>
        <p:txBody>
          <a:bodyPr/>
          <a:lstStyle/>
          <a:p>
            <a:fld id="{B6F15528-21DE-4FAA-801E-634DDDAF4B2B}" type="slidenum">
              <a:rPr lang="en-US" smtClean="0"/>
              <a:pPr/>
              <a:t>58</a:t>
            </a:fld>
            <a:endParaRPr lang="en-US" dirty="0"/>
          </a:p>
        </p:txBody>
      </p:sp>
    </p:spTree>
    <p:extLst>
      <p:ext uri="{BB962C8B-B14F-4D97-AF65-F5344CB8AC3E}">
        <p14:creationId xmlns:p14="http://schemas.microsoft.com/office/powerpoint/2010/main" val="319534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79C2-8DEF-7540-BD50-D6E7E095C750}"/>
              </a:ext>
            </a:extLst>
          </p:cNvPr>
          <p:cNvSpPr>
            <a:spLocks noGrp="1"/>
          </p:cNvSpPr>
          <p:nvPr>
            <p:ph type="title"/>
          </p:nvPr>
        </p:nvSpPr>
        <p:spPr/>
        <p:txBody>
          <a:bodyPr/>
          <a:lstStyle/>
          <a:p>
            <a:r>
              <a:rPr lang="en-US" dirty="0"/>
              <a:t>Example Knowledge Transfer : Exercises</a:t>
            </a:r>
          </a:p>
        </p:txBody>
      </p:sp>
      <p:sp>
        <p:nvSpPr>
          <p:cNvPr id="3" name="Content Placeholder 2">
            <a:extLst>
              <a:ext uri="{FF2B5EF4-FFF2-40B4-BE49-F238E27FC236}">
                <a16:creationId xmlns:a16="http://schemas.microsoft.com/office/drawing/2014/main" id="{72982F5A-BB60-394B-956A-58EAAFB904E0}"/>
              </a:ext>
            </a:extLst>
          </p:cNvPr>
          <p:cNvSpPr>
            <a:spLocks noGrp="1"/>
          </p:cNvSpPr>
          <p:nvPr>
            <p:ph sz="quarter" idx="13"/>
          </p:nvPr>
        </p:nvSpPr>
        <p:spPr>
          <a:xfrm>
            <a:off x="457200" y="1231900"/>
            <a:ext cx="3962400" cy="4419600"/>
          </a:xfrm>
        </p:spPr>
        <p:txBody>
          <a:bodyPr/>
          <a:lstStyle/>
          <a:p>
            <a:r>
              <a:rPr lang="en-US" dirty="0"/>
              <a:t>Functions:</a:t>
            </a:r>
          </a:p>
          <a:p>
            <a:pPr marL="1257300" lvl="1" indent="-342900"/>
            <a:r>
              <a:rPr lang="en-IE" dirty="0"/>
              <a:t>Requirements analysis</a:t>
            </a:r>
          </a:p>
          <a:p>
            <a:pPr marL="1257300" lvl="1" indent="-342900"/>
            <a:r>
              <a:rPr lang="en-IE" dirty="0"/>
              <a:t>Format and environment development</a:t>
            </a:r>
          </a:p>
          <a:p>
            <a:pPr marL="1257300" lvl="1" indent="-342900"/>
            <a:r>
              <a:rPr lang="en-IE" dirty="0"/>
              <a:t>Scenario development</a:t>
            </a:r>
          </a:p>
          <a:p>
            <a:pPr marL="1257300" lvl="1" indent="-342900"/>
            <a:r>
              <a:rPr lang="en-IE" dirty="0"/>
              <a:t>Exercises execution</a:t>
            </a:r>
          </a:p>
          <a:p>
            <a:pPr marL="1257300" lvl="1" indent="-342900"/>
            <a:r>
              <a:rPr lang="en-IE" dirty="0"/>
              <a:t>Exercise outcome review</a:t>
            </a:r>
          </a:p>
          <a:p>
            <a:pPr marL="342900" indent="-342900"/>
            <a:endParaRPr lang="en-IE" dirty="0"/>
          </a:p>
          <a:p>
            <a:pPr marL="342900" indent="-342900"/>
            <a:r>
              <a:rPr lang="en-IE" dirty="0">
                <a:solidFill>
                  <a:srgbClr val="FF0000"/>
                </a:solidFill>
              </a:rPr>
              <a:t>	Cyber security exercises and fire drills are of the greatest importance for any CSIRT </a:t>
            </a:r>
            <a:r>
              <a:rPr lang="en-IE" b="1" dirty="0">
                <a:solidFill>
                  <a:srgbClr val="FF0000"/>
                </a:solidFill>
              </a:rPr>
              <a:t>and their constituency and beyond</a:t>
            </a:r>
          </a:p>
        </p:txBody>
      </p:sp>
      <p:sp>
        <p:nvSpPr>
          <p:cNvPr id="8" name="Rectangle 7">
            <a:extLst>
              <a:ext uri="{FF2B5EF4-FFF2-40B4-BE49-F238E27FC236}">
                <a16:creationId xmlns:a16="http://schemas.microsoft.com/office/drawing/2014/main" id="{B57E5A09-E50C-B64A-AF05-F12020DD7EA5}"/>
              </a:ext>
            </a:extLst>
          </p:cNvPr>
          <p:cNvSpPr/>
          <p:nvPr/>
        </p:nvSpPr>
        <p:spPr>
          <a:xfrm>
            <a:off x="6050896" y="5346700"/>
            <a:ext cx="3288336" cy="338554"/>
          </a:xfrm>
          <a:prstGeom prst="rect">
            <a:avLst/>
          </a:prstGeom>
        </p:spPr>
        <p:txBody>
          <a:bodyPr wrap="none">
            <a:spAutoFit/>
          </a:bodyPr>
          <a:lstStyle/>
          <a:p>
            <a:r>
              <a:rPr lang="en-US" sz="1600" dirty="0"/>
              <a:t>Photo by </a:t>
            </a:r>
            <a:r>
              <a:rPr lang="en-US" sz="1600" dirty="0">
                <a:hlinkClick r:id="rId3"/>
              </a:rPr>
              <a:t>Mauro Sbicego</a:t>
            </a:r>
            <a:r>
              <a:rPr lang="en-US" sz="1600" dirty="0"/>
              <a:t> on </a:t>
            </a:r>
            <a:r>
              <a:rPr lang="en-US" sz="1600" dirty="0">
                <a:hlinkClick r:id="rId4"/>
              </a:rPr>
              <a:t>Unsplash</a:t>
            </a:r>
            <a:endParaRPr lang="en-GB" sz="1600" dirty="0"/>
          </a:p>
        </p:txBody>
      </p:sp>
      <p:pic>
        <p:nvPicPr>
          <p:cNvPr id="9" name="Picture 8">
            <a:extLst>
              <a:ext uri="{FF2B5EF4-FFF2-40B4-BE49-F238E27FC236}">
                <a16:creationId xmlns:a16="http://schemas.microsoft.com/office/drawing/2014/main" id="{94284CD9-99D2-764B-B03B-0C111103CB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0465" y="1047234"/>
            <a:ext cx="6449199" cy="4299466"/>
          </a:xfrm>
          <a:prstGeom prst="rect">
            <a:avLst/>
          </a:prstGeom>
        </p:spPr>
      </p:pic>
      <p:sp>
        <p:nvSpPr>
          <p:cNvPr id="10" name="Slide Number Placeholder 9">
            <a:extLst>
              <a:ext uri="{FF2B5EF4-FFF2-40B4-BE49-F238E27FC236}">
                <a16:creationId xmlns:a16="http://schemas.microsoft.com/office/drawing/2014/main" id="{60DE7FC5-9945-6646-8D2A-946D61876FEC}"/>
              </a:ext>
            </a:extLst>
          </p:cNvPr>
          <p:cNvSpPr>
            <a:spLocks noGrp="1"/>
          </p:cNvSpPr>
          <p:nvPr>
            <p:ph type="sldNum" sz="quarter" idx="12"/>
          </p:nvPr>
        </p:nvSpPr>
        <p:spPr/>
        <p:txBody>
          <a:bodyPr/>
          <a:lstStyle/>
          <a:p>
            <a:fld id="{B6F15528-21DE-4FAA-801E-634DDDAF4B2B}" type="slidenum">
              <a:rPr lang="en-US" smtClean="0"/>
              <a:pPr/>
              <a:t>59</a:t>
            </a:fld>
            <a:endParaRPr lang="en-US" dirty="0"/>
          </a:p>
        </p:txBody>
      </p:sp>
    </p:spTree>
    <p:extLst>
      <p:ext uri="{BB962C8B-B14F-4D97-AF65-F5344CB8AC3E}">
        <p14:creationId xmlns:p14="http://schemas.microsoft.com/office/powerpoint/2010/main" val="406312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CDFF2-8656-4071-3FE3-EEB7D569FE84}"/>
              </a:ext>
            </a:extLst>
          </p:cNvPr>
          <p:cNvPicPr>
            <a:picLocks noChangeAspect="1"/>
          </p:cNvPicPr>
          <p:nvPr/>
        </p:nvPicPr>
        <p:blipFill>
          <a:blip r:embed="rId2"/>
          <a:stretch>
            <a:fillRect/>
          </a:stretch>
        </p:blipFill>
        <p:spPr>
          <a:xfrm>
            <a:off x="0" y="508"/>
            <a:ext cx="11430000" cy="6425184"/>
          </a:xfrm>
          <a:prstGeom prst="rect">
            <a:avLst/>
          </a:prstGeom>
        </p:spPr>
      </p:pic>
      <p:sp>
        <p:nvSpPr>
          <p:cNvPr id="2" name="Title 1">
            <a:extLst>
              <a:ext uri="{FF2B5EF4-FFF2-40B4-BE49-F238E27FC236}">
                <a16:creationId xmlns:a16="http://schemas.microsoft.com/office/drawing/2014/main" id="{41681681-6E06-DC4D-9D15-AD2251680BB8}"/>
              </a:ext>
            </a:extLst>
          </p:cNvPr>
          <p:cNvSpPr>
            <a:spLocks noGrp="1"/>
          </p:cNvSpPr>
          <p:nvPr>
            <p:ph type="ctrTitle"/>
          </p:nvPr>
        </p:nvSpPr>
        <p:spPr/>
        <p:txBody>
          <a:bodyPr/>
          <a:lstStyle/>
          <a:p>
            <a:r>
              <a:rPr lang="en-US" dirty="0"/>
              <a:t>Foundations</a:t>
            </a:r>
          </a:p>
        </p:txBody>
      </p:sp>
      <p:sp>
        <p:nvSpPr>
          <p:cNvPr id="3" name="Subtitle 2">
            <a:extLst>
              <a:ext uri="{FF2B5EF4-FFF2-40B4-BE49-F238E27FC236}">
                <a16:creationId xmlns:a16="http://schemas.microsoft.com/office/drawing/2014/main" id="{6628E98B-C54C-714F-A5F1-5E3FC3164C84}"/>
              </a:ext>
            </a:extLst>
          </p:cNvPr>
          <p:cNvSpPr>
            <a:spLocks noGrp="1"/>
          </p:cNvSpPr>
          <p:nvPr>
            <p:ph type="subTitle" idx="1"/>
          </p:nvPr>
        </p:nvSpPr>
        <p:spPr/>
        <p:txBody>
          <a:bodyPr/>
          <a:lstStyle/>
          <a:p>
            <a:r>
              <a:rPr lang="en-US" dirty="0"/>
              <a:t>The higher the building, the deeper the foundation </a:t>
            </a:r>
          </a:p>
          <a:p>
            <a:endParaRPr lang="en-US" dirty="0"/>
          </a:p>
        </p:txBody>
      </p:sp>
      <p:sp>
        <p:nvSpPr>
          <p:cNvPr id="6" name="Slide Number Placeholder 5">
            <a:extLst>
              <a:ext uri="{FF2B5EF4-FFF2-40B4-BE49-F238E27FC236}">
                <a16:creationId xmlns:a16="http://schemas.microsoft.com/office/drawing/2014/main" id="{3B4B79F1-F814-6A48-93BB-8E35235B6DAD}"/>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006637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Box 4"/>
          <p:cNvSpPr txBox="1"/>
          <p:nvPr/>
        </p:nvSpPr>
        <p:spPr>
          <a:xfrm>
            <a:off x="1379219" y="1460500"/>
            <a:ext cx="8671561" cy="344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lang="nl-NL" sz="2000" dirty="0" err="1"/>
              <a:t>Example</a:t>
            </a:r>
            <a:r>
              <a:rPr lang="nl-NL" sz="2000" dirty="0"/>
              <a:t>:</a:t>
            </a:r>
          </a:p>
          <a:p>
            <a:endParaRPr lang="en-US" sz="2000" dirty="0"/>
          </a:p>
          <a:p>
            <a:r>
              <a:rPr sz="2000" dirty="0"/>
              <a:t>Constituency type 1 (</a:t>
            </a:r>
            <a:r>
              <a:rPr sz="2000" dirty="0" err="1"/>
              <a:t>Gov</a:t>
            </a:r>
            <a:r>
              <a:rPr sz="2000" dirty="0"/>
              <a:t>, Ministries) – services offered IH, F, T, C </a:t>
            </a:r>
            <a:br>
              <a:rPr lang="nl-NL" sz="2000" dirty="0"/>
            </a:br>
            <a:r>
              <a:rPr sz="2000" dirty="0"/>
              <a:t>(IH, F</a:t>
            </a:r>
            <a:r>
              <a:rPr lang="nl-NL" sz="2000" dirty="0"/>
              <a:t>:f</a:t>
            </a:r>
            <a:r>
              <a:rPr sz="2000" dirty="0" err="1"/>
              <a:t>orensic</a:t>
            </a:r>
            <a:r>
              <a:rPr lang="nl-NL" sz="2000" dirty="0"/>
              <a:t>s</a:t>
            </a:r>
            <a:r>
              <a:rPr sz="2000" dirty="0"/>
              <a:t>, T</a:t>
            </a:r>
            <a:r>
              <a:rPr lang="nl-NL" sz="2000" dirty="0"/>
              <a:t>:</a:t>
            </a:r>
            <a:r>
              <a:rPr sz="2000" dirty="0"/>
              <a:t>trainings, C</a:t>
            </a:r>
            <a:r>
              <a:rPr lang="nl-NL" sz="2000" dirty="0"/>
              <a:t>:c</a:t>
            </a:r>
            <a:r>
              <a:rPr sz="2000" dirty="0" err="1"/>
              <a:t>onference</a:t>
            </a:r>
            <a:r>
              <a:rPr sz="2000" dirty="0"/>
              <a:t>)</a:t>
            </a:r>
            <a:endParaRPr lang="nl-NL" sz="2000" dirty="0"/>
          </a:p>
          <a:p>
            <a:endParaRPr sz="2000" dirty="0"/>
          </a:p>
          <a:p>
            <a:r>
              <a:rPr sz="2000" dirty="0"/>
              <a:t>Constituency type 2 (CIIP)  – services offered ABD</a:t>
            </a:r>
            <a:endParaRPr lang="nl-NL" sz="2000" dirty="0"/>
          </a:p>
          <a:p>
            <a:endParaRPr sz="2000" dirty="0"/>
          </a:p>
          <a:p>
            <a:r>
              <a:rPr sz="2000" dirty="0"/>
              <a:t>Constituency type 3 (SME) – services offered DZX</a:t>
            </a:r>
          </a:p>
          <a:p>
            <a:endParaRPr lang="nl-NL" sz="2000" dirty="0"/>
          </a:p>
          <a:p>
            <a:r>
              <a:rPr sz="2000" dirty="0" err="1"/>
              <a:t>etc</a:t>
            </a:r>
            <a:r>
              <a:rPr lang="nl-NL" sz="2000" dirty="0" err="1"/>
              <a:t>etera</a:t>
            </a:r>
            <a:endParaRPr sz="2000" dirty="0"/>
          </a:p>
          <a:p>
            <a:endParaRPr dirty="0"/>
          </a:p>
        </p:txBody>
      </p:sp>
      <p:sp>
        <p:nvSpPr>
          <p:cNvPr id="6" name="Title 1">
            <a:extLst>
              <a:ext uri="{FF2B5EF4-FFF2-40B4-BE49-F238E27FC236}">
                <a16:creationId xmlns:a16="http://schemas.microsoft.com/office/drawing/2014/main" id="{7660CBCF-2EDC-004B-908C-B830E7E66305}"/>
              </a:ext>
            </a:extLst>
          </p:cNvPr>
          <p:cNvSpPr txBox="1">
            <a:spLocks/>
          </p:cNvSpPr>
          <p:nvPr/>
        </p:nvSpPr>
        <p:spPr>
          <a:xfrm>
            <a:off x="1447800" y="364841"/>
            <a:ext cx="9525000" cy="638459"/>
          </a:xfrm>
          <a:prstGeom prst="rect">
            <a:avLst/>
          </a:prstGeom>
        </p:spPr>
        <p:txBody>
          <a:bodyPr/>
          <a:lstStyle>
            <a:lvl1pPr algn="l" defTabSz="914400" rtl="0" eaLnBrk="1" latinLnBrk="0" hangingPunct="1">
              <a:spcBef>
                <a:spcPct val="0"/>
              </a:spcBef>
              <a:buNone/>
              <a:defRPr sz="2400" b="0" i="0" kern="1200">
                <a:solidFill>
                  <a:schemeClr val="tx1"/>
                </a:solidFill>
                <a:latin typeface="+mj-lt"/>
                <a:ea typeface="+mj-ea"/>
                <a:cs typeface="Arial" panose="020B0604020202020204" pitchFamily="34" charset="0"/>
              </a:defRPr>
            </a:lvl1pPr>
          </a:lstStyle>
          <a:p>
            <a:r>
              <a:rPr lang="en-US" dirty="0"/>
              <a:t>Services can also differ for different constituency types</a:t>
            </a:r>
          </a:p>
        </p:txBody>
      </p:sp>
      <p:sp>
        <p:nvSpPr>
          <p:cNvPr id="3" name="Slide Number Placeholder 2">
            <a:extLst>
              <a:ext uri="{FF2B5EF4-FFF2-40B4-BE49-F238E27FC236}">
                <a16:creationId xmlns:a16="http://schemas.microsoft.com/office/drawing/2014/main" id="{F597D982-7FC9-7C4A-AAF0-7024EAFF8AC2}"/>
              </a:ext>
            </a:extLst>
          </p:cNvPr>
          <p:cNvSpPr>
            <a:spLocks noGrp="1"/>
          </p:cNvSpPr>
          <p:nvPr>
            <p:ph type="sldNum" sz="quarter" idx="2"/>
          </p:nvPr>
        </p:nvSpPr>
        <p:spPr/>
        <p:txBody>
          <a:bodyPr/>
          <a:lstStyle/>
          <a:p>
            <a:fld id="{86CB4B4D-7CA3-9044-876B-883B54F8677D}" type="slidenum">
              <a:rPr lang="en-US" smtClean="0"/>
              <a:t>60</a:t>
            </a:fld>
            <a:endParaRPr lang="en-US"/>
          </a:p>
        </p:txBody>
      </p:sp>
    </p:spTree>
    <p:extLst>
      <p:ext uri="{BB962C8B-B14F-4D97-AF65-F5344CB8AC3E}">
        <p14:creationId xmlns:p14="http://schemas.microsoft.com/office/powerpoint/2010/main" val="83177064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2366-4BEF-1946-AE35-08837F852D54}"/>
              </a:ext>
            </a:extLst>
          </p:cNvPr>
          <p:cNvSpPr>
            <a:spLocks noGrp="1"/>
          </p:cNvSpPr>
          <p:nvPr>
            <p:ph type="title"/>
          </p:nvPr>
        </p:nvSpPr>
        <p:spPr/>
        <p:txBody>
          <a:bodyPr/>
          <a:lstStyle/>
          <a:p>
            <a:r>
              <a:rPr lang="en-GB" dirty="0"/>
              <a:t>Incident classification : SIM3 O-8</a:t>
            </a:r>
          </a:p>
        </p:txBody>
      </p:sp>
      <p:sp>
        <p:nvSpPr>
          <p:cNvPr id="3" name="Content Placeholder 2">
            <a:extLst>
              <a:ext uri="{FF2B5EF4-FFF2-40B4-BE49-F238E27FC236}">
                <a16:creationId xmlns:a16="http://schemas.microsoft.com/office/drawing/2014/main" id="{FC758A44-9D2F-1B4E-B75C-AF3475C2A80A}"/>
              </a:ext>
            </a:extLst>
          </p:cNvPr>
          <p:cNvSpPr>
            <a:spLocks noGrp="1"/>
          </p:cNvSpPr>
          <p:nvPr>
            <p:ph sz="quarter" idx="13"/>
          </p:nvPr>
        </p:nvSpPr>
        <p:spPr/>
        <p:txBody>
          <a:bodyPr/>
          <a:lstStyle/>
          <a:p>
            <a:r>
              <a:rPr lang="en-GB" dirty="0"/>
              <a:t>= the taxonomy of incidents that you use</a:t>
            </a:r>
          </a:p>
          <a:p>
            <a:pPr marL="342900" indent="-342900">
              <a:buFont typeface="Arial" panose="020B0604020202020204" pitchFamily="34" charset="0"/>
              <a:buChar char="•"/>
            </a:pPr>
            <a:r>
              <a:rPr lang="en-GB" dirty="0"/>
              <a:t>At least have a technical incident type – e.g. ENISA classification</a:t>
            </a:r>
          </a:p>
          <a:p>
            <a:pPr marL="342900" indent="-342900">
              <a:buFont typeface="Arial" panose="020B0604020202020204" pitchFamily="34" charset="0"/>
              <a:buChar char="•"/>
            </a:pPr>
            <a:r>
              <a:rPr lang="en-GB" dirty="0"/>
              <a:t>Best also have down-to-earth levels of impact:</a:t>
            </a:r>
          </a:p>
          <a:p>
            <a:pPr marL="1257300" lvl="1" indent="-342900"/>
            <a:r>
              <a:rPr lang="en-GB" dirty="0"/>
              <a:t>Simplest: </a:t>
            </a:r>
            <a:r>
              <a:rPr lang="en-GB" i="1" dirty="0"/>
              <a:t>default</a:t>
            </a:r>
            <a:r>
              <a:rPr lang="en-GB" dirty="0"/>
              <a:t> and </a:t>
            </a:r>
            <a:r>
              <a:rPr lang="en-GB" i="1" dirty="0"/>
              <a:t>high</a:t>
            </a:r>
          </a:p>
          <a:p>
            <a:pPr marL="1257300" lvl="1" indent="-342900"/>
            <a:r>
              <a:rPr lang="en-GB" dirty="0"/>
              <a:t>Or maybe: </a:t>
            </a:r>
            <a:r>
              <a:rPr lang="en-GB" i="1" dirty="0"/>
              <a:t>low</a:t>
            </a:r>
            <a:r>
              <a:rPr lang="en-GB" dirty="0"/>
              <a:t>, </a:t>
            </a:r>
            <a:r>
              <a:rPr lang="en-GB" i="1" dirty="0"/>
              <a:t>standard</a:t>
            </a:r>
            <a:r>
              <a:rPr lang="en-GB" dirty="0"/>
              <a:t> and </a:t>
            </a:r>
            <a:r>
              <a:rPr lang="en-GB" i="1" dirty="0"/>
              <a:t>high</a:t>
            </a:r>
          </a:p>
          <a:p>
            <a:pPr marL="1257300" lvl="1" indent="-342900"/>
            <a:r>
              <a:rPr lang="en-GB" dirty="0"/>
              <a:t>Perhaps also allow for </a:t>
            </a:r>
            <a:r>
              <a:rPr lang="en-GB" i="1" dirty="0"/>
              <a:t>crisis</a:t>
            </a:r>
          </a:p>
          <a:p>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Slide Number Placeholder 5">
            <a:extLst>
              <a:ext uri="{FF2B5EF4-FFF2-40B4-BE49-F238E27FC236}">
                <a16:creationId xmlns:a16="http://schemas.microsoft.com/office/drawing/2014/main" id="{B7B67B84-1D10-6C4D-B8B9-E251758B4AC2}"/>
              </a:ext>
            </a:extLst>
          </p:cNvPr>
          <p:cNvSpPr>
            <a:spLocks noGrp="1"/>
          </p:cNvSpPr>
          <p:nvPr>
            <p:ph type="sldNum" sz="quarter" idx="12"/>
          </p:nvPr>
        </p:nvSpPr>
        <p:spPr/>
        <p:txBody>
          <a:bodyPr/>
          <a:lstStyle/>
          <a:p>
            <a:fld id="{B6F15528-21DE-4FAA-801E-634DDDAF4B2B}" type="slidenum">
              <a:rPr lang="en-US" smtClean="0"/>
              <a:pPr/>
              <a:t>61</a:t>
            </a:fld>
            <a:endParaRPr lang="en-US" dirty="0"/>
          </a:p>
        </p:txBody>
      </p:sp>
    </p:spTree>
    <p:extLst>
      <p:ext uri="{BB962C8B-B14F-4D97-AF65-F5344CB8AC3E}">
        <p14:creationId xmlns:p14="http://schemas.microsoft.com/office/powerpoint/2010/main" val="2074381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D5D0-8A0B-3B4D-9ACC-D140A1DAF836}"/>
              </a:ext>
            </a:extLst>
          </p:cNvPr>
          <p:cNvSpPr>
            <a:spLocks noGrp="1"/>
          </p:cNvSpPr>
          <p:nvPr>
            <p:ph type="title"/>
          </p:nvPr>
        </p:nvSpPr>
        <p:spPr/>
        <p:txBody>
          <a:bodyPr/>
          <a:lstStyle/>
          <a:p>
            <a:r>
              <a:rPr lang="en-GB" dirty="0"/>
              <a:t>Participation in CSIRT Systems : SIM3 O-9</a:t>
            </a:r>
          </a:p>
        </p:txBody>
      </p:sp>
      <p:sp>
        <p:nvSpPr>
          <p:cNvPr id="3" name="Content Placeholder 2">
            <a:extLst>
              <a:ext uri="{FF2B5EF4-FFF2-40B4-BE49-F238E27FC236}">
                <a16:creationId xmlns:a16="http://schemas.microsoft.com/office/drawing/2014/main" id="{8DC60988-0468-5141-B4BE-A310B713CD9E}"/>
              </a:ext>
            </a:extLst>
          </p:cNvPr>
          <p:cNvSpPr>
            <a:spLocks noGrp="1"/>
          </p:cNvSpPr>
          <p:nvPr>
            <p:ph sz="quarter" idx="13"/>
          </p:nvPr>
        </p:nvSpPr>
        <p:spPr>
          <a:xfrm>
            <a:off x="457200" y="1231900"/>
            <a:ext cx="10515600" cy="3962400"/>
          </a:xfrm>
        </p:spPr>
        <p:txBody>
          <a:bodyPr/>
          <a:lstStyle/>
          <a:p>
            <a:r>
              <a:rPr lang="en-GB" dirty="0">
                <a:sym typeface="Wingdings" pitchFamily="2" charset="2"/>
              </a:rPr>
              <a:t>Collaboration and cooperation inside your country and beyond with other IM teams.</a:t>
            </a: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r>
              <a:rPr lang="en-GB" dirty="0">
                <a:sym typeface="Wingdings" pitchFamily="2" charset="2"/>
              </a:rPr>
              <a:t>Example: </a:t>
            </a:r>
            <a:endParaRPr lang="en-GB" dirty="0"/>
          </a:p>
        </p:txBody>
      </p:sp>
      <p:pic>
        <p:nvPicPr>
          <p:cNvPr id="6" name="Picture 5">
            <a:extLst>
              <a:ext uri="{FF2B5EF4-FFF2-40B4-BE49-F238E27FC236}">
                <a16:creationId xmlns:a16="http://schemas.microsoft.com/office/drawing/2014/main" id="{2A25ADF8-05D9-FF42-867C-5675347732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0" y="1816994"/>
            <a:ext cx="8915400" cy="4646619"/>
          </a:xfrm>
          <a:prstGeom prst="rect">
            <a:avLst/>
          </a:prstGeom>
        </p:spPr>
      </p:pic>
      <p:sp>
        <p:nvSpPr>
          <p:cNvPr id="7" name="Slide Number Placeholder 6">
            <a:extLst>
              <a:ext uri="{FF2B5EF4-FFF2-40B4-BE49-F238E27FC236}">
                <a16:creationId xmlns:a16="http://schemas.microsoft.com/office/drawing/2014/main" id="{92F96350-8D36-3842-9492-8FAD1A802A90}"/>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Tree>
    <p:extLst>
      <p:ext uri="{BB962C8B-B14F-4D97-AF65-F5344CB8AC3E}">
        <p14:creationId xmlns:p14="http://schemas.microsoft.com/office/powerpoint/2010/main" val="4265638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4217-2D0B-2E4B-9794-2563F5EC1C05}"/>
              </a:ext>
            </a:extLst>
          </p:cNvPr>
          <p:cNvSpPr>
            <a:spLocks noGrp="1"/>
          </p:cNvSpPr>
          <p:nvPr>
            <p:ph type="title"/>
          </p:nvPr>
        </p:nvSpPr>
        <p:spPr/>
        <p:txBody>
          <a:bodyPr/>
          <a:lstStyle/>
          <a:p>
            <a:r>
              <a:rPr lang="en-US" dirty="0"/>
              <a:t>Cooperation – exercise</a:t>
            </a:r>
          </a:p>
        </p:txBody>
      </p:sp>
      <p:sp>
        <p:nvSpPr>
          <p:cNvPr id="3" name="Content Placeholder 2">
            <a:extLst>
              <a:ext uri="{FF2B5EF4-FFF2-40B4-BE49-F238E27FC236}">
                <a16:creationId xmlns:a16="http://schemas.microsoft.com/office/drawing/2014/main" id="{3F6420C3-DD78-AB4C-9C2C-52B234B62A11}"/>
              </a:ext>
            </a:extLst>
          </p:cNvPr>
          <p:cNvSpPr>
            <a:spLocks noGrp="1"/>
          </p:cNvSpPr>
          <p:nvPr>
            <p:ph sz="quarter" idx="13"/>
          </p:nvPr>
        </p:nvSpPr>
        <p:spPr>
          <a:xfrm>
            <a:off x="457200" y="1155700"/>
            <a:ext cx="10515600" cy="4419600"/>
          </a:xfrm>
        </p:spPr>
        <p:txBody>
          <a:bodyPr/>
          <a:lstStyle/>
          <a:p>
            <a:r>
              <a:rPr lang="en-US" dirty="0"/>
              <a:t>Let’s get into groups of 4-6 and discuss in 30-40 minutes :</a:t>
            </a:r>
          </a:p>
          <a:p>
            <a:endParaRPr lang="en-US" dirty="0"/>
          </a:p>
          <a:p>
            <a:pPr marL="1257300" lvl="1" indent="-342900"/>
            <a:r>
              <a:rPr lang="en-US" dirty="0"/>
              <a:t>What is critical infrastructure in your country ? What are the key players there in regard cyber security ? Do they have CSIRTs or similar already ?</a:t>
            </a:r>
          </a:p>
          <a:p>
            <a:pPr marL="1257300" lvl="1" indent="-342900"/>
            <a:r>
              <a:rPr lang="en-US" dirty="0"/>
              <a:t>Did you include the CII (critical information infrastructure) in this ? You should !</a:t>
            </a:r>
          </a:p>
          <a:p>
            <a:pPr marL="1257300" lvl="1" indent="-342900"/>
            <a:r>
              <a:rPr lang="en-US" dirty="0"/>
              <a:t>What about less critical sectors like SMEs ? (small and medium size companies)</a:t>
            </a:r>
          </a:p>
          <a:p>
            <a:pPr marL="1257300" lvl="1" indent="-342900"/>
            <a:r>
              <a:rPr lang="en-US" dirty="0"/>
              <a:t>Do you know the key CSIRT(-like) players, not just from government, but also ISPs, critical infrastructures, etc. ?</a:t>
            </a:r>
          </a:p>
          <a:p>
            <a:pPr marL="1257300" lvl="1" indent="-342900"/>
            <a:r>
              <a:rPr lang="en-US" dirty="0"/>
              <a:t>How to cooperate in the region ? Worldwide ?</a:t>
            </a:r>
          </a:p>
          <a:p>
            <a:pPr marL="1257300" lvl="1" indent="-342900"/>
            <a:r>
              <a:rPr lang="en-US" dirty="0"/>
              <a:t>What about IT vendors ? Do they play a role for you ?</a:t>
            </a:r>
          </a:p>
          <a:p>
            <a:pPr marL="1257300" lvl="1" indent="-342900"/>
            <a:r>
              <a:rPr lang="en-US" dirty="0"/>
              <a:t>Could you actually make a drawing of a possible cooperation model for your country, naming the (organisation) names ?</a:t>
            </a:r>
          </a:p>
          <a:p>
            <a:pPr marL="1257300" lvl="1" indent="-342900"/>
            <a:r>
              <a:rPr lang="en-US" b="1" dirty="0"/>
              <a:t>How to build trust in your country … and towards teams abroad ?</a:t>
            </a:r>
          </a:p>
        </p:txBody>
      </p:sp>
      <p:sp>
        <p:nvSpPr>
          <p:cNvPr id="6" name="Slide Number Placeholder 5">
            <a:extLst>
              <a:ext uri="{FF2B5EF4-FFF2-40B4-BE49-F238E27FC236}">
                <a16:creationId xmlns:a16="http://schemas.microsoft.com/office/drawing/2014/main" id="{670CAD7D-A463-4C4E-BA14-F6D0C03F961F}"/>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Tree>
    <p:extLst>
      <p:ext uri="{BB962C8B-B14F-4D97-AF65-F5344CB8AC3E}">
        <p14:creationId xmlns:p14="http://schemas.microsoft.com/office/powerpoint/2010/main" val="1119960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4B51-81AF-B447-8D27-BCC6C5CB51A5}"/>
              </a:ext>
            </a:extLst>
          </p:cNvPr>
          <p:cNvSpPr>
            <a:spLocks noGrp="1"/>
          </p:cNvSpPr>
          <p:nvPr>
            <p:ph type="title"/>
          </p:nvPr>
        </p:nvSpPr>
        <p:spPr/>
        <p:txBody>
          <a:bodyPr/>
          <a:lstStyle/>
          <a:p>
            <a:r>
              <a:rPr lang="en-US" dirty="0">
                <a:solidFill>
                  <a:srgbClr val="FF0000"/>
                </a:solidFill>
              </a:rPr>
              <a:t>Cooperation = win/win</a:t>
            </a:r>
          </a:p>
        </p:txBody>
      </p:sp>
      <p:sp>
        <p:nvSpPr>
          <p:cNvPr id="3" name="Content Placeholder 2">
            <a:extLst>
              <a:ext uri="{FF2B5EF4-FFF2-40B4-BE49-F238E27FC236}">
                <a16:creationId xmlns:a16="http://schemas.microsoft.com/office/drawing/2014/main" id="{EF3EA600-C192-2C4B-A35B-EFD779DAC966}"/>
              </a:ext>
            </a:extLst>
          </p:cNvPr>
          <p:cNvSpPr>
            <a:spLocks noGrp="1"/>
          </p:cNvSpPr>
          <p:nvPr>
            <p:ph sz="quarter" idx="13"/>
          </p:nvPr>
        </p:nvSpPr>
        <p:spPr/>
        <p:txBody>
          <a:bodyPr/>
          <a:lstStyle/>
          <a:p>
            <a:endParaRPr lang="en-GB" sz="800" dirty="0"/>
          </a:p>
          <a:p>
            <a:r>
              <a:rPr lang="en-GB" dirty="0"/>
              <a:t>Organisational cooperation </a:t>
            </a:r>
          </a:p>
          <a:p>
            <a:r>
              <a:rPr lang="en-GB" dirty="0"/>
              <a:t>National cooperation </a:t>
            </a:r>
          </a:p>
          <a:p>
            <a:r>
              <a:rPr lang="en-GB" dirty="0"/>
              <a:t>Cooperation with law enforcement </a:t>
            </a:r>
          </a:p>
          <a:p>
            <a:r>
              <a:rPr lang="en-GB" dirty="0"/>
              <a:t>Cooperation with c-level, politics, cyber diplomats etc.  </a:t>
            </a:r>
            <a:endParaRPr lang="en-GB" sz="800" dirty="0"/>
          </a:p>
          <a:p>
            <a:r>
              <a:rPr lang="en-GB" dirty="0"/>
              <a:t>Sectorial cooperation – focus on CI sectors first (but do not forget SMEs and citizens)</a:t>
            </a:r>
          </a:p>
          <a:p>
            <a:r>
              <a:rPr lang="en-GB" dirty="0"/>
              <a:t>Regional cooperation – focus on the various continents and their cooperation bodies</a:t>
            </a:r>
          </a:p>
          <a:p>
            <a:r>
              <a:rPr lang="en-GB" dirty="0"/>
              <a:t>Cooperation with IT vendors &amp; PSIRTs </a:t>
            </a:r>
          </a:p>
          <a:p>
            <a:r>
              <a:rPr lang="en-GB" dirty="0"/>
              <a:t>Global cooperation (FIRST, GFCE, ITU, UN, etc.)</a:t>
            </a:r>
            <a:endParaRPr lang="en-IE" dirty="0"/>
          </a:p>
        </p:txBody>
      </p:sp>
      <p:sp>
        <p:nvSpPr>
          <p:cNvPr id="6" name="Slide Number Placeholder 5">
            <a:extLst>
              <a:ext uri="{FF2B5EF4-FFF2-40B4-BE49-F238E27FC236}">
                <a16:creationId xmlns:a16="http://schemas.microsoft.com/office/drawing/2014/main" id="{26ED1615-8548-6E46-8443-12D69976487B}"/>
              </a:ext>
            </a:extLst>
          </p:cNvPr>
          <p:cNvSpPr>
            <a:spLocks noGrp="1"/>
          </p:cNvSpPr>
          <p:nvPr>
            <p:ph type="sldNum" sz="quarter" idx="12"/>
          </p:nvPr>
        </p:nvSpPr>
        <p:spPr/>
        <p:txBody>
          <a:bodyPr/>
          <a:lstStyle/>
          <a:p>
            <a:fld id="{B6F15528-21DE-4FAA-801E-634DDDAF4B2B}" type="slidenum">
              <a:rPr lang="en-US" smtClean="0"/>
              <a:pPr/>
              <a:t>64</a:t>
            </a:fld>
            <a:endParaRPr lang="en-US" dirty="0"/>
          </a:p>
        </p:txBody>
      </p:sp>
    </p:spTree>
    <p:extLst>
      <p:ext uri="{BB962C8B-B14F-4D97-AF65-F5344CB8AC3E}">
        <p14:creationId xmlns:p14="http://schemas.microsoft.com/office/powerpoint/2010/main" val="2473325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D5D0-8A0B-3B4D-9ACC-D140A1DAF836}"/>
              </a:ext>
            </a:extLst>
          </p:cNvPr>
          <p:cNvSpPr>
            <a:spLocks noGrp="1"/>
          </p:cNvSpPr>
          <p:nvPr>
            <p:ph type="title"/>
          </p:nvPr>
        </p:nvSpPr>
        <p:spPr/>
        <p:txBody>
          <a:bodyPr/>
          <a:lstStyle/>
          <a:p>
            <a:r>
              <a:rPr lang="en-GB" dirty="0"/>
              <a:t>Organisational Framework : SIM3 O-10</a:t>
            </a:r>
          </a:p>
        </p:txBody>
      </p:sp>
      <p:sp>
        <p:nvSpPr>
          <p:cNvPr id="3" name="Content Placeholder 2">
            <a:extLst>
              <a:ext uri="{FF2B5EF4-FFF2-40B4-BE49-F238E27FC236}">
                <a16:creationId xmlns:a16="http://schemas.microsoft.com/office/drawing/2014/main" id="{8DC60988-0468-5141-B4BE-A310B713CD9E}"/>
              </a:ext>
            </a:extLst>
          </p:cNvPr>
          <p:cNvSpPr>
            <a:spLocks noGrp="1"/>
          </p:cNvSpPr>
          <p:nvPr>
            <p:ph sz="quarter" idx="13"/>
          </p:nvPr>
        </p:nvSpPr>
        <p:spPr/>
        <p:txBody>
          <a:bodyPr/>
          <a:lstStyle/>
          <a:p>
            <a:r>
              <a:rPr lang="en-GB" dirty="0">
                <a:sym typeface="Wingdings" pitchFamily="2" charset="2"/>
              </a:rPr>
              <a:t>= Team Charter</a:t>
            </a:r>
          </a:p>
          <a:p>
            <a:endParaRPr lang="en-GB" dirty="0">
              <a:sym typeface="Wingdings" pitchFamily="2" charset="2"/>
            </a:endParaRPr>
          </a:p>
          <a:p>
            <a:r>
              <a:rPr lang="en-GB" dirty="0">
                <a:sym typeface="Wingdings" pitchFamily="2" charset="2"/>
              </a:rPr>
              <a:t>Write up of at least O-1 to O-11</a:t>
            </a:r>
          </a:p>
          <a:p>
            <a:r>
              <a:rPr lang="en-GB" dirty="0">
                <a:sym typeface="Wingdings" pitchFamily="2" charset="2"/>
              </a:rPr>
              <a:t>Add some human aspects OR refer to “Human Policy”</a:t>
            </a:r>
          </a:p>
          <a:p>
            <a:r>
              <a:rPr lang="en-GB" dirty="0">
                <a:sym typeface="Wingdings" pitchFamily="2" charset="2"/>
              </a:rPr>
              <a:t>P-1 to P-3: the “escalation” parameters</a:t>
            </a:r>
          </a:p>
          <a:p>
            <a:r>
              <a:rPr lang="en-GB" dirty="0">
                <a:sym typeface="Wingdings" pitchFamily="2" charset="2"/>
              </a:rPr>
              <a:t>P-8: the audit process</a:t>
            </a:r>
          </a:p>
          <a:p>
            <a:r>
              <a:rPr lang="en-GB" dirty="0">
                <a:sym typeface="Wingdings" pitchFamily="2" charset="2"/>
              </a:rPr>
              <a:t>P-13: the constituency outreach process</a:t>
            </a:r>
          </a:p>
          <a:p>
            <a:r>
              <a:rPr lang="en-GB" dirty="0">
                <a:sym typeface="Wingdings" pitchFamily="2" charset="2"/>
              </a:rPr>
              <a:t>P-14 &amp; P-15: the reporting parameters</a:t>
            </a:r>
            <a:endParaRPr lang="en-GB" dirty="0"/>
          </a:p>
        </p:txBody>
      </p:sp>
      <p:sp>
        <p:nvSpPr>
          <p:cNvPr id="6" name="Slide Number Placeholder 5">
            <a:extLst>
              <a:ext uri="{FF2B5EF4-FFF2-40B4-BE49-F238E27FC236}">
                <a16:creationId xmlns:a16="http://schemas.microsoft.com/office/drawing/2014/main" id="{2065A4AC-A2DA-7643-857A-57E9DEAFB9BB}"/>
              </a:ext>
            </a:extLst>
          </p:cNvPr>
          <p:cNvSpPr>
            <a:spLocks noGrp="1"/>
          </p:cNvSpPr>
          <p:nvPr>
            <p:ph type="sldNum" sz="quarter" idx="12"/>
          </p:nvPr>
        </p:nvSpPr>
        <p:spPr/>
        <p:txBody>
          <a:bodyPr/>
          <a:lstStyle/>
          <a:p>
            <a:fld id="{B6F15528-21DE-4FAA-801E-634DDDAF4B2B}" type="slidenum">
              <a:rPr lang="en-US" smtClean="0"/>
              <a:pPr/>
              <a:t>65</a:t>
            </a:fld>
            <a:endParaRPr lang="en-US" dirty="0"/>
          </a:p>
        </p:txBody>
      </p:sp>
    </p:spTree>
    <p:extLst>
      <p:ext uri="{BB962C8B-B14F-4D97-AF65-F5344CB8AC3E}">
        <p14:creationId xmlns:p14="http://schemas.microsoft.com/office/powerpoint/2010/main" val="49654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95B4-9E3C-FD45-BF29-178A92A8F2D3}"/>
              </a:ext>
            </a:extLst>
          </p:cNvPr>
          <p:cNvSpPr>
            <a:spLocks noGrp="1"/>
          </p:cNvSpPr>
          <p:nvPr>
            <p:ph type="title"/>
          </p:nvPr>
        </p:nvSpPr>
        <p:spPr/>
        <p:txBody>
          <a:bodyPr/>
          <a:lstStyle/>
          <a:p>
            <a:r>
              <a:rPr lang="en-GB" dirty="0"/>
              <a:t>Public Media Policy (O-6) &amp; Security Policy (O-11)</a:t>
            </a:r>
          </a:p>
        </p:txBody>
      </p:sp>
      <p:sp>
        <p:nvSpPr>
          <p:cNvPr id="3" name="Content Placeholder 2">
            <a:extLst>
              <a:ext uri="{FF2B5EF4-FFF2-40B4-BE49-F238E27FC236}">
                <a16:creationId xmlns:a16="http://schemas.microsoft.com/office/drawing/2014/main" id="{CE07DA7F-3254-2643-8B72-4816DE92A287}"/>
              </a:ext>
            </a:extLst>
          </p:cNvPr>
          <p:cNvSpPr>
            <a:spLocks noGrp="1"/>
          </p:cNvSpPr>
          <p:nvPr>
            <p:ph sz="quarter" idx="13"/>
          </p:nvPr>
        </p:nvSpPr>
        <p:spPr/>
        <p:txBody>
          <a:bodyPr/>
          <a:lstStyle/>
          <a:p>
            <a:r>
              <a:rPr lang="en-GB" dirty="0"/>
              <a:t>Fundamental policies, therefore in SIM3 under “O” not under “P”</a:t>
            </a:r>
          </a:p>
          <a:p>
            <a:endParaRPr lang="en-GB" dirty="0"/>
          </a:p>
          <a:p>
            <a:r>
              <a:rPr lang="en-GB" i="1" dirty="0"/>
              <a:t>Public media policy</a:t>
            </a:r>
            <a:r>
              <a:rPr lang="en-GB" dirty="0"/>
              <a:t>: </a:t>
            </a:r>
            <a:r>
              <a:rPr lang="en-US" dirty="0"/>
              <a:t>identifies the various public media that are used, and how to deal with each of those. </a:t>
            </a:r>
          </a:p>
          <a:p>
            <a:endParaRPr lang="en-US" dirty="0"/>
          </a:p>
          <a:p>
            <a:r>
              <a:rPr lang="en-US" i="1" dirty="0"/>
              <a:t>Security policy</a:t>
            </a:r>
            <a:r>
              <a:rPr lang="en-US" dirty="0"/>
              <a:t>: </a:t>
            </a:r>
          </a:p>
          <a:p>
            <a:pPr marL="342900" indent="-342900">
              <a:buFont typeface="Arial" panose="020B0604020202020204" pitchFamily="34" charset="0"/>
              <a:buChar char="•"/>
            </a:pPr>
            <a:r>
              <a:rPr lang="en-US" dirty="0"/>
              <a:t>Your team always has special needs: you need your own policy</a:t>
            </a:r>
          </a:p>
          <a:p>
            <a:pPr marL="342900" indent="-342900">
              <a:buFont typeface="Arial" panose="020B0604020202020204" pitchFamily="34" charset="0"/>
              <a:buChar char="•"/>
            </a:pPr>
            <a:r>
              <a:rPr lang="en-GB" dirty="0"/>
              <a:t>Includes business continuity (BCM) !</a:t>
            </a:r>
          </a:p>
        </p:txBody>
      </p:sp>
      <p:sp>
        <p:nvSpPr>
          <p:cNvPr id="6" name="Slide Number Placeholder 5">
            <a:extLst>
              <a:ext uri="{FF2B5EF4-FFF2-40B4-BE49-F238E27FC236}">
                <a16:creationId xmlns:a16="http://schemas.microsoft.com/office/drawing/2014/main" id="{70AB0A1B-6483-F54D-85D0-5FD4E6A10BA8}"/>
              </a:ext>
            </a:extLst>
          </p:cNvPr>
          <p:cNvSpPr>
            <a:spLocks noGrp="1"/>
          </p:cNvSpPr>
          <p:nvPr>
            <p:ph type="sldNum" sz="quarter" idx="12"/>
          </p:nvPr>
        </p:nvSpPr>
        <p:spPr/>
        <p:txBody>
          <a:bodyPr/>
          <a:lstStyle/>
          <a:p>
            <a:fld id="{B6F15528-21DE-4FAA-801E-634DDDAF4B2B}" type="slidenum">
              <a:rPr lang="en-US" smtClean="0"/>
              <a:pPr/>
              <a:t>66</a:t>
            </a:fld>
            <a:endParaRPr lang="en-US" dirty="0"/>
          </a:p>
        </p:txBody>
      </p:sp>
    </p:spTree>
    <p:extLst>
      <p:ext uri="{BB962C8B-B14F-4D97-AF65-F5344CB8AC3E}">
        <p14:creationId xmlns:p14="http://schemas.microsoft.com/office/powerpoint/2010/main" val="18863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76D3-B3C4-7448-9980-235B448B26CD}"/>
              </a:ext>
            </a:extLst>
          </p:cNvPr>
          <p:cNvSpPr>
            <a:spLocks noGrp="1"/>
          </p:cNvSpPr>
          <p:nvPr>
            <p:ph type="title"/>
          </p:nvPr>
        </p:nvSpPr>
        <p:spPr/>
        <p:txBody>
          <a:bodyPr/>
          <a:lstStyle/>
          <a:p>
            <a:r>
              <a:rPr lang="en-US" dirty="0"/>
              <a:t>How to make it all work together ?</a:t>
            </a:r>
          </a:p>
        </p:txBody>
      </p:sp>
      <p:sp>
        <p:nvSpPr>
          <p:cNvPr id="3" name="Content Placeholder 2">
            <a:extLst>
              <a:ext uri="{FF2B5EF4-FFF2-40B4-BE49-F238E27FC236}">
                <a16:creationId xmlns:a16="http://schemas.microsoft.com/office/drawing/2014/main" id="{E59C042D-9D21-AF40-B335-9D49C356D660}"/>
              </a:ext>
            </a:extLst>
          </p:cNvPr>
          <p:cNvSpPr>
            <a:spLocks noGrp="1"/>
          </p:cNvSpPr>
          <p:nvPr>
            <p:ph sz="quarter" idx="13"/>
          </p:nvPr>
        </p:nvSpPr>
        <p:spPr/>
        <p:txBody>
          <a:bodyPr/>
          <a:lstStyle/>
          <a:p>
            <a:r>
              <a:rPr lang="en-US" dirty="0"/>
              <a:t>Discussion : how does a CSIRT function in real life ?</a:t>
            </a:r>
          </a:p>
          <a:p>
            <a:endParaRPr lang="en-US" dirty="0"/>
          </a:p>
          <a:p>
            <a:r>
              <a:rPr lang="en-US" dirty="0"/>
              <a:t>Decide on a proper example together, like a company internal team, or an nCSIRT, or … do </a:t>
            </a:r>
            <a:r>
              <a:rPr lang="en-US" dirty="0" err="1"/>
              <a:t>realise</a:t>
            </a:r>
            <a:r>
              <a:rPr lang="en-US" dirty="0"/>
              <a:t> then that yes, different types of teams have some differences – but in truth, there are more similarities between the various teams than differences. That is also the reason why SIM3 can work on all sorts of CSIRTs, and the same goes for the FIRST CSIRT Services Framework.</a:t>
            </a:r>
          </a:p>
        </p:txBody>
      </p:sp>
      <p:sp>
        <p:nvSpPr>
          <p:cNvPr id="6" name="Slide Number Placeholder 5">
            <a:extLst>
              <a:ext uri="{FF2B5EF4-FFF2-40B4-BE49-F238E27FC236}">
                <a16:creationId xmlns:a16="http://schemas.microsoft.com/office/drawing/2014/main" id="{01FE542C-C6CF-1849-9A2D-E13B42EB9462}"/>
              </a:ext>
            </a:extLst>
          </p:cNvPr>
          <p:cNvSpPr>
            <a:spLocks noGrp="1"/>
          </p:cNvSpPr>
          <p:nvPr>
            <p:ph type="sldNum" sz="quarter" idx="12"/>
          </p:nvPr>
        </p:nvSpPr>
        <p:spPr/>
        <p:txBody>
          <a:bodyPr/>
          <a:lstStyle/>
          <a:p>
            <a:fld id="{B6F15528-21DE-4FAA-801E-634DDDAF4B2B}" type="slidenum">
              <a:rPr lang="en-US" smtClean="0"/>
              <a:pPr/>
              <a:t>67</a:t>
            </a:fld>
            <a:endParaRPr lang="en-US" dirty="0"/>
          </a:p>
        </p:txBody>
      </p:sp>
    </p:spTree>
    <p:extLst>
      <p:ext uri="{BB962C8B-B14F-4D97-AF65-F5344CB8AC3E}">
        <p14:creationId xmlns:p14="http://schemas.microsoft.com/office/powerpoint/2010/main" val="1656559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4D697-2FCC-EAA6-91ED-CF54946A8E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82D69-63A1-5CAE-01DB-2B58B8B40B41}"/>
              </a:ext>
            </a:extLst>
          </p:cNvPr>
          <p:cNvSpPr>
            <a:spLocks noGrp="1"/>
          </p:cNvSpPr>
          <p:nvPr>
            <p:ph sz="quarter" idx="13"/>
          </p:nvPr>
        </p:nvSpPr>
        <p:spPr/>
        <p:txBody>
          <a:bodyPr/>
          <a:lstStyle/>
          <a:p>
            <a:r>
              <a:rPr lang="en-US" sz="4800" dirty="0">
                <a:latin typeface="Aharoni" panose="02010803020104030203" pitchFamily="2" charset="-79"/>
                <a:cs typeface="Aharoni" panose="02010803020104030203" pitchFamily="2" charset="-79"/>
              </a:rPr>
              <a:t>Continue to Advanced CSIRT </a:t>
            </a:r>
            <a:r>
              <a:rPr lang="en-US" sz="4800">
                <a:latin typeface="Aharoni" panose="02010803020104030203" pitchFamily="2" charset="-79"/>
                <a:cs typeface="Aharoni" panose="02010803020104030203" pitchFamily="2" charset="-79"/>
              </a:rPr>
              <a:t>Management presentation</a:t>
            </a:r>
            <a:endParaRPr lang="en-US" sz="4800" dirty="0">
              <a:latin typeface="Aharoni" panose="02010803020104030203" pitchFamily="2" charset="-79"/>
              <a:cs typeface="Aharoni" panose="02010803020104030203" pitchFamily="2" charset="-79"/>
            </a:endParaRPr>
          </a:p>
        </p:txBody>
      </p:sp>
      <p:sp>
        <p:nvSpPr>
          <p:cNvPr id="6" name="Slide Number Placeholder 5">
            <a:extLst>
              <a:ext uri="{FF2B5EF4-FFF2-40B4-BE49-F238E27FC236}">
                <a16:creationId xmlns:a16="http://schemas.microsoft.com/office/drawing/2014/main" id="{DE4140EC-2297-EAED-CDDB-856346189D4F}"/>
              </a:ext>
            </a:extLst>
          </p:cNvPr>
          <p:cNvSpPr>
            <a:spLocks noGrp="1"/>
          </p:cNvSpPr>
          <p:nvPr>
            <p:ph type="sldNum" sz="quarter" idx="12"/>
          </p:nvPr>
        </p:nvSpPr>
        <p:spPr/>
        <p:txBody>
          <a:bodyPr/>
          <a:lstStyle/>
          <a:p>
            <a:fld id="{B6F15528-21DE-4FAA-801E-634DDDAF4B2B}" type="slidenum">
              <a:rPr lang="en-US" smtClean="0"/>
              <a:pPr/>
              <a:t>68</a:t>
            </a:fld>
            <a:endParaRPr lang="en-US" dirty="0"/>
          </a:p>
        </p:txBody>
      </p:sp>
    </p:spTree>
    <p:extLst>
      <p:ext uri="{BB962C8B-B14F-4D97-AF65-F5344CB8AC3E}">
        <p14:creationId xmlns:p14="http://schemas.microsoft.com/office/powerpoint/2010/main" val="2800966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3B68D-D6A2-8250-D9B5-245E57AC7C4A}"/>
              </a:ext>
            </a:extLst>
          </p:cNvPr>
          <p:cNvPicPr>
            <a:picLocks noChangeAspect="1"/>
          </p:cNvPicPr>
          <p:nvPr/>
        </p:nvPicPr>
        <p:blipFill>
          <a:blip r:embed="rId2"/>
          <a:stretch>
            <a:fillRect/>
          </a:stretch>
        </p:blipFill>
        <p:spPr>
          <a:xfrm>
            <a:off x="0" y="508"/>
            <a:ext cx="11430000" cy="6425184"/>
          </a:xfrm>
          <a:prstGeom prst="rect">
            <a:avLst/>
          </a:prstGeom>
        </p:spPr>
      </p:pic>
      <p:sp>
        <p:nvSpPr>
          <p:cNvPr id="2" name="Title 1">
            <a:extLst>
              <a:ext uri="{FF2B5EF4-FFF2-40B4-BE49-F238E27FC236}">
                <a16:creationId xmlns:a16="http://schemas.microsoft.com/office/drawing/2014/main" id="{550CDC22-B650-A14B-89F6-5A85A11080E6}"/>
              </a:ext>
            </a:extLst>
          </p:cNvPr>
          <p:cNvSpPr>
            <a:spLocks noGrp="1"/>
          </p:cNvSpPr>
          <p:nvPr>
            <p:ph type="title"/>
          </p:nvPr>
        </p:nvSpPr>
        <p:spPr/>
        <p:txBody>
          <a:bodyPr/>
          <a:lstStyle/>
          <a:p>
            <a:r>
              <a:rPr lang="en-US" dirty="0"/>
              <a:t>Exercise – role of CSIRTs</a:t>
            </a:r>
          </a:p>
        </p:txBody>
      </p:sp>
      <p:sp>
        <p:nvSpPr>
          <p:cNvPr id="3" name="Content Placeholder 2">
            <a:extLst>
              <a:ext uri="{FF2B5EF4-FFF2-40B4-BE49-F238E27FC236}">
                <a16:creationId xmlns:a16="http://schemas.microsoft.com/office/drawing/2014/main" id="{8FC368C6-D7DD-3D4F-8F13-BC55859ECB6C}"/>
              </a:ext>
            </a:extLst>
          </p:cNvPr>
          <p:cNvSpPr>
            <a:spLocks noGrp="1"/>
          </p:cNvSpPr>
          <p:nvPr>
            <p:ph sz="quarter" idx="13"/>
          </p:nvPr>
        </p:nvSpPr>
        <p:spPr/>
        <p:txBody>
          <a:bodyPr/>
          <a:lstStyle/>
          <a:p>
            <a:pPr marL="342900" indent="-342900"/>
            <a:r>
              <a:rPr lang="en-US" i="1" dirty="0"/>
              <a:t>Hint: read CSIRT below as CSIRT / CERT / PSIRT / NCSC / </a:t>
            </a:r>
            <a:r>
              <a:rPr lang="en-GB" i="1" dirty="0"/>
              <a:t>CDC</a:t>
            </a:r>
            <a:r>
              <a:rPr lang="en-US" i="1" dirty="0"/>
              <a:t> / SOC …. </a:t>
            </a:r>
          </a:p>
          <a:p>
            <a:pPr marL="342900" indent="-342900"/>
            <a:endParaRPr lang="en-US" dirty="0"/>
          </a:p>
          <a:p>
            <a:pPr marL="342900" indent="-342900"/>
            <a:r>
              <a:rPr lang="en-US" dirty="0"/>
              <a:t>Let’s get into groups of 4-6 and discuss in 25 minutes :</a:t>
            </a:r>
          </a:p>
          <a:p>
            <a:pPr marL="342900" indent="-342900"/>
            <a:endParaRPr lang="en-US" dirty="0"/>
          </a:p>
          <a:p>
            <a:pPr marL="1257300" lvl="1" indent="-342900"/>
            <a:r>
              <a:rPr lang="en-US" dirty="0"/>
              <a:t>What’s the role of the CSIRT community in your country ?</a:t>
            </a:r>
          </a:p>
          <a:p>
            <a:pPr marL="1257300" lvl="1" indent="-342900"/>
            <a:endParaRPr lang="en-US" dirty="0"/>
          </a:p>
          <a:p>
            <a:pPr marL="1257300" lvl="1" indent="-342900"/>
            <a:r>
              <a:rPr lang="en-US" dirty="0"/>
              <a:t>What’s the role of the national CSIRT in that community ?</a:t>
            </a:r>
          </a:p>
          <a:p>
            <a:pPr marL="1257300" lvl="1" indent="-342900"/>
            <a:endParaRPr lang="en-US" dirty="0"/>
          </a:p>
          <a:p>
            <a:pPr marL="1257300" lvl="1" indent="-342900"/>
            <a:r>
              <a:rPr lang="en-US" dirty="0"/>
              <a:t>How do the members of this community make sure that important threat intel and incident info are shared in the community</a:t>
            </a:r>
          </a:p>
          <a:p>
            <a:pPr marL="1257300" lvl="1" indent="-342900"/>
            <a:endParaRPr lang="en-US" dirty="0"/>
          </a:p>
          <a:p>
            <a:pPr marL="1257300" lvl="1" indent="-342900"/>
            <a:r>
              <a:rPr lang="en-US" dirty="0"/>
              <a:t>How do you as community reach out to CSIRTs in other countries, worldwide ?</a:t>
            </a:r>
          </a:p>
          <a:p>
            <a:pPr marL="1257300" lvl="1" indent="-342900"/>
            <a:endParaRPr lang="en-US" dirty="0"/>
          </a:p>
        </p:txBody>
      </p:sp>
      <p:sp>
        <p:nvSpPr>
          <p:cNvPr id="6" name="Slide Number Placeholder 5">
            <a:extLst>
              <a:ext uri="{FF2B5EF4-FFF2-40B4-BE49-F238E27FC236}">
                <a16:creationId xmlns:a16="http://schemas.microsoft.com/office/drawing/2014/main" id="{463D7159-F8CA-6845-B021-129F3CB3F317}"/>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26777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ADA0-6E28-7349-B691-0F5393789D12}"/>
              </a:ext>
            </a:extLst>
          </p:cNvPr>
          <p:cNvSpPr>
            <a:spLocks noGrp="1"/>
          </p:cNvSpPr>
          <p:nvPr>
            <p:ph type="title"/>
          </p:nvPr>
        </p:nvSpPr>
        <p:spPr/>
        <p:txBody>
          <a:bodyPr/>
          <a:lstStyle/>
          <a:p>
            <a:r>
              <a:rPr lang="en-US" dirty="0"/>
              <a:t>The crucial role of CSIRTs</a:t>
            </a:r>
          </a:p>
        </p:txBody>
      </p:sp>
      <p:sp>
        <p:nvSpPr>
          <p:cNvPr id="3" name="Content Placeholder 2">
            <a:extLst>
              <a:ext uri="{FF2B5EF4-FFF2-40B4-BE49-F238E27FC236}">
                <a16:creationId xmlns:a16="http://schemas.microsoft.com/office/drawing/2014/main" id="{779B8167-D680-4C4D-8AA9-E5D797777C39}"/>
              </a:ext>
            </a:extLst>
          </p:cNvPr>
          <p:cNvSpPr>
            <a:spLocks noGrp="1"/>
          </p:cNvSpPr>
          <p:nvPr>
            <p:ph sz="quarter" idx="13"/>
          </p:nvPr>
        </p:nvSpPr>
        <p:spPr/>
        <p:txBody>
          <a:bodyPr/>
          <a:lstStyle/>
          <a:p>
            <a:endParaRPr lang="en-US" dirty="0"/>
          </a:p>
          <a:p>
            <a:r>
              <a:rPr lang="en-US" dirty="0"/>
              <a:t>Think back of discussion just now …</a:t>
            </a:r>
          </a:p>
          <a:p>
            <a:endParaRPr lang="en-US" dirty="0"/>
          </a:p>
          <a:p>
            <a:r>
              <a:rPr lang="en-US" dirty="0"/>
              <a:t>The one very crucial bit is about </a:t>
            </a:r>
            <a:r>
              <a:rPr lang="en-US" b="1" i="1" dirty="0"/>
              <a:t>information sharing </a:t>
            </a:r>
            <a:r>
              <a:rPr lang="en-US" dirty="0"/>
              <a:t>and how that works in real life and how it’s the </a:t>
            </a:r>
            <a:r>
              <a:rPr lang="en-US" b="1" i="1" dirty="0"/>
              <a:t>anima </a:t>
            </a:r>
            <a:r>
              <a:rPr lang="en-US" b="1" i="1" dirty="0" err="1"/>
              <a:t>aeterna</a:t>
            </a:r>
            <a:r>
              <a:rPr lang="en-US" dirty="0"/>
              <a:t>, the </a:t>
            </a:r>
            <a:r>
              <a:rPr lang="en-US" b="1" i="1" dirty="0"/>
              <a:t>breath of life </a:t>
            </a:r>
            <a:r>
              <a:rPr lang="en-US" dirty="0"/>
              <a:t>of the CSIRT community in every country and worldwide</a:t>
            </a:r>
          </a:p>
          <a:p>
            <a:endParaRPr lang="en-US" dirty="0"/>
          </a:p>
          <a:p>
            <a:r>
              <a:rPr lang="en-US" dirty="0"/>
              <a:t>So what is your conclusion ? What do you need to do inside your country ? Who to engage ? Who to convince ?</a:t>
            </a:r>
          </a:p>
          <a:p>
            <a:endParaRPr lang="en-US" dirty="0"/>
          </a:p>
          <a:p>
            <a:r>
              <a:rPr lang="en-US" dirty="0"/>
              <a:t>And what should your </a:t>
            </a:r>
            <a:r>
              <a:rPr lang="en-US" b="1" dirty="0"/>
              <a:t>mandate</a:t>
            </a:r>
            <a:r>
              <a:rPr lang="en-US" dirty="0"/>
              <a:t> be ? Can you turn that into a mission statement ?</a:t>
            </a:r>
          </a:p>
        </p:txBody>
      </p:sp>
      <p:sp>
        <p:nvSpPr>
          <p:cNvPr id="6" name="Slide Number Placeholder 5">
            <a:extLst>
              <a:ext uri="{FF2B5EF4-FFF2-40B4-BE49-F238E27FC236}">
                <a16:creationId xmlns:a16="http://schemas.microsoft.com/office/drawing/2014/main" id="{D5FABBFA-128E-CB43-9247-4526F2432981}"/>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288227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A2D4-B12C-7A4E-9373-307D0544A676}"/>
              </a:ext>
            </a:extLst>
          </p:cNvPr>
          <p:cNvSpPr>
            <a:spLocks noGrp="1"/>
          </p:cNvSpPr>
          <p:nvPr>
            <p:ph type="title"/>
          </p:nvPr>
        </p:nvSpPr>
        <p:spPr/>
        <p:txBody>
          <a:bodyPr/>
          <a:lstStyle/>
          <a:p>
            <a:r>
              <a:rPr lang="en-US" dirty="0"/>
              <a:t>Exercise – </a:t>
            </a:r>
            <a:r>
              <a:rPr lang="en-US" dirty="0" err="1"/>
              <a:t>Babylonic</a:t>
            </a:r>
            <a:r>
              <a:rPr lang="en-US" dirty="0"/>
              <a:t> name confusion</a:t>
            </a:r>
          </a:p>
        </p:txBody>
      </p:sp>
      <p:sp>
        <p:nvSpPr>
          <p:cNvPr id="3" name="Content Placeholder 2">
            <a:extLst>
              <a:ext uri="{FF2B5EF4-FFF2-40B4-BE49-F238E27FC236}">
                <a16:creationId xmlns:a16="http://schemas.microsoft.com/office/drawing/2014/main" id="{7AF74439-B9E6-FB47-A889-51815C4FE116}"/>
              </a:ext>
            </a:extLst>
          </p:cNvPr>
          <p:cNvSpPr>
            <a:spLocks noGrp="1"/>
          </p:cNvSpPr>
          <p:nvPr>
            <p:ph sz="quarter" idx="13"/>
          </p:nvPr>
        </p:nvSpPr>
        <p:spPr/>
        <p:txBody>
          <a:bodyPr/>
          <a:lstStyle/>
          <a:p>
            <a:endParaRPr lang="en-GB" dirty="0"/>
          </a:p>
          <a:p>
            <a:r>
              <a:rPr lang="en-GB" dirty="0"/>
              <a:t>CSIRT</a:t>
            </a:r>
          </a:p>
          <a:p>
            <a:r>
              <a:rPr lang="en-GB" dirty="0"/>
              <a:t>	CERT</a:t>
            </a:r>
          </a:p>
          <a:p>
            <a:r>
              <a:rPr lang="en-GB" dirty="0"/>
              <a:t>		PSIRT</a:t>
            </a:r>
          </a:p>
          <a:p>
            <a:r>
              <a:rPr lang="en-GB" dirty="0"/>
              <a:t>			NCSC</a:t>
            </a:r>
          </a:p>
          <a:p>
            <a:r>
              <a:rPr lang="en-GB" dirty="0"/>
              <a:t>				CDC</a:t>
            </a:r>
          </a:p>
          <a:p>
            <a:r>
              <a:rPr lang="en-GB" dirty="0"/>
              <a:t>					SOC</a:t>
            </a:r>
          </a:p>
          <a:p>
            <a:r>
              <a:rPr lang="en-GB" dirty="0"/>
              <a:t>						ISAC </a:t>
            </a:r>
          </a:p>
          <a:p>
            <a:endParaRPr lang="en-GB" dirty="0"/>
          </a:p>
          <a:p>
            <a:r>
              <a:rPr lang="en-GB" dirty="0"/>
              <a:t>Tell me how these terms are different – or not ?</a:t>
            </a:r>
            <a:endParaRPr lang="en-US" i="1" dirty="0"/>
          </a:p>
        </p:txBody>
      </p:sp>
      <p:sp>
        <p:nvSpPr>
          <p:cNvPr id="6" name="Slide Number Placeholder 5">
            <a:extLst>
              <a:ext uri="{FF2B5EF4-FFF2-40B4-BE49-F238E27FC236}">
                <a16:creationId xmlns:a16="http://schemas.microsoft.com/office/drawing/2014/main" id="{D58EBE75-2EF6-5749-9091-D504489A4D7A}"/>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677313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38229</TotalTime>
  <Words>4540</Words>
  <Application>Microsoft Office PowerPoint</Application>
  <PresentationFormat>Custom</PresentationFormat>
  <Paragraphs>609</Paragraphs>
  <Slides>68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Calibri</vt:lpstr>
      <vt:lpstr>Aharoni</vt:lpstr>
      <vt:lpstr>Wingdings</vt:lpstr>
      <vt:lpstr>Helvetica Neue Regular</vt:lpstr>
      <vt:lpstr>Arial</vt:lpstr>
      <vt:lpstr>Office Theme</vt:lpstr>
      <vt:lpstr>Advanced CSIRT Management Training &amp; The World Wide CSIRT System </vt:lpstr>
      <vt:lpstr>Who am I : Trainer_name</vt:lpstr>
      <vt:lpstr>Rules of engagement</vt:lpstr>
      <vt:lpstr>TLP – Traffic Light Protocol</vt:lpstr>
      <vt:lpstr>Schedule, modelled after SIM3</vt:lpstr>
      <vt:lpstr>Foundations</vt:lpstr>
      <vt:lpstr>Exercise – role of CSIRTs</vt:lpstr>
      <vt:lpstr>The crucial role of CSIRTs</vt:lpstr>
      <vt:lpstr>Exercise – Babylonic name confusion</vt:lpstr>
      <vt:lpstr>Solution of the Babylon confusion (i)</vt:lpstr>
      <vt:lpstr>Solution of the Babylon confusion (ii)</vt:lpstr>
      <vt:lpstr>Solution of the Babylon confusion (iii)</vt:lpstr>
      <vt:lpstr>Trust</vt:lpstr>
      <vt:lpstr>Relax for a moment … history class ahead !</vt:lpstr>
      <vt:lpstr>” The CSIRT System “</vt:lpstr>
      <vt:lpstr>CSIRT System philosophy ? Hierarchy ? Mesh ?</vt:lpstr>
      <vt:lpstr>CSIRT System philosophy is is a mix of  non-hierarchical trust relationships  and some mostly national structure</vt:lpstr>
      <vt:lpstr>Anecdote Trust</vt:lpstr>
      <vt:lpstr>Anecdote Trusted Organisation</vt:lpstr>
      <vt:lpstr>Anecdote challenges within “boundaries”</vt:lpstr>
      <vt:lpstr> Anecdote no-person-name e-mail in CSIRT community</vt:lpstr>
      <vt:lpstr>Exercise – build trust</vt:lpstr>
      <vt:lpstr>PowerPoint Presentation</vt:lpstr>
      <vt:lpstr>We must explain “trust” better</vt:lpstr>
      <vt:lpstr>How to build TRUST (i)</vt:lpstr>
      <vt:lpstr>How to build TRUST (ii)</vt:lpstr>
      <vt:lpstr>Yes, the corona situation was … annoying</vt:lpstr>
      <vt:lpstr>CSIRT – where to start ?</vt:lpstr>
      <vt:lpstr>SIM3</vt:lpstr>
      <vt:lpstr>SIM3 scores</vt:lpstr>
      <vt:lpstr>SIM3 how-to-use for all types of CSIRTs</vt:lpstr>
      <vt:lpstr>SIM3 online tool </vt:lpstr>
      <vt:lpstr>Organisation</vt:lpstr>
      <vt:lpstr>Mandate : SIM3 O-1</vt:lpstr>
      <vt:lpstr>Constituency : SIM3 O-2</vt:lpstr>
      <vt:lpstr>PowerPoint Presentation</vt:lpstr>
      <vt:lpstr>PowerPoint Presentation</vt:lpstr>
      <vt:lpstr>PowerPoint Presentation</vt:lpstr>
      <vt:lpstr>PowerPoint Presentation</vt:lpstr>
      <vt:lpstr>PowerPoint Presentation</vt:lpstr>
      <vt:lpstr>PowerPoint Presentation</vt:lpstr>
      <vt:lpstr>Authority : SIM3 O-3</vt:lpstr>
      <vt:lpstr>PowerPoint Presentation</vt:lpstr>
      <vt:lpstr>Responsibility : SIM3 O-4</vt:lpstr>
      <vt:lpstr>PowerPoint Presentation</vt:lpstr>
      <vt:lpstr>Services : SIM3 O-5    &amp;    Service levels : SIM3 O-7</vt:lpstr>
      <vt:lpstr>FIRST CSIRT Services Framework – overview</vt:lpstr>
      <vt:lpstr>Service area : Security Event Management</vt:lpstr>
      <vt:lpstr>Service area : Incident Management</vt:lpstr>
      <vt:lpstr>Service area : Vulnerability Management</vt:lpstr>
      <vt:lpstr>Clarification Vulnerability Management</vt:lpstr>
      <vt:lpstr>Example Vulnerability Management : discovery &amp; report intake</vt:lpstr>
      <vt:lpstr>Example Vulnerability Management : vulnerability disclosure</vt:lpstr>
      <vt:lpstr>Example Vulnerability Management : vulnerability response</vt:lpstr>
      <vt:lpstr>Service area : Situational Awareness</vt:lpstr>
      <vt:lpstr>PowerPoint Presentation</vt:lpstr>
      <vt:lpstr>PowerPoint Presentation</vt:lpstr>
      <vt:lpstr>Service area : Knowledge Transfer</vt:lpstr>
      <vt:lpstr>Example Knowledge Transfer : Exercises</vt:lpstr>
      <vt:lpstr>PowerPoint Presentation</vt:lpstr>
      <vt:lpstr>Incident classification : SIM3 O-8</vt:lpstr>
      <vt:lpstr>Participation in CSIRT Systems : SIM3 O-9</vt:lpstr>
      <vt:lpstr>Cooperation – exercise</vt:lpstr>
      <vt:lpstr>Cooperation = win/win</vt:lpstr>
      <vt:lpstr>Organisational Framework : SIM3 O-10</vt:lpstr>
      <vt:lpstr>Public Media Policy (O-6) &amp; Security Policy (O-11)</vt:lpstr>
      <vt:lpstr>How to make it all work together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Cyber4Dev Steering Committee</dc:title>
  <dc:creator>Fiona Coyle</dc:creator>
  <cp:lastModifiedBy>Joanne English</cp:lastModifiedBy>
  <cp:revision>269</cp:revision>
  <dcterms:created xsi:type="dcterms:W3CDTF">2006-08-16T00:00:00Z</dcterms:created>
  <dcterms:modified xsi:type="dcterms:W3CDTF">2024-03-10T16:32:09Z</dcterms:modified>
  <dc:identifier>DAD__2enzCc</dc:identifier>
</cp:coreProperties>
</file>