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handoutMasterIdLst>
    <p:handoutMasterId r:id="rId49"/>
  </p:handoutMasterIdLst>
  <p:sldIdLst>
    <p:sldId id="472" r:id="rId2"/>
    <p:sldId id="453" r:id="rId3"/>
    <p:sldId id="454" r:id="rId4"/>
    <p:sldId id="457" r:id="rId5"/>
    <p:sldId id="458" r:id="rId6"/>
    <p:sldId id="459" r:id="rId7"/>
    <p:sldId id="460" r:id="rId8"/>
    <p:sldId id="291" r:id="rId9"/>
    <p:sldId id="428" r:id="rId10"/>
    <p:sldId id="441" r:id="rId11"/>
    <p:sldId id="463" r:id="rId12"/>
    <p:sldId id="438" r:id="rId13"/>
    <p:sldId id="462" r:id="rId14"/>
    <p:sldId id="439" r:id="rId15"/>
    <p:sldId id="286" r:id="rId16"/>
    <p:sldId id="287" r:id="rId17"/>
    <p:sldId id="289" r:id="rId18"/>
    <p:sldId id="288" r:id="rId19"/>
    <p:sldId id="290" r:id="rId20"/>
    <p:sldId id="465" r:id="rId21"/>
    <p:sldId id="440" r:id="rId22"/>
    <p:sldId id="436" r:id="rId23"/>
    <p:sldId id="435" r:id="rId24"/>
    <p:sldId id="310" r:id="rId25"/>
    <p:sldId id="294" r:id="rId26"/>
    <p:sldId id="298" r:id="rId27"/>
    <p:sldId id="299" r:id="rId28"/>
    <p:sldId id="301" r:id="rId29"/>
    <p:sldId id="303" r:id="rId30"/>
    <p:sldId id="304" r:id="rId31"/>
    <p:sldId id="466" r:id="rId32"/>
    <p:sldId id="311" r:id="rId33"/>
    <p:sldId id="312" r:id="rId34"/>
    <p:sldId id="313" r:id="rId35"/>
    <p:sldId id="314" r:id="rId36"/>
    <p:sldId id="316" r:id="rId37"/>
    <p:sldId id="317" r:id="rId38"/>
    <p:sldId id="318" r:id="rId39"/>
    <p:sldId id="409" r:id="rId40"/>
    <p:sldId id="412" r:id="rId41"/>
    <p:sldId id="470" r:id="rId42"/>
    <p:sldId id="431" r:id="rId43"/>
    <p:sldId id="468" r:id="rId44"/>
    <p:sldId id="467" r:id="rId45"/>
    <p:sldId id="469" r:id="rId46"/>
    <p:sldId id="266" r:id="rId47"/>
  </p:sldIdLst>
  <p:sldSz cx="11430000" cy="6426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na Coyle" initials="FC" lastIdx="4" clrIdx="0">
    <p:extLst>
      <p:ext uri="{19B8F6BF-5375-455C-9EA6-DF929625EA0E}">
        <p15:presenceInfo xmlns:p15="http://schemas.microsoft.com/office/powerpoint/2012/main" userId="S-1-5-21-338549912-1888826218-1794972483-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F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5F751-6802-427F-A189-098BABF71BA3}" v="10" dt="2023-11-14T16:53:37.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4" autoAdjust="0"/>
    <p:restoredTop sz="89213" autoAdjust="0"/>
  </p:normalViewPr>
  <p:slideViewPr>
    <p:cSldViewPr>
      <p:cViewPr varScale="1">
        <p:scale>
          <a:sx n="106" d="100"/>
          <a:sy n="106" d="100"/>
        </p:scale>
        <p:origin x="11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English" userId="ef3aad8cf3e8da09" providerId="LiveId" clId="{6615F751-6802-427F-A189-098BABF71BA3}"/>
    <pc:docChg chg="undo custSel addSld delSld modSld">
      <pc:chgData name="Joanne English" userId="ef3aad8cf3e8da09" providerId="LiveId" clId="{6615F751-6802-427F-A189-098BABF71BA3}" dt="2024-03-10T17:09:30.493" v="50" actId="2696"/>
      <pc:docMkLst>
        <pc:docMk/>
      </pc:docMkLst>
      <pc:sldChg chg="delSp mod setBg">
        <pc:chgData name="Joanne English" userId="ef3aad8cf3e8da09" providerId="LiveId" clId="{6615F751-6802-427F-A189-098BABF71BA3}" dt="2024-03-10T17:02:55.076" v="32" actId="478"/>
        <pc:sldMkLst>
          <pc:docMk/>
          <pc:sldMk cId="0" sldId="266"/>
        </pc:sldMkLst>
        <pc:grpChg chg="del">
          <ac:chgData name="Joanne English" userId="ef3aad8cf3e8da09" providerId="LiveId" clId="{6615F751-6802-427F-A189-098BABF71BA3}" dt="2024-03-10T17:02:55.076" v="32" actId="478"/>
          <ac:grpSpMkLst>
            <pc:docMk/>
            <pc:sldMk cId="0" sldId="266"/>
            <ac:grpSpMk id="2" creationId="{00000000-0000-0000-0000-000000000000}"/>
          </ac:grpSpMkLst>
        </pc:grpChg>
      </pc:sldChg>
      <pc:sldChg chg="setBg">
        <pc:chgData name="Joanne English" userId="ef3aad8cf3e8da09" providerId="LiveId" clId="{6615F751-6802-427F-A189-098BABF71BA3}" dt="2023-11-14T16:51:31.557" v="6"/>
        <pc:sldMkLst>
          <pc:docMk/>
          <pc:sldMk cId="2882270578" sldId="286"/>
        </pc:sldMkLst>
      </pc:sldChg>
      <pc:sldChg chg="setBg">
        <pc:chgData name="Joanne English" userId="ef3aad8cf3e8da09" providerId="LiveId" clId="{6615F751-6802-427F-A189-098BABF71BA3}" dt="2023-11-14T16:51:31.557" v="6"/>
        <pc:sldMkLst>
          <pc:docMk/>
          <pc:sldMk cId="677313650" sldId="287"/>
        </pc:sldMkLst>
      </pc:sldChg>
      <pc:sldChg chg="setBg">
        <pc:chgData name="Joanne English" userId="ef3aad8cf3e8da09" providerId="LiveId" clId="{6615F751-6802-427F-A189-098BABF71BA3}" dt="2023-11-14T16:51:31.557" v="6"/>
        <pc:sldMkLst>
          <pc:docMk/>
          <pc:sldMk cId="754730364" sldId="288"/>
        </pc:sldMkLst>
      </pc:sldChg>
      <pc:sldChg chg="setBg">
        <pc:chgData name="Joanne English" userId="ef3aad8cf3e8da09" providerId="LiveId" clId="{6615F751-6802-427F-A189-098BABF71BA3}" dt="2023-11-14T16:51:31.557" v="6"/>
        <pc:sldMkLst>
          <pc:docMk/>
          <pc:sldMk cId="3474944282" sldId="289"/>
        </pc:sldMkLst>
      </pc:sldChg>
      <pc:sldChg chg="setBg">
        <pc:chgData name="Joanne English" userId="ef3aad8cf3e8da09" providerId="LiveId" clId="{6615F751-6802-427F-A189-098BABF71BA3}" dt="2023-11-14T16:51:31.557" v="6"/>
        <pc:sldMkLst>
          <pc:docMk/>
          <pc:sldMk cId="4119679921" sldId="290"/>
        </pc:sldMkLst>
      </pc:sldChg>
      <pc:sldChg chg="setBg">
        <pc:chgData name="Joanne English" userId="ef3aad8cf3e8da09" providerId="LiveId" clId="{6615F751-6802-427F-A189-098BABF71BA3}" dt="2023-11-14T16:51:31.557" v="6"/>
        <pc:sldMkLst>
          <pc:docMk/>
          <pc:sldMk cId="4206992320" sldId="291"/>
        </pc:sldMkLst>
      </pc:sldChg>
      <pc:sldChg chg="del setBg">
        <pc:chgData name="Joanne English" userId="ef3aad8cf3e8da09" providerId="LiveId" clId="{6615F751-6802-427F-A189-098BABF71BA3}" dt="2024-03-10T17:07:31.457" v="40" actId="2696"/>
        <pc:sldMkLst>
          <pc:docMk/>
          <pc:sldMk cId="3136931816" sldId="292"/>
        </pc:sldMkLst>
      </pc:sldChg>
      <pc:sldChg chg="del setBg">
        <pc:chgData name="Joanne English" userId="ef3aad8cf3e8da09" providerId="LiveId" clId="{6615F751-6802-427F-A189-098BABF71BA3}" dt="2024-03-10T17:07:01.588" v="39" actId="2696"/>
        <pc:sldMkLst>
          <pc:docMk/>
          <pc:sldMk cId="3288818241" sldId="293"/>
        </pc:sldMkLst>
      </pc:sldChg>
      <pc:sldChg chg="setBg">
        <pc:chgData name="Joanne English" userId="ef3aad8cf3e8da09" providerId="LiveId" clId="{6615F751-6802-427F-A189-098BABF71BA3}" dt="2023-11-14T16:51:31.557" v="6"/>
        <pc:sldMkLst>
          <pc:docMk/>
          <pc:sldMk cId="4284259973" sldId="294"/>
        </pc:sldMkLst>
      </pc:sldChg>
      <pc:sldChg chg="delSp del mod setBg">
        <pc:chgData name="Joanne English" userId="ef3aad8cf3e8da09" providerId="LiveId" clId="{6615F751-6802-427F-A189-098BABF71BA3}" dt="2024-03-10T17:07:37.742" v="42" actId="2696"/>
        <pc:sldMkLst>
          <pc:docMk/>
          <pc:sldMk cId="80292727" sldId="295"/>
        </pc:sldMkLst>
        <pc:picChg chg="del">
          <ac:chgData name="Joanne English" userId="ef3aad8cf3e8da09" providerId="LiveId" clId="{6615F751-6802-427F-A189-098BABF71BA3}" dt="2024-03-10T17:07:34.574" v="41" actId="478"/>
          <ac:picMkLst>
            <pc:docMk/>
            <pc:sldMk cId="80292727" sldId="295"/>
            <ac:picMk id="5" creationId="{1082BD25-E6BB-4544-8039-CBF3E4DF965B}"/>
          </ac:picMkLst>
        </pc:picChg>
      </pc:sldChg>
      <pc:sldChg chg="del setBg">
        <pc:chgData name="Joanne English" userId="ef3aad8cf3e8da09" providerId="LiveId" clId="{6615F751-6802-427F-A189-098BABF71BA3}" dt="2024-03-10T17:07:44.006" v="43" actId="2696"/>
        <pc:sldMkLst>
          <pc:docMk/>
          <pc:sldMk cId="40070950" sldId="296"/>
        </pc:sldMkLst>
      </pc:sldChg>
      <pc:sldChg chg="setBg">
        <pc:chgData name="Joanne English" userId="ef3aad8cf3e8da09" providerId="LiveId" clId="{6615F751-6802-427F-A189-098BABF71BA3}" dt="2023-11-14T16:51:31.557" v="6"/>
        <pc:sldMkLst>
          <pc:docMk/>
          <pc:sldMk cId="731629517" sldId="298"/>
        </pc:sldMkLst>
      </pc:sldChg>
      <pc:sldChg chg="setBg">
        <pc:chgData name="Joanne English" userId="ef3aad8cf3e8da09" providerId="LiveId" clId="{6615F751-6802-427F-A189-098BABF71BA3}" dt="2023-11-14T16:51:31.557" v="6"/>
        <pc:sldMkLst>
          <pc:docMk/>
          <pc:sldMk cId="4117683349" sldId="299"/>
        </pc:sldMkLst>
      </pc:sldChg>
      <pc:sldChg chg="setBg">
        <pc:chgData name="Joanne English" userId="ef3aad8cf3e8da09" providerId="LiveId" clId="{6615F751-6802-427F-A189-098BABF71BA3}" dt="2023-11-14T16:51:31.557" v="6"/>
        <pc:sldMkLst>
          <pc:docMk/>
          <pc:sldMk cId="2304569525" sldId="301"/>
        </pc:sldMkLst>
      </pc:sldChg>
      <pc:sldChg chg="setBg">
        <pc:chgData name="Joanne English" userId="ef3aad8cf3e8da09" providerId="LiveId" clId="{6615F751-6802-427F-A189-098BABF71BA3}" dt="2023-11-14T16:51:31.557" v="6"/>
        <pc:sldMkLst>
          <pc:docMk/>
          <pc:sldMk cId="3004613905" sldId="303"/>
        </pc:sldMkLst>
      </pc:sldChg>
      <pc:sldChg chg="setBg">
        <pc:chgData name="Joanne English" userId="ef3aad8cf3e8da09" providerId="LiveId" clId="{6615F751-6802-427F-A189-098BABF71BA3}" dt="2023-11-14T16:51:31.557" v="6"/>
        <pc:sldMkLst>
          <pc:docMk/>
          <pc:sldMk cId="3920465716" sldId="304"/>
        </pc:sldMkLst>
      </pc:sldChg>
      <pc:sldChg chg="setBg">
        <pc:chgData name="Joanne English" userId="ef3aad8cf3e8da09" providerId="LiveId" clId="{6615F751-6802-427F-A189-098BABF71BA3}" dt="2023-11-14T16:51:31.557" v="6"/>
        <pc:sldMkLst>
          <pc:docMk/>
          <pc:sldMk cId="46914161" sldId="310"/>
        </pc:sldMkLst>
      </pc:sldChg>
      <pc:sldChg chg="setBg">
        <pc:chgData name="Joanne English" userId="ef3aad8cf3e8da09" providerId="LiveId" clId="{6615F751-6802-427F-A189-098BABF71BA3}" dt="2023-11-14T16:51:31.557" v="6"/>
        <pc:sldMkLst>
          <pc:docMk/>
          <pc:sldMk cId="332417522" sldId="311"/>
        </pc:sldMkLst>
      </pc:sldChg>
      <pc:sldChg chg="setBg">
        <pc:chgData name="Joanne English" userId="ef3aad8cf3e8da09" providerId="LiveId" clId="{6615F751-6802-427F-A189-098BABF71BA3}" dt="2023-11-14T16:51:31.557" v="6"/>
        <pc:sldMkLst>
          <pc:docMk/>
          <pc:sldMk cId="1609154752" sldId="312"/>
        </pc:sldMkLst>
      </pc:sldChg>
      <pc:sldChg chg="setBg">
        <pc:chgData name="Joanne English" userId="ef3aad8cf3e8da09" providerId="LiveId" clId="{6615F751-6802-427F-A189-098BABF71BA3}" dt="2023-11-14T16:51:31.557" v="6"/>
        <pc:sldMkLst>
          <pc:docMk/>
          <pc:sldMk cId="2354894652" sldId="313"/>
        </pc:sldMkLst>
      </pc:sldChg>
      <pc:sldChg chg="setBg">
        <pc:chgData name="Joanne English" userId="ef3aad8cf3e8da09" providerId="LiveId" clId="{6615F751-6802-427F-A189-098BABF71BA3}" dt="2023-11-14T16:51:31.557" v="6"/>
        <pc:sldMkLst>
          <pc:docMk/>
          <pc:sldMk cId="3136161965" sldId="314"/>
        </pc:sldMkLst>
      </pc:sldChg>
      <pc:sldChg chg="setBg">
        <pc:chgData name="Joanne English" userId="ef3aad8cf3e8da09" providerId="LiveId" clId="{6615F751-6802-427F-A189-098BABF71BA3}" dt="2023-11-14T16:51:31.557" v="6"/>
        <pc:sldMkLst>
          <pc:docMk/>
          <pc:sldMk cId="8641698" sldId="316"/>
        </pc:sldMkLst>
      </pc:sldChg>
      <pc:sldChg chg="setBg">
        <pc:chgData name="Joanne English" userId="ef3aad8cf3e8da09" providerId="LiveId" clId="{6615F751-6802-427F-A189-098BABF71BA3}" dt="2023-11-14T16:51:31.557" v="6"/>
        <pc:sldMkLst>
          <pc:docMk/>
          <pc:sldMk cId="801412817" sldId="317"/>
        </pc:sldMkLst>
      </pc:sldChg>
      <pc:sldChg chg="setBg">
        <pc:chgData name="Joanne English" userId="ef3aad8cf3e8da09" providerId="LiveId" clId="{6615F751-6802-427F-A189-098BABF71BA3}" dt="2023-11-14T16:51:31.557" v="6"/>
        <pc:sldMkLst>
          <pc:docMk/>
          <pc:sldMk cId="2965050185" sldId="318"/>
        </pc:sldMkLst>
      </pc:sldChg>
      <pc:sldChg chg="del setBg">
        <pc:chgData name="Joanne English" userId="ef3aad8cf3e8da09" providerId="LiveId" clId="{6615F751-6802-427F-A189-098BABF71BA3}" dt="2024-03-10T17:09:30.493" v="50" actId="2696"/>
        <pc:sldMkLst>
          <pc:docMk/>
          <pc:sldMk cId="4094628944" sldId="405"/>
        </pc:sldMkLst>
      </pc:sldChg>
      <pc:sldChg chg="setBg">
        <pc:chgData name="Joanne English" userId="ef3aad8cf3e8da09" providerId="LiveId" clId="{6615F751-6802-427F-A189-098BABF71BA3}" dt="2023-11-14T16:51:31.557" v="6"/>
        <pc:sldMkLst>
          <pc:docMk/>
          <pc:sldMk cId="585663557" sldId="409"/>
        </pc:sldMkLst>
      </pc:sldChg>
      <pc:sldChg chg="setBg">
        <pc:chgData name="Joanne English" userId="ef3aad8cf3e8da09" providerId="LiveId" clId="{6615F751-6802-427F-A189-098BABF71BA3}" dt="2023-11-14T16:51:31.557" v="6"/>
        <pc:sldMkLst>
          <pc:docMk/>
          <pc:sldMk cId="603654601" sldId="412"/>
        </pc:sldMkLst>
      </pc:sldChg>
      <pc:sldChg chg="delSp modSp del mod setBg">
        <pc:chgData name="Joanne English" userId="ef3aad8cf3e8da09" providerId="LiveId" clId="{6615F751-6802-427F-A189-098BABF71BA3}" dt="2024-03-10T17:01:54.222" v="27" actId="47"/>
        <pc:sldMkLst>
          <pc:docMk/>
          <pc:sldMk cId="3684491249" sldId="425"/>
        </pc:sldMkLst>
        <pc:picChg chg="del mod">
          <ac:chgData name="Joanne English" userId="ef3aad8cf3e8da09" providerId="LiveId" clId="{6615F751-6802-427F-A189-098BABF71BA3}" dt="2024-03-10T17:01:51.900" v="26" actId="478"/>
          <ac:picMkLst>
            <pc:docMk/>
            <pc:sldMk cId="3684491249" sldId="425"/>
            <ac:picMk id="5" creationId="{56C560A8-F696-2043-B8A5-75893710EB24}"/>
          </ac:picMkLst>
        </pc:picChg>
      </pc:sldChg>
      <pc:sldChg chg="delSp del mod setBg">
        <pc:chgData name="Joanne English" userId="ef3aad8cf3e8da09" providerId="LiveId" clId="{6615F751-6802-427F-A189-098BABF71BA3}" dt="2024-03-10T17:01:59.631" v="29" actId="47"/>
        <pc:sldMkLst>
          <pc:docMk/>
          <pc:sldMk cId="951923215" sldId="426"/>
        </pc:sldMkLst>
        <pc:picChg chg="del">
          <ac:chgData name="Joanne English" userId="ef3aad8cf3e8da09" providerId="LiveId" clId="{6615F751-6802-427F-A189-098BABF71BA3}" dt="2024-03-10T17:01:57.756" v="28" actId="478"/>
          <ac:picMkLst>
            <pc:docMk/>
            <pc:sldMk cId="951923215" sldId="426"/>
            <ac:picMk id="5" creationId="{CD0AD38C-42CD-B246-BBFD-68399B9A92E8}"/>
          </ac:picMkLst>
        </pc:picChg>
      </pc:sldChg>
      <pc:sldChg chg="del setBg">
        <pc:chgData name="Joanne English" userId="ef3aad8cf3e8da09" providerId="LiveId" clId="{6615F751-6802-427F-A189-098BABF71BA3}" dt="2024-03-10T17:02:01.484" v="30" actId="47"/>
        <pc:sldMkLst>
          <pc:docMk/>
          <pc:sldMk cId="3883555576" sldId="427"/>
        </pc:sldMkLst>
      </pc:sldChg>
      <pc:sldChg chg="setBg">
        <pc:chgData name="Joanne English" userId="ef3aad8cf3e8da09" providerId="LiveId" clId="{6615F751-6802-427F-A189-098BABF71BA3}" dt="2023-11-14T16:51:31.557" v="6"/>
        <pc:sldMkLst>
          <pc:docMk/>
          <pc:sldMk cId="2526963946" sldId="428"/>
        </pc:sldMkLst>
      </pc:sldChg>
      <pc:sldChg chg="modSp del mod setBg">
        <pc:chgData name="Joanne English" userId="ef3aad8cf3e8da09" providerId="LiveId" clId="{6615F751-6802-427F-A189-098BABF71BA3}" dt="2024-03-10T17:04:41.434" v="36" actId="2696"/>
        <pc:sldMkLst>
          <pc:docMk/>
          <pc:sldMk cId="29175900" sldId="429"/>
        </pc:sldMkLst>
        <pc:spChg chg="mod">
          <ac:chgData name="Joanne English" userId="ef3aad8cf3e8da09" providerId="LiveId" clId="{6615F751-6802-427F-A189-098BABF71BA3}" dt="2024-03-10T17:02:06.671" v="31" actId="20577"/>
          <ac:spMkLst>
            <pc:docMk/>
            <pc:sldMk cId="29175900" sldId="429"/>
            <ac:spMk id="2" creationId="{AB624AB3-E301-6149-B9C0-90E76B16CD82}"/>
          </ac:spMkLst>
        </pc:spChg>
      </pc:sldChg>
      <pc:sldChg chg="delSp mod setBg">
        <pc:chgData name="Joanne English" userId="ef3aad8cf3e8da09" providerId="LiveId" clId="{6615F751-6802-427F-A189-098BABF71BA3}" dt="2024-03-10T17:08:27.368" v="45" actId="478"/>
        <pc:sldMkLst>
          <pc:docMk/>
          <pc:sldMk cId="2280543376" sldId="431"/>
        </pc:sldMkLst>
        <pc:spChg chg="del">
          <ac:chgData name="Joanne English" userId="ef3aad8cf3e8da09" providerId="LiveId" clId="{6615F751-6802-427F-A189-098BABF71BA3}" dt="2024-03-10T17:08:27.368" v="45" actId="478"/>
          <ac:spMkLst>
            <pc:docMk/>
            <pc:sldMk cId="2280543376" sldId="431"/>
            <ac:spMk id="5" creationId="{4784250D-B475-CA4A-885A-4515B355AE62}"/>
          </ac:spMkLst>
        </pc:spChg>
        <pc:picChg chg="del">
          <ac:chgData name="Joanne English" userId="ef3aad8cf3e8da09" providerId="LiveId" clId="{6615F751-6802-427F-A189-098BABF71BA3}" dt="2024-03-10T17:08:24.556" v="44" actId="478"/>
          <ac:picMkLst>
            <pc:docMk/>
            <pc:sldMk cId="2280543376" sldId="431"/>
            <ac:picMk id="7" creationId="{A5F71E2D-8378-174A-8E8B-F9490245635B}"/>
          </ac:picMkLst>
        </pc:picChg>
      </pc:sldChg>
      <pc:sldChg chg="del setBg">
        <pc:chgData name="Joanne English" userId="ef3aad8cf3e8da09" providerId="LiveId" clId="{6615F751-6802-427F-A189-098BABF71BA3}" dt="2024-03-10T17:01:07.276" v="22" actId="47"/>
        <pc:sldMkLst>
          <pc:docMk/>
          <pc:sldMk cId="3435724431" sldId="433"/>
        </pc:sldMkLst>
      </pc:sldChg>
      <pc:sldChg chg="setBg">
        <pc:chgData name="Joanne English" userId="ef3aad8cf3e8da09" providerId="LiveId" clId="{6615F751-6802-427F-A189-098BABF71BA3}" dt="2023-11-14T16:51:31.557" v="6"/>
        <pc:sldMkLst>
          <pc:docMk/>
          <pc:sldMk cId="2367111933" sldId="435"/>
        </pc:sldMkLst>
      </pc:sldChg>
      <pc:sldChg chg="setBg">
        <pc:chgData name="Joanne English" userId="ef3aad8cf3e8da09" providerId="LiveId" clId="{6615F751-6802-427F-A189-098BABF71BA3}" dt="2023-11-14T16:51:31.557" v="6"/>
        <pc:sldMkLst>
          <pc:docMk/>
          <pc:sldMk cId="3093712317" sldId="436"/>
        </pc:sldMkLst>
      </pc:sldChg>
      <pc:sldChg chg="del setBg">
        <pc:chgData name="Joanne English" userId="ef3aad8cf3e8da09" providerId="LiveId" clId="{6615F751-6802-427F-A189-098BABF71BA3}" dt="2024-03-10T17:06:42.842" v="38" actId="2696"/>
        <pc:sldMkLst>
          <pc:docMk/>
          <pc:sldMk cId="1833984625" sldId="437"/>
        </pc:sldMkLst>
      </pc:sldChg>
      <pc:sldChg chg="setBg">
        <pc:chgData name="Joanne English" userId="ef3aad8cf3e8da09" providerId="LiveId" clId="{6615F751-6802-427F-A189-098BABF71BA3}" dt="2023-11-14T16:51:31.557" v="6"/>
        <pc:sldMkLst>
          <pc:docMk/>
          <pc:sldMk cId="931910919" sldId="438"/>
        </pc:sldMkLst>
      </pc:sldChg>
      <pc:sldChg chg="setBg">
        <pc:chgData name="Joanne English" userId="ef3aad8cf3e8da09" providerId="LiveId" clId="{6615F751-6802-427F-A189-098BABF71BA3}" dt="2023-11-14T16:51:31.557" v="6"/>
        <pc:sldMkLst>
          <pc:docMk/>
          <pc:sldMk cId="436492951" sldId="439"/>
        </pc:sldMkLst>
      </pc:sldChg>
      <pc:sldChg chg="delSp mod setBg">
        <pc:chgData name="Joanne English" userId="ef3aad8cf3e8da09" providerId="LiveId" clId="{6615F751-6802-427F-A189-098BABF71BA3}" dt="2024-03-10T17:06:30.466" v="37" actId="478"/>
        <pc:sldMkLst>
          <pc:docMk/>
          <pc:sldMk cId="3523180388" sldId="440"/>
        </pc:sldMkLst>
        <pc:picChg chg="del">
          <ac:chgData name="Joanne English" userId="ef3aad8cf3e8da09" providerId="LiveId" clId="{6615F751-6802-427F-A189-098BABF71BA3}" dt="2024-03-10T17:06:30.466" v="37" actId="478"/>
          <ac:picMkLst>
            <pc:docMk/>
            <pc:sldMk cId="3523180388" sldId="440"/>
            <ac:picMk id="4" creationId="{C8361762-6248-DC4F-8B01-EA8CE7F08F39}"/>
          </ac:picMkLst>
        </pc:picChg>
      </pc:sldChg>
      <pc:sldChg chg="setBg">
        <pc:chgData name="Joanne English" userId="ef3aad8cf3e8da09" providerId="LiveId" clId="{6615F751-6802-427F-A189-098BABF71BA3}" dt="2023-11-14T16:51:31.557" v="6"/>
        <pc:sldMkLst>
          <pc:docMk/>
          <pc:sldMk cId="2559402534" sldId="441"/>
        </pc:sldMkLst>
      </pc:sldChg>
      <pc:sldChg chg="del setBg">
        <pc:chgData name="Joanne English" userId="ef3aad8cf3e8da09" providerId="LiveId" clId="{6615F751-6802-427F-A189-098BABF71BA3}" dt="2024-03-10T17:00:46.184" v="19" actId="47"/>
        <pc:sldMkLst>
          <pc:docMk/>
          <pc:sldMk cId="3911320956" sldId="443"/>
        </pc:sldMkLst>
      </pc:sldChg>
      <pc:sldChg chg="del setBg">
        <pc:chgData name="Joanne English" userId="ef3aad8cf3e8da09" providerId="LiveId" clId="{6615F751-6802-427F-A189-098BABF71BA3}" dt="2024-03-10T17:01:10.307" v="23" actId="47"/>
        <pc:sldMkLst>
          <pc:docMk/>
          <pc:sldMk cId="1330393400" sldId="444"/>
        </pc:sldMkLst>
      </pc:sldChg>
      <pc:sldChg chg="delSp del mod setBg">
        <pc:chgData name="Joanne English" userId="ef3aad8cf3e8da09" providerId="LiveId" clId="{6615F751-6802-427F-A189-098BABF71BA3}" dt="2024-03-10T17:00:58.300" v="21" actId="47"/>
        <pc:sldMkLst>
          <pc:docMk/>
          <pc:sldMk cId="4248416247" sldId="445"/>
        </pc:sldMkLst>
        <pc:picChg chg="del">
          <ac:chgData name="Joanne English" userId="ef3aad8cf3e8da09" providerId="LiveId" clId="{6615F751-6802-427F-A189-098BABF71BA3}" dt="2024-03-10T17:00:55.988" v="20" actId="478"/>
          <ac:picMkLst>
            <pc:docMk/>
            <pc:sldMk cId="4248416247" sldId="445"/>
            <ac:picMk id="4" creationId="{48A55BDF-B489-C04F-BA3D-F420253F399E}"/>
          </ac:picMkLst>
        </pc:picChg>
      </pc:sldChg>
      <pc:sldChg chg="del setBg">
        <pc:chgData name="Joanne English" userId="ef3aad8cf3e8da09" providerId="LiveId" clId="{6615F751-6802-427F-A189-098BABF71BA3}" dt="2024-03-10T17:08:50.509" v="46" actId="2696"/>
        <pc:sldMkLst>
          <pc:docMk/>
          <pc:sldMk cId="1032044586" sldId="447"/>
        </pc:sldMkLst>
      </pc:sldChg>
      <pc:sldChg chg="del setBg">
        <pc:chgData name="Joanne English" userId="ef3aad8cf3e8da09" providerId="LiveId" clId="{6615F751-6802-427F-A189-098BABF71BA3}" dt="2024-03-10T17:09:10.852" v="47" actId="2696"/>
        <pc:sldMkLst>
          <pc:docMk/>
          <pc:sldMk cId="2158132485" sldId="448"/>
        </pc:sldMkLst>
      </pc:sldChg>
      <pc:sldChg chg="del setBg">
        <pc:chgData name="Joanne English" userId="ef3aad8cf3e8da09" providerId="LiveId" clId="{6615F751-6802-427F-A189-098BABF71BA3}" dt="2024-03-10T17:09:17.319" v="48" actId="2696"/>
        <pc:sldMkLst>
          <pc:docMk/>
          <pc:sldMk cId="1658165701" sldId="449"/>
        </pc:sldMkLst>
      </pc:sldChg>
      <pc:sldChg chg="del setBg">
        <pc:chgData name="Joanne English" userId="ef3aad8cf3e8da09" providerId="LiveId" clId="{6615F751-6802-427F-A189-098BABF71BA3}" dt="2024-03-10T17:09:24.031" v="49" actId="2696"/>
        <pc:sldMkLst>
          <pc:docMk/>
          <pc:sldMk cId="1646139026" sldId="450"/>
        </pc:sldMkLst>
      </pc:sldChg>
      <pc:sldChg chg="setBg">
        <pc:chgData name="Joanne English" userId="ef3aad8cf3e8da09" providerId="LiveId" clId="{6615F751-6802-427F-A189-098BABF71BA3}" dt="2023-11-14T16:51:31.557" v="6"/>
        <pc:sldMkLst>
          <pc:docMk/>
          <pc:sldMk cId="3603012797" sldId="453"/>
        </pc:sldMkLst>
      </pc:sldChg>
      <pc:sldChg chg="setBg">
        <pc:chgData name="Joanne English" userId="ef3aad8cf3e8da09" providerId="LiveId" clId="{6615F751-6802-427F-A189-098BABF71BA3}" dt="2023-11-14T16:51:31.557" v="6"/>
        <pc:sldMkLst>
          <pc:docMk/>
          <pc:sldMk cId="2873792320" sldId="454"/>
        </pc:sldMkLst>
      </pc:sldChg>
      <pc:sldChg chg="delSp del mod setBg">
        <pc:chgData name="Joanne English" userId="ef3aad8cf3e8da09" providerId="LiveId" clId="{6615F751-6802-427F-A189-098BABF71BA3}" dt="2024-03-10T17:03:57.181" v="34" actId="2696"/>
        <pc:sldMkLst>
          <pc:docMk/>
          <pc:sldMk cId="1761183884" sldId="455"/>
        </pc:sldMkLst>
        <pc:picChg chg="del">
          <ac:chgData name="Joanne English" userId="ef3aad8cf3e8da09" providerId="LiveId" clId="{6615F751-6802-427F-A189-098BABF71BA3}" dt="2024-03-10T17:03:52.973" v="33" actId="478"/>
          <ac:picMkLst>
            <pc:docMk/>
            <pc:sldMk cId="1761183884" sldId="455"/>
            <ac:picMk id="5" creationId="{C71F7008-762A-ED40-9658-5635B94F6CD2}"/>
          </ac:picMkLst>
        </pc:picChg>
      </pc:sldChg>
      <pc:sldChg chg="del setBg">
        <pc:chgData name="Joanne English" userId="ef3aad8cf3e8da09" providerId="LiveId" clId="{6615F751-6802-427F-A189-098BABF71BA3}" dt="2024-03-10T17:04:01.188" v="35" actId="2696"/>
        <pc:sldMkLst>
          <pc:docMk/>
          <pc:sldMk cId="3642182455" sldId="456"/>
        </pc:sldMkLst>
      </pc:sldChg>
      <pc:sldChg chg="setBg">
        <pc:chgData name="Joanne English" userId="ef3aad8cf3e8da09" providerId="LiveId" clId="{6615F751-6802-427F-A189-098BABF71BA3}" dt="2023-11-14T16:51:31.557" v="6"/>
        <pc:sldMkLst>
          <pc:docMk/>
          <pc:sldMk cId="438320047" sldId="457"/>
        </pc:sldMkLst>
      </pc:sldChg>
      <pc:sldChg chg="delSp mod setBg">
        <pc:chgData name="Joanne English" userId="ef3aad8cf3e8da09" providerId="LiveId" clId="{6615F751-6802-427F-A189-098BABF71BA3}" dt="2024-03-10T17:01:19.103" v="24" actId="478"/>
        <pc:sldMkLst>
          <pc:docMk/>
          <pc:sldMk cId="3492538347" sldId="458"/>
        </pc:sldMkLst>
        <pc:grpChg chg="del">
          <ac:chgData name="Joanne English" userId="ef3aad8cf3e8da09" providerId="LiveId" clId="{6615F751-6802-427F-A189-098BABF71BA3}" dt="2024-03-10T17:01:19.103" v="24" actId="478"/>
          <ac:grpSpMkLst>
            <pc:docMk/>
            <pc:sldMk cId="3492538347" sldId="458"/>
            <ac:grpSpMk id="2" creationId="{00000000-0000-0000-0000-000000000000}"/>
          </ac:grpSpMkLst>
        </pc:grpChg>
      </pc:sldChg>
      <pc:sldChg chg="setBg">
        <pc:chgData name="Joanne English" userId="ef3aad8cf3e8da09" providerId="LiveId" clId="{6615F751-6802-427F-A189-098BABF71BA3}" dt="2023-11-14T16:51:31.557" v="6"/>
        <pc:sldMkLst>
          <pc:docMk/>
          <pc:sldMk cId="74031016" sldId="459"/>
        </pc:sldMkLst>
      </pc:sldChg>
      <pc:sldChg chg="setBg">
        <pc:chgData name="Joanne English" userId="ef3aad8cf3e8da09" providerId="LiveId" clId="{6615F751-6802-427F-A189-098BABF71BA3}" dt="2023-11-14T16:51:31.557" v="6"/>
        <pc:sldMkLst>
          <pc:docMk/>
          <pc:sldMk cId="893252125" sldId="460"/>
        </pc:sldMkLst>
      </pc:sldChg>
      <pc:sldChg chg="setBg">
        <pc:chgData name="Joanne English" userId="ef3aad8cf3e8da09" providerId="LiveId" clId="{6615F751-6802-427F-A189-098BABF71BA3}" dt="2023-11-14T16:51:31.557" v="6"/>
        <pc:sldMkLst>
          <pc:docMk/>
          <pc:sldMk cId="146876612" sldId="462"/>
        </pc:sldMkLst>
      </pc:sldChg>
      <pc:sldChg chg="setBg">
        <pc:chgData name="Joanne English" userId="ef3aad8cf3e8da09" providerId="LiveId" clId="{6615F751-6802-427F-A189-098BABF71BA3}" dt="2023-11-14T16:51:31.557" v="6"/>
        <pc:sldMkLst>
          <pc:docMk/>
          <pc:sldMk cId="330350879" sldId="463"/>
        </pc:sldMkLst>
      </pc:sldChg>
      <pc:sldChg chg="setBg">
        <pc:chgData name="Joanne English" userId="ef3aad8cf3e8da09" providerId="LiveId" clId="{6615F751-6802-427F-A189-098BABF71BA3}" dt="2023-11-14T16:51:31.557" v="6"/>
        <pc:sldMkLst>
          <pc:docMk/>
          <pc:sldMk cId="4222120096" sldId="465"/>
        </pc:sldMkLst>
      </pc:sldChg>
      <pc:sldChg chg="setBg">
        <pc:chgData name="Joanne English" userId="ef3aad8cf3e8da09" providerId="LiveId" clId="{6615F751-6802-427F-A189-098BABF71BA3}" dt="2023-11-14T16:51:31.557" v="6"/>
        <pc:sldMkLst>
          <pc:docMk/>
          <pc:sldMk cId="700703433" sldId="466"/>
        </pc:sldMkLst>
      </pc:sldChg>
      <pc:sldChg chg="setBg">
        <pc:chgData name="Joanne English" userId="ef3aad8cf3e8da09" providerId="LiveId" clId="{6615F751-6802-427F-A189-098BABF71BA3}" dt="2023-11-14T16:51:31.557" v="6"/>
        <pc:sldMkLst>
          <pc:docMk/>
          <pc:sldMk cId="459132039" sldId="467"/>
        </pc:sldMkLst>
      </pc:sldChg>
      <pc:sldChg chg="setBg">
        <pc:chgData name="Joanne English" userId="ef3aad8cf3e8da09" providerId="LiveId" clId="{6615F751-6802-427F-A189-098BABF71BA3}" dt="2023-11-14T16:51:31.557" v="6"/>
        <pc:sldMkLst>
          <pc:docMk/>
          <pc:sldMk cId="2036490594" sldId="468"/>
        </pc:sldMkLst>
      </pc:sldChg>
      <pc:sldChg chg="setBg">
        <pc:chgData name="Joanne English" userId="ef3aad8cf3e8da09" providerId="LiveId" clId="{6615F751-6802-427F-A189-098BABF71BA3}" dt="2023-11-14T16:51:31.557" v="6"/>
        <pc:sldMkLst>
          <pc:docMk/>
          <pc:sldMk cId="3271955137" sldId="469"/>
        </pc:sldMkLst>
      </pc:sldChg>
      <pc:sldChg chg="setBg">
        <pc:chgData name="Joanne English" userId="ef3aad8cf3e8da09" providerId="LiveId" clId="{6615F751-6802-427F-A189-098BABF71BA3}" dt="2023-11-14T16:51:31.557" v="6"/>
        <pc:sldMkLst>
          <pc:docMk/>
          <pc:sldMk cId="2768090892" sldId="470"/>
        </pc:sldMkLst>
      </pc:sldChg>
      <pc:sldChg chg="del">
        <pc:chgData name="Joanne English" userId="ef3aad8cf3e8da09" providerId="LiveId" clId="{6615F751-6802-427F-A189-098BABF71BA3}" dt="2023-11-14T16:54:04.800" v="18" actId="2696"/>
        <pc:sldMkLst>
          <pc:docMk/>
          <pc:sldMk cId="1102666590" sldId="471"/>
        </pc:sldMkLst>
      </pc:sldChg>
      <pc:sldChg chg="addSp modSp new mod setBg">
        <pc:chgData name="Joanne English" userId="ef3aad8cf3e8da09" providerId="LiveId" clId="{6615F751-6802-427F-A189-098BABF71BA3}" dt="2023-11-14T16:53:37.892" v="17"/>
        <pc:sldMkLst>
          <pc:docMk/>
          <pc:sldMk cId="2809072993" sldId="472"/>
        </pc:sldMkLst>
        <pc:spChg chg="add mod">
          <ac:chgData name="Joanne English" userId="ef3aad8cf3e8da09" providerId="LiveId" clId="{6615F751-6802-427F-A189-098BABF71BA3}" dt="2023-11-14T16:52:44.537" v="12" actId="1076"/>
          <ac:spMkLst>
            <pc:docMk/>
            <pc:sldMk cId="2809072993" sldId="472"/>
            <ac:spMk id="7" creationId="{272D76BB-EC2F-7482-FA81-49CD39780FA5}"/>
          </ac:spMkLst>
        </pc:spChg>
        <pc:spChg chg="add mod">
          <ac:chgData name="Joanne English" userId="ef3aad8cf3e8da09" providerId="LiveId" clId="{6615F751-6802-427F-A189-098BABF71BA3}" dt="2023-11-14T16:53:06.326" v="15" actId="207"/>
          <ac:spMkLst>
            <pc:docMk/>
            <pc:sldMk cId="2809072993" sldId="472"/>
            <ac:spMk id="9" creationId="{481838C7-2998-EFED-CC0D-08FF4A135E39}"/>
          </ac:spMkLst>
        </pc:spChg>
        <pc:picChg chg="add mod ord">
          <ac:chgData name="Joanne English" userId="ef3aad8cf3e8da09" providerId="LiveId" clId="{6615F751-6802-427F-A189-098BABF71BA3}" dt="2023-11-14T16:51:14.100" v="3" actId="167"/>
          <ac:picMkLst>
            <pc:docMk/>
            <pc:sldMk cId="2809072993" sldId="472"/>
            <ac:picMk id="5" creationId="{A5826B87-A942-3797-BF84-0B7C45735722}"/>
          </ac:picMkLst>
        </pc:picChg>
        <pc:picChg chg="add mod">
          <ac:chgData name="Joanne English" userId="ef3aad8cf3e8da09" providerId="LiveId" clId="{6615F751-6802-427F-A189-098BABF71BA3}" dt="2023-11-14T16:52:04.510" v="7"/>
          <ac:picMkLst>
            <pc:docMk/>
            <pc:sldMk cId="2809072993" sldId="472"/>
            <ac:picMk id="6" creationId="{193E48ED-0AD6-BA34-F582-C78E58C96508}"/>
          </ac:picMkLst>
        </pc:picChg>
        <pc:picChg chg="add mod">
          <ac:chgData name="Joanne English" userId="ef3aad8cf3e8da09" providerId="LiveId" clId="{6615F751-6802-427F-A189-098BABF71BA3}" dt="2023-11-14T16:52:39.696" v="11" actId="1076"/>
          <ac:picMkLst>
            <pc:docMk/>
            <pc:sldMk cId="2809072993" sldId="472"/>
            <ac:picMk id="8" creationId="{873A05ED-8CE8-0EA8-F107-B2A36439C260}"/>
          </ac:picMkLst>
        </pc:picChg>
        <pc:picChg chg="add mod">
          <ac:chgData name="Joanne English" userId="ef3aad8cf3e8da09" providerId="LiveId" clId="{6615F751-6802-427F-A189-098BABF71BA3}" dt="2023-11-14T16:53:27.502" v="16"/>
          <ac:picMkLst>
            <pc:docMk/>
            <pc:sldMk cId="2809072993" sldId="472"/>
            <ac:picMk id="10" creationId="{7A8E8670-D766-A76B-C880-C56090E41313}"/>
          </ac:picMkLst>
        </pc:picChg>
        <pc:picChg chg="add mod">
          <ac:chgData name="Joanne English" userId="ef3aad8cf3e8da09" providerId="LiveId" clId="{6615F751-6802-427F-A189-098BABF71BA3}" dt="2023-11-14T16:53:37.892" v="17"/>
          <ac:picMkLst>
            <pc:docMk/>
            <pc:sldMk cId="2809072993" sldId="472"/>
            <ac:picMk id="11" creationId="{4E0E033B-FDAC-556C-CD6E-F1EB232BDBC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D5A4C-C746-5E42-8819-AF5D12256B42}"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8A0BF830-3AAB-F744-BA40-365BAF4B4F43}">
      <dgm:prSet custT="1"/>
      <dgm:spPr>
        <a:solidFill>
          <a:srgbClr val="0C2C52"/>
        </a:solidFill>
      </dgm:spPr>
      <dgm:t>
        <a:bodyPr/>
        <a:lstStyle/>
        <a:p>
          <a:r>
            <a:rPr lang="en-GB" sz="1700" dirty="0"/>
            <a:t>Organisation</a:t>
          </a:r>
        </a:p>
      </dgm:t>
    </dgm:pt>
    <dgm:pt modelId="{912AF611-C423-F542-9022-E0F14024D9DC}" type="parTrans" cxnId="{F0E059D7-BCCE-0349-B6F0-34048A186981}">
      <dgm:prSet/>
      <dgm:spPr/>
      <dgm:t>
        <a:bodyPr/>
        <a:lstStyle/>
        <a:p>
          <a:endParaRPr lang="en-US"/>
        </a:p>
      </dgm:t>
    </dgm:pt>
    <dgm:pt modelId="{BA3BE346-BDAA-7D45-AF0E-BEC98DB396E9}" type="sibTrans" cxnId="{F0E059D7-BCCE-0349-B6F0-34048A186981}">
      <dgm:prSet/>
      <dgm:spPr/>
      <dgm:t>
        <a:bodyPr/>
        <a:lstStyle/>
        <a:p>
          <a:endParaRPr lang="en-US"/>
        </a:p>
      </dgm:t>
    </dgm:pt>
    <dgm:pt modelId="{CAFB22CB-A314-9845-A8E9-A2E0239B1DF8}">
      <dgm:prSet custT="1"/>
      <dgm:spPr>
        <a:solidFill>
          <a:srgbClr val="0C2C52"/>
        </a:solidFill>
      </dgm:spPr>
      <dgm:t>
        <a:bodyPr/>
        <a:lstStyle/>
        <a:p>
          <a:r>
            <a:rPr lang="en-US" sz="1800" dirty="0"/>
            <a:t>Human</a:t>
          </a:r>
          <a:endParaRPr lang="en-GB" sz="1800" dirty="0"/>
        </a:p>
      </dgm:t>
    </dgm:pt>
    <dgm:pt modelId="{78936984-D4A4-CF47-A364-4E035EA0D35C}" type="parTrans" cxnId="{031D413A-AF40-0943-A466-3D6E6578D1E7}">
      <dgm:prSet/>
      <dgm:spPr/>
      <dgm:t>
        <a:bodyPr/>
        <a:lstStyle/>
        <a:p>
          <a:endParaRPr lang="en-US"/>
        </a:p>
      </dgm:t>
    </dgm:pt>
    <dgm:pt modelId="{FA43827D-93C6-2542-8F3B-FF856FF9EB20}" type="sibTrans" cxnId="{031D413A-AF40-0943-A466-3D6E6578D1E7}">
      <dgm:prSet/>
      <dgm:spPr/>
      <dgm:t>
        <a:bodyPr/>
        <a:lstStyle/>
        <a:p>
          <a:endParaRPr lang="en-US"/>
        </a:p>
      </dgm:t>
    </dgm:pt>
    <dgm:pt modelId="{933C951E-764C-724B-AEF8-A14904DDBBAA}">
      <dgm:prSet custT="1"/>
      <dgm:spPr>
        <a:solidFill>
          <a:srgbClr val="0C2C52">
            <a:alpha val="14000"/>
          </a:srgbClr>
        </a:solidFill>
      </dgm:spPr>
      <dgm:t>
        <a:bodyPr/>
        <a:lstStyle/>
        <a:p>
          <a:r>
            <a:rPr lang="en-US" sz="1800" dirty="0">
              <a:solidFill>
                <a:srgbClr val="0C2C52"/>
              </a:solidFill>
            </a:rPr>
            <a:t>Tools</a:t>
          </a:r>
          <a:r>
            <a:rPr lang="en-US" sz="1800" dirty="0"/>
            <a:t> </a:t>
          </a:r>
          <a:endParaRPr lang="en-GB" sz="1800" dirty="0"/>
        </a:p>
      </dgm:t>
    </dgm:pt>
    <dgm:pt modelId="{FB27DB0F-80DC-FD4F-AF86-C61A25B162FC}" type="parTrans" cxnId="{D26AAEC7-6577-7B4B-93ED-09D4E31F5A84}">
      <dgm:prSet/>
      <dgm:spPr/>
      <dgm:t>
        <a:bodyPr/>
        <a:lstStyle/>
        <a:p>
          <a:endParaRPr lang="en-US"/>
        </a:p>
      </dgm:t>
    </dgm:pt>
    <dgm:pt modelId="{FAD6AEFA-90D2-F74E-ACE4-F02E441AA579}" type="sibTrans" cxnId="{D26AAEC7-6577-7B4B-93ED-09D4E31F5A84}">
      <dgm:prSet/>
      <dgm:spPr/>
      <dgm:t>
        <a:bodyPr/>
        <a:lstStyle/>
        <a:p>
          <a:endParaRPr lang="en-US"/>
        </a:p>
      </dgm:t>
    </dgm:pt>
    <dgm:pt modelId="{B0951CDE-42FD-E842-B022-1682289F6C74}">
      <dgm:prSet custT="1"/>
      <dgm:spPr>
        <a:solidFill>
          <a:srgbClr val="0C2C52">
            <a:alpha val="14000"/>
          </a:srgbClr>
        </a:solidFill>
      </dgm:spPr>
      <dgm:t>
        <a:bodyPr/>
        <a:lstStyle/>
        <a:p>
          <a:r>
            <a:rPr lang="en-GB" sz="1800" dirty="0">
              <a:solidFill>
                <a:srgbClr val="0C2C52"/>
              </a:solidFill>
            </a:rPr>
            <a:t>Processes</a:t>
          </a:r>
        </a:p>
      </dgm:t>
    </dgm:pt>
    <dgm:pt modelId="{1F7E2D11-A6EE-584F-B113-CA28B1109957}" type="parTrans" cxnId="{61F1949D-ED52-5F4F-81EF-2ED9DF940E1C}">
      <dgm:prSet/>
      <dgm:spPr/>
      <dgm:t>
        <a:bodyPr/>
        <a:lstStyle/>
        <a:p>
          <a:endParaRPr lang="en-US"/>
        </a:p>
      </dgm:t>
    </dgm:pt>
    <dgm:pt modelId="{28CB6D8C-6712-F34B-B34B-606DE51272EE}" type="sibTrans" cxnId="{61F1949D-ED52-5F4F-81EF-2ED9DF940E1C}">
      <dgm:prSet/>
      <dgm:spPr/>
      <dgm:t>
        <a:bodyPr/>
        <a:lstStyle/>
        <a:p>
          <a:endParaRPr lang="en-US"/>
        </a:p>
      </dgm:t>
    </dgm:pt>
    <dgm:pt modelId="{41F4CAE2-D89E-3548-9A45-9B03C6C10368}" type="pres">
      <dgm:prSet presAssocID="{649D5A4C-C746-5E42-8819-AF5D12256B42}" presName="matrix" presStyleCnt="0">
        <dgm:presLayoutVars>
          <dgm:chMax val="1"/>
          <dgm:dir/>
          <dgm:resizeHandles val="exact"/>
        </dgm:presLayoutVars>
      </dgm:prSet>
      <dgm:spPr/>
    </dgm:pt>
    <dgm:pt modelId="{32F0950B-7E01-3548-96E4-38C2FCB2E7F2}" type="pres">
      <dgm:prSet presAssocID="{649D5A4C-C746-5E42-8819-AF5D12256B42}" presName="diamond" presStyleLbl="bgShp" presStyleIdx="0" presStyleCnt="1" custLinFactNeighborY="455"/>
      <dgm:spPr/>
    </dgm:pt>
    <dgm:pt modelId="{BC133AF1-93BC-4946-ABBD-0CAD24A8632A}" type="pres">
      <dgm:prSet presAssocID="{649D5A4C-C746-5E42-8819-AF5D12256B42}" presName="quad1" presStyleLbl="node1" presStyleIdx="0" presStyleCnt="4" custScaleX="111680" custScaleY="109717" custLinFactNeighborX="-5724" custLinFactNeighborY="-5529">
        <dgm:presLayoutVars>
          <dgm:chMax val="0"/>
          <dgm:chPref val="0"/>
          <dgm:bulletEnabled val="1"/>
        </dgm:presLayoutVars>
      </dgm:prSet>
      <dgm:spPr/>
    </dgm:pt>
    <dgm:pt modelId="{CA8DBD8E-CF94-594B-A935-9012C1746F79}" type="pres">
      <dgm:prSet presAssocID="{649D5A4C-C746-5E42-8819-AF5D12256B42}" presName="quad2" presStyleLbl="node1" presStyleIdx="1" presStyleCnt="4" custScaleX="109717" custScaleY="109717" custLinFactNeighborX="4376" custLinFactNeighborY="-4655">
        <dgm:presLayoutVars>
          <dgm:chMax val="0"/>
          <dgm:chPref val="0"/>
          <dgm:bulletEnabled val="1"/>
        </dgm:presLayoutVars>
      </dgm:prSet>
      <dgm:spPr/>
    </dgm:pt>
    <dgm:pt modelId="{782E3500-4F0D-3C48-9A23-AB1E8E43AAA4}" type="pres">
      <dgm:prSet presAssocID="{649D5A4C-C746-5E42-8819-AF5D12256B42}" presName="quad3" presStyleLbl="node1" presStyleIdx="2" presStyleCnt="4" custScaleX="109739" custScaleY="109717" custLinFactNeighborX="-3698" custLinFactNeighborY="4373">
        <dgm:presLayoutVars>
          <dgm:chMax val="0"/>
          <dgm:chPref val="0"/>
          <dgm:bulletEnabled val="1"/>
        </dgm:presLayoutVars>
      </dgm:prSet>
      <dgm:spPr/>
    </dgm:pt>
    <dgm:pt modelId="{3A93E391-62AD-414D-982B-989458E22FA1}" type="pres">
      <dgm:prSet presAssocID="{649D5A4C-C746-5E42-8819-AF5D12256B42}" presName="quad4" presStyleLbl="node1" presStyleIdx="3" presStyleCnt="4" custScaleX="109717" custScaleY="109717" custLinFactNeighborX="5446" custLinFactNeighborY="3498">
        <dgm:presLayoutVars>
          <dgm:chMax val="0"/>
          <dgm:chPref val="0"/>
          <dgm:bulletEnabled val="1"/>
        </dgm:presLayoutVars>
      </dgm:prSet>
      <dgm:spPr/>
    </dgm:pt>
  </dgm:ptLst>
  <dgm:cxnLst>
    <dgm:cxn modelId="{07433E39-E8FF-C743-98FD-628F1652979B}" type="presOf" srcId="{CAFB22CB-A314-9845-A8E9-A2E0239B1DF8}" destId="{CA8DBD8E-CF94-594B-A935-9012C1746F79}" srcOrd="0" destOrd="0" presId="urn:microsoft.com/office/officeart/2005/8/layout/matrix3"/>
    <dgm:cxn modelId="{031D413A-AF40-0943-A466-3D6E6578D1E7}" srcId="{649D5A4C-C746-5E42-8819-AF5D12256B42}" destId="{CAFB22CB-A314-9845-A8E9-A2E0239B1DF8}" srcOrd="1" destOrd="0" parTransId="{78936984-D4A4-CF47-A364-4E035EA0D35C}" sibTransId="{FA43827D-93C6-2542-8F3B-FF856FF9EB20}"/>
    <dgm:cxn modelId="{61F1949D-ED52-5F4F-81EF-2ED9DF940E1C}" srcId="{649D5A4C-C746-5E42-8819-AF5D12256B42}" destId="{B0951CDE-42FD-E842-B022-1682289F6C74}" srcOrd="3" destOrd="0" parTransId="{1F7E2D11-A6EE-584F-B113-CA28B1109957}" sibTransId="{28CB6D8C-6712-F34B-B34B-606DE51272EE}"/>
    <dgm:cxn modelId="{4019B1A3-A867-B348-A419-1845E18BD9BC}" type="presOf" srcId="{8A0BF830-3AAB-F744-BA40-365BAF4B4F43}" destId="{BC133AF1-93BC-4946-ABBD-0CAD24A8632A}" srcOrd="0" destOrd="0" presId="urn:microsoft.com/office/officeart/2005/8/layout/matrix3"/>
    <dgm:cxn modelId="{99680FC2-06CD-8B4B-8FB9-21FC3CACCBE2}" type="presOf" srcId="{B0951CDE-42FD-E842-B022-1682289F6C74}" destId="{3A93E391-62AD-414D-982B-989458E22FA1}" srcOrd="0" destOrd="0" presId="urn:microsoft.com/office/officeart/2005/8/layout/matrix3"/>
    <dgm:cxn modelId="{D26AAEC7-6577-7B4B-93ED-09D4E31F5A84}" srcId="{649D5A4C-C746-5E42-8819-AF5D12256B42}" destId="{933C951E-764C-724B-AEF8-A14904DDBBAA}" srcOrd="2" destOrd="0" parTransId="{FB27DB0F-80DC-FD4F-AF86-C61A25B162FC}" sibTransId="{FAD6AEFA-90D2-F74E-ACE4-F02E441AA579}"/>
    <dgm:cxn modelId="{F0E059D7-BCCE-0349-B6F0-34048A186981}" srcId="{649D5A4C-C746-5E42-8819-AF5D12256B42}" destId="{8A0BF830-3AAB-F744-BA40-365BAF4B4F43}" srcOrd="0" destOrd="0" parTransId="{912AF611-C423-F542-9022-E0F14024D9DC}" sibTransId="{BA3BE346-BDAA-7D45-AF0E-BEC98DB396E9}"/>
    <dgm:cxn modelId="{B52B86D9-4952-344A-8909-37E2891BDCA0}" type="presOf" srcId="{649D5A4C-C746-5E42-8819-AF5D12256B42}" destId="{41F4CAE2-D89E-3548-9A45-9B03C6C10368}" srcOrd="0" destOrd="0" presId="urn:microsoft.com/office/officeart/2005/8/layout/matrix3"/>
    <dgm:cxn modelId="{7F72A5E3-FCF3-AA49-B055-26303E18300A}" type="presOf" srcId="{933C951E-764C-724B-AEF8-A14904DDBBAA}" destId="{782E3500-4F0D-3C48-9A23-AB1E8E43AAA4}" srcOrd="0" destOrd="0" presId="urn:microsoft.com/office/officeart/2005/8/layout/matrix3"/>
    <dgm:cxn modelId="{438F1D04-31AD-784D-A7EB-217FB038FEF3}" type="presParOf" srcId="{41F4CAE2-D89E-3548-9A45-9B03C6C10368}" destId="{32F0950B-7E01-3548-96E4-38C2FCB2E7F2}" srcOrd="0" destOrd="0" presId="urn:microsoft.com/office/officeart/2005/8/layout/matrix3"/>
    <dgm:cxn modelId="{F2A983D3-F45E-5A42-903D-039060F6D56C}" type="presParOf" srcId="{41F4CAE2-D89E-3548-9A45-9B03C6C10368}" destId="{BC133AF1-93BC-4946-ABBD-0CAD24A8632A}" srcOrd="1" destOrd="0" presId="urn:microsoft.com/office/officeart/2005/8/layout/matrix3"/>
    <dgm:cxn modelId="{16AF4469-7544-B442-B663-C66E73A5B04C}" type="presParOf" srcId="{41F4CAE2-D89E-3548-9A45-9B03C6C10368}" destId="{CA8DBD8E-CF94-594B-A935-9012C1746F79}" srcOrd="2" destOrd="0" presId="urn:microsoft.com/office/officeart/2005/8/layout/matrix3"/>
    <dgm:cxn modelId="{C5986103-ACE7-0343-A22D-E559B745F617}" type="presParOf" srcId="{41F4CAE2-D89E-3548-9A45-9B03C6C10368}" destId="{782E3500-4F0D-3C48-9A23-AB1E8E43AAA4}" srcOrd="3" destOrd="0" presId="urn:microsoft.com/office/officeart/2005/8/layout/matrix3"/>
    <dgm:cxn modelId="{D00BF484-5542-F742-83F3-E157BEE4590D}" type="presParOf" srcId="{41F4CAE2-D89E-3548-9A45-9B03C6C10368}" destId="{3A93E391-62AD-414D-982B-989458E22FA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950B-7E01-3548-96E4-38C2FCB2E7F2}">
      <dsp:nvSpPr>
        <dsp:cNvPr id="0" name=""/>
        <dsp:cNvSpPr/>
      </dsp:nvSpPr>
      <dsp:spPr>
        <a:xfrm>
          <a:off x="2910085" y="0"/>
          <a:ext cx="3423841" cy="3423841"/>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133AF1-93BC-4946-ABBD-0CAD24A8632A}">
      <dsp:nvSpPr>
        <dsp:cNvPr id="0" name=""/>
        <dsp:cNvSpPr/>
      </dsp:nvSpPr>
      <dsp:spPr>
        <a:xfrm>
          <a:off x="3080936" y="186560"/>
          <a:ext cx="1491260" cy="1465048"/>
        </a:xfrm>
        <a:prstGeom prst="roundRect">
          <a:avLst/>
        </a:prstGeom>
        <a:solidFill>
          <a:srgbClr val="0C2C5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Organisation</a:t>
          </a:r>
        </a:p>
      </dsp:txBody>
      <dsp:txXfrm>
        <a:off x="3152454" y="258078"/>
        <a:ext cx="1348224" cy="1322012"/>
      </dsp:txXfrm>
    </dsp:sp>
    <dsp:sp modelId="{CA8DBD8E-CF94-594B-A935-9012C1746F79}">
      <dsp:nvSpPr>
        <dsp:cNvPr id="0" name=""/>
        <dsp:cNvSpPr/>
      </dsp:nvSpPr>
      <dsp:spPr>
        <a:xfrm>
          <a:off x="4666920" y="198231"/>
          <a:ext cx="1465048" cy="1465048"/>
        </a:xfrm>
        <a:prstGeom prst="roundRect">
          <a:avLst/>
        </a:prstGeom>
        <a:solidFill>
          <a:srgbClr val="0C2C5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Human</a:t>
          </a:r>
          <a:endParaRPr lang="en-GB" sz="1800" kern="1200" dirty="0"/>
        </a:p>
      </dsp:txBody>
      <dsp:txXfrm>
        <a:off x="4738438" y="269749"/>
        <a:ext cx="1322012" cy="1322012"/>
      </dsp:txXfrm>
    </dsp:sp>
    <dsp:sp modelId="{782E3500-4F0D-3C48-9A23-AB1E8E43AAA4}">
      <dsp:nvSpPr>
        <dsp:cNvPr id="0" name=""/>
        <dsp:cNvSpPr/>
      </dsp:nvSpPr>
      <dsp:spPr>
        <a:xfrm>
          <a:off x="3120948" y="1756795"/>
          <a:ext cx="1465342" cy="1465048"/>
        </a:xfrm>
        <a:prstGeom prst="roundRect">
          <a:avLst/>
        </a:prstGeom>
        <a:solidFill>
          <a:srgbClr val="0C2C52">
            <a:alpha val="14000"/>
          </a:srgb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C2C52"/>
              </a:solidFill>
            </a:rPr>
            <a:t>Tools</a:t>
          </a:r>
          <a:r>
            <a:rPr lang="en-US" sz="1800" kern="1200" dirty="0"/>
            <a:t> </a:t>
          </a:r>
          <a:endParaRPr lang="en-GB" sz="1800" kern="1200" dirty="0"/>
        </a:p>
      </dsp:txBody>
      <dsp:txXfrm>
        <a:off x="3192466" y="1828313"/>
        <a:ext cx="1322306" cy="1322012"/>
      </dsp:txXfrm>
    </dsp:sp>
    <dsp:sp modelId="{3A93E391-62AD-414D-982B-989458E22FA1}">
      <dsp:nvSpPr>
        <dsp:cNvPr id="0" name=""/>
        <dsp:cNvSpPr/>
      </dsp:nvSpPr>
      <dsp:spPr>
        <a:xfrm>
          <a:off x="4681207" y="1745111"/>
          <a:ext cx="1465048" cy="1465048"/>
        </a:xfrm>
        <a:prstGeom prst="roundRect">
          <a:avLst/>
        </a:prstGeom>
        <a:solidFill>
          <a:srgbClr val="0C2C52">
            <a:alpha val="14000"/>
          </a:srgb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C2C52"/>
              </a:solidFill>
            </a:rPr>
            <a:t>Processes</a:t>
          </a:r>
        </a:p>
      </dsp:txBody>
      <dsp:txXfrm>
        <a:off x="4752725" y="1816629"/>
        <a:ext cx="1322012" cy="132201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58B158-1C08-834F-893C-84F701A956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A6BE6BE-10AF-524A-85FD-AC69C66781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97476-81BB-4C40-9B17-772B1A8FC741}" type="datetimeFigureOut">
              <a:rPr lang="en-GB" smtClean="0"/>
              <a:t>10/03/2024</a:t>
            </a:fld>
            <a:endParaRPr lang="en-GB"/>
          </a:p>
        </p:txBody>
      </p:sp>
      <p:sp>
        <p:nvSpPr>
          <p:cNvPr id="4" name="Footer Placeholder 3">
            <a:extLst>
              <a:ext uri="{FF2B5EF4-FFF2-40B4-BE49-F238E27FC236}">
                <a16:creationId xmlns:a16="http://schemas.microsoft.com/office/drawing/2014/main" id="{1990FA34-BE67-9143-920D-F382194510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3504441-C9CD-BC41-8690-8611913E24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5AE48E-3DEE-1A44-8D5C-4DB2AA744F9C}" type="slidenum">
              <a:rPr lang="en-GB" smtClean="0"/>
              <a:t>‹#›</a:t>
            </a:fld>
            <a:endParaRPr lang="en-GB"/>
          </a:p>
        </p:txBody>
      </p:sp>
    </p:spTree>
    <p:extLst>
      <p:ext uri="{BB962C8B-B14F-4D97-AF65-F5344CB8AC3E}">
        <p14:creationId xmlns:p14="http://schemas.microsoft.com/office/powerpoint/2010/main" val="1408858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7A18B-C0CA-4D64-9102-E3B29474540D}" type="datetimeFigureOut">
              <a:rPr lang="en-GB" smtClean="0"/>
              <a:t>10/03/2024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ADBD-1819-41C4-8C8A-679EDFD0DB98}" type="slidenum">
              <a:rPr lang="en-GB" smtClean="0"/>
              <a:t>‹#›</a:t>
            </a:fld>
            <a:endParaRPr lang="en-GB"/>
          </a:p>
        </p:txBody>
      </p:sp>
    </p:spTree>
    <p:extLst>
      <p:ext uri="{BB962C8B-B14F-4D97-AF65-F5344CB8AC3E}">
        <p14:creationId xmlns:p14="http://schemas.microsoft.com/office/powerpoint/2010/main" val="169444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Japan is a good example of a country with a well functioning national cyber security ecosystem: every country NEEDS something like that – this concept comes back in at least two more slides below.</a:t>
            </a:r>
          </a:p>
          <a:p>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4</a:t>
            </a:fld>
            <a:endParaRPr lang="en-GB"/>
          </a:p>
        </p:txBody>
      </p:sp>
    </p:spTree>
    <p:extLst>
      <p:ext uri="{BB962C8B-B14F-4D97-AF65-F5344CB8AC3E}">
        <p14:creationId xmlns:p14="http://schemas.microsoft.com/office/powerpoint/2010/main" val="2221804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25</a:t>
            </a:fld>
            <a:endParaRPr lang="en-GB"/>
          </a:p>
        </p:txBody>
      </p:sp>
    </p:spTree>
    <p:extLst>
      <p:ext uri="{BB962C8B-B14F-4D97-AF65-F5344CB8AC3E}">
        <p14:creationId xmlns:p14="http://schemas.microsoft.com/office/powerpoint/2010/main" val="129443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	</a:t>
            </a:r>
          </a:p>
        </p:txBody>
      </p:sp>
      <p:sp>
        <p:nvSpPr>
          <p:cNvPr id="4" name="Slide Number Placeholder 3"/>
          <p:cNvSpPr>
            <a:spLocks noGrp="1"/>
          </p:cNvSpPr>
          <p:nvPr>
            <p:ph type="sldNum" sz="quarter" idx="5"/>
          </p:nvPr>
        </p:nvSpPr>
        <p:spPr/>
        <p:txBody>
          <a:bodyPr/>
          <a:lstStyle/>
          <a:p>
            <a:fld id="{5EB3ADBD-1819-41C4-8C8A-679EDFD0DB98}" type="slidenum">
              <a:rPr lang="en-GB" smtClean="0"/>
              <a:t>27</a:t>
            </a:fld>
            <a:endParaRPr lang="en-GB"/>
          </a:p>
        </p:txBody>
      </p:sp>
    </p:spTree>
    <p:extLst>
      <p:ext uri="{BB962C8B-B14F-4D97-AF65-F5344CB8AC3E}">
        <p14:creationId xmlns:p14="http://schemas.microsoft.com/office/powerpoint/2010/main" val="153982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this slide has in the 2</a:t>
            </a:r>
            <a:r>
              <a:rPr lang="en-GB" baseline="30000" dirty="0"/>
              <a:t>nd</a:t>
            </a:r>
            <a:r>
              <a:rPr lang="en-GB" dirty="0"/>
              <a:t> half an African focus. Change if needed, depending on your audience.</a:t>
            </a:r>
          </a:p>
        </p:txBody>
      </p:sp>
      <p:sp>
        <p:nvSpPr>
          <p:cNvPr id="4" name="Slide Number Placeholder 3"/>
          <p:cNvSpPr>
            <a:spLocks noGrp="1"/>
          </p:cNvSpPr>
          <p:nvPr>
            <p:ph type="sldNum" sz="quarter" idx="5"/>
          </p:nvPr>
        </p:nvSpPr>
        <p:spPr/>
        <p:txBody>
          <a:bodyPr/>
          <a:lstStyle/>
          <a:p>
            <a:fld id="{5EB3ADBD-1819-41C4-8C8A-679EDFD0DB98}" type="slidenum">
              <a:rPr lang="en-GB" smtClean="0"/>
              <a:t>28</a:t>
            </a:fld>
            <a:endParaRPr lang="en-GB"/>
          </a:p>
        </p:txBody>
      </p:sp>
    </p:spTree>
    <p:extLst>
      <p:ext uri="{BB962C8B-B14F-4D97-AF65-F5344CB8AC3E}">
        <p14:creationId xmlns:p14="http://schemas.microsoft.com/office/powerpoint/2010/main" val="314311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FF0000"/>
                </a:solidFill>
              </a:rPr>
              <a:t>The “beer drinking model of trust” is an old insider joke in the CSIRT community. It’s however serious enough – the trust building between people is significantly helped by eating and drinking together, this is just who we humans are. Sitting in a meeting room with 50 people and listening to a speaker does comparatively not so much in building trust – unless the speaker or trainer engages the attendants and gets them to do things together, like exercises etc.</a:t>
            </a:r>
          </a:p>
        </p:txBody>
      </p:sp>
      <p:sp>
        <p:nvSpPr>
          <p:cNvPr id="4" name="Slide Number Placeholder 3"/>
          <p:cNvSpPr>
            <a:spLocks noGrp="1"/>
          </p:cNvSpPr>
          <p:nvPr>
            <p:ph type="sldNum" sz="quarter" idx="5"/>
          </p:nvPr>
        </p:nvSpPr>
        <p:spPr/>
        <p:txBody>
          <a:bodyPr/>
          <a:lstStyle/>
          <a:p>
            <a:fld id="{5EB3ADBD-1819-41C4-8C8A-679EDFD0DB98}" type="slidenum">
              <a:rPr lang="en-GB" smtClean="0"/>
              <a:t>29</a:t>
            </a:fld>
            <a:endParaRPr lang="en-GB"/>
          </a:p>
        </p:txBody>
      </p:sp>
    </p:spTree>
    <p:extLst>
      <p:ext uri="{BB962C8B-B14F-4D97-AF65-F5344CB8AC3E}">
        <p14:creationId xmlns:p14="http://schemas.microsoft.com/office/powerpoint/2010/main" val="290652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there is a presentation associated with this one, about Cyber Hygiene/Awareness. If there is time, go into that training here, and after that come back here to go on with the remaining slides here.</a:t>
            </a:r>
          </a:p>
        </p:txBody>
      </p:sp>
      <p:sp>
        <p:nvSpPr>
          <p:cNvPr id="4" name="Slide Number Placeholder 3"/>
          <p:cNvSpPr>
            <a:spLocks noGrp="1"/>
          </p:cNvSpPr>
          <p:nvPr>
            <p:ph type="sldNum" sz="quarter" idx="5"/>
          </p:nvPr>
        </p:nvSpPr>
        <p:spPr/>
        <p:txBody>
          <a:bodyPr/>
          <a:lstStyle/>
          <a:p>
            <a:fld id="{5EB3ADBD-1819-41C4-8C8A-679EDFD0DB98}" type="slidenum">
              <a:rPr lang="en-GB" smtClean="0"/>
              <a:t>31</a:t>
            </a:fld>
            <a:endParaRPr lang="en-GB"/>
          </a:p>
        </p:txBody>
      </p:sp>
    </p:spTree>
    <p:extLst>
      <p:ext uri="{BB962C8B-B14F-4D97-AF65-F5344CB8AC3E}">
        <p14:creationId xmlns:p14="http://schemas.microsoft.com/office/powerpoint/2010/main" val="113396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shortly explain all 6, and the order: of course you could change the order slightly, it’s not meant to be cut in stone. Creativity and trust building are probably the factors that make the CSIRT craft so fascinating and are certainly important reason that people keep coming back to the CSIRT community.</a:t>
            </a:r>
          </a:p>
          <a:p>
            <a:r>
              <a:rPr lang="en-GB" dirty="0"/>
              <a:t>Repeat that “trust” is based on interpersonal relationships – NOT on organisational bonds, or on website certificates, etc</a:t>
            </a:r>
          </a:p>
        </p:txBody>
      </p:sp>
      <p:sp>
        <p:nvSpPr>
          <p:cNvPr id="4" name="Slide Number Placeholder 3"/>
          <p:cNvSpPr>
            <a:spLocks noGrp="1"/>
          </p:cNvSpPr>
          <p:nvPr>
            <p:ph type="sldNum" sz="quarter" idx="5"/>
          </p:nvPr>
        </p:nvSpPr>
        <p:spPr/>
        <p:txBody>
          <a:bodyPr/>
          <a:lstStyle/>
          <a:p>
            <a:fld id="{9CBC110B-1C27-4A5B-8007-E6BF4BB6C5F7}" type="slidenum">
              <a:rPr lang="en-GB" smtClean="0"/>
              <a:t>42</a:t>
            </a:fld>
            <a:endParaRPr lang="en-GB"/>
          </a:p>
        </p:txBody>
      </p:sp>
    </p:spTree>
    <p:extLst>
      <p:ext uri="{BB962C8B-B14F-4D97-AF65-F5344CB8AC3E}">
        <p14:creationId xmlns:p14="http://schemas.microsoft.com/office/powerpoint/2010/main" val="387023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44</a:t>
            </a:fld>
            <a:endParaRPr lang="en-GB"/>
          </a:p>
        </p:txBody>
      </p:sp>
    </p:spTree>
    <p:extLst>
      <p:ext uri="{BB962C8B-B14F-4D97-AF65-F5344CB8AC3E}">
        <p14:creationId xmlns:p14="http://schemas.microsoft.com/office/powerpoint/2010/main" val="55790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fill out and unhide this slide if applicable.</a:t>
            </a:r>
          </a:p>
        </p:txBody>
      </p:sp>
      <p:sp>
        <p:nvSpPr>
          <p:cNvPr id="4" name="Slide Number Placeholder 3"/>
          <p:cNvSpPr>
            <a:spLocks noGrp="1"/>
          </p:cNvSpPr>
          <p:nvPr>
            <p:ph type="sldNum" sz="quarter" idx="5"/>
          </p:nvPr>
        </p:nvSpPr>
        <p:spPr/>
        <p:txBody>
          <a:bodyPr/>
          <a:lstStyle/>
          <a:p>
            <a:fld id="{5EB3ADBD-1819-41C4-8C8A-679EDFD0DB98}" type="slidenum">
              <a:rPr lang="en-GB" smtClean="0"/>
              <a:t>45</a:t>
            </a:fld>
            <a:endParaRPr lang="en-GB"/>
          </a:p>
        </p:txBody>
      </p:sp>
    </p:spTree>
    <p:extLst>
      <p:ext uri="{BB962C8B-B14F-4D97-AF65-F5344CB8AC3E}">
        <p14:creationId xmlns:p14="http://schemas.microsoft.com/office/powerpoint/2010/main" val="46673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Courtesy note: this </a:t>
            </a:r>
            <a:r>
              <a:rPr lang="en-GB" b="0" i="1" dirty="0" err="1"/>
              <a:t>slideset</a:t>
            </a:r>
            <a:r>
              <a:rPr lang="en-GB" b="0" i="1" dirty="0"/>
              <a:t> was developed by Don Stikvoort, with additions by </a:t>
            </a:r>
            <a:r>
              <a:rPr lang="en-GB" b="0" i="1" dirty="0" err="1"/>
              <a:t>Klaid</a:t>
            </a:r>
            <a:r>
              <a:rPr lang="en-GB" b="0" i="1" dirty="0"/>
              <a:t> </a:t>
            </a:r>
            <a:r>
              <a:rPr lang="en-GB" b="0" i="1" dirty="0" err="1"/>
              <a:t>Mägi</a:t>
            </a:r>
            <a:r>
              <a:rPr lang="en-GB" b="0" i="1" dirty="0"/>
              <a:t>.</a:t>
            </a:r>
            <a:endParaRPr lang="en-GB" b="1" dirty="0"/>
          </a:p>
          <a:p>
            <a:endParaRPr lang="en-GB" b="1" dirty="0"/>
          </a:p>
          <a:p>
            <a:r>
              <a:rPr lang="en-GB" b="1" dirty="0"/>
              <a:t>Trainer</a:t>
            </a:r>
            <a:r>
              <a:rPr lang="en-GB" dirty="0"/>
              <a:t>: adopt the course type and the title to what suits your needs – an executive seminar has a different target audience than a workshop. You may also need to hide some slides depending on your audience, and the time you have available.</a:t>
            </a:r>
            <a:br>
              <a:rPr lang="en-GB" dirty="0"/>
            </a:br>
            <a:r>
              <a:rPr lang="en-GB" b="1" dirty="0"/>
              <a:t>Trainer</a:t>
            </a:r>
            <a:r>
              <a:rPr lang="en-GB" dirty="0"/>
              <a:t>: fill in trainer names and location and date</a:t>
            </a:r>
          </a:p>
        </p:txBody>
      </p:sp>
      <p:sp>
        <p:nvSpPr>
          <p:cNvPr id="4" name="Slide Number Placeholder 3"/>
          <p:cNvSpPr>
            <a:spLocks noGrp="1"/>
          </p:cNvSpPr>
          <p:nvPr>
            <p:ph type="sldNum" sz="quarter" idx="5"/>
          </p:nvPr>
        </p:nvSpPr>
        <p:spPr/>
        <p:txBody>
          <a:bodyPr/>
          <a:lstStyle/>
          <a:p>
            <a:fld id="{5EB3ADBD-1819-41C4-8C8A-679EDFD0DB98}" type="slidenum">
              <a:rPr lang="en-GB" smtClean="0"/>
              <a:t>5</a:t>
            </a:fld>
            <a:endParaRPr lang="en-GB"/>
          </a:p>
        </p:txBody>
      </p:sp>
    </p:spTree>
    <p:extLst>
      <p:ext uri="{BB962C8B-B14F-4D97-AF65-F5344CB8AC3E}">
        <p14:creationId xmlns:p14="http://schemas.microsoft.com/office/powerpoint/2010/main" val="30313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tailor this slide. If you have co-trainers, make more of these slides. Keep it short and interesting, the goal is not to overwhelm your students, but to make the curious and engaged. You can replace the quote at the bottom of course – the one left here is an old African saying, often used by the Dalai Lama.</a:t>
            </a:r>
          </a:p>
        </p:txBody>
      </p:sp>
      <p:sp>
        <p:nvSpPr>
          <p:cNvPr id="4" name="Slide Number Placeholder 3"/>
          <p:cNvSpPr>
            <a:spLocks noGrp="1"/>
          </p:cNvSpPr>
          <p:nvPr>
            <p:ph type="sldNum" sz="quarter" idx="5"/>
          </p:nvPr>
        </p:nvSpPr>
        <p:spPr/>
        <p:txBody>
          <a:bodyPr/>
          <a:lstStyle/>
          <a:p>
            <a:fld id="{5EB3ADBD-1819-41C4-8C8A-679EDFD0DB98}" type="slidenum">
              <a:rPr lang="en-GB" smtClean="0"/>
              <a:t>6</a:t>
            </a:fld>
            <a:endParaRPr lang="en-GB"/>
          </a:p>
        </p:txBody>
      </p:sp>
    </p:spTree>
    <p:extLst>
      <p:ext uri="{BB962C8B-B14F-4D97-AF65-F5344CB8AC3E}">
        <p14:creationId xmlns:p14="http://schemas.microsoft.com/office/powerpoint/2010/main" val="100436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3ADBD-1819-41C4-8C8A-679EDFD0DB98}" type="slidenum">
              <a:rPr lang="en-GB" smtClean="0"/>
              <a:t>8</a:t>
            </a:fld>
            <a:endParaRPr lang="en-GB"/>
          </a:p>
        </p:txBody>
      </p:sp>
    </p:spTree>
    <p:extLst>
      <p:ext uri="{BB962C8B-B14F-4D97-AF65-F5344CB8AC3E}">
        <p14:creationId xmlns:p14="http://schemas.microsoft.com/office/powerpoint/2010/main" val="102824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Metaphors:</a:t>
            </a:r>
          </a:p>
          <a:p>
            <a:pPr marL="228600" indent="-228600">
              <a:buAutoNum type="arabicParenR"/>
            </a:pPr>
            <a:r>
              <a:rPr lang="en-US" dirty="0"/>
              <a:t>Cisco and Juniper when Juniper joined FIRST</a:t>
            </a:r>
          </a:p>
          <a:p>
            <a:pPr marL="228600" indent="-228600">
              <a:buAutoNum type="arabicParenR"/>
            </a:pPr>
            <a:r>
              <a:rPr lang="en-US" dirty="0"/>
              <a:t>Banks in NL</a:t>
            </a:r>
          </a:p>
          <a:p>
            <a:pPr marL="228600" indent="-228600">
              <a:buAutoNum type="arabicParenR"/>
            </a:pPr>
            <a:r>
              <a:rPr lang="en-US" dirty="0"/>
              <a:t>EE 2007</a:t>
            </a:r>
          </a:p>
          <a:p>
            <a:pPr marL="228600" indent="-228600">
              <a:buAutoNum type="arabicParenR"/>
            </a:pPr>
            <a:r>
              <a:rPr lang="en-US" dirty="0" err="1"/>
              <a:t>Klaid</a:t>
            </a:r>
            <a:r>
              <a:rPr lang="en-US" dirty="0"/>
              <a:t> has example about when he and colleagues of other telco companies in EE decided to share some important cyber sec info and almost got fired</a:t>
            </a:r>
          </a:p>
        </p:txBody>
      </p:sp>
      <p:sp>
        <p:nvSpPr>
          <p:cNvPr id="4" name="Slide Number Placeholder 3"/>
          <p:cNvSpPr>
            <a:spLocks noGrp="1"/>
          </p:cNvSpPr>
          <p:nvPr>
            <p:ph type="sldNum" sz="quarter" idx="5"/>
          </p:nvPr>
        </p:nvSpPr>
        <p:spPr/>
        <p:txBody>
          <a:bodyPr/>
          <a:lstStyle/>
          <a:p>
            <a:fld id="{5EB3ADBD-1819-41C4-8C8A-679EDFD0DB98}" type="slidenum">
              <a:rPr lang="en-GB" smtClean="0"/>
              <a:t>15</a:t>
            </a:fld>
            <a:endParaRPr lang="en-GB"/>
          </a:p>
        </p:txBody>
      </p:sp>
    </p:spTree>
    <p:extLst>
      <p:ext uri="{BB962C8B-B14F-4D97-AF65-F5344CB8AC3E}">
        <p14:creationId xmlns:p14="http://schemas.microsoft.com/office/powerpoint/2010/main" val="329960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first take on the national cyber security ecosystem that every country NEEDS.</a:t>
            </a:r>
          </a:p>
          <a:p>
            <a:r>
              <a:rPr lang="en-GB" dirty="0"/>
              <a:t>Question marks with Civil Society and SME CSIRTs because solutions for these “sectors” are really needed, but hard to implement. They can however not be forgotten, because civil society is ”all of us” and SMEs are companies that may not be in the CI but without SMEs the country stops functioning very soon.</a:t>
            </a:r>
          </a:p>
        </p:txBody>
      </p:sp>
      <p:sp>
        <p:nvSpPr>
          <p:cNvPr id="4" name="Slide Number Placeholder 3"/>
          <p:cNvSpPr>
            <a:spLocks noGrp="1"/>
          </p:cNvSpPr>
          <p:nvPr>
            <p:ph type="sldNum" sz="quarter" idx="5"/>
          </p:nvPr>
        </p:nvSpPr>
        <p:spPr/>
        <p:txBody>
          <a:bodyPr/>
          <a:lstStyle/>
          <a:p>
            <a:fld id="{5EB3ADBD-1819-41C4-8C8A-679EDFD0DB98}" type="slidenum">
              <a:rPr lang="en-GB" smtClean="0"/>
              <a:t>20</a:t>
            </a:fld>
            <a:endParaRPr lang="en-GB"/>
          </a:p>
        </p:txBody>
      </p:sp>
    </p:spTree>
    <p:extLst>
      <p:ext uri="{BB962C8B-B14F-4D97-AF65-F5344CB8AC3E}">
        <p14:creationId xmlns:p14="http://schemas.microsoft.com/office/powerpoint/2010/main" val="353997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the photo is meant to be of a true “champion”, but in the sports field as those are the best known ones. The champion here is Haile </a:t>
            </a:r>
            <a:r>
              <a:rPr lang="en-GB" dirty="0" err="1"/>
              <a:t>Gebrselassie</a:t>
            </a:r>
            <a:r>
              <a:rPr lang="en-GB" dirty="0"/>
              <a:t>, famous marathon runner from </a:t>
            </a:r>
            <a:r>
              <a:rPr lang="en-GB" dirty="0" err="1"/>
              <a:t>Ethipia</a:t>
            </a:r>
            <a:r>
              <a:rPr lang="en-GB" dirty="0"/>
              <a:t>: see https://</a:t>
            </a:r>
            <a:r>
              <a:rPr lang="en-GB" dirty="0" err="1"/>
              <a:t>en.wikipedia.org</a:t>
            </a:r>
            <a:r>
              <a:rPr lang="en-GB" dirty="0"/>
              <a:t>/wiki/</a:t>
            </a:r>
            <a:r>
              <a:rPr lang="en-GB" dirty="0" err="1"/>
              <a:t>Haile_Gebrselassie</a:t>
            </a:r>
            <a:r>
              <a:rPr lang="en-GB" dirty="0"/>
              <a:t> . Replace as you feel is appropriate for where you are and the age of your audience.</a:t>
            </a:r>
          </a:p>
        </p:txBody>
      </p:sp>
      <p:sp>
        <p:nvSpPr>
          <p:cNvPr id="4" name="Slide Number Placeholder 3"/>
          <p:cNvSpPr>
            <a:spLocks noGrp="1"/>
          </p:cNvSpPr>
          <p:nvPr>
            <p:ph type="sldNum" sz="quarter" idx="5"/>
          </p:nvPr>
        </p:nvSpPr>
        <p:spPr/>
        <p:txBody>
          <a:bodyPr/>
          <a:lstStyle/>
          <a:p>
            <a:fld id="{5EB3ADBD-1819-41C4-8C8A-679EDFD0DB98}" type="slidenum">
              <a:rPr lang="en-GB" smtClean="0"/>
              <a:t>22</a:t>
            </a:fld>
            <a:endParaRPr lang="en-GB"/>
          </a:p>
        </p:txBody>
      </p:sp>
    </p:spTree>
    <p:extLst>
      <p:ext uri="{BB962C8B-B14F-4D97-AF65-F5344CB8AC3E}">
        <p14:creationId xmlns:p14="http://schemas.microsoft.com/office/powerpoint/2010/main" val="367043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take on the national cyber security ecosystem that every country NEEDS. </a:t>
            </a:r>
          </a:p>
        </p:txBody>
      </p:sp>
      <p:sp>
        <p:nvSpPr>
          <p:cNvPr id="4" name="Slide Number Placeholder 3"/>
          <p:cNvSpPr>
            <a:spLocks noGrp="1"/>
          </p:cNvSpPr>
          <p:nvPr>
            <p:ph type="sldNum" sz="quarter" idx="5"/>
          </p:nvPr>
        </p:nvSpPr>
        <p:spPr/>
        <p:txBody>
          <a:bodyPr/>
          <a:lstStyle/>
          <a:p>
            <a:fld id="{5EB3ADBD-1819-41C4-8C8A-679EDFD0DB98}" type="slidenum">
              <a:rPr lang="en-GB" smtClean="0"/>
              <a:t>23</a:t>
            </a:fld>
            <a:endParaRPr lang="en-GB"/>
          </a:p>
        </p:txBody>
      </p:sp>
    </p:spTree>
    <p:extLst>
      <p:ext uri="{BB962C8B-B14F-4D97-AF65-F5344CB8AC3E}">
        <p14:creationId xmlns:p14="http://schemas.microsoft.com/office/powerpoint/2010/main" val="277810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it a hierarchy? A mesh? Answer in next slide.</a:t>
            </a:r>
          </a:p>
        </p:txBody>
      </p:sp>
      <p:sp>
        <p:nvSpPr>
          <p:cNvPr id="4" name="Slide Number Placeholder 3"/>
          <p:cNvSpPr>
            <a:spLocks noGrp="1"/>
          </p:cNvSpPr>
          <p:nvPr>
            <p:ph type="sldNum" sz="quarter" idx="5"/>
          </p:nvPr>
        </p:nvSpPr>
        <p:spPr/>
        <p:txBody>
          <a:bodyPr/>
          <a:lstStyle/>
          <a:p>
            <a:fld id="{5EB3ADBD-1819-41C4-8C8A-679EDFD0DB98}" type="slidenum">
              <a:rPr lang="en-GB" smtClean="0"/>
              <a:t>24</a:t>
            </a:fld>
            <a:endParaRPr lang="en-GB"/>
          </a:p>
        </p:txBody>
      </p:sp>
    </p:spTree>
    <p:extLst>
      <p:ext uri="{BB962C8B-B14F-4D97-AF65-F5344CB8AC3E}">
        <p14:creationId xmlns:p14="http://schemas.microsoft.com/office/powerpoint/2010/main" val="36161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2599" y="1438275"/>
            <a:ext cx="7620001" cy="1470025"/>
          </a:xfrm>
          <a:prstGeom prst="rect">
            <a:avLst/>
          </a:prstGeom>
        </p:spPr>
        <p:txBody>
          <a:bodyPr>
            <a:normAutofit/>
          </a:bodyPr>
          <a:lstStyle>
            <a:lvl1pPr>
              <a:defRPr sz="36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752598" y="3289300"/>
            <a:ext cx="7620001" cy="1752600"/>
          </a:xfrm>
          <a:prstGeom prst="rect">
            <a:avLst/>
          </a:prstGeom>
        </p:spPr>
        <p:txBody>
          <a:bodyPr>
            <a:normAutofit/>
          </a:bodyPr>
          <a:lstStyle>
            <a:lvl1pPr marL="0" indent="0" algn="l">
              <a:buNone/>
              <a:defRPr sz="2400">
                <a:solidFill>
                  <a:srgbClr val="00206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Footer Placeholder 6">
            <a:extLst>
              <a:ext uri="{FF2B5EF4-FFF2-40B4-BE49-F238E27FC236}">
                <a16:creationId xmlns:a16="http://schemas.microsoft.com/office/drawing/2014/main" id="{F48F55A3-CEB1-C240-A1EA-CE8E8E8332BB}"/>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453A4915-55E9-AF4E-93BA-BACD5F047C56}"/>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447800" y="241300"/>
            <a:ext cx="9525000" cy="63845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57200" y="1231900"/>
            <a:ext cx="10515600" cy="4419600"/>
          </a:xfrm>
          <a:prstGeom prst="rect">
            <a:avLst/>
          </a:prstGeom>
        </p:spPr>
        <p:txBody>
          <a:bodyPr/>
          <a:lstStyle>
            <a:lvl1pPr marL="0" indent="0">
              <a:buFont typeface="Arial" panose="020B0604020202020204" pitchFamily="34" charset="0"/>
              <a:buNone/>
              <a:defRPr>
                <a:solidFill>
                  <a:srgbClr val="002060"/>
                </a:solidFill>
              </a:defRPr>
            </a:lvl1pPr>
            <a:lvl2pPr marL="914400" indent="-457200">
              <a:buFont typeface="Arial" panose="020B0604020202020204" pitchFamily="34" charset="0"/>
              <a:buChar char="•"/>
              <a:defRPr>
                <a:solidFill>
                  <a:srgbClr val="002060"/>
                </a:solidFill>
              </a:defRPr>
            </a:lvl2pPr>
            <a:lvl3pPr>
              <a:defRPr>
                <a:solidFill>
                  <a:srgbClr val="002060"/>
                </a:solidFill>
              </a:defRPr>
            </a:lvl3pPr>
            <a:lvl4pPr>
              <a:buSzPct val="80000"/>
              <a:defRPr sz="1600">
                <a:solidFill>
                  <a:srgbClr val="002060"/>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6628092D-0413-3847-8C6D-47218B3AA1FA}"/>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A622B0FA-FA6D-F645-9888-519BA6348076}"/>
              </a:ext>
            </a:extLst>
          </p:cNvPr>
          <p:cNvSpPr>
            <a:spLocks noGrp="1"/>
          </p:cNvSpPr>
          <p:nvPr>
            <p:ph type="sldNum" sz="quarter" idx="15"/>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374">
                <a:latin typeface="+mn-lt"/>
              </a:defRPr>
            </a:lvl1pPr>
            <a:lvl2pPr marL="457200" indent="0">
              <a:buNone/>
              <a:defRPr>
                <a:solidFill>
                  <a:srgbClr val="004361"/>
                </a:solidFill>
                <a:latin typeface="+mn-lt"/>
              </a:defRPr>
            </a:lvl2pPr>
            <a:lvl3pPr>
              <a:defRPr>
                <a:solidFill>
                  <a:srgbClr val="003F5E"/>
                </a:solidFill>
                <a:latin typeface="+mn-lt"/>
              </a:defRPr>
            </a:lvl3pPr>
            <a:lvl4pPr>
              <a:defRPr>
                <a:latin typeface="+mn-lt"/>
              </a:defRPr>
            </a:lvl4pPr>
          </a:lstStyle>
          <a:p>
            <a:pPr lvl="1"/>
            <a:endParaRPr lang="en-US" dirty="0"/>
          </a:p>
        </p:txBody>
      </p:sp>
      <p:sp>
        <p:nvSpPr>
          <p:cNvPr id="5" name="Footer Placeholder 4">
            <a:extLst>
              <a:ext uri="{FF2B5EF4-FFF2-40B4-BE49-F238E27FC236}">
                <a16:creationId xmlns:a16="http://schemas.microsoft.com/office/drawing/2014/main" id="{735972FB-413A-EC47-B667-A29C712B18B8}"/>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E008342F-B705-6C43-853A-15CF19DF6E9A}"/>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1623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267200" y="5880100"/>
            <a:ext cx="4191000" cy="365125"/>
          </a:xfrm>
          <a:prstGeom prst="rect">
            <a:avLst/>
          </a:prstGeom>
        </p:spPr>
        <p:txBody>
          <a:bodyPr vert="horz" lIns="91440" tIns="45720" rIns="91440" bIns="45720" rtlCol="0" anchor="ctr"/>
          <a:lstStyle>
            <a:lvl1pPr algn="ctr">
              <a:defRPr sz="1800" b="1">
                <a:solidFill>
                  <a:srgbClr val="FFC000"/>
                </a:solidFill>
              </a:defRPr>
            </a:lvl1pPr>
          </a:lstStyle>
          <a:p>
            <a:endParaRPr lang="en-US" dirty="0"/>
          </a:p>
        </p:txBody>
      </p:sp>
      <p:sp>
        <p:nvSpPr>
          <p:cNvPr id="6" name="Slide Number Placeholder 5"/>
          <p:cNvSpPr>
            <a:spLocks noGrp="1"/>
          </p:cNvSpPr>
          <p:nvPr>
            <p:ph type="sldNum" sz="quarter" idx="4"/>
          </p:nvPr>
        </p:nvSpPr>
        <p:spPr>
          <a:xfrm flipH="1">
            <a:off x="10668000" y="5880100"/>
            <a:ext cx="609600" cy="365125"/>
          </a:xfrm>
          <a:prstGeom prst="rect">
            <a:avLst/>
          </a:prstGeom>
        </p:spPr>
        <p:txBody>
          <a:bodyPr vert="horz" lIns="91440" tIns="45720" rIns="91440" bIns="45720" rtlCol="0" anchor="ctr"/>
          <a:lstStyle>
            <a:lvl1pPr algn="r">
              <a:defRPr sz="1200">
                <a:solidFill>
                  <a:srgbClr val="002060"/>
                </a:solidFill>
              </a:defRPr>
            </a:lvl1pPr>
          </a:lstStyle>
          <a:p>
            <a:fld id="{B6F15528-21DE-4FAA-801E-634DDDAF4B2B}" type="slidenum">
              <a:rPr lang="en-US" smtClean="0"/>
              <a:pPr/>
              <a:t>‹#›</a:t>
            </a:fld>
            <a:endParaRPr lang="en-US" dirty="0"/>
          </a:p>
        </p:txBody>
      </p:sp>
      <p:pic>
        <p:nvPicPr>
          <p:cNvPr id="7" name="Picture 20">
            <a:extLst>
              <a:ext uri="{FF2B5EF4-FFF2-40B4-BE49-F238E27FC236}">
                <a16:creationId xmlns:a16="http://schemas.microsoft.com/office/drawing/2014/main" id="{D5E2DC8A-E36A-5041-AC6C-7219402F19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57243" y="5422900"/>
            <a:ext cx="879046" cy="818422"/>
          </a:xfrm>
          <a:prstGeom prst="rect">
            <a:avLst/>
          </a:prstGeom>
        </p:spPr>
      </p:pic>
      <p:pic>
        <p:nvPicPr>
          <p:cNvPr id="8" name="Picture 19">
            <a:extLst>
              <a:ext uri="{FF2B5EF4-FFF2-40B4-BE49-F238E27FC236}">
                <a16:creationId xmlns:a16="http://schemas.microsoft.com/office/drawing/2014/main" id="{3B400DF3-F520-F74F-9667-B5D4BB2C1AD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52400" y="145131"/>
            <a:ext cx="879046" cy="858169"/>
          </a:xfrm>
          <a:prstGeom prst="rect">
            <a:avLst/>
          </a:prstGeom>
        </p:spPr>
      </p:pic>
      <p:sp>
        <p:nvSpPr>
          <p:cNvPr id="9" name="TextBox 8">
            <a:extLst>
              <a:ext uri="{FF2B5EF4-FFF2-40B4-BE49-F238E27FC236}">
                <a16:creationId xmlns:a16="http://schemas.microsoft.com/office/drawing/2014/main" id="{8B4E4518-96A9-8841-951D-BD5B3E2757A9}"/>
              </a:ext>
            </a:extLst>
          </p:cNvPr>
          <p:cNvSpPr txBox="1"/>
          <p:nvPr userDrawn="1"/>
        </p:nvSpPr>
        <p:spPr>
          <a:xfrm>
            <a:off x="9218450" y="5880100"/>
            <a:ext cx="1182118" cy="369332"/>
          </a:xfrm>
          <a:prstGeom prst="rect">
            <a:avLst/>
          </a:prstGeom>
          <a:solidFill>
            <a:schemeClr val="bg1"/>
          </a:solidFill>
        </p:spPr>
        <p:txBody>
          <a:bodyPr wrap="none" rtlCol="0">
            <a:spAutoFit/>
          </a:bodyPr>
          <a:lstStyle/>
          <a:p>
            <a:r>
              <a:rPr lang="en-GB" b="1" dirty="0">
                <a:solidFill>
                  <a:schemeClr val="tx1"/>
                </a:solidFill>
              </a:rPr>
              <a:t>TLP:CLEAR</a:t>
            </a: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Lst>
  <p:hf hdr="0" ftr="0" dt="0"/>
  <p:txStyles>
    <p:title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eda.admin.ch/eda/en/fdfa/fdfa/aktuell/newsuebersicht/2021/04/uno-cyber-normen.htm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yber-insights.org/cyber-diplomacy-an-emerging-strategy-of-foreign-policy/"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thegfce.org/maartje-peters-head-of-the-dutch-taskforce-on-international-cyber-policy-becomes-the-new-co-chair-of-the-global-forum-on-cyber-expertis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thegfce.or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cyber4dev.eu/" TargetMode="External"/><Relationship Id="rId4" Type="http://schemas.openxmlformats.org/officeDocument/2006/relationships/hyperlink" Target="https://thecommonwealth.org/our-work/commonwealth-cyber-declaration-program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security-operations@cert.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resources.sei.cmu.edu/library/asset-view.cfm?assetid=6305"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irst.or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cybilportal.org/publications/getting-started-with-a-national-csirt-guid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hyperlink" Target="https://unsplash.com/photos/black-and-brown-happy-new-year-text-rIUx_Q9_axw?utm_content=creditCopyText&amp;utm_medium=referral&amp;utm_source=unsplash" TargetMode="External"/><Relationship Id="rId4" Type="http://schemas.openxmlformats.org/officeDocument/2006/relationships/hyperlink" Target="https://unsplash.com/@mrthetrain?utm_content=creditCopyText&amp;utm_medium=referral&amp;utm_source=unsplas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hyperlink" Target="https://unsplash.com/photos/a-group-of-people-holding-hands-on-top-of-a-tree-DNkoNXQti3c?utm_content=creditCopyText&amp;utm_medium=referral&amp;utm_source=unsplash" TargetMode="External"/><Relationship Id="rId4" Type="http://schemas.openxmlformats.org/officeDocument/2006/relationships/hyperlink" Target="https://unsplash.com/@shanerounce?utm_content=creditCopyText&amp;utm_medium=referral&amp;utm_source=unsplash"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opencsirt.org/csirt-maturity/sim3-and-reference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sim3-check.opencsirt.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im3-check.opencsirt.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hyperlink" Target="https://www.first.org/standards/frameworks/csirts/csirt_services_framework_v2.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FBD7-5ACF-8E1F-D097-2763FEAE48F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486D5B-FE1C-70CE-FB87-9B4FB729EC87}"/>
              </a:ext>
            </a:extLst>
          </p:cNvPr>
          <p:cNvSpPr>
            <a:spLocks noGrp="1"/>
          </p:cNvSpPr>
          <p:nvPr>
            <p:ph sz="quarter" idx="13"/>
          </p:nvPr>
        </p:nvSpPr>
        <p:spPr/>
        <p:txBody>
          <a:bodyPr/>
          <a:lstStyle/>
          <a:p>
            <a:endParaRPr lang="en-GB" dirty="0"/>
          </a:p>
        </p:txBody>
      </p:sp>
      <p:sp>
        <p:nvSpPr>
          <p:cNvPr id="4" name="Slide Number Placeholder 3">
            <a:extLst>
              <a:ext uri="{FF2B5EF4-FFF2-40B4-BE49-F238E27FC236}">
                <a16:creationId xmlns:a16="http://schemas.microsoft.com/office/drawing/2014/main" id="{36468FE9-2B4E-2B3D-9DCD-36F53F7381AF}"/>
              </a:ext>
            </a:extLst>
          </p:cNvPr>
          <p:cNvSpPr>
            <a:spLocks noGrp="1"/>
          </p:cNvSpPr>
          <p:nvPr>
            <p:ph type="sldNum" sz="quarter" idx="15"/>
          </p:nvPr>
        </p:nvSpPr>
        <p:spPr/>
        <p:txBody>
          <a:bodyPr/>
          <a:lstStyle/>
          <a:p>
            <a:fld id="{B6F15528-21DE-4FAA-801E-634DDDAF4B2B}" type="slidenum">
              <a:rPr lang="en-US" smtClean="0"/>
              <a:pPr/>
              <a:t>1</a:t>
            </a:fld>
            <a:endParaRPr lang="en-US" dirty="0"/>
          </a:p>
        </p:txBody>
      </p:sp>
      <p:pic>
        <p:nvPicPr>
          <p:cNvPr id="5" name="Picture 4">
            <a:extLst>
              <a:ext uri="{FF2B5EF4-FFF2-40B4-BE49-F238E27FC236}">
                <a16:creationId xmlns:a16="http://schemas.microsoft.com/office/drawing/2014/main" id="{A5826B87-A942-3797-BF84-0B7C45735722}"/>
              </a:ext>
            </a:extLst>
          </p:cNvPr>
          <p:cNvPicPr>
            <a:picLocks noChangeAspect="1"/>
          </p:cNvPicPr>
          <p:nvPr/>
        </p:nvPicPr>
        <p:blipFill>
          <a:blip r:embed="rId3"/>
          <a:stretch>
            <a:fillRect/>
          </a:stretch>
        </p:blipFill>
        <p:spPr>
          <a:xfrm>
            <a:off x="2822" y="-271"/>
            <a:ext cx="11424356" cy="6426742"/>
          </a:xfrm>
          <a:prstGeom prst="rect">
            <a:avLst/>
          </a:prstGeom>
        </p:spPr>
      </p:pic>
      <p:pic>
        <p:nvPicPr>
          <p:cNvPr id="6" name="Picture 5">
            <a:extLst>
              <a:ext uri="{FF2B5EF4-FFF2-40B4-BE49-F238E27FC236}">
                <a16:creationId xmlns:a16="http://schemas.microsoft.com/office/drawing/2014/main" id="{193E48ED-0AD6-BA34-F582-C78E58C96508}"/>
              </a:ext>
            </a:extLst>
          </p:cNvPr>
          <p:cNvPicPr>
            <a:picLocks noChangeAspect="1"/>
          </p:cNvPicPr>
          <p:nvPr/>
        </p:nvPicPr>
        <p:blipFill rotWithShape="1">
          <a:blip r:embed="rId4">
            <a:alphaModFix amt="76000"/>
            <a:extLst>
              <a:ext uri="{28A0092B-C50C-407E-A947-70E740481C1C}">
                <a14:useLocalDpi xmlns:a14="http://schemas.microsoft.com/office/drawing/2010/main" val="0"/>
              </a:ext>
            </a:extLst>
          </a:blip>
          <a:srcRect l="-6197" t="-1112" r="6197" b="1112"/>
          <a:stretch/>
        </p:blipFill>
        <p:spPr>
          <a:xfrm>
            <a:off x="1644953" y="100005"/>
            <a:ext cx="9781824" cy="5321312"/>
          </a:xfrm>
          <a:prstGeom prst="rect">
            <a:avLst/>
          </a:prstGeom>
        </p:spPr>
      </p:pic>
      <p:sp>
        <p:nvSpPr>
          <p:cNvPr id="7" name="Rectangle: Single Corner Rounded 6">
            <a:extLst>
              <a:ext uri="{FF2B5EF4-FFF2-40B4-BE49-F238E27FC236}">
                <a16:creationId xmlns:a16="http://schemas.microsoft.com/office/drawing/2014/main" id="{272D76BB-EC2F-7482-FA81-49CD39780FA5}"/>
              </a:ext>
            </a:extLst>
          </p:cNvPr>
          <p:cNvSpPr/>
          <p:nvPr/>
        </p:nvSpPr>
        <p:spPr>
          <a:xfrm flipH="1">
            <a:off x="5089749" y="5421317"/>
            <a:ext cx="6361252" cy="1004883"/>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3"/>
          </a:p>
        </p:txBody>
      </p:sp>
      <p:pic>
        <p:nvPicPr>
          <p:cNvPr id="8" name="Picture 7" descr="A close-up of a logo&#10;&#10;Description automatically generated with medium confidence">
            <a:extLst>
              <a:ext uri="{FF2B5EF4-FFF2-40B4-BE49-F238E27FC236}">
                <a16:creationId xmlns:a16="http://schemas.microsoft.com/office/drawing/2014/main" id="{873A05ED-8CE8-0EA8-F107-B2A36439C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610" y="5562612"/>
            <a:ext cx="5943531" cy="768653"/>
          </a:xfrm>
          <a:prstGeom prst="rect">
            <a:avLst/>
          </a:prstGeom>
        </p:spPr>
      </p:pic>
      <p:sp>
        <p:nvSpPr>
          <p:cNvPr id="9" name="Rectangle: Rounded Corners 8">
            <a:extLst>
              <a:ext uri="{FF2B5EF4-FFF2-40B4-BE49-F238E27FC236}">
                <a16:creationId xmlns:a16="http://schemas.microsoft.com/office/drawing/2014/main" id="{481838C7-2998-EFED-CC0D-08FF4A135E39}"/>
              </a:ext>
            </a:extLst>
          </p:cNvPr>
          <p:cNvSpPr/>
          <p:nvPr/>
        </p:nvSpPr>
        <p:spPr>
          <a:xfrm>
            <a:off x="543235" y="2635304"/>
            <a:ext cx="5171765" cy="1492434"/>
          </a:xfrm>
          <a:prstGeom prst="roundRect">
            <a:avLst/>
          </a:prstGeom>
          <a:solidFill>
            <a:srgbClr val="5BD4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800" b="1" cap="all" dirty="0">
                <a:solidFill>
                  <a:srgbClr val="002060"/>
                </a:solidFill>
              </a:rPr>
              <a:t>International Cyber Security Engagement</a:t>
            </a:r>
            <a:br>
              <a:rPr lang="pt-PT" sz="1800" b="1" cap="all" dirty="0">
                <a:solidFill>
                  <a:srgbClr val="002060"/>
                </a:solidFill>
              </a:rPr>
            </a:br>
            <a:r>
              <a:rPr lang="pt-PT" sz="1800" b="1" cap="all" dirty="0">
                <a:solidFill>
                  <a:srgbClr val="002060"/>
                </a:solidFill>
              </a:rPr>
              <a:t>&amp; </a:t>
            </a:r>
            <a:br>
              <a:rPr lang="pt-PT" sz="1800" b="1" cap="all" dirty="0">
                <a:solidFill>
                  <a:srgbClr val="002060"/>
                </a:solidFill>
              </a:rPr>
            </a:br>
            <a:r>
              <a:rPr lang="pt-PT" sz="1800" b="1" cap="all" dirty="0">
                <a:solidFill>
                  <a:srgbClr val="002060"/>
                </a:solidFill>
              </a:rPr>
              <a:t>Relationship with </a:t>
            </a:r>
            <a:r>
              <a:rPr lang="en-US" sz="1800" b="1" cap="all" dirty="0">
                <a:solidFill>
                  <a:srgbClr val="002060"/>
                </a:solidFill>
              </a:rPr>
              <a:t>Public stakeholders</a:t>
            </a:r>
            <a:endParaRPr lang="en-US" sz="1023" dirty="0">
              <a:solidFill>
                <a:srgbClr val="002060"/>
              </a:solidFill>
            </a:endParaRPr>
          </a:p>
        </p:txBody>
      </p:sp>
      <p:pic>
        <p:nvPicPr>
          <p:cNvPr id="10" name="Picture 9">
            <a:extLst>
              <a:ext uri="{FF2B5EF4-FFF2-40B4-BE49-F238E27FC236}">
                <a16:creationId xmlns:a16="http://schemas.microsoft.com/office/drawing/2014/main" id="{7A8E8670-D766-A76B-C880-C56090E413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51" y="429767"/>
            <a:ext cx="1035238" cy="805056"/>
          </a:xfrm>
          <a:prstGeom prst="rect">
            <a:avLst/>
          </a:prstGeom>
        </p:spPr>
      </p:pic>
      <p:pic>
        <p:nvPicPr>
          <p:cNvPr id="11" name="Picture 10">
            <a:extLst>
              <a:ext uri="{FF2B5EF4-FFF2-40B4-BE49-F238E27FC236}">
                <a16:creationId xmlns:a16="http://schemas.microsoft.com/office/drawing/2014/main" id="{4E0E033B-FDAC-556C-CD6E-F1EB232BDB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3202" y="258877"/>
            <a:ext cx="995862" cy="975946"/>
          </a:xfrm>
          <a:prstGeom prst="rect">
            <a:avLst/>
          </a:prstGeom>
        </p:spPr>
      </p:pic>
    </p:spTree>
    <p:extLst>
      <p:ext uri="{BB962C8B-B14F-4D97-AF65-F5344CB8AC3E}">
        <p14:creationId xmlns:p14="http://schemas.microsoft.com/office/powerpoint/2010/main" val="280907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8458-272E-8648-90F8-102612A56C09}"/>
              </a:ext>
            </a:extLst>
          </p:cNvPr>
          <p:cNvSpPr>
            <a:spLocks noGrp="1"/>
          </p:cNvSpPr>
          <p:nvPr>
            <p:ph type="title"/>
          </p:nvPr>
        </p:nvSpPr>
        <p:spPr/>
        <p:txBody>
          <a:bodyPr/>
          <a:lstStyle/>
          <a:p>
            <a:r>
              <a:rPr lang="en-GB" dirty="0"/>
              <a:t>Global Network – United Nations </a:t>
            </a:r>
          </a:p>
        </p:txBody>
      </p:sp>
      <p:sp>
        <p:nvSpPr>
          <p:cNvPr id="3" name="Content Placeholder 2">
            <a:extLst>
              <a:ext uri="{FF2B5EF4-FFF2-40B4-BE49-F238E27FC236}">
                <a16:creationId xmlns:a16="http://schemas.microsoft.com/office/drawing/2014/main" id="{66D04AAE-2090-0A41-9C00-06A9AA0D2102}"/>
              </a:ext>
            </a:extLst>
          </p:cNvPr>
          <p:cNvSpPr>
            <a:spLocks noGrp="1"/>
          </p:cNvSpPr>
          <p:nvPr>
            <p:ph sz="quarter" idx="13"/>
          </p:nvPr>
        </p:nvSpPr>
        <p:spPr/>
        <p:txBody>
          <a:bodyPr/>
          <a:lstStyle/>
          <a:p>
            <a:r>
              <a:rPr lang="en-GB" dirty="0"/>
              <a:t>UN Agencies</a:t>
            </a:r>
          </a:p>
          <a:p>
            <a:pPr marL="342900" indent="-342900">
              <a:buFont typeface="Arial" panose="020B0604020202020204" pitchFamily="34" charset="0"/>
              <a:buChar char="•"/>
            </a:pPr>
            <a:r>
              <a:rPr lang="en-GB" dirty="0"/>
              <a:t>ITU</a:t>
            </a:r>
          </a:p>
          <a:p>
            <a:pPr marL="342900" indent="-342900">
              <a:buFont typeface="Arial" panose="020B0604020202020204" pitchFamily="34" charset="0"/>
              <a:buChar char="•"/>
            </a:pPr>
            <a:r>
              <a:rPr lang="en-GB" dirty="0"/>
              <a:t>UNIDIR : conflict research</a:t>
            </a:r>
          </a:p>
          <a:p>
            <a:pPr marL="342900" indent="-342900">
              <a:buFont typeface="Arial" panose="020B0604020202020204" pitchFamily="34" charset="0"/>
              <a:buChar char="•"/>
            </a:pPr>
            <a:endParaRPr lang="en-GB" sz="1000" dirty="0"/>
          </a:p>
          <a:p>
            <a:r>
              <a:rPr lang="en-GB" dirty="0"/>
              <a:t>UN member negotiations</a:t>
            </a:r>
          </a:p>
          <a:p>
            <a:pPr marL="342900" indent="-342900">
              <a:buFont typeface="Arial" panose="020B0604020202020204" pitchFamily="34" charset="0"/>
              <a:buChar char="•"/>
            </a:pPr>
            <a:r>
              <a:rPr lang="en-IE" dirty="0"/>
              <a:t>United Nations Group of Governmental Experts (UN GGE) on Developments in the Field of Information and Telecommunications in the Context of International Security</a:t>
            </a:r>
          </a:p>
          <a:p>
            <a:pPr marL="342900" indent="-342900">
              <a:buFont typeface="Arial" panose="020B0604020202020204" pitchFamily="34" charset="0"/>
              <a:buChar char="•"/>
            </a:pPr>
            <a:r>
              <a:rPr lang="en-IE" dirty="0"/>
              <a:t>Open Ended Working Group (OEWG)</a:t>
            </a:r>
            <a:endParaRPr lang="en-GB" dirty="0"/>
          </a:p>
          <a:p>
            <a:pPr marL="342900" indent="-342900">
              <a:buFont typeface="Arial" panose="020B0604020202020204" pitchFamily="34" charset="0"/>
              <a:buChar char="•"/>
            </a:pPr>
            <a:endParaRPr lang="en-GB" sz="1000" dirty="0"/>
          </a:p>
          <a:p>
            <a:r>
              <a:rPr lang="en-IE" dirty="0"/>
              <a:t>For some outcomes see e.g. </a:t>
            </a:r>
            <a:r>
              <a:rPr lang="en-IE" dirty="0">
                <a:hlinkClick r:id="rId3"/>
              </a:rPr>
              <a:t>https://www.eda.admin.ch/eda/en/fdfa/fdfa/aktuell/newsuebersicht/2021/04/uno-cyber-normen.html</a:t>
            </a:r>
            <a:r>
              <a:rPr lang="en-IE" dirty="0"/>
              <a:t> </a:t>
            </a:r>
            <a:endParaRPr lang="en-GB" dirty="0"/>
          </a:p>
          <a:p>
            <a:pPr marL="342900" indent="-342900">
              <a:buFont typeface="Arial" panose="020B0604020202020204" pitchFamily="34" charset="0"/>
              <a:buChar char="•"/>
            </a:pPr>
            <a:endParaRPr lang="en-IE" dirty="0"/>
          </a:p>
        </p:txBody>
      </p:sp>
      <p:sp>
        <p:nvSpPr>
          <p:cNvPr id="4" name="Slide Number Placeholder 3">
            <a:extLst>
              <a:ext uri="{FF2B5EF4-FFF2-40B4-BE49-F238E27FC236}">
                <a16:creationId xmlns:a16="http://schemas.microsoft.com/office/drawing/2014/main" id="{487197D8-7F9D-8D4B-AB75-1A3BD9AD880C}"/>
              </a:ext>
            </a:extLst>
          </p:cNvPr>
          <p:cNvSpPr>
            <a:spLocks noGrp="1"/>
          </p:cNvSpPr>
          <p:nvPr>
            <p:ph type="sldNum" sz="quarter" idx="15"/>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255940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0BDE-A3DF-A343-8EAB-085644998C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3305"/>
            <a:ext cx="7757278" cy="6426200"/>
          </a:xfrm>
          <a:prstGeom prst="rect">
            <a:avLst/>
          </a:prstGeom>
        </p:spPr>
      </p:pic>
      <p:sp>
        <p:nvSpPr>
          <p:cNvPr id="2" name="Slide Number Placeholder 1">
            <a:extLst>
              <a:ext uri="{FF2B5EF4-FFF2-40B4-BE49-F238E27FC236}">
                <a16:creationId xmlns:a16="http://schemas.microsoft.com/office/drawing/2014/main" id="{0C6093C4-21EB-7E4B-8182-544BA43BDE8B}"/>
              </a:ext>
            </a:extLst>
          </p:cNvPr>
          <p:cNvSpPr>
            <a:spLocks noGrp="1"/>
          </p:cNvSpPr>
          <p:nvPr>
            <p:ph type="sldNum" sz="quarter" idx="15"/>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33035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E46D-B7C5-0548-B318-6BD6CF1F7388}"/>
              </a:ext>
            </a:extLst>
          </p:cNvPr>
          <p:cNvSpPr>
            <a:spLocks noGrp="1"/>
          </p:cNvSpPr>
          <p:nvPr>
            <p:ph type="title"/>
          </p:nvPr>
        </p:nvSpPr>
        <p:spPr/>
        <p:txBody>
          <a:bodyPr/>
          <a:lstStyle/>
          <a:p>
            <a:r>
              <a:rPr lang="en-GB" dirty="0"/>
              <a:t>Global Network – Cyber Diplomacy</a:t>
            </a:r>
          </a:p>
        </p:txBody>
      </p:sp>
      <p:sp>
        <p:nvSpPr>
          <p:cNvPr id="3" name="Content Placeholder 2">
            <a:extLst>
              <a:ext uri="{FF2B5EF4-FFF2-40B4-BE49-F238E27FC236}">
                <a16:creationId xmlns:a16="http://schemas.microsoft.com/office/drawing/2014/main" id="{D684BB66-E4CC-EA4D-A396-950A00BF52B7}"/>
              </a:ext>
            </a:extLst>
          </p:cNvPr>
          <p:cNvSpPr>
            <a:spLocks noGrp="1"/>
          </p:cNvSpPr>
          <p:nvPr>
            <p:ph sz="quarter" idx="13"/>
          </p:nvPr>
        </p:nvSpPr>
        <p:spPr/>
        <p:txBody>
          <a:bodyPr/>
          <a:lstStyle/>
          <a:p>
            <a:r>
              <a:rPr lang="en-GB" dirty="0"/>
              <a:t>Read e.g. </a:t>
            </a:r>
            <a:r>
              <a:rPr lang="en-GB" dirty="0">
                <a:hlinkClick r:id="rId3"/>
              </a:rPr>
              <a:t>https://www.cyber-insights.org/cyber-diplomacy-an-emerging-strategy-of-foreign-policy/</a:t>
            </a:r>
            <a:r>
              <a:rPr lang="en-GB" dirty="0"/>
              <a:t> </a:t>
            </a:r>
          </a:p>
          <a:p>
            <a:endParaRPr lang="en-GB" sz="1000" dirty="0"/>
          </a:p>
          <a:p>
            <a:r>
              <a:rPr lang="en-GB" dirty="0"/>
              <a:t>Cyber diplomats are here to stay</a:t>
            </a:r>
          </a:p>
          <a:p>
            <a:endParaRPr lang="en-GB" sz="1000" dirty="0"/>
          </a:p>
          <a:p>
            <a:r>
              <a:rPr lang="en-GB" dirty="0"/>
              <a:t>Inside the Foreign Ministry you need a “international cyber policy coordinator” or “cyber ambassador” to lead this effort</a:t>
            </a:r>
          </a:p>
          <a:p>
            <a:r>
              <a:rPr lang="en-GB" dirty="0"/>
              <a:t>e.g. </a:t>
            </a:r>
            <a:r>
              <a:rPr lang="en-GB" dirty="0" err="1"/>
              <a:t>Maartje</a:t>
            </a:r>
            <a:r>
              <a:rPr lang="en-GB" dirty="0"/>
              <a:t> Peters in The Netherlands: </a:t>
            </a:r>
            <a:r>
              <a:rPr lang="en-GB" dirty="0">
                <a:hlinkClick r:id="rId4"/>
              </a:rPr>
              <a:t>https://thegfce.org/maartje-peters-head-of-the-dutch-taskforce-on-international-cyber-policy-becomes-the-new-co-chair-of-the-global-forum-on-cyber-expertise/</a:t>
            </a:r>
            <a:r>
              <a:rPr lang="en-GB" dirty="0"/>
              <a:t> </a:t>
            </a:r>
          </a:p>
          <a:p>
            <a:endParaRPr lang="en-GB" sz="1000" dirty="0"/>
          </a:p>
          <a:p>
            <a:r>
              <a:rPr lang="en-GB" dirty="0"/>
              <a:t>Make sure to ”talk with the techies”  in order to stay grounded – be part of the national network</a:t>
            </a:r>
          </a:p>
          <a:p>
            <a:endParaRPr lang="en-GB" sz="1000" dirty="0"/>
          </a:p>
          <a:p>
            <a:r>
              <a:rPr lang="en-GB" dirty="0"/>
              <a:t>Good contacts with national CSIRT needed</a:t>
            </a:r>
          </a:p>
        </p:txBody>
      </p:sp>
      <p:sp>
        <p:nvSpPr>
          <p:cNvPr id="4" name="TextBox 3">
            <a:extLst>
              <a:ext uri="{FF2B5EF4-FFF2-40B4-BE49-F238E27FC236}">
                <a16:creationId xmlns:a16="http://schemas.microsoft.com/office/drawing/2014/main" id="{69A2ED77-3E9D-CE48-ABD6-015320A7DD80}"/>
              </a:ext>
            </a:extLst>
          </p:cNvPr>
          <p:cNvSpPr txBox="1"/>
          <p:nvPr/>
        </p:nvSpPr>
        <p:spPr>
          <a:xfrm flipH="1">
            <a:off x="8839200" y="5880100"/>
            <a:ext cx="1896195" cy="369332"/>
          </a:xfrm>
          <a:prstGeom prst="rect">
            <a:avLst/>
          </a:prstGeom>
          <a:noFill/>
        </p:spPr>
        <p:txBody>
          <a:bodyPr wrap="square" rtlCol="0">
            <a:spAutoFit/>
          </a:bodyPr>
          <a:lstStyle/>
          <a:p>
            <a:r>
              <a:rPr lang="en-GB" dirty="0"/>
              <a:t> </a:t>
            </a:r>
          </a:p>
        </p:txBody>
      </p:sp>
      <p:sp>
        <p:nvSpPr>
          <p:cNvPr id="5" name="Slide Number Placeholder 4">
            <a:extLst>
              <a:ext uri="{FF2B5EF4-FFF2-40B4-BE49-F238E27FC236}">
                <a16:creationId xmlns:a16="http://schemas.microsoft.com/office/drawing/2014/main" id="{32A0D6AC-F170-FC47-B1B3-76C1ECE8BEB5}"/>
              </a:ext>
            </a:extLst>
          </p:cNvPr>
          <p:cNvSpPr>
            <a:spLocks noGrp="1"/>
          </p:cNvSpPr>
          <p:nvPr>
            <p:ph type="sldNum" sz="quarter" idx="15"/>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93191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E46D-B7C5-0548-B318-6BD6CF1F7388}"/>
              </a:ext>
            </a:extLst>
          </p:cNvPr>
          <p:cNvSpPr>
            <a:spLocks noGrp="1"/>
          </p:cNvSpPr>
          <p:nvPr>
            <p:ph type="title"/>
          </p:nvPr>
        </p:nvSpPr>
        <p:spPr/>
        <p:txBody>
          <a:bodyPr/>
          <a:lstStyle/>
          <a:p>
            <a:r>
              <a:rPr lang="en-GB" dirty="0"/>
              <a:t>The importance of policy – content synergy</a:t>
            </a:r>
          </a:p>
        </p:txBody>
      </p:sp>
      <p:sp>
        <p:nvSpPr>
          <p:cNvPr id="3" name="Content Placeholder 2">
            <a:extLst>
              <a:ext uri="{FF2B5EF4-FFF2-40B4-BE49-F238E27FC236}">
                <a16:creationId xmlns:a16="http://schemas.microsoft.com/office/drawing/2014/main" id="{D684BB66-E4CC-EA4D-A396-950A00BF52B7}"/>
              </a:ext>
            </a:extLst>
          </p:cNvPr>
          <p:cNvSpPr>
            <a:spLocks noGrp="1"/>
          </p:cNvSpPr>
          <p:nvPr>
            <p:ph sz="quarter" idx="13"/>
          </p:nvPr>
        </p:nvSpPr>
        <p:spPr>
          <a:xfrm>
            <a:off x="457200" y="1079500"/>
            <a:ext cx="10515600" cy="4419600"/>
          </a:xfrm>
        </p:spPr>
        <p:txBody>
          <a:bodyPr/>
          <a:lstStyle/>
          <a:p>
            <a:r>
              <a:rPr lang="en-GB" dirty="0"/>
              <a:t>Nice buzzwords, what do they mean ?</a:t>
            </a:r>
          </a:p>
          <a:p>
            <a:endParaRPr lang="en-GB" sz="1000" dirty="0"/>
          </a:p>
          <a:p>
            <a:r>
              <a:rPr lang="en-GB" dirty="0"/>
              <a:t>The world of politics, government and governance of big companies is one world</a:t>
            </a:r>
          </a:p>
          <a:p>
            <a:endParaRPr lang="en-GB" sz="1000" dirty="0"/>
          </a:p>
          <a:p>
            <a:r>
              <a:rPr lang="en-GB" dirty="0"/>
              <a:t>The world of content, application challenges, threats, techies (including brilliant ones) is a different world</a:t>
            </a:r>
          </a:p>
          <a:p>
            <a:endParaRPr lang="en-GB" sz="1000" dirty="0"/>
          </a:p>
          <a:p>
            <a:r>
              <a:rPr lang="en-GB" dirty="0"/>
              <a:t>These two worlds usually don’t meet – and when they do, the outcome is usually :             </a:t>
            </a:r>
            <a:r>
              <a:rPr lang="en-GB" sz="2800" b="1" dirty="0">
                <a:solidFill>
                  <a:srgbClr val="FFC000"/>
                </a:solidFill>
                <a:effectLst>
                  <a:outerShdw blurRad="50800" dist="38100" dir="10800000" sx="102000" sy="102000" algn="r" rotWithShape="0">
                    <a:prstClr val="black">
                      <a:alpha val="40000"/>
                    </a:prstClr>
                  </a:outerShdw>
                </a:effectLst>
              </a:rPr>
              <a:t>CONFUSION   AND  MUTUAL  ANNOYANCE</a:t>
            </a:r>
            <a:endParaRPr lang="en-GB" b="1" dirty="0">
              <a:solidFill>
                <a:srgbClr val="FFC000"/>
              </a:solidFill>
              <a:effectLst>
                <a:outerShdw blurRad="50800" dist="38100" dir="10800000" sx="102000" sy="102000" algn="r" rotWithShape="0">
                  <a:prstClr val="black">
                    <a:alpha val="40000"/>
                  </a:prstClr>
                </a:outerShdw>
              </a:effectLst>
            </a:endParaRPr>
          </a:p>
          <a:p>
            <a:endParaRPr lang="en-GB" sz="1000" dirty="0">
              <a:solidFill>
                <a:srgbClr val="FF0000"/>
              </a:solidFill>
            </a:endParaRPr>
          </a:p>
          <a:p>
            <a:r>
              <a:rPr lang="en-GB" sz="2400" b="1" dirty="0">
                <a:solidFill>
                  <a:srgbClr val="FF0000"/>
                </a:solidFill>
              </a:rPr>
              <a:t>In order to make (digital) society more secure and protect us ALL, these worlds MUST meet and understand each other !</a:t>
            </a:r>
          </a:p>
          <a:p>
            <a:endParaRPr lang="en-GB" sz="1000" b="1" dirty="0">
              <a:solidFill>
                <a:srgbClr val="FF0000"/>
              </a:solidFill>
            </a:endParaRPr>
          </a:p>
          <a:p>
            <a:r>
              <a:rPr lang="en-GB" b="1" dirty="0">
                <a:solidFill>
                  <a:schemeClr val="tx1"/>
                </a:solidFill>
              </a:rPr>
              <a:t>Journalists can help … how ?</a:t>
            </a:r>
          </a:p>
        </p:txBody>
      </p:sp>
      <p:sp>
        <p:nvSpPr>
          <p:cNvPr id="4" name="TextBox 3">
            <a:extLst>
              <a:ext uri="{FF2B5EF4-FFF2-40B4-BE49-F238E27FC236}">
                <a16:creationId xmlns:a16="http://schemas.microsoft.com/office/drawing/2014/main" id="{69A2ED77-3E9D-CE48-ABD6-015320A7DD80}"/>
              </a:ext>
            </a:extLst>
          </p:cNvPr>
          <p:cNvSpPr txBox="1"/>
          <p:nvPr/>
        </p:nvSpPr>
        <p:spPr>
          <a:xfrm>
            <a:off x="10735395" y="5967968"/>
            <a:ext cx="237566" cy="369332"/>
          </a:xfrm>
          <a:prstGeom prst="rect">
            <a:avLst/>
          </a:prstGeom>
          <a:noFill/>
        </p:spPr>
        <p:txBody>
          <a:bodyPr wrap="none" rtlCol="0">
            <a:spAutoFit/>
          </a:bodyPr>
          <a:lstStyle/>
          <a:p>
            <a:r>
              <a:rPr lang="en-GB" dirty="0"/>
              <a:t> </a:t>
            </a:r>
          </a:p>
        </p:txBody>
      </p:sp>
      <p:sp>
        <p:nvSpPr>
          <p:cNvPr id="5" name="Slide Number Placeholder 4">
            <a:extLst>
              <a:ext uri="{FF2B5EF4-FFF2-40B4-BE49-F238E27FC236}">
                <a16:creationId xmlns:a16="http://schemas.microsoft.com/office/drawing/2014/main" id="{5F5FF6C9-9FAF-F549-8932-69ED37AE612C}"/>
              </a:ext>
            </a:extLst>
          </p:cNvPr>
          <p:cNvSpPr>
            <a:spLocks noGrp="1"/>
          </p:cNvSpPr>
          <p:nvPr>
            <p:ph type="sldNum" sz="quarter" idx="15"/>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4687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5D5D-6A5D-6249-96E4-9DB7CEAC1033}"/>
              </a:ext>
            </a:extLst>
          </p:cNvPr>
          <p:cNvSpPr>
            <a:spLocks noGrp="1"/>
          </p:cNvSpPr>
          <p:nvPr>
            <p:ph type="title"/>
          </p:nvPr>
        </p:nvSpPr>
        <p:spPr/>
        <p:txBody>
          <a:bodyPr/>
          <a:lstStyle/>
          <a:p>
            <a:r>
              <a:rPr lang="en-GB" dirty="0"/>
              <a:t>Global Network – some examples: GFCE, Commonwealth, EU</a:t>
            </a:r>
          </a:p>
        </p:txBody>
      </p:sp>
      <p:sp>
        <p:nvSpPr>
          <p:cNvPr id="3" name="Content Placeholder 2">
            <a:extLst>
              <a:ext uri="{FF2B5EF4-FFF2-40B4-BE49-F238E27FC236}">
                <a16:creationId xmlns:a16="http://schemas.microsoft.com/office/drawing/2014/main" id="{70E61C76-CA5F-8747-B4C0-F8907DE074D5}"/>
              </a:ext>
            </a:extLst>
          </p:cNvPr>
          <p:cNvSpPr>
            <a:spLocks noGrp="1"/>
          </p:cNvSpPr>
          <p:nvPr>
            <p:ph sz="quarter" idx="13"/>
          </p:nvPr>
        </p:nvSpPr>
        <p:spPr>
          <a:xfrm>
            <a:off x="304800" y="1231900"/>
            <a:ext cx="10972800" cy="4419600"/>
          </a:xfrm>
        </p:spPr>
        <p:txBody>
          <a:bodyPr/>
          <a:lstStyle/>
          <a:p>
            <a:r>
              <a:rPr lang="en-GB" dirty="0"/>
              <a:t>GFCE : Global Forum on Cyber Expertise – membership based</a:t>
            </a:r>
          </a:p>
          <a:p>
            <a:r>
              <a:rPr lang="en-GB" dirty="0"/>
              <a:t>Meeting place for CSIRTs, cyber diplomats, </a:t>
            </a:r>
            <a:r>
              <a:rPr lang="en-GB" dirty="0" err="1"/>
              <a:t>bigcos</a:t>
            </a:r>
            <a:r>
              <a:rPr lang="en-GB" dirty="0"/>
              <a:t>, research, and all regions of the world</a:t>
            </a:r>
          </a:p>
          <a:p>
            <a:r>
              <a:rPr lang="en-GB" dirty="0">
                <a:hlinkClick r:id="rId3"/>
              </a:rPr>
              <a:t>https://thegfce.org/</a:t>
            </a:r>
            <a:r>
              <a:rPr lang="en-GB" dirty="0"/>
              <a:t> </a:t>
            </a:r>
          </a:p>
          <a:p>
            <a:endParaRPr lang="en-GB" dirty="0"/>
          </a:p>
          <a:p>
            <a:r>
              <a:rPr lang="en-GB" dirty="0"/>
              <a:t>Commonwealth’ CHOGM (Heads of Government Meeting) has “cyber” strongly on the agenda</a:t>
            </a:r>
          </a:p>
          <a:p>
            <a:r>
              <a:rPr lang="en-IE" dirty="0"/>
              <a:t>“Commonwealth Cyber Declaration”: commitment to expand cyber security capacity building</a:t>
            </a:r>
          </a:p>
          <a:p>
            <a:r>
              <a:rPr lang="en-GB" dirty="0">
                <a:hlinkClick r:id="rId4"/>
              </a:rPr>
              <a:t>https://thecommonwealth.org/our-work/commonwealth-cyber-declaration-programme</a:t>
            </a:r>
            <a:r>
              <a:rPr lang="en-GB" dirty="0"/>
              <a:t> </a:t>
            </a:r>
          </a:p>
          <a:p>
            <a:endParaRPr lang="en-GB" dirty="0"/>
          </a:p>
          <a:p>
            <a:r>
              <a:rPr lang="en-GB" b="1" dirty="0"/>
              <a:t>EU</a:t>
            </a:r>
            <a:r>
              <a:rPr lang="en-GB" dirty="0"/>
              <a:t> : targets an open, free, secure &amp; resilient cyberspace</a:t>
            </a:r>
          </a:p>
          <a:p>
            <a:r>
              <a:rPr lang="en-GB" dirty="0"/>
              <a:t>Manifold cyber security related programs all over the world – cyber diplomacy is key (EU delegations)</a:t>
            </a:r>
          </a:p>
          <a:p>
            <a:r>
              <a:rPr lang="en-GB" b="1" dirty="0"/>
              <a:t>Cyber4Dev</a:t>
            </a:r>
            <a:r>
              <a:rPr lang="en-GB" dirty="0"/>
              <a:t>: part of of the Foreign Policy Instrument (FPI) of the European External Action Service (EEAS)</a:t>
            </a:r>
          </a:p>
          <a:p>
            <a:r>
              <a:rPr lang="en-GB" dirty="0"/>
              <a:t>	</a:t>
            </a:r>
            <a:r>
              <a:rPr lang="en-GB" dirty="0">
                <a:hlinkClick r:id="rId5"/>
              </a:rPr>
              <a:t>https://cyber4dev.eu/</a:t>
            </a:r>
            <a:r>
              <a:rPr lang="en-GB" dirty="0"/>
              <a:t> </a:t>
            </a:r>
          </a:p>
        </p:txBody>
      </p:sp>
      <p:sp>
        <p:nvSpPr>
          <p:cNvPr id="4" name="Slide Number Placeholder 3">
            <a:extLst>
              <a:ext uri="{FF2B5EF4-FFF2-40B4-BE49-F238E27FC236}">
                <a16:creationId xmlns:a16="http://schemas.microsoft.com/office/drawing/2014/main" id="{F183EA00-2F61-DF48-BE21-2BC65A297B9F}"/>
              </a:ext>
            </a:extLst>
          </p:cNvPr>
          <p:cNvSpPr>
            <a:spLocks noGrp="1"/>
          </p:cNvSpPr>
          <p:nvPr>
            <p:ph type="sldNum" sz="quarter" idx="15"/>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43649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ADA0-6E28-7349-B691-0F5393789D12}"/>
              </a:ext>
            </a:extLst>
          </p:cNvPr>
          <p:cNvSpPr>
            <a:spLocks noGrp="1"/>
          </p:cNvSpPr>
          <p:nvPr>
            <p:ph type="title"/>
          </p:nvPr>
        </p:nvSpPr>
        <p:spPr/>
        <p:txBody>
          <a:bodyPr/>
          <a:lstStyle/>
          <a:p>
            <a:r>
              <a:rPr lang="en-US" dirty="0"/>
              <a:t>The crucial role of CSIRTs – backbone of the cyber security ecosystem</a:t>
            </a:r>
          </a:p>
        </p:txBody>
      </p:sp>
      <p:sp>
        <p:nvSpPr>
          <p:cNvPr id="3" name="Content Placeholder 2">
            <a:extLst>
              <a:ext uri="{FF2B5EF4-FFF2-40B4-BE49-F238E27FC236}">
                <a16:creationId xmlns:a16="http://schemas.microsoft.com/office/drawing/2014/main" id="{779B8167-D680-4C4D-8AA9-E5D797777C39}"/>
              </a:ext>
            </a:extLst>
          </p:cNvPr>
          <p:cNvSpPr>
            <a:spLocks noGrp="1"/>
          </p:cNvSpPr>
          <p:nvPr>
            <p:ph sz="quarter" idx="13"/>
          </p:nvPr>
        </p:nvSpPr>
        <p:spPr>
          <a:xfrm>
            <a:off x="457200" y="1384300"/>
            <a:ext cx="10515600" cy="4419600"/>
          </a:xfrm>
        </p:spPr>
        <p:txBody>
          <a:bodyPr/>
          <a:lstStyle/>
          <a:p>
            <a:r>
              <a:rPr lang="en-US" dirty="0"/>
              <a:t>CSIRTs share information about security incidents and threats – local, nationwide, worldwide </a:t>
            </a:r>
          </a:p>
          <a:p>
            <a:endParaRPr lang="en-US" dirty="0"/>
          </a:p>
          <a:p>
            <a:r>
              <a:rPr lang="en-US" dirty="0"/>
              <a:t>In order to prevent “fires” – and extinguish them – local, nationwide, worldwide </a:t>
            </a:r>
          </a:p>
          <a:p>
            <a:endParaRPr lang="en-US" dirty="0"/>
          </a:p>
          <a:p>
            <a:pPr algn="ctr"/>
            <a:r>
              <a:rPr lang="en-US" b="1" i="1" dirty="0">
                <a:solidFill>
                  <a:srgbClr val="FF0000"/>
                </a:solidFill>
              </a:rPr>
              <a:t>Information sharing</a:t>
            </a:r>
          </a:p>
          <a:p>
            <a:pPr algn="ctr"/>
            <a:r>
              <a:rPr lang="en-US" dirty="0"/>
              <a:t>and how that works in real life is the </a:t>
            </a:r>
          </a:p>
          <a:p>
            <a:pPr algn="ctr"/>
            <a:r>
              <a:rPr lang="en-US" b="1" i="1" dirty="0"/>
              <a:t>anima </a:t>
            </a:r>
            <a:r>
              <a:rPr lang="en-US" b="1" i="1" dirty="0" err="1"/>
              <a:t>aeterna</a:t>
            </a:r>
            <a:r>
              <a:rPr lang="en-US" dirty="0"/>
              <a:t>, the </a:t>
            </a:r>
          </a:p>
          <a:p>
            <a:pPr algn="ctr"/>
            <a:r>
              <a:rPr lang="en-US" b="1" i="1" dirty="0"/>
              <a:t>breath of life</a:t>
            </a:r>
          </a:p>
          <a:p>
            <a:pPr algn="ctr"/>
            <a:r>
              <a:rPr lang="en-US" dirty="0"/>
              <a:t>of the CSIRT community </a:t>
            </a:r>
          </a:p>
          <a:p>
            <a:pPr algn="ctr"/>
            <a:r>
              <a:rPr lang="en-US" b="1" dirty="0">
                <a:solidFill>
                  <a:srgbClr val="FF0000"/>
                </a:solidFill>
              </a:rPr>
              <a:t>in every country </a:t>
            </a:r>
          </a:p>
          <a:p>
            <a:pPr algn="ctr"/>
            <a:r>
              <a:rPr lang="en-US" b="1" dirty="0">
                <a:solidFill>
                  <a:srgbClr val="FF0000"/>
                </a:solidFill>
              </a:rPr>
              <a:t>and worldwide</a:t>
            </a:r>
          </a:p>
        </p:txBody>
      </p:sp>
      <p:sp>
        <p:nvSpPr>
          <p:cNvPr id="4" name="Slide Number Placeholder 3">
            <a:extLst>
              <a:ext uri="{FF2B5EF4-FFF2-40B4-BE49-F238E27FC236}">
                <a16:creationId xmlns:a16="http://schemas.microsoft.com/office/drawing/2014/main" id="{F7022B00-BC6C-0D4B-B12A-1479948861AE}"/>
              </a:ext>
            </a:extLst>
          </p:cNvPr>
          <p:cNvSpPr>
            <a:spLocks noGrp="1"/>
          </p:cNvSpPr>
          <p:nvPr>
            <p:ph type="sldNum" sz="quarter" idx="15"/>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288227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A2D4-B12C-7A4E-9373-307D0544A676}"/>
              </a:ext>
            </a:extLst>
          </p:cNvPr>
          <p:cNvSpPr>
            <a:spLocks noGrp="1"/>
          </p:cNvSpPr>
          <p:nvPr>
            <p:ph type="title"/>
          </p:nvPr>
        </p:nvSpPr>
        <p:spPr/>
        <p:txBody>
          <a:bodyPr/>
          <a:lstStyle/>
          <a:p>
            <a:r>
              <a:rPr lang="en-US" dirty="0"/>
              <a:t>So you thought this was easy ? … … </a:t>
            </a:r>
            <a:r>
              <a:rPr lang="en-US" dirty="0" err="1"/>
              <a:t>Babylonic</a:t>
            </a:r>
            <a:r>
              <a:rPr lang="en-US" dirty="0"/>
              <a:t> name confusion </a:t>
            </a:r>
            <a:r>
              <a:rPr lang="en-US" dirty="0">
                <a:sym typeface="Wingdings" pitchFamily="2" charset="2"/>
              </a:rPr>
              <a:t></a:t>
            </a:r>
            <a:endParaRPr lang="en-US" dirty="0"/>
          </a:p>
        </p:txBody>
      </p:sp>
      <p:sp>
        <p:nvSpPr>
          <p:cNvPr id="3" name="Content Placeholder 2">
            <a:extLst>
              <a:ext uri="{FF2B5EF4-FFF2-40B4-BE49-F238E27FC236}">
                <a16:creationId xmlns:a16="http://schemas.microsoft.com/office/drawing/2014/main" id="{7AF74439-B9E6-FB47-A889-51815C4FE116}"/>
              </a:ext>
            </a:extLst>
          </p:cNvPr>
          <p:cNvSpPr>
            <a:spLocks noGrp="1"/>
          </p:cNvSpPr>
          <p:nvPr>
            <p:ph sz="quarter" idx="13"/>
          </p:nvPr>
        </p:nvSpPr>
        <p:spPr>
          <a:xfrm>
            <a:off x="2286000" y="1766788"/>
            <a:ext cx="6477000" cy="4419600"/>
          </a:xfrm>
        </p:spPr>
        <p:txBody>
          <a:bodyPr/>
          <a:lstStyle/>
          <a:p>
            <a:endParaRPr lang="en-GB" dirty="0"/>
          </a:p>
          <a:p>
            <a:r>
              <a:rPr lang="en-GB" dirty="0"/>
              <a:t>CSIRT</a:t>
            </a:r>
          </a:p>
          <a:p>
            <a:r>
              <a:rPr lang="en-GB" dirty="0"/>
              <a:t>	CERT</a:t>
            </a:r>
          </a:p>
          <a:p>
            <a:r>
              <a:rPr lang="en-GB" dirty="0"/>
              <a:t>		PSIRT</a:t>
            </a:r>
          </a:p>
          <a:p>
            <a:r>
              <a:rPr lang="en-GB" dirty="0"/>
              <a:t>			NCSC</a:t>
            </a:r>
          </a:p>
          <a:p>
            <a:r>
              <a:rPr lang="en-GB" dirty="0"/>
              <a:t>				CDC</a:t>
            </a:r>
          </a:p>
          <a:p>
            <a:r>
              <a:rPr lang="en-GB" dirty="0"/>
              <a:t>					SOC</a:t>
            </a:r>
          </a:p>
          <a:p>
            <a:r>
              <a:rPr lang="en-GB" dirty="0"/>
              <a:t>						ISAC </a:t>
            </a:r>
          </a:p>
          <a:p>
            <a:endParaRPr lang="en-GB" dirty="0"/>
          </a:p>
          <a:p>
            <a:endParaRPr lang="en-US" i="1" dirty="0"/>
          </a:p>
        </p:txBody>
      </p:sp>
      <p:sp>
        <p:nvSpPr>
          <p:cNvPr id="4" name="Slide Number Placeholder 3">
            <a:extLst>
              <a:ext uri="{FF2B5EF4-FFF2-40B4-BE49-F238E27FC236}">
                <a16:creationId xmlns:a16="http://schemas.microsoft.com/office/drawing/2014/main" id="{590B6D30-E5BA-0043-A35C-03329F66203D}"/>
              </a:ext>
            </a:extLst>
          </p:cNvPr>
          <p:cNvSpPr>
            <a:spLocks noGrp="1"/>
          </p:cNvSpPr>
          <p:nvPr>
            <p:ph type="sldNum" sz="quarter" idx="15"/>
          </p:nvPr>
        </p:nvSpPr>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677313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a:t>
            </a:r>
            <a:r>
              <a:rPr lang="en-US" dirty="0" err="1"/>
              <a:t>i</a:t>
            </a:r>
            <a:r>
              <a:rPr lang="en-US" dirty="0"/>
              <a:t>)</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p:txBody>
          <a:bodyPr/>
          <a:lstStyle/>
          <a:p>
            <a:r>
              <a:rPr lang="en-GB" dirty="0"/>
              <a:t>CERT : Computer Emergency Response Team</a:t>
            </a:r>
          </a:p>
          <a:p>
            <a:pPr marL="1257300" lvl="1" indent="-342900"/>
            <a:r>
              <a:rPr lang="en-GB" dirty="0"/>
              <a:t>Origin 1988, later trademarked: CERT Coordination </a:t>
            </a:r>
            <a:r>
              <a:rPr lang="en-GB" dirty="0" err="1"/>
              <a:t>Center</a:t>
            </a:r>
            <a:r>
              <a:rPr lang="en-GB" dirty="0"/>
              <a:t> (CERT/CC)</a:t>
            </a:r>
          </a:p>
          <a:p>
            <a:pPr marL="1257300" lvl="1" indent="-342900"/>
            <a:r>
              <a:rPr lang="en-GB" dirty="0"/>
              <a:t>They used to have a “permission to use the name CERT” system (that many teams use as PR), but are abandoning this – the most recent we got from the team was this quote: “</a:t>
            </a:r>
            <a:r>
              <a:rPr lang="en-IE" dirty="0"/>
              <a:t>Contact CERT/CC Security Operations (</a:t>
            </a:r>
            <a:r>
              <a:rPr lang="en-IE" dirty="0">
                <a:hlinkClick r:id="rId3"/>
              </a:rPr>
              <a:t>security-operations@cert.org</a:t>
            </a:r>
            <a:r>
              <a:rPr lang="en-IE" dirty="0"/>
              <a:t>) for CERT partnership details.”</a:t>
            </a:r>
            <a:endParaRPr lang="en-GB" dirty="0"/>
          </a:p>
          <a:p>
            <a:r>
              <a:rPr lang="en-GB" dirty="0"/>
              <a:t>CSIRT : Computer Security Incident Response Team</a:t>
            </a:r>
          </a:p>
          <a:p>
            <a:pPr marL="1257300" lvl="1" indent="-342900"/>
            <a:r>
              <a:rPr lang="en-GB" dirty="0"/>
              <a:t>Origin 1998 : </a:t>
            </a:r>
            <a:r>
              <a:rPr lang="en-GB" dirty="0">
                <a:hlinkClick r:id="rId4"/>
              </a:rPr>
              <a:t>https://resources.sei.cmu.edu/library/asset-view.cfm?assetid=6305</a:t>
            </a:r>
            <a:r>
              <a:rPr lang="en-GB" dirty="0"/>
              <a:t> </a:t>
            </a:r>
          </a:p>
          <a:p>
            <a:pPr marL="1257300" lvl="1" indent="-342900"/>
            <a:r>
              <a:rPr lang="en-GB" dirty="0"/>
              <a:t>Free to use !</a:t>
            </a:r>
          </a:p>
          <a:p>
            <a:endParaRPr lang="en-GB" dirty="0"/>
          </a:p>
          <a:p>
            <a:r>
              <a:rPr lang="en-GB" dirty="0"/>
              <a:t>CERT = IHT = SIRT = CIRT = IHC = CSIRT</a:t>
            </a:r>
          </a:p>
        </p:txBody>
      </p:sp>
      <p:sp>
        <p:nvSpPr>
          <p:cNvPr id="4" name="Slide Number Placeholder 3">
            <a:extLst>
              <a:ext uri="{FF2B5EF4-FFF2-40B4-BE49-F238E27FC236}">
                <a16:creationId xmlns:a16="http://schemas.microsoft.com/office/drawing/2014/main" id="{C34AFAE7-10F3-4741-9620-6FC73A8C8F9C}"/>
              </a:ext>
            </a:extLst>
          </p:cNvPr>
          <p:cNvSpPr>
            <a:spLocks noGrp="1"/>
          </p:cNvSpPr>
          <p:nvPr>
            <p:ph type="sldNum" sz="quarter" idx="15"/>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347494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(ii)</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p:txBody>
          <a:bodyPr/>
          <a:lstStyle/>
          <a:p>
            <a:r>
              <a:rPr lang="en-GB" dirty="0"/>
              <a:t>SOC : focuses more on internal security log/data handling and the reaction to that</a:t>
            </a:r>
          </a:p>
          <a:p>
            <a:r>
              <a:rPr lang="en-GB" dirty="0"/>
              <a:t>CDC: often combines CSIRT and SOC </a:t>
            </a:r>
          </a:p>
          <a:p>
            <a:endParaRPr lang="en-GB" sz="1000" dirty="0"/>
          </a:p>
          <a:p>
            <a:r>
              <a:rPr lang="en-GB" dirty="0"/>
              <a:t>nCSIRT : national CSIRT</a:t>
            </a:r>
          </a:p>
          <a:p>
            <a:r>
              <a:rPr lang="en-GB" dirty="0"/>
              <a:t>NCSC: nCSIRT with added spice – no fundamental difference, but usually an NCSC ties directly into national crisis management (= escalation, not normal operation)</a:t>
            </a:r>
          </a:p>
          <a:p>
            <a:endParaRPr lang="en-GB" sz="1000" dirty="0"/>
          </a:p>
          <a:p>
            <a:r>
              <a:rPr lang="en-GB" dirty="0"/>
              <a:t>PSIRT : Product Security Incident Response Team</a:t>
            </a:r>
          </a:p>
          <a:p>
            <a:pPr marL="1257300" lvl="1" indent="-342900"/>
            <a:r>
              <a:rPr lang="en-GB" dirty="0"/>
              <a:t>Where vendors work on the vulnerabilities in their software/firmware</a:t>
            </a:r>
          </a:p>
          <a:p>
            <a:pPr marL="1257300" lvl="1" indent="-342900"/>
            <a:r>
              <a:rPr lang="en-GB" dirty="0"/>
              <a:t>Fundamental in the CSIRT community right from day 1</a:t>
            </a:r>
          </a:p>
          <a:p>
            <a:endParaRPr lang="en-GB" sz="1000" dirty="0"/>
          </a:p>
          <a:p>
            <a:r>
              <a:rPr lang="en-US" dirty="0"/>
              <a:t>ISAC : a CSIRT without incident response; focuses on information sharing.</a:t>
            </a:r>
          </a:p>
        </p:txBody>
      </p:sp>
      <p:sp>
        <p:nvSpPr>
          <p:cNvPr id="4" name="Slide Number Placeholder 3">
            <a:extLst>
              <a:ext uri="{FF2B5EF4-FFF2-40B4-BE49-F238E27FC236}">
                <a16:creationId xmlns:a16="http://schemas.microsoft.com/office/drawing/2014/main" id="{0D9F5CDF-B7C7-974F-8427-33BD983556C1}"/>
              </a:ext>
            </a:extLst>
          </p:cNvPr>
          <p:cNvSpPr>
            <a:spLocks noGrp="1"/>
          </p:cNvSpPr>
          <p:nvPr>
            <p:ph type="sldNum" sz="quarter" idx="15"/>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75473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(iii)</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a:xfrm>
            <a:off x="1447800" y="1460500"/>
            <a:ext cx="4572000" cy="4419600"/>
          </a:xfrm>
        </p:spPr>
        <p:txBody>
          <a:bodyPr/>
          <a:lstStyle/>
          <a:p>
            <a:endParaRPr lang="en-GB" sz="3200" b="1" dirty="0">
              <a:solidFill>
                <a:srgbClr val="FF0000"/>
              </a:solidFill>
            </a:endParaRPr>
          </a:p>
          <a:p>
            <a:r>
              <a:rPr lang="en-GB" sz="3200" b="1" dirty="0">
                <a:solidFill>
                  <a:srgbClr val="FF0000"/>
                </a:solidFill>
              </a:rPr>
              <a:t>What’s in a name – </a:t>
            </a:r>
          </a:p>
          <a:p>
            <a:r>
              <a:rPr lang="en-GB" sz="3200" b="1" dirty="0">
                <a:solidFill>
                  <a:srgbClr val="FF0000"/>
                </a:solidFill>
              </a:rPr>
              <a:t>YOU </a:t>
            </a:r>
          </a:p>
          <a:p>
            <a:r>
              <a:rPr lang="en-GB" sz="3200" b="1" dirty="0">
                <a:solidFill>
                  <a:srgbClr val="FF0000"/>
                </a:solidFill>
              </a:rPr>
              <a:t>MUST have a </a:t>
            </a:r>
          </a:p>
          <a:p>
            <a:r>
              <a:rPr lang="en-GB" sz="3200" b="1" dirty="0">
                <a:solidFill>
                  <a:srgbClr val="FF0000"/>
                </a:solidFill>
              </a:rPr>
              <a:t>CSIRT (like) capability !</a:t>
            </a:r>
          </a:p>
          <a:p>
            <a:endParaRPr lang="en-GB" sz="800" b="1" dirty="0">
              <a:solidFill>
                <a:srgbClr val="FF0000"/>
              </a:solidFill>
            </a:endParaRPr>
          </a:p>
          <a:p>
            <a:endParaRPr lang="en-GB" b="1"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EA61DC1E-6907-324D-99DA-F5824EF200EF}"/>
              </a:ext>
            </a:extLst>
          </p:cNvPr>
          <p:cNvSpPr>
            <a:spLocks noGrp="1"/>
          </p:cNvSpPr>
          <p:nvPr>
            <p:ph type="sldNum" sz="quarter" idx="15"/>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4119679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7641-55E6-3E4E-AA23-282CFE0DCFFC}"/>
              </a:ext>
            </a:extLst>
          </p:cNvPr>
          <p:cNvSpPr>
            <a:spLocks noGrp="1"/>
          </p:cNvSpPr>
          <p:nvPr>
            <p:ph type="title"/>
          </p:nvPr>
        </p:nvSpPr>
        <p:spPr>
          <a:xfrm>
            <a:off x="1447800" y="136241"/>
            <a:ext cx="9525000" cy="867059"/>
          </a:xfrm>
        </p:spPr>
        <p:txBody>
          <a:bodyPr/>
          <a:lstStyle/>
          <a:p>
            <a:r>
              <a:rPr lang="en-GB" dirty="0"/>
              <a:t>Bedside story </a:t>
            </a:r>
          </a:p>
        </p:txBody>
      </p:sp>
      <p:sp>
        <p:nvSpPr>
          <p:cNvPr id="3" name="Content Placeholder 2">
            <a:extLst>
              <a:ext uri="{FF2B5EF4-FFF2-40B4-BE49-F238E27FC236}">
                <a16:creationId xmlns:a16="http://schemas.microsoft.com/office/drawing/2014/main" id="{B3AC9926-ED99-2D48-A5CB-18E680BEEAB1}"/>
              </a:ext>
            </a:extLst>
          </p:cNvPr>
          <p:cNvSpPr>
            <a:spLocks noGrp="1"/>
          </p:cNvSpPr>
          <p:nvPr>
            <p:ph sz="quarter" idx="13"/>
          </p:nvPr>
        </p:nvSpPr>
        <p:spPr>
          <a:xfrm>
            <a:off x="533400" y="1308100"/>
            <a:ext cx="10439400" cy="4132943"/>
          </a:xfrm>
        </p:spPr>
        <p:txBody>
          <a:bodyPr/>
          <a:lstStyle/>
          <a:p>
            <a:r>
              <a:rPr lang="en-GB" dirty="0"/>
              <a:t>17 Apr	Finance ministry hacked by ransomware, authorities several days in denial</a:t>
            </a:r>
          </a:p>
          <a:p>
            <a:r>
              <a:rPr lang="en-GB" dirty="0"/>
              <a:t>19 Apr	</a:t>
            </a:r>
            <a:r>
              <a:rPr lang="en-GB" sz="1800" dirty="0"/>
              <a:t>“</a:t>
            </a:r>
            <a:r>
              <a:rPr lang="en-IE" sz="1800" dirty="0"/>
              <a:t>If the minister cannot explain to his taxpayers what is going on, we will: we have penetrated his 	critical infrastructure, gained access to over 800 servers, downloaded over 900 GB of databases …”</a:t>
            </a:r>
          </a:p>
          <a:p>
            <a:r>
              <a:rPr lang="en-IE" dirty="0"/>
              <a:t>	US$ 10 million ransom</a:t>
            </a:r>
          </a:p>
          <a:p>
            <a:r>
              <a:rPr lang="en-IE" dirty="0"/>
              <a:t>21 Apr	New attacks take place. The country’s President states: </a:t>
            </a:r>
          </a:p>
          <a:p>
            <a:r>
              <a:rPr lang="en-IE" dirty="0"/>
              <a:t>	“I reiterate that the state WILL NOT PAY ANYTHING to these cybercriminals.”</a:t>
            </a:r>
          </a:p>
          <a:p>
            <a:r>
              <a:rPr lang="en-IE" sz="1600" dirty="0"/>
              <a:t>	</a:t>
            </a:r>
            <a:r>
              <a:rPr lang="en-IE" dirty="0"/>
              <a:t>National CSIRT (under construction) gets </a:t>
            </a:r>
            <a:r>
              <a:rPr lang="en-IE" b="1" dirty="0"/>
              <a:t>very</a:t>
            </a:r>
            <a:r>
              <a:rPr lang="en-IE" dirty="0"/>
              <a:t> busy</a:t>
            </a:r>
          </a:p>
          <a:p>
            <a:r>
              <a:rPr lang="en-IE" dirty="0"/>
              <a:t>&lt;2 May	Attacks continue, on many govt institutions and later also companies</a:t>
            </a:r>
            <a:endParaRPr lang="en-IE" sz="1600" dirty="0"/>
          </a:p>
          <a:p>
            <a:r>
              <a:rPr lang="en-IE" dirty="0"/>
              <a:t>8 May 	Newly elected President immediately declares national emergency</a:t>
            </a:r>
          </a:p>
          <a:p>
            <a:r>
              <a:rPr lang="en-IE" dirty="0"/>
              <a:t>31 May	2</a:t>
            </a:r>
            <a:r>
              <a:rPr lang="en-IE" baseline="30000" dirty="0"/>
              <a:t>nd</a:t>
            </a:r>
            <a:r>
              <a:rPr lang="en-IE" dirty="0"/>
              <a:t> major attack, now on health care</a:t>
            </a:r>
          </a:p>
          <a:p>
            <a:r>
              <a:rPr lang="en-IE" dirty="0"/>
              <a:t>&lt;15 Jun	Chaos took at least 2 months to clear </a:t>
            </a:r>
          </a:p>
          <a:p>
            <a:endParaRPr lang="en-IE" sz="800" dirty="0"/>
          </a:p>
          <a:p>
            <a:endParaRPr lang="en-IE"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BB5B5467-D46E-A147-B8A8-851C5B007AA9}"/>
              </a:ext>
            </a:extLst>
          </p:cNvPr>
          <p:cNvSpPr>
            <a:spLocks noGrp="1"/>
          </p:cNvSpPr>
          <p:nvPr>
            <p:ph type="sldNum" sz="quarter" idx="15"/>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360301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2353-7940-FC47-8493-419A7066EE18}"/>
              </a:ext>
            </a:extLst>
          </p:cNvPr>
          <p:cNvSpPr>
            <a:spLocks noGrp="1"/>
          </p:cNvSpPr>
          <p:nvPr>
            <p:ph type="title"/>
          </p:nvPr>
        </p:nvSpPr>
        <p:spPr/>
        <p:txBody>
          <a:bodyPr/>
          <a:lstStyle/>
          <a:p>
            <a:r>
              <a:rPr lang="en-GB" dirty="0"/>
              <a:t>Pivotal role of CSIRTs and the National CSIRT</a:t>
            </a:r>
          </a:p>
        </p:txBody>
      </p:sp>
      <p:sp>
        <p:nvSpPr>
          <p:cNvPr id="7" name="Oval 6">
            <a:extLst>
              <a:ext uri="{FF2B5EF4-FFF2-40B4-BE49-F238E27FC236}">
                <a16:creationId xmlns:a16="http://schemas.microsoft.com/office/drawing/2014/main" id="{1005EE2C-E0A7-7943-9913-228B29B1041F}"/>
              </a:ext>
            </a:extLst>
          </p:cNvPr>
          <p:cNvSpPr/>
          <p:nvPr/>
        </p:nvSpPr>
        <p:spPr>
          <a:xfrm>
            <a:off x="1411266" y="250118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Mil CSIRT</a:t>
            </a:r>
          </a:p>
        </p:txBody>
      </p:sp>
      <p:sp>
        <p:nvSpPr>
          <p:cNvPr id="8" name="Oval 7">
            <a:extLst>
              <a:ext uri="{FF2B5EF4-FFF2-40B4-BE49-F238E27FC236}">
                <a16:creationId xmlns:a16="http://schemas.microsoft.com/office/drawing/2014/main" id="{D67B4A04-6C74-9F4E-A6F5-1C9497180ED1}"/>
              </a:ext>
            </a:extLst>
          </p:cNvPr>
          <p:cNvSpPr/>
          <p:nvPr/>
        </p:nvSpPr>
        <p:spPr>
          <a:xfrm>
            <a:off x="2667000" y="3860049"/>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SME CSIRT ?</a:t>
            </a:r>
          </a:p>
        </p:txBody>
      </p:sp>
      <p:sp>
        <p:nvSpPr>
          <p:cNvPr id="9" name="Oval 8">
            <a:extLst>
              <a:ext uri="{FF2B5EF4-FFF2-40B4-BE49-F238E27FC236}">
                <a16:creationId xmlns:a16="http://schemas.microsoft.com/office/drawing/2014/main" id="{77FFC72A-593F-0645-BFE1-8C2A551976E6}"/>
              </a:ext>
            </a:extLst>
          </p:cNvPr>
          <p:cNvSpPr/>
          <p:nvPr/>
        </p:nvSpPr>
        <p:spPr>
          <a:xfrm>
            <a:off x="5181600" y="381277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Big company CSIRTs </a:t>
            </a:r>
          </a:p>
        </p:txBody>
      </p:sp>
      <p:sp>
        <p:nvSpPr>
          <p:cNvPr id="11" name="Oval 10">
            <a:extLst>
              <a:ext uri="{FF2B5EF4-FFF2-40B4-BE49-F238E27FC236}">
                <a16:creationId xmlns:a16="http://schemas.microsoft.com/office/drawing/2014/main" id="{59CF6257-2B95-DF41-8255-B7CD938DE2AD}"/>
              </a:ext>
            </a:extLst>
          </p:cNvPr>
          <p:cNvSpPr/>
          <p:nvPr/>
        </p:nvSpPr>
        <p:spPr>
          <a:xfrm>
            <a:off x="7010400" y="2463800"/>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Sectorial CSIRTs</a:t>
            </a:r>
          </a:p>
        </p:txBody>
      </p:sp>
      <p:sp>
        <p:nvSpPr>
          <p:cNvPr id="12" name="Oval 11">
            <a:extLst>
              <a:ext uri="{FF2B5EF4-FFF2-40B4-BE49-F238E27FC236}">
                <a16:creationId xmlns:a16="http://schemas.microsoft.com/office/drawing/2014/main" id="{6C3BA2BF-CEEB-194C-91FE-9D5796CCB2D1}"/>
              </a:ext>
            </a:extLst>
          </p:cNvPr>
          <p:cNvSpPr/>
          <p:nvPr/>
        </p:nvSpPr>
        <p:spPr>
          <a:xfrm>
            <a:off x="5791200" y="1311897"/>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Gov</a:t>
            </a:r>
            <a:r>
              <a:rPr lang="en-GB" dirty="0">
                <a:solidFill>
                  <a:schemeClr val="tx1"/>
                </a:solidFill>
              </a:rPr>
              <a:t> CSIRT</a:t>
            </a:r>
          </a:p>
        </p:txBody>
      </p:sp>
      <p:sp>
        <p:nvSpPr>
          <p:cNvPr id="13" name="Oval 12">
            <a:extLst>
              <a:ext uri="{FF2B5EF4-FFF2-40B4-BE49-F238E27FC236}">
                <a16:creationId xmlns:a16="http://schemas.microsoft.com/office/drawing/2014/main" id="{F70A9AE7-E56E-E846-87B1-42A13DD9C9B4}"/>
              </a:ext>
            </a:extLst>
          </p:cNvPr>
          <p:cNvSpPr/>
          <p:nvPr/>
        </p:nvSpPr>
        <p:spPr>
          <a:xfrm>
            <a:off x="7162800" y="2616200"/>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Sectorial CSIRTs</a:t>
            </a:r>
          </a:p>
        </p:txBody>
      </p:sp>
      <p:sp>
        <p:nvSpPr>
          <p:cNvPr id="14" name="Oval 13">
            <a:extLst>
              <a:ext uri="{FF2B5EF4-FFF2-40B4-BE49-F238E27FC236}">
                <a16:creationId xmlns:a16="http://schemas.microsoft.com/office/drawing/2014/main" id="{6957BC5C-6A9C-CC45-BABD-57852AF212DB}"/>
              </a:ext>
            </a:extLst>
          </p:cNvPr>
          <p:cNvSpPr/>
          <p:nvPr/>
        </p:nvSpPr>
        <p:spPr>
          <a:xfrm>
            <a:off x="7315200" y="2768600"/>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Sectorial CSIRTs</a:t>
            </a:r>
          </a:p>
        </p:txBody>
      </p:sp>
      <p:sp>
        <p:nvSpPr>
          <p:cNvPr id="15" name="Oval 14">
            <a:extLst>
              <a:ext uri="{FF2B5EF4-FFF2-40B4-BE49-F238E27FC236}">
                <a16:creationId xmlns:a16="http://schemas.microsoft.com/office/drawing/2014/main" id="{B56CD007-6284-3B46-BE6C-D542C6E6A843}"/>
              </a:ext>
            </a:extLst>
          </p:cNvPr>
          <p:cNvSpPr/>
          <p:nvPr/>
        </p:nvSpPr>
        <p:spPr>
          <a:xfrm>
            <a:off x="7467600" y="2921000"/>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Sectorial CSIRTs</a:t>
            </a:r>
          </a:p>
        </p:txBody>
      </p:sp>
      <p:sp>
        <p:nvSpPr>
          <p:cNvPr id="16" name="Oval 15">
            <a:extLst>
              <a:ext uri="{FF2B5EF4-FFF2-40B4-BE49-F238E27FC236}">
                <a16:creationId xmlns:a16="http://schemas.microsoft.com/office/drawing/2014/main" id="{076FB58E-06A9-2A41-921E-F7942A815B91}"/>
              </a:ext>
            </a:extLst>
          </p:cNvPr>
          <p:cNvSpPr/>
          <p:nvPr/>
        </p:nvSpPr>
        <p:spPr>
          <a:xfrm>
            <a:off x="5334000" y="396517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Big company CSIRTs </a:t>
            </a:r>
          </a:p>
        </p:txBody>
      </p:sp>
      <p:sp>
        <p:nvSpPr>
          <p:cNvPr id="17" name="Oval 16">
            <a:extLst>
              <a:ext uri="{FF2B5EF4-FFF2-40B4-BE49-F238E27FC236}">
                <a16:creationId xmlns:a16="http://schemas.microsoft.com/office/drawing/2014/main" id="{CC1C708A-85C9-2442-9890-0DE4ECB248EA}"/>
              </a:ext>
            </a:extLst>
          </p:cNvPr>
          <p:cNvSpPr/>
          <p:nvPr/>
        </p:nvSpPr>
        <p:spPr>
          <a:xfrm>
            <a:off x="5486400" y="411757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Big company CSIRTs </a:t>
            </a:r>
          </a:p>
        </p:txBody>
      </p:sp>
      <p:sp>
        <p:nvSpPr>
          <p:cNvPr id="18" name="Oval 17">
            <a:extLst>
              <a:ext uri="{FF2B5EF4-FFF2-40B4-BE49-F238E27FC236}">
                <a16:creationId xmlns:a16="http://schemas.microsoft.com/office/drawing/2014/main" id="{96946D31-0A67-514C-9134-E77F83A2C3B9}"/>
              </a:ext>
            </a:extLst>
          </p:cNvPr>
          <p:cNvSpPr/>
          <p:nvPr/>
        </p:nvSpPr>
        <p:spPr>
          <a:xfrm>
            <a:off x="5638800" y="426997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Big company CSIRTs </a:t>
            </a:r>
          </a:p>
        </p:txBody>
      </p:sp>
      <p:sp>
        <p:nvSpPr>
          <p:cNvPr id="19" name="Oval 18">
            <a:extLst>
              <a:ext uri="{FF2B5EF4-FFF2-40B4-BE49-F238E27FC236}">
                <a16:creationId xmlns:a16="http://schemas.microsoft.com/office/drawing/2014/main" id="{2E389E55-1AB4-A74B-97B6-3D2965FF18A7}"/>
              </a:ext>
            </a:extLst>
          </p:cNvPr>
          <p:cNvSpPr/>
          <p:nvPr/>
        </p:nvSpPr>
        <p:spPr>
          <a:xfrm>
            <a:off x="2826901" y="1311897"/>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Civil Society CSIRT ?</a:t>
            </a:r>
          </a:p>
        </p:txBody>
      </p:sp>
      <p:cxnSp>
        <p:nvCxnSpPr>
          <p:cNvPr id="21" name="Straight Connector 20">
            <a:extLst>
              <a:ext uri="{FF2B5EF4-FFF2-40B4-BE49-F238E27FC236}">
                <a16:creationId xmlns:a16="http://schemas.microsoft.com/office/drawing/2014/main" id="{A745BF25-E5F1-D040-8E31-AE82694B0BA0}"/>
              </a:ext>
            </a:extLst>
          </p:cNvPr>
          <p:cNvCxnSpPr>
            <a:cxnSpLocks/>
            <a:stCxn id="19" idx="5"/>
          </p:cNvCxnSpPr>
          <p:nvPr/>
        </p:nvCxnSpPr>
        <p:spPr>
          <a:xfrm>
            <a:off x="4517961" y="2092386"/>
            <a:ext cx="221270" cy="5238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D0BA64-D0D9-2341-841C-2B1690C365F9}"/>
              </a:ext>
            </a:extLst>
          </p:cNvPr>
          <p:cNvCxnSpPr>
            <a:cxnSpLocks/>
            <a:endCxn id="6" idx="7"/>
          </p:cNvCxnSpPr>
          <p:nvPr/>
        </p:nvCxnSpPr>
        <p:spPr>
          <a:xfrm flipH="1">
            <a:off x="6015149" y="2134621"/>
            <a:ext cx="171798" cy="5004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1479E6-6313-8A44-858B-DBA357F903BA}"/>
              </a:ext>
            </a:extLst>
          </p:cNvPr>
          <p:cNvCxnSpPr>
            <a:cxnSpLocks/>
            <a:stCxn id="7" idx="6"/>
            <a:endCxn id="6" idx="2"/>
          </p:cNvCxnSpPr>
          <p:nvPr/>
        </p:nvCxnSpPr>
        <p:spPr>
          <a:xfrm>
            <a:off x="3392466" y="2958384"/>
            <a:ext cx="9316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512361-F319-0C4C-848E-2A258AB6D59D}"/>
              </a:ext>
            </a:extLst>
          </p:cNvPr>
          <p:cNvCxnSpPr>
            <a:cxnSpLocks/>
            <a:endCxn id="11" idx="2"/>
          </p:cNvCxnSpPr>
          <p:nvPr/>
        </p:nvCxnSpPr>
        <p:spPr>
          <a:xfrm>
            <a:off x="6289928" y="2921000"/>
            <a:ext cx="7204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25D66B-7783-6B44-93C0-FB110476CAC0}"/>
              </a:ext>
            </a:extLst>
          </p:cNvPr>
          <p:cNvCxnSpPr>
            <a:cxnSpLocks/>
          </p:cNvCxnSpPr>
          <p:nvPr/>
        </p:nvCxnSpPr>
        <p:spPr>
          <a:xfrm>
            <a:off x="5638800" y="3378200"/>
            <a:ext cx="152400" cy="4695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00FCFB-3558-634D-9A57-3B10670782EB}"/>
              </a:ext>
            </a:extLst>
          </p:cNvPr>
          <p:cNvCxnSpPr>
            <a:cxnSpLocks/>
            <a:endCxn id="8" idx="7"/>
          </p:cNvCxnSpPr>
          <p:nvPr/>
        </p:nvCxnSpPr>
        <p:spPr>
          <a:xfrm flipH="1">
            <a:off x="4358060" y="3288960"/>
            <a:ext cx="275800" cy="705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CE89ECC-F953-9C4A-9211-A5928D435381}"/>
              </a:ext>
            </a:extLst>
          </p:cNvPr>
          <p:cNvSpPr/>
          <p:nvPr/>
        </p:nvSpPr>
        <p:spPr>
          <a:xfrm>
            <a:off x="8500901" y="422559"/>
            <a:ext cx="19812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International </a:t>
            </a:r>
            <a:r>
              <a:rPr lang="en-GB" dirty="0" err="1">
                <a:solidFill>
                  <a:schemeClr val="tx1"/>
                </a:solidFill>
              </a:rPr>
              <a:t>cooperations</a:t>
            </a:r>
            <a:endParaRPr lang="en-GB" dirty="0">
              <a:solidFill>
                <a:schemeClr val="tx1"/>
              </a:solidFill>
            </a:endParaRPr>
          </a:p>
        </p:txBody>
      </p:sp>
      <p:sp>
        <p:nvSpPr>
          <p:cNvPr id="38" name="Oval 37">
            <a:extLst>
              <a:ext uri="{FF2B5EF4-FFF2-40B4-BE49-F238E27FC236}">
                <a16:creationId xmlns:a16="http://schemas.microsoft.com/office/drawing/2014/main" id="{E474F9D4-ACD3-0547-800B-AF2CAFB4D330}"/>
              </a:ext>
            </a:extLst>
          </p:cNvPr>
          <p:cNvSpPr/>
          <p:nvPr/>
        </p:nvSpPr>
        <p:spPr>
          <a:xfrm>
            <a:off x="8653301" y="574959"/>
            <a:ext cx="19812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International </a:t>
            </a:r>
            <a:r>
              <a:rPr lang="en-GB" dirty="0" err="1">
                <a:solidFill>
                  <a:schemeClr val="tx1"/>
                </a:solidFill>
              </a:rPr>
              <a:t>cooperations</a:t>
            </a:r>
            <a:endParaRPr lang="en-GB" dirty="0">
              <a:solidFill>
                <a:schemeClr val="tx1"/>
              </a:solidFill>
            </a:endParaRPr>
          </a:p>
        </p:txBody>
      </p:sp>
      <p:sp>
        <p:nvSpPr>
          <p:cNvPr id="6" name="Oval 5">
            <a:extLst>
              <a:ext uri="{FF2B5EF4-FFF2-40B4-BE49-F238E27FC236}">
                <a16:creationId xmlns:a16="http://schemas.microsoft.com/office/drawing/2014/main" id="{B49FC257-829F-DB44-92B0-1F68E1899363}"/>
              </a:ext>
            </a:extLst>
          </p:cNvPr>
          <p:cNvSpPr/>
          <p:nvPr/>
        </p:nvSpPr>
        <p:spPr>
          <a:xfrm>
            <a:off x="4324089" y="2501184"/>
            <a:ext cx="19812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National CSIRT</a:t>
            </a:r>
          </a:p>
        </p:txBody>
      </p:sp>
      <p:cxnSp>
        <p:nvCxnSpPr>
          <p:cNvPr id="43" name="Straight Connector 42">
            <a:extLst>
              <a:ext uri="{FF2B5EF4-FFF2-40B4-BE49-F238E27FC236}">
                <a16:creationId xmlns:a16="http://schemas.microsoft.com/office/drawing/2014/main" id="{9290314D-D8D6-7641-B01A-3C5F180E374C}"/>
              </a:ext>
            </a:extLst>
          </p:cNvPr>
          <p:cNvCxnSpPr>
            <a:cxnSpLocks/>
          </p:cNvCxnSpPr>
          <p:nvPr/>
        </p:nvCxnSpPr>
        <p:spPr>
          <a:xfrm flipV="1">
            <a:off x="6210300" y="1489359"/>
            <a:ext cx="3238500" cy="12792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200731D-B1EB-1842-82DF-322780A27408}"/>
              </a:ext>
            </a:extLst>
          </p:cNvPr>
          <p:cNvSpPr/>
          <p:nvPr/>
        </p:nvSpPr>
        <p:spPr>
          <a:xfrm>
            <a:off x="8805701" y="727359"/>
            <a:ext cx="19812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International </a:t>
            </a:r>
            <a:r>
              <a:rPr lang="en-GB" dirty="0" err="1">
                <a:solidFill>
                  <a:schemeClr val="tx1"/>
                </a:solidFill>
              </a:rPr>
              <a:t>cooperations</a:t>
            </a:r>
            <a:endParaRPr lang="en-GB" dirty="0">
              <a:solidFill>
                <a:schemeClr val="tx1"/>
              </a:solidFill>
            </a:endParaRPr>
          </a:p>
        </p:txBody>
      </p:sp>
      <p:cxnSp>
        <p:nvCxnSpPr>
          <p:cNvPr id="46" name="Straight Connector 45">
            <a:extLst>
              <a:ext uri="{FF2B5EF4-FFF2-40B4-BE49-F238E27FC236}">
                <a16:creationId xmlns:a16="http://schemas.microsoft.com/office/drawing/2014/main" id="{143ADE8D-6306-6B4D-B03D-7F288E643C0E}"/>
              </a:ext>
            </a:extLst>
          </p:cNvPr>
          <p:cNvCxnSpPr>
            <a:cxnSpLocks/>
            <a:stCxn id="11" idx="7"/>
          </p:cNvCxnSpPr>
          <p:nvPr/>
        </p:nvCxnSpPr>
        <p:spPr>
          <a:xfrm flipV="1">
            <a:off x="8701460" y="1574462"/>
            <a:ext cx="828361" cy="1023249"/>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F50AB5A-06AA-CE46-AF15-622083E18D69}"/>
              </a:ext>
            </a:extLst>
          </p:cNvPr>
          <p:cNvCxnSpPr>
            <a:cxnSpLocks/>
            <a:endCxn id="39" idx="4"/>
          </p:cNvCxnSpPr>
          <p:nvPr/>
        </p:nvCxnSpPr>
        <p:spPr>
          <a:xfrm flipV="1">
            <a:off x="7548621" y="1641759"/>
            <a:ext cx="2247680" cy="2948576"/>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0D896C8-7852-1842-BF90-9DC9A196DE00}"/>
              </a:ext>
            </a:extLst>
          </p:cNvPr>
          <p:cNvSpPr>
            <a:spLocks noGrp="1"/>
          </p:cNvSpPr>
          <p:nvPr>
            <p:ph type="sldNum" sz="quarter" idx="15"/>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422212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0FF2-16AA-D346-A582-57C293B23750}"/>
              </a:ext>
            </a:extLst>
          </p:cNvPr>
          <p:cNvSpPr>
            <a:spLocks noGrp="1"/>
          </p:cNvSpPr>
          <p:nvPr>
            <p:ph type="title"/>
          </p:nvPr>
        </p:nvSpPr>
        <p:spPr/>
        <p:txBody>
          <a:bodyPr/>
          <a:lstStyle/>
          <a:p>
            <a:r>
              <a:rPr lang="en-GB" dirty="0"/>
              <a:t>Global Network - FIRST</a:t>
            </a:r>
          </a:p>
        </p:txBody>
      </p:sp>
      <p:sp>
        <p:nvSpPr>
          <p:cNvPr id="3" name="Content Placeholder 2">
            <a:extLst>
              <a:ext uri="{FF2B5EF4-FFF2-40B4-BE49-F238E27FC236}">
                <a16:creationId xmlns:a16="http://schemas.microsoft.com/office/drawing/2014/main" id="{A1585E98-A1BE-5646-B7F5-CC87FBBCF2E0}"/>
              </a:ext>
            </a:extLst>
          </p:cNvPr>
          <p:cNvSpPr>
            <a:spLocks noGrp="1"/>
          </p:cNvSpPr>
          <p:nvPr>
            <p:ph sz="quarter" idx="13"/>
          </p:nvPr>
        </p:nvSpPr>
        <p:spPr>
          <a:xfrm>
            <a:off x="457200" y="1231900"/>
            <a:ext cx="10515600" cy="838200"/>
          </a:xfrm>
        </p:spPr>
        <p:txBody>
          <a:bodyPr/>
          <a:lstStyle/>
          <a:p>
            <a:r>
              <a:rPr lang="en-GB" dirty="0"/>
              <a:t>Forum of Incident Response and Security Teams 			</a:t>
            </a:r>
            <a:r>
              <a:rPr lang="en-GB" dirty="0">
                <a:hlinkClick r:id="rId3"/>
              </a:rPr>
              <a:t>https://www.first.org/</a:t>
            </a:r>
            <a:r>
              <a:rPr lang="en-GB" dirty="0"/>
              <a:t> </a:t>
            </a:r>
          </a:p>
        </p:txBody>
      </p:sp>
      <p:sp>
        <p:nvSpPr>
          <p:cNvPr id="5" name="Slide Number Placeholder 4">
            <a:extLst>
              <a:ext uri="{FF2B5EF4-FFF2-40B4-BE49-F238E27FC236}">
                <a16:creationId xmlns:a16="http://schemas.microsoft.com/office/drawing/2014/main" id="{4B67B701-7CF1-E249-BFD3-A5FEDB3E652A}"/>
              </a:ext>
            </a:extLst>
          </p:cNvPr>
          <p:cNvSpPr>
            <a:spLocks noGrp="1"/>
          </p:cNvSpPr>
          <p:nvPr>
            <p:ph type="sldNum" sz="quarter" idx="15"/>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3523180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National Network</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a:xfrm>
            <a:off x="457200" y="1155700"/>
            <a:ext cx="10515600" cy="4419600"/>
          </a:xfrm>
        </p:spPr>
        <p:txBody>
          <a:bodyPr/>
          <a:lstStyle/>
          <a:p>
            <a:r>
              <a:rPr lang="en-GB" dirty="0">
                <a:solidFill>
                  <a:schemeClr val="tx1"/>
                </a:solidFill>
              </a:rPr>
              <a:t>To make your national CSIRT rock in your country, </a:t>
            </a:r>
            <a:br>
              <a:rPr lang="en-GB" dirty="0">
                <a:solidFill>
                  <a:schemeClr val="tx1"/>
                </a:solidFill>
              </a:rPr>
            </a:br>
            <a:r>
              <a:rPr lang="en-GB" dirty="0">
                <a:solidFill>
                  <a:schemeClr val="tx1"/>
                </a:solidFill>
              </a:rPr>
              <a:t>you need Champions:</a:t>
            </a:r>
          </a:p>
          <a:p>
            <a:pPr marL="457200" indent="-457200">
              <a:buFont typeface="+mj-lt"/>
              <a:buAutoNum type="arabicPeriod"/>
            </a:pPr>
            <a:r>
              <a:rPr lang="en-GB" dirty="0">
                <a:solidFill>
                  <a:schemeClr val="tx1"/>
                </a:solidFill>
              </a:rPr>
              <a:t>Policy Champion</a:t>
            </a:r>
          </a:p>
          <a:p>
            <a:pPr marL="457200" indent="-457200">
              <a:buFont typeface="+mj-lt"/>
              <a:buAutoNum type="arabicPeriod"/>
            </a:pPr>
            <a:r>
              <a:rPr lang="en-GB" dirty="0">
                <a:solidFill>
                  <a:schemeClr val="tx1"/>
                </a:solidFill>
              </a:rPr>
              <a:t>CSIRT Champion</a:t>
            </a:r>
          </a:p>
          <a:p>
            <a:pPr marL="457200" indent="-457200">
              <a:buFont typeface="+mj-lt"/>
              <a:buAutoNum type="arabicPeriod"/>
            </a:pPr>
            <a:r>
              <a:rPr lang="en-GB" dirty="0">
                <a:solidFill>
                  <a:schemeClr val="tx1"/>
                </a:solidFill>
              </a:rPr>
              <a:t>… </a:t>
            </a:r>
          </a:p>
          <a:p>
            <a:pPr marL="457200" indent="-457200">
              <a:buFont typeface="+mj-lt"/>
              <a:buAutoNum type="arabicPeriod"/>
            </a:pPr>
            <a:endParaRPr lang="en-GB" sz="1000" dirty="0">
              <a:solidFill>
                <a:schemeClr val="tx1"/>
              </a:solidFill>
            </a:endParaRPr>
          </a:p>
          <a:p>
            <a:r>
              <a:rPr lang="en-GB" dirty="0">
                <a:solidFill>
                  <a:schemeClr val="tx1"/>
                </a:solidFill>
              </a:rPr>
              <a:t>Multi-stakeholder approach, first and last</a:t>
            </a:r>
          </a:p>
          <a:p>
            <a:endParaRPr lang="en-GB" sz="1000" dirty="0">
              <a:solidFill>
                <a:schemeClr val="tx1"/>
              </a:solidFill>
            </a:endParaRPr>
          </a:p>
          <a:p>
            <a:r>
              <a:rPr lang="en-GB" dirty="0">
                <a:solidFill>
                  <a:schemeClr val="tx1"/>
                </a:solidFill>
              </a:rPr>
              <a:t>Build a national cyber incident management network, or CSIRTs network – based on</a:t>
            </a:r>
            <a:br>
              <a:rPr lang="en-GB" dirty="0">
                <a:solidFill>
                  <a:schemeClr val="tx1"/>
                </a:solidFill>
              </a:rPr>
            </a:br>
            <a:r>
              <a:rPr lang="en-GB" sz="2800" b="1" dirty="0">
                <a:solidFill>
                  <a:srgbClr val="FF0000"/>
                </a:solidFill>
              </a:rPr>
              <a:t>cooperation, collaboration &amp; inspiration  </a:t>
            </a:r>
            <a:r>
              <a:rPr lang="en-GB" dirty="0">
                <a:solidFill>
                  <a:schemeClr val="tx1"/>
                </a:solidFill>
              </a:rPr>
              <a:t>and well-understood authority</a:t>
            </a:r>
          </a:p>
          <a:p>
            <a:endParaRPr lang="en-GB" sz="1000" dirty="0">
              <a:solidFill>
                <a:schemeClr val="tx1"/>
              </a:solidFill>
            </a:endParaRPr>
          </a:p>
          <a:p>
            <a:r>
              <a:rPr lang="en-GB" dirty="0">
                <a:solidFill>
                  <a:schemeClr val="tx1"/>
                </a:solidFill>
              </a:rPr>
              <a:t>2021 guide, published by the GFCE :</a:t>
            </a:r>
          </a:p>
          <a:p>
            <a:r>
              <a:rPr lang="en-GB" dirty="0">
                <a:solidFill>
                  <a:srgbClr val="FF0000"/>
                </a:solidFill>
                <a:hlinkClick r:id="rId4"/>
              </a:rPr>
              <a:t>https://cybilportal.org/publications/getting-started-with-a-national-csirt-guide/</a:t>
            </a:r>
            <a:r>
              <a:rPr lang="en-GB" dirty="0">
                <a:solidFill>
                  <a:srgbClr val="FF0000"/>
                </a:solidFill>
              </a:rPr>
              <a:t> </a:t>
            </a:r>
          </a:p>
          <a:p>
            <a:endParaRPr lang="en-GB" dirty="0">
              <a:solidFill>
                <a:schemeClr val="tx1"/>
              </a:solidFill>
            </a:endParaRPr>
          </a:p>
          <a:p>
            <a:endParaRPr lang="en-GB" dirty="0">
              <a:solidFill>
                <a:schemeClr val="tx1"/>
              </a:solidFill>
            </a:endParaRPr>
          </a:p>
        </p:txBody>
      </p:sp>
      <p:pic>
        <p:nvPicPr>
          <p:cNvPr id="6" name="Picture 5">
            <a:extLst>
              <a:ext uri="{FF2B5EF4-FFF2-40B4-BE49-F238E27FC236}">
                <a16:creationId xmlns:a16="http://schemas.microsoft.com/office/drawing/2014/main" id="{5F0FF542-76B4-804C-A238-6F9F064F7E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9400" y="221343"/>
            <a:ext cx="4563229" cy="3039181"/>
          </a:xfrm>
          <a:prstGeom prst="rect">
            <a:avLst/>
          </a:prstGeom>
        </p:spPr>
      </p:pic>
      <p:sp>
        <p:nvSpPr>
          <p:cNvPr id="4" name="Slide Number Placeholder 3">
            <a:extLst>
              <a:ext uri="{FF2B5EF4-FFF2-40B4-BE49-F238E27FC236}">
                <a16:creationId xmlns:a16="http://schemas.microsoft.com/office/drawing/2014/main" id="{38D55D40-C2DF-2B42-B330-7C9463B9E5A3}"/>
              </a:ext>
            </a:extLst>
          </p:cNvPr>
          <p:cNvSpPr>
            <a:spLocks noGrp="1"/>
          </p:cNvSpPr>
          <p:nvPr>
            <p:ph type="sldNum" sz="quarter" idx="15"/>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309371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C711-3249-AA4D-A606-497945CEC759}"/>
              </a:ext>
            </a:extLst>
          </p:cNvPr>
          <p:cNvSpPr>
            <a:spLocks noGrp="1"/>
          </p:cNvSpPr>
          <p:nvPr>
            <p:ph type="title"/>
          </p:nvPr>
        </p:nvSpPr>
        <p:spPr/>
        <p:txBody>
          <a:bodyPr/>
          <a:lstStyle/>
          <a:p>
            <a:r>
              <a:rPr lang="en-GB" dirty="0"/>
              <a:t>National Network</a:t>
            </a:r>
          </a:p>
        </p:txBody>
      </p:sp>
      <p:sp>
        <p:nvSpPr>
          <p:cNvPr id="4" name="Hexagon 3">
            <a:extLst>
              <a:ext uri="{FF2B5EF4-FFF2-40B4-BE49-F238E27FC236}">
                <a16:creationId xmlns:a16="http://schemas.microsoft.com/office/drawing/2014/main" id="{C8E1519F-78BF-5446-8D62-5651BE23D419}"/>
              </a:ext>
            </a:extLst>
          </p:cNvPr>
          <p:cNvSpPr/>
          <p:nvPr/>
        </p:nvSpPr>
        <p:spPr>
          <a:xfrm>
            <a:off x="4495800" y="2603499"/>
            <a:ext cx="2209800" cy="1812367"/>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nCSIRT</a:t>
            </a:r>
            <a:endParaRPr lang="en-GB" dirty="0"/>
          </a:p>
        </p:txBody>
      </p:sp>
      <p:sp>
        <p:nvSpPr>
          <p:cNvPr id="15" name="Hexagon 14">
            <a:extLst>
              <a:ext uri="{FF2B5EF4-FFF2-40B4-BE49-F238E27FC236}">
                <a16:creationId xmlns:a16="http://schemas.microsoft.com/office/drawing/2014/main" id="{E2A9C792-FB07-074B-B368-3B757414EAF3}"/>
              </a:ext>
            </a:extLst>
          </p:cNvPr>
          <p:cNvSpPr/>
          <p:nvPr/>
        </p:nvSpPr>
        <p:spPr>
          <a:xfrm>
            <a:off x="3200400" y="1454718"/>
            <a:ext cx="1447800" cy="885541"/>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Secret </a:t>
            </a:r>
            <a:br>
              <a:rPr lang="en-GB" dirty="0"/>
            </a:br>
            <a:r>
              <a:rPr lang="en-GB" dirty="0"/>
              <a:t>service</a:t>
            </a:r>
          </a:p>
        </p:txBody>
      </p:sp>
      <p:sp>
        <p:nvSpPr>
          <p:cNvPr id="16" name="Hexagon 15">
            <a:extLst>
              <a:ext uri="{FF2B5EF4-FFF2-40B4-BE49-F238E27FC236}">
                <a16:creationId xmlns:a16="http://schemas.microsoft.com/office/drawing/2014/main" id="{52BB92C4-7E3F-5548-977F-AFFAB40429CE}"/>
              </a:ext>
            </a:extLst>
          </p:cNvPr>
          <p:cNvSpPr/>
          <p:nvPr/>
        </p:nvSpPr>
        <p:spPr>
          <a:xfrm>
            <a:off x="6858000" y="1451258"/>
            <a:ext cx="1447800" cy="885541"/>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GovCERT</a:t>
            </a:r>
            <a:endParaRPr lang="en-GB" dirty="0"/>
          </a:p>
        </p:txBody>
      </p:sp>
      <p:sp>
        <p:nvSpPr>
          <p:cNvPr id="17" name="Hexagon 16">
            <a:extLst>
              <a:ext uri="{FF2B5EF4-FFF2-40B4-BE49-F238E27FC236}">
                <a16:creationId xmlns:a16="http://schemas.microsoft.com/office/drawing/2014/main" id="{80AFD871-4E67-B247-AEA7-0011DFF31CDE}"/>
              </a:ext>
            </a:extLst>
          </p:cNvPr>
          <p:cNvSpPr/>
          <p:nvPr/>
        </p:nvSpPr>
        <p:spPr>
          <a:xfrm>
            <a:off x="5803900" y="501350"/>
            <a:ext cx="1447800" cy="885541"/>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MilCERT</a:t>
            </a:r>
            <a:endParaRPr lang="en-GB" dirty="0"/>
          </a:p>
        </p:txBody>
      </p:sp>
      <p:sp>
        <p:nvSpPr>
          <p:cNvPr id="18" name="Hexagon 17">
            <a:extLst>
              <a:ext uri="{FF2B5EF4-FFF2-40B4-BE49-F238E27FC236}">
                <a16:creationId xmlns:a16="http://schemas.microsoft.com/office/drawing/2014/main" id="{293E4287-4CC0-2C44-9EE2-D53A5A6537DE}"/>
              </a:ext>
            </a:extLst>
          </p:cNvPr>
          <p:cNvSpPr/>
          <p:nvPr/>
        </p:nvSpPr>
        <p:spPr>
          <a:xfrm>
            <a:off x="4267200" y="501349"/>
            <a:ext cx="1447800" cy="885541"/>
          </a:xfrm>
          <a:prstGeom prst="hex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Law</a:t>
            </a:r>
            <a:r>
              <a:rPr lang="en-GB" sz="1600" dirty="0"/>
              <a:t> </a:t>
            </a:r>
            <a:r>
              <a:rPr lang="en-GB" dirty="0"/>
              <a:t>Enforce-</a:t>
            </a:r>
            <a:r>
              <a:rPr lang="en-GB" dirty="0" err="1"/>
              <a:t>ment</a:t>
            </a:r>
            <a:endParaRPr lang="en-GB" sz="1600" dirty="0"/>
          </a:p>
        </p:txBody>
      </p:sp>
      <p:sp>
        <p:nvSpPr>
          <p:cNvPr id="19" name="Hexagon 18">
            <a:extLst>
              <a:ext uri="{FF2B5EF4-FFF2-40B4-BE49-F238E27FC236}">
                <a16:creationId xmlns:a16="http://schemas.microsoft.com/office/drawing/2014/main" id="{2884740C-A2BE-814A-AD96-30BDAA738A8B}"/>
              </a:ext>
            </a:extLst>
          </p:cNvPr>
          <p:cNvSpPr/>
          <p:nvPr/>
        </p:nvSpPr>
        <p:spPr>
          <a:xfrm>
            <a:off x="457200" y="1451259"/>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Energy </a:t>
            </a:r>
          </a:p>
        </p:txBody>
      </p:sp>
      <p:sp>
        <p:nvSpPr>
          <p:cNvPr id="20" name="Hexagon 19">
            <a:extLst>
              <a:ext uri="{FF2B5EF4-FFF2-40B4-BE49-F238E27FC236}">
                <a16:creationId xmlns:a16="http://schemas.microsoft.com/office/drawing/2014/main" id="{AFABF17A-70F5-A049-90A5-FF2876A20CDD}"/>
              </a:ext>
            </a:extLst>
          </p:cNvPr>
          <p:cNvSpPr/>
          <p:nvPr/>
        </p:nvSpPr>
        <p:spPr>
          <a:xfrm>
            <a:off x="990600" y="2603500"/>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Finance </a:t>
            </a:r>
          </a:p>
        </p:txBody>
      </p:sp>
      <p:sp>
        <p:nvSpPr>
          <p:cNvPr id="21" name="Hexagon 20">
            <a:extLst>
              <a:ext uri="{FF2B5EF4-FFF2-40B4-BE49-F238E27FC236}">
                <a16:creationId xmlns:a16="http://schemas.microsoft.com/office/drawing/2014/main" id="{891091F2-667D-B24B-8086-BE60DEEF612F}"/>
              </a:ext>
            </a:extLst>
          </p:cNvPr>
          <p:cNvSpPr/>
          <p:nvPr/>
        </p:nvSpPr>
        <p:spPr>
          <a:xfrm>
            <a:off x="1600200" y="3755741"/>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Transport</a:t>
            </a:r>
            <a:endParaRPr lang="en-GB" dirty="0"/>
          </a:p>
        </p:txBody>
      </p:sp>
      <p:sp>
        <p:nvSpPr>
          <p:cNvPr id="22" name="Hexagon 21">
            <a:extLst>
              <a:ext uri="{FF2B5EF4-FFF2-40B4-BE49-F238E27FC236}">
                <a16:creationId xmlns:a16="http://schemas.microsoft.com/office/drawing/2014/main" id="{5936494F-A1E2-8D41-BC78-343895405C74}"/>
              </a:ext>
            </a:extLst>
          </p:cNvPr>
          <p:cNvSpPr/>
          <p:nvPr/>
        </p:nvSpPr>
        <p:spPr>
          <a:xfrm>
            <a:off x="2209800" y="4907982"/>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Water </a:t>
            </a:r>
          </a:p>
        </p:txBody>
      </p:sp>
      <p:sp>
        <p:nvSpPr>
          <p:cNvPr id="23" name="Hexagon 22">
            <a:extLst>
              <a:ext uri="{FF2B5EF4-FFF2-40B4-BE49-F238E27FC236}">
                <a16:creationId xmlns:a16="http://schemas.microsoft.com/office/drawing/2014/main" id="{6C2A85F9-BEE1-0242-8712-54ED4DD306F1}"/>
              </a:ext>
            </a:extLst>
          </p:cNvPr>
          <p:cNvSpPr/>
          <p:nvPr/>
        </p:nvSpPr>
        <p:spPr>
          <a:xfrm>
            <a:off x="3962400" y="4907982"/>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Major Hospitals</a:t>
            </a:r>
            <a:endParaRPr lang="en-GB" sz="1600" dirty="0"/>
          </a:p>
        </p:txBody>
      </p:sp>
      <p:sp>
        <p:nvSpPr>
          <p:cNvPr id="24" name="Hexagon 23">
            <a:extLst>
              <a:ext uri="{FF2B5EF4-FFF2-40B4-BE49-F238E27FC236}">
                <a16:creationId xmlns:a16="http://schemas.microsoft.com/office/drawing/2014/main" id="{7B78B0B1-A51D-894A-9B65-7193206E19D5}"/>
              </a:ext>
            </a:extLst>
          </p:cNvPr>
          <p:cNvSpPr/>
          <p:nvPr/>
        </p:nvSpPr>
        <p:spPr>
          <a:xfrm>
            <a:off x="5715000" y="4907981"/>
            <a:ext cx="1447800" cy="88554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Telecom</a:t>
            </a:r>
            <a:endParaRPr lang="en-GB" sz="1600" dirty="0"/>
          </a:p>
        </p:txBody>
      </p:sp>
      <p:sp>
        <p:nvSpPr>
          <p:cNvPr id="25" name="Hexagon 24">
            <a:extLst>
              <a:ext uri="{FF2B5EF4-FFF2-40B4-BE49-F238E27FC236}">
                <a16:creationId xmlns:a16="http://schemas.microsoft.com/office/drawing/2014/main" id="{1ADE75D7-6239-BA4F-9CA3-19ED9A660FC6}"/>
              </a:ext>
            </a:extLst>
          </p:cNvPr>
          <p:cNvSpPr/>
          <p:nvPr/>
        </p:nvSpPr>
        <p:spPr>
          <a:xfrm>
            <a:off x="8153400" y="4880303"/>
            <a:ext cx="1447800" cy="885541"/>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SME</a:t>
            </a:r>
          </a:p>
          <a:p>
            <a:pPr algn="ctr"/>
            <a:r>
              <a:rPr lang="en-GB" sz="1600" dirty="0"/>
              <a:t>sectoral</a:t>
            </a:r>
          </a:p>
        </p:txBody>
      </p:sp>
      <p:sp>
        <p:nvSpPr>
          <p:cNvPr id="27" name="Hexagon 26">
            <a:extLst>
              <a:ext uri="{FF2B5EF4-FFF2-40B4-BE49-F238E27FC236}">
                <a16:creationId xmlns:a16="http://schemas.microsoft.com/office/drawing/2014/main" id="{B7B73C51-58C5-C642-9495-91DDC8BE9047}"/>
              </a:ext>
            </a:extLst>
          </p:cNvPr>
          <p:cNvSpPr/>
          <p:nvPr/>
        </p:nvSpPr>
        <p:spPr>
          <a:xfrm>
            <a:off x="8826500" y="3755740"/>
            <a:ext cx="1447800" cy="885541"/>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Health</a:t>
            </a:r>
          </a:p>
          <a:p>
            <a:pPr algn="ctr"/>
            <a:r>
              <a:rPr lang="en-GB" sz="1600" dirty="0"/>
              <a:t>sectoral</a:t>
            </a:r>
          </a:p>
        </p:txBody>
      </p:sp>
      <p:sp>
        <p:nvSpPr>
          <p:cNvPr id="29" name="Hexagon 28">
            <a:extLst>
              <a:ext uri="{FF2B5EF4-FFF2-40B4-BE49-F238E27FC236}">
                <a16:creationId xmlns:a16="http://schemas.microsoft.com/office/drawing/2014/main" id="{0154511C-BF54-8D45-9038-F59F39E4A495}"/>
              </a:ext>
            </a:extLst>
          </p:cNvPr>
          <p:cNvSpPr/>
          <p:nvPr/>
        </p:nvSpPr>
        <p:spPr>
          <a:xfrm>
            <a:off x="9296400" y="2603499"/>
            <a:ext cx="1447800" cy="885541"/>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R&amp;E</a:t>
            </a:r>
          </a:p>
          <a:p>
            <a:pPr algn="ctr"/>
            <a:r>
              <a:rPr lang="en-GB" sz="1600" dirty="0"/>
              <a:t>sectoral</a:t>
            </a:r>
          </a:p>
        </p:txBody>
      </p:sp>
      <p:sp>
        <p:nvSpPr>
          <p:cNvPr id="30" name="Hexagon 29">
            <a:extLst>
              <a:ext uri="{FF2B5EF4-FFF2-40B4-BE49-F238E27FC236}">
                <a16:creationId xmlns:a16="http://schemas.microsoft.com/office/drawing/2014/main" id="{0A8FF92E-60D8-2C4A-B7A5-B4A5791ACA43}"/>
              </a:ext>
            </a:extLst>
          </p:cNvPr>
          <p:cNvSpPr/>
          <p:nvPr/>
        </p:nvSpPr>
        <p:spPr>
          <a:xfrm>
            <a:off x="9791700" y="1451257"/>
            <a:ext cx="1447800" cy="885541"/>
          </a:xfrm>
          <a:prstGeom prst="hexag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Civil</a:t>
            </a:r>
          </a:p>
          <a:p>
            <a:pPr algn="ctr"/>
            <a:r>
              <a:rPr lang="en-GB" sz="1600" dirty="0"/>
              <a:t>society</a:t>
            </a:r>
          </a:p>
        </p:txBody>
      </p:sp>
      <p:sp>
        <p:nvSpPr>
          <p:cNvPr id="3" name="Slide Number Placeholder 2">
            <a:extLst>
              <a:ext uri="{FF2B5EF4-FFF2-40B4-BE49-F238E27FC236}">
                <a16:creationId xmlns:a16="http://schemas.microsoft.com/office/drawing/2014/main" id="{0E6DCDA5-83AE-884C-B523-226968C57693}"/>
              </a:ext>
            </a:extLst>
          </p:cNvPr>
          <p:cNvSpPr>
            <a:spLocks noGrp="1"/>
          </p:cNvSpPr>
          <p:nvPr>
            <p:ph type="sldNum" sz="quarter" idx="15"/>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236711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A802-1900-AF4A-AE36-92B25A99EFDB}"/>
              </a:ext>
            </a:extLst>
          </p:cNvPr>
          <p:cNvSpPr>
            <a:spLocks noGrp="1"/>
          </p:cNvSpPr>
          <p:nvPr>
            <p:ph type="title"/>
          </p:nvPr>
        </p:nvSpPr>
        <p:spPr/>
        <p:txBody>
          <a:bodyPr/>
          <a:lstStyle/>
          <a:p>
            <a:r>
              <a:rPr lang="en-US" dirty="0"/>
              <a:t>CSIRT System philosophy ? Hierarchy ? Mesh ?</a:t>
            </a:r>
          </a:p>
        </p:txBody>
      </p:sp>
      <p:pic>
        <p:nvPicPr>
          <p:cNvPr id="4" name="Picture 8" descr="http://www.biotapestry.org/faq/images/Hierarchy.png">
            <a:extLst>
              <a:ext uri="{FF2B5EF4-FFF2-40B4-BE49-F238E27FC236}">
                <a16:creationId xmlns:a16="http://schemas.microsoft.com/office/drawing/2014/main" id="{368D83C8-EAA5-C945-84FF-2370E1B835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917700"/>
            <a:ext cx="4340966" cy="2760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A1B0B-58FD-A444-A4A7-4A817EB17253}"/>
              </a:ext>
            </a:extLst>
          </p:cNvPr>
          <p:cNvPicPr/>
          <p:nvPr/>
        </p:nvPicPr>
        <p:blipFill>
          <a:blip r:embed="rId5"/>
          <a:srcRect/>
          <a:stretch>
            <a:fillRect/>
          </a:stretch>
        </p:blipFill>
        <p:spPr bwMode="auto">
          <a:xfrm>
            <a:off x="6370819" y="879759"/>
            <a:ext cx="10118361" cy="5264822"/>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705B3932-F12F-0943-9E96-04884CBF09AE}"/>
              </a:ext>
            </a:extLst>
          </p:cNvPr>
          <p:cNvSpPr>
            <a:spLocks noGrp="1"/>
          </p:cNvSpPr>
          <p:nvPr>
            <p:ph type="sldNum" sz="quarter" idx="15"/>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46914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A802-1900-AF4A-AE36-92B25A99EFDB}"/>
              </a:ext>
            </a:extLst>
          </p:cNvPr>
          <p:cNvSpPr>
            <a:spLocks noGrp="1"/>
          </p:cNvSpPr>
          <p:nvPr>
            <p:ph type="title"/>
          </p:nvPr>
        </p:nvSpPr>
        <p:spPr>
          <a:xfrm>
            <a:off x="1524000" y="241300"/>
            <a:ext cx="6324600" cy="1171867"/>
          </a:xfrm>
        </p:spPr>
        <p:txBody>
          <a:bodyPr>
            <a:normAutofit fontScale="90000"/>
          </a:bodyPr>
          <a:lstStyle/>
          <a:p>
            <a:r>
              <a:rPr lang="en-US" dirty="0">
                <a:solidFill>
                  <a:srgbClr val="FF0000"/>
                </a:solidFill>
              </a:rPr>
              <a:t>CSIRT System philosophy is is a mix of </a:t>
            </a:r>
            <a:br>
              <a:rPr lang="en-US" dirty="0">
                <a:solidFill>
                  <a:srgbClr val="FF0000"/>
                </a:solidFill>
              </a:rPr>
            </a:br>
            <a:r>
              <a:rPr lang="en-US" dirty="0">
                <a:solidFill>
                  <a:srgbClr val="FF0000"/>
                </a:solidFill>
              </a:rPr>
              <a:t>non-hierarchical trust relationships </a:t>
            </a:r>
            <a:br>
              <a:rPr lang="en-US" dirty="0">
                <a:solidFill>
                  <a:srgbClr val="FF0000"/>
                </a:solidFill>
              </a:rPr>
            </a:br>
            <a:r>
              <a:rPr lang="en-US" dirty="0">
                <a:solidFill>
                  <a:srgbClr val="FF0000"/>
                </a:solidFill>
              </a:rPr>
              <a:t>and some mostly national structure</a:t>
            </a:r>
          </a:p>
        </p:txBody>
      </p:sp>
      <p:pic>
        <p:nvPicPr>
          <p:cNvPr id="5" name="Picture 4">
            <a:extLst>
              <a:ext uri="{FF2B5EF4-FFF2-40B4-BE49-F238E27FC236}">
                <a16:creationId xmlns:a16="http://schemas.microsoft.com/office/drawing/2014/main" id="{498A1B0B-58FD-A444-A4A7-4A817EB17253}"/>
              </a:ext>
            </a:extLst>
          </p:cNvPr>
          <p:cNvPicPr/>
          <p:nvPr/>
        </p:nvPicPr>
        <p:blipFill>
          <a:blip r:embed="rId4"/>
          <a:srcRect/>
          <a:stretch>
            <a:fillRect/>
          </a:stretch>
        </p:blipFill>
        <p:spPr bwMode="auto">
          <a:xfrm>
            <a:off x="6370819" y="879759"/>
            <a:ext cx="10118361" cy="5264822"/>
          </a:xfrm>
          <a:prstGeom prst="rect">
            <a:avLst/>
          </a:prstGeom>
          <a:noFill/>
          <a:ln w="9525">
            <a:noFill/>
            <a:miter lim="800000"/>
            <a:headEnd/>
            <a:tailEnd/>
          </a:ln>
        </p:spPr>
      </p:pic>
      <p:cxnSp>
        <p:nvCxnSpPr>
          <p:cNvPr id="7" name="Straight Connector 6">
            <a:extLst>
              <a:ext uri="{FF2B5EF4-FFF2-40B4-BE49-F238E27FC236}">
                <a16:creationId xmlns:a16="http://schemas.microsoft.com/office/drawing/2014/main" id="{07AAE469-B9D3-3747-A3A3-6CE2421CA1C2}"/>
              </a:ext>
            </a:extLst>
          </p:cNvPr>
          <p:cNvCxnSpPr>
            <a:cxnSpLocks/>
          </p:cNvCxnSpPr>
          <p:nvPr/>
        </p:nvCxnSpPr>
        <p:spPr>
          <a:xfrm flipH="1" flipV="1">
            <a:off x="5867400" y="2451100"/>
            <a:ext cx="6096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0AC01B5-8A74-FF4F-BBB3-1279C1EFF59B}"/>
              </a:ext>
            </a:extLst>
          </p:cNvPr>
          <p:cNvSpPr/>
          <p:nvPr/>
        </p:nvSpPr>
        <p:spPr>
          <a:xfrm>
            <a:off x="5638800" y="2298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E8BF645-5664-F846-B8A8-32211A800048}"/>
              </a:ext>
            </a:extLst>
          </p:cNvPr>
          <p:cNvCxnSpPr>
            <a:cxnSpLocks/>
            <a:endCxn id="12" idx="5"/>
          </p:cNvCxnSpPr>
          <p:nvPr/>
        </p:nvCxnSpPr>
        <p:spPr>
          <a:xfrm flipH="1" flipV="1">
            <a:off x="5654957" y="2874822"/>
            <a:ext cx="898244" cy="795478"/>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5C5CB52-161C-A548-B121-1F496EDA6D98}"/>
              </a:ext>
            </a:extLst>
          </p:cNvPr>
          <p:cNvSpPr/>
          <p:nvPr/>
        </p:nvSpPr>
        <p:spPr>
          <a:xfrm>
            <a:off x="5459835" y="2679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5CB91A0C-2892-534F-A063-4DAFCE724894}"/>
              </a:ext>
            </a:extLst>
          </p:cNvPr>
          <p:cNvCxnSpPr>
            <a:cxnSpLocks/>
          </p:cNvCxnSpPr>
          <p:nvPr/>
        </p:nvCxnSpPr>
        <p:spPr>
          <a:xfrm flipH="1">
            <a:off x="5585710" y="2908300"/>
            <a:ext cx="891290" cy="286326"/>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4AF0514-0973-2642-901A-2C76B1B2C21E}"/>
              </a:ext>
            </a:extLst>
          </p:cNvPr>
          <p:cNvSpPr/>
          <p:nvPr/>
        </p:nvSpPr>
        <p:spPr>
          <a:xfrm>
            <a:off x="5345535" y="310935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A581ECA-5EB0-4449-8F2E-E2319C22B04B}"/>
              </a:ext>
            </a:extLst>
          </p:cNvPr>
          <p:cNvCxnSpPr>
            <a:cxnSpLocks/>
          </p:cNvCxnSpPr>
          <p:nvPr/>
        </p:nvCxnSpPr>
        <p:spPr>
          <a:xfrm flipH="1" flipV="1">
            <a:off x="4916830" y="2938637"/>
            <a:ext cx="462967"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23C4A45-0B31-6A4D-859B-1B11648141B0}"/>
              </a:ext>
            </a:extLst>
          </p:cNvPr>
          <p:cNvSpPr/>
          <p:nvPr/>
        </p:nvSpPr>
        <p:spPr>
          <a:xfrm>
            <a:off x="4773970" y="2830834"/>
            <a:ext cx="142860" cy="1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07FF3A26-B65A-7244-B066-BB58033E1C32}"/>
              </a:ext>
            </a:extLst>
          </p:cNvPr>
          <p:cNvCxnSpPr>
            <a:cxnSpLocks/>
          </p:cNvCxnSpPr>
          <p:nvPr/>
        </p:nvCxnSpPr>
        <p:spPr>
          <a:xfrm flipH="1">
            <a:off x="5000119" y="3284811"/>
            <a:ext cx="331430" cy="179951"/>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6877A0D-4E5B-A54A-A6CA-D58FE75A8536}"/>
              </a:ext>
            </a:extLst>
          </p:cNvPr>
          <p:cNvSpPr/>
          <p:nvPr/>
        </p:nvSpPr>
        <p:spPr>
          <a:xfrm>
            <a:off x="4857259" y="3419004"/>
            <a:ext cx="142860" cy="1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13AE3C3D-5877-7948-927B-12A2C4BD1C13}"/>
              </a:ext>
            </a:extLst>
          </p:cNvPr>
          <p:cNvCxnSpPr>
            <a:cxnSpLocks/>
          </p:cNvCxnSpPr>
          <p:nvPr/>
        </p:nvCxnSpPr>
        <p:spPr>
          <a:xfrm flipH="1" flipV="1">
            <a:off x="5624300" y="3741878"/>
            <a:ext cx="852700" cy="225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3CB043E-3C4B-A345-BC43-46C96CF6FCD7}"/>
              </a:ext>
            </a:extLst>
          </p:cNvPr>
          <p:cNvSpPr/>
          <p:nvPr/>
        </p:nvSpPr>
        <p:spPr>
          <a:xfrm>
            <a:off x="5395700" y="358947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8E5BA913-F133-8042-9AEC-2F538D9E7E7B}"/>
              </a:ext>
            </a:extLst>
          </p:cNvPr>
          <p:cNvSpPr>
            <a:spLocks noGrp="1"/>
          </p:cNvSpPr>
          <p:nvPr>
            <p:ph type="sldNum" sz="quarter" idx="15"/>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4284259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E7852A-B83B-CD40-9CFC-354B26ADFD09}"/>
              </a:ext>
            </a:extLst>
          </p:cNvPr>
          <p:cNvSpPr txBox="1"/>
          <p:nvPr/>
        </p:nvSpPr>
        <p:spPr>
          <a:xfrm>
            <a:off x="1752562" y="317500"/>
            <a:ext cx="9296438" cy="2185214"/>
          </a:xfrm>
          <a:prstGeom prst="rect">
            <a:avLst/>
          </a:prstGeom>
          <a:noFill/>
        </p:spPr>
        <p:txBody>
          <a:bodyPr wrap="square" rtlCol="0">
            <a:spAutoFit/>
          </a:bodyPr>
          <a:lstStyle/>
          <a:p>
            <a:endParaRPr lang="en-US" sz="2000" dirty="0">
              <a:solidFill>
                <a:srgbClr val="FF0000"/>
              </a:solidFill>
              <a:sym typeface="Wingdings" pitchFamily="2" charset="2"/>
            </a:endParaRPr>
          </a:p>
          <a:p>
            <a:r>
              <a:rPr lang="en-US" sz="4400" b="1" dirty="0">
                <a:solidFill>
                  <a:srgbClr val="FF0000"/>
                </a:solidFill>
              </a:rPr>
              <a:t>Trust between teams is based on faces and names not on official paperwork</a:t>
            </a:r>
          </a:p>
          <a:p>
            <a:pPr algn="ctr"/>
            <a:br>
              <a:rPr lang="en-US" sz="800" b="1" dirty="0">
                <a:solidFill>
                  <a:srgbClr val="FF0000"/>
                </a:solidFill>
              </a:rPr>
            </a:br>
            <a:r>
              <a:rPr lang="en-US" sz="2000" b="1" dirty="0">
                <a:solidFill>
                  <a:srgbClr val="FF0000"/>
                </a:solidFill>
              </a:rPr>
              <a:t>[ Your trainers ]</a:t>
            </a:r>
            <a:endParaRPr lang="en-US" sz="4000" b="1" dirty="0">
              <a:solidFill>
                <a:srgbClr val="FF0000"/>
              </a:solidFill>
            </a:endParaRPr>
          </a:p>
        </p:txBody>
      </p:sp>
      <p:pic>
        <p:nvPicPr>
          <p:cNvPr id="8" name="Picture 7">
            <a:extLst>
              <a:ext uri="{FF2B5EF4-FFF2-40B4-BE49-F238E27FC236}">
                <a16:creationId xmlns:a16="http://schemas.microsoft.com/office/drawing/2014/main" id="{471AC9A4-5D62-874F-A4A2-BF679F994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6081" y="2908300"/>
            <a:ext cx="6629400" cy="2714754"/>
          </a:xfrm>
          <a:prstGeom prst="rect">
            <a:avLst/>
          </a:prstGeom>
        </p:spPr>
      </p:pic>
      <p:sp>
        <p:nvSpPr>
          <p:cNvPr id="2" name="Slide Number Placeholder 1">
            <a:extLst>
              <a:ext uri="{FF2B5EF4-FFF2-40B4-BE49-F238E27FC236}">
                <a16:creationId xmlns:a16="http://schemas.microsoft.com/office/drawing/2014/main" id="{C2654241-A234-3044-8A3F-63DD545B1E30}"/>
              </a:ext>
            </a:extLst>
          </p:cNvPr>
          <p:cNvSpPr>
            <a:spLocks noGrp="1"/>
          </p:cNvSpPr>
          <p:nvPr>
            <p:ph type="sldNum" sz="quarter" idx="15"/>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73162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D11A-40CC-CF48-9783-E1443A18A760}"/>
              </a:ext>
            </a:extLst>
          </p:cNvPr>
          <p:cNvSpPr>
            <a:spLocks noGrp="1"/>
          </p:cNvSpPr>
          <p:nvPr>
            <p:ph type="title"/>
          </p:nvPr>
        </p:nvSpPr>
        <p:spPr/>
        <p:txBody>
          <a:bodyPr/>
          <a:lstStyle/>
          <a:p>
            <a:r>
              <a:rPr lang="en-US" dirty="0"/>
              <a:t>We must explain “trust” better</a:t>
            </a:r>
          </a:p>
        </p:txBody>
      </p:sp>
      <p:sp>
        <p:nvSpPr>
          <p:cNvPr id="3" name="Content Placeholder 2">
            <a:extLst>
              <a:ext uri="{FF2B5EF4-FFF2-40B4-BE49-F238E27FC236}">
                <a16:creationId xmlns:a16="http://schemas.microsoft.com/office/drawing/2014/main" id="{282D1AF9-5E8D-2B4B-A936-821D3B60075F}"/>
              </a:ext>
            </a:extLst>
          </p:cNvPr>
          <p:cNvSpPr>
            <a:spLocks noGrp="1"/>
          </p:cNvSpPr>
          <p:nvPr>
            <p:ph sz="quarter" idx="13"/>
          </p:nvPr>
        </p:nvSpPr>
        <p:spPr>
          <a:xfrm>
            <a:off x="380999" y="1612900"/>
            <a:ext cx="4884211" cy="4419600"/>
          </a:xfrm>
        </p:spPr>
        <p:txBody>
          <a:bodyPr/>
          <a:lstStyle/>
          <a:p>
            <a:r>
              <a:rPr lang="en-US" dirty="0"/>
              <a:t>Trust comes by foot but leaves on horseback.</a:t>
            </a:r>
          </a:p>
          <a:p>
            <a:endParaRPr lang="en-US" dirty="0"/>
          </a:p>
          <a:p>
            <a:r>
              <a:rPr lang="en-US" dirty="0"/>
              <a:t>We experts know this but often take it for granted.</a:t>
            </a:r>
          </a:p>
          <a:p>
            <a:endParaRPr lang="en-US" dirty="0"/>
          </a:p>
          <a:p>
            <a:r>
              <a:rPr lang="en-US" dirty="0"/>
              <a:t>We – and you – need to explain this more !</a:t>
            </a:r>
          </a:p>
          <a:p>
            <a:endParaRPr lang="en-US" dirty="0"/>
          </a:p>
          <a:p>
            <a:endParaRPr lang="en-US" dirty="0"/>
          </a:p>
        </p:txBody>
      </p:sp>
      <p:sp>
        <p:nvSpPr>
          <p:cNvPr id="4" name="TextBox 3">
            <a:extLst>
              <a:ext uri="{FF2B5EF4-FFF2-40B4-BE49-F238E27FC236}">
                <a16:creationId xmlns:a16="http://schemas.microsoft.com/office/drawing/2014/main" id="{09AE7453-6018-4D43-A06A-B57977C07AD8}"/>
              </a:ext>
            </a:extLst>
          </p:cNvPr>
          <p:cNvSpPr txBox="1"/>
          <p:nvPr/>
        </p:nvSpPr>
        <p:spPr>
          <a:xfrm>
            <a:off x="6347312" y="5188465"/>
            <a:ext cx="3712683" cy="369332"/>
          </a:xfrm>
          <a:prstGeom prst="rect">
            <a:avLst/>
          </a:prstGeom>
          <a:noFill/>
        </p:spPr>
        <p:txBody>
          <a:bodyPr wrap="none" rtlCol="0">
            <a:spAutoFit/>
          </a:bodyPr>
          <a:lstStyle/>
          <a:p>
            <a:r>
              <a:rPr lang="en-US" dirty="0"/>
              <a:t>Photo by </a:t>
            </a:r>
            <a:r>
              <a:rPr lang="en-US" dirty="0">
                <a:hlinkClick r:id="rId4"/>
              </a:rPr>
              <a:t>Joshua Hoehne</a:t>
            </a:r>
            <a:r>
              <a:rPr lang="en-US" dirty="0"/>
              <a:t> on </a:t>
            </a:r>
            <a:r>
              <a:rPr lang="en-US" dirty="0">
                <a:hlinkClick r:id="rId5"/>
              </a:rPr>
              <a:t>Unsplash</a:t>
            </a:r>
            <a:endParaRPr lang="en-GB" dirty="0"/>
          </a:p>
        </p:txBody>
      </p:sp>
      <p:pic>
        <p:nvPicPr>
          <p:cNvPr id="5" name="Picture 4">
            <a:extLst>
              <a:ext uri="{FF2B5EF4-FFF2-40B4-BE49-F238E27FC236}">
                <a16:creationId xmlns:a16="http://schemas.microsoft.com/office/drawing/2014/main" id="{A5A8EE77-32F8-6B42-B3DF-21491D88C2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6908" y="1262436"/>
            <a:ext cx="5233492" cy="3926029"/>
          </a:xfrm>
          <a:prstGeom prst="rect">
            <a:avLst/>
          </a:prstGeom>
        </p:spPr>
      </p:pic>
      <p:sp>
        <p:nvSpPr>
          <p:cNvPr id="6" name="Slide Number Placeholder 5">
            <a:extLst>
              <a:ext uri="{FF2B5EF4-FFF2-40B4-BE49-F238E27FC236}">
                <a16:creationId xmlns:a16="http://schemas.microsoft.com/office/drawing/2014/main" id="{4BE76B74-A37F-FC4D-9266-5BDE3FCEAE18}"/>
              </a:ext>
            </a:extLst>
          </p:cNvPr>
          <p:cNvSpPr>
            <a:spLocks noGrp="1"/>
          </p:cNvSpPr>
          <p:nvPr>
            <p:ph type="sldNum" sz="quarter" idx="15"/>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411768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4E38-E6EB-5743-975C-E7DFF316BCD8}"/>
              </a:ext>
            </a:extLst>
          </p:cNvPr>
          <p:cNvSpPr>
            <a:spLocks noGrp="1"/>
          </p:cNvSpPr>
          <p:nvPr>
            <p:ph type="title"/>
          </p:nvPr>
        </p:nvSpPr>
        <p:spPr/>
        <p:txBody>
          <a:bodyPr/>
          <a:lstStyle/>
          <a:p>
            <a:r>
              <a:rPr lang="en-US" dirty="0"/>
              <a:t>How to build </a:t>
            </a:r>
            <a:r>
              <a:rPr lang="en-US" dirty="0">
                <a:solidFill>
                  <a:srgbClr val="FF0000"/>
                </a:solidFill>
              </a:rPr>
              <a:t>TRUST</a:t>
            </a:r>
            <a:r>
              <a:rPr lang="en-US" dirty="0"/>
              <a:t> (</a:t>
            </a:r>
            <a:r>
              <a:rPr lang="en-US" dirty="0" err="1"/>
              <a:t>i</a:t>
            </a:r>
            <a:r>
              <a:rPr lang="en-US" dirty="0"/>
              <a:t>)</a:t>
            </a:r>
          </a:p>
        </p:txBody>
      </p:sp>
      <p:sp>
        <p:nvSpPr>
          <p:cNvPr id="3" name="Content Placeholder 2">
            <a:extLst>
              <a:ext uri="{FF2B5EF4-FFF2-40B4-BE49-F238E27FC236}">
                <a16:creationId xmlns:a16="http://schemas.microsoft.com/office/drawing/2014/main" id="{FD7D7E51-EABE-AF49-9591-5F635BE9F437}"/>
              </a:ext>
            </a:extLst>
          </p:cNvPr>
          <p:cNvSpPr>
            <a:spLocks noGrp="1"/>
          </p:cNvSpPr>
          <p:nvPr>
            <p:ph sz="quarter" idx="13"/>
          </p:nvPr>
        </p:nvSpPr>
        <p:spPr>
          <a:xfrm>
            <a:off x="685800" y="1231900"/>
            <a:ext cx="10287000" cy="4419600"/>
          </a:xfrm>
        </p:spPr>
        <p:txBody>
          <a:bodyPr/>
          <a:lstStyle/>
          <a:p>
            <a:r>
              <a:rPr lang="en-US" dirty="0"/>
              <a:t>Reach out to your constituency – make sure there are </a:t>
            </a:r>
            <a:r>
              <a:rPr lang="en-US" i="1" dirty="0"/>
              <a:t>faces with names</a:t>
            </a:r>
          </a:p>
          <a:p>
            <a:pPr lvl="1"/>
            <a:r>
              <a:rPr lang="en-US" dirty="0"/>
              <a:t>Takes </a:t>
            </a:r>
            <a:r>
              <a:rPr lang="en-US" dirty="0">
                <a:solidFill>
                  <a:srgbClr val="FF0000"/>
                </a:solidFill>
              </a:rPr>
              <a:t>at least </a:t>
            </a:r>
            <a:r>
              <a:rPr lang="en-US" dirty="0"/>
              <a:t>a year</a:t>
            </a:r>
          </a:p>
          <a:p>
            <a:pPr lvl="1"/>
            <a:endParaRPr lang="en-US" sz="1000" dirty="0"/>
          </a:p>
          <a:p>
            <a:r>
              <a:rPr lang="en-US" dirty="0"/>
              <a:t>Reach out inside your country – make sure there are </a:t>
            </a:r>
            <a:r>
              <a:rPr lang="en-US" i="1" dirty="0"/>
              <a:t>faces with names</a:t>
            </a:r>
          </a:p>
          <a:p>
            <a:pPr lvl="1"/>
            <a:r>
              <a:rPr lang="en-US" dirty="0"/>
              <a:t>nCSIRT can play a connecting and inspiring role: cooperate, facilitate</a:t>
            </a:r>
          </a:p>
          <a:p>
            <a:pPr lvl="1"/>
            <a:r>
              <a:rPr lang="en-US" dirty="0"/>
              <a:t>Pushing or pressing people is bad for trust</a:t>
            </a:r>
          </a:p>
          <a:p>
            <a:pPr lvl="1"/>
            <a:r>
              <a:rPr lang="en-US" dirty="0"/>
              <a:t>Legislation should inspire and support</a:t>
            </a:r>
          </a:p>
          <a:p>
            <a:pPr lvl="1"/>
            <a:endParaRPr lang="en-US" sz="1000" dirty="0"/>
          </a:p>
          <a:p>
            <a:r>
              <a:rPr lang="en-US" dirty="0"/>
              <a:t>Reach out regionally and worldwide – make sure there are </a:t>
            </a:r>
            <a:r>
              <a:rPr lang="en-US" i="1" dirty="0"/>
              <a:t>faces with names</a:t>
            </a:r>
            <a:endParaRPr lang="en-US" dirty="0"/>
          </a:p>
          <a:p>
            <a:pPr lvl="1"/>
            <a:r>
              <a:rPr lang="en-US" dirty="0" err="1"/>
              <a:t>AfricaCERT</a:t>
            </a:r>
            <a:endParaRPr lang="en-US" dirty="0"/>
          </a:p>
          <a:p>
            <a:pPr lvl="1"/>
            <a:r>
              <a:rPr lang="en-US" dirty="0" err="1"/>
              <a:t>TrustBroker</a:t>
            </a:r>
            <a:r>
              <a:rPr lang="en-US" dirty="0"/>
              <a:t> Africa</a:t>
            </a:r>
          </a:p>
          <a:p>
            <a:pPr lvl="1"/>
            <a:r>
              <a:rPr lang="en-US" dirty="0"/>
              <a:t>GFCE</a:t>
            </a:r>
          </a:p>
          <a:p>
            <a:pPr lvl="1"/>
            <a:r>
              <a:rPr lang="en-US" dirty="0"/>
              <a:t>FIRST</a:t>
            </a:r>
          </a:p>
          <a:p>
            <a:pPr lvl="1"/>
            <a:r>
              <a:rPr lang="en-US" dirty="0"/>
              <a:t>Etcetera</a:t>
            </a:r>
          </a:p>
        </p:txBody>
      </p:sp>
      <p:sp>
        <p:nvSpPr>
          <p:cNvPr id="4" name="Slide Number Placeholder 3">
            <a:extLst>
              <a:ext uri="{FF2B5EF4-FFF2-40B4-BE49-F238E27FC236}">
                <a16:creationId xmlns:a16="http://schemas.microsoft.com/office/drawing/2014/main" id="{48447768-2911-C34E-B076-22BCFDA97513}"/>
              </a:ext>
            </a:extLst>
          </p:cNvPr>
          <p:cNvSpPr>
            <a:spLocks noGrp="1"/>
          </p:cNvSpPr>
          <p:nvPr>
            <p:ph type="sldNum" sz="quarter" idx="15"/>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230456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4E38-E6EB-5743-975C-E7DFF316BCD8}"/>
              </a:ext>
            </a:extLst>
          </p:cNvPr>
          <p:cNvSpPr>
            <a:spLocks noGrp="1"/>
          </p:cNvSpPr>
          <p:nvPr>
            <p:ph type="title"/>
          </p:nvPr>
        </p:nvSpPr>
        <p:spPr>
          <a:xfrm>
            <a:off x="1447800" y="241300"/>
            <a:ext cx="9525000" cy="638459"/>
          </a:xfrm>
        </p:spPr>
        <p:txBody>
          <a:bodyPr/>
          <a:lstStyle/>
          <a:p>
            <a:r>
              <a:rPr lang="en-US" dirty="0"/>
              <a:t>How to build </a:t>
            </a:r>
            <a:r>
              <a:rPr lang="en-US" dirty="0">
                <a:solidFill>
                  <a:srgbClr val="FF0000"/>
                </a:solidFill>
              </a:rPr>
              <a:t>TRUST</a:t>
            </a:r>
            <a:r>
              <a:rPr lang="en-US" dirty="0"/>
              <a:t> (ii)</a:t>
            </a:r>
          </a:p>
        </p:txBody>
      </p:sp>
      <p:sp>
        <p:nvSpPr>
          <p:cNvPr id="3" name="Content Placeholder 2">
            <a:extLst>
              <a:ext uri="{FF2B5EF4-FFF2-40B4-BE49-F238E27FC236}">
                <a16:creationId xmlns:a16="http://schemas.microsoft.com/office/drawing/2014/main" id="{FD7D7E51-EABE-AF49-9591-5F635BE9F437}"/>
              </a:ext>
            </a:extLst>
          </p:cNvPr>
          <p:cNvSpPr>
            <a:spLocks noGrp="1"/>
          </p:cNvSpPr>
          <p:nvPr>
            <p:ph sz="quarter" idx="13"/>
          </p:nvPr>
        </p:nvSpPr>
        <p:spPr>
          <a:xfrm>
            <a:off x="457200" y="1231900"/>
            <a:ext cx="4800600" cy="4419600"/>
          </a:xfrm>
        </p:spPr>
        <p:txBody>
          <a:bodyPr/>
          <a:lstStyle/>
          <a:p>
            <a:r>
              <a:rPr lang="en-US" dirty="0"/>
              <a:t>Meet colleagues</a:t>
            </a:r>
          </a:p>
          <a:p>
            <a:pPr lvl="1"/>
            <a:endParaRPr lang="en-US" sz="1000" dirty="0"/>
          </a:p>
          <a:p>
            <a:r>
              <a:rPr lang="en-US" dirty="0"/>
              <a:t>Eat, drink with people</a:t>
            </a:r>
          </a:p>
          <a:p>
            <a:pPr lvl="1"/>
            <a:r>
              <a:rPr lang="en-US" i="1" dirty="0"/>
              <a:t>Beer drinking model of trust</a:t>
            </a:r>
          </a:p>
          <a:p>
            <a:pPr lvl="1"/>
            <a:r>
              <a:rPr lang="en-US" dirty="0"/>
              <a:t>Papaya juice or madeira are fine too</a:t>
            </a:r>
          </a:p>
          <a:p>
            <a:pPr lvl="1"/>
            <a:endParaRPr lang="en-US" sz="1000" dirty="0"/>
          </a:p>
          <a:p>
            <a:r>
              <a:rPr lang="en-US" dirty="0"/>
              <a:t>Engage on projects with colleagues</a:t>
            </a:r>
          </a:p>
          <a:p>
            <a:pPr lvl="1"/>
            <a:r>
              <a:rPr lang="en-US" dirty="0"/>
              <a:t>Volunteering helps a lot</a:t>
            </a:r>
          </a:p>
          <a:p>
            <a:pPr lvl="1"/>
            <a:r>
              <a:rPr lang="en-US" dirty="0"/>
              <a:t>Managers – this helps your team too, allow your team members to reach out, it pays back with interest</a:t>
            </a:r>
          </a:p>
          <a:p>
            <a:pPr lvl="1"/>
            <a:endParaRPr lang="en-US" sz="1000" dirty="0"/>
          </a:p>
          <a:p>
            <a:r>
              <a:rPr lang="en-US" dirty="0"/>
              <a:t>Go to meetings/conferences and reach out</a:t>
            </a:r>
          </a:p>
          <a:p>
            <a:endParaRPr lang="en-US" dirty="0"/>
          </a:p>
        </p:txBody>
      </p:sp>
      <p:sp>
        <p:nvSpPr>
          <p:cNvPr id="4" name="TextBox 3">
            <a:extLst>
              <a:ext uri="{FF2B5EF4-FFF2-40B4-BE49-F238E27FC236}">
                <a16:creationId xmlns:a16="http://schemas.microsoft.com/office/drawing/2014/main" id="{6378A94C-BAA5-084A-BC8F-A97DB3B539BA}"/>
              </a:ext>
            </a:extLst>
          </p:cNvPr>
          <p:cNvSpPr txBox="1"/>
          <p:nvPr/>
        </p:nvSpPr>
        <p:spPr>
          <a:xfrm>
            <a:off x="6705600" y="5510768"/>
            <a:ext cx="3606949" cy="369332"/>
          </a:xfrm>
          <a:prstGeom prst="rect">
            <a:avLst/>
          </a:prstGeom>
          <a:noFill/>
        </p:spPr>
        <p:txBody>
          <a:bodyPr wrap="none" rtlCol="0">
            <a:spAutoFit/>
          </a:bodyPr>
          <a:lstStyle/>
          <a:p>
            <a:r>
              <a:rPr lang="en-US" dirty="0"/>
              <a:t>Photo by </a:t>
            </a:r>
            <a:r>
              <a:rPr lang="en-US" dirty="0">
                <a:hlinkClick r:id="rId4"/>
              </a:rPr>
              <a:t>Shane Rounce</a:t>
            </a:r>
            <a:r>
              <a:rPr lang="en-US" dirty="0"/>
              <a:t> on </a:t>
            </a:r>
            <a:r>
              <a:rPr lang="en-US" dirty="0">
                <a:hlinkClick r:id="rId5"/>
              </a:rPr>
              <a:t>Unsplash</a:t>
            </a:r>
            <a:endParaRPr lang="en-GB" dirty="0"/>
          </a:p>
        </p:txBody>
      </p:sp>
      <p:pic>
        <p:nvPicPr>
          <p:cNvPr id="5" name="Picture 4">
            <a:extLst>
              <a:ext uri="{FF2B5EF4-FFF2-40B4-BE49-F238E27FC236}">
                <a16:creationId xmlns:a16="http://schemas.microsoft.com/office/drawing/2014/main" id="{0263BBFA-453A-F748-92A7-B160F25FD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4092" y="695752"/>
            <a:ext cx="3189963" cy="4813300"/>
          </a:xfrm>
          <a:prstGeom prst="rect">
            <a:avLst/>
          </a:prstGeom>
        </p:spPr>
      </p:pic>
      <p:sp>
        <p:nvSpPr>
          <p:cNvPr id="6" name="Slide Number Placeholder 5">
            <a:extLst>
              <a:ext uri="{FF2B5EF4-FFF2-40B4-BE49-F238E27FC236}">
                <a16:creationId xmlns:a16="http://schemas.microsoft.com/office/drawing/2014/main" id="{83C5A097-31FA-BB46-A5B1-CAB44BCEA64E}"/>
              </a:ext>
            </a:extLst>
          </p:cNvPr>
          <p:cNvSpPr>
            <a:spLocks noGrp="1"/>
          </p:cNvSpPr>
          <p:nvPr>
            <p:ph type="sldNum" sz="quarter" idx="15"/>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00461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7641-55E6-3E4E-AA23-282CFE0DCFFC}"/>
              </a:ext>
            </a:extLst>
          </p:cNvPr>
          <p:cNvSpPr>
            <a:spLocks noGrp="1"/>
          </p:cNvSpPr>
          <p:nvPr>
            <p:ph type="title"/>
          </p:nvPr>
        </p:nvSpPr>
        <p:spPr>
          <a:xfrm>
            <a:off x="1447800" y="136241"/>
            <a:ext cx="9525000" cy="790859"/>
          </a:xfrm>
        </p:spPr>
        <p:txBody>
          <a:bodyPr/>
          <a:lstStyle/>
          <a:p>
            <a:r>
              <a:rPr lang="en-GB" dirty="0"/>
              <a:t>Bedside story </a:t>
            </a:r>
            <a:r>
              <a:rPr lang="en-GB" dirty="0" err="1"/>
              <a:t>ctd</a:t>
            </a:r>
            <a:r>
              <a:rPr lang="en-GB" dirty="0"/>
              <a:t> </a:t>
            </a:r>
          </a:p>
        </p:txBody>
      </p:sp>
      <p:sp>
        <p:nvSpPr>
          <p:cNvPr id="3" name="Content Placeholder 2">
            <a:extLst>
              <a:ext uri="{FF2B5EF4-FFF2-40B4-BE49-F238E27FC236}">
                <a16:creationId xmlns:a16="http://schemas.microsoft.com/office/drawing/2014/main" id="{B3AC9926-ED99-2D48-A5CB-18E680BEEAB1}"/>
              </a:ext>
            </a:extLst>
          </p:cNvPr>
          <p:cNvSpPr>
            <a:spLocks noGrp="1"/>
          </p:cNvSpPr>
          <p:nvPr>
            <p:ph sz="quarter" idx="13"/>
          </p:nvPr>
        </p:nvSpPr>
        <p:spPr>
          <a:xfrm>
            <a:off x="914400" y="1003300"/>
            <a:ext cx="10363200" cy="4876800"/>
          </a:xfrm>
        </p:spPr>
        <p:txBody>
          <a:bodyPr/>
          <a:lstStyle/>
          <a:p>
            <a:r>
              <a:rPr lang="en-IE" dirty="0"/>
              <a:t>“Two major ransomware attacks have crippled many of the country’s essential services, plunging the government into chaos as it scrambles to respond. Officials say that international trade ground to a halt as the ransomware took hold and more than 30,000 medical appointments have been rescheduled, while tax payments have also been disrupted. Millions have been lost due to the attacks, and staff at affected organizations have turned to pen and paper to get things done. “ </a:t>
            </a:r>
          </a:p>
          <a:p>
            <a:endParaRPr lang="en-IE" sz="400" dirty="0"/>
          </a:p>
          <a:p>
            <a:r>
              <a:rPr lang="en-IE" dirty="0"/>
              <a:t>“Several terabytes of data and more than 800 servers at the finance ministry have been impacted.”</a:t>
            </a:r>
          </a:p>
          <a:p>
            <a:endParaRPr lang="en-IE" sz="400" dirty="0"/>
          </a:p>
          <a:p>
            <a:r>
              <a:rPr lang="en-IE" dirty="0"/>
              <a:t>“Local reports say import and export businesses faced shipping container shortages and estimated losses range from $38 million per day up to $125 million over 48 hours.” </a:t>
            </a:r>
          </a:p>
          <a:p>
            <a:endParaRPr lang="en-IE" sz="400" dirty="0"/>
          </a:p>
          <a:p>
            <a:r>
              <a:rPr lang="en-IE" dirty="0"/>
              <a:t>Healthcare: “759 of the 1,500 servers and 10,400 computers have been impacted.”               [Wired]</a:t>
            </a:r>
          </a:p>
          <a:p>
            <a:endParaRPr lang="en-IE" sz="1400" dirty="0"/>
          </a:p>
          <a:p>
            <a:r>
              <a:rPr lang="en-IE" dirty="0">
                <a:solidFill>
                  <a:srgbClr val="FF0000"/>
                </a:solidFill>
              </a:rPr>
              <a:t>“We are determined to overthrow the government by means of a cyber attack.”               [Attackers]</a:t>
            </a:r>
          </a:p>
          <a:p>
            <a:endParaRPr lang="en-IE" dirty="0">
              <a:solidFill>
                <a:srgbClr val="FF0000"/>
              </a:solidFill>
            </a:endParaRPr>
          </a:p>
          <a:p>
            <a:pPr algn="ctr"/>
            <a:r>
              <a:rPr lang="en-IE" sz="2400" b="1" dirty="0"/>
              <a:t>&gt;&gt;&gt; SO, WHAT IS YOUR REACTION TO EVENTS LIKE THIS ? &lt;&lt;&lt;</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FEBE74E-DC11-A040-B35D-0BA411751E49}"/>
              </a:ext>
            </a:extLst>
          </p:cNvPr>
          <p:cNvSpPr>
            <a:spLocks noGrp="1"/>
          </p:cNvSpPr>
          <p:nvPr>
            <p:ph type="sldNum" sz="quarter" idx="15"/>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2873792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B5E6-2662-1D4E-9920-2F5F57AD6351}"/>
              </a:ext>
            </a:extLst>
          </p:cNvPr>
          <p:cNvSpPr>
            <a:spLocks noGrp="1"/>
          </p:cNvSpPr>
          <p:nvPr>
            <p:ph type="title"/>
          </p:nvPr>
        </p:nvSpPr>
        <p:spPr/>
        <p:txBody>
          <a:bodyPr/>
          <a:lstStyle/>
          <a:p>
            <a:r>
              <a:rPr lang="en-US" dirty="0"/>
              <a:t>Yes, the corona situation was … annoying</a:t>
            </a:r>
          </a:p>
        </p:txBody>
      </p:sp>
      <p:sp>
        <p:nvSpPr>
          <p:cNvPr id="3" name="Content Placeholder 2">
            <a:extLst>
              <a:ext uri="{FF2B5EF4-FFF2-40B4-BE49-F238E27FC236}">
                <a16:creationId xmlns:a16="http://schemas.microsoft.com/office/drawing/2014/main" id="{5CBD5D14-DCC2-C14A-BF1A-D01E947FBC3C}"/>
              </a:ext>
            </a:extLst>
          </p:cNvPr>
          <p:cNvSpPr>
            <a:spLocks noGrp="1"/>
          </p:cNvSpPr>
          <p:nvPr>
            <p:ph sz="quarter" idx="13"/>
          </p:nvPr>
        </p:nvSpPr>
        <p:spPr/>
        <p:txBody>
          <a:bodyPr/>
          <a:lstStyle/>
          <a:p>
            <a:r>
              <a:rPr lang="en-US" dirty="0"/>
              <a:t>Two learnings at least </a:t>
            </a:r>
          </a:p>
          <a:p>
            <a:pPr lvl="1"/>
            <a:r>
              <a:rPr lang="en-US" dirty="0"/>
              <a:t>We can do much more online than we thought we could</a:t>
            </a:r>
          </a:p>
          <a:p>
            <a:pPr lvl="1"/>
            <a:r>
              <a:rPr lang="en-US" dirty="0"/>
              <a:t>Some things just don’t work online, we are humans, we need human contact</a:t>
            </a:r>
          </a:p>
          <a:p>
            <a:pPr lvl="1"/>
            <a:endParaRPr lang="en-US" dirty="0"/>
          </a:p>
          <a:p>
            <a:r>
              <a:rPr lang="en-US" dirty="0"/>
              <a:t>Maintaining </a:t>
            </a:r>
            <a:r>
              <a:rPr lang="en-US" dirty="0">
                <a:solidFill>
                  <a:srgbClr val="FF0000"/>
                </a:solidFill>
              </a:rPr>
              <a:t>trust</a:t>
            </a:r>
            <a:r>
              <a:rPr lang="en-US" dirty="0"/>
              <a:t> online is ok, building new </a:t>
            </a:r>
            <a:r>
              <a:rPr lang="en-US" dirty="0">
                <a:solidFill>
                  <a:srgbClr val="FF0000"/>
                </a:solidFill>
              </a:rPr>
              <a:t>trust</a:t>
            </a:r>
            <a:r>
              <a:rPr lang="en-US" dirty="0"/>
              <a:t> is _ very difficult _</a:t>
            </a:r>
          </a:p>
          <a:p>
            <a:endParaRPr lang="en-US" dirty="0"/>
          </a:p>
          <a:p>
            <a:r>
              <a:rPr lang="en-US" dirty="0"/>
              <a:t>We need to meet up in person _ often enough _</a:t>
            </a:r>
          </a:p>
          <a:p>
            <a:endParaRPr lang="en-US" dirty="0"/>
          </a:p>
          <a:p>
            <a:r>
              <a:rPr lang="en-US" sz="3200" dirty="0">
                <a:solidFill>
                  <a:srgbClr val="FF0000"/>
                </a:solidFill>
              </a:rPr>
              <a:t>Building and maintaining trust remains as vital as it always </a:t>
            </a:r>
            <a:br>
              <a:rPr lang="en-US" sz="3200" dirty="0">
                <a:solidFill>
                  <a:srgbClr val="FF0000"/>
                </a:solidFill>
              </a:rPr>
            </a:br>
            <a:r>
              <a:rPr lang="en-US" sz="3200" dirty="0">
                <a:solidFill>
                  <a:srgbClr val="FF0000"/>
                </a:solidFill>
              </a:rPr>
              <a:t>was in our community and is based on faces and names</a:t>
            </a:r>
          </a:p>
          <a:p>
            <a:endParaRPr lang="en-US" dirty="0"/>
          </a:p>
        </p:txBody>
      </p:sp>
      <p:sp>
        <p:nvSpPr>
          <p:cNvPr id="4" name="Slide Number Placeholder 3">
            <a:extLst>
              <a:ext uri="{FF2B5EF4-FFF2-40B4-BE49-F238E27FC236}">
                <a16:creationId xmlns:a16="http://schemas.microsoft.com/office/drawing/2014/main" id="{F4E9683A-8C64-F84C-A21E-3121539F1C50}"/>
              </a:ext>
            </a:extLst>
          </p:cNvPr>
          <p:cNvSpPr>
            <a:spLocks noGrp="1"/>
          </p:cNvSpPr>
          <p:nvPr>
            <p:ph type="sldNum" sz="quarter" idx="15"/>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3920465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07EE-411E-2C4A-A73A-E77A30D8C46C}"/>
              </a:ext>
            </a:extLst>
          </p:cNvPr>
          <p:cNvSpPr>
            <a:spLocks noGrp="1"/>
          </p:cNvSpPr>
          <p:nvPr>
            <p:ph type="title"/>
          </p:nvPr>
        </p:nvSpPr>
        <p:spPr/>
        <p:txBody>
          <a:bodyPr/>
          <a:lstStyle/>
          <a:p>
            <a:r>
              <a:rPr lang="en-GB" dirty="0"/>
              <a:t>Cyber Security Hygiene &amp; Awareness</a:t>
            </a:r>
          </a:p>
        </p:txBody>
      </p:sp>
      <p:sp>
        <p:nvSpPr>
          <p:cNvPr id="3" name="Content Placeholder 2">
            <a:extLst>
              <a:ext uri="{FF2B5EF4-FFF2-40B4-BE49-F238E27FC236}">
                <a16:creationId xmlns:a16="http://schemas.microsoft.com/office/drawing/2014/main" id="{7DFCA67C-BF98-AD4B-B51F-2398FA4FA0D5}"/>
              </a:ext>
            </a:extLst>
          </p:cNvPr>
          <p:cNvSpPr>
            <a:spLocks noGrp="1"/>
          </p:cNvSpPr>
          <p:nvPr>
            <p:ph sz="quarter" idx="13"/>
          </p:nvPr>
        </p:nvSpPr>
        <p:spPr>
          <a:xfrm>
            <a:off x="3124200" y="2832100"/>
            <a:ext cx="5257800" cy="2514600"/>
          </a:xfrm>
        </p:spPr>
        <p:txBody>
          <a:bodyPr/>
          <a:lstStyle/>
          <a:p>
            <a:r>
              <a:rPr lang="en-GB" sz="2400" b="1" dirty="0">
                <a:solidFill>
                  <a:srgbClr val="FF0000"/>
                </a:solidFill>
              </a:rPr>
              <a:t>See separate presentation about </a:t>
            </a:r>
            <a:br>
              <a:rPr lang="en-GB" sz="2400" b="1" dirty="0">
                <a:solidFill>
                  <a:srgbClr val="FF0000"/>
                </a:solidFill>
              </a:rPr>
            </a:br>
            <a:r>
              <a:rPr lang="en-GB" sz="2400" b="1" dirty="0">
                <a:solidFill>
                  <a:srgbClr val="FF0000"/>
                </a:solidFill>
              </a:rPr>
              <a:t>Cyber Security Hygiene &amp; Awareness</a:t>
            </a:r>
          </a:p>
        </p:txBody>
      </p:sp>
      <p:sp>
        <p:nvSpPr>
          <p:cNvPr id="4" name="Slide Number Placeholder 3">
            <a:extLst>
              <a:ext uri="{FF2B5EF4-FFF2-40B4-BE49-F238E27FC236}">
                <a16:creationId xmlns:a16="http://schemas.microsoft.com/office/drawing/2014/main" id="{291B30CF-49CE-DA4D-8A3D-5F1BF5FAD1E4}"/>
              </a:ext>
            </a:extLst>
          </p:cNvPr>
          <p:cNvSpPr>
            <a:spLocks noGrp="1"/>
          </p:cNvSpPr>
          <p:nvPr>
            <p:ph type="sldNum" sz="quarter" idx="15"/>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700703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4949-2E69-E844-8D08-D5B93D8ABCBB}"/>
              </a:ext>
            </a:extLst>
          </p:cNvPr>
          <p:cNvSpPr>
            <a:spLocks noGrp="1"/>
          </p:cNvSpPr>
          <p:nvPr>
            <p:ph type="title"/>
          </p:nvPr>
        </p:nvSpPr>
        <p:spPr/>
        <p:txBody>
          <a:bodyPr/>
          <a:lstStyle/>
          <a:p>
            <a:r>
              <a:rPr lang="en-US" dirty="0"/>
              <a:t>CSIRT – where to start ?</a:t>
            </a:r>
          </a:p>
        </p:txBody>
      </p:sp>
      <p:sp>
        <p:nvSpPr>
          <p:cNvPr id="3" name="Content Placeholder 2">
            <a:extLst>
              <a:ext uri="{FF2B5EF4-FFF2-40B4-BE49-F238E27FC236}">
                <a16:creationId xmlns:a16="http://schemas.microsoft.com/office/drawing/2014/main" id="{04AFF352-0963-FE45-A7F8-1383CCAA756C}"/>
              </a:ext>
            </a:extLst>
          </p:cNvPr>
          <p:cNvSpPr>
            <a:spLocks noGrp="1"/>
          </p:cNvSpPr>
          <p:nvPr>
            <p:ph sz="quarter" idx="13"/>
          </p:nvPr>
        </p:nvSpPr>
        <p:spPr>
          <a:xfrm>
            <a:off x="1219200" y="1003300"/>
            <a:ext cx="9753600" cy="4648200"/>
          </a:xfrm>
        </p:spPr>
        <p:txBody>
          <a:bodyPr/>
          <a:lstStyle/>
          <a:p>
            <a:r>
              <a:rPr lang="en-US" dirty="0"/>
              <a:t>Once you have a clue about incident response and “CSIRT”, and want to push forward, then :</a:t>
            </a:r>
          </a:p>
          <a:p>
            <a:pPr marL="457200" indent="-457200">
              <a:buFont typeface="+mj-lt"/>
              <a:buAutoNum type="arabicPeriod"/>
            </a:pPr>
            <a:endParaRPr lang="en-US" sz="800" dirty="0"/>
          </a:p>
          <a:p>
            <a:pPr marL="457200" indent="-457200">
              <a:buFont typeface="+mj-lt"/>
              <a:buAutoNum type="arabicPeriod"/>
            </a:pPr>
            <a:r>
              <a:rPr lang="en-US" dirty="0"/>
              <a:t>Adopt SIM3 – this CSIRT maturity model gives you 95% of the things you need to pay attention when starting, evaluating and maturing your CSIRT</a:t>
            </a:r>
          </a:p>
          <a:p>
            <a:pPr marL="1371600" lvl="1"/>
            <a:r>
              <a:rPr lang="en-US" dirty="0"/>
              <a:t>Write a Charter document for your team covering at least the Organisational parameters</a:t>
            </a:r>
          </a:p>
          <a:p>
            <a:pPr marL="1371600" lvl="1"/>
            <a:r>
              <a:rPr lang="en-US" dirty="0"/>
              <a:t>Write a Human Policy document for your team covering the Human parameters</a:t>
            </a:r>
          </a:p>
          <a:p>
            <a:pPr marL="1371600" lvl="1"/>
            <a:r>
              <a:rPr lang="en-US" dirty="0"/>
              <a:t>Fill out rfc2350</a:t>
            </a:r>
          </a:p>
          <a:p>
            <a:pPr marL="1371600" lvl="1"/>
            <a:r>
              <a:rPr lang="en-US" dirty="0"/>
              <a:t>Design and test an incident management </a:t>
            </a:r>
            <a:r>
              <a:rPr lang="en-US" i="1" dirty="0"/>
              <a:t>process</a:t>
            </a:r>
          </a:p>
          <a:p>
            <a:pPr marL="1371600" lvl="1"/>
            <a:endParaRPr lang="en-US" sz="800" dirty="0"/>
          </a:p>
          <a:p>
            <a:pPr marL="457200" indent="-457200">
              <a:buFont typeface="+mj-lt"/>
              <a:buAutoNum type="arabicPeriod"/>
            </a:pPr>
            <a:r>
              <a:rPr lang="en-US" dirty="0"/>
              <a:t>Adopt the FIRST CSIRT Services Framework – this helps you to pick the right services for your CSIRT to offer</a:t>
            </a:r>
          </a:p>
          <a:p>
            <a:pPr marL="457200" indent="-457200">
              <a:buFont typeface="+mj-lt"/>
              <a:buAutoNum type="arabicPeriod"/>
            </a:pPr>
            <a:endParaRPr lang="en-US" sz="800" dirty="0"/>
          </a:p>
          <a:p>
            <a:pPr marL="457200" indent="-457200">
              <a:buFont typeface="+mj-lt"/>
              <a:buAutoNum type="arabicPeriod"/>
            </a:pPr>
            <a:r>
              <a:rPr lang="en-US" dirty="0"/>
              <a:t>Support TLP – the Traffic Light Protocol </a:t>
            </a:r>
          </a:p>
          <a:p>
            <a:pPr marL="457200" indent="-457200">
              <a:buFont typeface="+mj-lt"/>
              <a:buAutoNum type="arabicPeriod"/>
            </a:pPr>
            <a:endParaRPr lang="en-US" sz="800" dirty="0"/>
          </a:p>
          <a:p>
            <a:pPr marL="457200" indent="-457200">
              <a:buFont typeface="+mj-lt"/>
              <a:buAutoNum type="arabicPeriod"/>
            </a:pPr>
            <a:r>
              <a:rPr lang="en-US" dirty="0"/>
              <a:t>Take it from there</a:t>
            </a:r>
          </a:p>
        </p:txBody>
      </p:sp>
      <p:sp>
        <p:nvSpPr>
          <p:cNvPr id="4" name="Slide Number Placeholder 3">
            <a:extLst>
              <a:ext uri="{FF2B5EF4-FFF2-40B4-BE49-F238E27FC236}">
                <a16:creationId xmlns:a16="http://schemas.microsoft.com/office/drawing/2014/main" id="{AD76B7EC-8B91-E84E-A8EC-A4C90CA18728}"/>
              </a:ext>
            </a:extLst>
          </p:cNvPr>
          <p:cNvSpPr>
            <a:spLocks noGrp="1"/>
          </p:cNvSpPr>
          <p:nvPr>
            <p:ph type="sldNum" sz="quarter" idx="15"/>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332417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7BB1-4504-AD4C-B21C-01758650A636}"/>
              </a:ext>
            </a:extLst>
          </p:cNvPr>
          <p:cNvSpPr>
            <a:spLocks noGrp="1"/>
          </p:cNvSpPr>
          <p:nvPr>
            <p:ph type="title"/>
          </p:nvPr>
        </p:nvSpPr>
        <p:spPr/>
        <p:txBody>
          <a:bodyPr/>
          <a:lstStyle/>
          <a:p>
            <a:r>
              <a:rPr lang="en-US" dirty="0"/>
              <a:t>SIM3</a:t>
            </a:r>
          </a:p>
        </p:txBody>
      </p:sp>
      <p:sp>
        <p:nvSpPr>
          <p:cNvPr id="4" name="Content Placeholder 1">
            <a:extLst>
              <a:ext uri="{FF2B5EF4-FFF2-40B4-BE49-F238E27FC236}">
                <a16:creationId xmlns:a16="http://schemas.microsoft.com/office/drawing/2014/main" id="{5B399E24-B541-2D4E-9FAB-07557F8B923F}"/>
              </a:ext>
            </a:extLst>
          </p:cNvPr>
          <p:cNvSpPr txBox="1">
            <a:spLocks/>
          </p:cNvSpPr>
          <p:nvPr/>
        </p:nvSpPr>
        <p:spPr>
          <a:xfrm>
            <a:off x="533400" y="1308100"/>
            <a:ext cx="7315200" cy="4191000"/>
          </a:xfrm>
          <a:prstGeom prst="rect">
            <a:avLst/>
          </a:prstGeom>
        </p:spPr>
        <p:txBody>
          <a:bodyPr>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SIM3 = Security Incident Management Maturity Model</a:t>
            </a:r>
          </a:p>
          <a:p>
            <a:endParaRPr lang="en-GB" sz="800" dirty="0"/>
          </a:p>
          <a:p>
            <a:r>
              <a:rPr lang="en-GB" dirty="0"/>
              <a:t>For (self) assessment, membership criteria &amp; certification purposes</a:t>
            </a:r>
          </a:p>
          <a:p>
            <a:endParaRPr lang="en-GB" sz="800" dirty="0"/>
          </a:p>
          <a:p>
            <a:r>
              <a:rPr lang="en-GB" dirty="0"/>
              <a:t>45 parameters in 4 categories</a:t>
            </a:r>
          </a:p>
          <a:p>
            <a:r>
              <a:rPr lang="en-GB" dirty="0"/>
              <a:t>	O – Organisation : 11</a:t>
            </a:r>
          </a:p>
          <a:p>
            <a:r>
              <a:rPr lang="en-GB" dirty="0"/>
              <a:t>	H – Human Aspects : 7</a:t>
            </a:r>
          </a:p>
          <a:p>
            <a:r>
              <a:rPr lang="en-GB" dirty="0"/>
              <a:t>	T – Tools : 10</a:t>
            </a:r>
          </a:p>
          <a:p>
            <a:r>
              <a:rPr lang="en-GB" dirty="0"/>
              <a:t>	P – Processes : 17</a:t>
            </a:r>
          </a:p>
          <a:p>
            <a:r>
              <a:rPr lang="en-GB" dirty="0"/>
              <a:t>All parameters measure on an integer scale from 0 to 4</a:t>
            </a:r>
          </a:p>
          <a:p>
            <a:endParaRPr lang="en-GB" sz="800" dirty="0"/>
          </a:p>
          <a:p>
            <a:r>
              <a:rPr lang="en-GB" b="1" dirty="0">
                <a:solidFill>
                  <a:srgbClr val="FF0000"/>
                </a:solidFill>
              </a:rPr>
              <a:t>SIM3 is a neutral model that does </a:t>
            </a:r>
            <a:br>
              <a:rPr lang="en-GB" b="1" dirty="0">
                <a:solidFill>
                  <a:srgbClr val="FF0000"/>
                </a:solidFill>
              </a:rPr>
            </a:br>
            <a:r>
              <a:rPr lang="en-GB" b="1" dirty="0">
                <a:solidFill>
                  <a:srgbClr val="FF0000"/>
                </a:solidFill>
              </a:rPr>
              <a:t>not tell you how mature you should be </a:t>
            </a:r>
          </a:p>
        </p:txBody>
      </p:sp>
      <p:graphicFrame>
        <p:nvGraphicFramePr>
          <p:cNvPr id="5" name="Content Placeholder 4">
            <a:extLst>
              <a:ext uri="{FF2B5EF4-FFF2-40B4-BE49-F238E27FC236}">
                <a16:creationId xmlns:a16="http://schemas.microsoft.com/office/drawing/2014/main" id="{BC9245FC-2117-9849-B453-0F9B65B4BEB2}"/>
              </a:ext>
            </a:extLst>
          </p:cNvPr>
          <p:cNvGraphicFramePr>
            <a:graphicFrameLocks/>
          </p:cNvGraphicFramePr>
          <p:nvPr>
            <p:extLst>
              <p:ext uri="{D42A27DB-BD31-4B8C-83A1-F6EECF244321}">
                <p14:modId xmlns:p14="http://schemas.microsoft.com/office/powerpoint/2010/main" val="1793506303"/>
              </p:ext>
            </p:extLst>
          </p:nvPr>
        </p:nvGraphicFramePr>
        <p:xfrm>
          <a:off x="4700589" y="1460500"/>
          <a:ext cx="9244011" cy="3423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0209364-4A9D-5C44-BF5B-3C5314FB4B60}"/>
              </a:ext>
            </a:extLst>
          </p:cNvPr>
          <p:cNvSpPr>
            <a:spLocks noGrp="1"/>
          </p:cNvSpPr>
          <p:nvPr>
            <p:ph type="sldNum" sz="quarter" idx="15"/>
          </p:nvPr>
        </p:nvSpPr>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160915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5ED4-0E06-E64E-A914-5D8074BAAC76}"/>
              </a:ext>
            </a:extLst>
          </p:cNvPr>
          <p:cNvSpPr>
            <a:spLocks noGrp="1"/>
          </p:cNvSpPr>
          <p:nvPr>
            <p:ph type="title"/>
          </p:nvPr>
        </p:nvSpPr>
        <p:spPr/>
        <p:txBody>
          <a:bodyPr/>
          <a:lstStyle/>
          <a:p>
            <a:r>
              <a:rPr lang="en-US" dirty="0"/>
              <a:t>SIM3 scores</a:t>
            </a:r>
          </a:p>
        </p:txBody>
      </p:sp>
      <p:sp>
        <p:nvSpPr>
          <p:cNvPr id="4" name="Content Placeholder 1">
            <a:extLst>
              <a:ext uri="{FF2B5EF4-FFF2-40B4-BE49-F238E27FC236}">
                <a16:creationId xmlns:a16="http://schemas.microsoft.com/office/drawing/2014/main" id="{B9302896-577D-2C4A-854D-5E8EED8234CF}"/>
              </a:ext>
            </a:extLst>
          </p:cNvPr>
          <p:cNvSpPr txBox="1">
            <a:spLocks/>
          </p:cNvSpPr>
          <p:nvPr/>
        </p:nvSpPr>
        <p:spPr>
          <a:xfrm>
            <a:off x="545273" y="1308100"/>
            <a:ext cx="4712527" cy="3684934"/>
          </a:xfrm>
          <a:prstGeom prst="rect">
            <a:avLst/>
          </a:prstGeom>
        </p:spPr>
        <p:txBody>
          <a:bodyPr>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GB" dirty="0"/>
              <a:t>Each parameter can score :</a:t>
            </a:r>
          </a:p>
          <a:p>
            <a:pPr>
              <a:spcBef>
                <a:spcPts val="600"/>
              </a:spcBef>
            </a:pPr>
            <a:r>
              <a:rPr lang="en-GB" sz="1800" dirty="0"/>
              <a:t>0 = not available / undefined / unaware </a:t>
            </a:r>
          </a:p>
          <a:p>
            <a:pPr>
              <a:spcBef>
                <a:spcPts val="600"/>
              </a:spcBef>
            </a:pPr>
            <a:r>
              <a:rPr lang="en-GB" sz="1800" dirty="0"/>
              <a:t>1 = implicit : “between the ears only”</a:t>
            </a:r>
          </a:p>
          <a:p>
            <a:pPr>
              <a:spcBef>
                <a:spcPts val="600"/>
              </a:spcBef>
            </a:pPr>
            <a:r>
              <a:rPr lang="en-GB" sz="1800" dirty="0"/>
              <a:t>2 = written down but not formalised</a:t>
            </a:r>
          </a:p>
          <a:p>
            <a:pPr>
              <a:spcBef>
                <a:spcPts val="600"/>
              </a:spcBef>
            </a:pPr>
            <a:r>
              <a:rPr lang="en-GB" sz="1800" dirty="0"/>
              <a:t>3 = like 2 but approved by CSIRT head : “rubberstamped” (or published)</a:t>
            </a:r>
          </a:p>
          <a:p>
            <a:pPr>
              <a:spcBef>
                <a:spcPts val="600"/>
              </a:spcBef>
            </a:pPr>
            <a:r>
              <a:rPr lang="en-GB" sz="1800" dirty="0"/>
              <a:t>4 = like 3 but </a:t>
            </a:r>
            <a:r>
              <a:rPr lang="en-GB" sz="1800" dirty="0">
                <a:solidFill>
                  <a:srgbClr val="FF0000"/>
                </a:solidFill>
              </a:rPr>
              <a:t>actively</a:t>
            </a:r>
            <a:r>
              <a:rPr lang="en-GB" sz="1800" dirty="0"/>
              <a:t> assessed or </a:t>
            </a:r>
            <a:r>
              <a:rPr lang="en-GB" sz="1800" dirty="0">
                <a:solidFill>
                  <a:srgbClr val="FF0000"/>
                </a:solidFill>
              </a:rPr>
              <a:t>audited</a:t>
            </a:r>
            <a:r>
              <a:rPr lang="en-GB" sz="1800" dirty="0"/>
              <a:t> on authority of governance levels </a:t>
            </a:r>
            <a:r>
              <a:rPr lang="en-GB" sz="1800" dirty="0">
                <a:solidFill>
                  <a:srgbClr val="FF0000"/>
                </a:solidFill>
              </a:rPr>
              <a:t>above</a:t>
            </a:r>
            <a:r>
              <a:rPr lang="en-GB" sz="1800" dirty="0"/>
              <a:t> the CSIRT management on a </a:t>
            </a:r>
            <a:r>
              <a:rPr lang="en-GB" sz="1800" dirty="0">
                <a:solidFill>
                  <a:srgbClr val="FF0000"/>
                </a:solidFill>
              </a:rPr>
              <a:t>regular</a:t>
            </a:r>
            <a:r>
              <a:rPr lang="en-GB" sz="1800" dirty="0"/>
              <a:t> basis (with a </a:t>
            </a:r>
            <a:r>
              <a:rPr lang="en-GB" sz="1800" dirty="0">
                <a:solidFill>
                  <a:srgbClr val="FF0000"/>
                </a:solidFill>
              </a:rPr>
              <a:t>feedback</a:t>
            </a:r>
            <a:r>
              <a:rPr lang="en-GB" sz="1800" dirty="0"/>
              <a:t> loop in place)</a:t>
            </a:r>
          </a:p>
        </p:txBody>
      </p:sp>
      <p:pic>
        <p:nvPicPr>
          <p:cNvPr id="5" name="Picture 4">
            <a:extLst>
              <a:ext uri="{FF2B5EF4-FFF2-40B4-BE49-F238E27FC236}">
                <a16:creationId xmlns:a16="http://schemas.microsoft.com/office/drawing/2014/main" id="{783296E7-1E83-074F-8A3B-D8E1C82B7C5E}"/>
              </a:ext>
            </a:extLst>
          </p:cNvPr>
          <p:cNvPicPr>
            <a:picLocks noChangeAspect="1"/>
          </p:cNvPicPr>
          <p:nvPr/>
        </p:nvPicPr>
        <p:blipFill>
          <a:blip r:embed="rId3"/>
          <a:stretch>
            <a:fillRect/>
          </a:stretch>
        </p:blipFill>
        <p:spPr>
          <a:xfrm>
            <a:off x="5526024" y="850900"/>
            <a:ext cx="5522976" cy="4169719"/>
          </a:xfrm>
          <a:prstGeom prst="rect">
            <a:avLst/>
          </a:prstGeom>
        </p:spPr>
      </p:pic>
      <p:sp>
        <p:nvSpPr>
          <p:cNvPr id="3" name="Slide Number Placeholder 2">
            <a:extLst>
              <a:ext uri="{FF2B5EF4-FFF2-40B4-BE49-F238E27FC236}">
                <a16:creationId xmlns:a16="http://schemas.microsoft.com/office/drawing/2014/main" id="{C9AE795D-C6C4-7E46-ADB2-8CB59131D069}"/>
              </a:ext>
            </a:extLst>
          </p:cNvPr>
          <p:cNvSpPr>
            <a:spLocks noGrp="1"/>
          </p:cNvSpPr>
          <p:nvPr>
            <p:ph type="sldNum" sz="quarter" idx="15"/>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235489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B58B-6FAD-1841-8BF9-2D203B72130F}"/>
              </a:ext>
            </a:extLst>
          </p:cNvPr>
          <p:cNvSpPr>
            <a:spLocks noGrp="1"/>
          </p:cNvSpPr>
          <p:nvPr>
            <p:ph type="title"/>
          </p:nvPr>
        </p:nvSpPr>
        <p:spPr/>
        <p:txBody>
          <a:bodyPr/>
          <a:lstStyle/>
          <a:p>
            <a:r>
              <a:rPr lang="en-US" dirty="0"/>
              <a:t>SIM3 how-to-use for all types of CSIRTs</a:t>
            </a:r>
          </a:p>
        </p:txBody>
      </p:sp>
      <p:sp>
        <p:nvSpPr>
          <p:cNvPr id="3" name="Content Placeholder 2">
            <a:extLst>
              <a:ext uri="{FF2B5EF4-FFF2-40B4-BE49-F238E27FC236}">
                <a16:creationId xmlns:a16="http://schemas.microsoft.com/office/drawing/2014/main" id="{0144CFB8-63CA-3D47-87BC-A5D5942BB73A}"/>
              </a:ext>
            </a:extLst>
          </p:cNvPr>
          <p:cNvSpPr>
            <a:spLocks noGrp="1"/>
          </p:cNvSpPr>
          <p:nvPr>
            <p:ph sz="quarter" idx="13"/>
          </p:nvPr>
        </p:nvSpPr>
        <p:spPr/>
        <p:txBody>
          <a:bodyPr/>
          <a:lstStyle/>
          <a:p>
            <a:pPr marL="457200" indent="-457200">
              <a:buFont typeface="+mj-lt"/>
              <a:buAutoNum type="arabicPeriod"/>
            </a:pPr>
            <a:r>
              <a:rPr lang="en-US" dirty="0"/>
              <a:t>SIM3 standard and further reading : </a:t>
            </a:r>
            <a:r>
              <a:rPr lang="en-US" dirty="0">
                <a:hlinkClick r:id="rId3"/>
              </a:rPr>
              <a:t>https://opencsirt.org/csirt-maturity/sim3-and-references/</a:t>
            </a:r>
            <a:r>
              <a:rPr lang="en-US" dirty="0"/>
              <a:t> </a:t>
            </a:r>
          </a:p>
          <a:p>
            <a:pPr marL="457200" indent="-457200">
              <a:buFont typeface="+mj-lt"/>
              <a:buAutoNum type="arabicPeriod"/>
            </a:pPr>
            <a:endParaRPr lang="en-US" dirty="0"/>
          </a:p>
          <a:p>
            <a:pPr marL="457200" indent="-457200">
              <a:buFont typeface="+mj-lt"/>
              <a:buAutoNum type="arabicPeriod"/>
            </a:pPr>
            <a:r>
              <a:rPr lang="en-US" dirty="0"/>
              <a:t>Jump right into the online SIM3 tool : </a:t>
            </a:r>
            <a:r>
              <a:rPr lang="en-US" dirty="0">
                <a:hlinkClick r:id="rId4"/>
              </a:rPr>
              <a:t>https://sim3-check.opencsirt.org/</a:t>
            </a:r>
            <a:r>
              <a:rPr lang="en-US" dirty="0"/>
              <a:t> </a:t>
            </a:r>
          </a:p>
          <a:p>
            <a:pPr marL="457200" indent="-457200">
              <a:buFont typeface="+mj-lt"/>
              <a:buAutoNum type="arabicPeriod"/>
            </a:pPr>
            <a:endParaRPr lang="en-US" dirty="0"/>
          </a:p>
          <a:p>
            <a:pPr marL="457200" indent="-457200">
              <a:buFont typeface="+mj-lt"/>
              <a:buAutoNum type="arabicPeriod"/>
            </a:pPr>
            <a:r>
              <a:rPr lang="en-US" dirty="0"/>
              <a:t>See where you are as a CSIRT maturity wise, and where the gaps are</a:t>
            </a:r>
          </a:p>
          <a:p>
            <a:pPr marL="457200" indent="-457200">
              <a:buFont typeface="+mj-lt"/>
              <a:buAutoNum type="arabicPeriod"/>
            </a:pPr>
            <a:endParaRPr lang="en-US" dirty="0"/>
          </a:p>
          <a:p>
            <a:pPr marL="457200" indent="-457200">
              <a:buFont typeface="+mj-lt"/>
              <a:buAutoNum type="arabicPeriod"/>
            </a:pPr>
            <a:r>
              <a:rPr lang="en-US" dirty="0"/>
              <a:t>Based on that and on your ambitions (assigned by higher governance) make an action plan to improve maturity. </a:t>
            </a:r>
            <a:r>
              <a:rPr lang="en-US" dirty="0">
                <a:solidFill>
                  <a:srgbClr val="FF0000"/>
                </a:solidFill>
              </a:rPr>
              <a:t>If you are an n/g CSIRT: use the GCMF levels Basic, Intermediate and Advanced as part of a more-year planning!</a:t>
            </a:r>
            <a:endParaRPr lang="en-US" dirty="0"/>
          </a:p>
          <a:p>
            <a:pPr marL="457200" indent="-457200">
              <a:buFont typeface="+mj-lt"/>
              <a:buAutoNum type="arabicPeriod"/>
            </a:pPr>
            <a:endParaRPr lang="en-US" dirty="0"/>
          </a:p>
          <a:p>
            <a:pPr marL="457200" indent="-457200">
              <a:buFont typeface="+mj-lt"/>
              <a:buAutoNum type="arabicPeriod"/>
            </a:pPr>
            <a:r>
              <a:rPr lang="en-US" dirty="0"/>
              <a:t>Regularly go back to step 2 : improve maturity step-by-step</a:t>
            </a:r>
          </a:p>
        </p:txBody>
      </p:sp>
      <p:sp>
        <p:nvSpPr>
          <p:cNvPr id="4" name="Slide Number Placeholder 3">
            <a:extLst>
              <a:ext uri="{FF2B5EF4-FFF2-40B4-BE49-F238E27FC236}">
                <a16:creationId xmlns:a16="http://schemas.microsoft.com/office/drawing/2014/main" id="{75D35E05-155E-704E-94B7-BCC7F9B22DB6}"/>
              </a:ext>
            </a:extLst>
          </p:cNvPr>
          <p:cNvSpPr>
            <a:spLocks noGrp="1"/>
          </p:cNvSpPr>
          <p:nvPr>
            <p:ph type="sldNum" sz="quarter" idx="15"/>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313616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E840-7DA6-C549-8D04-9983F298C63D}"/>
              </a:ext>
            </a:extLst>
          </p:cNvPr>
          <p:cNvSpPr>
            <a:spLocks noGrp="1"/>
          </p:cNvSpPr>
          <p:nvPr>
            <p:ph type="title"/>
          </p:nvPr>
        </p:nvSpPr>
        <p:spPr/>
        <p:txBody>
          <a:bodyPr/>
          <a:lstStyle/>
          <a:p>
            <a:r>
              <a:rPr lang="en-US" dirty="0"/>
              <a:t>SIM3 online tool </a:t>
            </a:r>
          </a:p>
        </p:txBody>
      </p:sp>
      <p:sp>
        <p:nvSpPr>
          <p:cNvPr id="3" name="Content Placeholder 2">
            <a:extLst>
              <a:ext uri="{FF2B5EF4-FFF2-40B4-BE49-F238E27FC236}">
                <a16:creationId xmlns:a16="http://schemas.microsoft.com/office/drawing/2014/main" id="{D83C310A-F025-BA45-9A6F-6967C8CA8BDE}"/>
              </a:ext>
            </a:extLst>
          </p:cNvPr>
          <p:cNvSpPr>
            <a:spLocks noGrp="1"/>
          </p:cNvSpPr>
          <p:nvPr>
            <p:ph sz="quarter" idx="13"/>
          </p:nvPr>
        </p:nvSpPr>
        <p:spPr/>
        <p:txBody>
          <a:bodyPr/>
          <a:lstStyle/>
          <a:p>
            <a:r>
              <a:rPr lang="en-US" dirty="0">
                <a:hlinkClick r:id="rId3"/>
              </a:rPr>
              <a:t>https://sim3-check.opencsirt.org/</a:t>
            </a:r>
            <a:r>
              <a:rPr lang="en-US" dirty="0"/>
              <a:t> </a:t>
            </a:r>
          </a:p>
          <a:p>
            <a:endParaRPr lang="en-US" dirty="0"/>
          </a:p>
        </p:txBody>
      </p:sp>
      <p:sp>
        <p:nvSpPr>
          <p:cNvPr id="5" name="TextBox 4">
            <a:extLst>
              <a:ext uri="{FF2B5EF4-FFF2-40B4-BE49-F238E27FC236}">
                <a16:creationId xmlns:a16="http://schemas.microsoft.com/office/drawing/2014/main" id="{C98D0216-E297-D54C-A98A-998DE54280E7}"/>
              </a:ext>
            </a:extLst>
          </p:cNvPr>
          <p:cNvSpPr txBox="1"/>
          <p:nvPr/>
        </p:nvSpPr>
        <p:spPr>
          <a:xfrm>
            <a:off x="11049000" y="6032500"/>
            <a:ext cx="287258" cy="307777"/>
          </a:xfrm>
          <a:prstGeom prst="rect">
            <a:avLst/>
          </a:prstGeom>
          <a:noFill/>
        </p:spPr>
        <p:txBody>
          <a:bodyPr wrap="none" rtlCol="0">
            <a:spAutoFit/>
          </a:bodyPr>
          <a:lstStyle/>
          <a:p>
            <a:r>
              <a:rPr lang="en-US" sz="1400" dirty="0"/>
              <a:t>⍺</a:t>
            </a:r>
          </a:p>
        </p:txBody>
      </p:sp>
      <p:pic>
        <p:nvPicPr>
          <p:cNvPr id="4" name="Picture 3">
            <a:extLst>
              <a:ext uri="{FF2B5EF4-FFF2-40B4-BE49-F238E27FC236}">
                <a16:creationId xmlns:a16="http://schemas.microsoft.com/office/drawing/2014/main" id="{D60DD30C-FDF5-E842-9F75-0AF23ACE46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7286" y="165100"/>
            <a:ext cx="5990314" cy="6108700"/>
          </a:xfrm>
          <a:prstGeom prst="rect">
            <a:avLst/>
          </a:prstGeom>
        </p:spPr>
      </p:pic>
      <p:sp>
        <p:nvSpPr>
          <p:cNvPr id="6" name="Slide Number Placeholder 5">
            <a:extLst>
              <a:ext uri="{FF2B5EF4-FFF2-40B4-BE49-F238E27FC236}">
                <a16:creationId xmlns:a16="http://schemas.microsoft.com/office/drawing/2014/main" id="{33B0CB43-111C-074C-8BD2-D9F234274156}"/>
              </a:ext>
            </a:extLst>
          </p:cNvPr>
          <p:cNvSpPr>
            <a:spLocks noGrp="1"/>
          </p:cNvSpPr>
          <p:nvPr>
            <p:ph type="sldNum" sz="quarter" idx="15"/>
          </p:nvPr>
        </p:nvSpPr>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8641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FB1B-D3E8-F843-8AEF-B0B1D7D0A365}"/>
              </a:ext>
            </a:extLst>
          </p:cNvPr>
          <p:cNvSpPr>
            <a:spLocks noGrp="1"/>
          </p:cNvSpPr>
          <p:nvPr>
            <p:ph type="title"/>
          </p:nvPr>
        </p:nvSpPr>
        <p:spPr/>
        <p:txBody>
          <a:bodyPr/>
          <a:lstStyle/>
          <a:p>
            <a:r>
              <a:rPr lang="en-US" dirty="0"/>
              <a:t>FIRST CSIRT Services Framework</a:t>
            </a:r>
          </a:p>
        </p:txBody>
      </p:sp>
      <p:sp>
        <p:nvSpPr>
          <p:cNvPr id="3" name="Content Placeholder 2">
            <a:extLst>
              <a:ext uri="{FF2B5EF4-FFF2-40B4-BE49-F238E27FC236}">
                <a16:creationId xmlns:a16="http://schemas.microsoft.com/office/drawing/2014/main" id="{DEDAB64F-A450-9640-B90C-7770BA7E9392}"/>
              </a:ext>
            </a:extLst>
          </p:cNvPr>
          <p:cNvSpPr>
            <a:spLocks noGrp="1"/>
          </p:cNvSpPr>
          <p:nvPr>
            <p:ph sz="quarter" idx="13"/>
          </p:nvPr>
        </p:nvSpPr>
        <p:spPr/>
        <p:txBody>
          <a:bodyPr/>
          <a:lstStyle/>
          <a:p>
            <a:r>
              <a:rPr lang="en-GB" dirty="0"/>
              <a:t>FIRST CSIRT Services Framework (v2.1)</a:t>
            </a:r>
          </a:p>
          <a:p>
            <a:pPr lvl="1"/>
            <a:r>
              <a:rPr lang="en-GB" dirty="0">
                <a:hlinkClick r:id="rId3"/>
              </a:rPr>
              <a:t>https://www.first.org/standards/frameworks/csirts/csirt_services_framework_v2.1</a:t>
            </a:r>
            <a:r>
              <a:rPr lang="en-GB" dirty="0"/>
              <a:t> </a:t>
            </a:r>
          </a:p>
          <a:p>
            <a:pPr lvl="1"/>
            <a:r>
              <a:rPr lang="en-GB" dirty="0"/>
              <a:t>There is a separate FIRST PSIRT Services Framework for PSIRTs (product security teams)</a:t>
            </a:r>
          </a:p>
          <a:p>
            <a:endParaRPr lang="en-GB" dirty="0"/>
          </a:p>
          <a:p>
            <a:r>
              <a:rPr lang="en-GB" dirty="0"/>
              <a:t>These frameworks enumerate in depth the kind of “services” that a CSIRT (or PSIRT) can deliver to their constituencies (their clients)</a:t>
            </a:r>
          </a:p>
          <a:p>
            <a:endParaRPr lang="en-GB" dirty="0"/>
          </a:p>
          <a:p>
            <a:r>
              <a:rPr lang="en-GB" dirty="0"/>
              <a:t>This is an amplification of the SIM3 parameters O-5 and O-7</a:t>
            </a:r>
          </a:p>
          <a:p>
            <a:endParaRPr lang="en-GB" dirty="0"/>
          </a:p>
          <a:p>
            <a:r>
              <a:rPr lang="en-GB" dirty="0"/>
              <a:t>SIM3 and the service frameworks are “orthogonal”: SIM3 describes the whole range of 45 maturity parameters for a CSIRT – the service frameworks are an in depth survey of 2 of those parameters</a:t>
            </a:r>
          </a:p>
          <a:p>
            <a:endParaRPr lang="en-US" dirty="0"/>
          </a:p>
        </p:txBody>
      </p:sp>
      <p:sp>
        <p:nvSpPr>
          <p:cNvPr id="4" name="Slide Number Placeholder 3">
            <a:extLst>
              <a:ext uri="{FF2B5EF4-FFF2-40B4-BE49-F238E27FC236}">
                <a16:creationId xmlns:a16="http://schemas.microsoft.com/office/drawing/2014/main" id="{BDC42CA9-5862-A546-9E22-C76BCB49409E}"/>
              </a:ext>
            </a:extLst>
          </p:cNvPr>
          <p:cNvSpPr>
            <a:spLocks noGrp="1"/>
          </p:cNvSpPr>
          <p:nvPr>
            <p:ph type="sldNum" sz="quarter" idx="15"/>
          </p:nvPr>
        </p:nvSpPr>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801412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FIRST CSIRT Services Framework – overview</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b="1" dirty="0"/>
              <a:t>5 Service areas:</a:t>
            </a:r>
            <a:r>
              <a:rPr lang="en-GB" dirty="0"/>
              <a:t>				</a:t>
            </a:r>
            <a:r>
              <a:rPr lang="en-GB" b="1" dirty="0"/>
              <a:t>Services:		Functions:</a:t>
            </a:r>
          </a:p>
          <a:p>
            <a:pPr marL="342900" indent="-342900">
              <a:buFont typeface="Arial" panose="020B0604020202020204" pitchFamily="34" charset="0"/>
              <a:buChar char="•"/>
            </a:pPr>
            <a:r>
              <a:rPr lang="en-GB" dirty="0"/>
              <a:t>Security Event Management		Every service area	Every service</a:t>
            </a:r>
            <a:endParaRPr lang="en-GB" b="1" dirty="0"/>
          </a:p>
          <a:p>
            <a:pPr marL="342900" indent="-342900">
              <a:buFont typeface="Arial" panose="020B0604020202020204" pitchFamily="34" charset="0"/>
              <a:buChar char="•"/>
            </a:pPr>
            <a:r>
              <a:rPr lang="en-GB" dirty="0"/>
              <a:t>Incident Management			has several		has several</a:t>
            </a:r>
            <a:endParaRPr lang="en-GB" b="1" dirty="0"/>
          </a:p>
          <a:p>
            <a:pPr marL="342900" indent="-342900">
              <a:buFont typeface="Arial" panose="020B0604020202020204" pitchFamily="34" charset="0"/>
              <a:buChar char="•"/>
            </a:pPr>
            <a:r>
              <a:rPr lang="en-GB" dirty="0"/>
              <a:t>Vulnerability Management		services 			functions</a:t>
            </a:r>
          </a:p>
          <a:p>
            <a:pPr marL="342900" indent="-342900">
              <a:buFont typeface="Arial" panose="020B0604020202020204" pitchFamily="34" charset="0"/>
              <a:buChar char="•"/>
            </a:pPr>
            <a:r>
              <a:rPr lang="en-US" dirty="0"/>
              <a:t>Situational Awareness</a:t>
            </a:r>
            <a:r>
              <a:rPr lang="en-GB" dirty="0"/>
              <a:t>			defined			defined</a:t>
            </a:r>
          </a:p>
          <a:p>
            <a:pPr marL="342900" indent="-342900">
              <a:buFont typeface="Arial" panose="020B0604020202020204" pitchFamily="34" charset="0"/>
              <a:buChar char="•"/>
            </a:pPr>
            <a:r>
              <a:rPr lang="en-GB" dirty="0"/>
              <a:t>Knowledge Transfer</a:t>
            </a:r>
          </a:p>
          <a:p>
            <a:endParaRPr lang="en-US" sz="1000" dirty="0">
              <a:solidFill>
                <a:schemeClr val="tx1"/>
              </a:solidFill>
            </a:endParaRPr>
          </a:p>
          <a:p>
            <a:r>
              <a:rPr lang="en-US" dirty="0">
                <a:solidFill>
                  <a:schemeClr val="tx1"/>
                </a:solidFill>
              </a:rPr>
              <a:t>Smallest “unit” can always be written as:	service-area:service:function</a:t>
            </a:r>
          </a:p>
          <a:p>
            <a:endParaRPr lang="en-US" sz="1000" dirty="0">
              <a:solidFill>
                <a:srgbClr val="FF0000"/>
              </a:solidFill>
            </a:endParaRPr>
          </a:p>
          <a:p>
            <a:r>
              <a:rPr lang="en-US" dirty="0">
                <a:solidFill>
                  <a:srgbClr val="FF0000"/>
                </a:solidFill>
              </a:rPr>
              <a:t>Use this framework as a restaurant menu – pick the  </a:t>
            </a:r>
            <a:r>
              <a:rPr lang="en-US" b="1" dirty="0">
                <a:solidFill>
                  <a:srgbClr val="FF0000"/>
                </a:solidFill>
              </a:rPr>
              <a:t>service-area:service:function  </a:t>
            </a:r>
            <a:r>
              <a:rPr lang="en-US" dirty="0">
                <a:solidFill>
                  <a:srgbClr val="FF0000"/>
                </a:solidFill>
              </a:rPr>
              <a:t>menu items that you must do according to your team’s mandate, </a:t>
            </a:r>
            <a:r>
              <a:rPr lang="en-US" b="1" dirty="0">
                <a:solidFill>
                  <a:srgbClr val="FF0000"/>
                </a:solidFill>
              </a:rPr>
              <a:t>and that you are capable of doing with the people and resources you have available at the time</a:t>
            </a:r>
          </a:p>
        </p:txBody>
      </p:sp>
      <p:sp>
        <p:nvSpPr>
          <p:cNvPr id="4" name="Slide Number Placeholder 3">
            <a:extLst>
              <a:ext uri="{FF2B5EF4-FFF2-40B4-BE49-F238E27FC236}">
                <a16:creationId xmlns:a16="http://schemas.microsoft.com/office/drawing/2014/main" id="{A58EA4C3-1B66-CB45-A48C-93FA890886C0}"/>
              </a:ext>
            </a:extLst>
          </p:cNvPr>
          <p:cNvSpPr>
            <a:spLocks noGrp="1"/>
          </p:cNvSpPr>
          <p:nvPr>
            <p:ph type="sldNum" sz="quarter" idx="15"/>
          </p:nvPr>
        </p:nvSpPr>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2965050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Incident Management</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(functions left out) :</a:t>
            </a:r>
          </a:p>
          <a:p>
            <a:pPr marL="342900" indent="-342900">
              <a:buFont typeface="Arial" panose="020B0604020202020204" pitchFamily="34" charset="0"/>
              <a:buChar char="•"/>
            </a:pPr>
            <a:r>
              <a:rPr lang="en-IE" dirty="0">
                <a:solidFill>
                  <a:srgbClr val="FF0000"/>
                </a:solidFill>
              </a:rPr>
              <a:t>Information security incident report acceptance</a:t>
            </a:r>
            <a:r>
              <a:rPr lang="en-IE" dirty="0"/>
              <a:t> … includes triage</a:t>
            </a:r>
            <a:endParaRPr lang="en-GB" dirty="0"/>
          </a:p>
          <a:p>
            <a:pPr marL="342900" indent="-342900">
              <a:buFont typeface="Arial" panose="020B0604020202020204" pitchFamily="34" charset="0"/>
              <a:buChar char="•"/>
            </a:pPr>
            <a:r>
              <a:rPr lang="en-IE" dirty="0">
                <a:solidFill>
                  <a:srgbClr val="FF0000"/>
                </a:solidFill>
              </a:rPr>
              <a:t>Information security incidents analysis</a:t>
            </a:r>
            <a:endParaRPr lang="en-GB" dirty="0">
              <a:solidFill>
                <a:srgbClr val="FF0000"/>
              </a:solidFill>
            </a:endParaRPr>
          </a:p>
          <a:p>
            <a:pPr marL="342900" indent="-342900">
              <a:buFont typeface="Arial" panose="020B0604020202020204" pitchFamily="34" charset="0"/>
              <a:buChar char="•"/>
            </a:pPr>
            <a:r>
              <a:rPr lang="en-IE" dirty="0"/>
              <a:t>Artefact and forensic evidence analysis … this is definitely advanced and challenging </a:t>
            </a:r>
            <a:endParaRPr lang="en-GB" dirty="0"/>
          </a:p>
          <a:p>
            <a:pPr marL="342900" indent="-342900">
              <a:buFont typeface="Arial" panose="020B0604020202020204" pitchFamily="34" charset="0"/>
              <a:buChar char="•"/>
            </a:pPr>
            <a:r>
              <a:rPr lang="en-IE" dirty="0"/>
              <a:t>Mitigation and recovery … </a:t>
            </a:r>
            <a:r>
              <a:rPr lang="en-IE" dirty="0">
                <a:solidFill>
                  <a:srgbClr val="FF0000"/>
                </a:solidFill>
              </a:rPr>
              <a:t>this is essential for internal CSIRTs</a:t>
            </a:r>
            <a:r>
              <a:rPr lang="en-IE" dirty="0"/>
              <a:t>, not so much for coordinating teams</a:t>
            </a:r>
            <a:endParaRPr lang="en-GB" dirty="0"/>
          </a:p>
          <a:p>
            <a:pPr marL="342900" indent="-342900">
              <a:buFont typeface="Arial" panose="020B0604020202020204" pitchFamily="34" charset="0"/>
              <a:buChar char="•"/>
            </a:pPr>
            <a:r>
              <a:rPr lang="en-IE" dirty="0">
                <a:solidFill>
                  <a:srgbClr val="FF0000"/>
                </a:solidFill>
              </a:rPr>
              <a:t>Information security incident coordination </a:t>
            </a:r>
            <a:r>
              <a:rPr lang="en-IE" dirty="0"/>
              <a:t>… includes sharing inside </a:t>
            </a:r>
            <a:r>
              <a:rPr lang="en-IE" b="1" dirty="0"/>
              <a:t>and</a:t>
            </a:r>
            <a:r>
              <a:rPr lang="en-IE" dirty="0"/>
              <a:t> outside constituency</a:t>
            </a:r>
            <a:endParaRPr lang="en-GB" dirty="0">
              <a:solidFill>
                <a:srgbClr val="FF0000"/>
              </a:solidFill>
            </a:endParaRPr>
          </a:p>
          <a:p>
            <a:pPr marL="342900" indent="-342900">
              <a:buFont typeface="Arial" panose="020B0604020202020204" pitchFamily="34" charset="0"/>
              <a:buChar char="•"/>
            </a:pPr>
            <a:r>
              <a:rPr lang="en-IE" dirty="0">
                <a:solidFill>
                  <a:srgbClr val="FFC000"/>
                </a:solidFill>
              </a:rPr>
              <a:t>Crisis management support </a:t>
            </a:r>
            <a:r>
              <a:rPr lang="en-IE" dirty="0"/>
              <a:t>… essential once crisis management (e.g. national) is in place </a:t>
            </a:r>
          </a:p>
          <a:p>
            <a:pPr marL="342900" indent="-342900">
              <a:buFont typeface="Arial" panose="020B0604020202020204" pitchFamily="34" charset="0"/>
              <a:buChar char="•"/>
            </a:pPr>
            <a:endParaRPr lang="en-IE" i="1" dirty="0"/>
          </a:p>
          <a:p>
            <a:r>
              <a:rPr lang="en-IE" dirty="0"/>
              <a:t>IM is the core service of every CSIRT/CERT/NCSC/CDC/…</a:t>
            </a:r>
            <a:endParaRPr lang="en-GB" dirty="0"/>
          </a:p>
          <a:p>
            <a:endParaRPr lang="en-GB" dirty="0"/>
          </a:p>
        </p:txBody>
      </p:sp>
      <p:sp>
        <p:nvSpPr>
          <p:cNvPr id="4" name="Slide Number Placeholder 3">
            <a:extLst>
              <a:ext uri="{FF2B5EF4-FFF2-40B4-BE49-F238E27FC236}">
                <a16:creationId xmlns:a16="http://schemas.microsoft.com/office/drawing/2014/main" id="{B4925CFA-89A2-A04F-853C-67808596B09D}"/>
              </a:ext>
            </a:extLst>
          </p:cNvPr>
          <p:cNvSpPr>
            <a:spLocks noGrp="1"/>
          </p:cNvSpPr>
          <p:nvPr>
            <p:ph type="sldNum" sz="quarter" idx="15"/>
          </p:nvPr>
        </p:nvSpPr>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58566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2353-7940-FC47-8493-419A7066EE18}"/>
              </a:ext>
            </a:extLst>
          </p:cNvPr>
          <p:cNvSpPr>
            <a:spLocks noGrp="1"/>
          </p:cNvSpPr>
          <p:nvPr>
            <p:ph type="title"/>
          </p:nvPr>
        </p:nvSpPr>
        <p:spPr/>
        <p:txBody>
          <a:bodyPr/>
          <a:lstStyle/>
          <a:p>
            <a:r>
              <a:rPr lang="en-GB" dirty="0"/>
              <a:t>Organise your ”Incident Management” Landscape  &amp;  Build CSIRT/SOCs</a:t>
            </a:r>
          </a:p>
        </p:txBody>
      </p:sp>
      <p:pic>
        <p:nvPicPr>
          <p:cNvPr id="4" name="Picture 3">
            <a:extLst>
              <a:ext uri="{FF2B5EF4-FFF2-40B4-BE49-F238E27FC236}">
                <a16:creationId xmlns:a16="http://schemas.microsoft.com/office/drawing/2014/main" id="{972C0F8D-1DF1-664C-A4AD-F5919FAA3F37}"/>
              </a:ext>
            </a:extLst>
          </p:cNvPr>
          <p:cNvPicPr>
            <a:picLocks noChangeAspect="1"/>
          </p:cNvPicPr>
          <p:nvPr/>
        </p:nvPicPr>
        <p:blipFill>
          <a:blip r:embed="rId4"/>
          <a:stretch>
            <a:fillRect/>
          </a:stretch>
        </p:blipFill>
        <p:spPr>
          <a:xfrm>
            <a:off x="1140219" y="1308100"/>
            <a:ext cx="10140162" cy="4495800"/>
          </a:xfrm>
          <a:prstGeom prst="rect">
            <a:avLst/>
          </a:prstGeom>
        </p:spPr>
      </p:pic>
      <p:sp>
        <p:nvSpPr>
          <p:cNvPr id="3" name="Slide Number Placeholder 2">
            <a:extLst>
              <a:ext uri="{FF2B5EF4-FFF2-40B4-BE49-F238E27FC236}">
                <a16:creationId xmlns:a16="http://schemas.microsoft.com/office/drawing/2014/main" id="{D6C6DBFE-3A5F-C241-9D0D-0E173B0F9025}"/>
              </a:ext>
            </a:extLst>
          </p:cNvPr>
          <p:cNvSpPr>
            <a:spLocks noGrp="1"/>
          </p:cNvSpPr>
          <p:nvPr>
            <p:ph type="sldNum" sz="quarter" idx="15"/>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438320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Knowledge Transfer</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(functions left out) :</a:t>
            </a:r>
          </a:p>
          <a:p>
            <a:pPr marL="342900" indent="-342900">
              <a:buFont typeface="Arial" panose="020B0604020202020204" pitchFamily="34" charset="0"/>
              <a:buChar char="•"/>
            </a:pPr>
            <a:r>
              <a:rPr lang="en-IE" dirty="0">
                <a:solidFill>
                  <a:srgbClr val="FF0000"/>
                </a:solidFill>
              </a:rPr>
              <a:t>Awareness building</a:t>
            </a:r>
            <a:r>
              <a:rPr lang="en-IE" dirty="0"/>
              <a:t> … an absolute must for all CSIRTs  </a:t>
            </a:r>
          </a:p>
          <a:p>
            <a:pPr marL="342900" indent="-342900">
              <a:buFont typeface="Arial" panose="020B0604020202020204" pitchFamily="34" charset="0"/>
              <a:buChar char="•"/>
            </a:pPr>
            <a:r>
              <a:rPr lang="en-IE" dirty="0"/>
              <a:t>Training and education … maybe not essential, but highly recommended as part of constituency outreach !</a:t>
            </a:r>
          </a:p>
          <a:p>
            <a:pPr marL="342900" indent="-342900">
              <a:buFont typeface="Arial" panose="020B0604020202020204" pitchFamily="34" charset="0"/>
              <a:buChar char="•"/>
            </a:pPr>
            <a:r>
              <a:rPr lang="en-IE" dirty="0">
                <a:solidFill>
                  <a:srgbClr val="FF0000"/>
                </a:solidFill>
              </a:rPr>
              <a:t>Exercises</a:t>
            </a:r>
            <a:r>
              <a:rPr lang="en-IE" dirty="0"/>
              <a:t> … would you trust a fire brigade that never exercises ? </a:t>
            </a:r>
            <a:br>
              <a:rPr lang="en-IE" dirty="0"/>
            </a:br>
            <a:r>
              <a:rPr lang="en-IE" dirty="0">
                <a:solidFill>
                  <a:srgbClr val="FF0000"/>
                </a:solidFill>
              </a:rPr>
              <a:t>CSIRT exercises can go much beyond technical, even involving executive and ministerial levels.</a:t>
            </a:r>
          </a:p>
          <a:p>
            <a:pPr marL="342900" indent="-342900">
              <a:buFont typeface="Arial" panose="020B0604020202020204" pitchFamily="34" charset="0"/>
              <a:buChar char="•"/>
            </a:pPr>
            <a:r>
              <a:rPr lang="en-IE" dirty="0"/>
              <a:t>Technical and policy advisory</a:t>
            </a:r>
          </a:p>
          <a:p>
            <a:endParaRPr lang="en-GB" dirty="0"/>
          </a:p>
          <a:p>
            <a:r>
              <a:rPr lang="en-GB" dirty="0"/>
              <a:t>Spreading the word is part of the “must do” of all CSIRTs !</a:t>
            </a:r>
          </a:p>
        </p:txBody>
      </p:sp>
      <p:sp>
        <p:nvSpPr>
          <p:cNvPr id="4" name="Slide Number Placeholder 3">
            <a:extLst>
              <a:ext uri="{FF2B5EF4-FFF2-40B4-BE49-F238E27FC236}">
                <a16:creationId xmlns:a16="http://schemas.microsoft.com/office/drawing/2014/main" id="{8466BC6F-1BA2-B04C-B3E1-23681017D06A}"/>
              </a:ext>
            </a:extLst>
          </p:cNvPr>
          <p:cNvSpPr>
            <a:spLocks noGrp="1"/>
          </p:cNvSpPr>
          <p:nvPr>
            <p:ph type="sldNum" sz="quarter" idx="15"/>
          </p:nvPr>
        </p:nvSpPr>
        <p:spPr/>
        <p:txBody>
          <a:bodyPr/>
          <a:lstStyle/>
          <a:p>
            <a:fld id="{B6F15528-21DE-4FAA-801E-634DDDAF4B2B}" type="slidenum">
              <a:rPr lang="en-US" smtClean="0"/>
              <a:pPr/>
              <a:t>40</a:t>
            </a:fld>
            <a:endParaRPr lang="en-US" dirty="0"/>
          </a:p>
        </p:txBody>
      </p:sp>
    </p:spTree>
    <p:extLst>
      <p:ext uri="{BB962C8B-B14F-4D97-AF65-F5344CB8AC3E}">
        <p14:creationId xmlns:p14="http://schemas.microsoft.com/office/powerpoint/2010/main" val="603654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6768-03CC-6B43-A678-2902BB543647}"/>
              </a:ext>
            </a:extLst>
          </p:cNvPr>
          <p:cNvSpPr>
            <a:spLocks noGrp="1"/>
          </p:cNvSpPr>
          <p:nvPr>
            <p:ph type="title"/>
          </p:nvPr>
        </p:nvSpPr>
        <p:spPr/>
        <p:txBody>
          <a:bodyPr/>
          <a:lstStyle/>
          <a:p>
            <a:r>
              <a:rPr lang="en-GB" dirty="0"/>
              <a:t>TLP – Traffic Light Protocol</a:t>
            </a:r>
          </a:p>
        </p:txBody>
      </p:sp>
      <p:sp>
        <p:nvSpPr>
          <p:cNvPr id="3" name="Content Placeholder 2">
            <a:extLst>
              <a:ext uri="{FF2B5EF4-FFF2-40B4-BE49-F238E27FC236}">
                <a16:creationId xmlns:a16="http://schemas.microsoft.com/office/drawing/2014/main" id="{3EEDFDF2-633B-5F4A-8028-E4D2E05345C4}"/>
              </a:ext>
            </a:extLst>
          </p:cNvPr>
          <p:cNvSpPr>
            <a:spLocks noGrp="1"/>
          </p:cNvSpPr>
          <p:nvPr>
            <p:ph sz="quarter" idx="13"/>
          </p:nvPr>
        </p:nvSpPr>
        <p:spPr>
          <a:xfrm>
            <a:off x="457200" y="1231900"/>
            <a:ext cx="10515600" cy="4114800"/>
          </a:xfrm>
          <a:solidFill>
            <a:schemeClr val="tx1"/>
          </a:solidFill>
        </p:spPr>
        <p:txBody>
          <a:bodyPr/>
          <a:lstStyle/>
          <a:p>
            <a:r>
              <a:rPr lang="pt-BR" dirty="0">
                <a:solidFill>
                  <a:srgbClr val="FF2B2B"/>
                </a:solidFill>
                <a:latin typeface="Helvetica Neue Regular" panose="02000503000000020004" pitchFamily="2" charset="0"/>
                <a:ea typeface="Times New Roman" panose="02020603050405020304" pitchFamily="18" charset="0"/>
                <a:cs typeface="Arial" panose="020B0604020202020204" pitchFamily="34" charset="0"/>
              </a:rPr>
              <a:t>TLP:RED		</a:t>
            </a:r>
            <a:r>
              <a:rPr lang="pt-BR" sz="2400" dirty="0">
                <a:solidFill>
                  <a:srgbClr val="FF0000"/>
                </a:solidFill>
              </a:rPr>
              <a:t>For </a:t>
            </a:r>
            <a:r>
              <a:rPr lang="pt-BR" sz="2400" dirty="0" err="1">
                <a:solidFill>
                  <a:srgbClr val="FF0000"/>
                </a:solidFill>
              </a:rPr>
              <a:t>the</a:t>
            </a:r>
            <a:r>
              <a:rPr lang="pt-BR" sz="2400" dirty="0">
                <a:solidFill>
                  <a:srgbClr val="FF0000"/>
                </a:solidFill>
              </a:rPr>
              <a:t> </a:t>
            </a:r>
            <a:r>
              <a:rPr lang="pt-BR" sz="2400" dirty="0" err="1">
                <a:solidFill>
                  <a:srgbClr val="FF0000"/>
                </a:solidFill>
              </a:rPr>
              <a:t>eyes</a:t>
            </a:r>
            <a:r>
              <a:rPr lang="pt-BR" sz="2400" dirty="0">
                <a:solidFill>
                  <a:srgbClr val="FF0000"/>
                </a:solidFill>
              </a:rPr>
              <a:t> </a:t>
            </a:r>
            <a:r>
              <a:rPr lang="pt-BR" sz="2400" dirty="0" err="1">
                <a:solidFill>
                  <a:srgbClr val="FF0000"/>
                </a:solidFill>
              </a:rPr>
              <a:t>and</a:t>
            </a:r>
            <a:r>
              <a:rPr lang="pt-BR" sz="2400" dirty="0">
                <a:solidFill>
                  <a:srgbClr val="FF0000"/>
                </a:solidFill>
              </a:rPr>
              <a:t> </a:t>
            </a:r>
            <a:r>
              <a:rPr lang="pt-BR" sz="2400" dirty="0" err="1">
                <a:solidFill>
                  <a:srgbClr val="FF0000"/>
                </a:solidFill>
              </a:rPr>
              <a:t>ears</a:t>
            </a:r>
            <a:r>
              <a:rPr lang="pt-BR" sz="2400" dirty="0">
                <a:solidFill>
                  <a:srgbClr val="FF0000"/>
                </a:solidFill>
              </a:rPr>
              <a:t> </a:t>
            </a:r>
            <a:r>
              <a:rPr lang="pt-BR" sz="2400" dirty="0" err="1">
                <a:solidFill>
                  <a:srgbClr val="FF0000"/>
                </a:solidFill>
              </a:rPr>
              <a:t>of</a:t>
            </a:r>
            <a:r>
              <a:rPr lang="pt-BR" sz="2400" dirty="0">
                <a:solidFill>
                  <a:srgbClr val="FF0000"/>
                </a:solidFill>
              </a:rPr>
              <a:t> </a:t>
            </a:r>
            <a:r>
              <a:rPr lang="pt-BR" sz="2400" i="1" dirty="0">
                <a:solidFill>
                  <a:srgbClr val="FF0000"/>
                </a:solidFill>
              </a:rPr>
              <a:t>individual</a:t>
            </a:r>
            <a:r>
              <a:rPr lang="pt-BR" sz="2400" dirty="0">
                <a:solidFill>
                  <a:srgbClr val="FF0000"/>
                </a:solidFill>
              </a:rPr>
              <a:t> </a:t>
            </a:r>
            <a:r>
              <a:rPr lang="pt-BR" sz="2400" dirty="0" err="1">
                <a:solidFill>
                  <a:srgbClr val="FF0000"/>
                </a:solidFill>
              </a:rPr>
              <a:t>recipients</a:t>
            </a:r>
            <a:r>
              <a:rPr lang="pt-BR" sz="2400" dirty="0">
                <a:solidFill>
                  <a:srgbClr val="FF0000"/>
                </a:solidFill>
              </a:rPr>
              <a:t> </a:t>
            </a:r>
            <a:r>
              <a:rPr lang="pt-BR" sz="2400" dirty="0" err="1">
                <a:solidFill>
                  <a:srgbClr val="FF0000"/>
                </a:solidFill>
              </a:rPr>
              <a:t>only</a:t>
            </a:r>
            <a:r>
              <a:rPr lang="en-IE" sz="2400" dirty="0">
                <a:solidFill>
                  <a:srgbClr val="FF0000"/>
                </a:solidFill>
              </a:rPr>
              <a:t> </a:t>
            </a:r>
            <a:endParaRPr lang="en-IE" dirty="0">
              <a:solidFill>
                <a:srgbClr val="FF0000"/>
              </a:solidFill>
            </a:endParaRPr>
          </a:p>
          <a:p>
            <a:endParaRPr lang="en-IE" dirty="0"/>
          </a:p>
          <a:p>
            <a:r>
              <a:rPr lang="pt-BR"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		</a:t>
            </a:r>
            <a:r>
              <a:rPr lang="pt-BR"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R</a:t>
            </a:r>
            <a:r>
              <a:rPr lang="pt-BR" dirty="0" err="1">
                <a:solidFill>
                  <a:srgbClr val="FFC000"/>
                </a:solidFill>
              </a:rPr>
              <a:t>ecipients</a:t>
            </a:r>
            <a:r>
              <a:rPr lang="pt-BR" dirty="0">
                <a:solidFill>
                  <a:srgbClr val="FFC000"/>
                </a:solidFill>
              </a:rPr>
              <a:t> </a:t>
            </a:r>
            <a:r>
              <a:rPr lang="pt-BR" dirty="0" err="1">
                <a:solidFill>
                  <a:srgbClr val="FFC000"/>
                </a:solidFill>
              </a:rPr>
              <a:t>can</a:t>
            </a:r>
            <a:r>
              <a:rPr lang="pt-BR" dirty="0">
                <a:solidFill>
                  <a:srgbClr val="FFC000"/>
                </a:solidFill>
              </a:rPr>
              <a:t> </a:t>
            </a:r>
            <a:r>
              <a:rPr lang="pt-BR" dirty="0" err="1">
                <a:solidFill>
                  <a:srgbClr val="FFC000"/>
                </a:solidFill>
              </a:rPr>
              <a:t>only</a:t>
            </a:r>
            <a:r>
              <a:rPr lang="pt-BR" dirty="0">
                <a:solidFill>
                  <a:srgbClr val="FFC000"/>
                </a:solidFill>
              </a:rPr>
              <a:t> spread </a:t>
            </a:r>
            <a:r>
              <a:rPr lang="pt-BR" dirty="0" err="1">
                <a:solidFill>
                  <a:srgbClr val="FFC000"/>
                </a:solidFill>
              </a:rPr>
              <a:t>this</a:t>
            </a:r>
            <a:r>
              <a:rPr lang="pt-BR" dirty="0">
                <a:solidFill>
                  <a:srgbClr val="FFC000"/>
                </a:solidFill>
              </a:rPr>
              <a:t> </a:t>
            </a:r>
            <a:r>
              <a:rPr lang="pt-BR" dirty="0" err="1">
                <a:solidFill>
                  <a:srgbClr val="FFC000"/>
                </a:solidFill>
              </a:rPr>
              <a:t>on</a:t>
            </a:r>
            <a:r>
              <a:rPr lang="pt-BR" dirty="0">
                <a:solidFill>
                  <a:srgbClr val="FFC000"/>
                </a:solidFill>
              </a:rPr>
              <a:t> a </a:t>
            </a:r>
            <a:r>
              <a:rPr lang="pt-BR" dirty="0" err="1">
                <a:solidFill>
                  <a:srgbClr val="FFC000"/>
                </a:solidFill>
              </a:rPr>
              <a:t>need-to-know</a:t>
            </a:r>
            <a:r>
              <a:rPr lang="pt-BR" dirty="0">
                <a:solidFill>
                  <a:srgbClr val="FFC000"/>
                </a:solidFill>
              </a:rPr>
              <a:t> </a:t>
            </a:r>
            <a:r>
              <a:rPr lang="pt-BR" dirty="0" err="1">
                <a:solidFill>
                  <a:srgbClr val="FFC000"/>
                </a:solidFill>
              </a:rPr>
              <a:t>basis</a:t>
            </a:r>
            <a:r>
              <a:rPr lang="pt-BR" dirty="0">
                <a:solidFill>
                  <a:srgbClr val="FFC000"/>
                </a:solidFill>
              </a:rPr>
              <a:t> </a:t>
            </a:r>
            <a:r>
              <a:rPr lang="pt-BR" dirty="0" err="1">
                <a:solidFill>
                  <a:srgbClr val="FFC000"/>
                </a:solidFill>
              </a:rPr>
              <a:t>within</a:t>
            </a:r>
            <a:r>
              <a:rPr lang="pt-BR" dirty="0">
                <a:solidFill>
                  <a:srgbClr val="FFC000"/>
                </a:solidFill>
              </a:rPr>
              <a:t> 				</a:t>
            </a:r>
            <a:r>
              <a:rPr lang="pt-BR" dirty="0" err="1">
                <a:solidFill>
                  <a:srgbClr val="FFC000"/>
                </a:solidFill>
              </a:rPr>
              <a:t>their</a:t>
            </a:r>
            <a:r>
              <a:rPr lang="pt-BR" dirty="0">
                <a:solidFill>
                  <a:srgbClr val="FFC000"/>
                </a:solidFill>
              </a:rPr>
              <a:t> </a:t>
            </a:r>
            <a:r>
              <a:rPr lang="pt-BR" i="1" dirty="0" err="1">
                <a:solidFill>
                  <a:srgbClr val="FFC000"/>
                </a:solidFill>
              </a:rPr>
              <a:t>organization</a:t>
            </a:r>
            <a:r>
              <a:rPr lang="pt-BR" dirty="0">
                <a:solidFill>
                  <a:srgbClr val="FFC000"/>
                </a:solidFill>
              </a:rPr>
              <a:t> </a:t>
            </a:r>
            <a:r>
              <a:rPr lang="pt-BR" dirty="0" err="1">
                <a:solidFill>
                  <a:srgbClr val="FFC000"/>
                </a:solidFill>
              </a:rPr>
              <a:t>and</a:t>
            </a:r>
            <a:r>
              <a:rPr lang="pt-BR" dirty="0">
                <a:solidFill>
                  <a:srgbClr val="FFC000"/>
                </a:solidFill>
              </a:rPr>
              <a:t> its </a:t>
            </a:r>
            <a:r>
              <a:rPr lang="pt-BR" i="1" dirty="0" err="1">
                <a:solidFill>
                  <a:srgbClr val="FFC000"/>
                </a:solidFill>
              </a:rPr>
              <a:t>clients</a:t>
            </a:r>
            <a:endParaRPr lang="pt-BR" i="1" dirty="0">
              <a:solidFill>
                <a:srgbClr val="FFC000"/>
              </a:solidFill>
            </a:endParaRPr>
          </a:p>
          <a:p>
            <a:br>
              <a:rPr lang="pt-BR" sz="400" i="1" dirty="0">
                <a:solidFill>
                  <a:srgbClr val="FFC000"/>
                </a:solidFill>
              </a:rPr>
            </a:b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TLP:AMBER+STRICT	</a:t>
            </a:r>
            <a:r>
              <a:rPr lang="pt-BR" sz="1500"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Within</a:t>
            </a: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 organisation ONLY</a:t>
            </a:r>
            <a:endParaRPr lang="en-IE" sz="1500" i="1" dirty="0">
              <a:solidFill>
                <a:srgbClr val="FFC000"/>
              </a:solidFill>
            </a:endParaRPr>
          </a:p>
          <a:p>
            <a:endParaRPr lang="en-IE" dirty="0"/>
          </a:p>
          <a:p>
            <a:r>
              <a:rPr lang="pt-BR" dirty="0">
                <a:solidFill>
                  <a:srgbClr val="33FF00"/>
                </a:solidFill>
                <a:latin typeface="Helvetica Neue Regular" panose="02000503000000020004" pitchFamily="2" charset="0"/>
                <a:ea typeface="Times New Roman" panose="02020603050405020304" pitchFamily="18" charset="0"/>
                <a:cs typeface="Arial" panose="020B0604020202020204" pitchFamily="34" charset="0"/>
              </a:rPr>
              <a:t>TLP:GREEN</a:t>
            </a:r>
            <a:r>
              <a:rPr lang="pt-BR" sz="1400" dirty="0">
                <a:latin typeface="Helvetica Neue Regular" panose="02000503000000020004" pitchFamily="2" charset="0"/>
                <a:ea typeface="Times New Roman" panose="02020603050405020304" pitchFamily="18" charset="0"/>
                <a:cs typeface="Arial" panose="020B0604020202020204" pitchFamily="34" charset="0"/>
              </a:rPr>
              <a:t> </a:t>
            </a:r>
            <a:r>
              <a:rPr lang="en-IE" dirty="0"/>
              <a:t> 		</a:t>
            </a:r>
            <a:r>
              <a:rPr lang="pt-BR" dirty="0" err="1">
                <a:solidFill>
                  <a:srgbClr val="00B050"/>
                </a:solidFill>
              </a:rPr>
              <a:t>Recipients</a:t>
            </a:r>
            <a:r>
              <a:rPr lang="pt-BR" dirty="0">
                <a:solidFill>
                  <a:srgbClr val="00B050"/>
                </a:solidFill>
              </a:rPr>
              <a:t> </a:t>
            </a:r>
            <a:r>
              <a:rPr lang="pt-BR" dirty="0" err="1">
                <a:solidFill>
                  <a:srgbClr val="00B050"/>
                </a:solidFill>
              </a:rPr>
              <a:t>can</a:t>
            </a:r>
            <a:r>
              <a:rPr lang="pt-BR" dirty="0">
                <a:solidFill>
                  <a:srgbClr val="00B050"/>
                </a:solidFill>
              </a:rPr>
              <a:t> spread </a:t>
            </a:r>
            <a:r>
              <a:rPr lang="pt-BR" dirty="0" err="1">
                <a:solidFill>
                  <a:srgbClr val="00B050"/>
                </a:solidFill>
              </a:rPr>
              <a:t>this</a:t>
            </a:r>
            <a:r>
              <a:rPr lang="pt-BR" dirty="0">
                <a:solidFill>
                  <a:srgbClr val="00B050"/>
                </a:solidFill>
              </a:rPr>
              <a:t> </a:t>
            </a:r>
            <a:r>
              <a:rPr lang="pt-BR" dirty="0" err="1">
                <a:solidFill>
                  <a:srgbClr val="00B050"/>
                </a:solidFill>
              </a:rPr>
              <a:t>within</a:t>
            </a:r>
            <a:r>
              <a:rPr lang="pt-BR" dirty="0">
                <a:solidFill>
                  <a:srgbClr val="00B050"/>
                </a:solidFill>
              </a:rPr>
              <a:t> </a:t>
            </a:r>
            <a:r>
              <a:rPr lang="pt-BR" dirty="0" err="1">
                <a:solidFill>
                  <a:srgbClr val="00B050"/>
                </a:solidFill>
              </a:rPr>
              <a:t>their</a:t>
            </a:r>
            <a:r>
              <a:rPr lang="pt-BR" dirty="0">
                <a:solidFill>
                  <a:srgbClr val="00B050"/>
                </a:solidFill>
              </a:rPr>
              <a:t> </a:t>
            </a:r>
            <a:r>
              <a:rPr lang="pt-BR" i="1" dirty="0" err="1">
                <a:solidFill>
                  <a:srgbClr val="00B050"/>
                </a:solidFill>
              </a:rPr>
              <a:t>community</a:t>
            </a:r>
            <a:r>
              <a:rPr lang="en-IE" dirty="0">
                <a:solidFill>
                  <a:srgbClr val="00B050"/>
                </a:solidFill>
              </a:rPr>
              <a:t> </a:t>
            </a:r>
          </a:p>
          <a:p>
            <a:endParaRPr lang="en-IE" dirty="0"/>
          </a:p>
          <a:p>
            <a:r>
              <a:rPr lang="pt-BR" b="1" dirty="0">
                <a:solidFill>
                  <a:schemeClr val="bg1"/>
                </a:solidFill>
              </a:rPr>
              <a:t>TLP:CLEAR 		</a:t>
            </a:r>
            <a:r>
              <a:rPr lang="pt-BR" dirty="0" err="1">
                <a:solidFill>
                  <a:schemeClr val="bg1"/>
                </a:solidFill>
              </a:rPr>
              <a:t>Recipients</a:t>
            </a:r>
            <a:r>
              <a:rPr lang="pt-BR" dirty="0">
                <a:solidFill>
                  <a:schemeClr val="bg1"/>
                </a:solidFill>
              </a:rPr>
              <a:t> </a:t>
            </a:r>
            <a:r>
              <a:rPr lang="pt-BR" dirty="0" err="1">
                <a:solidFill>
                  <a:schemeClr val="bg1"/>
                </a:solidFill>
              </a:rPr>
              <a:t>can</a:t>
            </a:r>
            <a:r>
              <a:rPr lang="pt-BR" dirty="0">
                <a:solidFill>
                  <a:schemeClr val="bg1"/>
                </a:solidFill>
              </a:rPr>
              <a:t> spread </a:t>
            </a:r>
            <a:r>
              <a:rPr lang="pt-BR" dirty="0" err="1">
                <a:solidFill>
                  <a:schemeClr val="bg1"/>
                </a:solidFill>
              </a:rPr>
              <a:t>this</a:t>
            </a:r>
            <a:r>
              <a:rPr lang="pt-BR" dirty="0">
                <a:solidFill>
                  <a:schemeClr val="bg1"/>
                </a:solidFill>
              </a:rPr>
              <a:t> </a:t>
            </a:r>
            <a:r>
              <a:rPr lang="pt-BR" dirty="0" err="1">
                <a:solidFill>
                  <a:schemeClr val="bg1"/>
                </a:solidFill>
              </a:rPr>
              <a:t>to</a:t>
            </a:r>
            <a:r>
              <a:rPr lang="pt-BR" dirty="0">
                <a:solidFill>
                  <a:schemeClr val="bg1"/>
                </a:solidFill>
              </a:rPr>
              <a:t> </a:t>
            </a:r>
            <a:r>
              <a:rPr lang="pt-BR" dirty="0" err="1">
                <a:solidFill>
                  <a:schemeClr val="bg1"/>
                </a:solidFill>
              </a:rPr>
              <a:t>the</a:t>
            </a:r>
            <a:r>
              <a:rPr lang="pt-BR" dirty="0">
                <a:solidFill>
                  <a:schemeClr val="bg1"/>
                </a:solidFill>
              </a:rPr>
              <a:t> </a:t>
            </a:r>
            <a:r>
              <a:rPr lang="pt-BR" i="1" dirty="0">
                <a:solidFill>
                  <a:schemeClr val="bg1"/>
                </a:solidFill>
              </a:rPr>
              <a:t>world</a:t>
            </a:r>
            <a:r>
              <a:rPr lang="en-IE" dirty="0">
                <a:solidFill>
                  <a:schemeClr val="bg1"/>
                </a:solidFill>
              </a:rPr>
              <a:t> </a:t>
            </a:r>
          </a:p>
          <a:p>
            <a:endParaRPr lang="en-IE" dirty="0">
              <a:solidFill>
                <a:schemeClr val="bg1"/>
              </a:solidFill>
            </a:endParaRPr>
          </a:p>
          <a:p>
            <a:r>
              <a:rPr lang="en-IE" dirty="0">
                <a:solidFill>
                  <a:schemeClr val="bg1"/>
                </a:solidFill>
              </a:rPr>
              <a:t>						Full standard: see https://</a:t>
            </a:r>
            <a:r>
              <a:rPr lang="en-IE" dirty="0" err="1">
                <a:solidFill>
                  <a:schemeClr val="bg1"/>
                </a:solidFill>
              </a:rPr>
              <a:t>www.first.org</a:t>
            </a:r>
            <a:r>
              <a:rPr lang="en-IE" dirty="0">
                <a:solidFill>
                  <a:schemeClr val="bg1"/>
                </a:solidFill>
              </a:rPr>
              <a:t>/</a:t>
            </a:r>
            <a:r>
              <a:rPr lang="en-IE" dirty="0" err="1">
                <a:solidFill>
                  <a:schemeClr val="bg1"/>
                </a:solidFill>
              </a:rPr>
              <a:t>tlp</a:t>
            </a:r>
            <a:r>
              <a:rPr lang="en-IE" dirty="0">
                <a:solidFill>
                  <a:schemeClr val="bg1"/>
                </a:solidFill>
              </a:rPr>
              <a:t>/ </a:t>
            </a:r>
            <a:endParaRPr lang="en-GB" dirty="0">
              <a:solidFill>
                <a:schemeClr val="bg1"/>
              </a:solidFill>
            </a:endParaRPr>
          </a:p>
        </p:txBody>
      </p:sp>
      <p:sp>
        <p:nvSpPr>
          <p:cNvPr id="4" name="Slide Number Placeholder 3">
            <a:extLst>
              <a:ext uri="{FF2B5EF4-FFF2-40B4-BE49-F238E27FC236}">
                <a16:creationId xmlns:a16="http://schemas.microsoft.com/office/drawing/2014/main" id="{44434891-2809-BF40-8DB5-10726BC2F6D2}"/>
              </a:ext>
            </a:extLst>
          </p:cNvPr>
          <p:cNvSpPr>
            <a:spLocks noGrp="1"/>
          </p:cNvSpPr>
          <p:nvPr>
            <p:ph type="sldNum" sz="quarter" idx="15"/>
          </p:nvPr>
        </p:nvSpPr>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2768090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A48DE-4F6E-F445-B821-A231CC4AAF0F}"/>
              </a:ext>
            </a:extLst>
          </p:cNvPr>
          <p:cNvSpPr>
            <a:spLocks noGrp="1"/>
          </p:cNvSpPr>
          <p:nvPr>
            <p:ph idx="1"/>
          </p:nvPr>
        </p:nvSpPr>
        <p:spPr>
          <a:xfrm>
            <a:off x="440357" y="1231900"/>
            <a:ext cx="7448311" cy="3962400"/>
          </a:xfrm>
        </p:spPr>
        <p:txBody>
          <a:bodyPr>
            <a:normAutofit/>
          </a:bodyPr>
          <a:lstStyle/>
          <a:p>
            <a:r>
              <a:rPr lang="en-GB" sz="2000" dirty="0"/>
              <a:t>CSIRT work is many faceted and challenging. </a:t>
            </a:r>
          </a:p>
          <a:p>
            <a:endParaRPr lang="en-GB" sz="2000" dirty="0"/>
          </a:p>
          <a:p>
            <a:r>
              <a:rPr lang="en-GB" sz="2000" dirty="0"/>
              <a:t>Required are :</a:t>
            </a:r>
          </a:p>
          <a:p>
            <a:pPr marL="571226" indent="-571226">
              <a:buFont typeface="+mj-lt"/>
              <a:buAutoNum type="arabicPeriod"/>
            </a:pPr>
            <a:r>
              <a:rPr lang="en-GB" sz="2000" dirty="0"/>
              <a:t>Communication skills</a:t>
            </a:r>
          </a:p>
          <a:p>
            <a:pPr marL="571226" indent="-571226">
              <a:buFont typeface="+mj-lt"/>
              <a:buAutoNum type="arabicPeriod"/>
            </a:pPr>
            <a:r>
              <a:rPr lang="en-GB" sz="2000" dirty="0"/>
              <a:t>Technical skills and experience</a:t>
            </a:r>
          </a:p>
          <a:p>
            <a:pPr marL="571226" indent="-571226">
              <a:buFont typeface="+mj-lt"/>
              <a:buAutoNum type="arabicPeriod"/>
            </a:pPr>
            <a:r>
              <a:rPr lang="en-GB" sz="2000" dirty="0"/>
              <a:t>Trustworthiness &amp; reliability</a:t>
            </a:r>
          </a:p>
          <a:p>
            <a:pPr marL="571226" indent="-571226">
              <a:buFont typeface="+mj-lt"/>
              <a:buAutoNum type="arabicPeriod"/>
            </a:pPr>
            <a:r>
              <a:rPr lang="en-GB" sz="2000" dirty="0"/>
              <a:t>Trust building skills </a:t>
            </a:r>
            <a:r>
              <a:rPr lang="en-GB" sz="2000" dirty="0">
                <a:sym typeface="Wingdings" pitchFamily="2" charset="2"/>
              </a:rPr>
              <a:t> build human networks</a:t>
            </a:r>
            <a:endParaRPr lang="en-GB" sz="2000" dirty="0"/>
          </a:p>
          <a:p>
            <a:pPr marL="571226" indent="-571226">
              <a:buFont typeface="+mj-lt"/>
              <a:buAutoNum type="arabicPeriod"/>
            </a:pPr>
            <a:r>
              <a:rPr lang="en-GB" sz="2000" dirty="0"/>
              <a:t>Common sense</a:t>
            </a:r>
          </a:p>
          <a:p>
            <a:pPr marL="571226" indent="-571226">
              <a:buFont typeface="+mj-lt"/>
              <a:buAutoNum type="arabicPeriod"/>
            </a:pPr>
            <a:r>
              <a:rPr lang="en-GB" sz="2000" dirty="0"/>
              <a:t>Creativity, thinking outside the box</a:t>
            </a:r>
          </a:p>
          <a:p>
            <a:pPr marL="571226" indent="-571226">
              <a:buFont typeface="+mj-lt"/>
              <a:buAutoNum type="arabicPeriod"/>
            </a:pPr>
            <a:r>
              <a:rPr lang="en-GB" sz="2000" dirty="0"/>
              <a:t>At times: stamina</a:t>
            </a:r>
          </a:p>
          <a:p>
            <a:endParaRPr lang="en-GB" sz="2000" dirty="0"/>
          </a:p>
        </p:txBody>
      </p:sp>
      <p:sp>
        <p:nvSpPr>
          <p:cNvPr id="4" name="Title 3">
            <a:extLst>
              <a:ext uri="{FF2B5EF4-FFF2-40B4-BE49-F238E27FC236}">
                <a16:creationId xmlns:a16="http://schemas.microsoft.com/office/drawing/2014/main" id="{96E4AD47-8719-FD4B-BD04-A8F1C171DDA9}"/>
              </a:ext>
            </a:extLst>
          </p:cNvPr>
          <p:cNvSpPr>
            <a:spLocks noGrp="1"/>
          </p:cNvSpPr>
          <p:nvPr>
            <p:ph type="title" idx="4294967295"/>
          </p:nvPr>
        </p:nvSpPr>
        <p:spPr>
          <a:xfrm>
            <a:off x="1249574" y="164371"/>
            <a:ext cx="8046826" cy="869353"/>
          </a:xfrm>
          <a:prstGeom prst="rect">
            <a:avLst/>
          </a:prstGeom>
        </p:spPr>
        <p:txBody>
          <a:bodyPr/>
          <a:lstStyle/>
          <a:p>
            <a:r>
              <a:rPr lang="en-US" dirty="0"/>
              <a:t>Human factor – the </a:t>
            </a:r>
            <a:r>
              <a:rPr lang="en-US" dirty="0">
                <a:solidFill>
                  <a:srgbClr val="FF0000"/>
                </a:solidFill>
              </a:rPr>
              <a:t>crucial</a:t>
            </a:r>
            <a:r>
              <a:rPr lang="en-US" dirty="0"/>
              <a:t> one</a:t>
            </a:r>
            <a:endParaRPr lang="en-GB" dirty="0"/>
          </a:p>
        </p:txBody>
      </p:sp>
      <p:sp>
        <p:nvSpPr>
          <p:cNvPr id="3" name="Slide Number Placeholder 2">
            <a:extLst>
              <a:ext uri="{FF2B5EF4-FFF2-40B4-BE49-F238E27FC236}">
                <a16:creationId xmlns:a16="http://schemas.microsoft.com/office/drawing/2014/main" id="{9FF476FA-D2B7-E947-A182-1690C1488F33}"/>
              </a:ext>
            </a:extLst>
          </p:cNvPr>
          <p:cNvSpPr>
            <a:spLocks noGrp="1"/>
          </p:cNvSpPr>
          <p:nvPr>
            <p:ph type="sldNum" sz="quarter" idx="11"/>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2280543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Role of public stakeholders: online and printed Media </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The three Is:</a:t>
            </a:r>
          </a:p>
          <a:p>
            <a:r>
              <a:rPr lang="en-GB" dirty="0"/>
              <a:t>Information </a:t>
            </a:r>
            <a:r>
              <a:rPr lang="en-GB" dirty="0">
                <a:sym typeface="Wingdings" pitchFamily="2" charset="2"/>
              </a:rPr>
              <a:t> Inform the readers – includes </a:t>
            </a:r>
            <a:r>
              <a:rPr lang="en-GB" i="1" dirty="0">
                <a:sym typeface="Wingdings" pitchFamily="2" charset="2"/>
              </a:rPr>
              <a:t>warning function</a:t>
            </a:r>
            <a:endParaRPr lang="en-GB" i="1" dirty="0"/>
          </a:p>
          <a:p>
            <a:r>
              <a:rPr lang="en-GB" dirty="0"/>
              <a:t>Interpretation </a:t>
            </a:r>
            <a:r>
              <a:rPr lang="en-GB" dirty="0">
                <a:sym typeface="Wingdings" pitchFamily="2" charset="2"/>
              </a:rPr>
              <a:t> Provide frames and supporting information, </a:t>
            </a:r>
            <a:r>
              <a:rPr lang="en-GB" i="1" dirty="0">
                <a:sym typeface="Wingdings" pitchFamily="2" charset="2"/>
              </a:rPr>
              <a:t>quality checks</a:t>
            </a:r>
            <a:r>
              <a:rPr lang="en-GB" dirty="0">
                <a:sym typeface="Wingdings" pitchFamily="2" charset="2"/>
              </a:rPr>
              <a:t>, etc.</a:t>
            </a:r>
            <a:endParaRPr lang="en-GB" dirty="0"/>
          </a:p>
          <a:p>
            <a:r>
              <a:rPr lang="en-GB" dirty="0"/>
              <a:t>Interest </a:t>
            </a:r>
            <a:r>
              <a:rPr lang="en-GB" dirty="0">
                <a:sym typeface="Wingdings" pitchFamily="2" charset="2"/>
              </a:rPr>
              <a:t> Raise interest </a:t>
            </a:r>
            <a:r>
              <a:rPr lang="en-GB" i="1" dirty="0">
                <a:sym typeface="Wingdings" pitchFamily="2" charset="2"/>
              </a:rPr>
              <a:t>and awareness</a:t>
            </a:r>
          </a:p>
          <a:p>
            <a:endParaRPr lang="en-GB" i="1" dirty="0">
              <a:sym typeface="Wingdings" pitchFamily="2" charset="2"/>
            </a:endParaRPr>
          </a:p>
          <a:p>
            <a:r>
              <a:rPr lang="en-GB" dirty="0">
                <a:sym typeface="Wingdings" pitchFamily="2" charset="2"/>
              </a:rPr>
              <a:t>Additional ideas (from your trainers here):</a:t>
            </a:r>
          </a:p>
          <a:p>
            <a:pPr marL="342900" indent="-342900">
              <a:buFont typeface="Arial" panose="020B0604020202020204" pitchFamily="34" charset="0"/>
              <a:buChar char="•"/>
            </a:pPr>
            <a:r>
              <a:rPr lang="en-GB" dirty="0">
                <a:sym typeface="Wingdings" pitchFamily="2" charset="2"/>
              </a:rPr>
              <a:t>Bad news makes the headlines quickest, but needs to be balanced with good, constructive news</a:t>
            </a:r>
          </a:p>
          <a:p>
            <a:pPr marL="342900" indent="-342900">
              <a:buFont typeface="Arial" panose="020B0604020202020204" pitchFamily="34" charset="0"/>
              <a:buChar char="•"/>
            </a:pPr>
            <a:r>
              <a:rPr lang="en-GB" dirty="0">
                <a:sym typeface="Wingdings" pitchFamily="2" charset="2"/>
              </a:rPr>
              <a:t>Informing the public can cause panic and the media have a human responsibility here to weigh that risk with the need-to-inform: ultimately the choices made in that balance is the responsibility of the media, a </a:t>
            </a:r>
            <a:r>
              <a:rPr lang="en-GB" i="1" dirty="0">
                <a:sym typeface="Wingdings" pitchFamily="2" charset="2"/>
              </a:rPr>
              <a:t>critical responsibility</a:t>
            </a:r>
          </a:p>
          <a:p>
            <a:pPr marL="342900" indent="-342900">
              <a:buFont typeface="Arial" panose="020B0604020202020204" pitchFamily="34" charset="0"/>
              <a:buChar char="•"/>
            </a:pPr>
            <a:r>
              <a:rPr lang="en-GB" dirty="0">
                <a:sym typeface="Wingdings" pitchFamily="2" charset="2"/>
              </a:rPr>
              <a:t>Fact checking is a </a:t>
            </a:r>
            <a:r>
              <a:rPr lang="en-GB" i="1" dirty="0">
                <a:sym typeface="Wingdings" pitchFamily="2" charset="2"/>
              </a:rPr>
              <a:t>must</a:t>
            </a:r>
            <a:r>
              <a:rPr lang="en-GB" dirty="0">
                <a:sym typeface="Wingdings" pitchFamily="2" charset="2"/>
              </a:rPr>
              <a:t>, but at the same time nothing is harder in 2023 – and also there needs to be room for new ideas, even if they may seem “out there” at first. Again a difficult balance !</a:t>
            </a:r>
          </a:p>
          <a:p>
            <a:pPr marL="342900" indent="-342900">
              <a:buFont typeface="Arial" panose="020B0604020202020204" pitchFamily="34" charset="0"/>
              <a:buChar char="•"/>
            </a:pPr>
            <a:endParaRPr lang="en-GB" i="1" dirty="0"/>
          </a:p>
          <a:p>
            <a:endParaRPr lang="en-GB" dirty="0"/>
          </a:p>
          <a:p>
            <a:endParaRPr lang="en-GB" dirty="0"/>
          </a:p>
        </p:txBody>
      </p:sp>
      <p:sp>
        <p:nvSpPr>
          <p:cNvPr id="4" name="Slide Number Placeholder 3">
            <a:extLst>
              <a:ext uri="{FF2B5EF4-FFF2-40B4-BE49-F238E27FC236}">
                <a16:creationId xmlns:a16="http://schemas.microsoft.com/office/drawing/2014/main" id="{3EBAEA8D-1270-5C45-B464-E61F5B5F5060}"/>
              </a:ext>
            </a:extLst>
          </p:cNvPr>
          <p:cNvSpPr>
            <a:spLocks noGrp="1"/>
          </p:cNvSpPr>
          <p:nvPr>
            <p:ph type="sldNum" sz="quarter" idx="15"/>
          </p:nvPr>
        </p:nvSpPr>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2036490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The Media &amp; your national cyber security ecosystem</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a:xfrm>
            <a:off x="457200" y="1155700"/>
            <a:ext cx="10515600" cy="4419600"/>
          </a:xfrm>
        </p:spPr>
        <p:txBody>
          <a:bodyPr/>
          <a:lstStyle/>
          <a:p>
            <a:r>
              <a:rPr lang="en-GB" dirty="0"/>
              <a:t>The media will contact who they choose to contact, and that is as it should be</a:t>
            </a:r>
          </a:p>
          <a:p>
            <a:endParaRPr lang="en-GB" sz="800" dirty="0"/>
          </a:p>
          <a:p>
            <a:r>
              <a:rPr lang="en-GB" dirty="0"/>
              <a:t>In the years ahead CSIRTs will develop in various sectors and companies, and they will be obvious contact points for the media</a:t>
            </a:r>
          </a:p>
          <a:p>
            <a:endParaRPr lang="en-GB" sz="800" dirty="0"/>
          </a:p>
          <a:p>
            <a:r>
              <a:rPr lang="en-GB" dirty="0"/>
              <a:t>The national CSIRT in any country is at the core of this ecosystem</a:t>
            </a:r>
          </a:p>
          <a:p>
            <a:pPr marL="342900" indent="-342900">
              <a:buFont typeface="Arial" panose="020B0604020202020204" pitchFamily="34" charset="0"/>
              <a:buChar char="•"/>
            </a:pPr>
            <a:r>
              <a:rPr lang="en-GB" dirty="0"/>
              <a:t>The Media are welcome to contact the nCSIRT !</a:t>
            </a:r>
          </a:p>
          <a:p>
            <a:pPr marL="342900" indent="-342900">
              <a:buFont typeface="Arial" panose="020B0604020202020204" pitchFamily="34" charset="0"/>
              <a:buChar char="•"/>
            </a:pPr>
            <a:r>
              <a:rPr lang="en-GB" dirty="0"/>
              <a:t>The nCSIRT will inform the media pro-actively in situations where it matters</a:t>
            </a:r>
          </a:p>
          <a:p>
            <a:pPr marL="342900" indent="-342900">
              <a:buFont typeface="Arial" panose="020B0604020202020204" pitchFamily="34" charset="0"/>
              <a:buChar char="•"/>
            </a:pPr>
            <a:r>
              <a:rPr lang="en-GB" dirty="0"/>
              <a:t>Important to create trust relationship, which ultimately benefits the whole of the country</a:t>
            </a:r>
          </a:p>
          <a:p>
            <a:pPr marL="342900" indent="-342900">
              <a:buFont typeface="Arial" panose="020B0604020202020204" pitchFamily="34" charset="0"/>
              <a:buChar char="•"/>
            </a:pPr>
            <a:r>
              <a:rPr lang="en-GB" dirty="0"/>
              <a:t>Balance: freedom of press is crucial … but also it is sometimes reasonable to delay publication</a:t>
            </a:r>
          </a:p>
          <a:p>
            <a:pPr marL="342900" indent="-342900">
              <a:buFont typeface="Arial" panose="020B0604020202020204" pitchFamily="34" charset="0"/>
              <a:buChar char="•"/>
            </a:pPr>
            <a:endParaRPr lang="en-GB" sz="800" dirty="0"/>
          </a:p>
          <a:p>
            <a:r>
              <a:rPr lang="en-GB" dirty="0">
                <a:solidFill>
                  <a:srgbClr val="FF0000"/>
                </a:solidFill>
                <a:sym typeface="Wingdings" pitchFamily="2" charset="2"/>
              </a:rPr>
              <a:t> It is crucial that nCSIRT and other cyber sec stakeholders build good trust relationships with representatives of the Media. Trust yields respect and respect allows both to do their jobs better. You don’t always have to agree – working together is more important than that.</a:t>
            </a:r>
            <a:endParaRPr lang="en-GB" dirty="0">
              <a:solidFill>
                <a:srgbClr val="FF0000"/>
              </a:solidFill>
            </a:endParaRPr>
          </a:p>
          <a:p>
            <a:pPr marL="342900" indent="-342900">
              <a:buFont typeface="Arial" panose="020B0604020202020204" pitchFamily="34" charset="0"/>
              <a:buChar char="•"/>
            </a:pPr>
            <a:endParaRPr lang="en-GB" dirty="0"/>
          </a:p>
          <a:p>
            <a:pPr marL="1257300" lvl="1" indent="-342900"/>
            <a:endParaRPr lang="en-GB" dirty="0"/>
          </a:p>
          <a:p>
            <a:pPr marL="342900" indent="-34290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E690B862-C12D-A446-9054-B6AC49E4C025}"/>
              </a:ext>
            </a:extLst>
          </p:cNvPr>
          <p:cNvSpPr>
            <a:spLocks noGrp="1"/>
          </p:cNvSpPr>
          <p:nvPr>
            <p:ph type="sldNum" sz="quarter" idx="15"/>
          </p:nvPr>
        </p:nvSpPr>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459132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49D2-F26C-A249-8D35-5DE0FAF1E5FF}"/>
              </a:ext>
            </a:extLst>
          </p:cNvPr>
          <p:cNvSpPr>
            <a:spLocks noGrp="1"/>
          </p:cNvSpPr>
          <p:nvPr>
            <p:ph type="title"/>
          </p:nvPr>
        </p:nvSpPr>
        <p:spPr/>
        <p:txBody>
          <a:bodyPr/>
          <a:lstStyle/>
          <a:p>
            <a:r>
              <a:rPr lang="en-GB" dirty="0"/>
              <a:t>Get to know the nCSIRT cyber security team !</a:t>
            </a:r>
          </a:p>
        </p:txBody>
      </p:sp>
      <p:sp>
        <p:nvSpPr>
          <p:cNvPr id="3" name="Content Placeholder 2">
            <a:extLst>
              <a:ext uri="{FF2B5EF4-FFF2-40B4-BE49-F238E27FC236}">
                <a16:creationId xmlns:a16="http://schemas.microsoft.com/office/drawing/2014/main" id="{9A26CBF8-4A09-4B44-99C8-13543B598D4A}"/>
              </a:ext>
            </a:extLst>
          </p:cNvPr>
          <p:cNvSpPr>
            <a:spLocks noGrp="1"/>
          </p:cNvSpPr>
          <p:nvPr>
            <p:ph sz="quarter" idx="13"/>
          </p:nvPr>
        </p:nvSpPr>
        <p:spPr/>
        <p:txBody>
          <a:bodyPr/>
          <a:lstStyle/>
          <a:p>
            <a:r>
              <a:rPr lang="en-GB" dirty="0"/>
              <a:t>Insert names and faces including the senior technical people, the leadership and the press officer(s)</a:t>
            </a:r>
          </a:p>
          <a:p>
            <a:endParaRPr lang="en-GB" dirty="0"/>
          </a:p>
          <a:p>
            <a:r>
              <a:rPr lang="en-IE" dirty="0"/>
              <a:t>Be transparent, build trust.</a:t>
            </a:r>
          </a:p>
          <a:p>
            <a:endParaRPr lang="en-IE" dirty="0"/>
          </a:p>
          <a:p>
            <a:endParaRPr lang="en-IE" dirty="0"/>
          </a:p>
          <a:p>
            <a:endParaRPr lang="en-GB" dirty="0"/>
          </a:p>
        </p:txBody>
      </p:sp>
      <p:sp>
        <p:nvSpPr>
          <p:cNvPr id="4" name="Slide Number Placeholder 3">
            <a:extLst>
              <a:ext uri="{FF2B5EF4-FFF2-40B4-BE49-F238E27FC236}">
                <a16:creationId xmlns:a16="http://schemas.microsoft.com/office/drawing/2014/main" id="{FBDD00A1-CADB-E142-A14D-810988449734}"/>
              </a:ext>
            </a:extLst>
          </p:cNvPr>
          <p:cNvSpPr>
            <a:spLocks noGrp="1"/>
          </p:cNvSpPr>
          <p:nvPr>
            <p:ph type="sldNum" sz="quarter" idx="15"/>
          </p:nvPr>
        </p:nvSpPr>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3271955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3"/>
          <a:srcRect/>
          <a:stretch>
            <a:fillRect/>
          </a:stretch>
        </p:blipFill>
        <p:spPr>
          <a:xfrm>
            <a:off x="3856522" y="1263408"/>
            <a:ext cx="2584327" cy="2522950"/>
          </a:xfrm>
          <a:prstGeom prst="rect">
            <a:avLst/>
          </a:prstGeom>
        </p:spPr>
      </p:pic>
      <p:sp>
        <p:nvSpPr>
          <p:cNvPr id="17" name="TextBox 17"/>
          <p:cNvSpPr txBox="1"/>
          <p:nvPr/>
        </p:nvSpPr>
        <p:spPr>
          <a:xfrm>
            <a:off x="3364719" y="4356100"/>
            <a:ext cx="5642012" cy="689291"/>
          </a:xfrm>
          <a:prstGeom prst="rect">
            <a:avLst/>
          </a:prstGeom>
        </p:spPr>
        <p:txBody>
          <a:bodyPr wrap="square" lIns="0" tIns="0" rIns="0" bIns="0" rtlCol="0" anchor="t">
            <a:spAutoFit/>
          </a:bodyPr>
          <a:lstStyle/>
          <a:p>
            <a:pPr>
              <a:lnSpc>
                <a:spcPts val="5880"/>
              </a:lnSpc>
            </a:pPr>
            <a:r>
              <a:rPr lang="en-US" sz="3600" dirty="0">
                <a:solidFill>
                  <a:srgbClr val="002060"/>
                </a:solidFill>
                <a:latin typeface="+mj-lt"/>
              </a:rPr>
              <a:t>www.cyber4dev.eu</a:t>
            </a:r>
          </a:p>
        </p:txBody>
      </p:sp>
      <p:pic>
        <p:nvPicPr>
          <p:cNvPr id="18" name="Picture 1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8304" y="5377226"/>
            <a:ext cx="879046" cy="818422"/>
          </a:xfrm>
          <a:prstGeom prst="rect">
            <a:avLst/>
          </a:prstGeom>
        </p:spPr>
      </p:pic>
      <p:sp>
        <p:nvSpPr>
          <p:cNvPr id="19" name="Slide Number Placeholder 18">
            <a:extLst>
              <a:ext uri="{FF2B5EF4-FFF2-40B4-BE49-F238E27FC236}">
                <a16:creationId xmlns:a16="http://schemas.microsoft.com/office/drawing/2014/main" id="{69A0E5AF-5C18-364B-A5A5-F91DD2B8AF23}"/>
              </a:ext>
            </a:extLst>
          </p:cNvPr>
          <p:cNvSpPr>
            <a:spLocks noGrp="1"/>
          </p:cNvSpPr>
          <p:nvPr>
            <p:ph type="sldNum" sz="quarter" idx="15"/>
          </p:nvPr>
        </p:nvSpPr>
        <p:spPr/>
        <p:txBody>
          <a:bodyPr/>
          <a:lstStyle/>
          <a:p>
            <a:fld id="{B6F15528-21DE-4FAA-801E-634DDDAF4B2B}" type="slidenum">
              <a:rPr lang="en-US" smtClean="0"/>
              <a:pPr/>
              <a:t>46</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8304" y="185815"/>
            <a:ext cx="1564294" cy="1527143"/>
          </a:xfrm>
          <a:prstGeom prst="rect">
            <a:avLst/>
          </a:prstGeom>
        </p:spPr>
      </p:pic>
      <p:pic>
        <p:nvPicPr>
          <p:cNvPr id="20" name="Picture 20"/>
          <p:cNvPicPr>
            <a:picLocks noChangeAspect="1"/>
          </p:cNvPicPr>
          <p:nvPr/>
        </p:nvPicPr>
        <p:blipFill>
          <a:blip r:embed="rId5"/>
          <a:srcRect/>
          <a:stretch>
            <a:fillRect/>
          </a:stretch>
        </p:blipFill>
        <p:spPr>
          <a:xfrm>
            <a:off x="188304" y="5041900"/>
            <a:ext cx="1335696" cy="1243579"/>
          </a:xfrm>
          <a:prstGeom prst="rect">
            <a:avLst/>
          </a:prstGeom>
        </p:spPr>
      </p:pic>
      <p:sp>
        <p:nvSpPr>
          <p:cNvPr id="16" name="Title 15">
            <a:extLst>
              <a:ext uri="{FF2B5EF4-FFF2-40B4-BE49-F238E27FC236}">
                <a16:creationId xmlns:a16="http://schemas.microsoft.com/office/drawing/2014/main" id="{BDE00ADD-2E41-44BC-BE5E-DA892E4FFB28}"/>
              </a:ext>
            </a:extLst>
          </p:cNvPr>
          <p:cNvSpPr>
            <a:spLocks noGrp="1"/>
          </p:cNvSpPr>
          <p:nvPr>
            <p:ph type="ctrTitle"/>
          </p:nvPr>
        </p:nvSpPr>
        <p:spPr>
          <a:xfrm>
            <a:off x="1353591" y="1187683"/>
            <a:ext cx="8361653" cy="2581809"/>
          </a:xfrm>
        </p:spPr>
        <p:txBody>
          <a:bodyPr>
            <a:normAutofit fontScale="90000"/>
          </a:bodyPr>
          <a:lstStyle/>
          <a:p>
            <a:pPr algn="ctr"/>
            <a:r>
              <a:rPr lang="pt-PT" b="1" i="1" cap="all" dirty="0" err="1"/>
              <a:t>Executive</a:t>
            </a:r>
            <a:r>
              <a:rPr lang="pt-PT" b="1" i="1" cap="all" dirty="0"/>
              <a:t> SEMINAR / workshop: </a:t>
            </a:r>
            <a:br>
              <a:rPr lang="pt-PT" b="1" i="1" cap="all" dirty="0"/>
            </a:br>
            <a:br>
              <a:rPr lang="pt-PT" b="1" i="1" cap="all" dirty="0"/>
            </a:br>
            <a:r>
              <a:rPr lang="pt-PT" b="1" i="1" cap="all" dirty="0" err="1"/>
              <a:t>International</a:t>
            </a:r>
            <a:r>
              <a:rPr lang="pt-PT" b="1" i="1" cap="all" dirty="0"/>
              <a:t> </a:t>
            </a:r>
            <a:r>
              <a:rPr lang="pt-PT" b="1" i="1" cap="all" dirty="0" err="1"/>
              <a:t>Cyber</a:t>
            </a:r>
            <a:r>
              <a:rPr lang="pt-PT" b="1" i="1" cap="all" dirty="0"/>
              <a:t> </a:t>
            </a:r>
            <a:r>
              <a:rPr lang="pt-PT" b="1" i="1" cap="all" dirty="0" err="1"/>
              <a:t>Security</a:t>
            </a:r>
            <a:r>
              <a:rPr lang="pt-PT" b="1" i="1" cap="all" dirty="0"/>
              <a:t> </a:t>
            </a:r>
            <a:r>
              <a:rPr lang="pt-PT" b="1" i="1" cap="all" dirty="0" err="1"/>
              <a:t>Engagement</a:t>
            </a:r>
            <a:br>
              <a:rPr lang="pt-PT" b="1" i="1" cap="all" dirty="0"/>
            </a:br>
            <a:r>
              <a:rPr lang="pt-PT" b="1" i="1" cap="all" dirty="0"/>
              <a:t>&amp; </a:t>
            </a:r>
            <a:br>
              <a:rPr lang="pt-PT" b="1" i="1" cap="all" dirty="0"/>
            </a:br>
            <a:r>
              <a:rPr lang="pt-PT" b="1" i="1" cap="all" dirty="0" err="1"/>
              <a:t>Relationship</a:t>
            </a:r>
            <a:r>
              <a:rPr lang="pt-PT" b="1" i="1" cap="all" dirty="0"/>
              <a:t> </a:t>
            </a:r>
            <a:r>
              <a:rPr lang="pt-PT" b="1" i="1" cap="all" dirty="0" err="1"/>
              <a:t>with</a:t>
            </a:r>
            <a:r>
              <a:rPr lang="pt-PT" b="1" i="1" cap="all" dirty="0"/>
              <a:t> </a:t>
            </a:r>
            <a:r>
              <a:rPr lang="en-US" b="1" i="1" cap="all" dirty="0"/>
              <a:t>Public stakeholders</a:t>
            </a:r>
            <a:endParaRPr lang="en-GB" sz="4400" b="1" dirty="0"/>
          </a:p>
        </p:txBody>
      </p:sp>
      <p:sp>
        <p:nvSpPr>
          <p:cNvPr id="17" name="Subtitle 16">
            <a:extLst>
              <a:ext uri="{FF2B5EF4-FFF2-40B4-BE49-F238E27FC236}">
                <a16:creationId xmlns:a16="http://schemas.microsoft.com/office/drawing/2014/main" id="{E0404E89-1BAB-47FD-A6F1-32B5C18E5698}"/>
              </a:ext>
            </a:extLst>
          </p:cNvPr>
          <p:cNvSpPr>
            <a:spLocks noGrp="1"/>
          </p:cNvSpPr>
          <p:nvPr>
            <p:ph type="subTitle" idx="1"/>
          </p:nvPr>
        </p:nvSpPr>
        <p:spPr>
          <a:xfrm>
            <a:off x="1752598" y="4128365"/>
            <a:ext cx="7620001" cy="2056535"/>
          </a:xfrm>
        </p:spPr>
        <p:txBody>
          <a:bodyPr>
            <a:normAutofit/>
          </a:bodyPr>
          <a:lstStyle/>
          <a:p>
            <a:pPr algn="ctr"/>
            <a:r>
              <a:rPr lang="en-GB" dirty="0" err="1">
                <a:latin typeface="+mn-lt"/>
              </a:rPr>
              <a:t>Trainer_names</a:t>
            </a:r>
            <a:endParaRPr lang="en-GB" dirty="0">
              <a:latin typeface="+mn-lt"/>
            </a:endParaRPr>
          </a:p>
          <a:p>
            <a:pPr algn="ctr"/>
            <a:r>
              <a:rPr lang="en-GB" dirty="0" err="1">
                <a:latin typeface="+mn-lt"/>
              </a:rPr>
              <a:t>Training_location_and_date</a:t>
            </a:r>
            <a:endParaRPr lang="en-GB" dirty="0">
              <a:latin typeface="+mn-lt"/>
            </a:endParaRPr>
          </a:p>
          <a:p>
            <a:r>
              <a:rPr lang="en-GB" dirty="0">
                <a:latin typeface="+mn-lt"/>
              </a:rPr>
              <a:t>	</a:t>
            </a:r>
          </a:p>
          <a:p>
            <a:pPr algn="ctr"/>
            <a:r>
              <a:rPr lang="en-GB" sz="3200" b="1" dirty="0">
                <a:solidFill>
                  <a:srgbClr val="00B050"/>
                </a:solidFill>
                <a:latin typeface="+mn-lt"/>
              </a:rPr>
              <a:t>TLP:GREEN </a:t>
            </a:r>
          </a:p>
        </p:txBody>
      </p:sp>
      <p:sp>
        <p:nvSpPr>
          <p:cNvPr id="18" name="Slide Number Placeholder 17">
            <a:extLst>
              <a:ext uri="{FF2B5EF4-FFF2-40B4-BE49-F238E27FC236}">
                <a16:creationId xmlns:a16="http://schemas.microsoft.com/office/drawing/2014/main" id="{ECAFF459-7260-9240-AB34-064C00C775C5}"/>
              </a:ext>
            </a:extLst>
          </p:cNvPr>
          <p:cNvSpPr>
            <a:spLocks noGrp="1"/>
          </p:cNvSpPr>
          <p:nvPr>
            <p:ph type="sldNum" sz="quarter" idx="11"/>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3492538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27CA-A01D-EB45-B2D6-CED8CD8A28F6}"/>
              </a:ext>
            </a:extLst>
          </p:cNvPr>
          <p:cNvSpPr>
            <a:spLocks noGrp="1"/>
          </p:cNvSpPr>
          <p:nvPr>
            <p:ph type="title"/>
          </p:nvPr>
        </p:nvSpPr>
        <p:spPr>
          <a:xfrm>
            <a:off x="1447800" y="241300"/>
            <a:ext cx="5867400" cy="638459"/>
          </a:xfrm>
        </p:spPr>
        <p:txBody>
          <a:bodyPr/>
          <a:lstStyle/>
          <a:p>
            <a:r>
              <a:rPr lang="en-US" dirty="0"/>
              <a:t>Who am I : </a:t>
            </a:r>
            <a:r>
              <a:rPr lang="en-US" dirty="0" err="1"/>
              <a:t>Trainer_name</a:t>
            </a:r>
            <a:endParaRPr lang="en-US" dirty="0"/>
          </a:p>
        </p:txBody>
      </p:sp>
      <p:sp>
        <p:nvSpPr>
          <p:cNvPr id="3" name="Content Placeholder 2">
            <a:extLst>
              <a:ext uri="{FF2B5EF4-FFF2-40B4-BE49-F238E27FC236}">
                <a16:creationId xmlns:a16="http://schemas.microsoft.com/office/drawing/2014/main" id="{9901E03E-5C1C-EE43-8CEE-DA63EAF7E209}"/>
              </a:ext>
            </a:extLst>
          </p:cNvPr>
          <p:cNvSpPr>
            <a:spLocks noGrp="1"/>
          </p:cNvSpPr>
          <p:nvPr>
            <p:ph sz="quarter" idx="13"/>
          </p:nvPr>
        </p:nvSpPr>
        <p:spPr>
          <a:xfrm>
            <a:off x="457200" y="1231900"/>
            <a:ext cx="6477000" cy="3962400"/>
          </a:xfrm>
        </p:spPr>
        <p:txBody>
          <a:bodyPr/>
          <a:lstStyle/>
          <a:p>
            <a:r>
              <a:rPr lang="en-US" dirty="0" err="1"/>
              <a:t>Concise_bio_of_trainer</a:t>
            </a:r>
            <a:endParaRPr lang="en-US" dirty="0"/>
          </a:p>
          <a:p>
            <a:r>
              <a:rPr lang="en-US" dirty="0"/>
              <a:t>…</a:t>
            </a:r>
          </a:p>
          <a:p>
            <a:r>
              <a:rPr lang="en-US" dirty="0"/>
              <a:t>… </a:t>
            </a:r>
          </a:p>
        </p:txBody>
      </p:sp>
      <p:sp>
        <p:nvSpPr>
          <p:cNvPr id="8" name="Content Placeholder 2">
            <a:extLst>
              <a:ext uri="{FF2B5EF4-FFF2-40B4-BE49-F238E27FC236}">
                <a16:creationId xmlns:a16="http://schemas.microsoft.com/office/drawing/2014/main" id="{FD5C8491-3D65-DC4D-93D3-CE32FC3FFCE4}"/>
              </a:ext>
            </a:extLst>
          </p:cNvPr>
          <p:cNvSpPr txBox="1">
            <a:spLocks/>
          </p:cNvSpPr>
          <p:nvPr/>
        </p:nvSpPr>
        <p:spPr>
          <a:xfrm>
            <a:off x="7943743" y="517241"/>
            <a:ext cx="2933700" cy="2695859"/>
          </a:xfrm>
          <a:prstGeom prst="rect">
            <a:avLst/>
          </a:prstGeom>
          <a:ln>
            <a:solidFill>
              <a:schemeClr val="accent1"/>
            </a:solidFill>
          </a:ln>
        </p:spPr>
        <p:txBody>
          <a:bodyPr/>
          <a:lstStyle>
            <a:lvl1pPr marL="0" indent="0" algn="l" defTabSz="914400" rtl="0" eaLnBrk="1" latinLnBrk="0" hangingPunct="1">
              <a:spcBef>
                <a:spcPct val="20000"/>
              </a:spcBef>
              <a:buFont typeface="Arial" panose="020B0604020202020204" pitchFamily="34" charset="0"/>
              <a:buNone/>
              <a:defRPr sz="2000" kern="1200">
                <a:solidFill>
                  <a:srgbClr val="002060"/>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rgbClr val="002060"/>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rgbClr val="002060"/>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16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Insert photo of trainer</a:t>
            </a:r>
          </a:p>
        </p:txBody>
      </p:sp>
      <p:sp>
        <p:nvSpPr>
          <p:cNvPr id="10" name="TextBox 9">
            <a:extLst>
              <a:ext uri="{FF2B5EF4-FFF2-40B4-BE49-F238E27FC236}">
                <a16:creationId xmlns:a16="http://schemas.microsoft.com/office/drawing/2014/main" id="{3F37E8AD-1AC7-C144-ACC4-EEADBCB8141F}"/>
              </a:ext>
            </a:extLst>
          </p:cNvPr>
          <p:cNvSpPr txBox="1"/>
          <p:nvPr/>
        </p:nvSpPr>
        <p:spPr>
          <a:xfrm>
            <a:off x="1570297" y="5422900"/>
            <a:ext cx="4982903" cy="646331"/>
          </a:xfrm>
          <a:prstGeom prst="rect">
            <a:avLst/>
          </a:prstGeom>
          <a:noFill/>
        </p:spPr>
        <p:txBody>
          <a:bodyPr wrap="none" rtlCol="0">
            <a:spAutoFit/>
          </a:bodyPr>
          <a:lstStyle/>
          <a:p>
            <a:r>
              <a:rPr lang="en-IE" dirty="0"/>
              <a:t>“If you think you’re too small to make a difference, </a:t>
            </a:r>
            <a:br>
              <a:rPr lang="en-IE" dirty="0"/>
            </a:br>
            <a:r>
              <a:rPr lang="en-IE" dirty="0"/>
              <a:t>try sleeping in a closed room with a mosquito”.</a:t>
            </a:r>
          </a:p>
        </p:txBody>
      </p:sp>
      <p:sp>
        <p:nvSpPr>
          <p:cNvPr id="4" name="Slide Number Placeholder 3">
            <a:extLst>
              <a:ext uri="{FF2B5EF4-FFF2-40B4-BE49-F238E27FC236}">
                <a16:creationId xmlns:a16="http://schemas.microsoft.com/office/drawing/2014/main" id="{28995F0F-E9D3-914E-86AE-946B1AE9FC2B}"/>
              </a:ext>
            </a:extLst>
          </p:cNvPr>
          <p:cNvSpPr>
            <a:spLocks noGrp="1"/>
          </p:cNvSpPr>
          <p:nvPr>
            <p:ph type="sldNum" sz="quarter" idx="15"/>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74031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6768-03CC-6B43-A678-2902BB543647}"/>
              </a:ext>
            </a:extLst>
          </p:cNvPr>
          <p:cNvSpPr>
            <a:spLocks noGrp="1"/>
          </p:cNvSpPr>
          <p:nvPr>
            <p:ph type="title"/>
          </p:nvPr>
        </p:nvSpPr>
        <p:spPr/>
        <p:txBody>
          <a:bodyPr/>
          <a:lstStyle/>
          <a:p>
            <a:r>
              <a:rPr lang="en-GB" dirty="0"/>
              <a:t>TLP – Traffic Light Protocol</a:t>
            </a:r>
          </a:p>
        </p:txBody>
      </p:sp>
      <p:sp>
        <p:nvSpPr>
          <p:cNvPr id="3" name="Content Placeholder 2">
            <a:extLst>
              <a:ext uri="{FF2B5EF4-FFF2-40B4-BE49-F238E27FC236}">
                <a16:creationId xmlns:a16="http://schemas.microsoft.com/office/drawing/2014/main" id="{3EEDFDF2-633B-5F4A-8028-E4D2E05345C4}"/>
              </a:ext>
            </a:extLst>
          </p:cNvPr>
          <p:cNvSpPr>
            <a:spLocks noGrp="1"/>
          </p:cNvSpPr>
          <p:nvPr>
            <p:ph sz="quarter" idx="13"/>
          </p:nvPr>
        </p:nvSpPr>
        <p:spPr>
          <a:xfrm>
            <a:off x="457200" y="1231900"/>
            <a:ext cx="10515600" cy="4114800"/>
          </a:xfrm>
          <a:solidFill>
            <a:schemeClr val="tx1"/>
          </a:solidFill>
        </p:spPr>
        <p:txBody>
          <a:bodyPr/>
          <a:lstStyle/>
          <a:p>
            <a:r>
              <a:rPr lang="pt-BR" dirty="0">
                <a:solidFill>
                  <a:srgbClr val="FF2B2B"/>
                </a:solidFill>
                <a:latin typeface="Helvetica Neue Regular" panose="02000503000000020004" pitchFamily="2" charset="0"/>
                <a:ea typeface="Times New Roman" panose="02020603050405020304" pitchFamily="18" charset="0"/>
                <a:cs typeface="Arial" panose="020B0604020202020204" pitchFamily="34" charset="0"/>
              </a:rPr>
              <a:t>TLP:RED		</a:t>
            </a:r>
            <a:r>
              <a:rPr lang="pt-BR" sz="2400" dirty="0">
                <a:solidFill>
                  <a:srgbClr val="FF0000"/>
                </a:solidFill>
              </a:rPr>
              <a:t>For </a:t>
            </a:r>
            <a:r>
              <a:rPr lang="pt-BR" sz="2400" dirty="0" err="1">
                <a:solidFill>
                  <a:srgbClr val="FF0000"/>
                </a:solidFill>
              </a:rPr>
              <a:t>the</a:t>
            </a:r>
            <a:r>
              <a:rPr lang="pt-BR" sz="2400" dirty="0">
                <a:solidFill>
                  <a:srgbClr val="FF0000"/>
                </a:solidFill>
              </a:rPr>
              <a:t> </a:t>
            </a:r>
            <a:r>
              <a:rPr lang="pt-BR" sz="2400" dirty="0" err="1">
                <a:solidFill>
                  <a:srgbClr val="FF0000"/>
                </a:solidFill>
              </a:rPr>
              <a:t>eyes</a:t>
            </a:r>
            <a:r>
              <a:rPr lang="pt-BR" sz="2400" dirty="0">
                <a:solidFill>
                  <a:srgbClr val="FF0000"/>
                </a:solidFill>
              </a:rPr>
              <a:t> </a:t>
            </a:r>
            <a:r>
              <a:rPr lang="pt-BR" sz="2400" dirty="0" err="1">
                <a:solidFill>
                  <a:srgbClr val="FF0000"/>
                </a:solidFill>
              </a:rPr>
              <a:t>and</a:t>
            </a:r>
            <a:r>
              <a:rPr lang="pt-BR" sz="2400" dirty="0">
                <a:solidFill>
                  <a:srgbClr val="FF0000"/>
                </a:solidFill>
              </a:rPr>
              <a:t> </a:t>
            </a:r>
            <a:r>
              <a:rPr lang="pt-BR" sz="2400" dirty="0" err="1">
                <a:solidFill>
                  <a:srgbClr val="FF0000"/>
                </a:solidFill>
              </a:rPr>
              <a:t>ears</a:t>
            </a:r>
            <a:r>
              <a:rPr lang="pt-BR" sz="2400" dirty="0">
                <a:solidFill>
                  <a:srgbClr val="FF0000"/>
                </a:solidFill>
              </a:rPr>
              <a:t> </a:t>
            </a:r>
            <a:r>
              <a:rPr lang="pt-BR" sz="2400" dirty="0" err="1">
                <a:solidFill>
                  <a:srgbClr val="FF0000"/>
                </a:solidFill>
              </a:rPr>
              <a:t>of</a:t>
            </a:r>
            <a:r>
              <a:rPr lang="pt-BR" sz="2400" dirty="0">
                <a:solidFill>
                  <a:srgbClr val="FF0000"/>
                </a:solidFill>
              </a:rPr>
              <a:t> </a:t>
            </a:r>
            <a:r>
              <a:rPr lang="pt-BR" sz="2400" i="1" dirty="0">
                <a:solidFill>
                  <a:srgbClr val="FF0000"/>
                </a:solidFill>
              </a:rPr>
              <a:t>individual</a:t>
            </a:r>
            <a:r>
              <a:rPr lang="pt-BR" sz="2400" dirty="0">
                <a:solidFill>
                  <a:srgbClr val="FF0000"/>
                </a:solidFill>
              </a:rPr>
              <a:t> </a:t>
            </a:r>
            <a:r>
              <a:rPr lang="pt-BR" sz="2400" dirty="0" err="1">
                <a:solidFill>
                  <a:srgbClr val="FF0000"/>
                </a:solidFill>
              </a:rPr>
              <a:t>recipients</a:t>
            </a:r>
            <a:r>
              <a:rPr lang="pt-BR" sz="2400" dirty="0">
                <a:solidFill>
                  <a:srgbClr val="FF0000"/>
                </a:solidFill>
              </a:rPr>
              <a:t> </a:t>
            </a:r>
            <a:r>
              <a:rPr lang="pt-BR" sz="2400" dirty="0" err="1">
                <a:solidFill>
                  <a:srgbClr val="FF0000"/>
                </a:solidFill>
              </a:rPr>
              <a:t>only</a:t>
            </a:r>
            <a:r>
              <a:rPr lang="en-IE" sz="2400" dirty="0">
                <a:solidFill>
                  <a:srgbClr val="FF0000"/>
                </a:solidFill>
              </a:rPr>
              <a:t> </a:t>
            </a:r>
            <a:endParaRPr lang="en-IE" dirty="0">
              <a:solidFill>
                <a:srgbClr val="FF0000"/>
              </a:solidFill>
            </a:endParaRPr>
          </a:p>
          <a:p>
            <a:endParaRPr lang="en-IE" dirty="0"/>
          </a:p>
          <a:p>
            <a:r>
              <a:rPr lang="pt-BR"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		</a:t>
            </a:r>
            <a:r>
              <a:rPr lang="pt-BR"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R</a:t>
            </a:r>
            <a:r>
              <a:rPr lang="pt-BR" dirty="0" err="1">
                <a:solidFill>
                  <a:srgbClr val="FFC000"/>
                </a:solidFill>
              </a:rPr>
              <a:t>ecipients</a:t>
            </a:r>
            <a:r>
              <a:rPr lang="pt-BR" dirty="0">
                <a:solidFill>
                  <a:srgbClr val="FFC000"/>
                </a:solidFill>
              </a:rPr>
              <a:t> </a:t>
            </a:r>
            <a:r>
              <a:rPr lang="pt-BR" dirty="0" err="1">
                <a:solidFill>
                  <a:srgbClr val="FFC000"/>
                </a:solidFill>
              </a:rPr>
              <a:t>can</a:t>
            </a:r>
            <a:r>
              <a:rPr lang="pt-BR" dirty="0">
                <a:solidFill>
                  <a:srgbClr val="FFC000"/>
                </a:solidFill>
              </a:rPr>
              <a:t> </a:t>
            </a:r>
            <a:r>
              <a:rPr lang="pt-BR" dirty="0" err="1">
                <a:solidFill>
                  <a:srgbClr val="FFC000"/>
                </a:solidFill>
              </a:rPr>
              <a:t>only</a:t>
            </a:r>
            <a:r>
              <a:rPr lang="pt-BR" dirty="0">
                <a:solidFill>
                  <a:srgbClr val="FFC000"/>
                </a:solidFill>
              </a:rPr>
              <a:t> spread </a:t>
            </a:r>
            <a:r>
              <a:rPr lang="pt-BR" dirty="0" err="1">
                <a:solidFill>
                  <a:srgbClr val="FFC000"/>
                </a:solidFill>
              </a:rPr>
              <a:t>this</a:t>
            </a:r>
            <a:r>
              <a:rPr lang="pt-BR" dirty="0">
                <a:solidFill>
                  <a:srgbClr val="FFC000"/>
                </a:solidFill>
              </a:rPr>
              <a:t> </a:t>
            </a:r>
            <a:r>
              <a:rPr lang="pt-BR" dirty="0" err="1">
                <a:solidFill>
                  <a:srgbClr val="FFC000"/>
                </a:solidFill>
              </a:rPr>
              <a:t>on</a:t>
            </a:r>
            <a:r>
              <a:rPr lang="pt-BR" dirty="0">
                <a:solidFill>
                  <a:srgbClr val="FFC000"/>
                </a:solidFill>
              </a:rPr>
              <a:t> a </a:t>
            </a:r>
            <a:r>
              <a:rPr lang="pt-BR" dirty="0" err="1">
                <a:solidFill>
                  <a:srgbClr val="FFC000"/>
                </a:solidFill>
              </a:rPr>
              <a:t>need-to-know</a:t>
            </a:r>
            <a:r>
              <a:rPr lang="pt-BR" dirty="0">
                <a:solidFill>
                  <a:srgbClr val="FFC000"/>
                </a:solidFill>
              </a:rPr>
              <a:t> </a:t>
            </a:r>
            <a:r>
              <a:rPr lang="pt-BR" dirty="0" err="1">
                <a:solidFill>
                  <a:srgbClr val="FFC000"/>
                </a:solidFill>
              </a:rPr>
              <a:t>basis</a:t>
            </a:r>
            <a:r>
              <a:rPr lang="pt-BR" dirty="0">
                <a:solidFill>
                  <a:srgbClr val="FFC000"/>
                </a:solidFill>
              </a:rPr>
              <a:t> </a:t>
            </a:r>
            <a:r>
              <a:rPr lang="pt-BR" dirty="0" err="1">
                <a:solidFill>
                  <a:srgbClr val="FFC000"/>
                </a:solidFill>
              </a:rPr>
              <a:t>within</a:t>
            </a:r>
            <a:r>
              <a:rPr lang="pt-BR" dirty="0">
                <a:solidFill>
                  <a:srgbClr val="FFC000"/>
                </a:solidFill>
              </a:rPr>
              <a:t> 				</a:t>
            </a:r>
            <a:r>
              <a:rPr lang="pt-BR" dirty="0" err="1">
                <a:solidFill>
                  <a:srgbClr val="FFC000"/>
                </a:solidFill>
              </a:rPr>
              <a:t>their</a:t>
            </a:r>
            <a:r>
              <a:rPr lang="pt-BR" dirty="0">
                <a:solidFill>
                  <a:srgbClr val="FFC000"/>
                </a:solidFill>
              </a:rPr>
              <a:t> </a:t>
            </a:r>
            <a:r>
              <a:rPr lang="pt-BR" i="1" dirty="0" err="1">
                <a:solidFill>
                  <a:srgbClr val="FFC000"/>
                </a:solidFill>
              </a:rPr>
              <a:t>organization</a:t>
            </a:r>
            <a:r>
              <a:rPr lang="pt-BR" dirty="0">
                <a:solidFill>
                  <a:srgbClr val="FFC000"/>
                </a:solidFill>
              </a:rPr>
              <a:t> </a:t>
            </a:r>
            <a:r>
              <a:rPr lang="pt-BR" dirty="0" err="1">
                <a:solidFill>
                  <a:srgbClr val="FFC000"/>
                </a:solidFill>
              </a:rPr>
              <a:t>and</a:t>
            </a:r>
            <a:r>
              <a:rPr lang="pt-BR" dirty="0">
                <a:solidFill>
                  <a:srgbClr val="FFC000"/>
                </a:solidFill>
              </a:rPr>
              <a:t> its </a:t>
            </a:r>
            <a:r>
              <a:rPr lang="pt-BR" i="1" dirty="0" err="1">
                <a:solidFill>
                  <a:srgbClr val="FFC000"/>
                </a:solidFill>
              </a:rPr>
              <a:t>clients</a:t>
            </a:r>
            <a:endParaRPr lang="pt-BR" i="1" dirty="0">
              <a:solidFill>
                <a:srgbClr val="FFC000"/>
              </a:solidFill>
            </a:endParaRPr>
          </a:p>
          <a:p>
            <a:br>
              <a:rPr lang="pt-BR" sz="400" i="1" dirty="0">
                <a:solidFill>
                  <a:srgbClr val="FFC000"/>
                </a:solidFill>
              </a:rPr>
            </a:b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TLP:AMBER+STRICT	</a:t>
            </a:r>
            <a:r>
              <a:rPr lang="pt-BR" sz="1500"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Within</a:t>
            </a: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 organisation ONLY</a:t>
            </a:r>
            <a:endParaRPr lang="en-IE" sz="1500" i="1" dirty="0">
              <a:solidFill>
                <a:srgbClr val="FFC000"/>
              </a:solidFill>
            </a:endParaRPr>
          </a:p>
          <a:p>
            <a:endParaRPr lang="en-IE" dirty="0"/>
          </a:p>
          <a:p>
            <a:r>
              <a:rPr lang="pt-BR" dirty="0">
                <a:solidFill>
                  <a:srgbClr val="33FF00"/>
                </a:solidFill>
                <a:latin typeface="Helvetica Neue Regular" panose="02000503000000020004" pitchFamily="2" charset="0"/>
                <a:ea typeface="Times New Roman" panose="02020603050405020304" pitchFamily="18" charset="0"/>
                <a:cs typeface="Arial" panose="020B0604020202020204" pitchFamily="34" charset="0"/>
              </a:rPr>
              <a:t>TLP:GREEN</a:t>
            </a:r>
            <a:r>
              <a:rPr lang="pt-BR" sz="1400" dirty="0">
                <a:latin typeface="Helvetica Neue Regular" panose="02000503000000020004" pitchFamily="2" charset="0"/>
                <a:ea typeface="Times New Roman" panose="02020603050405020304" pitchFamily="18" charset="0"/>
                <a:cs typeface="Arial" panose="020B0604020202020204" pitchFamily="34" charset="0"/>
              </a:rPr>
              <a:t> </a:t>
            </a:r>
            <a:r>
              <a:rPr lang="en-IE" dirty="0"/>
              <a:t> 		</a:t>
            </a:r>
            <a:r>
              <a:rPr lang="pt-BR" dirty="0" err="1">
                <a:solidFill>
                  <a:srgbClr val="00B050"/>
                </a:solidFill>
              </a:rPr>
              <a:t>Recipients</a:t>
            </a:r>
            <a:r>
              <a:rPr lang="pt-BR" dirty="0">
                <a:solidFill>
                  <a:srgbClr val="00B050"/>
                </a:solidFill>
              </a:rPr>
              <a:t> </a:t>
            </a:r>
            <a:r>
              <a:rPr lang="pt-BR" dirty="0" err="1">
                <a:solidFill>
                  <a:srgbClr val="00B050"/>
                </a:solidFill>
              </a:rPr>
              <a:t>can</a:t>
            </a:r>
            <a:r>
              <a:rPr lang="pt-BR" dirty="0">
                <a:solidFill>
                  <a:srgbClr val="00B050"/>
                </a:solidFill>
              </a:rPr>
              <a:t> spread </a:t>
            </a:r>
            <a:r>
              <a:rPr lang="pt-BR" dirty="0" err="1">
                <a:solidFill>
                  <a:srgbClr val="00B050"/>
                </a:solidFill>
              </a:rPr>
              <a:t>this</a:t>
            </a:r>
            <a:r>
              <a:rPr lang="pt-BR" dirty="0">
                <a:solidFill>
                  <a:srgbClr val="00B050"/>
                </a:solidFill>
              </a:rPr>
              <a:t> </a:t>
            </a:r>
            <a:r>
              <a:rPr lang="pt-BR" dirty="0" err="1">
                <a:solidFill>
                  <a:srgbClr val="00B050"/>
                </a:solidFill>
              </a:rPr>
              <a:t>within</a:t>
            </a:r>
            <a:r>
              <a:rPr lang="pt-BR" dirty="0">
                <a:solidFill>
                  <a:srgbClr val="00B050"/>
                </a:solidFill>
              </a:rPr>
              <a:t> </a:t>
            </a:r>
            <a:r>
              <a:rPr lang="pt-BR" dirty="0" err="1">
                <a:solidFill>
                  <a:srgbClr val="00B050"/>
                </a:solidFill>
              </a:rPr>
              <a:t>their</a:t>
            </a:r>
            <a:r>
              <a:rPr lang="pt-BR" dirty="0">
                <a:solidFill>
                  <a:srgbClr val="00B050"/>
                </a:solidFill>
              </a:rPr>
              <a:t> </a:t>
            </a:r>
            <a:r>
              <a:rPr lang="pt-BR" i="1" dirty="0" err="1">
                <a:solidFill>
                  <a:srgbClr val="00B050"/>
                </a:solidFill>
              </a:rPr>
              <a:t>community</a:t>
            </a:r>
            <a:r>
              <a:rPr lang="en-IE" dirty="0">
                <a:solidFill>
                  <a:srgbClr val="00B050"/>
                </a:solidFill>
              </a:rPr>
              <a:t> </a:t>
            </a:r>
          </a:p>
          <a:p>
            <a:endParaRPr lang="en-IE" dirty="0"/>
          </a:p>
          <a:p>
            <a:r>
              <a:rPr lang="pt-BR" b="1" dirty="0">
                <a:solidFill>
                  <a:schemeClr val="bg1"/>
                </a:solidFill>
              </a:rPr>
              <a:t>TLP:CLEAR 		</a:t>
            </a:r>
            <a:r>
              <a:rPr lang="pt-BR" dirty="0" err="1">
                <a:solidFill>
                  <a:schemeClr val="bg1"/>
                </a:solidFill>
              </a:rPr>
              <a:t>Recipients</a:t>
            </a:r>
            <a:r>
              <a:rPr lang="pt-BR" dirty="0">
                <a:solidFill>
                  <a:schemeClr val="bg1"/>
                </a:solidFill>
              </a:rPr>
              <a:t> </a:t>
            </a:r>
            <a:r>
              <a:rPr lang="pt-BR" dirty="0" err="1">
                <a:solidFill>
                  <a:schemeClr val="bg1"/>
                </a:solidFill>
              </a:rPr>
              <a:t>can</a:t>
            </a:r>
            <a:r>
              <a:rPr lang="pt-BR" dirty="0">
                <a:solidFill>
                  <a:schemeClr val="bg1"/>
                </a:solidFill>
              </a:rPr>
              <a:t> spread </a:t>
            </a:r>
            <a:r>
              <a:rPr lang="pt-BR" dirty="0" err="1">
                <a:solidFill>
                  <a:schemeClr val="bg1"/>
                </a:solidFill>
              </a:rPr>
              <a:t>this</a:t>
            </a:r>
            <a:r>
              <a:rPr lang="pt-BR" dirty="0">
                <a:solidFill>
                  <a:schemeClr val="bg1"/>
                </a:solidFill>
              </a:rPr>
              <a:t> </a:t>
            </a:r>
            <a:r>
              <a:rPr lang="pt-BR" dirty="0" err="1">
                <a:solidFill>
                  <a:schemeClr val="bg1"/>
                </a:solidFill>
              </a:rPr>
              <a:t>to</a:t>
            </a:r>
            <a:r>
              <a:rPr lang="pt-BR" dirty="0">
                <a:solidFill>
                  <a:schemeClr val="bg1"/>
                </a:solidFill>
              </a:rPr>
              <a:t> </a:t>
            </a:r>
            <a:r>
              <a:rPr lang="pt-BR" dirty="0" err="1">
                <a:solidFill>
                  <a:schemeClr val="bg1"/>
                </a:solidFill>
              </a:rPr>
              <a:t>the</a:t>
            </a:r>
            <a:r>
              <a:rPr lang="pt-BR" dirty="0">
                <a:solidFill>
                  <a:schemeClr val="bg1"/>
                </a:solidFill>
              </a:rPr>
              <a:t> </a:t>
            </a:r>
            <a:r>
              <a:rPr lang="pt-BR" i="1" dirty="0">
                <a:solidFill>
                  <a:schemeClr val="bg1"/>
                </a:solidFill>
              </a:rPr>
              <a:t>world</a:t>
            </a:r>
            <a:r>
              <a:rPr lang="en-IE" dirty="0">
                <a:solidFill>
                  <a:schemeClr val="bg1"/>
                </a:solidFill>
              </a:rPr>
              <a:t> </a:t>
            </a:r>
          </a:p>
          <a:p>
            <a:endParaRPr lang="en-IE" dirty="0">
              <a:solidFill>
                <a:schemeClr val="bg1"/>
              </a:solidFill>
            </a:endParaRPr>
          </a:p>
          <a:p>
            <a:r>
              <a:rPr lang="en-IE" dirty="0">
                <a:solidFill>
                  <a:schemeClr val="bg1"/>
                </a:solidFill>
              </a:rPr>
              <a:t>						Full standard: see https://</a:t>
            </a:r>
            <a:r>
              <a:rPr lang="en-IE" dirty="0" err="1">
                <a:solidFill>
                  <a:schemeClr val="bg1"/>
                </a:solidFill>
              </a:rPr>
              <a:t>www.first.org</a:t>
            </a:r>
            <a:r>
              <a:rPr lang="en-IE" dirty="0">
                <a:solidFill>
                  <a:schemeClr val="bg1"/>
                </a:solidFill>
              </a:rPr>
              <a:t>/</a:t>
            </a:r>
            <a:r>
              <a:rPr lang="en-IE" dirty="0" err="1">
                <a:solidFill>
                  <a:schemeClr val="bg1"/>
                </a:solidFill>
              </a:rPr>
              <a:t>tlp</a:t>
            </a:r>
            <a:r>
              <a:rPr lang="en-IE" dirty="0">
                <a:solidFill>
                  <a:schemeClr val="bg1"/>
                </a:solidFill>
              </a:rPr>
              <a:t>/ </a:t>
            </a:r>
            <a:endParaRPr lang="en-GB" dirty="0">
              <a:solidFill>
                <a:schemeClr val="bg1"/>
              </a:solidFill>
            </a:endParaRPr>
          </a:p>
        </p:txBody>
      </p:sp>
      <p:sp>
        <p:nvSpPr>
          <p:cNvPr id="4" name="Slide Number Placeholder 3">
            <a:extLst>
              <a:ext uri="{FF2B5EF4-FFF2-40B4-BE49-F238E27FC236}">
                <a16:creationId xmlns:a16="http://schemas.microsoft.com/office/drawing/2014/main" id="{71A2414F-72BF-114D-9E3D-D206E68905B9}"/>
              </a:ext>
            </a:extLst>
          </p:cNvPr>
          <p:cNvSpPr>
            <a:spLocks noGrp="1"/>
          </p:cNvSpPr>
          <p:nvPr>
            <p:ph type="sldNum" sz="quarter" idx="15"/>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893252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EFB0-7061-AB4E-8FDD-1F44BCE2C55E}"/>
              </a:ext>
            </a:extLst>
          </p:cNvPr>
          <p:cNvSpPr>
            <a:spLocks noGrp="1"/>
          </p:cNvSpPr>
          <p:nvPr>
            <p:ph type="title"/>
          </p:nvPr>
        </p:nvSpPr>
        <p:spPr/>
        <p:txBody>
          <a:bodyPr/>
          <a:lstStyle/>
          <a:p>
            <a:r>
              <a:rPr lang="en-US" dirty="0"/>
              <a:t>Brief History of the Internet &amp; Cyber Security</a:t>
            </a:r>
          </a:p>
        </p:txBody>
      </p:sp>
      <p:grpSp>
        <p:nvGrpSpPr>
          <p:cNvPr id="3" name="Group 2">
            <a:extLst>
              <a:ext uri="{FF2B5EF4-FFF2-40B4-BE49-F238E27FC236}">
                <a16:creationId xmlns:a16="http://schemas.microsoft.com/office/drawing/2014/main" id="{316BA4B2-2A8F-4F4A-BB03-7A5E2DF3A30D}"/>
              </a:ext>
            </a:extLst>
          </p:cNvPr>
          <p:cNvGrpSpPr/>
          <p:nvPr/>
        </p:nvGrpSpPr>
        <p:grpSpPr>
          <a:xfrm>
            <a:off x="1732196" y="-977900"/>
            <a:ext cx="9316804" cy="6989619"/>
            <a:chOff x="1752600" y="-977900"/>
            <a:chExt cx="9316804" cy="6989619"/>
          </a:xfrm>
        </p:grpSpPr>
        <p:grpSp>
          <p:nvGrpSpPr>
            <p:cNvPr id="4" name="Group 3">
              <a:extLst>
                <a:ext uri="{FF2B5EF4-FFF2-40B4-BE49-F238E27FC236}">
                  <a16:creationId xmlns:a16="http://schemas.microsoft.com/office/drawing/2014/main" id="{DBA5D82F-B349-1B42-8EF4-CD31EBCC0DE0}"/>
                </a:ext>
              </a:extLst>
            </p:cNvPr>
            <p:cNvGrpSpPr>
              <a:grpSpLocks noChangeAspect="1"/>
            </p:cNvGrpSpPr>
            <p:nvPr/>
          </p:nvGrpSpPr>
          <p:grpSpPr>
            <a:xfrm>
              <a:off x="1752600" y="-977900"/>
              <a:ext cx="8641563" cy="6981908"/>
              <a:chOff x="152400" y="-1423088"/>
              <a:chExt cx="9193154" cy="7427563"/>
            </a:xfrm>
          </p:grpSpPr>
          <p:cxnSp>
            <p:nvCxnSpPr>
              <p:cNvPr id="5" name="Shape 356">
                <a:extLst>
                  <a:ext uri="{FF2B5EF4-FFF2-40B4-BE49-F238E27FC236}">
                    <a16:creationId xmlns:a16="http://schemas.microsoft.com/office/drawing/2014/main" id="{72E757F0-7F5F-4648-AC34-9FDBC41161A2}"/>
                  </a:ext>
                </a:extLst>
              </p:cNvPr>
              <p:cNvCxnSpPr>
                <a:cxnSpLocks/>
              </p:cNvCxnSpPr>
              <p:nvPr/>
            </p:nvCxnSpPr>
            <p:spPr>
              <a:xfrm flipV="1">
                <a:off x="228600" y="5152654"/>
                <a:ext cx="8933067" cy="19855"/>
              </a:xfrm>
              <a:prstGeom prst="straightConnector1">
                <a:avLst/>
              </a:prstGeom>
              <a:noFill/>
              <a:ln w="76200" cap="flat" cmpd="sng">
                <a:solidFill>
                  <a:schemeClr val="accent4"/>
                </a:solidFill>
                <a:prstDash val="solid"/>
                <a:round/>
                <a:headEnd type="none" w="med" len="med"/>
                <a:tailEnd type="none" w="med" len="med"/>
              </a:ln>
            </p:spPr>
          </p:cxnSp>
          <p:sp>
            <p:nvSpPr>
              <p:cNvPr id="6" name="Shape 357">
                <a:extLst>
                  <a:ext uri="{FF2B5EF4-FFF2-40B4-BE49-F238E27FC236}">
                    <a16:creationId xmlns:a16="http://schemas.microsoft.com/office/drawing/2014/main" id="{947A5C86-4240-E647-9FB6-BEDF970213B0}"/>
                  </a:ext>
                </a:extLst>
              </p:cNvPr>
              <p:cNvSpPr/>
              <p:nvPr/>
            </p:nvSpPr>
            <p:spPr>
              <a:xfrm>
                <a:off x="152400" y="5046909"/>
                <a:ext cx="230700" cy="230700"/>
              </a:xfrm>
              <a:prstGeom prst="ellipse">
                <a:avLst/>
              </a:prstGeom>
              <a:solidFill>
                <a:srgbClr val="00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358">
                <a:extLst>
                  <a:ext uri="{FF2B5EF4-FFF2-40B4-BE49-F238E27FC236}">
                    <a16:creationId xmlns:a16="http://schemas.microsoft.com/office/drawing/2014/main" id="{6867CC24-8EB0-D949-B7BD-B63313AC7130}"/>
                  </a:ext>
                </a:extLst>
              </p:cNvPr>
              <p:cNvSpPr txBox="1"/>
              <p:nvPr/>
            </p:nvSpPr>
            <p:spPr>
              <a:xfrm rot="18709799">
                <a:off x="503207" y="2033201"/>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1988: Morris Worm led to creation of CERT et al.</a:t>
                </a:r>
              </a:p>
            </p:txBody>
          </p:sp>
          <p:sp>
            <p:nvSpPr>
              <p:cNvPr id="8" name="Shape 359">
                <a:extLst>
                  <a:ext uri="{FF2B5EF4-FFF2-40B4-BE49-F238E27FC236}">
                    <a16:creationId xmlns:a16="http://schemas.microsoft.com/office/drawing/2014/main" id="{4BF30672-0B27-7E4A-A13A-8BEA2F02F0A7}"/>
                  </a:ext>
                </a:extLst>
              </p:cNvPr>
              <p:cNvSpPr/>
              <p:nvPr/>
            </p:nvSpPr>
            <p:spPr>
              <a:xfrm>
                <a:off x="15240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360">
                <a:extLst>
                  <a:ext uri="{FF2B5EF4-FFF2-40B4-BE49-F238E27FC236}">
                    <a16:creationId xmlns:a16="http://schemas.microsoft.com/office/drawing/2014/main" id="{216A9AE1-6C18-5447-A869-3E32679798BF}"/>
                  </a:ext>
                </a:extLst>
              </p:cNvPr>
              <p:cNvSpPr txBox="1"/>
              <p:nvPr/>
            </p:nvSpPr>
            <p:spPr>
              <a:xfrm rot="18709799">
                <a:off x="75435" y="2060001"/>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1984: creation of global DNS</a:t>
                </a:r>
              </a:p>
            </p:txBody>
          </p:sp>
          <p:sp>
            <p:nvSpPr>
              <p:cNvPr id="10" name="Shape 361">
                <a:extLst>
                  <a:ext uri="{FF2B5EF4-FFF2-40B4-BE49-F238E27FC236}">
                    <a16:creationId xmlns:a16="http://schemas.microsoft.com/office/drawing/2014/main" id="{FD52E5AC-182F-F64B-B37E-0EFD6E3BA971}"/>
                  </a:ext>
                </a:extLst>
              </p:cNvPr>
              <p:cNvSpPr txBox="1"/>
              <p:nvPr/>
            </p:nvSpPr>
            <p:spPr>
              <a:xfrm rot="18709799">
                <a:off x="-892636" y="2024333"/>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196X: ARPANET</a:t>
                </a:r>
              </a:p>
            </p:txBody>
          </p:sp>
          <p:sp>
            <p:nvSpPr>
              <p:cNvPr id="11" name="Shape 362">
                <a:extLst>
                  <a:ext uri="{FF2B5EF4-FFF2-40B4-BE49-F238E27FC236}">
                    <a16:creationId xmlns:a16="http://schemas.microsoft.com/office/drawing/2014/main" id="{E76D36F4-1016-E34C-B8CD-343E12C171A3}"/>
                  </a:ext>
                </a:extLst>
              </p:cNvPr>
              <p:cNvSpPr/>
              <p:nvPr/>
            </p:nvSpPr>
            <p:spPr>
              <a:xfrm>
                <a:off x="1143000" y="5046909"/>
                <a:ext cx="230700" cy="230700"/>
              </a:xfrm>
              <a:prstGeom prst="ellipse">
                <a:avLst/>
              </a:prstGeom>
              <a:solidFill>
                <a:srgbClr val="00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 name="Shape 363">
                <a:extLst>
                  <a:ext uri="{FF2B5EF4-FFF2-40B4-BE49-F238E27FC236}">
                    <a16:creationId xmlns:a16="http://schemas.microsoft.com/office/drawing/2014/main" id="{E183B903-FD6A-DF4D-9883-D99C0A0DAF8C}"/>
                  </a:ext>
                </a:extLst>
              </p:cNvPr>
              <p:cNvSpPr/>
              <p:nvPr/>
            </p:nvSpPr>
            <p:spPr>
              <a:xfrm>
                <a:off x="18288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 name="Shape 364">
                <a:extLst>
                  <a:ext uri="{FF2B5EF4-FFF2-40B4-BE49-F238E27FC236}">
                    <a16:creationId xmlns:a16="http://schemas.microsoft.com/office/drawing/2014/main" id="{83928EF7-2B23-5D48-82A7-A07670B8D31F}"/>
                  </a:ext>
                </a:extLst>
              </p:cNvPr>
              <p:cNvSpPr txBox="1"/>
              <p:nvPr/>
            </p:nvSpPr>
            <p:spPr>
              <a:xfrm rot="18709799">
                <a:off x="724765" y="2106037"/>
                <a:ext cx="7346130" cy="28787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1989: FIRST founded</a:t>
                </a:r>
              </a:p>
            </p:txBody>
          </p:sp>
          <p:sp>
            <p:nvSpPr>
              <p:cNvPr id="14" name="Shape 365">
                <a:extLst>
                  <a:ext uri="{FF2B5EF4-FFF2-40B4-BE49-F238E27FC236}">
                    <a16:creationId xmlns:a16="http://schemas.microsoft.com/office/drawing/2014/main" id="{8752E225-5D6C-8644-9B7A-EA723DDA7A1D}"/>
                  </a:ext>
                </a:extLst>
              </p:cNvPr>
              <p:cNvSpPr/>
              <p:nvPr/>
            </p:nvSpPr>
            <p:spPr>
              <a:xfrm>
                <a:off x="28956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 name="Shape 366">
                <a:extLst>
                  <a:ext uri="{FF2B5EF4-FFF2-40B4-BE49-F238E27FC236}">
                    <a16:creationId xmlns:a16="http://schemas.microsoft.com/office/drawing/2014/main" id="{D3C9FD36-1D3A-C54F-8452-68A635069641}"/>
                  </a:ext>
                </a:extLst>
              </p:cNvPr>
              <p:cNvSpPr txBox="1"/>
              <p:nvPr/>
            </p:nvSpPr>
            <p:spPr>
              <a:xfrm rot="18709799">
                <a:off x="1962131" y="2331682"/>
                <a:ext cx="6597194"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1996: Dotcom boom &amp; Aleph1: “Smashing the Stack for Fun and Profit”</a:t>
                </a:r>
              </a:p>
            </p:txBody>
          </p:sp>
          <p:sp>
            <p:nvSpPr>
              <p:cNvPr id="16" name="Shape 367">
                <a:extLst>
                  <a:ext uri="{FF2B5EF4-FFF2-40B4-BE49-F238E27FC236}">
                    <a16:creationId xmlns:a16="http://schemas.microsoft.com/office/drawing/2014/main" id="{2E155787-5414-B94E-8B82-57B98AB4E0BD}"/>
                  </a:ext>
                </a:extLst>
              </p:cNvPr>
              <p:cNvSpPr/>
              <p:nvPr/>
            </p:nvSpPr>
            <p:spPr>
              <a:xfrm>
                <a:off x="37338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7" name="Shape 368">
                <a:extLst>
                  <a:ext uri="{FF2B5EF4-FFF2-40B4-BE49-F238E27FC236}">
                    <a16:creationId xmlns:a16="http://schemas.microsoft.com/office/drawing/2014/main" id="{E77484B3-05EB-2D45-8D76-8F733BC45023}"/>
                  </a:ext>
                </a:extLst>
              </p:cNvPr>
              <p:cNvSpPr txBox="1"/>
              <p:nvPr/>
            </p:nvSpPr>
            <p:spPr>
              <a:xfrm rot="18709785">
                <a:off x="2887911" y="2543353"/>
                <a:ext cx="5976793"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2000: The Millennium bug &amp; </a:t>
                </a:r>
                <a:r>
                  <a:rPr lang="en-US" sz="1600" dirty="0" err="1">
                    <a:solidFill>
                      <a:schemeClr val="dk1"/>
                    </a:solidFill>
                    <a:latin typeface="Calibri"/>
                    <a:ea typeface="Calibri"/>
                    <a:cs typeface="Calibri"/>
                    <a:sym typeface="Calibri"/>
                  </a:rPr>
                  <a:t>gov</a:t>
                </a:r>
                <a:r>
                  <a:rPr lang="en-US" sz="1600" dirty="0">
                    <a:solidFill>
                      <a:schemeClr val="dk1"/>
                    </a:solidFill>
                    <a:latin typeface="Calibri"/>
                    <a:ea typeface="Calibri"/>
                    <a:cs typeface="Calibri"/>
                    <a:sym typeface="Calibri"/>
                  </a:rPr>
                  <a:t> teams start joining community</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2000: Burst of Dot-Com Bubble</a:t>
                </a:r>
              </a:p>
            </p:txBody>
          </p:sp>
          <p:sp>
            <p:nvSpPr>
              <p:cNvPr id="18" name="Shape 369">
                <a:extLst>
                  <a:ext uri="{FF2B5EF4-FFF2-40B4-BE49-F238E27FC236}">
                    <a16:creationId xmlns:a16="http://schemas.microsoft.com/office/drawing/2014/main" id="{F6E44F31-A788-1846-BF55-DAE1102389B6}"/>
                  </a:ext>
                </a:extLst>
              </p:cNvPr>
              <p:cNvSpPr/>
              <p:nvPr/>
            </p:nvSpPr>
            <p:spPr>
              <a:xfrm>
                <a:off x="3200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9" name="Shape 370">
                <a:extLst>
                  <a:ext uri="{FF2B5EF4-FFF2-40B4-BE49-F238E27FC236}">
                    <a16:creationId xmlns:a16="http://schemas.microsoft.com/office/drawing/2014/main" id="{AC201C92-2255-6C45-96A1-996C771141C1}"/>
                  </a:ext>
                </a:extLst>
              </p:cNvPr>
              <p:cNvSpPr txBox="1"/>
              <p:nvPr/>
            </p:nvSpPr>
            <p:spPr>
              <a:xfrm rot="18709799">
                <a:off x="2160038" y="2089946"/>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1998: CSIRT Handbook &amp; EuroCERT … …</a:t>
                </a:r>
              </a:p>
            </p:txBody>
          </p:sp>
          <p:sp>
            <p:nvSpPr>
              <p:cNvPr id="20" name="Shape 371">
                <a:extLst>
                  <a:ext uri="{FF2B5EF4-FFF2-40B4-BE49-F238E27FC236}">
                    <a16:creationId xmlns:a16="http://schemas.microsoft.com/office/drawing/2014/main" id="{02D02C57-2612-284E-89C3-B919AF056250}"/>
                  </a:ext>
                </a:extLst>
              </p:cNvPr>
              <p:cNvSpPr/>
              <p:nvPr/>
            </p:nvSpPr>
            <p:spPr>
              <a:xfrm>
                <a:off x="648699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 name="Shape 372">
                <a:extLst>
                  <a:ext uri="{FF2B5EF4-FFF2-40B4-BE49-F238E27FC236}">
                    <a16:creationId xmlns:a16="http://schemas.microsoft.com/office/drawing/2014/main" id="{7B7C2A21-E52C-3E43-8D14-9AE2B803FA2A}"/>
                  </a:ext>
                </a:extLst>
              </p:cNvPr>
              <p:cNvSpPr txBox="1"/>
              <p:nvPr/>
            </p:nvSpPr>
            <p:spPr>
              <a:xfrm rot="18709799">
                <a:off x="3445935" y="2084388"/>
                <a:ext cx="7346130" cy="33695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2001: TF-CSIRT started &amp; Budapest Convention signed</a:t>
                </a:r>
              </a:p>
            </p:txBody>
          </p:sp>
          <p:sp>
            <p:nvSpPr>
              <p:cNvPr id="22" name="Shape 373">
                <a:extLst>
                  <a:ext uri="{FF2B5EF4-FFF2-40B4-BE49-F238E27FC236}">
                    <a16:creationId xmlns:a16="http://schemas.microsoft.com/office/drawing/2014/main" id="{7B128971-0D4E-934A-A2B1-D5C41DF29011}"/>
                  </a:ext>
                </a:extLst>
              </p:cNvPr>
              <p:cNvSpPr txBox="1"/>
              <p:nvPr/>
            </p:nvSpPr>
            <p:spPr>
              <a:xfrm rot="18709916">
                <a:off x="5055812" y="3510986"/>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2005: IGF</a:t>
                </a:r>
              </a:p>
            </p:txBody>
          </p:sp>
          <p:sp>
            <p:nvSpPr>
              <p:cNvPr id="23" name="Shape 374">
                <a:extLst>
                  <a:ext uri="{FF2B5EF4-FFF2-40B4-BE49-F238E27FC236}">
                    <a16:creationId xmlns:a16="http://schemas.microsoft.com/office/drawing/2014/main" id="{07D13189-BC55-7045-954C-48C6C17B62AA}"/>
                  </a:ext>
                </a:extLst>
              </p:cNvPr>
              <p:cNvSpPr txBox="1"/>
              <p:nvPr/>
            </p:nvSpPr>
            <p:spPr>
              <a:xfrm rot="18709814">
                <a:off x="6248194" y="4012879"/>
                <a:ext cx="2075493" cy="276194"/>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2011: Diginotar</a:t>
                </a:r>
              </a:p>
            </p:txBody>
          </p:sp>
          <p:sp>
            <p:nvSpPr>
              <p:cNvPr id="24" name="Shape 375">
                <a:extLst>
                  <a:ext uri="{FF2B5EF4-FFF2-40B4-BE49-F238E27FC236}">
                    <a16:creationId xmlns:a16="http://schemas.microsoft.com/office/drawing/2014/main" id="{A38CA42A-A430-F540-B1B8-3589170DE2A1}"/>
                  </a:ext>
                </a:extLst>
              </p:cNvPr>
              <p:cNvSpPr/>
              <p:nvPr/>
            </p:nvSpPr>
            <p:spPr>
              <a:xfrm>
                <a:off x="78486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5" name="Shape 377">
                <a:extLst>
                  <a:ext uri="{FF2B5EF4-FFF2-40B4-BE49-F238E27FC236}">
                    <a16:creationId xmlns:a16="http://schemas.microsoft.com/office/drawing/2014/main" id="{1A89778A-09AA-4A42-8618-6590BB24F196}"/>
                  </a:ext>
                </a:extLst>
              </p:cNvPr>
              <p:cNvSpPr/>
              <p:nvPr/>
            </p:nvSpPr>
            <p:spPr>
              <a:xfrm>
                <a:off x="3962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378">
                <a:extLst>
                  <a:ext uri="{FF2B5EF4-FFF2-40B4-BE49-F238E27FC236}">
                    <a16:creationId xmlns:a16="http://schemas.microsoft.com/office/drawing/2014/main" id="{6E066E7D-C50D-104E-BA80-9B93ED206BDA}"/>
                  </a:ext>
                </a:extLst>
              </p:cNvPr>
              <p:cNvSpPr/>
              <p:nvPr/>
            </p:nvSpPr>
            <p:spPr>
              <a:xfrm>
                <a:off x="45720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 name="Shape 379">
                <a:extLst>
                  <a:ext uri="{FF2B5EF4-FFF2-40B4-BE49-F238E27FC236}">
                    <a16:creationId xmlns:a16="http://schemas.microsoft.com/office/drawing/2014/main" id="{CB2BD1DC-E9E6-F540-B602-47660657F4BB}"/>
                  </a:ext>
                </a:extLst>
              </p:cNvPr>
              <p:cNvSpPr/>
              <p:nvPr/>
            </p:nvSpPr>
            <p:spPr>
              <a:xfrm>
                <a:off x="51816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380">
                <a:extLst>
                  <a:ext uri="{FF2B5EF4-FFF2-40B4-BE49-F238E27FC236}">
                    <a16:creationId xmlns:a16="http://schemas.microsoft.com/office/drawing/2014/main" id="{BA35F860-A695-054D-8052-079A287C9F70}"/>
                  </a:ext>
                </a:extLst>
              </p:cNvPr>
              <p:cNvSpPr txBox="1"/>
              <p:nvPr/>
            </p:nvSpPr>
            <p:spPr>
              <a:xfrm rot="18709799">
                <a:off x="4055535" y="2084388"/>
                <a:ext cx="7346130" cy="33695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2003: World Summit on the Information Society</a:t>
                </a:r>
              </a:p>
            </p:txBody>
          </p:sp>
          <p:sp>
            <p:nvSpPr>
              <p:cNvPr id="29" name="Shape 381">
                <a:extLst>
                  <a:ext uri="{FF2B5EF4-FFF2-40B4-BE49-F238E27FC236}">
                    <a16:creationId xmlns:a16="http://schemas.microsoft.com/office/drawing/2014/main" id="{0CA1DE8A-8E97-0645-B6A1-808156B4D805}"/>
                  </a:ext>
                </a:extLst>
              </p:cNvPr>
              <p:cNvSpPr/>
              <p:nvPr/>
            </p:nvSpPr>
            <p:spPr>
              <a:xfrm>
                <a:off x="68580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 name="Shape 382">
                <a:extLst>
                  <a:ext uri="{FF2B5EF4-FFF2-40B4-BE49-F238E27FC236}">
                    <a16:creationId xmlns:a16="http://schemas.microsoft.com/office/drawing/2014/main" id="{911BECF2-2B68-3A4A-BF8D-C571520F28B8}"/>
                  </a:ext>
                </a:extLst>
              </p:cNvPr>
              <p:cNvSpPr/>
              <p:nvPr/>
            </p:nvSpPr>
            <p:spPr>
              <a:xfrm>
                <a:off x="7391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1" name="Shape 383">
                <a:extLst>
                  <a:ext uri="{FF2B5EF4-FFF2-40B4-BE49-F238E27FC236}">
                    <a16:creationId xmlns:a16="http://schemas.microsoft.com/office/drawing/2014/main" id="{A2CAD2C8-4575-A34F-BC9F-F970369FF2C9}"/>
                  </a:ext>
                </a:extLst>
              </p:cNvPr>
              <p:cNvSpPr/>
              <p:nvPr/>
            </p:nvSpPr>
            <p:spPr>
              <a:xfrm>
                <a:off x="55651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2" name="Shape 384">
                <a:extLst>
                  <a:ext uri="{FF2B5EF4-FFF2-40B4-BE49-F238E27FC236}">
                    <a16:creationId xmlns:a16="http://schemas.microsoft.com/office/drawing/2014/main" id="{E70133D1-5D7D-A04C-B50D-8725218EFB8F}"/>
                  </a:ext>
                </a:extLst>
              </p:cNvPr>
              <p:cNvSpPr txBox="1"/>
              <p:nvPr/>
            </p:nvSpPr>
            <p:spPr>
              <a:xfrm rot="18709916">
                <a:off x="6959932" y="3491531"/>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2015: GFCE</a:t>
                </a:r>
              </a:p>
            </p:txBody>
          </p:sp>
          <p:sp>
            <p:nvSpPr>
              <p:cNvPr id="33" name="Shape 385">
                <a:extLst>
                  <a:ext uri="{FF2B5EF4-FFF2-40B4-BE49-F238E27FC236}">
                    <a16:creationId xmlns:a16="http://schemas.microsoft.com/office/drawing/2014/main" id="{6193CA8D-F9D6-9445-8EC1-B4E503B767B2}"/>
                  </a:ext>
                </a:extLst>
              </p:cNvPr>
              <p:cNvSpPr txBox="1"/>
              <p:nvPr/>
            </p:nvSpPr>
            <p:spPr>
              <a:xfrm rot="18709916">
                <a:off x="7442041" y="3518410"/>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2017: 1</a:t>
                </a:r>
                <a:r>
                  <a:rPr lang="en-US" sz="1600" baseline="30000" dirty="0">
                    <a:solidFill>
                      <a:schemeClr val="dk1"/>
                    </a:solidFill>
                    <a:latin typeface="Calibri"/>
                    <a:ea typeface="Calibri"/>
                    <a:cs typeface="Calibri"/>
                    <a:sym typeface="Calibri"/>
                  </a:rPr>
                  <a:t>st</a:t>
                </a:r>
                <a:r>
                  <a:rPr lang="en-US" sz="1600" dirty="0">
                    <a:solidFill>
                      <a:schemeClr val="dk1"/>
                    </a:solidFill>
                    <a:latin typeface="Calibri"/>
                    <a:ea typeface="Calibri"/>
                    <a:cs typeface="Calibri"/>
                    <a:sym typeface="Calibri"/>
                  </a:rPr>
                  <a:t> IoT botnets</a:t>
                </a:r>
              </a:p>
            </p:txBody>
          </p:sp>
          <p:sp>
            <p:nvSpPr>
              <p:cNvPr id="34" name="Shape 383">
                <a:extLst>
                  <a:ext uri="{FF2B5EF4-FFF2-40B4-BE49-F238E27FC236}">
                    <a16:creationId xmlns:a16="http://schemas.microsoft.com/office/drawing/2014/main" id="{7264E356-1383-3B4F-98B7-F58CE9343098}"/>
                  </a:ext>
                </a:extLst>
              </p:cNvPr>
              <p:cNvSpPr/>
              <p:nvPr/>
            </p:nvSpPr>
            <p:spPr>
              <a:xfrm>
                <a:off x="5897380" y="50494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Shape 373">
                <a:extLst>
                  <a:ext uri="{FF2B5EF4-FFF2-40B4-BE49-F238E27FC236}">
                    <a16:creationId xmlns:a16="http://schemas.microsoft.com/office/drawing/2014/main" id="{DDF8B065-FD8F-334A-A8B5-152C78F27476}"/>
                  </a:ext>
                </a:extLst>
              </p:cNvPr>
              <p:cNvSpPr txBox="1"/>
              <p:nvPr/>
            </p:nvSpPr>
            <p:spPr>
              <a:xfrm rot="18709916">
                <a:off x="5332597" y="3509021"/>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2007: Cyber attack on Estonia</a:t>
                </a:r>
              </a:p>
            </p:txBody>
          </p:sp>
          <p:sp>
            <p:nvSpPr>
              <p:cNvPr id="36" name="Shape 371">
                <a:extLst>
                  <a:ext uri="{FF2B5EF4-FFF2-40B4-BE49-F238E27FC236}">
                    <a16:creationId xmlns:a16="http://schemas.microsoft.com/office/drawing/2014/main" id="{D00E481E-CCEF-4342-9526-8DC1362D8673}"/>
                  </a:ext>
                </a:extLst>
              </p:cNvPr>
              <p:cNvSpPr/>
              <p:nvPr/>
            </p:nvSpPr>
            <p:spPr>
              <a:xfrm>
                <a:off x="6204679" y="50494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 name="Shape 374">
                <a:extLst>
                  <a:ext uri="{FF2B5EF4-FFF2-40B4-BE49-F238E27FC236}">
                    <a16:creationId xmlns:a16="http://schemas.microsoft.com/office/drawing/2014/main" id="{96A7C336-E3F2-794E-A66A-13DE682F6DB8}"/>
                  </a:ext>
                </a:extLst>
              </p:cNvPr>
              <p:cNvSpPr txBox="1"/>
              <p:nvPr/>
            </p:nvSpPr>
            <p:spPr>
              <a:xfrm rot="18709814">
                <a:off x="5926742" y="3998478"/>
                <a:ext cx="2075493" cy="276194"/>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2010: Stuxnet</a:t>
                </a:r>
              </a:p>
            </p:txBody>
          </p:sp>
        </p:grpSp>
        <p:sp>
          <p:nvSpPr>
            <p:cNvPr id="38" name="Rectangle 37">
              <a:extLst>
                <a:ext uri="{FF2B5EF4-FFF2-40B4-BE49-F238E27FC236}">
                  <a16:creationId xmlns:a16="http://schemas.microsoft.com/office/drawing/2014/main" id="{D843BE39-1F6B-374D-834E-C04F6298425A}"/>
                </a:ext>
              </a:extLst>
            </p:cNvPr>
            <p:cNvSpPr/>
            <p:nvPr/>
          </p:nvSpPr>
          <p:spPr>
            <a:xfrm>
              <a:off x="4876107" y="5450701"/>
              <a:ext cx="1661865" cy="276999"/>
            </a:xfrm>
            <a:prstGeom prst="rect">
              <a:avLst/>
            </a:prstGeom>
          </p:spPr>
          <p:txBody>
            <a:bodyPr wrap="none">
              <a:spAutoFit/>
            </a:bodyPr>
            <a:lstStyle/>
            <a:p>
              <a:pPr algn="ctr"/>
              <a:r>
                <a:rPr lang="en-IE" sz="1200" dirty="0"/>
                <a:t>Timeline courtesy FIRST</a:t>
              </a:r>
              <a:endParaRPr lang="en-GB" sz="1050" dirty="0"/>
            </a:p>
          </p:txBody>
        </p:sp>
        <p:sp>
          <p:nvSpPr>
            <p:cNvPr id="39" name="Shape 376">
              <a:extLst>
                <a:ext uri="{FF2B5EF4-FFF2-40B4-BE49-F238E27FC236}">
                  <a16:creationId xmlns:a16="http://schemas.microsoft.com/office/drawing/2014/main" id="{4DE2097C-4244-084D-BBBD-E54A2292B0B7}"/>
                </a:ext>
              </a:extLst>
            </p:cNvPr>
            <p:cNvSpPr txBox="1"/>
            <p:nvPr/>
          </p:nvSpPr>
          <p:spPr>
            <a:xfrm rot="18709722">
              <a:off x="7663844" y="3491604"/>
              <a:ext cx="3585804" cy="453952"/>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2012: WCIT-12  in Dubai (governance)</a:t>
              </a:r>
            </a:p>
          </p:txBody>
        </p:sp>
        <p:sp>
          <p:nvSpPr>
            <p:cNvPr id="40" name="Shape 378">
              <a:extLst>
                <a:ext uri="{FF2B5EF4-FFF2-40B4-BE49-F238E27FC236}">
                  <a16:creationId xmlns:a16="http://schemas.microsoft.com/office/drawing/2014/main" id="{92595EF9-EF29-2E44-8BF5-C5C0BBBB89D4}"/>
                </a:ext>
              </a:extLst>
            </p:cNvPr>
            <p:cNvSpPr/>
            <p:nvPr/>
          </p:nvSpPr>
          <p:spPr>
            <a:xfrm>
              <a:off x="3920179" y="5114269"/>
              <a:ext cx="216858" cy="216858"/>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Shape 364">
              <a:extLst>
                <a:ext uri="{FF2B5EF4-FFF2-40B4-BE49-F238E27FC236}">
                  <a16:creationId xmlns:a16="http://schemas.microsoft.com/office/drawing/2014/main" id="{ADB9CF07-B41C-F547-99DC-091E9F46E6FD}"/>
                </a:ext>
              </a:extLst>
            </p:cNvPr>
            <p:cNvSpPr txBox="1"/>
            <p:nvPr/>
          </p:nvSpPr>
          <p:spPr>
            <a:xfrm rot="18709799">
              <a:off x="2841889" y="2423735"/>
              <a:ext cx="6905362" cy="270606"/>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1993: Start of collaboration of teams in Europe</a:t>
              </a:r>
            </a:p>
          </p:txBody>
        </p:sp>
        <p:sp>
          <p:nvSpPr>
            <p:cNvPr id="43" name="Shape 375">
              <a:extLst>
                <a:ext uri="{FF2B5EF4-FFF2-40B4-BE49-F238E27FC236}">
                  <a16:creationId xmlns:a16="http://schemas.microsoft.com/office/drawing/2014/main" id="{6F07E39C-D0FC-494A-99BC-BE6BCAD7DE0B}"/>
                </a:ext>
              </a:extLst>
            </p:cNvPr>
            <p:cNvSpPr/>
            <p:nvPr/>
          </p:nvSpPr>
          <p:spPr>
            <a:xfrm>
              <a:off x="9662268" y="5103897"/>
              <a:ext cx="216858" cy="216858"/>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Shape 385">
              <a:extLst>
                <a:ext uri="{FF2B5EF4-FFF2-40B4-BE49-F238E27FC236}">
                  <a16:creationId xmlns:a16="http://schemas.microsoft.com/office/drawing/2014/main" id="{2CAF12BB-1C7C-E84D-B120-225EE4ED0A66}"/>
                </a:ext>
              </a:extLst>
            </p:cNvPr>
            <p:cNvSpPr txBox="1"/>
            <p:nvPr/>
          </p:nvSpPr>
          <p:spPr>
            <a:xfrm rot="18709916">
              <a:off x="9280102" y="3667108"/>
              <a:ext cx="3232894" cy="34571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&gt;2021: AI plays along</a:t>
              </a:r>
            </a:p>
          </p:txBody>
        </p:sp>
      </p:grpSp>
      <p:sp>
        <p:nvSpPr>
          <p:cNvPr id="42" name="Slide Number Placeholder 41">
            <a:extLst>
              <a:ext uri="{FF2B5EF4-FFF2-40B4-BE49-F238E27FC236}">
                <a16:creationId xmlns:a16="http://schemas.microsoft.com/office/drawing/2014/main" id="{E4BB9D36-4D90-5047-9F00-5D4C452A4750}"/>
              </a:ext>
            </a:extLst>
          </p:cNvPr>
          <p:cNvSpPr>
            <a:spLocks noGrp="1"/>
          </p:cNvSpPr>
          <p:nvPr>
            <p:ph type="sldNum" sz="quarter" idx="15"/>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420699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93658E-EEDE-A24B-8197-90CA8270FD07}"/>
              </a:ext>
            </a:extLst>
          </p:cNvPr>
          <p:cNvSpPr>
            <a:spLocks noGrp="1"/>
          </p:cNvSpPr>
          <p:nvPr>
            <p:ph sz="quarter" idx="13"/>
          </p:nvPr>
        </p:nvSpPr>
        <p:spPr>
          <a:xfrm>
            <a:off x="1981200" y="1765300"/>
            <a:ext cx="8305800" cy="3429000"/>
          </a:xfrm>
        </p:spPr>
        <p:txBody>
          <a:bodyPr/>
          <a:lstStyle/>
          <a:p>
            <a:r>
              <a:rPr lang="en-GB" sz="2400" b="1" dirty="0">
                <a:solidFill>
                  <a:srgbClr val="00B050"/>
                </a:solidFill>
              </a:rPr>
              <a:t>OPEN</a:t>
            </a:r>
          </a:p>
          <a:p>
            <a:endParaRPr lang="en-GB" sz="2400" b="1" dirty="0"/>
          </a:p>
          <a:p>
            <a:r>
              <a:rPr lang="en-GB" sz="2400" b="1" dirty="0"/>
              <a:t>		</a:t>
            </a:r>
            <a:r>
              <a:rPr lang="en-GB" sz="2400" b="1" dirty="0">
                <a:solidFill>
                  <a:srgbClr val="00B0F0"/>
                </a:solidFill>
              </a:rPr>
              <a:t>FREE</a:t>
            </a:r>
          </a:p>
          <a:p>
            <a:endParaRPr lang="en-GB" sz="2400" b="1" dirty="0"/>
          </a:p>
          <a:p>
            <a:r>
              <a:rPr lang="en-GB" sz="2400" b="1" dirty="0"/>
              <a:t>				</a:t>
            </a:r>
            <a:r>
              <a:rPr lang="en-GB" sz="2400" b="1" dirty="0">
                <a:solidFill>
                  <a:srgbClr val="FF0000"/>
                </a:solidFill>
              </a:rPr>
              <a:t>SECURE</a:t>
            </a:r>
          </a:p>
          <a:p>
            <a:endParaRPr lang="en-GB" sz="2400" b="1" dirty="0"/>
          </a:p>
          <a:p>
            <a:r>
              <a:rPr lang="en-GB" sz="2400" b="1" dirty="0"/>
              <a:t>						</a:t>
            </a:r>
            <a:r>
              <a:rPr lang="en-GB" sz="2400" b="1" dirty="0">
                <a:solidFill>
                  <a:schemeClr val="accent6">
                    <a:lumMod val="50000"/>
                  </a:schemeClr>
                </a:solidFill>
              </a:rPr>
              <a:t>RESILIENT</a:t>
            </a:r>
            <a:endParaRPr lang="en-GB" b="1" dirty="0">
              <a:solidFill>
                <a:schemeClr val="accent6">
                  <a:lumMod val="50000"/>
                </a:schemeClr>
              </a:solidFill>
            </a:endParaRPr>
          </a:p>
        </p:txBody>
      </p:sp>
      <p:sp>
        <p:nvSpPr>
          <p:cNvPr id="5" name="Title 1">
            <a:extLst>
              <a:ext uri="{FF2B5EF4-FFF2-40B4-BE49-F238E27FC236}">
                <a16:creationId xmlns:a16="http://schemas.microsoft.com/office/drawing/2014/main" id="{C4C7B2C4-5930-114F-8D46-CDFDB197F0B9}"/>
              </a:ext>
            </a:extLst>
          </p:cNvPr>
          <p:cNvSpPr>
            <a:spLocks noGrp="1"/>
          </p:cNvSpPr>
          <p:nvPr>
            <p:ph type="title"/>
          </p:nvPr>
        </p:nvSpPr>
        <p:spPr>
          <a:xfrm>
            <a:off x="1447800" y="241300"/>
            <a:ext cx="5867400" cy="638459"/>
          </a:xfrm>
        </p:spPr>
        <p:txBody>
          <a:bodyPr/>
          <a:lstStyle/>
          <a:p>
            <a:r>
              <a:rPr lang="en-US" dirty="0"/>
              <a:t>EU keywords for digital society</a:t>
            </a:r>
          </a:p>
        </p:txBody>
      </p:sp>
      <p:sp>
        <p:nvSpPr>
          <p:cNvPr id="2" name="Slide Number Placeholder 1">
            <a:extLst>
              <a:ext uri="{FF2B5EF4-FFF2-40B4-BE49-F238E27FC236}">
                <a16:creationId xmlns:a16="http://schemas.microsoft.com/office/drawing/2014/main" id="{F5EA6BA8-EC37-3246-8406-EDD98E843645}"/>
              </a:ext>
            </a:extLst>
          </p:cNvPr>
          <p:cNvSpPr>
            <a:spLocks noGrp="1"/>
          </p:cNvSpPr>
          <p:nvPr>
            <p:ph type="sldNum" sz="quarter" idx="15"/>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2526963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92302</TotalTime>
  <Words>4000</Words>
  <Application>Microsoft Office PowerPoint</Application>
  <PresentationFormat>Custom</PresentationFormat>
  <Paragraphs>506</Paragraphs>
  <Slides>46</Slides>
  <Notes>17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Helvetica Neue Regular</vt:lpstr>
      <vt:lpstr>Calibri</vt:lpstr>
      <vt:lpstr>Wingdings</vt:lpstr>
      <vt:lpstr>Arial</vt:lpstr>
      <vt:lpstr>Office Theme</vt:lpstr>
      <vt:lpstr>PowerPoint Presentation</vt:lpstr>
      <vt:lpstr>Bedside story </vt:lpstr>
      <vt:lpstr>Bedside story ctd </vt:lpstr>
      <vt:lpstr>Organise your ”Incident Management” Landscape  &amp;  Build CSIRT/SOCs</vt:lpstr>
      <vt:lpstr>Executive SEMINAR / workshop:   International Cyber Security Engagement &amp;  Relationship with Public stakeholders</vt:lpstr>
      <vt:lpstr>Who am I : Trainer_name</vt:lpstr>
      <vt:lpstr>TLP – Traffic Light Protocol</vt:lpstr>
      <vt:lpstr>Brief History of the Internet &amp; Cyber Security</vt:lpstr>
      <vt:lpstr>EU keywords for digital society</vt:lpstr>
      <vt:lpstr>Global Network – United Nations </vt:lpstr>
      <vt:lpstr>PowerPoint Presentation</vt:lpstr>
      <vt:lpstr>Global Network – Cyber Diplomacy</vt:lpstr>
      <vt:lpstr>The importance of policy – content synergy</vt:lpstr>
      <vt:lpstr>Global Network – some examples: GFCE, Commonwealth, EU</vt:lpstr>
      <vt:lpstr>The crucial role of CSIRTs – backbone of the cyber security ecosystem</vt:lpstr>
      <vt:lpstr>So you thought this was easy ? … … Babylonic name confusion </vt:lpstr>
      <vt:lpstr>Solution of the Babylon confusion (i)</vt:lpstr>
      <vt:lpstr>Solution of the Babylon confusion (ii)</vt:lpstr>
      <vt:lpstr>Solution of the Babylon confusion (iii)</vt:lpstr>
      <vt:lpstr>Pivotal role of CSIRTs and the National CSIRT</vt:lpstr>
      <vt:lpstr>Global Network - FIRST</vt:lpstr>
      <vt:lpstr>National Network</vt:lpstr>
      <vt:lpstr>National Network</vt:lpstr>
      <vt:lpstr>CSIRT System philosophy ? Hierarchy ? Mesh ?</vt:lpstr>
      <vt:lpstr>CSIRT System philosophy is is a mix of  non-hierarchical trust relationships  and some mostly national structure</vt:lpstr>
      <vt:lpstr>PowerPoint Presentation</vt:lpstr>
      <vt:lpstr>We must explain “trust” better</vt:lpstr>
      <vt:lpstr>How to build TRUST (i)</vt:lpstr>
      <vt:lpstr>How to build TRUST (ii)</vt:lpstr>
      <vt:lpstr>Yes, the corona situation was … annoying</vt:lpstr>
      <vt:lpstr>Cyber Security Hygiene &amp; Awareness</vt:lpstr>
      <vt:lpstr>CSIRT – where to start ?</vt:lpstr>
      <vt:lpstr>SIM3</vt:lpstr>
      <vt:lpstr>SIM3 scores</vt:lpstr>
      <vt:lpstr>SIM3 how-to-use for all types of CSIRTs</vt:lpstr>
      <vt:lpstr>SIM3 online tool </vt:lpstr>
      <vt:lpstr>FIRST CSIRT Services Framework</vt:lpstr>
      <vt:lpstr>FIRST CSIRT Services Framework – overview</vt:lpstr>
      <vt:lpstr>Service area : Incident Management</vt:lpstr>
      <vt:lpstr>Service area : Knowledge Transfer</vt:lpstr>
      <vt:lpstr>TLP – Traffic Light Protocol</vt:lpstr>
      <vt:lpstr>Human factor – the crucial one</vt:lpstr>
      <vt:lpstr>Role of public stakeholders: online and printed Media </vt:lpstr>
      <vt:lpstr>The Media &amp; your national cyber security ecosystem</vt:lpstr>
      <vt:lpstr>Get to know the nCSIRT cyber security team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Cyber4Dev Steering Committee</dc:title>
  <dc:creator>Fiona Coyle</dc:creator>
  <cp:lastModifiedBy>Joanne English</cp:lastModifiedBy>
  <cp:revision>323</cp:revision>
  <cp:lastPrinted>2022-09-04T21:39:21Z</cp:lastPrinted>
  <dcterms:created xsi:type="dcterms:W3CDTF">2006-08-16T00:00:00Z</dcterms:created>
  <dcterms:modified xsi:type="dcterms:W3CDTF">2024-03-10T17:09:32Z</dcterms:modified>
  <dc:identifier>DAD__2enzCc</dc:identifier>
</cp:coreProperties>
</file>