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6"/>
  </p:sldMasterIdLst>
  <p:notesMasterIdLst>
    <p:notesMasterId r:id="rId16"/>
  </p:notesMasterIdLst>
  <p:handoutMasterIdLst>
    <p:handoutMasterId r:id="rId17"/>
  </p:handoutMasterIdLst>
  <p:sldIdLst>
    <p:sldId id="324" r:id="rId7"/>
    <p:sldId id="341" r:id="rId8"/>
    <p:sldId id="330" r:id="rId9"/>
    <p:sldId id="343" r:id="rId10"/>
    <p:sldId id="323" r:id="rId11"/>
    <p:sldId id="325" r:id="rId12"/>
    <p:sldId id="327" r:id="rId13"/>
    <p:sldId id="326" r:id="rId14"/>
    <p:sldId id="348" r:id="rId15"/>
  </p:sldIdLst>
  <p:sldSz cx="9144000" cy="6858000" type="screen4x3"/>
  <p:notesSz cx="6805613" cy="9944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ndara" panose="020E0502030303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ndara" panose="020E0502030303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ndara" panose="020E0502030303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ndara" panose="020E0502030303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ndara" panose="020E0502030303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ndara" panose="020E0502030303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ndara" panose="020E0502030303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ndara" panose="020E0502030303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ndara" panose="020E0502030303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EC37B54-28E5-D1B9-4740-E09556A08899}" name="Carlo Merla (CAME)" initials="CM(" userId="S::CAME@NIRAS.DK::9be63eb3-cdfd-4a6c-8b60-ccc64d1a5836" providerId="AD"/>
  <p188:author id="{BE70C1C0-2551-515D-E5C1-A3C3F83A244B}" name="beatriz sanz corella" initials="bs" userId="fe8198567146c630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Đinh Thị Phương Tran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55"/>
    <p:restoredTop sz="78521" autoAdjust="0"/>
  </p:normalViewPr>
  <p:slideViewPr>
    <p:cSldViewPr>
      <p:cViewPr varScale="1">
        <p:scale>
          <a:sx n="95" d="100"/>
          <a:sy n="95" d="100"/>
        </p:scale>
        <p:origin x="233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972" y="-96"/>
      </p:cViewPr>
      <p:guideLst>
        <p:guide orient="horz" pos="3132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microsoft.com/office/2018/10/relationships/authors" Target="authors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beasanzcorella%201\Dropbox\Dropbox\Bea%20work\Projects%202020-today\2022\Bhutan%20evaluation\Analysis\analysis-projec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pPr>
            <a:r>
              <a:rPr lang="es-ES_tradnl" sz="800" b="0" i="0">
                <a:latin typeface="Segoe UI Light" panose="020B0502040204020203" pitchFamily="34" charset="0"/>
                <a:cs typeface="Segoe UI Light" panose="020B0502040204020203" pitchFamily="34" charset="0"/>
              </a:rPr>
              <a:t>Distribution of funds (as per final expenditure)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79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7E7-A940-8158-CBE31EBA8FC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7E7-A940-8158-CBE31EBA8FC5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7E7-A940-8158-CBE31EBA8FC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7E7-A940-8158-CBE31EBA8FC5}"/>
              </c:ext>
            </c:extLst>
          </c:dPt>
          <c:dPt>
            <c:idx val="4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7E7-A940-8158-CBE31EBA8FC5}"/>
              </c:ext>
            </c:extLst>
          </c:dPt>
          <c:dPt>
            <c:idx val="5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7E7-A940-8158-CBE31EBA8FC5}"/>
              </c:ext>
            </c:extLst>
          </c:dPt>
          <c:dPt>
            <c:idx val="6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7E7-A940-8158-CBE31EBA8FC5}"/>
              </c:ext>
            </c:extLst>
          </c:dPt>
          <c:dPt>
            <c:idx val="7"/>
            <c:bubble3D val="0"/>
            <c:spPr>
              <a:solidFill>
                <a:srgbClr val="FF85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7E7-A940-8158-CBE31EBA8FC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Segoe UI Light" panose="020B0502040204020203" pitchFamily="34" charset="0"/>
                    <a:ea typeface="+mn-ea"/>
                    <a:cs typeface="Segoe UI Light" panose="020B0502040204020203" pitchFamily="34" charset="0"/>
                  </a:defRPr>
                </a:pPr>
                <a:endParaRPr lang="nl-N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'Detailed analysis dimensions'!$P$3:$P$10</c:f>
              <c:strCache>
                <c:ptCount val="8"/>
                <c:pt idx="0">
                  <c:v>Human resources</c:v>
                </c:pt>
                <c:pt idx="1">
                  <c:v>Travel</c:v>
                </c:pt>
                <c:pt idx="2">
                  <c:v>Local office, equipment and supplies</c:v>
                </c:pt>
                <c:pt idx="3">
                  <c:v>Other costs (studies, visibility, seminars, etc)</c:v>
                </c:pt>
                <c:pt idx="4">
                  <c:v>Grants and related (RA1)</c:v>
                </c:pt>
                <c:pt idx="5">
                  <c:v>Capacity development (RA2)</c:v>
                </c:pt>
                <c:pt idx="6">
                  <c:v>Promotion of an Enabling Environment (RA3)</c:v>
                </c:pt>
                <c:pt idx="7">
                  <c:v>Indirect costs</c:v>
                </c:pt>
              </c:strCache>
            </c:strRef>
          </c:cat>
          <c:val>
            <c:numRef>
              <c:f>'Detailed analysis dimensions'!$Q$3:$Q$10</c:f>
              <c:numCache>
                <c:formatCode>0.00%</c:formatCode>
                <c:ptCount val="8"/>
                <c:pt idx="0" formatCode="0%">
                  <c:v>0.09</c:v>
                </c:pt>
                <c:pt idx="1">
                  <c:v>2.5000000000000001E-3</c:v>
                </c:pt>
                <c:pt idx="2">
                  <c:v>8.5000000000000006E-3</c:v>
                </c:pt>
                <c:pt idx="3">
                  <c:v>6.0000000000000001E-3</c:v>
                </c:pt>
                <c:pt idx="4">
                  <c:v>0.6</c:v>
                </c:pt>
                <c:pt idx="5">
                  <c:v>0.15</c:v>
                </c:pt>
                <c:pt idx="6">
                  <c:v>7.0000000000000007E-2</c:v>
                </c:pt>
                <c:pt idx="7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7E7-A940-8158-CBE31EBA8F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egoe UI Light" panose="020B0502040204020203" pitchFamily="34" charset="0"/>
              <a:ea typeface="+mn-ea"/>
              <a:cs typeface="Segoe UI Light" panose="020B0502040204020203" pitchFamily="34" charset="0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50000"/>
          <a:lumOff val="50000"/>
        </a:schemeClr>
      </a:solidFill>
      <a:round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C03007B4-CD8A-91F3-E5A6-B117239026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ndara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4DC7D12-423F-9C5D-2F2C-42CCE058E3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ndara" charset="0"/>
                <a:ea typeface="ＭＳ Ｐゴシック" charset="-128"/>
              </a:defRPr>
            </a:lvl1pPr>
          </a:lstStyle>
          <a:p>
            <a:pPr>
              <a:defRPr/>
            </a:pPr>
            <a:fld id="{4DBED67F-A207-1345-9879-22546060DDBA}" type="datetime1">
              <a:rPr lang="es-ES_tradnl" altLang="en-US"/>
              <a:pPr>
                <a:defRPr/>
              </a:pPr>
              <a:t>3/4/24</a:t>
            </a:fld>
            <a:endParaRPr lang="es-ES_tradnl" alt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222B166-7558-26F1-AEF0-5A5D17086F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ndara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D235ACF-5350-BCDB-84CB-7D3327857E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3A105B7-DF45-E047-A0E7-ECA8647B12F7}" type="slidenum">
              <a:rPr lang="es-ES_tradnl" altLang="en-US"/>
              <a:pPr>
                <a:defRPr/>
              </a:pPr>
              <a:t>‹nr.›</a:t>
            </a:fld>
            <a:endParaRPr lang="es-ES_tradnl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D4EDD5-885E-6237-3CB8-65026ABA4E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ndara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155198-73A7-7E26-770E-0C52D1F3BA4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ndara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fld id="{0AF470E8-1954-CC4A-A26A-B420D792C423}" type="datetime1">
              <a:rPr lang="en-GB" altLang="en-US"/>
              <a:pPr>
                <a:defRPr/>
              </a:pPr>
              <a:t>03/04/2024</a:t>
            </a:fld>
            <a:endParaRPr lang="en-GB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6D7DC28-39FE-016C-8AAD-E7E8F4C671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D8C8931-052D-53A6-7F2B-C2D4B1CC50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43537" cy="44751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  <a:endParaRPr lang="en-GB" altLang="en-US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2EFB2C-7593-433E-854C-7481445596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ndara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F50345-E850-AC5F-C217-EEE6C74649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526F9AA-2CDF-A84B-AC58-9B13FBDE716B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26F9AA-2CDF-A84B-AC58-9B13FBDE716B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5120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04FBF1C-C189-A64D-0412-7E32658D2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hangingPunct="1">
              <a:defRPr/>
            </a:pPr>
            <a:endParaRPr lang="en-US">
              <a:solidFill>
                <a:srgbClr val="FFFFFF"/>
              </a:solidFill>
              <a:latin typeface="Candara" charset="0"/>
              <a:ea typeface="Arial" charset="0"/>
              <a:cs typeface="Arial" charset="0"/>
            </a:endParaRPr>
          </a:p>
        </p:txBody>
      </p:sp>
      <p:pic>
        <p:nvPicPr>
          <p:cNvPr id="3" name="Picture 6" descr="LOGO CE-EN-quadri.eps">
            <a:extLst>
              <a:ext uri="{FF2B5EF4-FFF2-40B4-BE49-F238E27FC236}">
                <a16:creationId xmlns:a16="http://schemas.microsoft.com/office/drawing/2014/main" id="{D3281286-C9DA-477A-5B9B-A3553E1750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6D2A8F7-3729-6A31-FF92-81470A678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  <p:sp>
        <p:nvSpPr>
          <p:cNvPr id="5" name="Date Placeholder 6">
            <a:extLst>
              <a:ext uri="{FF2B5EF4-FFF2-40B4-BE49-F238E27FC236}">
                <a16:creationId xmlns:a16="http://schemas.microsoft.com/office/drawing/2014/main" id="{AB9B5742-560F-9E3E-F5F0-9F76F8CECD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Verdana" charset="0"/>
              </a:defRPr>
            </a:lvl1pPr>
          </a:lstStyle>
          <a:p>
            <a:pPr>
              <a:defRPr/>
            </a:pPr>
            <a:fld id="{510D5F79-A3C6-024E-A59E-126F338C3C27}" type="datetime1">
              <a:rPr lang="en-US" altLang="en-US"/>
              <a:pPr>
                <a:defRPr/>
              </a:pPr>
              <a:t>4/3/24</a:t>
            </a:fld>
            <a:endParaRPr lang="en-GB" altLang="en-US"/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8E6B44AA-A3B0-AA0C-7EC5-372A06EC81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641C7B74-3196-8D3F-6067-F921540CB0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A7A64A4B-7279-D146-BCF6-00B7D715186B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864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384A3F6-3F3C-329D-276E-19CF51385B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75A44-5C60-F943-A8F1-60D7B1B0B213}" type="datetime1">
              <a:rPr lang="en-US" altLang="en-US"/>
              <a:pPr>
                <a:defRPr/>
              </a:pPr>
              <a:t>4/3/24</a:t>
            </a:fld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524A9E-F006-3316-8A29-E1D8E71FDE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C366B1-8F3F-B8C4-7B7A-725CBACFD1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D04DB-9C04-2A47-A9B3-B4B1E1310798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9425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955153-E1EB-501F-1FAE-A0F0E30817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786E1-9E64-BC42-948E-15ECD024D4A5}" type="datetime1">
              <a:rPr lang="en-US" altLang="en-US"/>
              <a:pPr>
                <a:defRPr/>
              </a:pPr>
              <a:t>4/3/24</a:t>
            </a:fld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1388E96-C9C0-FA8F-70D3-FAF878E620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639FD5-2DEF-6207-7195-9B7BD25798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E2050-2834-A049-AEC5-4589727CD5BA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510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3166CF"/>
              </a:buClr>
              <a:defRPr b="0" i="0" baseline="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732062-CFA6-7B05-CF10-DBABAC0DBB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2A58D-0554-624B-96DA-04CD38490FE4}" type="datetime1">
              <a:rPr lang="en-US" altLang="en-US"/>
              <a:pPr>
                <a:defRPr/>
              </a:pPr>
              <a:t>4/3/24</a:t>
            </a:fld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1550019-9F87-B36D-D00B-C3AB5DE291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725B1E-7A19-CE73-6F6C-C492DD2904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73C26-D48C-714B-A5AE-3DDBBABD05BA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0041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68A758-1E50-894D-1A54-2062882955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A6137-4E14-3F4C-BC95-6016BF574B5B}" type="datetime1">
              <a:rPr lang="en-US" altLang="en-US"/>
              <a:pPr>
                <a:defRPr/>
              </a:pPr>
              <a:t>4/3/24</a:t>
            </a:fld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1D7973-304B-13A0-32E2-8CB7D32D89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D3A400-4028-B0D8-0ECA-FB6BFB2972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D82F5-EB86-BA45-9A48-A617E39D0096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86850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8E6B4B-90A4-3E66-CE78-BC66D551F1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454C8-68F4-4645-A1D5-4763EFA7DAA3}" type="datetime1">
              <a:rPr lang="en-US" altLang="en-US"/>
              <a:pPr>
                <a:defRPr/>
              </a:pPr>
              <a:t>4/3/24</a:t>
            </a:fld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B6BCC3-EE1B-09A6-22FE-48125CCB11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49B6CF-B2B9-7868-D476-EAE875513A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BE6BD-2F94-2046-A681-428571061380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75403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CC70971-16B9-F3DE-0D48-79323B0860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70171-F260-8241-867D-3833EF48F539}" type="datetime1">
              <a:rPr lang="en-US" altLang="en-US"/>
              <a:pPr>
                <a:defRPr/>
              </a:pPr>
              <a:t>4/3/24</a:t>
            </a:fld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C708CC8-894E-FF6E-F734-53392C7424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07B213F-837E-EAE7-BDCE-0601BB9E07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EE413-420C-734F-932A-F1CA2F1ED520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8694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0EF5DA5-16C8-2715-C4E9-FDE1771015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ED14A-5051-7E4D-BA61-5DC1595819CB}" type="datetime1">
              <a:rPr lang="en-US" altLang="en-US"/>
              <a:pPr>
                <a:defRPr/>
              </a:pPr>
              <a:t>4/3/24</a:t>
            </a:fld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2F0469C-A528-B335-1431-D5DDF6BC6E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9660E08-2AEC-23CA-1C91-F7D247606B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D5ECF-EB4D-924E-967B-7FC6CB34C87B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21410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5AA965C-27F2-BF97-F727-2CC450ECC1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8A67B-6B77-694C-A2CC-856DB6C62699}" type="datetime1">
              <a:rPr lang="en-US" altLang="en-US"/>
              <a:pPr>
                <a:defRPr/>
              </a:pPr>
              <a:t>4/3/24</a:t>
            </a:fld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95F4295-5E51-9003-B3E1-35AE68F9AF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9057EED-B7C2-A44B-C691-9F446E6F7C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504F6-BF17-A346-9879-DD65398B8380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3636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393C9D-5A0F-3DE7-5237-AB874EAAFB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67BE0-2F6D-DB4D-8804-C08D17AE6E2B}" type="datetime1">
              <a:rPr lang="en-US" altLang="en-US"/>
              <a:pPr>
                <a:defRPr/>
              </a:pPr>
              <a:t>4/3/24</a:t>
            </a:fld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F662EE-C5DC-E567-8C8F-312A87AEED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97CD3A-F12E-5FDA-3745-E351F8EE40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818AF-6D3E-194F-B27C-213F19388FCD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6344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E659E6-B212-09FA-7328-8FD5E0E251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D7E55-75C0-9348-88C7-4204ED661398}" type="datetime1">
              <a:rPr lang="en-US" altLang="en-US"/>
              <a:pPr>
                <a:defRPr/>
              </a:pPr>
              <a:t>4/3/24</a:t>
            </a:fld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71FE00-CAB5-FBD7-2BAC-34B0D61B81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5868EE-8C6A-8EF1-65BA-8616C4B884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CDD80-D365-2644-81D0-A6737EA01670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3842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ADDFA44-2E2D-83FE-D7DD-BB4FEA15EF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DE5821A-AE59-5008-241B-162F66DB1B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EF31084-FBA7-E973-7D91-32426DEDA1D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  <a:cs typeface="Arial" charset="0"/>
              </a:defRPr>
            </a:lvl1pPr>
          </a:lstStyle>
          <a:p>
            <a:pPr>
              <a:defRPr/>
            </a:pPr>
            <a:fld id="{480596F1-479C-D347-9CF5-1BF133E03A4F}" type="datetime1">
              <a:rPr lang="en-US" altLang="en-US"/>
              <a:pPr>
                <a:defRPr/>
              </a:pPr>
              <a:t>4/3/24</a:t>
            </a:fld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6C5D01B-9829-673E-16D5-C5CF36E2A2E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BBC6C3F-BD29-D991-101A-84EA0DD4B66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F3E2415-B11D-8848-93A6-FA2B24136682}" type="slidenum">
              <a:rPr lang="en-GB" altLang="en-US"/>
              <a:pPr>
                <a:defRPr/>
              </a:pPr>
              <a:t>‹nr.›</a:t>
            </a:fld>
            <a:endParaRPr lang="en-GB" alt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F002D20-CC11-7CF3-2D4D-1C5450015535}"/>
              </a:ext>
            </a:extLst>
          </p:cNvPr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9851F9-050F-048D-1804-F57CA15B66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pic>
        <p:nvPicPr>
          <p:cNvPr id="1033" name="Picture 17" descr="LOGO CE_Vertical_EN_NEG_quadri_HR">
            <a:extLst>
              <a:ext uri="{FF2B5EF4-FFF2-40B4-BE49-F238E27FC236}">
                <a16:creationId xmlns:a16="http://schemas.microsoft.com/office/drawing/2014/main" id="{1CF71652-3AA1-9522-22E2-51D036D3D0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898" r:id="rId1"/>
    <p:sldLayoutId id="2147484888" r:id="rId2"/>
    <p:sldLayoutId id="2147484889" r:id="rId3"/>
    <p:sldLayoutId id="2147484890" r:id="rId4"/>
    <p:sldLayoutId id="2147484891" r:id="rId5"/>
    <p:sldLayoutId id="2147484892" r:id="rId6"/>
    <p:sldLayoutId id="2147484893" r:id="rId7"/>
    <p:sldLayoutId id="2147484894" r:id="rId8"/>
    <p:sldLayoutId id="2147484895" r:id="rId9"/>
    <p:sldLayoutId id="2147484896" r:id="rId10"/>
    <p:sldLayoutId id="2147484897" r:id="rId11"/>
  </p:sldLayoutIdLst>
  <p:hf sldNum="0"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MS PGothic" panose="020B0600070205080204" pitchFamily="34" charset="-128"/>
          <a:cs typeface="MS PGothic" pitchFamily="34" charset="-128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pitchFamily="34" charset="-128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pitchFamily="34" charset="-128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pitchFamily="34" charset="-128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MS PGothic" panose="020B0600070205080204" pitchFamily="34" charset="-128"/>
          <a:cs typeface="MS PGothic" pitchFamily="34" charset="-128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MS PGothic" panose="020B0600070205080204" pitchFamily="34" charset="-128"/>
          <a:cs typeface="MS PGothic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MS PGothic" panose="020B0600070205080204" pitchFamily="34" charset="-128"/>
          <a:cs typeface="ＭＳ Ｐゴシック" pitchFamily="-11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4F93-E5DB-3B8B-27C1-68F6D5143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789040"/>
            <a:ext cx="8229600" cy="93662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Civil society support programmes</a:t>
            </a:r>
          </a:p>
        </p:txBody>
      </p:sp>
    </p:spTree>
    <p:extLst>
      <p:ext uri="{BB962C8B-B14F-4D97-AF65-F5344CB8AC3E}">
        <p14:creationId xmlns:p14="http://schemas.microsoft.com/office/powerpoint/2010/main" val="119901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08FFDC9-15AB-F9B3-4C5F-128377318F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961564"/>
              </p:ext>
            </p:extLst>
          </p:nvPr>
        </p:nvGraphicFramePr>
        <p:xfrm>
          <a:off x="158727" y="1150489"/>
          <a:ext cx="8826546" cy="53291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5025">
                  <a:extLst>
                    <a:ext uri="{9D8B030D-6E8A-4147-A177-3AD203B41FA5}">
                      <a16:colId xmlns:a16="http://schemas.microsoft.com/office/drawing/2014/main" val="886885572"/>
                    </a:ext>
                  </a:extLst>
                </a:gridCol>
                <a:gridCol w="7071521">
                  <a:extLst>
                    <a:ext uri="{9D8B030D-6E8A-4147-A177-3AD203B41FA5}">
                      <a16:colId xmlns:a16="http://schemas.microsoft.com/office/drawing/2014/main" val="1559947964"/>
                    </a:ext>
                  </a:extLst>
                </a:gridCol>
              </a:tblGrid>
              <a:tr h="26271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Fonds </a:t>
                      </a:r>
                      <a:r>
                        <a:rPr lang="en-ID" sz="14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Commun</a:t>
                      </a: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d’appui a la </a:t>
                      </a:r>
                      <a:r>
                        <a:rPr lang="en-ID" sz="1400" kern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societe</a:t>
                      </a: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civile a Madagascar (Fanainga)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177417"/>
                  </a:ext>
                </a:extLst>
              </a:tr>
              <a:tr h="49719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Implementation modality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Indirect management: 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GIZ (Pagoda)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958944"/>
                  </a:ext>
                </a:extLst>
              </a:tr>
              <a:tr h="35583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Time-line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2018-2022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687472"/>
                  </a:ext>
                </a:extLst>
              </a:tr>
              <a:tr h="307627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Budget and funding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 MEURO. Funders: </a:t>
                      </a: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European Union, Germany, France, Monaco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576167"/>
                  </a:ext>
                </a:extLst>
              </a:tr>
              <a:tr h="33750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Objective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Strengthening civil society organisations in their development and governance roles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410590"/>
                  </a:ext>
                </a:extLst>
              </a:tr>
              <a:tr h="1239601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Observations on the support to CSOs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Benefitting over </a:t>
                      </a:r>
                      <a:r>
                        <a:rPr lang="en-ID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300 local CSOs</a:t>
                      </a: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of which </a:t>
                      </a:r>
                      <a:r>
                        <a:rPr lang="en-ID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60-70% are CBOs </a:t>
                      </a: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active at very local level.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Focus on CSOs and their own initiatives</a:t>
                      </a: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not on thematic areas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Accompaniment process </a:t>
                      </a: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 steps, with entry criteria based on CSO motivation and values; tailored-made OCAT;  Vision and strategy at first, then governance (practice of values); learning through action (adapted financing, coaching, regular monitoring);  systems development; facilitated self-evaluation.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Facilitated </a:t>
                      </a:r>
                      <a:r>
                        <a:rPr lang="en-ID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networking and dialogue processes</a:t>
                      </a:r>
                      <a:r>
                        <a:rPr lang="en-ID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with intra-CSOs and CSOs convened spaces, networks approach, training and coaching on evidence based advocacy.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Financing through grants (from 1k to 200k), adapted procedures according to capacities, including a % of core funding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Training adapted and decentralised, in local language with different levels, online platform in local language developed during Covid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Communication</a:t>
                      </a: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to generate CSOs value in society and promote debate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Collaboration and dialogue with government at national and local level through CSOs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Coordination and integration with other EU and MS actions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CSSP and TA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28734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64DFDC5-5C5F-777E-0CC2-2AB7CBF19C76}"/>
              </a:ext>
            </a:extLst>
          </p:cNvPr>
          <p:cNvSpPr txBox="1"/>
          <p:nvPr/>
        </p:nvSpPr>
        <p:spPr>
          <a:xfrm>
            <a:off x="137942" y="260648"/>
            <a:ext cx="2384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Fanainga (Madagascar)</a:t>
            </a:r>
          </a:p>
        </p:txBody>
      </p:sp>
    </p:spTree>
    <p:extLst>
      <p:ext uri="{BB962C8B-B14F-4D97-AF65-F5344CB8AC3E}">
        <p14:creationId xmlns:p14="http://schemas.microsoft.com/office/powerpoint/2010/main" val="3293334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017AB21-A401-295C-AF0A-5F61BD02A2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5614273"/>
              </p:ext>
            </p:extLst>
          </p:nvPr>
        </p:nvGraphicFramePr>
        <p:xfrm>
          <a:off x="107503" y="1556792"/>
          <a:ext cx="8928993" cy="45567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034244">
                  <a:extLst>
                    <a:ext uri="{9D8B030D-6E8A-4147-A177-3AD203B41FA5}">
                      <a16:colId xmlns:a16="http://schemas.microsoft.com/office/drawing/2014/main" val="548615790"/>
                    </a:ext>
                  </a:extLst>
                </a:gridCol>
                <a:gridCol w="1494149">
                  <a:extLst>
                    <a:ext uri="{9D8B030D-6E8A-4147-A177-3AD203B41FA5}">
                      <a16:colId xmlns:a16="http://schemas.microsoft.com/office/drawing/2014/main" val="957221845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3964321122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896772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Dinika</a:t>
                      </a:r>
                      <a:endParaRPr lang="en-GB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Fanainga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Fanainga+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212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2013-2017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2018-2022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2023-2026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467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Implementation modality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GIZ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GIZ, transition to an independent organisation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871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Donors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EU, BMZ, Monaco, </a:t>
                      </a:r>
                      <a:r>
                        <a:rPr lang="en-GB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Amb</a:t>
                      </a:r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EU, BMZ, Monaco, </a:t>
                      </a:r>
                      <a:r>
                        <a:rPr lang="en-GB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Amb</a:t>
                      </a:r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France, AFD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638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Steering Committee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Donors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Donors, 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Donors, 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924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CSOs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CBOs, NGOs, cooperatives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CBOs, NGOs, cooperatives, producers assoc., women and youth CSOs, other discriminated groups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 social businesses, consumers associations, unions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1817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Strategies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C.B., funding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CB, funding (CSO actions), networking, policy dialogue, 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CB, funding (CSOs actions and core funding), networking, policy dialogue, EE, HR defenders, CS sustainability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2600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CSO sustainability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Initial measures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Sustainability approach embedded in the strategy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073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7794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39FA1-D455-0FAE-AD12-15C9EA074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340768"/>
            <a:ext cx="8928992" cy="504056"/>
          </a:xfrm>
        </p:spPr>
        <p:txBody>
          <a:bodyPr/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Some elements of Fanainga+ CS sustainability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4F2AA-95CA-4B40-BCC1-6BDB3462A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844824"/>
            <a:ext cx="8928992" cy="5184576"/>
          </a:xfrm>
        </p:spPr>
        <p:txBody>
          <a:bodyPr/>
          <a:lstStyle/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Understanding current CSOs practices of access to resources and CS context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Devise tailored paths to CSO sustainability, with milestones (sustainability as a journey)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Invest resources in CSOs for sustainability</a:t>
            </a:r>
          </a:p>
          <a:p>
            <a:pPr lvl="1"/>
            <a:r>
              <a:rPr lang="en-GB" sz="1800" b="0" dirty="0">
                <a:latin typeface="Calibri" panose="020F0502020204030204" pitchFamily="34" charset="0"/>
                <a:cs typeface="Calibri" panose="020F0502020204030204" pitchFamily="34" charset="0"/>
              </a:rPr>
              <a:t>Overheads, co-financing and core funding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Social business approach</a:t>
            </a:r>
          </a:p>
          <a:p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Enhance access to resources:</a:t>
            </a:r>
          </a:p>
          <a:p>
            <a:pPr lvl="1"/>
            <a:r>
              <a:rPr lang="en-GB" sz="1800" b="0" dirty="0">
                <a:latin typeface="Calibri" panose="020F0502020204030204" pitchFamily="34" charset="0"/>
                <a:cs typeface="Calibri" panose="020F0502020204030204" pitchFamily="34" charset="0"/>
              </a:rPr>
              <a:t>Human resources (quality and diversity, labour laws, HR management systems, etc.)</a:t>
            </a:r>
          </a:p>
          <a:p>
            <a:pPr lvl="1"/>
            <a:r>
              <a:rPr lang="en-GB" sz="1800" b="0" dirty="0">
                <a:latin typeface="Calibri" panose="020F0502020204030204" pitchFamily="34" charset="0"/>
                <a:cs typeface="Calibri" panose="020F0502020204030204" pitchFamily="34" charset="0"/>
              </a:rPr>
              <a:t>Financial resources (new streams and actors, donors modalities, private sector, philanthropy, fiscal laws, etc.)</a:t>
            </a:r>
          </a:p>
          <a:p>
            <a:pPr lvl="1"/>
            <a:r>
              <a:rPr lang="en-GB" sz="1800" b="0" dirty="0">
                <a:latin typeface="Calibri" panose="020F0502020204030204" pitchFamily="34" charset="0"/>
                <a:cs typeface="Calibri" panose="020F0502020204030204" pitchFamily="34" charset="0"/>
              </a:rPr>
              <a:t>Infrastructure and services for CSOs</a:t>
            </a:r>
          </a:p>
          <a:p>
            <a:r>
              <a:rPr lang="en-GB" sz="2000" b="0" dirty="0">
                <a:latin typeface="Calibri" panose="020F0502020204030204" pitchFamily="34" charset="0"/>
                <a:cs typeface="Calibri" panose="020F0502020204030204" pitchFamily="34" charset="0"/>
              </a:rPr>
              <a:t>From a programme to a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permanent mechanism</a:t>
            </a:r>
            <a:endParaRPr lang="en-GB" sz="20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475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08FFDC9-15AB-F9B3-4C5F-128377318F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126189"/>
              </p:ext>
            </p:extLst>
          </p:nvPr>
        </p:nvGraphicFramePr>
        <p:xfrm>
          <a:off x="137942" y="1582108"/>
          <a:ext cx="8826546" cy="5131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5025">
                  <a:extLst>
                    <a:ext uri="{9D8B030D-6E8A-4147-A177-3AD203B41FA5}">
                      <a16:colId xmlns:a16="http://schemas.microsoft.com/office/drawing/2014/main" val="886885572"/>
                    </a:ext>
                  </a:extLst>
                </a:gridCol>
                <a:gridCol w="7071521">
                  <a:extLst>
                    <a:ext uri="{9D8B030D-6E8A-4147-A177-3AD203B41FA5}">
                      <a16:colId xmlns:a16="http://schemas.microsoft.com/office/drawing/2014/main" val="1559947964"/>
                    </a:ext>
                  </a:extLst>
                </a:gridCol>
              </a:tblGrid>
              <a:tr h="701924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Enhance the contribution of civil society to Bhutan’s 11th and 12th Five-Year Plan (FYP) objectives in the areas of sustainable development and good governance. </a:t>
                      </a:r>
                      <a:endParaRPr lang="en-ID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endParaRPr lang="en-US" sz="1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177417"/>
                  </a:ext>
                </a:extLst>
              </a:tr>
              <a:tr h="49719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Implementation modality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Direct management: International NGO (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Helvetas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958944"/>
                  </a:ext>
                </a:extLst>
              </a:tr>
              <a:tr h="35583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Time-line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2017-2021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687472"/>
                  </a:ext>
                </a:extLst>
              </a:tr>
              <a:tr h="35583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Budget and funding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2,5 MEURO. EU + co-funding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Helvetas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576167"/>
                  </a:ext>
                </a:extLst>
              </a:tr>
              <a:tr h="1520835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Components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Grant support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(FSTP) based on the right of initiative of Civil Society actors – both CSOs and CBOs- as “actors in their own right” (Result area 1).</a:t>
                      </a:r>
                      <a:endParaRPr lang="en-ID" sz="14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Capacity development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at the individual, organisational and institutional levels (Result Area 2).</a:t>
                      </a:r>
                      <a:endParaRPr lang="en-ID" sz="14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Support to an Enabling Environment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through enhanced interactions (across CSOs and with State institutions, both at national and local levels) and the promotion of a more conducive legal and institutional framework governing CSOs (Result Area 3).</a:t>
                      </a:r>
                      <a:endParaRPr lang="en-ID" sz="14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410590"/>
                  </a:ext>
                </a:extLst>
              </a:tr>
              <a:tr h="1239601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Observations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Civil society: new phenomenon in Bhutan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61 Projects supported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with the Grants scheme, of which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25 led by CSOs, 32 by CBOs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(formal and informal) and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4 joint CSOs/CBOs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52 CBOs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were also reached with the CSO projects.</a:t>
                      </a:r>
                      <a:endParaRPr lang="en-ID" sz="1400" b="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200.100 direct beneficiaries 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(26% of the population of Bhutan) reached with the Grants scheme, of which 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53 % are women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Strong Involvement of </a:t>
                      </a:r>
                      <a:r>
                        <a:rPr lang="en-GB" sz="1400" b="1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GoB</a:t>
                      </a:r>
                      <a:r>
                        <a:rPr lang="en-GB" sz="1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though joint governance mechanisms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28734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D643BE7-E3FA-7173-C6B1-B9165D6BC18F}"/>
              </a:ext>
            </a:extLst>
          </p:cNvPr>
          <p:cNvSpPr txBox="1"/>
          <p:nvPr/>
        </p:nvSpPr>
        <p:spPr>
          <a:xfrm>
            <a:off x="120743" y="156597"/>
            <a:ext cx="3734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civil society support programme in Bhutan</a:t>
            </a:r>
          </a:p>
        </p:txBody>
      </p:sp>
    </p:spTree>
    <p:extLst>
      <p:ext uri="{BB962C8B-B14F-4D97-AF65-F5344CB8AC3E}">
        <p14:creationId xmlns:p14="http://schemas.microsoft.com/office/powerpoint/2010/main" val="2465333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8">
            <a:extLst>
              <a:ext uri="{FF2B5EF4-FFF2-40B4-BE49-F238E27FC236}">
                <a16:creationId xmlns:a16="http://schemas.microsoft.com/office/drawing/2014/main" id="{D0E1A4C6-9FCC-814E-9875-69F900DC6F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093787"/>
              </p:ext>
            </p:extLst>
          </p:nvPr>
        </p:nvGraphicFramePr>
        <p:xfrm>
          <a:off x="467544" y="1484784"/>
          <a:ext cx="849694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6D122DD-619B-D3B5-F80B-5989A3324A76}"/>
              </a:ext>
            </a:extLst>
          </p:cNvPr>
          <p:cNvSpPr txBox="1"/>
          <p:nvPr/>
        </p:nvSpPr>
        <p:spPr>
          <a:xfrm>
            <a:off x="899592" y="3404101"/>
            <a:ext cx="13580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Main focus: </a:t>
            </a:r>
          </a:p>
          <a:p>
            <a:r>
              <a:rPr lang="en-US" dirty="0"/>
              <a:t>Grants + CD</a:t>
            </a:r>
          </a:p>
        </p:txBody>
      </p:sp>
    </p:spTree>
    <p:extLst>
      <p:ext uri="{BB962C8B-B14F-4D97-AF65-F5344CB8AC3E}">
        <p14:creationId xmlns:p14="http://schemas.microsoft.com/office/powerpoint/2010/main" val="2311482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64F93-E5DB-3B8B-27C1-68F6D5143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789040"/>
            <a:ext cx="8229600" cy="936625"/>
          </a:xfrm>
        </p:spPr>
        <p:txBody>
          <a:bodyPr/>
          <a:lstStyle/>
          <a:p>
            <a:pPr marL="0" indent="0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Civil society support within broader governance programmes</a:t>
            </a:r>
          </a:p>
        </p:txBody>
      </p:sp>
    </p:spTree>
    <p:extLst>
      <p:ext uri="{BB962C8B-B14F-4D97-AF65-F5344CB8AC3E}">
        <p14:creationId xmlns:p14="http://schemas.microsoft.com/office/powerpoint/2010/main" val="2706340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08FFDC9-15AB-F9B3-4C5F-128377318F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882524"/>
              </p:ext>
            </p:extLst>
          </p:nvPr>
        </p:nvGraphicFramePr>
        <p:xfrm>
          <a:off x="158727" y="1150489"/>
          <a:ext cx="8826546" cy="5534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5025">
                  <a:extLst>
                    <a:ext uri="{9D8B030D-6E8A-4147-A177-3AD203B41FA5}">
                      <a16:colId xmlns:a16="http://schemas.microsoft.com/office/drawing/2014/main" val="886885572"/>
                    </a:ext>
                  </a:extLst>
                </a:gridCol>
                <a:gridCol w="7071521">
                  <a:extLst>
                    <a:ext uri="{9D8B030D-6E8A-4147-A177-3AD203B41FA5}">
                      <a16:colId xmlns:a16="http://schemas.microsoft.com/office/drawing/2014/main" val="1559947964"/>
                    </a:ext>
                  </a:extLst>
                </a:gridCol>
              </a:tblGrid>
              <a:tr h="26271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Citizen Engagement for Good Governance, Accountability and Rule of Law (CEGGA)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7177417"/>
                  </a:ext>
                </a:extLst>
              </a:tr>
              <a:tr h="49719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Implementation modality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Indirect management: 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GIZ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4958944"/>
                  </a:ext>
                </a:extLst>
              </a:tr>
              <a:tr h="35583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Time-line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2107-2020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687472"/>
                  </a:ext>
                </a:extLst>
              </a:tr>
              <a:tr h="546187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Budget and funding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17 MEURO. Funders: </a:t>
                      </a: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European Union, Germany, Switzerland  (Pool fund)</a:t>
                      </a:r>
                    </a:p>
                    <a:p>
                      <a:endParaRPr lang="en-US" sz="140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576167"/>
                  </a:ext>
                </a:extLst>
              </a:tr>
              <a:tr h="726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Components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Strengthening civil society engagement</a:t>
                      </a:r>
                    </a:p>
                    <a:p>
                      <a:pPr marL="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Strengthening core parliamentary functions</a:t>
                      </a:r>
                    </a:p>
                    <a:p>
                      <a:pPr marL="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Enhancing the implementation of the rule of law and human rights.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410590"/>
                  </a:ext>
                </a:extLst>
              </a:tr>
              <a:tr h="1239601"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Observations on the support to CSOs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Partnership with: </a:t>
                      </a: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Ministry of Home Affairs, Ministry of Justice, Ministry of Foreign Affairs, National Assembly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Over 150 CSOs registered in Lao PDR, active in </a:t>
                      </a:r>
                      <a:r>
                        <a:rPr lang="en-ID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social development</a:t>
                      </a: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helping disadvantaged groups and promoting sustainable agricultural or environmental practices.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CEGGA offers </a:t>
                      </a:r>
                      <a:r>
                        <a:rPr lang="en-ID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tailor- made training and coaching; </a:t>
                      </a: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promotes the exchange of experience and knowledge; and strengthens research skills to enable civil society to better contribute their knowledge to policy discussions.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CEGGA also provides </a:t>
                      </a:r>
                      <a:r>
                        <a:rPr lang="en-ID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small grants so that CSOs </a:t>
                      </a: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can apply their new skills in practice and scale-up their engagement.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CEGGA assists </a:t>
                      </a:r>
                      <a:r>
                        <a:rPr lang="en-ID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the Ministry of Home Affairs and other government agencies to implement an enabling legal framework </a:t>
                      </a: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for civil society engagement and to facilitate the registration of CSOs.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CEGGA </a:t>
                      </a:r>
                      <a:r>
                        <a:rPr lang="en-ID" sz="14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provides support to foster dialogue between government and civil society</a:t>
                      </a:r>
                      <a:r>
                        <a:rPr lang="en-ID" sz="14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and to enhance public awareness of CSOs’ contribution to sustainable development.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28734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64DFDC5-5C5F-777E-0CC2-2AB7CBF19C76}"/>
              </a:ext>
            </a:extLst>
          </p:cNvPr>
          <p:cNvSpPr txBox="1"/>
          <p:nvPr/>
        </p:nvSpPr>
        <p:spPr>
          <a:xfrm>
            <a:off x="137942" y="260648"/>
            <a:ext cx="309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CEGGA Programme in Lao PDR</a:t>
            </a:r>
          </a:p>
        </p:txBody>
      </p:sp>
    </p:spTree>
    <p:extLst>
      <p:ext uri="{BB962C8B-B14F-4D97-AF65-F5344CB8AC3E}">
        <p14:creationId xmlns:p14="http://schemas.microsoft.com/office/powerpoint/2010/main" val="2674752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60CF2-21EB-F05A-86EF-6140CF0D1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Some take-ways from CEGGA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programmes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DE284-FE49-DDEF-9C00-E3318B5FD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Modality adapted to the highly restricted environment (it wouldn’t have been possible to have a dedicated CSSP)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CS support addressing the demand side of governance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Collaboration with authorities (using available entry points and building trust)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Focus on CD (skills development) and grants (small)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Provision of small grants. Karger support through CSO &amp; LA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Controversial issues and/or contested actors and/or innovative actions cannot be addressed (need for a twinned approach supporting HRD through EIDHR)</a:t>
            </a: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16315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20537ee97d477b961033ada76c4a82 xmlns="36389baf-d775-4142-9ba9-987d54fbb0d5">
      <Terms xmlns="http://schemas.microsoft.com/office/infopath/2007/PartnerControls"/>
    </da20537ee97d477b961033ada76c4a82>
    <NIRASOnFrontPage xmlns="36389baf-d775-4142-9ba9-987d54fbb0d5">false</NIRASOnFrontPage>
    <NIRASProjectID xmlns="36389baf-d775-4142-9ba9-987d54fbb0d5">10411560</NIRASProjectID>
    <NIRASCreatedDate xmlns="36389baf-d775-4142-9ba9-987d54fbb0d5" xsi:nil="true"/>
    <NIRASScaleTxt xmlns="36389baf-d775-4142-9ba9-987d54fbb0d5" xsi:nil="true"/>
    <Delivery xmlns="36389baf-d775-4142-9ba9-987d54fbb0d5" xsi:nil="true"/>
    <i5700158192d457fa5a55d94ad1f5c8a xmlns="36389baf-d775-4142-9ba9-987d54fbb0d5">
      <Terms xmlns="http://schemas.microsoft.com/office/infopath/2007/PartnerControls"/>
    </i5700158192d457fa5a55d94ad1f5c8a>
    <b20adbee33c84350ab297149ab7609e1 xmlns="36389baf-d775-4142-9ba9-987d54fbb0d5">
      <Terms xmlns="http://schemas.microsoft.com/office/infopath/2007/PartnerControls"/>
    </b20adbee33c84350ab297149ab7609e1>
    <NIRASDocumentNo xmlns="36389baf-d775-4142-9ba9-987d54fbb0d5" xsi:nil="true"/>
    <DocumentRevisionIdPublished xmlns="36389baf-d775-4142-9ba9-987d54fbb0d5" xsi:nil="true"/>
    <DocumentRevisionId xmlns="36389baf-d775-4142-9ba9-987d54fbb0d5" xsi:nil="true"/>
    <NIRASRevisionDate xmlns="36389baf-d775-4142-9ba9-987d54fbb0d5" xsi:nil="true"/>
    <NIRASSortOrder xmlns="36389baf-d775-4142-9ba9-987d54fbb0d5" xsi:nil="true"/>
    <NIRASOldModifiedBy xmlns="36389baf-d775-4142-9ba9-987d54fbb0d5" xsi:nil="true"/>
    <TaxCatchAll xmlns="36389baf-d775-4142-9ba9-987d54fbb0d5" xsi:nil="true"/>
    <o7ddbb95048e4674b1961839f647280e xmlns="36389baf-d775-4142-9ba9-987d54fbb0d5">
      <Terms xmlns="http://schemas.microsoft.com/office/infopath/2007/PartnerControls"/>
    </o7ddbb95048e4674b1961839f647280e>
    <_dlc_DocId xmlns="c49f1036-4dea-4458-afd7-43cbe6c18e3e">C7N7AAMSKMZE-1733986123-7409</_dlc_DocId>
    <_dlc_DocIdUrl xmlns="c49f1036-4dea-4458-afd7-43cbe6c18e3e">
      <Url>https://niras.sharepoint.com/sites/10411560EX/_layouts/15/DocIdRedir.aspx?ID=C7N7AAMSKMZE-1733986123-7409</Url>
      <Description>C7N7AAMSKMZE-1733986123-7409</Description>
    </_dlc_DocIdUrl>
    <lcf76f155ced4ddcb4097134ff3c332f xmlns="72ddc2de-63dc-4b6c-ad04-c3c8d4efefe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Project Document" ma:contentTypeID="0x010100DCD90FCC66DA8F4C882C689D6817D41B001CD976F751181A428BCDC354BC5C85AA" ma:contentTypeVersion="75" ma:contentTypeDescription="Create a new document." ma:contentTypeScope="" ma:versionID="3a1d3789c9df44a8fdb130aea45949d9">
  <xsd:schema xmlns:xsd="http://www.w3.org/2001/XMLSchema" xmlns:xs="http://www.w3.org/2001/XMLSchema" xmlns:p="http://schemas.microsoft.com/office/2006/metadata/properties" xmlns:ns2="36389baf-d775-4142-9ba9-987d54fbb0d5" xmlns:ns3="72ddc2de-63dc-4b6c-ad04-c3c8d4efefe9" xmlns:ns4="c49f1036-4dea-4458-afd7-43cbe6c18e3e" targetNamespace="http://schemas.microsoft.com/office/2006/metadata/properties" ma:root="true" ma:fieldsID="408fbd6b2b858c38fbfdcab9015eeb6a" ns2:_="" ns3:_="" ns4:_="">
    <xsd:import namespace="36389baf-d775-4142-9ba9-987d54fbb0d5"/>
    <xsd:import namespace="72ddc2de-63dc-4b6c-ad04-c3c8d4efefe9"/>
    <xsd:import namespace="c49f1036-4dea-4458-afd7-43cbe6c18e3e"/>
    <xsd:element name="properties">
      <xsd:complexType>
        <xsd:sequence>
          <xsd:element name="documentManagement">
            <xsd:complexType>
              <xsd:all>
                <xsd:element ref="ns2:NIRASProjectID" minOccurs="0"/>
                <xsd:element ref="ns2:NIRASCreatedDate" minOccurs="0"/>
                <xsd:element ref="ns2:DocumentRevisionId" minOccurs="0"/>
                <xsd:element ref="ns2:DocumentRevisionIdPublished" minOccurs="0"/>
                <xsd:element ref="ns2:NIRASRevisionDate" minOccurs="0"/>
                <xsd:element ref="ns2:NIRASScaleTxt" minOccurs="0"/>
                <xsd:element ref="ns2:NIRASSortOrder" minOccurs="0"/>
                <xsd:element ref="ns2:Delivery" minOccurs="0"/>
                <xsd:element ref="ns2:NIRASDocumentNo" minOccurs="0"/>
                <xsd:element ref="ns2:NIRASOldModifiedBy" minOccurs="0"/>
                <xsd:element ref="ns2:i5700158192d457fa5a55d94ad1f5c8a" minOccurs="0"/>
                <xsd:element ref="ns2:da20537ee97d477b961033ada76c4a82" minOccurs="0"/>
                <xsd:element ref="ns2:b20adbee33c84350ab297149ab7609e1" minOccurs="0"/>
                <xsd:element ref="ns2:TaxCatchAllLabel" minOccurs="0"/>
                <xsd:element ref="ns2:TaxCatchAll" minOccurs="0"/>
                <xsd:element ref="ns2:o7ddbb95048e4674b1961839f647280e" minOccurs="0"/>
                <xsd:element ref="ns2:NIRASOnFrontPag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3:MediaServiceOCR" minOccurs="0"/>
                <xsd:element ref="ns3:MediaServiceLocation" minOccurs="0"/>
                <xsd:element ref="ns3:MediaServiceMetadata" minOccurs="0"/>
                <xsd:element ref="ns3:MediaServiceFastMetadata" minOccurs="0"/>
                <xsd:element ref="ns3:MediaServiceKeyPoints" minOccurs="0"/>
                <xsd:element ref="ns3:MediaServiceAuto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4:_dlc_DocId" minOccurs="0"/>
                <xsd:element ref="ns4:_dlc_DocIdUrl" minOccurs="0"/>
                <xsd:element ref="ns4:_dlc_DocIdPersistId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389baf-d775-4142-9ba9-987d54fbb0d5" elementFormDefault="qualified">
    <xsd:import namespace="http://schemas.microsoft.com/office/2006/documentManagement/types"/>
    <xsd:import namespace="http://schemas.microsoft.com/office/infopath/2007/PartnerControls"/>
    <xsd:element name="NIRASProjectID" ma:index="2" nillable="true" ma:displayName="Project ID" ma:internalName="NIRASProjectID">
      <xsd:simpleType>
        <xsd:restriction base="dms:Text"/>
      </xsd:simpleType>
    </xsd:element>
    <xsd:element name="NIRASCreatedDate" ma:index="3" nillable="true" ma:displayName="First issue date" ma:format="DateOnly" ma:internalName="NIRASCreatedDate" ma:readOnly="false">
      <xsd:simpleType>
        <xsd:restriction base="dms:DateTime"/>
      </xsd:simpleType>
    </xsd:element>
    <xsd:element name="DocumentRevisionId" ma:index="5" nillable="true" ma:displayName="Revision" ma:internalName="DocumentRevisionId">
      <xsd:simpleType>
        <xsd:restriction base="dms:Text"/>
      </xsd:simpleType>
    </xsd:element>
    <xsd:element name="DocumentRevisionIdPublished" ma:index="6" nillable="true" ma:displayName="Last published revision" ma:internalName="DocumentRevisionIdPublished">
      <xsd:simpleType>
        <xsd:restriction base="dms:Text"/>
      </xsd:simpleType>
    </xsd:element>
    <xsd:element name="NIRASRevisionDate" ma:index="7" nillable="true" ma:displayName="Revision date" ma:internalName="NIRASRevisionDate">
      <xsd:simpleType>
        <xsd:restriction base="dms:DateTime"/>
      </xsd:simpleType>
    </xsd:element>
    <xsd:element name="NIRASScaleTxt" ma:index="9" nillable="true" ma:displayName="Scale" ma:internalName="NIRASScaleTxt">
      <xsd:simpleType>
        <xsd:restriction base="dms:Text">
          <xsd:maxLength value="255"/>
        </xsd:restriction>
      </xsd:simpleType>
    </xsd:element>
    <xsd:element name="NIRASSortOrder" ma:index="11" nillable="true" ma:displayName="Sort order" ma:internalName="NIRASSortOrder">
      <xsd:simpleType>
        <xsd:restriction base="dms:Number"/>
      </xsd:simpleType>
    </xsd:element>
    <xsd:element name="Delivery" ma:index="12" nillable="true" ma:displayName="Delivery" ma:list="{49747de3-e696-4dfc-ace2-000a204eb857}" ma:internalName="Delivery" ma:readOnly="false" ma:showField="NIRASDocListName" ma:web="c49f1036-4dea-4458-afd7-43cbe6c18e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IRASDocumentNo" ma:index="13" nillable="true" ma:displayName="Old document ID" ma:description="Old document number from source system" ma:internalName="NIRASDocumentNo" ma:readOnly="false">
      <xsd:simpleType>
        <xsd:restriction base="dms:Text">
          <xsd:maxLength value="255"/>
        </xsd:restriction>
      </xsd:simpleType>
    </xsd:element>
    <xsd:element name="NIRASOldModifiedBy" ma:index="14" nillable="true" ma:displayName="Old modified by" ma:internalName="NIRASOldModifiedBy" ma:readOnly="false">
      <xsd:simpleType>
        <xsd:restriction base="dms:Text">
          <xsd:maxLength value="255"/>
        </xsd:restriction>
      </xsd:simpleType>
    </xsd:element>
    <xsd:element name="i5700158192d457fa5a55d94ad1f5c8a" ma:index="16" nillable="true" ma:taxonomy="true" ma:internalName="i5700158192d457fa5a55d94ad1f5c8a" ma:taxonomyFieldName="NIRASScale" ma:displayName="Scale_Old" ma:readOnly="false" ma:default="" ma:fieldId="{25700158-192d-457f-a5a5-5d94ad1f5c8a}" ma:sspId="ab2600de-030e-40a3-a341-c72395049305" ma:termSetId="3e7e8768-c6c9-4058-bd1b-2f646ad16eb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a20537ee97d477b961033ada76c4a82" ma:index="22" nillable="true" ma:taxonomy="true" ma:internalName="da20537ee97d477b961033ada76c4a82" ma:taxonomyFieldName="NIRASQAStatus" ma:displayName="QA Status" ma:readOnly="false" ma:default="" ma:fieldId="{da20537e-e97d-477b-9610-33ada76c4a82}" ma:sspId="ab2600de-030e-40a3-a341-c72395049305" ma:termSetId="94d4a05f-61b3-4765-97ef-9ba750d26c8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20adbee33c84350ab297149ab7609e1" ma:index="23" nillable="true" ma:taxonomy="true" ma:internalName="b20adbee33c84350ab297149ab7609e1" ma:taxonomyFieldName="NIRASDocumentKind" ma:displayName="Document content" ma:default="" ma:fieldId="{b20adbee-33c8-4350-ab29-7149ab7609e1}" ma:taxonomyMulti="true" ma:sspId="ab2600de-030e-40a3-a341-c72395049305" ma:termSetId="0c6706ef-2aa8-49e9-8152-ee2cbb588c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Label" ma:index="24" nillable="true" ma:displayName="Taxonomy Catch All Column1" ma:hidden="true" ma:list="{41c7d0a8-ad52-4c0a-b0f4-2330b125105a}" ma:internalName="TaxCatchAllLabel" ma:readOnly="true" ma:showField="CatchAllDataLabel" ma:web="c49f1036-4dea-4458-afd7-43cbe6c18e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5" nillable="true" ma:displayName="Taxonomy Catch All Column" ma:hidden="true" ma:list="{41c7d0a8-ad52-4c0a-b0f4-2330b125105a}" ma:internalName="TaxCatchAll" ma:showField="CatchAllData" ma:web="c49f1036-4dea-4458-afd7-43cbe6c18e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7ddbb95048e4674b1961839f647280e" ma:index="26" nillable="true" ma:taxonomy="true" ma:internalName="o7ddbb95048e4674b1961839f647280e" ma:taxonomyFieldName="NIRASQAGroup" ma:displayName="Country" ma:readOnly="false" ma:default="" ma:fieldId="{87ddbb95-048e-4674-b196-1839f647280e}" ma:taxonomyMulti="true" ma:sspId="ab2600de-030e-40a3-a341-c72395049305" ma:termSetId="6fd9237d-65aa-4da7-afa0-2c7efb1a215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NIRASOnFrontPage" ma:index="28" nillable="true" ma:displayName="On front page" ma:default="0" ma:internalName="NIRASOnFrontPag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ddc2de-63dc-4b6c-ad04-c3c8d4efefe9" elementFormDefault="qualified">
    <xsd:import namespace="http://schemas.microsoft.com/office/2006/documentManagement/types"/>
    <xsd:import namespace="http://schemas.microsoft.com/office/infopath/2007/PartnerControls"/>
    <xsd:element name="MediaServiceEventHashCode" ma:index="2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3" nillable="true" ma:displayName="Location" ma:internalName="MediaServiceLocation" ma:readOnly="true">
      <xsd:simpleType>
        <xsd:restriction base="dms:Text"/>
      </xsd:simpleType>
    </xsd:element>
    <xsd:element name="MediaServiceMetadata" ma:index="3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KeyPoints" ma:index="3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KeyPoints" ma:index="3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DateTaken" ma:index="3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9" nillable="true" ma:displayName="Tags" ma:internalName="MediaServiceAutoTags" ma:readOnly="true">
      <xsd:simpleType>
        <xsd:restriction base="dms:Text"/>
      </xsd:simpleType>
    </xsd:element>
    <xsd:element name="MediaServiceGenerationTime" ma:index="40" nillable="true" ma:displayName="MediaServiceGenerationTime" ma:hidden="true" ma:internalName="MediaServiceGenerationTime" ma:readOnly="true">
      <xsd:simpleType>
        <xsd:restriction base="dms:Text"/>
      </xsd:simpleType>
    </xsd:element>
    <xsd:element name="lcf76f155ced4ddcb4097134ff3c332f" ma:index="45" nillable="true" ma:taxonomy="true" ma:internalName="lcf76f155ced4ddcb4097134ff3c332f" ma:taxonomyFieldName="MediaServiceImageTags" ma:displayName="Image Tags" ma:readOnly="false" ma:fieldId="{5cf76f15-5ced-4ddc-b409-7134ff3c332f}" ma:taxonomyMulti="true" ma:sspId="ab2600de-030e-40a3-a341-c723950493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4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4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f1036-4dea-4458-afd7-43cbe6c18e3e" elementFormDefault="qualified">
    <xsd:import namespace="http://schemas.microsoft.com/office/2006/documentManagement/types"/>
    <xsd:import namespace="http://schemas.microsoft.com/office/infopath/2007/PartnerControls"/>
    <xsd:element name="SharedWithUsers" ma:index="3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4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4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7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ab2600de-030e-40a3-a341-c72395049305" ContentTypeId="0x010100DCD90FCC66DA8F4C882C689D6817D41B" PreviousValue="false"/>
</file>

<file path=customXml/itemProps1.xml><?xml version="1.0" encoding="utf-8"?>
<ds:datastoreItem xmlns:ds="http://schemas.openxmlformats.org/officeDocument/2006/customXml" ds:itemID="{53B25875-C91C-48E4-9B7D-3AF76A8B2565}">
  <ds:schemaRefs>
    <ds:schemaRef ds:uri="http://purl.org/dc/dcmitype/"/>
    <ds:schemaRef ds:uri="http://schemas.microsoft.com/office/2006/documentManagement/types"/>
    <ds:schemaRef ds:uri="36389baf-d775-4142-9ba9-987d54fbb0d5"/>
    <ds:schemaRef ds:uri="http://purl.org/dc/terms/"/>
    <ds:schemaRef ds:uri="http://purl.org/dc/elements/1.1/"/>
    <ds:schemaRef ds:uri="72ddc2de-63dc-4b6c-ad04-c3c8d4efefe9"/>
    <ds:schemaRef ds:uri="http://schemas.microsoft.com/office/infopath/2007/PartnerControls"/>
    <ds:schemaRef ds:uri="http://schemas.openxmlformats.org/package/2006/metadata/core-properties"/>
    <ds:schemaRef ds:uri="c49f1036-4dea-4458-afd7-43cbe6c18e3e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389F053-4EA3-4F52-8A9F-0BC33559A6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F25396-A34D-42BA-92B7-A8871DEDEF32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09B97A20-8D0F-4359-846D-F7FE456D05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389baf-d775-4142-9ba9-987d54fbb0d5"/>
    <ds:schemaRef ds:uri="72ddc2de-63dc-4b6c-ad04-c3c8d4efefe9"/>
    <ds:schemaRef ds:uri="c49f1036-4dea-4458-afd7-43cbe6c18e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50C4C559-849F-4958-9A0B-53DC56E1E985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1046</Words>
  <Application>Microsoft Macintosh PowerPoint</Application>
  <PresentationFormat>Diavoorstelling (4:3)</PresentationFormat>
  <Paragraphs>115</Paragraphs>
  <Slides>9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5" baseType="lpstr">
      <vt:lpstr>Arial</vt:lpstr>
      <vt:lpstr>Calibri</vt:lpstr>
      <vt:lpstr>Candara</vt:lpstr>
      <vt:lpstr>Segoe UI Light</vt:lpstr>
      <vt:lpstr>Verdana</vt:lpstr>
      <vt:lpstr>blank</vt:lpstr>
      <vt:lpstr>Civil society support programmes</vt:lpstr>
      <vt:lpstr>PowerPoint-presentatie</vt:lpstr>
      <vt:lpstr>PowerPoint-presentatie</vt:lpstr>
      <vt:lpstr>Some elements of Fanainga+ CS sustainability approach</vt:lpstr>
      <vt:lpstr>PowerPoint-presentatie</vt:lpstr>
      <vt:lpstr>PowerPoint-presentatie</vt:lpstr>
      <vt:lpstr>Civil society support within broader governance programmes</vt:lpstr>
      <vt:lpstr>PowerPoint-presentatie</vt:lpstr>
      <vt:lpstr>Some take-ways from CEGGA programmes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 Roadmap for Engagement with Civil Society</dc:title>
  <dc:creator>PENDER Helga (EEAS-TBILISI)</dc:creator>
  <cp:lastModifiedBy>Pam van de Bunt</cp:lastModifiedBy>
  <cp:revision>548</cp:revision>
  <cp:lastPrinted>2021-05-29T01:13:36Z</cp:lastPrinted>
  <dcterms:created xsi:type="dcterms:W3CDTF">2016-02-11T22:50:33Z</dcterms:created>
  <dcterms:modified xsi:type="dcterms:W3CDTF">2024-04-03T08:59:46Z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lyLanguageRun">
    <vt:lpwstr>true</vt:lpwstr>
  </property>
  <property fmtid="{D5CDD505-2E9C-101B-9397-08002B2CF9AE}" pid="3" name="ContentTypeId">
    <vt:lpwstr>0x010100DCD90FCC66DA8F4C882C689D6817D41B001CD976F751181A428BCDC354BC5C85AA</vt:lpwstr>
  </property>
  <property fmtid="{D5CDD505-2E9C-101B-9397-08002B2CF9AE}" pid="4" name="_dlc_DocIdItemGuid">
    <vt:lpwstr>cd7e1e98-4f6e-4029-a4d8-cbaf5789f531</vt:lpwstr>
  </property>
</Properties>
</file>