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62" r:id="rId2"/>
    <p:sldId id="363" r:id="rId3"/>
    <p:sldId id="259" r:id="rId4"/>
    <p:sldId id="288" r:id="rId5"/>
    <p:sldId id="263" r:id="rId6"/>
    <p:sldId id="316" r:id="rId7"/>
    <p:sldId id="336" r:id="rId8"/>
    <p:sldId id="317" r:id="rId9"/>
    <p:sldId id="347" r:id="rId10"/>
    <p:sldId id="319" r:id="rId11"/>
    <p:sldId id="333" r:id="rId12"/>
    <p:sldId id="289" r:id="rId13"/>
    <p:sldId id="294" r:id="rId14"/>
    <p:sldId id="293" r:id="rId15"/>
    <p:sldId id="299" r:id="rId16"/>
    <p:sldId id="264" r:id="rId17"/>
    <p:sldId id="300" r:id="rId18"/>
    <p:sldId id="352" r:id="rId19"/>
    <p:sldId id="268" r:id="rId20"/>
    <p:sldId id="335" r:id="rId21"/>
    <p:sldId id="318" r:id="rId22"/>
    <p:sldId id="329" r:id="rId23"/>
    <p:sldId id="355" r:id="rId24"/>
    <p:sldId id="356" r:id="rId25"/>
    <p:sldId id="354" r:id="rId26"/>
    <p:sldId id="360" r:id="rId27"/>
    <p:sldId id="330" r:id="rId28"/>
    <p:sldId id="345" r:id="rId29"/>
    <p:sldId id="358" r:id="rId30"/>
    <p:sldId id="338" r:id="rId31"/>
    <p:sldId id="339" r:id="rId32"/>
    <p:sldId id="348" r:id="rId33"/>
    <p:sldId id="292" r:id="rId34"/>
    <p:sldId id="277" r:id="rId35"/>
    <p:sldId id="278" r:id="rId36"/>
    <p:sldId id="280" r:id="rId37"/>
    <p:sldId id="281" r:id="rId38"/>
    <p:sldId id="357" r:id="rId39"/>
    <p:sldId id="340" r:id="rId40"/>
    <p:sldId id="341" r:id="rId41"/>
    <p:sldId id="342" r:id="rId42"/>
    <p:sldId id="296" r:id="rId43"/>
    <p:sldId id="282" r:id="rId44"/>
    <p:sldId id="283" r:id="rId45"/>
    <p:sldId id="351" r:id="rId46"/>
    <p:sldId id="361" r:id="rId47"/>
    <p:sldId id="298" r:id="rId48"/>
    <p:sldId id="286" r:id="rId49"/>
    <p:sldId id="287" r:id="rId50"/>
  </p:sldIdLst>
  <p:sldSz cx="9144000" cy="6858000" type="screen4x3"/>
  <p:notesSz cx="9926638" cy="6797675"/>
  <p:custDataLst>
    <p:tags r:id="rId53"/>
  </p:custDataLst>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DBF6CA"/>
    <a:srgbClr val="D3F4BE"/>
    <a:srgbClr val="EBFAE2"/>
    <a:srgbClr val="C5F1AD"/>
    <a:srgbClr val="E3FEC2"/>
    <a:srgbClr val="D3FDA1"/>
    <a:srgbClr val="BDDEFF"/>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5470" autoAdjust="0"/>
  </p:normalViewPr>
  <p:slideViewPr>
    <p:cSldViewPr>
      <p:cViewPr>
        <p:scale>
          <a:sx n="90" d="100"/>
          <a:sy n="90" d="100"/>
        </p:scale>
        <p:origin x="-240" y="-72"/>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E3DD4-7DF3-8446-96BA-F8ED63E7EED3}"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nl-NL"/>
        </a:p>
      </dgm:t>
    </dgm:pt>
    <dgm:pt modelId="{089B2DB6-5972-8046-981A-0659C1245F44}">
      <dgm:prSet phldrT="[Tekst]"/>
      <dgm:spPr/>
      <dgm:t>
        <a:bodyPr/>
        <a:lstStyle/>
        <a:p>
          <a:r>
            <a:rPr lang="nl-NL"/>
            <a:t>Reduce</a:t>
          </a:r>
        </a:p>
      </dgm:t>
    </dgm:pt>
    <dgm:pt modelId="{1EECAEED-1249-8B48-A5BD-9CA14E667071}" type="parTrans" cxnId="{E41FB51E-FF23-C24D-A58D-3A729ECD0926}">
      <dgm:prSet/>
      <dgm:spPr/>
      <dgm:t>
        <a:bodyPr/>
        <a:lstStyle/>
        <a:p>
          <a:endParaRPr lang="nl-NL"/>
        </a:p>
      </dgm:t>
    </dgm:pt>
    <dgm:pt modelId="{C041113D-0133-A645-9A36-60FFD1C525E3}" type="sibTrans" cxnId="{E41FB51E-FF23-C24D-A58D-3A729ECD0926}">
      <dgm:prSet/>
      <dgm:spPr>
        <a:solidFill>
          <a:srgbClr val="92D050"/>
        </a:solidFill>
      </dgm:spPr>
      <dgm:t>
        <a:bodyPr/>
        <a:lstStyle/>
        <a:p>
          <a:endParaRPr lang="nl-NL"/>
        </a:p>
      </dgm:t>
    </dgm:pt>
    <dgm:pt modelId="{9C01F9C8-7E71-9046-AAE5-8CB3E3696D71}">
      <dgm:prSet phldrT="[Tekst]"/>
      <dgm:spPr/>
      <dgm:t>
        <a:bodyPr/>
        <a:lstStyle/>
        <a:p>
          <a:r>
            <a:rPr lang="nl-NL"/>
            <a:t>Re-cycle</a:t>
          </a:r>
        </a:p>
      </dgm:t>
    </dgm:pt>
    <dgm:pt modelId="{90D51483-838F-A941-A75B-CD203DE9928B}" type="parTrans" cxnId="{CC61DF2C-916D-9C40-BB3F-B5484452A8F6}">
      <dgm:prSet/>
      <dgm:spPr/>
      <dgm:t>
        <a:bodyPr/>
        <a:lstStyle/>
        <a:p>
          <a:endParaRPr lang="nl-NL"/>
        </a:p>
      </dgm:t>
    </dgm:pt>
    <dgm:pt modelId="{63842A44-875F-7A4A-83CE-2FB06D9223DB}" type="sibTrans" cxnId="{CC61DF2C-916D-9C40-BB3F-B5484452A8F6}">
      <dgm:prSet/>
      <dgm:spPr>
        <a:solidFill>
          <a:srgbClr val="92D050"/>
        </a:solidFill>
      </dgm:spPr>
      <dgm:t>
        <a:bodyPr/>
        <a:lstStyle/>
        <a:p>
          <a:endParaRPr lang="nl-NL"/>
        </a:p>
      </dgm:t>
    </dgm:pt>
    <dgm:pt modelId="{1C6912BA-720E-EA48-BD8E-0702E6555C11}">
      <dgm:prSet phldrT="[Tekst]"/>
      <dgm:spPr/>
      <dgm:t>
        <a:bodyPr/>
        <a:lstStyle/>
        <a:p>
          <a:r>
            <a:rPr lang="nl-NL"/>
            <a:t>Re-use</a:t>
          </a:r>
        </a:p>
      </dgm:t>
    </dgm:pt>
    <dgm:pt modelId="{74B8BCA9-DAD7-7B4A-8509-00F5E6A5FF57}" type="parTrans" cxnId="{94712821-605B-254D-BABF-AC428AAF484B}">
      <dgm:prSet/>
      <dgm:spPr/>
      <dgm:t>
        <a:bodyPr/>
        <a:lstStyle/>
        <a:p>
          <a:endParaRPr lang="nl-NL"/>
        </a:p>
      </dgm:t>
    </dgm:pt>
    <dgm:pt modelId="{DF405584-CB6C-8743-A999-4843F7CA74F6}" type="sibTrans" cxnId="{94712821-605B-254D-BABF-AC428AAF484B}">
      <dgm:prSet/>
      <dgm:spPr>
        <a:solidFill>
          <a:srgbClr val="92D050"/>
        </a:solidFill>
      </dgm:spPr>
      <dgm:t>
        <a:bodyPr/>
        <a:lstStyle/>
        <a:p>
          <a:endParaRPr lang="nl-NL"/>
        </a:p>
      </dgm:t>
    </dgm:pt>
    <dgm:pt modelId="{6B92DAD8-993E-4E42-B639-160809BDB1BC}" type="pres">
      <dgm:prSet presAssocID="{C3DE3DD4-7DF3-8446-96BA-F8ED63E7EED3}" presName="cycle" presStyleCnt="0">
        <dgm:presLayoutVars>
          <dgm:dir/>
          <dgm:resizeHandles val="exact"/>
        </dgm:presLayoutVars>
      </dgm:prSet>
      <dgm:spPr/>
      <dgm:t>
        <a:bodyPr/>
        <a:lstStyle/>
        <a:p>
          <a:endParaRPr lang="nl-NL"/>
        </a:p>
      </dgm:t>
    </dgm:pt>
    <dgm:pt modelId="{356A7F03-8C1C-F94C-8381-B643E1745F9D}" type="pres">
      <dgm:prSet presAssocID="{089B2DB6-5972-8046-981A-0659C1245F44}" presName="dummy" presStyleCnt="0"/>
      <dgm:spPr/>
    </dgm:pt>
    <dgm:pt modelId="{66F44CDF-C87C-B348-AD96-9B41EC84FEAF}" type="pres">
      <dgm:prSet presAssocID="{089B2DB6-5972-8046-981A-0659C1245F44}" presName="node" presStyleLbl="revTx" presStyleIdx="0" presStyleCnt="3">
        <dgm:presLayoutVars>
          <dgm:bulletEnabled val="1"/>
        </dgm:presLayoutVars>
      </dgm:prSet>
      <dgm:spPr/>
      <dgm:t>
        <a:bodyPr/>
        <a:lstStyle/>
        <a:p>
          <a:endParaRPr lang="nl-NL"/>
        </a:p>
      </dgm:t>
    </dgm:pt>
    <dgm:pt modelId="{90401C0C-B92A-704F-B5DA-FC9BBDEBE70B}" type="pres">
      <dgm:prSet presAssocID="{C041113D-0133-A645-9A36-60FFD1C525E3}" presName="sibTrans" presStyleLbl="node1" presStyleIdx="0" presStyleCnt="3"/>
      <dgm:spPr/>
      <dgm:t>
        <a:bodyPr/>
        <a:lstStyle/>
        <a:p>
          <a:endParaRPr lang="nl-NL"/>
        </a:p>
      </dgm:t>
    </dgm:pt>
    <dgm:pt modelId="{A1EBF3EB-E349-EF4F-9DCF-70F3A9D64CAF}" type="pres">
      <dgm:prSet presAssocID="{9C01F9C8-7E71-9046-AAE5-8CB3E3696D71}" presName="dummy" presStyleCnt="0"/>
      <dgm:spPr/>
    </dgm:pt>
    <dgm:pt modelId="{6CA4AAFD-3F6A-DB45-8F07-1DB12ADC283B}" type="pres">
      <dgm:prSet presAssocID="{9C01F9C8-7E71-9046-AAE5-8CB3E3696D71}" presName="node" presStyleLbl="revTx" presStyleIdx="1" presStyleCnt="3">
        <dgm:presLayoutVars>
          <dgm:bulletEnabled val="1"/>
        </dgm:presLayoutVars>
      </dgm:prSet>
      <dgm:spPr/>
      <dgm:t>
        <a:bodyPr/>
        <a:lstStyle/>
        <a:p>
          <a:endParaRPr lang="nl-NL"/>
        </a:p>
      </dgm:t>
    </dgm:pt>
    <dgm:pt modelId="{B8F4C1E2-DA1C-9740-9DBA-D301DF5DAAF3}" type="pres">
      <dgm:prSet presAssocID="{63842A44-875F-7A4A-83CE-2FB06D9223DB}" presName="sibTrans" presStyleLbl="node1" presStyleIdx="1" presStyleCnt="3"/>
      <dgm:spPr/>
      <dgm:t>
        <a:bodyPr/>
        <a:lstStyle/>
        <a:p>
          <a:endParaRPr lang="nl-NL"/>
        </a:p>
      </dgm:t>
    </dgm:pt>
    <dgm:pt modelId="{DE20E996-A7C8-5144-8BE5-C2C2CBB659F2}" type="pres">
      <dgm:prSet presAssocID="{1C6912BA-720E-EA48-BD8E-0702E6555C11}" presName="dummy" presStyleCnt="0"/>
      <dgm:spPr/>
    </dgm:pt>
    <dgm:pt modelId="{49601B8A-48A0-6248-A51A-D6267ECEAAE3}" type="pres">
      <dgm:prSet presAssocID="{1C6912BA-720E-EA48-BD8E-0702E6555C11}" presName="node" presStyleLbl="revTx" presStyleIdx="2" presStyleCnt="3">
        <dgm:presLayoutVars>
          <dgm:bulletEnabled val="1"/>
        </dgm:presLayoutVars>
      </dgm:prSet>
      <dgm:spPr/>
      <dgm:t>
        <a:bodyPr/>
        <a:lstStyle/>
        <a:p>
          <a:endParaRPr lang="nl-NL"/>
        </a:p>
      </dgm:t>
    </dgm:pt>
    <dgm:pt modelId="{1DC71D5C-104B-8844-A05D-F901EB3D51DB}" type="pres">
      <dgm:prSet presAssocID="{DF405584-CB6C-8743-A999-4843F7CA74F6}" presName="sibTrans" presStyleLbl="node1" presStyleIdx="2" presStyleCnt="3"/>
      <dgm:spPr/>
      <dgm:t>
        <a:bodyPr/>
        <a:lstStyle/>
        <a:p>
          <a:endParaRPr lang="nl-NL"/>
        </a:p>
      </dgm:t>
    </dgm:pt>
  </dgm:ptLst>
  <dgm:cxnLst>
    <dgm:cxn modelId="{16FD9AD3-E699-4788-A8CD-BBB19D17545F}" type="presOf" srcId="{1C6912BA-720E-EA48-BD8E-0702E6555C11}" destId="{49601B8A-48A0-6248-A51A-D6267ECEAAE3}" srcOrd="0" destOrd="0" presId="urn:microsoft.com/office/officeart/2005/8/layout/cycle1"/>
    <dgm:cxn modelId="{6899EC11-94A0-40D2-9AF0-29A55422503F}" type="presOf" srcId="{63842A44-875F-7A4A-83CE-2FB06D9223DB}" destId="{B8F4C1E2-DA1C-9740-9DBA-D301DF5DAAF3}" srcOrd="0" destOrd="0" presId="urn:microsoft.com/office/officeart/2005/8/layout/cycle1"/>
    <dgm:cxn modelId="{3736296C-9306-4180-83D8-FA91FDB0293E}" type="presOf" srcId="{9C01F9C8-7E71-9046-AAE5-8CB3E3696D71}" destId="{6CA4AAFD-3F6A-DB45-8F07-1DB12ADC283B}" srcOrd="0" destOrd="0" presId="urn:microsoft.com/office/officeart/2005/8/layout/cycle1"/>
    <dgm:cxn modelId="{8FD0D722-937A-4D00-9EB5-27C8E6F5F75E}" type="presOf" srcId="{C3DE3DD4-7DF3-8446-96BA-F8ED63E7EED3}" destId="{6B92DAD8-993E-4E42-B639-160809BDB1BC}" srcOrd="0" destOrd="0" presId="urn:microsoft.com/office/officeart/2005/8/layout/cycle1"/>
    <dgm:cxn modelId="{CC61DF2C-916D-9C40-BB3F-B5484452A8F6}" srcId="{C3DE3DD4-7DF3-8446-96BA-F8ED63E7EED3}" destId="{9C01F9C8-7E71-9046-AAE5-8CB3E3696D71}" srcOrd="1" destOrd="0" parTransId="{90D51483-838F-A941-A75B-CD203DE9928B}" sibTransId="{63842A44-875F-7A4A-83CE-2FB06D9223DB}"/>
    <dgm:cxn modelId="{E41FB51E-FF23-C24D-A58D-3A729ECD0926}" srcId="{C3DE3DD4-7DF3-8446-96BA-F8ED63E7EED3}" destId="{089B2DB6-5972-8046-981A-0659C1245F44}" srcOrd="0" destOrd="0" parTransId="{1EECAEED-1249-8B48-A5BD-9CA14E667071}" sibTransId="{C041113D-0133-A645-9A36-60FFD1C525E3}"/>
    <dgm:cxn modelId="{BF7B6747-4118-4407-BFB9-41F30E620B7B}" type="presOf" srcId="{089B2DB6-5972-8046-981A-0659C1245F44}" destId="{66F44CDF-C87C-B348-AD96-9B41EC84FEAF}" srcOrd="0" destOrd="0" presId="urn:microsoft.com/office/officeart/2005/8/layout/cycle1"/>
    <dgm:cxn modelId="{1B1DC1DB-8D49-40F8-A890-4AF3BBC1BC85}" type="presOf" srcId="{C041113D-0133-A645-9A36-60FFD1C525E3}" destId="{90401C0C-B92A-704F-B5DA-FC9BBDEBE70B}" srcOrd="0" destOrd="0" presId="urn:microsoft.com/office/officeart/2005/8/layout/cycle1"/>
    <dgm:cxn modelId="{94712821-605B-254D-BABF-AC428AAF484B}" srcId="{C3DE3DD4-7DF3-8446-96BA-F8ED63E7EED3}" destId="{1C6912BA-720E-EA48-BD8E-0702E6555C11}" srcOrd="2" destOrd="0" parTransId="{74B8BCA9-DAD7-7B4A-8509-00F5E6A5FF57}" sibTransId="{DF405584-CB6C-8743-A999-4843F7CA74F6}"/>
    <dgm:cxn modelId="{9735A31F-F4B8-4F1C-85DA-E1687601D0FE}" type="presOf" srcId="{DF405584-CB6C-8743-A999-4843F7CA74F6}" destId="{1DC71D5C-104B-8844-A05D-F901EB3D51DB}" srcOrd="0" destOrd="0" presId="urn:microsoft.com/office/officeart/2005/8/layout/cycle1"/>
    <dgm:cxn modelId="{64069CFE-ECCD-448E-B920-87ED1CD90D0A}" type="presParOf" srcId="{6B92DAD8-993E-4E42-B639-160809BDB1BC}" destId="{356A7F03-8C1C-F94C-8381-B643E1745F9D}" srcOrd="0" destOrd="0" presId="urn:microsoft.com/office/officeart/2005/8/layout/cycle1"/>
    <dgm:cxn modelId="{A6314DFA-43E8-4E48-990E-FE06292A72FC}" type="presParOf" srcId="{6B92DAD8-993E-4E42-B639-160809BDB1BC}" destId="{66F44CDF-C87C-B348-AD96-9B41EC84FEAF}" srcOrd="1" destOrd="0" presId="urn:microsoft.com/office/officeart/2005/8/layout/cycle1"/>
    <dgm:cxn modelId="{6A0212A5-1231-4CB8-ABDE-9F81920EA21E}" type="presParOf" srcId="{6B92DAD8-993E-4E42-B639-160809BDB1BC}" destId="{90401C0C-B92A-704F-B5DA-FC9BBDEBE70B}" srcOrd="2" destOrd="0" presId="urn:microsoft.com/office/officeart/2005/8/layout/cycle1"/>
    <dgm:cxn modelId="{2C04A8DB-4C83-441B-B2F1-6A01CFE99469}" type="presParOf" srcId="{6B92DAD8-993E-4E42-B639-160809BDB1BC}" destId="{A1EBF3EB-E349-EF4F-9DCF-70F3A9D64CAF}" srcOrd="3" destOrd="0" presId="urn:microsoft.com/office/officeart/2005/8/layout/cycle1"/>
    <dgm:cxn modelId="{5D334FA6-8C6E-4717-9995-CAECC9FBC44B}" type="presParOf" srcId="{6B92DAD8-993E-4E42-B639-160809BDB1BC}" destId="{6CA4AAFD-3F6A-DB45-8F07-1DB12ADC283B}" srcOrd="4" destOrd="0" presId="urn:microsoft.com/office/officeart/2005/8/layout/cycle1"/>
    <dgm:cxn modelId="{4FBB8EF0-A91A-4AEF-AF8C-58993DCE3D23}" type="presParOf" srcId="{6B92DAD8-993E-4E42-B639-160809BDB1BC}" destId="{B8F4C1E2-DA1C-9740-9DBA-D301DF5DAAF3}" srcOrd="5" destOrd="0" presId="urn:microsoft.com/office/officeart/2005/8/layout/cycle1"/>
    <dgm:cxn modelId="{A99308BE-6F09-4A9D-966E-4AF2F02D088C}" type="presParOf" srcId="{6B92DAD8-993E-4E42-B639-160809BDB1BC}" destId="{DE20E996-A7C8-5144-8BE5-C2C2CBB659F2}" srcOrd="6" destOrd="0" presId="urn:microsoft.com/office/officeart/2005/8/layout/cycle1"/>
    <dgm:cxn modelId="{2166A055-283A-4A11-8C70-7EB66057F9F6}" type="presParOf" srcId="{6B92DAD8-993E-4E42-B639-160809BDB1BC}" destId="{49601B8A-48A0-6248-A51A-D6267ECEAAE3}" srcOrd="7" destOrd="0" presId="urn:microsoft.com/office/officeart/2005/8/layout/cycle1"/>
    <dgm:cxn modelId="{3C79ED82-27FE-4D35-9473-EA9FA2A2B8E3}" type="presParOf" srcId="{6B92DAD8-993E-4E42-B639-160809BDB1BC}" destId="{1DC71D5C-104B-8844-A05D-F901EB3D51D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BC67C-A4C9-42C9-92B1-129B3100155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254D516-3D85-4F35-BE50-B3E9439EA0FD}" type="pres">
      <dgm:prSet presAssocID="{2A4BC67C-A4C9-42C9-92B1-129B31001551}" presName="Name0" presStyleCnt="0">
        <dgm:presLayoutVars>
          <dgm:dir/>
          <dgm:resizeHandles val="exact"/>
        </dgm:presLayoutVars>
      </dgm:prSet>
      <dgm:spPr/>
      <dgm:t>
        <a:bodyPr/>
        <a:lstStyle/>
        <a:p>
          <a:endParaRPr lang="en-US"/>
        </a:p>
      </dgm:t>
    </dgm:pt>
  </dgm:ptLst>
  <dgm:cxnLst>
    <dgm:cxn modelId="{D3B7F8E4-5AA5-44CE-8A23-D31040C3E16A}" type="presOf" srcId="{2A4BC67C-A4C9-42C9-92B1-129B31001551}" destId="{7254D516-3D85-4F35-BE50-B3E9439EA0FD}" srcOrd="0"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A954E-CA86-4A61-88C9-8D37B31CFE7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FE0B43C4-7F49-47D0-931B-9EBE5A7D5187}">
      <dgm:prSet phldrT="[Text]" custT="1"/>
      <dgm:spPr>
        <a:solidFill>
          <a:srgbClr val="92D050"/>
        </a:solidFill>
        <a:ln>
          <a:solidFill>
            <a:srgbClr val="92D050"/>
          </a:solidFill>
        </a:ln>
      </dgm:spPr>
      <dgm:t>
        <a:bodyPr/>
        <a:lstStyle/>
        <a:p>
          <a:r>
            <a:rPr lang="en-US" sz="1200" dirty="0" smtClean="0">
              <a:solidFill>
                <a:schemeClr val="tx1"/>
              </a:solidFill>
            </a:rPr>
            <a:t>Initial stages</a:t>
          </a:r>
          <a:endParaRPr lang="en-US" sz="1200" dirty="0">
            <a:solidFill>
              <a:schemeClr val="tx1"/>
            </a:solidFill>
          </a:endParaRPr>
        </a:p>
      </dgm:t>
    </dgm:pt>
    <dgm:pt modelId="{703BA4A7-00FC-4A15-9454-2A274EC2DF5D}" type="parTrans" cxnId="{56995EC7-D787-4A61-9E9E-D6813716FC7D}">
      <dgm:prSet/>
      <dgm:spPr/>
      <dgm:t>
        <a:bodyPr/>
        <a:lstStyle/>
        <a:p>
          <a:endParaRPr lang="en-US"/>
        </a:p>
      </dgm:t>
    </dgm:pt>
    <dgm:pt modelId="{D2AC5DCC-E409-4BF7-8192-C73462CC12D8}" type="sibTrans" cxnId="{56995EC7-D787-4A61-9E9E-D6813716FC7D}">
      <dgm:prSet/>
      <dgm:spPr/>
      <dgm:t>
        <a:bodyPr/>
        <a:lstStyle/>
        <a:p>
          <a:endParaRPr lang="en-US"/>
        </a:p>
      </dgm:t>
    </dgm:pt>
    <dgm:pt modelId="{AA0255FB-4F73-443A-A41F-59FC8F354A06}">
      <dgm:prSet phldrT="[Text]" custT="1"/>
      <dgm:spPr>
        <a:noFill/>
        <a:ln>
          <a:solidFill>
            <a:srgbClr val="92D050"/>
          </a:solidFill>
        </a:ln>
      </dgm:spPr>
      <dgm:t>
        <a:bodyPr/>
        <a:lstStyle/>
        <a:p>
          <a:r>
            <a:rPr lang="en-US" sz="2000" dirty="0" smtClean="0"/>
            <a:t>Indicators for environmental issues and targets</a:t>
          </a:r>
          <a:endParaRPr lang="en-US" sz="2000" dirty="0"/>
        </a:p>
      </dgm:t>
    </dgm:pt>
    <dgm:pt modelId="{41AF4346-0DA9-4234-83D6-19E20E77CD0F}" type="parTrans" cxnId="{5081D090-F7BD-477D-8BEB-868A10EB18CD}">
      <dgm:prSet/>
      <dgm:spPr/>
      <dgm:t>
        <a:bodyPr/>
        <a:lstStyle/>
        <a:p>
          <a:endParaRPr lang="en-US"/>
        </a:p>
      </dgm:t>
    </dgm:pt>
    <dgm:pt modelId="{EBC889D5-02E2-4020-96F1-489B0FFB3AF1}" type="sibTrans" cxnId="{5081D090-F7BD-477D-8BEB-868A10EB18CD}">
      <dgm:prSet/>
      <dgm:spPr/>
      <dgm:t>
        <a:bodyPr/>
        <a:lstStyle/>
        <a:p>
          <a:endParaRPr lang="en-US"/>
        </a:p>
      </dgm:t>
    </dgm:pt>
    <dgm:pt modelId="{7B2CA375-E4B5-4048-AD1D-815ABCD23AD5}">
      <dgm:prSet phldrT="[Text]" custT="1"/>
      <dgm:spPr>
        <a:solidFill>
          <a:srgbClr val="92D050"/>
        </a:solidFill>
        <a:ln>
          <a:solidFill>
            <a:srgbClr val="92D050"/>
          </a:solidFill>
        </a:ln>
      </dgm:spPr>
      <dgm:t>
        <a:bodyPr/>
        <a:lstStyle/>
        <a:p>
          <a:r>
            <a:rPr lang="en-US" sz="1050" dirty="0" smtClean="0">
              <a:solidFill>
                <a:schemeClr val="tx1"/>
              </a:solidFill>
            </a:rPr>
            <a:t>Intermediary stages</a:t>
          </a:r>
          <a:endParaRPr lang="en-US" sz="1050" dirty="0">
            <a:solidFill>
              <a:schemeClr val="tx1"/>
            </a:solidFill>
          </a:endParaRPr>
        </a:p>
      </dgm:t>
    </dgm:pt>
    <dgm:pt modelId="{6057AE88-7A2D-4237-83BE-E736A1CBB331}" type="parTrans" cxnId="{3730DB2A-99CA-4FFC-90F3-2E3F55DB5950}">
      <dgm:prSet/>
      <dgm:spPr/>
      <dgm:t>
        <a:bodyPr/>
        <a:lstStyle/>
        <a:p>
          <a:endParaRPr lang="en-US"/>
        </a:p>
      </dgm:t>
    </dgm:pt>
    <dgm:pt modelId="{88C4C644-53FC-440E-9F31-E3FD9AC5FAC7}" type="sibTrans" cxnId="{3730DB2A-99CA-4FFC-90F3-2E3F55DB5950}">
      <dgm:prSet/>
      <dgm:spPr/>
      <dgm:t>
        <a:bodyPr/>
        <a:lstStyle/>
        <a:p>
          <a:endParaRPr lang="en-US"/>
        </a:p>
      </dgm:t>
    </dgm:pt>
    <dgm:pt modelId="{145ACE46-2B5C-49A6-B6BF-2908FA35022C}">
      <dgm:prSet phldrT="[Text]" custT="1"/>
      <dgm:spPr>
        <a:noFill/>
        <a:ln>
          <a:solidFill>
            <a:srgbClr val="92D050"/>
          </a:solidFill>
        </a:ln>
      </dgm:spPr>
      <dgm:t>
        <a:bodyPr/>
        <a:lstStyle/>
        <a:p>
          <a:r>
            <a:rPr lang="en-US" sz="2000" dirty="0" smtClean="0"/>
            <a:t>Indicators for policy interventions</a:t>
          </a:r>
          <a:endParaRPr lang="en-US" sz="2000" dirty="0"/>
        </a:p>
      </dgm:t>
    </dgm:pt>
    <dgm:pt modelId="{B93AD444-79D6-43D7-BCE1-027AE9B7BFFE}" type="parTrans" cxnId="{5C15734C-C8F9-4298-AF1C-F181BD5B7264}">
      <dgm:prSet/>
      <dgm:spPr/>
      <dgm:t>
        <a:bodyPr/>
        <a:lstStyle/>
        <a:p>
          <a:endParaRPr lang="en-US"/>
        </a:p>
      </dgm:t>
    </dgm:pt>
    <dgm:pt modelId="{9AAEAF49-8157-40E5-9907-4D31429EC873}" type="sibTrans" cxnId="{5C15734C-C8F9-4298-AF1C-F181BD5B7264}">
      <dgm:prSet/>
      <dgm:spPr/>
      <dgm:t>
        <a:bodyPr/>
        <a:lstStyle/>
        <a:p>
          <a:endParaRPr lang="en-US"/>
        </a:p>
      </dgm:t>
    </dgm:pt>
    <dgm:pt modelId="{76053772-CC39-4843-9FCF-6F8E69BDEF2E}">
      <dgm:prSet phldrT="[Text]" custT="1"/>
      <dgm:spPr>
        <a:solidFill>
          <a:srgbClr val="92D050"/>
        </a:solidFill>
        <a:ln>
          <a:solidFill>
            <a:srgbClr val="92D050"/>
          </a:solidFill>
        </a:ln>
      </dgm:spPr>
      <dgm:t>
        <a:bodyPr/>
        <a:lstStyle/>
        <a:p>
          <a:r>
            <a:rPr lang="en-US" sz="1200" dirty="0" smtClean="0">
              <a:solidFill>
                <a:schemeClr val="tx1"/>
              </a:solidFill>
            </a:rPr>
            <a:t>Final stages</a:t>
          </a:r>
          <a:endParaRPr lang="en-US" sz="1200" dirty="0">
            <a:solidFill>
              <a:schemeClr val="tx1"/>
            </a:solidFill>
          </a:endParaRPr>
        </a:p>
      </dgm:t>
    </dgm:pt>
    <dgm:pt modelId="{0EA1FB1C-5168-4085-B596-6A5C3384E3F4}" type="parTrans" cxnId="{16702510-C7D1-4183-9BFB-7EA964BB2CDD}">
      <dgm:prSet/>
      <dgm:spPr/>
      <dgm:t>
        <a:bodyPr/>
        <a:lstStyle/>
        <a:p>
          <a:endParaRPr lang="en-US"/>
        </a:p>
      </dgm:t>
    </dgm:pt>
    <dgm:pt modelId="{1EE8A57A-013F-459E-BEEA-29F26E5B9A19}" type="sibTrans" cxnId="{16702510-C7D1-4183-9BFB-7EA964BB2CDD}">
      <dgm:prSet/>
      <dgm:spPr/>
      <dgm:t>
        <a:bodyPr/>
        <a:lstStyle/>
        <a:p>
          <a:endParaRPr lang="en-US"/>
        </a:p>
      </dgm:t>
    </dgm:pt>
    <dgm:pt modelId="{77E07C32-72FD-4E9F-A327-8DA1E3CF40AB}">
      <dgm:prSet phldrT="[Text]" custT="1"/>
      <dgm:spPr>
        <a:noFill/>
        <a:ln>
          <a:solidFill>
            <a:srgbClr val="92D050"/>
          </a:solidFill>
        </a:ln>
      </dgm:spPr>
      <dgm:t>
        <a:bodyPr/>
        <a:lstStyle/>
        <a:p>
          <a:r>
            <a:rPr lang="en-US" sz="2000" dirty="0" smtClean="0"/>
            <a:t>Indicators for policy impacts on well-being and equity</a:t>
          </a:r>
          <a:endParaRPr lang="en-US" sz="2000" dirty="0"/>
        </a:p>
      </dgm:t>
    </dgm:pt>
    <dgm:pt modelId="{6140586A-1DF5-413A-B448-C3E69861615E}" type="parTrans" cxnId="{3CE3AEE9-916E-4545-811D-6CDCE546E4B5}">
      <dgm:prSet/>
      <dgm:spPr/>
      <dgm:t>
        <a:bodyPr/>
        <a:lstStyle/>
        <a:p>
          <a:endParaRPr lang="en-US"/>
        </a:p>
      </dgm:t>
    </dgm:pt>
    <dgm:pt modelId="{63CC1633-9F83-4EFE-B32E-919534A9E907}" type="sibTrans" cxnId="{3CE3AEE9-916E-4545-811D-6CDCE546E4B5}">
      <dgm:prSet/>
      <dgm:spPr/>
      <dgm:t>
        <a:bodyPr/>
        <a:lstStyle/>
        <a:p>
          <a:endParaRPr lang="en-US"/>
        </a:p>
      </dgm:t>
    </dgm:pt>
    <dgm:pt modelId="{4976B78F-5302-4EF8-9D9D-691A8CBE807B}" type="pres">
      <dgm:prSet presAssocID="{A2FA954E-CA86-4A61-88C9-8D37B31CFE79}" presName="linearFlow" presStyleCnt="0">
        <dgm:presLayoutVars>
          <dgm:dir/>
          <dgm:animLvl val="lvl"/>
          <dgm:resizeHandles val="exact"/>
        </dgm:presLayoutVars>
      </dgm:prSet>
      <dgm:spPr/>
      <dgm:t>
        <a:bodyPr/>
        <a:lstStyle/>
        <a:p>
          <a:endParaRPr lang="en-US"/>
        </a:p>
      </dgm:t>
    </dgm:pt>
    <dgm:pt modelId="{F1F50CCF-9B54-4010-9D86-6CCA06AA8DE8}" type="pres">
      <dgm:prSet presAssocID="{FE0B43C4-7F49-47D0-931B-9EBE5A7D5187}" presName="composite" presStyleCnt="0"/>
      <dgm:spPr/>
    </dgm:pt>
    <dgm:pt modelId="{6BD7B451-BCC1-4C89-8DD7-82BE63B3DEE8}" type="pres">
      <dgm:prSet presAssocID="{FE0B43C4-7F49-47D0-931B-9EBE5A7D5187}" presName="parentText" presStyleLbl="alignNode1" presStyleIdx="0" presStyleCnt="3">
        <dgm:presLayoutVars>
          <dgm:chMax val="1"/>
          <dgm:bulletEnabled val="1"/>
        </dgm:presLayoutVars>
      </dgm:prSet>
      <dgm:spPr/>
      <dgm:t>
        <a:bodyPr/>
        <a:lstStyle/>
        <a:p>
          <a:endParaRPr lang="en-US"/>
        </a:p>
      </dgm:t>
    </dgm:pt>
    <dgm:pt modelId="{AADAB17C-8E26-4E36-B7D1-408E585E990E}" type="pres">
      <dgm:prSet presAssocID="{FE0B43C4-7F49-47D0-931B-9EBE5A7D5187}" presName="descendantText" presStyleLbl="alignAcc1" presStyleIdx="0" presStyleCnt="3">
        <dgm:presLayoutVars>
          <dgm:bulletEnabled val="1"/>
        </dgm:presLayoutVars>
      </dgm:prSet>
      <dgm:spPr/>
      <dgm:t>
        <a:bodyPr/>
        <a:lstStyle/>
        <a:p>
          <a:endParaRPr lang="en-US"/>
        </a:p>
      </dgm:t>
    </dgm:pt>
    <dgm:pt modelId="{A5B45F06-C134-439A-9935-C1D4BB3A470D}" type="pres">
      <dgm:prSet presAssocID="{D2AC5DCC-E409-4BF7-8192-C73462CC12D8}" presName="sp" presStyleCnt="0"/>
      <dgm:spPr/>
    </dgm:pt>
    <dgm:pt modelId="{65D92C96-5855-4BE3-9237-83CBF31425B2}" type="pres">
      <dgm:prSet presAssocID="{7B2CA375-E4B5-4048-AD1D-815ABCD23AD5}" presName="composite" presStyleCnt="0"/>
      <dgm:spPr/>
    </dgm:pt>
    <dgm:pt modelId="{38E6B0E7-8343-44C1-8C87-FB5B0A7A3F3D}" type="pres">
      <dgm:prSet presAssocID="{7B2CA375-E4B5-4048-AD1D-815ABCD23AD5}" presName="parentText" presStyleLbl="alignNode1" presStyleIdx="1" presStyleCnt="3">
        <dgm:presLayoutVars>
          <dgm:chMax val="1"/>
          <dgm:bulletEnabled val="1"/>
        </dgm:presLayoutVars>
      </dgm:prSet>
      <dgm:spPr/>
      <dgm:t>
        <a:bodyPr/>
        <a:lstStyle/>
        <a:p>
          <a:endParaRPr lang="en-US"/>
        </a:p>
      </dgm:t>
    </dgm:pt>
    <dgm:pt modelId="{C52C27C8-ACDC-4608-9967-113408E380E5}" type="pres">
      <dgm:prSet presAssocID="{7B2CA375-E4B5-4048-AD1D-815ABCD23AD5}" presName="descendantText" presStyleLbl="alignAcc1" presStyleIdx="1" presStyleCnt="3">
        <dgm:presLayoutVars>
          <dgm:bulletEnabled val="1"/>
        </dgm:presLayoutVars>
      </dgm:prSet>
      <dgm:spPr/>
      <dgm:t>
        <a:bodyPr/>
        <a:lstStyle/>
        <a:p>
          <a:endParaRPr lang="en-US"/>
        </a:p>
      </dgm:t>
    </dgm:pt>
    <dgm:pt modelId="{C67F9E7A-DC22-4C46-934A-4B483B0189B9}" type="pres">
      <dgm:prSet presAssocID="{88C4C644-53FC-440E-9F31-E3FD9AC5FAC7}" presName="sp" presStyleCnt="0"/>
      <dgm:spPr/>
    </dgm:pt>
    <dgm:pt modelId="{E2B54F1D-5251-4E47-90D2-FC6388DF6DD8}" type="pres">
      <dgm:prSet presAssocID="{76053772-CC39-4843-9FCF-6F8E69BDEF2E}" presName="composite" presStyleCnt="0"/>
      <dgm:spPr/>
    </dgm:pt>
    <dgm:pt modelId="{BC29A916-9CB0-444C-9286-194F2C9CB8EF}" type="pres">
      <dgm:prSet presAssocID="{76053772-CC39-4843-9FCF-6F8E69BDEF2E}" presName="parentText" presStyleLbl="alignNode1" presStyleIdx="2" presStyleCnt="3">
        <dgm:presLayoutVars>
          <dgm:chMax val="1"/>
          <dgm:bulletEnabled val="1"/>
        </dgm:presLayoutVars>
      </dgm:prSet>
      <dgm:spPr/>
      <dgm:t>
        <a:bodyPr/>
        <a:lstStyle/>
        <a:p>
          <a:endParaRPr lang="en-US"/>
        </a:p>
      </dgm:t>
    </dgm:pt>
    <dgm:pt modelId="{0EF462FB-8B0E-421F-A7A7-6E967EE6A2B4}" type="pres">
      <dgm:prSet presAssocID="{76053772-CC39-4843-9FCF-6F8E69BDEF2E}" presName="descendantText" presStyleLbl="alignAcc1" presStyleIdx="2" presStyleCnt="3">
        <dgm:presLayoutVars>
          <dgm:bulletEnabled val="1"/>
        </dgm:presLayoutVars>
      </dgm:prSet>
      <dgm:spPr/>
      <dgm:t>
        <a:bodyPr/>
        <a:lstStyle/>
        <a:p>
          <a:endParaRPr lang="en-US"/>
        </a:p>
      </dgm:t>
    </dgm:pt>
  </dgm:ptLst>
  <dgm:cxnLst>
    <dgm:cxn modelId="{3730DB2A-99CA-4FFC-90F3-2E3F55DB5950}" srcId="{A2FA954E-CA86-4A61-88C9-8D37B31CFE79}" destId="{7B2CA375-E4B5-4048-AD1D-815ABCD23AD5}" srcOrd="1" destOrd="0" parTransId="{6057AE88-7A2D-4237-83BE-E736A1CBB331}" sibTransId="{88C4C644-53FC-440E-9F31-E3FD9AC5FAC7}"/>
    <dgm:cxn modelId="{5C15734C-C8F9-4298-AF1C-F181BD5B7264}" srcId="{7B2CA375-E4B5-4048-AD1D-815ABCD23AD5}" destId="{145ACE46-2B5C-49A6-B6BF-2908FA35022C}" srcOrd="0" destOrd="0" parTransId="{B93AD444-79D6-43D7-BCE1-027AE9B7BFFE}" sibTransId="{9AAEAF49-8157-40E5-9907-4D31429EC873}"/>
    <dgm:cxn modelId="{3CE3AEE9-916E-4545-811D-6CDCE546E4B5}" srcId="{76053772-CC39-4843-9FCF-6F8E69BDEF2E}" destId="{77E07C32-72FD-4E9F-A327-8DA1E3CF40AB}" srcOrd="0" destOrd="0" parTransId="{6140586A-1DF5-413A-B448-C3E69861615E}" sibTransId="{63CC1633-9F83-4EFE-B32E-919534A9E907}"/>
    <dgm:cxn modelId="{E617CC68-645C-4024-BAED-964D91A1F59E}" type="presOf" srcId="{7B2CA375-E4B5-4048-AD1D-815ABCD23AD5}" destId="{38E6B0E7-8343-44C1-8C87-FB5B0A7A3F3D}" srcOrd="0" destOrd="0" presId="urn:microsoft.com/office/officeart/2005/8/layout/chevron2"/>
    <dgm:cxn modelId="{085702FF-B5D4-46CA-9416-7188F4952207}" type="presOf" srcId="{145ACE46-2B5C-49A6-B6BF-2908FA35022C}" destId="{C52C27C8-ACDC-4608-9967-113408E380E5}" srcOrd="0" destOrd="0" presId="urn:microsoft.com/office/officeart/2005/8/layout/chevron2"/>
    <dgm:cxn modelId="{56995EC7-D787-4A61-9E9E-D6813716FC7D}" srcId="{A2FA954E-CA86-4A61-88C9-8D37B31CFE79}" destId="{FE0B43C4-7F49-47D0-931B-9EBE5A7D5187}" srcOrd="0" destOrd="0" parTransId="{703BA4A7-00FC-4A15-9454-2A274EC2DF5D}" sibTransId="{D2AC5DCC-E409-4BF7-8192-C73462CC12D8}"/>
    <dgm:cxn modelId="{FC6C3D10-45E2-4910-959C-6A998D43EC7D}" type="presOf" srcId="{76053772-CC39-4843-9FCF-6F8E69BDEF2E}" destId="{BC29A916-9CB0-444C-9286-194F2C9CB8EF}" srcOrd="0" destOrd="0" presId="urn:microsoft.com/office/officeart/2005/8/layout/chevron2"/>
    <dgm:cxn modelId="{5081D090-F7BD-477D-8BEB-868A10EB18CD}" srcId="{FE0B43C4-7F49-47D0-931B-9EBE5A7D5187}" destId="{AA0255FB-4F73-443A-A41F-59FC8F354A06}" srcOrd="0" destOrd="0" parTransId="{41AF4346-0DA9-4234-83D6-19E20E77CD0F}" sibTransId="{EBC889D5-02E2-4020-96F1-489B0FFB3AF1}"/>
    <dgm:cxn modelId="{228886A1-2478-4B2C-96E3-2E41CBB40051}" type="presOf" srcId="{A2FA954E-CA86-4A61-88C9-8D37B31CFE79}" destId="{4976B78F-5302-4EF8-9D9D-691A8CBE807B}" srcOrd="0" destOrd="0" presId="urn:microsoft.com/office/officeart/2005/8/layout/chevron2"/>
    <dgm:cxn modelId="{7D52BADC-5780-4769-89E9-9050E449A997}" type="presOf" srcId="{77E07C32-72FD-4E9F-A327-8DA1E3CF40AB}" destId="{0EF462FB-8B0E-421F-A7A7-6E967EE6A2B4}" srcOrd="0" destOrd="0" presId="urn:microsoft.com/office/officeart/2005/8/layout/chevron2"/>
    <dgm:cxn modelId="{38645D62-6915-430A-A1A6-3DFDA9711F2F}" type="presOf" srcId="{AA0255FB-4F73-443A-A41F-59FC8F354A06}" destId="{AADAB17C-8E26-4E36-B7D1-408E585E990E}" srcOrd="0" destOrd="0" presId="urn:microsoft.com/office/officeart/2005/8/layout/chevron2"/>
    <dgm:cxn modelId="{C3B25E2D-4550-4B98-A261-1014E58B8DD0}" type="presOf" srcId="{FE0B43C4-7F49-47D0-931B-9EBE5A7D5187}" destId="{6BD7B451-BCC1-4C89-8DD7-82BE63B3DEE8}" srcOrd="0" destOrd="0" presId="urn:microsoft.com/office/officeart/2005/8/layout/chevron2"/>
    <dgm:cxn modelId="{16702510-C7D1-4183-9BFB-7EA964BB2CDD}" srcId="{A2FA954E-CA86-4A61-88C9-8D37B31CFE79}" destId="{76053772-CC39-4843-9FCF-6F8E69BDEF2E}" srcOrd="2" destOrd="0" parTransId="{0EA1FB1C-5168-4085-B596-6A5C3384E3F4}" sibTransId="{1EE8A57A-013F-459E-BEEA-29F26E5B9A19}"/>
    <dgm:cxn modelId="{916F178F-220F-4E58-9E1B-82B5D0EE425B}" type="presParOf" srcId="{4976B78F-5302-4EF8-9D9D-691A8CBE807B}" destId="{F1F50CCF-9B54-4010-9D86-6CCA06AA8DE8}" srcOrd="0" destOrd="0" presId="urn:microsoft.com/office/officeart/2005/8/layout/chevron2"/>
    <dgm:cxn modelId="{D10D4A9D-9D92-4B99-951E-CCF1B6F3D5AE}" type="presParOf" srcId="{F1F50CCF-9B54-4010-9D86-6CCA06AA8DE8}" destId="{6BD7B451-BCC1-4C89-8DD7-82BE63B3DEE8}" srcOrd="0" destOrd="0" presId="urn:microsoft.com/office/officeart/2005/8/layout/chevron2"/>
    <dgm:cxn modelId="{3A448E25-4FBB-4564-AF67-5A3B8DDEAD58}" type="presParOf" srcId="{F1F50CCF-9B54-4010-9D86-6CCA06AA8DE8}" destId="{AADAB17C-8E26-4E36-B7D1-408E585E990E}" srcOrd="1" destOrd="0" presId="urn:microsoft.com/office/officeart/2005/8/layout/chevron2"/>
    <dgm:cxn modelId="{94B79767-9BEF-42C0-8A04-A198C26745B0}" type="presParOf" srcId="{4976B78F-5302-4EF8-9D9D-691A8CBE807B}" destId="{A5B45F06-C134-439A-9935-C1D4BB3A470D}" srcOrd="1" destOrd="0" presId="urn:microsoft.com/office/officeart/2005/8/layout/chevron2"/>
    <dgm:cxn modelId="{D1362683-0DB6-4451-AC78-6D1439AA9F5B}" type="presParOf" srcId="{4976B78F-5302-4EF8-9D9D-691A8CBE807B}" destId="{65D92C96-5855-4BE3-9237-83CBF31425B2}" srcOrd="2" destOrd="0" presId="urn:microsoft.com/office/officeart/2005/8/layout/chevron2"/>
    <dgm:cxn modelId="{FA3705B7-B6EB-49BD-B380-CB59679FC076}" type="presParOf" srcId="{65D92C96-5855-4BE3-9237-83CBF31425B2}" destId="{38E6B0E7-8343-44C1-8C87-FB5B0A7A3F3D}" srcOrd="0" destOrd="0" presId="urn:microsoft.com/office/officeart/2005/8/layout/chevron2"/>
    <dgm:cxn modelId="{DE0F69E3-71AF-41F1-BA28-110FB5BFB328}" type="presParOf" srcId="{65D92C96-5855-4BE3-9237-83CBF31425B2}" destId="{C52C27C8-ACDC-4608-9967-113408E380E5}" srcOrd="1" destOrd="0" presId="urn:microsoft.com/office/officeart/2005/8/layout/chevron2"/>
    <dgm:cxn modelId="{9B371244-0458-4E47-8E7B-265304D70329}" type="presParOf" srcId="{4976B78F-5302-4EF8-9D9D-691A8CBE807B}" destId="{C67F9E7A-DC22-4C46-934A-4B483B0189B9}" srcOrd="3" destOrd="0" presId="urn:microsoft.com/office/officeart/2005/8/layout/chevron2"/>
    <dgm:cxn modelId="{D0B8CE5D-6FEB-4AF4-86B4-3A421E942C56}" type="presParOf" srcId="{4976B78F-5302-4EF8-9D9D-691A8CBE807B}" destId="{E2B54F1D-5251-4E47-90D2-FC6388DF6DD8}" srcOrd="4" destOrd="0" presId="urn:microsoft.com/office/officeart/2005/8/layout/chevron2"/>
    <dgm:cxn modelId="{3B3629AF-B950-4AE7-876D-56B614BF5E70}" type="presParOf" srcId="{E2B54F1D-5251-4E47-90D2-FC6388DF6DD8}" destId="{BC29A916-9CB0-444C-9286-194F2C9CB8EF}" srcOrd="0" destOrd="0" presId="urn:microsoft.com/office/officeart/2005/8/layout/chevron2"/>
    <dgm:cxn modelId="{CE80E36D-3789-49C5-9478-92312A3783F3}" type="presParOf" srcId="{E2B54F1D-5251-4E47-90D2-FC6388DF6DD8}" destId="{0EF462FB-8B0E-421F-A7A7-6E967EE6A2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4CDF-C87C-B348-AD96-9B41EC84FEAF}">
      <dsp:nvSpPr>
        <dsp:cNvPr id="0" name=""/>
        <dsp:cNvSpPr/>
      </dsp:nvSpPr>
      <dsp:spPr>
        <a:xfrm>
          <a:off x="1555495" y="149287"/>
          <a:ext cx="759459" cy="75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kern="1200"/>
            <a:t>Reduce</a:t>
          </a:r>
        </a:p>
      </dsp:txBody>
      <dsp:txXfrm>
        <a:off x="1555495" y="149287"/>
        <a:ext cx="759459" cy="759459"/>
      </dsp:txXfrm>
    </dsp:sp>
    <dsp:sp modelId="{90401C0C-B92A-704F-B5DA-FC9BBDEBE70B}">
      <dsp:nvSpPr>
        <dsp:cNvPr id="0" name=""/>
        <dsp:cNvSpPr/>
      </dsp:nvSpPr>
      <dsp:spPr>
        <a:xfrm>
          <a:off x="397761" y="-392"/>
          <a:ext cx="1796765" cy="1796765"/>
        </a:xfrm>
        <a:prstGeom prst="circularArrow">
          <a:avLst>
            <a:gd name="adj1" fmla="val 8242"/>
            <a:gd name="adj2" fmla="val 575591"/>
            <a:gd name="adj3" fmla="val 2966262"/>
            <a:gd name="adj4" fmla="val 50110"/>
            <a:gd name="adj5" fmla="val 9616"/>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A4AAFD-3F6A-DB45-8F07-1DB12ADC283B}">
      <dsp:nvSpPr>
        <dsp:cNvPr id="0" name=""/>
        <dsp:cNvSpPr/>
      </dsp:nvSpPr>
      <dsp:spPr>
        <a:xfrm>
          <a:off x="916414" y="1256207"/>
          <a:ext cx="759459" cy="75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kern="1200"/>
            <a:t>Re-cycle</a:t>
          </a:r>
        </a:p>
      </dsp:txBody>
      <dsp:txXfrm>
        <a:off x="916414" y="1256207"/>
        <a:ext cx="759459" cy="759459"/>
      </dsp:txXfrm>
    </dsp:sp>
    <dsp:sp modelId="{B8F4C1E2-DA1C-9740-9DBA-D301DF5DAAF3}">
      <dsp:nvSpPr>
        <dsp:cNvPr id="0" name=""/>
        <dsp:cNvSpPr/>
      </dsp:nvSpPr>
      <dsp:spPr>
        <a:xfrm>
          <a:off x="397761" y="-392"/>
          <a:ext cx="1796765" cy="1796765"/>
        </a:xfrm>
        <a:prstGeom prst="circularArrow">
          <a:avLst>
            <a:gd name="adj1" fmla="val 8242"/>
            <a:gd name="adj2" fmla="val 575591"/>
            <a:gd name="adj3" fmla="val 10174299"/>
            <a:gd name="adj4" fmla="val 7258147"/>
            <a:gd name="adj5" fmla="val 9616"/>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601B8A-48A0-6248-A51A-D6267ECEAAE3}">
      <dsp:nvSpPr>
        <dsp:cNvPr id="0" name=""/>
        <dsp:cNvSpPr/>
      </dsp:nvSpPr>
      <dsp:spPr>
        <a:xfrm>
          <a:off x="277333" y="149287"/>
          <a:ext cx="759459" cy="75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NL" sz="1500" kern="1200"/>
            <a:t>Re-use</a:t>
          </a:r>
        </a:p>
      </dsp:txBody>
      <dsp:txXfrm>
        <a:off x="277333" y="149287"/>
        <a:ext cx="759459" cy="759459"/>
      </dsp:txXfrm>
    </dsp:sp>
    <dsp:sp modelId="{1DC71D5C-104B-8844-A05D-F901EB3D51DB}">
      <dsp:nvSpPr>
        <dsp:cNvPr id="0" name=""/>
        <dsp:cNvSpPr/>
      </dsp:nvSpPr>
      <dsp:spPr>
        <a:xfrm>
          <a:off x="397761" y="-392"/>
          <a:ext cx="1796765" cy="1796765"/>
        </a:xfrm>
        <a:prstGeom prst="circularArrow">
          <a:avLst>
            <a:gd name="adj1" fmla="val 8242"/>
            <a:gd name="adj2" fmla="val 575591"/>
            <a:gd name="adj3" fmla="val 16858969"/>
            <a:gd name="adj4" fmla="val 14965440"/>
            <a:gd name="adj5" fmla="val 9616"/>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7B451-BCC1-4C89-8DD7-82BE63B3DEE8}">
      <dsp:nvSpPr>
        <dsp:cNvPr id="0" name=""/>
        <dsp:cNvSpPr/>
      </dsp:nvSpPr>
      <dsp:spPr>
        <a:xfrm rot="5400000">
          <a:off x="-196180" y="197405"/>
          <a:ext cx="1307871" cy="915510"/>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Initial stages</a:t>
          </a:r>
          <a:endParaRPr lang="en-US" sz="1200" kern="1200" dirty="0">
            <a:solidFill>
              <a:schemeClr val="tx1"/>
            </a:solidFill>
          </a:endParaRPr>
        </a:p>
      </dsp:txBody>
      <dsp:txXfrm rot="-5400000">
        <a:off x="1" y="458979"/>
        <a:ext cx="915510" cy="392361"/>
      </dsp:txXfrm>
    </dsp:sp>
    <dsp:sp modelId="{AADAB17C-8E26-4E36-B7D1-408E585E990E}">
      <dsp:nvSpPr>
        <dsp:cNvPr id="0" name=""/>
        <dsp:cNvSpPr/>
      </dsp:nvSpPr>
      <dsp:spPr>
        <a:xfrm rot="5400000">
          <a:off x="3273056" y="-2356321"/>
          <a:ext cx="850116" cy="5565209"/>
        </a:xfrm>
        <a:prstGeom prst="round2SameRect">
          <a:avLst/>
        </a:prstGeom>
        <a:no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Indicators for environmental issues and targets</a:t>
          </a:r>
          <a:endParaRPr lang="en-US" sz="2000" kern="1200" dirty="0"/>
        </a:p>
      </dsp:txBody>
      <dsp:txXfrm rot="-5400000">
        <a:off x="915510" y="42724"/>
        <a:ext cx="5523710" cy="767118"/>
      </dsp:txXfrm>
    </dsp:sp>
    <dsp:sp modelId="{38E6B0E7-8343-44C1-8C87-FB5B0A7A3F3D}">
      <dsp:nvSpPr>
        <dsp:cNvPr id="0" name=""/>
        <dsp:cNvSpPr/>
      </dsp:nvSpPr>
      <dsp:spPr>
        <a:xfrm rot="5400000">
          <a:off x="-196180" y="1306751"/>
          <a:ext cx="1307871" cy="915510"/>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smtClean="0">
              <a:solidFill>
                <a:schemeClr val="tx1"/>
              </a:solidFill>
            </a:rPr>
            <a:t>Intermediary stages</a:t>
          </a:r>
          <a:endParaRPr lang="en-US" sz="1050" kern="1200" dirty="0">
            <a:solidFill>
              <a:schemeClr val="tx1"/>
            </a:solidFill>
          </a:endParaRPr>
        </a:p>
      </dsp:txBody>
      <dsp:txXfrm rot="-5400000">
        <a:off x="1" y="1568325"/>
        <a:ext cx="915510" cy="392361"/>
      </dsp:txXfrm>
    </dsp:sp>
    <dsp:sp modelId="{C52C27C8-ACDC-4608-9967-113408E380E5}">
      <dsp:nvSpPr>
        <dsp:cNvPr id="0" name=""/>
        <dsp:cNvSpPr/>
      </dsp:nvSpPr>
      <dsp:spPr>
        <a:xfrm rot="5400000">
          <a:off x="3273056" y="-1246975"/>
          <a:ext cx="850116" cy="5565209"/>
        </a:xfrm>
        <a:prstGeom prst="round2SameRect">
          <a:avLst/>
        </a:prstGeom>
        <a:no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Indicators for policy interventions</a:t>
          </a:r>
          <a:endParaRPr lang="en-US" sz="2000" kern="1200" dirty="0"/>
        </a:p>
      </dsp:txBody>
      <dsp:txXfrm rot="-5400000">
        <a:off x="915510" y="1152070"/>
        <a:ext cx="5523710" cy="767118"/>
      </dsp:txXfrm>
    </dsp:sp>
    <dsp:sp modelId="{BC29A916-9CB0-444C-9286-194F2C9CB8EF}">
      <dsp:nvSpPr>
        <dsp:cNvPr id="0" name=""/>
        <dsp:cNvSpPr/>
      </dsp:nvSpPr>
      <dsp:spPr>
        <a:xfrm rot="5400000">
          <a:off x="-196180" y="2416097"/>
          <a:ext cx="1307871" cy="915510"/>
        </a:xfrm>
        <a:prstGeom prst="chevron">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Final stages</a:t>
          </a:r>
          <a:endParaRPr lang="en-US" sz="1200" kern="1200" dirty="0">
            <a:solidFill>
              <a:schemeClr val="tx1"/>
            </a:solidFill>
          </a:endParaRPr>
        </a:p>
      </dsp:txBody>
      <dsp:txXfrm rot="-5400000">
        <a:off x="1" y="2677671"/>
        <a:ext cx="915510" cy="392361"/>
      </dsp:txXfrm>
    </dsp:sp>
    <dsp:sp modelId="{0EF462FB-8B0E-421F-A7A7-6E967EE6A2B4}">
      <dsp:nvSpPr>
        <dsp:cNvPr id="0" name=""/>
        <dsp:cNvSpPr/>
      </dsp:nvSpPr>
      <dsp:spPr>
        <a:xfrm rot="5400000">
          <a:off x="3273056" y="-137630"/>
          <a:ext cx="850116" cy="5565209"/>
        </a:xfrm>
        <a:prstGeom prst="round2SameRect">
          <a:avLst/>
        </a:prstGeom>
        <a:no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Indicators for policy impacts on well-being and equity</a:t>
          </a:r>
          <a:endParaRPr lang="en-US" sz="2000" kern="1200" dirty="0"/>
        </a:p>
      </dsp:txBody>
      <dsp:txXfrm rot="-5400000">
        <a:off x="915510" y="2261415"/>
        <a:ext cx="5523710" cy="76711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D1FE416-F8A5-43CD-A5EE-D6ADBE2AE2ED}" type="slidenum">
              <a:rPr lang="en-GB"/>
              <a:pPr>
                <a:defRPr/>
              </a:pPr>
              <a:t>‹#›</a:t>
            </a:fld>
            <a:endParaRPr lang="en-GB"/>
          </a:p>
        </p:txBody>
      </p:sp>
    </p:spTree>
    <p:extLst>
      <p:ext uri="{BB962C8B-B14F-4D97-AF65-F5344CB8AC3E}">
        <p14:creationId xmlns:p14="http://schemas.microsoft.com/office/powerpoint/2010/main" val="111395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21696" y="0"/>
            <a:ext cx="4302625" cy="34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4820"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992201" y="3228705"/>
            <a:ext cx="7942238" cy="305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21696" y="6456324"/>
            <a:ext cx="4302625" cy="34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3B488B20-A08D-47B6-ADE7-8DEB44560A18}" type="slidenum">
              <a:rPr lang="en-GB"/>
              <a:pPr>
                <a:defRPr/>
              </a:pPr>
              <a:t>‹#›</a:t>
            </a:fld>
            <a:endParaRPr lang="en-GB"/>
          </a:p>
        </p:txBody>
      </p:sp>
    </p:spTree>
    <p:extLst>
      <p:ext uri="{BB962C8B-B14F-4D97-AF65-F5344CB8AC3E}">
        <p14:creationId xmlns:p14="http://schemas.microsoft.com/office/powerpoint/2010/main" val="2895951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5</a:t>
            </a:fld>
            <a:endParaRPr lang="en-GB" dirty="0"/>
          </a:p>
        </p:txBody>
      </p:sp>
    </p:spTree>
    <p:extLst>
      <p:ext uri="{BB962C8B-B14F-4D97-AF65-F5344CB8AC3E}">
        <p14:creationId xmlns:p14="http://schemas.microsoft.com/office/powerpoint/2010/main" val="348373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a:ln/>
        </p:spPr>
      </p:sp>
      <p:sp>
        <p:nvSpPr>
          <p:cNvPr id="92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 typeface="Wingdings" pitchFamily="2" charset="2"/>
              <a:buNone/>
            </a:pPr>
            <a:r>
              <a:rPr lang="en-GB" sz="1000" b="1" dirty="0">
                <a:ea typeface="ＭＳ Ｐゴシック" pitchFamily="34" charset="-128"/>
              </a:rPr>
              <a:t>ENVIRONMENTAL RATIONALE </a:t>
            </a:r>
            <a:r>
              <a:rPr lang="en-GB" sz="1000" dirty="0">
                <a:ea typeface="ＭＳ Ｐゴシック" pitchFamily="34" charset="-128"/>
              </a:rPr>
              <a:t>: pretty obvious… we should be protecting the earth(</a:t>
            </a:r>
            <a:r>
              <a:rPr lang="en-GB" altLang="en-US" sz="1000" dirty="0">
                <a:ea typeface="ＭＳ Ｐゴシック" pitchFamily="34" charset="-128"/>
              </a:rPr>
              <a:t>‘</a:t>
            </a:r>
            <a:r>
              <a:rPr lang="en-GB" sz="1000" dirty="0">
                <a:ea typeface="ＭＳ Ｐゴシック" pitchFamily="34" charset="-128"/>
              </a:rPr>
              <a:t>s capacity) – thus our interventions should not contribute (too much – at all) to environmental degradation… + we have international commitments etc. </a:t>
            </a:r>
          </a:p>
          <a:p>
            <a:pPr eaLnBrk="1" hangingPunct="1">
              <a:spcBef>
                <a:spcPct val="0"/>
              </a:spcBef>
            </a:pPr>
            <a:endParaRPr lang="en-GB" sz="1000" dirty="0">
              <a:ea typeface="ＭＳ Ｐゴシック" pitchFamily="34" charset="-128"/>
              <a:sym typeface="Wingdings" pitchFamily="2" charset="2"/>
            </a:endParaRPr>
          </a:p>
          <a:p>
            <a:pPr eaLnBrk="1" hangingPunct="1">
              <a:spcBef>
                <a:spcPct val="0"/>
              </a:spcBef>
            </a:pPr>
            <a:r>
              <a:rPr lang="en-GB" sz="1000" dirty="0">
                <a:ea typeface="ＭＳ Ｐゴシック" pitchFamily="34" charset="-128"/>
                <a:sym typeface="Wingdings" pitchFamily="2" charset="2"/>
              </a:rPr>
              <a:t>The environmental (ecological) footprint calculates </a:t>
            </a:r>
            <a:r>
              <a:rPr lang="en-GB" sz="1000" dirty="0">
                <a:ea typeface="ＭＳ Ｐゴシック" pitchFamily="34" charset="-128"/>
              </a:rPr>
              <a:t>human pressure on the planet. It measures how much land and water area a human population (region, activity, humanity) requires to produce the resource it consumes and to absorb its carbon dioxide emissions, using prevailing technology and compares this measurement to how much land and sea area is available.</a:t>
            </a:r>
            <a:endParaRPr lang="en-GB" sz="1000" dirty="0">
              <a:ea typeface="ＭＳ Ｐゴシック" pitchFamily="34" charset="-128"/>
              <a:sym typeface="Wingdings" pitchFamily="2" charset="2"/>
            </a:endParaRPr>
          </a:p>
          <a:p>
            <a:pPr eaLnBrk="1" hangingPunct="1">
              <a:spcBef>
                <a:spcPct val="0"/>
              </a:spcBef>
            </a:pPr>
            <a:endParaRPr lang="en-GB" sz="1000" dirty="0">
              <a:ea typeface="ＭＳ Ｐゴシック" pitchFamily="34" charset="-128"/>
              <a:sym typeface="Wingdings" pitchFamily="2" charset="2"/>
            </a:endParaRPr>
          </a:p>
          <a:p>
            <a:pPr>
              <a:spcBef>
                <a:spcPct val="0"/>
              </a:spcBef>
            </a:pPr>
            <a:r>
              <a:rPr lang="en-GB" sz="1000" i="1" dirty="0">
                <a:ea typeface="ＭＳ Ｐゴシック" pitchFamily="34" charset="-128"/>
              </a:rPr>
              <a:t>Since the 1970s, humanity has been in ecological overshoot with annual demand on resources exceeding what Earth can regenerate each year</a:t>
            </a:r>
            <a:r>
              <a:rPr lang="en-GB" sz="1000" dirty="0">
                <a:ea typeface="ＭＳ Ｐゴシック" pitchFamily="34" charset="-128"/>
              </a:rPr>
              <a:t>. </a:t>
            </a:r>
            <a:r>
              <a:rPr lang="en-GB" sz="1000" b="1" u="sng" dirty="0">
                <a:ea typeface="ＭＳ Ｐゴシック" pitchFamily="34" charset="-128"/>
              </a:rPr>
              <a:t>Today humanity uses the equivalent of 1.5 planets to provide the resources we use and absorb our waste. This means it now takes the Earth one year and six months to regenerate what we use in a year</a:t>
            </a:r>
            <a:r>
              <a:rPr lang="en-GB" sz="1000" dirty="0">
                <a:ea typeface="ＭＳ Ｐゴシック" pitchFamily="34" charset="-128"/>
              </a:rPr>
              <a:t>. i.e. we eat/deplete the stock. </a:t>
            </a:r>
          </a:p>
          <a:p>
            <a:pPr>
              <a:spcBef>
                <a:spcPct val="0"/>
              </a:spcBef>
            </a:pPr>
            <a:endParaRPr lang="fr-BE" sz="1000" dirty="0">
              <a:ea typeface="ＭＳ Ｐゴシック" pitchFamily="34" charset="-128"/>
              <a:sym typeface="Wingdings" pitchFamily="2" charset="2"/>
            </a:endParaRPr>
          </a:p>
          <a:p>
            <a:pPr>
              <a:spcBef>
                <a:spcPct val="0"/>
              </a:spcBef>
            </a:pPr>
            <a:r>
              <a:rPr lang="fr-BE" sz="1000" dirty="0">
                <a:ea typeface="ＭＳ Ｐゴシック" pitchFamily="34" charset="-128"/>
                <a:sym typeface="Wingdings" pitchFamily="2" charset="2"/>
              </a:rPr>
              <a:t>This translates </a:t>
            </a:r>
            <a:r>
              <a:rPr lang="fr-BE" sz="1000" dirty="0" err="1">
                <a:ea typeface="ＭＳ Ｐゴシック" pitchFamily="34" charset="-128"/>
                <a:sym typeface="Wingdings" pitchFamily="2" charset="2"/>
              </a:rPr>
              <a:t>into</a:t>
            </a:r>
            <a:r>
              <a:rPr lang="fr-BE" sz="1000" dirty="0">
                <a:ea typeface="ＭＳ Ｐゴシック" pitchFamily="34" charset="-128"/>
                <a:sym typeface="Wingdings" pitchFamily="2" charset="2"/>
              </a:rPr>
              <a:t> the concept of </a:t>
            </a:r>
            <a:r>
              <a:rPr lang="fr-BE" sz="1000" dirty="0" err="1">
                <a:ea typeface="ＭＳ Ｐゴシック" pitchFamily="34" charset="-128"/>
                <a:sym typeface="Wingdings" pitchFamily="2" charset="2"/>
              </a:rPr>
              <a:t>sustainable</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consumption</a:t>
            </a:r>
            <a:r>
              <a:rPr lang="fr-BE" sz="1000" dirty="0">
                <a:ea typeface="ＭＳ Ｐゴシック" pitchFamily="34" charset="-128"/>
                <a:sym typeface="Wingdings" pitchFamily="2" charset="2"/>
              </a:rPr>
              <a:t> and production: </a:t>
            </a:r>
            <a:r>
              <a:rPr lang="fr-BE" sz="1000" dirty="0" err="1">
                <a:ea typeface="ＭＳ Ｐゴシック" pitchFamily="34" charset="-128"/>
                <a:sym typeface="Wingdings" pitchFamily="2" charset="2"/>
              </a:rPr>
              <a:t>using</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resources</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energy</a:t>
            </a:r>
            <a:r>
              <a:rPr lang="fr-BE" sz="1000" dirty="0">
                <a:ea typeface="ＭＳ Ｐゴシック" pitchFamily="34" charset="-128"/>
                <a:sym typeface="Wingdings" pitchFamily="2" charset="2"/>
              </a:rPr>
              <a:t> more </a:t>
            </a:r>
            <a:r>
              <a:rPr lang="fr-BE" sz="1000" dirty="0" err="1">
                <a:ea typeface="ＭＳ Ｐゴシック" pitchFamily="34" charset="-128"/>
                <a:sym typeface="Wingdings" pitchFamily="2" charset="2"/>
              </a:rPr>
              <a:t>efficiently</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reducing</a:t>
            </a:r>
            <a:r>
              <a:rPr lang="fr-BE" sz="1000" dirty="0">
                <a:ea typeface="ＭＳ Ｐゴシック" pitchFamily="34" charset="-128"/>
                <a:sym typeface="Wingdings" pitchFamily="2" charset="2"/>
              </a:rPr>
              <a:t> GHG </a:t>
            </a:r>
            <a:r>
              <a:rPr lang="fr-BE" sz="1000" dirty="0" err="1">
                <a:ea typeface="ＭＳ Ｐゴシック" pitchFamily="34" charset="-128"/>
                <a:sym typeface="Wingdings" pitchFamily="2" charset="2"/>
              </a:rPr>
              <a:t>emissions</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other</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environmental</a:t>
            </a:r>
            <a:r>
              <a:rPr lang="fr-BE" sz="1000" dirty="0">
                <a:ea typeface="ＭＳ Ｐゴシック" pitchFamily="34" charset="-128"/>
                <a:sym typeface="Wingdings" pitchFamily="2" charset="2"/>
              </a:rPr>
              <a:t> impact. It </a:t>
            </a:r>
            <a:r>
              <a:rPr lang="fr-BE" sz="1000" dirty="0" err="1">
                <a:ea typeface="ＭＳ Ｐゴシック" pitchFamily="34" charset="-128"/>
                <a:sym typeface="Wingdings" pitchFamily="2" charset="2"/>
              </a:rPr>
              <a:t>is</a:t>
            </a:r>
            <a:r>
              <a:rPr lang="fr-BE" sz="1000" dirty="0">
                <a:ea typeface="ＭＳ Ｐゴシック" pitchFamily="34" charset="-128"/>
                <a:sym typeface="Wingdings" pitchFamily="2" charset="2"/>
              </a:rPr>
              <a:t> about </a:t>
            </a:r>
            <a:r>
              <a:rPr lang="fr-BE" sz="1000" dirty="0" err="1">
                <a:ea typeface="ＭＳ Ｐゴシック" pitchFamily="34" charset="-128"/>
                <a:sym typeface="Wingdings" pitchFamily="2" charset="2"/>
              </a:rPr>
              <a:t>producting</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using</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products</a:t>
            </a:r>
            <a:r>
              <a:rPr lang="fr-BE" sz="1000" dirty="0">
                <a:ea typeface="ＭＳ Ｐゴシック" pitchFamily="34" charset="-128"/>
                <a:sym typeface="Wingdings" pitchFamily="2" charset="2"/>
              </a:rPr>
              <a:t> and services in a </a:t>
            </a:r>
            <a:r>
              <a:rPr lang="fr-BE" sz="1000" dirty="0" err="1">
                <a:ea typeface="ＭＳ Ｐゴシック" pitchFamily="34" charset="-128"/>
                <a:sym typeface="Wingdings" pitchFamily="2" charset="2"/>
              </a:rPr>
              <a:t>way</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that</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is</a:t>
            </a:r>
            <a:r>
              <a:rPr lang="fr-BE" sz="1000" dirty="0">
                <a:ea typeface="ＭＳ Ｐゴシック" pitchFamily="34" charset="-128"/>
                <a:sym typeface="Wingdings" pitchFamily="2" charset="2"/>
              </a:rPr>
              <a:t> least </a:t>
            </a:r>
            <a:r>
              <a:rPr lang="fr-BE" sz="1000" dirty="0" err="1">
                <a:ea typeface="ＭＳ Ｐゴシック" pitchFamily="34" charset="-128"/>
                <a:sym typeface="Wingdings" pitchFamily="2" charset="2"/>
              </a:rPr>
              <a:t>harmful</a:t>
            </a:r>
            <a:r>
              <a:rPr lang="fr-BE" sz="1000" dirty="0">
                <a:ea typeface="ＭＳ Ｐゴシック" pitchFamily="34" charset="-128"/>
                <a:sym typeface="Wingdings" pitchFamily="2" charset="2"/>
              </a:rPr>
              <a:t> to the </a:t>
            </a:r>
            <a:r>
              <a:rPr lang="fr-BE" sz="1000" dirty="0" err="1">
                <a:ea typeface="ＭＳ Ｐゴシック" pitchFamily="34" charset="-128"/>
                <a:sym typeface="Wingdings" pitchFamily="2" charset="2"/>
              </a:rPr>
              <a:t>environment</a:t>
            </a:r>
            <a:r>
              <a:rPr lang="fr-BE" sz="1000" dirty="0">
                <a:ea typeface="ＭＳ Ｐゴシック" pitchFamily="34" charset="-128"/>
                <a:sym typeface="Wingdings" pitchFamily="2" charset="2"/>
              </a:rPr>
              <a:t> (and </a:t>
            </a:r>
            <a:r>
              <a:rPr lang="fr-BE" sz="1000" dirty="0" err="1">
                <a:ea typeface="ＭＳ Ｐゴシック" pitchFamily="34" charset="-128"/>
                <a:sym typeface="Wingdings" pitchFamily="2" charset="2"/>
              </a:rPr>
              <a:t>why</a:t>
            </a:r>
            <a:r>
              <a:rPr lang="fr-BE" sz="1000" dirty="0">
                <a:ea typeface="ＭＳ Ｐゴシック" pitchFamily="34" charset="-128"/>
                <a:sym typeface="Wingdings" pitchFamily="2" charset="2"/>
              </a:rPr>
              <a:t> not </a:t>
            </a:r>
            <a:r>
              <a:rPr lang="fr-BE" sz="1000" dirty="0" err="1">
                <a:ea typeface="ＭＳ Ｐゴシック" pitchFamily="34" charset="-128"/>
                <a:sym typeface="Wingdings" pitchFamily="2" charset="2"/>
              </a:rPr>
              <a:t>neutral</a:t>
            </a:r>
            <a:r>
              <a:rPr lang="fr-BE" sz="1000" dirty="0">
                <a:ea typeface="ＭＳ Ｐゴシック" pitchFamily="34" charset="-128"/>
                <a:sym typeface="Wingdings" pitchFamily="2" charset="2"/>
              </a:rPr>
              <a:t> or </a:t>
            </a:r>
            <a:r>
              <a:rPr lang="fr-BE" sz="1000" dirty="0" err="1">
                <a:ea typeface="ＭＳ Ｐゴシック" pitchFamily="34" charset="-128"/>
                <a:sym typeface="Wingdings" pitchFamily="2" charset="2"/>
              </a:rPr>
              <a:t>even</a:t>
            </a:r>
            <a:r>
              <a:rPr lang="fr-BE" sz="1000" dirty="0">
                <a:ea typeface="ＭＳ Ｐゴシック" pitchFamily="34" charset="-128"/>
                <a:sym typeface="Wingdings" pitchFamily="2" charset="2"/>
              </a:rPr>
              <a:t> positive impacts – </a:t>
            </a:r>
            <a:r>
              <a:rPr lang="fr-BE" sz="1000" dirty="0" err="1">
                <a:ea typeface="ＭＳ Ｐゴシック" pitchFamily="34" charset="-128"/>
                <a:sym typeface="Wingdings" pitchFamily="2" charset="2"/>
              </a:rPr>
              <a:t>this</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is</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what</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we</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shall</a:t>
            </a:r>
            <a:r>
              <a:rPr lang="fr-BE" sz="1000" dirty="0">
                <a:ea typeface="ＭＳ Ｐゴシック" pitchFamily="34" charset="-128"/>
                <a:sym typeface="Wingdings" pitchFamily="2" charset="2"/>
              </a:rPr>
              <a:t> </a:t>
            </a:r>
            <a:r>
              <a:rPr lang="fr-BE" sz="1000" dirty="0" err="1">
                <a:ea typeface="ＭＳ Ｐゴシック" pitchFamily="34" charset="-128"/>
                <a:sym typeface="Wingdings" pitchFamily="2" charset="2"/>
              </a:rPr>
              <a:t>see</a:t>
            </a:r>
            <a:r>
              <a:rPr lang="fr-BE" sz="1000" dirty="0">
                <a:ea typeface="ＭＳ Ｐゴシック" pitchFamily="34" charset="-128"/>
                <a:sym typeface="Wingdings" pitchFamily="2" charset="2"/>
              </a:rPr>
              <a:t> in future </a:t>
            </a:r>
            <a:r>
              <a:rPr lang="fr-BE" sz="1000" dirty="0" err="1">
                <a:ea typeface="ＭＳ Ｐゴシック" pitchFamily="34" charset="-128"/>
                <a:sym typeface="Wingdings" pitchFamily="2" charset="2"/>
              </a:rPr>
              <a:t>slides</a:t>
            </a:r>
            <a:r>
              <a:rPr lang="fr-BE" sz="1000" dirty="0">
                <a:ea typeface="ＭＳ Ｐゴシック" pitchFamily="34" charset="-128"/>
                <a:sym typeface="Wingdings" pitchFamily="2" charset="2"/>
              </a:rPr>
              <a:t>). </a:t>
            </a:r>
          </a:p>
          <a:p>
            <a:pPr>
              <a:spcBef>
                <a:spcPct val="0"/>
              </a:spcBef>
            </a:pPr>
            <a:r>
              <a:rPr lang="fr-BE" sz="1000" dirty="0">
                <a:ea typeface="ＭＳ Ｐゴシック" pitchFamily="34" charset="-128"/>
                <a:sym typeface="Wingdings" pitchFamily="2" charset="2"/>
              </a:rPr>
              <a:t>i.e. </a:t>
            </a:r>
            <a:r>
              <a:rPr lang="fr-BE" sz="1000" dirty="0" err="1">
                <a:ea typeface="ＭＳ Ｐゴシック" pitchFamily="34" charset="-128"/>
                <a:sym typeface="Wingdings" pitchFamily="2" charset="2"/>
              </a:rPr>
              <a:t>idea</a:t>
            </a:r>
            <a:r>
              <a:rPr lang="fr-BE" sz="1000" dirty="0">
                <a:ea typeface="ＭＳ Ｐゴシック" pitchFamily="34" charset="-128"/>
                <a:sym typeface="Wingdings" pitchFamily="2" charset="2"/>
              </a:rPr>
              <a:t> of </a:t>
            </a:r>
            <a:r>
              <a:rPr lang="fr-BE" sz="1000" dirty="0" err="1">
                <a:ea typeface="ＭＳ Ｐゴシック" pitchFamily="34" charset="-128"/>
                <a:sym typeface="Wingdings" pitchFamily="2" charset="2"/>
              </a:rPr>
              <a:t>this</a:t>
            </a:r>
            <a:r>
              <a:rPr lang="fr-BE" sz="1000" dirty="0">
                <a:ea typeface="ＭＳ Ｐゴシック" pitchFamily="34" charset="-128"/>
                <a:sym typeface="Wingdings" pitchFamily="2" charset="2"/>
              </a:rPr>
              <a:t> e</a:t>
            </a:r>
            <a:r>
              <a:rPr lang="en-GB" sz="1000" dirty="0" err="1">
                <a:ea typeface="ＭＳ Ｐゴシック" pitchFamily="34" charset="-128"/>
                <a:sym typeface="Wingdings" pitchFamily="2" charset="2"/>
              </a:rPr>
              <a:t>nvironmental</a:t>
            </a:r>
            <a:r>
              <a:rPr lang="en-GB" sz="1000" dirty="0">
                <a:ea typeface="ＭＳ Ｐゴシック" pitchFamily="34" charset="-128"/>
                <a:sym typeface="Wingdings" pitchFamily="2" charset="2"/>
              </a:rPr>
              <a:t> rationale – current way of producing and consuming is not sustainable in the long run </a:t>
            </a:r>
          </a:p>
          <a:p>
            <a:pPr>
              <a:spcBef>
                <a:spcPct val="0"/>
              </a:spcBef>
            </a:pPr>
            <a:r>
              <a:rPr lang="en-GB" sz="1000" dirty="0">
                <a:ea typeface="ＭＳ Ｐゴシック" pitchFamily="34" charset="-128"/>
              </a:rPr>
              <a:t>-----</a:t>
            </a:r>
          </a:p>
          <a:p>
            <a:pPr>
              <a:spcBef>
                <a:spcPct val="0"/>
              </a:spcBef>
            </a:pPr>
            <a:r>
              <a:rPr lang="en-GB" sz="1000" dirty="0">
                <a:ea typeface="ＭＳ Ｐゴシック" pitchFamily="34" charset="-128"/>
              </a:rPr>
              <a:t>Added info. </a:t>
            </a:r>
          </a:p>
          <a:p>
            <a:pPr>
              <a:spcBef>
                <a:spcPct val="0"/>
              </a:spcBef>
            </a:pPr>
            <a:r>
              <a:rPr lang="en-GB" sz="1000" dirty="0">
                <a:ea typeface="ＭＳ Ｐゴシック" pitchFamily="34" charset="-128"/>
              </a:rPr>
              <a:t>Biologically productive land and sea includes area that 1) supports human demand for food, </a:t>
            </a:r>
            <a:r>
              <a:rPr lang="en-GB" sz="1000" dirty="0" err="1">
                <a:ea typeface="ＭＳ Ｐゴシック" pitchFamily="34" charset="-128"/>
              </a:rPr>
              <a:t>fiber</a:t>
            </a:r>
            <a:r>
              <a:rPr lang="en-GB" sz="1000" dirty="0">
                <a:ea typeface="ＭＳ Ｐゴシック" pitchFamily="34" charset="-128"/>
              </a:rPr>
              <a:t>, timber, energy and space for infrastructure and 2) absorbs the carbon dioxide emissions from the human economy. Biologically productive areas include cropland, forest and fishing grounds, and do not include deserts, glaciers and the open ocean.</a:t>
            </a:r>
          </a:p>
          <a:p>
            <a:pPr>
              <a:spcBef>
                <a:spcPct val="0"/>
              </a:spcBef>
            </a:pPr>
            <a:r>
              <a:rPr lang="en-GB" sz="1000" dirty="0">
                <a:ea typeface="ＭＳ Ｐゴシック" pitchFamily="34" charset="-128"/>
              </a:rPr>
              <a:t>Current Ecological Footprint Standards (www.footprintstandards.org) use global hectares as a measurement unit – which makes data and results globally comparable. </a:t>
            </a:r>
          </a:p>
          <a:p>
            <a:pPr>
              <a:spcBef>
                <a:spcPct val="0"/>
              </a:spcBef>
            </a:pPr>
            <a:endParaRPr lang="en-GB" sz="1000" dirty="0">
              <a:ea typeface="ＭＳ Ｐゴシック" pitchFamily="34" charset="-128"/>
            </a:endParaRPr>
          </a:p>
          <a:p>
            <a:pPr>
              <a:spcBef>
                <a:spcPct val="0"/>
              </a:spcBef>
            </a:pPr>
            <a:endParaRPr lang="en-GB" sz="1000"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32</a:t>
            </a:fld>
            <a:endParaRPr lang="en-GB"/>
          </a:p>
        </p:txBody>
      </p:sp>
    </p:spTree>
    <p:extLst>
      <p:ext uri="{BB962C8B-B14F-4D97-AF65-F5344CB8AC3E}">
        <p14:creationId xmlns:p14="http://schemas.microsoft.com/office/powerpoint/2010/main" val="177703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3B488B20-A08D-47B6-ADE7-8DEB44560A18}" type="slidenum">
              <a:rPr lang="en-GB" smtClean="0"/>
              <a:pPr>
                <a:defRPr/>
              </a:pPr>
              <a:t>38</a:t>
            </a:fld>
            <a:endParaRPr lang="en-GB"/>
          </a:p>
        </p:txBody>
      </p:sp>
    </p:spTree>
    <p:extLst>
      <p:ext uri="{BB962C8B-B14F-4D97-AF65-F5344CB8AC3E}">
        <p14:creationId xmlns:p14="http://schemas.microsoft.com/office/powerpoint/2010/main" val="3787837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A9CC608-C584-4521-94AB-7171062B4183}" type="slidenum">
              <a:rPr lang="en-GB"/>
              <a:pPr>
                <a:defRPr/>
              </a:pPr>
              <a:t>‹#›</a:t>
            </a:fld>
            <a:endParaRPr lang="en-GB"/>
          </a:p>
        </p:txBody>
      </p:sp>
    </p:spTree>
    <p:extLst>
      <p:ext uri="{BB962C8B-B14F-4D97-AF65-F5344CB8AC3E}">
        <p14:creationId xmlns:p14="http://schemas.microsoft.com/office/powerpoint/2010/main" val="417226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C4F4B82-C98E-4DCE-AAF2-A1DACA1D1194}" type="slidenum">
              <a:rPr lang="en-GB"/>
              <a:pPr>
                <a:defRPr/>
              </a:pPr>
              <a:t>‹#›</a:t>
            </a:fld>
            <a:endParaRPr lang="en-GB"/>
          </a:p>
        </p:txBody>
      </p:sp>
    </p:spTree>
    <p:extLst>
      <p:ext uri="{BB962C8B-B14F-4D97-AF65-F5344CB8AC3E}">
        <p14:creationId xmlns:p14="http://schemas.microsoft.com/office/powerpoint/2010/main" val="1184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2A7B5F-59C4-4155-9627-68972DC58FD3}" type="slidenum">
              <a:rPr lang="en-GB"/>
              <a:pPr>
                <a:defRPr/>
              </a:pPr>
              <a:t>‹#›</a:t>
            </a:fld>
            <a:endParaRPr lang="en-GB"/>
          </a:p>
        </p:txBody>
      </p:sp>
    </p:spTree>
    <p:extLst>
      <p:ext uri="{BB962C8B-B14F-4D97-AF65-F5344CB8AC3E}">
        <p14:creationId xmlns:p14="http://schemas.microsoft.com/office/powerpoint/2010/main" val="372189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9799107-9A01-47FE-9309-A8EE91F5A81B}" type="slidenum">
              <a:rPr lang="en-GB"/>
              <a:pPr>
                <a:defRPr/>
              </a:pPr>
              <a:t>‹#›</a:t>
            </a:fld>
            <a:endParaRPr lang="en-GB"/>
          </a:p>
        </p:txBody>
      </p:sp>
    </p:spTree>
    <p:extLst>
      <p:ext uri="{BB962C8B-B14F-4D97-AF65-F5344CB8AC3E}">
        <p14:creationId xmlns:p14="http://schemas.microsoft.com/office/powerpoint/2010/main" val="106008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020E37-F1A4-4E08-BD05-37F2D9FE77B9}" type="slidenum">
              <a:rPr lang="en-GB"/>
              <a:pPr>
                <a:defRPr/>
              </a:pPr>
              <a:t>‹#›</a:t>
            </a:fld>
            <a:endParaRPr lang="en-GB"/>
          </a:p>
        </p:txBody>
      </p:sp>
    </p:spTree>
    <p:extLst>
      <p:ext uri="{BB962C8B-B14F-4D97-AF65-F5344CB8AC3E}">
        <p14:creationId xmlns:p14="http://schemas.microsoft.com/office/powerpoint/2010/main" val="27585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CDEE941-16CE-4001-A41B-6B97B70A53A5}" type="slidenum">
              <a:rPr lang="en-GB"/>
              <a:pPr>
                <a:defRPr/>
              </a:pPr>
              <a:t>‹#›</a:t>
            </a:fld>
            <a:endParaRPr lang="en-GB"/>
          </a:p>
        </p:txBody>
      </p:sp>
    </p:spTree>
    <p:extLst>
      <p:ext uri="{BB962C8B-B14F-4D97-AF65-F5344CB8AC3E}">
        <p14:creationId xmlns:p14="http://schemas.microsoft.com/office/powerpoint/2010/main" val="427624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1282D1-6CBF-4B86-AE76-61F0936C63B3}" type="slidenum">
              <a:rPr lang="en-GB"/>
              <a:pPr>
                <a:defRPr/>
              </a:pPr>
              <a:t>‹#›</a:t>
            </a:fld>
            <a:endParaRPr lang="en-GB"/>
          </a:p>
        </p:txBody>
      </p:sp>
    </p:spTree>
    <p:extLst>
      <p:ext uri="{BB962C8B-B14F-4D97-AF65-F5344CB8AC3E}">
        <p14:creationId xmlns:p14="http://schemas.microsoft.com/office/powerpoint/2010/main" val="301331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57F7B55-82A2-40C1-BBF8-747DEB1B1018}" type="slidenum">
              <a:rPr lang="en-GB"/>
              <a:pPr>
                <a:defRPr/>
              </a:pPr>
              <a:t>‹#›</a:t>
            </a:fld>
            <a:endParaRPr lang="en-GB"/>
          </a:p>
        </p:txBody>
      </p:sp>
    </p:spTree>
    <p:extLst>
      <p:ext uri="{BB962C8B-B14F-4D97-AF65-F5344CB8AC3E}">
        <p14:creationId xmlns:p14="http://schemas.microsoft.com/office/powerpoint/2010/main" val="79855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5A8CD5C-BB8A-4F0F-8B66-9C3045F8A13C}" type="slidenum">
              <a:rPr lang="en-GB"/>
              <a:pPr>
                <a:defRPr/>
              </a:pPr>
              <a:t>‹#›</a:t>
            </a:fld>
            <a:endParaRPr lang="en-GB"/>
          </a:p>
        </p:txBody>
      </p:sp>
    </p:spTree>
    <p:extLst>
      <p:ext uri="{BB962C8B-B14F-4D97-AF65-F5344CB8AC3E}">
        <p14:creationId xmlns:p14="http://schemas.microsoft.com/office/powerpoint/2010/main" val="7674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791286-FAAC-4FC0-918E-2FFD612B0773}" type="slidenum">
              <a:rPr lang="en-GB"/>
              <a:pPr>
                <a:defRPr/>
              </a:pPr>
              <a:t>‹#›</a:t>
            </a:fld>
            <a:endParaRPr lang="en-GB"/>
          </a:p>
        </p:txBody>
      </p:sp>
    </p:spTree>
    <p:extLst>
      <p:ext uri="{BB962C8B-B14F-4D97-AF65-F5344CB8AC3E}">
        <p14:creationId xmlns:p14="http://schemas.microsoft.com/office/powerpoint/2010/main" val="1104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9B4AD0-8EDA-4DA4-8FAC-FCB650A526E9}" type="slidenum">
              <a:rPr lang="en-GB"/>
              <a:pPr>
                <a:defRPr/>
              </a:pPr>
              <a:t>‹#›</a:t>
            </a:fld>
            <a:endParaRPr lang="en-GB"/>
          </a:p>
        </p:txBody>
      </p:sp>
    </p:spTree>
    <p:extLst>
      <p:ext uri="{BB962C8B-B14F-4D97-AF65-F5344CB8AC3E}">
        <p14:creationId xmlns:p14="http://schemas.microsoft.com/office/powerpoint/2010/main" val="351974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A8D759A5-AEA7-427F-B3C8-478D8E91A6CC}"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h/imgres?q=green+economy&amp;um=1&amp;sa=N&amp;biw=1024&amp;bih=626&amp;hl=en&amp;tbm=isch&amp;tbnid=yEaHh26f_HjcJM:&amp;imgrefurl=http://mekongtourism.org/website/2011/03/unep-releases-green-economy-report/&amp;docid=5n1K92ySvKl9sM&amp;imgurl=http://mekongtourism.org/website/wp-content/uploads/2011/03/Green-Economy-Report.jpg&amp;w=500&amp;h=298&amp;ei=FF3AUefbB6em0QW_g4DACg&amp;zoom=1&amp;ved=1t:3588,r:10,s:0,i:119&amp;iact=rc&amp;page=2&amp;tbnh=173&amp;tbnw=291&amp;start=8&amp;ndsp=16&amp;tx=164&amp;ty=9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1icOCnJq394&amp;feature=player_embedd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0wFbo8pGNw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3203575" y="2276475"/>
            <a:ext cx="5688013" cy="790575"/>
          </a:xfrm>
        </p:spPr>
        <p:txBody>
          <a:bodyPr/>
          <a:lstStyle/>
          <a:p>
            <a:pPr indent="0" eaLnBrk="1" hangingPunct="1"/>
            <a:r>
              <a:rPr lang="en-GB" sz="4400" dirty="0" smtClean="0"/>
              <a:t>Introduction to Green Economy</a:t>
            </a:r>
          </a:p>
        </p:txBody>
      </p:sp>
      <p:sp>
        <p:nvSpPr>
          <p:cNvPr id="3075" name="Rectangle 6"/>
          <p:cNvSpPr>
            <a:spLocks noGrp="1" noChangeArrowheads="1"/>
          </p:cNvSpPr>
          <p:nvPr>
            <p:ph type="subTitle" idx="1"/>
          </p:nvPr>
        </p:nvSpPr>
        <p:spPr>
          <a:xfrm>
            <a:off x="577850" y="4076700"/>
            <a:ext cx="8532813" cy="1728788"/>
          </a:xfrm>
        </p:spPr>
        <p:txBody>
          <a:bodyPr/>
          <a:lstStyle/>
          <a:p>
            <a:r>
              <a:rPr lang="en-GB" sz="2400" dirty="0" smtClean="0"/>
              <a:t>A DEVCO Training </a:t>
            </a:r>
            <a:r>
              <a:rPr lang="en-GB" sz="2400" dirty="0"/>
              <a:t>C</a:t>
            </a:r>
            <a:r>
              <a:rPr lang="en-GB" sz="2400" dirty="0" smtClean="0"/>
              <a:t>ourse </a:t>
            </a:r>
            <a:r>
              <a:rPr lang="en-GB" sz="2400" dirty="0"/>
              <a:t>P</a:t>
            </a:r>
            <a:r>
              <a:rPr lang="en-GB" sz="2400" dirty="0" smtClean="0"/>
              <a:t>repared in Partnership with UNITAR, UNEP and ILO</a:t>
            </a:r>
            <a:endParaRPr lang="en-US" sz="2400" dirty="0" smtClean="0"/>
          </a:p>
        </p:txBody>
      </p:sp>
    </p:spTree>
    <p:extLst>
      <p:ext uri="{BB962C8B-B14F-4D97-AF65-F5344CB8AC3E}">
        <p14:creationId xmlns:p14="http://schemas.microsoft.com/office/powerpoint/2010/main" val="1998090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smtClean="0"/>
              <a:t>The Business Case for a Green Economy</a:t>
            </a:r>
          </a:p>
        </p:txBody>
      </p:sp>
      <p:sp>
        <p:nvSpPr>
          <p:cNvPr id="3" name="Content Placeholder 2"/>
          <p:cNvSpPr>
            <a:spLocks noGrp="1"/>
          </p:cNvSpPr>
          <p:nvPr>
            <p:ph idx="1"/>
          </p:nvPr>
        </p:nvSpPr>
        <p:spPr/>
        <p:txBody>
          <a:bodyPr/>
          <a:lstStyle/>
          <a:p>
            <a:pPr marL="0" indent="0">
              <a:buClrTx/>
              <a:buFontTx/>
              <a:buNone/>
              <a:defRPr/>
            </a:pPr>
            <a:endParaRPr lang="en-US" i="0" dirty="0" smtClean="0"/>
          </a:p>
          <a:p>
            <a:pPr>
              <a:buClrTx/>
              <a:defRPr/>
            </a:pPr>
            <a:r>
              <a:rPr lang="en-US" i="0" smtClean="0"/>
              <a:t>New </a:t>
            </a:r>
            <a:r>
              <a:rPr lang="en-US" i="0" dirty="0"/>
              <a:t>m</a:t>
            </a:r>
            <a:r>
              <a:rPr lang="en-US" i="0" smtClean="0"/>
              <a:t>arkets </a:t>
            </a:r>
            <a:r>
              <a:rPr lang="en-US" i="0"/>
              <a:t>and </a:t>
            </a:r>
            <a:r>
              <a:rPr lang="en-US" i="0" smtClean="0"/>
              <a:t>investment </a:t>
            </a:r>
            <a:r>
              <a:rPr lang="en-US" i="0" dirty="0"/>
              <a:t>o</a:t>
            </a:r>
            <a:r>
              <a:rPr lang="en-US" i="0" smtClean="0"/>
              <a:t>pportunities</a:t>
            </a:r>
            <a:endParaRPr lang="en-US" i="0" dirty="0"/>
          </a:p>
          <a:p>
            <a:pPr>
              <a:buClrTx/>
              <a:defRPr/>
            </a:pPr>
            <a:r>
              <a:rPr lang="en-US" i="0"/>
              <a:t>Technological </a:t>
            </a:r>
            <a:r>
              <a:rPr lang="en-US" i="0" smtClean="0"/>
              <a:t>innovation</a:t>
            </a:r>
            <a:endParaRPr lang="en-US" i="0" dirty="0"/>
          </a:p>
          <a:p>
            <a:pPr>
              <a:buClrTx/>
              <a:defRPr/>
            </a:pPr>
            <a:r>
              <a:rPr lang="en-US" i="0"/>
              <a:t>Enhanced </a:t>
            </a:r>
            <a:r>
              <a:rPr lang="en-US" i="0" smtClean="0"/>
              <a:t>skills </a:t>
            </a:r>
            <a:r>
              <a:rPr lang="en-US" i="0"/>
              <a:t>of </a:t>
            </a:r>
            <a:r>
              <a:rPr lang="en-US" i="0" smtClean="0"/>
              <a:t>workforces </a:t>
            </a:r>
            <a:endParaRPr lang="en-US" i="0" dirty="0"/>
          </a:p>
          <a:p>
            <a:pPr>
              <a:buClrTx/>
              <a:defRPr/>
            </a:pPr>
            <a:r>
              <a:rPr lang="en-US" i="0"/>
              <a:t>Efficiency </a:t>
            </a:r>
            <a:r>
              <a:rPr lang="en-US" i="0" smtClean="0"/>
              <a:t>gains </a:t>
            </a:r>
            <a:r>
              <a:rPr lang="en-US" i="0"/>
              <a:t>and </a:t>
            </a:r>
            <a:r>
              <a:rPr lang="en-US" i="0" dirty="0"/>
              <a:t>p</a:t>
            </a:r>
            <a:r>
              <a:rPr lang="en-US" i="0" smtClean="0"/>
              <a:t>rofits</a:t>
            </a:r>
            <a:endParaRPr lang="en-US" i="0" dirty="0"/>
          </a:p>
        </p:txBody>
      </p:sp>
    </p:spTree>
    <p:extLst>
      <p:ext uri="{BB962C8B-B14F-4D97-AF65-F5344CB8AC3E}">
        <p14:creationId xmlns:p14="http://schemas.microsoft.com/office/powerpoint/2010/main" val="357980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229600" cy="1153046"/>
          </a:xfrm>
        </p:spPr>
        <p:txBody>
          <a:bodyPr/>
          <a:lstStyle/>
          <a:p>
            <a:pPr marL="0"/>
            <a:r>
              <a:rPr lang="en-US" dirty="0" smtClean="0"/>
              <a:t/>
            </a:r>
            <a:br>
              <a:rPr lang="en-US" dirty="0" smtClean="0"/>
            </a:br>
            <a:r>
              <a:rPr lang="en-US" dirty="0" smtClean="0"/>
              <a:t>The Triple Bottom Line</a:t>
            </a:r>
            <a:r>
              <a:rPr lang="en-US" sz="2800" dirty="0" smtClean="0"/>
              <a:t>……</a:t>
            </a:r>
            <a:r>
              <a:rPr lang="en-US" dirty="0" smtClean="0"/>
              <a:t/>
            </a:r>
            <a:br>
              <a:rPr lang="en-US" dirty="0" smtClean="0"/>
            </a:br>
            <a:r>
              <a:rPr lang="en-US" dirty="0"/>
              <a:t/>
            </a:r>
            <a:br>
              <a:rPr lang="en-US" dirty="0"/>
            </a:br>
            <a:endParaRPr lang="en-US" dirty="0" smtClean="0"/>
          </a:p>
        </p:txBody>
      </p:sp>
      <p:sp>
        <p:nvSpPr>
          <p:cNvPr id="3" name="Content Placeholder 2"/>
          <p:cNvSpPr>
            <a:spLocks noGrp="1"/>
          </p:cNvSpPr>
          <p:nvPr>
            <p:ph idx="1"/>
          </p:nvPr>
        </p:nvSpPr>
        <p:spPr/>
        <p:txBody>
          <a:bodyPr/>
          <a:lstStyle/>
          <a:p>
            <a:pPr lvl="0">
              <a:buClrTx/>
              <a:defRPr/>
            </a:pPr>
            <a:r>
              <a:rPr lang="en-GB" i="0" dirty="0" smtClean="0"/>
              <a:t>Taking </a:t>
            </a:r>
            <a:r>
              <a:rPr lang="en-GB" i="0" dirty="0"/>
              <a:t>the sustainable development  to the enterprise level</a:t>
            </a:r>
            <a:endParaRPr lang="en-US" i="0" dirty="0"/>
          </a:p>
          <a:p>
            <a:pPr>
              <a:buClrTx/>
              <a:defRPr/>
            </a:pPr>
            <a:r>
              <a:rPr lang="en-GB" i="0" dirty="0"/>
              <a:t>Accounting for</a:t>
            </a:r>
          </a:p>
          <a:p>
            <a:pPr marL="695643">
              <a:buClrTx/>
              <a:buFont typeface="Courier New" panose="02070309020205020404" pitchFamily="49" charset="0"/>
              <a:buChar char="o"/>
              <a:defRPr/>
            </a:pPr>
            <a:r>
              <a:rPr lang="en-GB" i="0" dirty="0" smtClean="0"/>
              <a:t>People</a:t>
            </a:r>
          </a:p>
          <a:p>
            <a:pPr marL="695643">
              <a:buClrTx/>
              <a:buFont typeface="Courier New" panose="02070309020205020404" pitchFamily="49" charset="0"/>
              <a:buChar char="o"/>
              <a:defRPr/>
            </a:pPr>
            <a:r>
              <a:rPr lang="en-GB" i="0" dirty="0" smtClean="0"/>
              <a:t>Planet</a:t>
            </a:r>
          </a:p>
          <a:p>
            <a:pPr marL="695643">
              <a:buClrTx/>
              <a:buFont typeface="Courier New" panose="02070309020205020404" pitchFamily="49" charset="0"/>
              <a:buChar char="o"/>
              <a:defRPr/>
            </a:pPr>
            <a:r>
              <a:rPr lang="en-GB" i="0" dirty="0" smtClean="0"/>
              <a:t>Profit</a:t>
            </a:r>
            <a:endParaRPr lang="en-GB" i="0" dirty="0"/>
          </a:p>
        </p:txBody>
      </p:sp>
    </p:spTree>
    <p:extLst>
      <p:ext uri="{BB962C8B-B14F-4D97-AF65-F5344CB8AC3E}">
        <p14:creationId xmlns:p14="http://schemas.microsoft.com/office/powerpoint/2010/main" val="392545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smtClean="0"/>
              <a:t>Why Do We Need a Green Economy?  Rationale for Action</a:t>
            </a:r>
          </a:p>
        </p:txBody>
      </p:sp>
    </p:spTree>
    <p:extLst>
      <p:ext uri="{BB962C8B-B14F-4D97-AF65-F5344CB8AC3E}">
        <p14:creationId xmlns:p14="http://schemas.microsoft.com/office/powerpoint/2010/main" val="3943467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7992888" cy="892552"/>
          </a:xfrm>
          <a:prstGeom prst="rect">
            <a:avLst/>
          </a:prstGeom>
          <a:noFill/>
        </p:spPr>
        <p:txBody>
          <a:bodyPr wrap="square" rtlCol="0">
            <a:spAutoFit/>
          </a:bodyPr>
          <a:lstStyle/>
          <a:p>
            <a:r>
              <a:rPr lang="en-US" sz="2600" b="1" dirty="0"/>
              <a:t>The Consequences of </a:t>
            </a:r>
            <a:r>
              <a:rPr lang="en-US" sz="2600" b="1" dirty="0" smtClean="0"/>
              <a:t> Current Economic Development Patterns</a:t>
            </a:r>
            <a:endParaRPr lang="en-US" sz="2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1758" y="2091373"/>
            <a:ext cx="6008476" cy="4522795"/>
          </a:xfrm>
          <a:prstGeom prst="rect">
            <a:avLst/>
          </a:prstGeom>
        </p:spPr>
      </p:pic>
    </p:spTree>
    <p:extLst>
      <p:ext uri="{BB962C8B-B14F-4D97-AF65-F5344CB8AC3E}">
        <p14:creationId xmlns:p14="http://schemas.microsoft.com/office/powerpoint/2010/main" val="2706752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395288" y="981075"/>
            <a:ext cx="8229600" cy="93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BE" dirty="0">
                <a:latin typeface="+mn-lt"/>
              </a:rPr>
              <a:t>WHY </a:t>
            </a:r>
            <a:r>
              <a:rPr lang="fr-BE" dirty="0" smtClean="0">
                <a:latin typeface="+mn-lt"/>
              </a:rPr>
              <a:t>care? </a:t>
            </a:r>
            <a:endParaRPr lang="en-GB" sz="2400" dirty="0">
              <a:latin typeface="+mn-lt"/>
            </a:endParaRPr>
          </a:p>
        </p:txBody>
      </p:sp>
      <p:sp>
        <p:nvSpPr>
          <p:cNvPr id="3075" name="Rectangle 3"/>
          <p:cNvSpPr>
            <a:spLocks/>
          </p:cNvSpPr>
          <p:nvPr/>
        </p:nvSpPr>
        <p:spPr bwMode="auto">
          <a:xfrm>
            <a:off x="468313" y="1797050"/>
            <a:ext cx="7759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2000"/>
              </a:spcBef>
              <a:buSzPct val="80000"/>
            </a:pPr>
            <a:endParaRPr lang="fr-BE" sz="2400" b="1"/>
          </a:p>
        </p:txBody>
      </p:sp>
      <p:sp>
        <p:nvSpPr>
          <p:cNvPr id="3076" name="TextBox 1"/>
          <p:cNvSpPr txBox="1">
            <a:spLocks noChangeArrowheads="1"/>
          </p:cNvSpPr>
          <p:nvPr/>
        </p:nvSpPr>
        <p:spPr bwMode="auto">
          <a:xfrm>
            <a:off x="5292725" y="6453188"/>
            <a:ext cx="3240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r>
              <a:rPr lang="en-GB" smtClean="0"/>
              <a:t>Global </a:t>
            </a:r>
            <a:r>
              <a:rPr lang="en-GB"/>
              <a:t>Footprint </a:t>
            </a:r>
            <a:r>
              <a:rPr lang="en-GB" smtClean="0"/>
              <a:t>Network </a:t>
            </a:r>
            <a:r>
              <a:rPr lang="en-GB"/>
              <a:t>2012</a:t>
            </a:r>
          </a:p>
        </p:txBody>
      </p:sp>
      <p:sp>
        <p:nvSpPr>
          <p:cNvPr id="3077" name="TextBox 2"/>
          <p:cNvSpPr txBox="1">
            <a:spLocks noChangeArrowheads="1"/>
          </p:cNvSpPr>
          <p:nvPr/>
        </p:nvSpPr>
        <p:spPr bwMode="auto">
          <a:xfrm>
            <a:off x="468312" y="2000250"/>
            <a:ext cx="20874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lvl="0"/>
            <a:r>
              <a:rPr lang="en-US" sz="2000" dirty="0"/>
              <a:t>Today we use the equivalent of 1.5 Earth.</a:t>
            </a:r>
          </a:p>
          <a:p>
            <a:pPr lvl="0"/>
            <a:endParaRPr lang="en-US" sz="2000" dirty="0" smtClean="0"/>
          </a:p>
          <a:p>
            <a:pPr lvl="0"/>
            <a:r>
              <a:rPr lang="en-US" sz="2000" dirty="0" smtClean="0"/>
              <a:t>By </a:t>
            </a:r>
            <a:r>
              <a:rPr lang="en-US" sz="2000" dirty="0"/>
              <a:t>2030 we will need 2.0 based on moderate BAU scenario.</a:t>
            </a:r>
          </a:p>
        </p:txBody>
      </p:sp>
      <p:pic>
        <p:nvPicPr>
          <p:cNvPr id="30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013" y="1556792"/>
            <a:ext cx="5832475"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55033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4"/>
            <a:ext cx="8497192" cy="792609"/>
          </a:xfrm>
        </p:spPr>
        <p:txBody>
          <a:bodyPr/>
          <a:lstStyle/>
          <a:p>
            <a:r>
              <a:rPr lang="en-US" sz="2800" dirty="0" smtClean="0"/>
              <a:t>Evolution of </a:t>
            </a:r>
            <a:r>
              <a:rPr lang="en-US" sz="2800" dirty="0"/>
              <a:t>GHG Emissions Globally</a:t>
            </a:r>
            <a:r>
              <a:rPr lang="en-US" dirty="0"/>
              <a:t> </a:t>
            </a:r>
          </a:p>
        </p:txBody>
      </p:sp>
      <p:pic>
        <p:nvPicPr>
          <p:cNvPr id="5" name="maya.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03648" y="1916832"/>
            <a:ext cx="6156683" cy="4536504"/>
          </a:xfrm>
        </p:spPr>
      </p:pic>
      <p:sp>
        <p:nvSpPr>
          <p:cNvPr id="6" name="TextBox 5"/>
          <p:cNvSpPr txBox="1"/>
          <p:nvPr/>
        </p:nvSpPr>
        <p:spPr>
          <a:xfrm>
            <a:off x="7675537" y="5395704"/>
            <a:ext cx="1080120" cy="830997"/>
          </a:xfrm>
          <a:prstGeom prst="rect">
            <a:avLst/>
          </a:prstGeom>
          <a:noFill/>
        </p:spPr>
        <p:txBody>
          <a:bodyPr wrap="square" rtlCol="0">
            <a:spAutoFit/>
          </a:bodyPr>
          <a:lstStyle/>
          <a:p>
            <a:r>
              <a:rPr lang="en-US" smtClean="0"/>
              <a:t>WRI </a:t>
            </a:r>
            <a:r>
              <a:rPr lang="en-US" dirty="0" smtClean="0"/>
              <a:t>&amp; Google </a:t>
            </a:r>
            <a:r>
              <a:rPr lang="en-US" smtClean="0"/>
              <a:t>Public Data 2013</a:t>
            </a:r>
            <a:endParaRPr lang="en-US" dirty="0"/>
          </a:p>
        </p:txBody>
      </p:sp>
    </p:spTree>
    <p:extLst>
      <p:ext uri="{BB962C8B-B14F-4D97-AF65-F5344CB8AC3E}">
        <p14:creationId xmlns:p14="http://schemas.microsoft.com/office/powerpoint/2010/main" val="762601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268760"/>
            <a:ext cx="8229600" cy="936625"/>
          </a:xfrm>
        </p:spPr>
        <p:txBody>
          <a:bodyPr/>
          <a:lstStyle/>
          <a:p>
            <a:pPr marL="0"/>
            <a:r>
              <a:rPr lang="en-US" sz="2600" dirty="0" smtClean="0"/>
              <a:t>How Promoting Human Development While Recognizing Ecological Limits</a:t>
            </a:r>
          </a:p>
        </p:txBody>
      </p:sp>
      <p:sp>
        <p:nvSpPr>
          <p:cNvPr id="10244" name="TextBox 4"/>
          <p:cNvSpPr txBox="1">
            <a:spLocks noChangeArrowheads="1"/>
          </p:cNvSpPr>
          <p:nvPr/>
        </p:nvSpPr>
        <p:spPr bwMode="auto">
          <a:xfrm rot="10800000" flipV="1">
            <a:off x="3059832" y="6320352"/>
            <a:ext cx="50405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a:t>Global Footprint Network and </a:t>
            </a:r>
            <a:r>
              <a:rPr lang="en-GB" smtClean="0"/>
              <a:t>WWF 2006</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052" y="2132143"/>
            <a:ext cx="7039340" cy="4105169"/>
          </a:xfrm>
          <a:prstGeom prst="rect">
            <a:avLst/>
          </a:prstGeom>
          <a:noFill/>
          <a:ln>
            <a:noFill/>
          </a:ln>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fr-CH" dirty="0" err="1" smtClean="0"/>
              <a:t>Grow</a:t>
            </a:r>
            <a:r>
              <a:rPr lang="fr-CH" dirty="0" smtClean="0"/>
              <a:t> First and Clean Up </a:t>
            </a:r>
            <a:r>
              <a:rPr lang="fr-CH" dirty="0" err="1" smtClean="0"/>
              <a:t>After</a:t>
            </a:r>
            <a:r>
              <a:rPr lang="fr-CH" dirty="0" smtClean="0"/>
              <a:t>: </a:t>
            </a:r>
            <a:br>
              <a:rPr lang="fr-CH" dirty="0" smtClean="0"/>
            </a:br>
            <a:r>
              <a:rPr lang="fr-CH" dirty="0" smtClean="0"/>
              <a:t>Not an Option….</a:t>
            </a:r>
            <a:endParaRPr lang="en-GB" dirty="0"/>
          </a:p>
        </p:txBody>
      </p:sp>
      <p:pic>
        <p:nvPicPr>
          <p:cNvPr id="4" name="Picture 3" descr="http://siteresources.worldbank.org/INTSDNET/Images/cost-degrad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577" y="2348880"/>
            <a:ext cx="2695575"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449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marL="0" indent="-457200" eaLnBrk="1" hangingPunct="1"/>
            <a:r>
              <a:rPr lang="en-GB" dirty="0"/>
              <a:t>Global Policy Milestones and Consensus Decisions </a:t>
            </a:r>
            <a:r>
              <a:rPr lang="en-US" dirty="0" smtClean="0"/>
              <a:t>  </a:t>
            </a:r>
            <a:br>
              <a:rPr lang="en-US" dirty="0" smtClean="0"/>
            </a:br>
            <a:endParaRPr lang="en-US" dirty="0" smtClean="0"/>
          </a:p>
        </p:txBody>
      </p:sp>
      <p:sp>
        <p:nvSpPr>
          <p:cNvPr id="7171" name="Rectangle 3"/>
          <p:cNvSpPr>
            <a:spLocks noGrp="1" noChangeArrowheads="1"/>
          </p:cNvSpPr>
          <p:nvPr>
            <p:ph type="body" idx="1"/>
          </p:nvPr>
        </p:nvSpPr>
        <p:spPr>
          <a:xfrm>
            <a:off x="457200" y="2636912"/>
            <a:ext cx="8229600" cy="4032448"/>
          </a:xfrm>
        </p:spPr>
        <p:txBody>
          <a:bodyPr/>
          <a:lstStyle/>
          <a:p>
            <a:pPr eaLnBrk="1" hangingPunct="1">
              <a:spcAft>
                <a:spcPts val="2000"/>
              </a:spcAft>
              <a:buClrTx/>
            </a:pPr>
            <a:r>
              <a:rPr lang="en-GB" sz="2200" i="0" dirty="0" smtClean="0"/>
              <a:t>Rio+20 </a:t>
            </a:r>
            <a:r>
              <a:rPr lang="en-GB" sz="2200" i="0" dirty="0"/>
              <a:t>Outcome Document: The Future We Want </a:t>
            </a:r>
            <a:r>
              <a:rPr lang="en-GB" sz="2200" i="0" dirty="0" smtClean="0"/>
              <a:t/>
            </a:r>
            <a:br>
              <a:rPr lang="en-GB" sz="2200" i="0" dirty="0" smtClean="0"/>
            </a:br>
            <a:r>
              <a:rPr lang="en-GB" sz="2200" i="0" dirty="0" smtClean="0"/>
              <a:t>(</a:t>
            </a:r>
            <a:r>
              <a:rPr lang="en-GB" sz="2200" i="0" dirty="0"/>
              <a:t>UN General Assembly A/RES/66/288, 2012, </a:t>
            </a:r>
            <a:r>
              <a:rPr lang="en-GB" sz="2200" i="0" dirty="0" err="1"/>
              <a:t>para</a:t>
            </a:r>
            <a:r>
              <a:rPr lang="en-GB" sz="2200" i="0" dirty="0"/>
              <a:t> 56</a:t>
            </a:r>
            <a:r>
              <a:rPr lang="en-GB" sz="2200" i="0" dirty="0" smtClean="0"/>
              <a:t>)</a:t>
            </a:r>
            <a:endParaRPr lang="en-GB" sz="2200" i="0" dirty="0"/>
          </a:p>
          <a:p>
            <a:pPr eaLnBrk="1" hangingPunct="1">
              <a:spcAft>
                <a:spcPts val="2000"/>
              </a:spcAft>
              <a:buClrTx/>
            </a:pPr>
            <a:r>
              <a:rPr lang="en-GB" sz="2200" i="0" dirty="0" smtClean="0"/>
              <a:t>UNEP Green Economy Initiative and Governing </a:t>
            </a:r>
            <a:r>
              <a:rPr lang="en-GB" sz="2200" i="0" dirty="0"/>
              <a:t>Council Decision “Green Economy in the Context of Sustainable Development and Poverty” (UNEP GC 27/8, 2013) </a:t>
            </a:r>
            <a:endParaRPr lang="en-GB" sz="2200" i="0" dirty="0" smtClean="0"/>
          </a:p>
          <a:p>
            <a:pPr eaLnBrk="1" hangingPunct="1">
              <a:spcAft>
                <a:spcPts val="2000"/>
              </a:spcAft>
              <a:buClrTx/>
            </a:pPr>
            <a:r>
              <a:rPr lang="en-GB" sz="2200" i="0" dirty="0" smtClean="0"/>
              <a:t>102nd </a:t>
            </a:r>
            <a:r>
              <a:rPr lang="en-GB" sz="2200" i="0" dirty="0"/>
              <a:t>Session of the International Labour Conference, </a:t>
            </a:r>
            <a:r>
              <a:rPr lang="en-GB" sz="2200" i="0" dirty="0" smtClean="0"/>
              <a:t>5-20 </a:t>
            </a:r>
            <a:r>
              <a:rPr lang="en-GB" sz="2200" i="0" dirty="0"/>
              <a:t>June 2013 “Sustainable </a:t>
            </a:r>
            <a:r>
              <a:rPr lang="en-GB" sz="2200" i="0" dirty="0" smtClean="0"/>
              <a:t>Development</a:t>
            </a:r>
            <a:r>
              <a:rPr lang="en-GB" sz="2200" i="0" dirty="0"/>
              <a:t>, </a:t>
            </a:r>
            <a:r>
              <a:rPr lang="en-GB" sz="2200" i="0" dirty="0" smtClean="0"/>
              <a:t>Decent Work </a:t>
            </a:r>
            <a:r>
              <a:rPr lang="en-GB" sz="2200" i="0" dirty="0"/>
              <a:t>and </a:t>
            </a:r>
            <a:r>
              <a:rPr lang="en-GB" sz="2200" i="0" dirty="0" smtClean="0"/>
              <a:t>Green Jobs</a:t>
            </a:r>
            <a:r>
              <a:rPr lang="en-GB" sz="2200" i="0" dirty="0"/>
              <a:t>”</a:t>
            </a:r>
            <a:endParaRPr lang="en-US" sz="2200" i="0" dirty="0" smtClean="0"/>
          </a:p>
        </p:txBody>
      </p:sp>
    </p:spTree>
    <p:extLst>
      <p:ext uri="{BB962C8B-B14F-4D97-AF65-F5344CB8AC3E}">
        <p14:creationId xmlns:p14="http://schemas.microsoft.com/office/powerpoint/2010/main" val="936880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smtClean="0"/>
              <a:t>A Vision for a Green Economy…</a:t>
            </a:r>
            <a:endParaRPr lang="en-US" dirty="0" smtClean="0"/>
          </a:p>
        </p:txBody>
      </p:sp>
      <p:sp>
        <p:nvSpPr>
          <p:cNvPr id="3" name="Content Placeholder 2"/>
          <p:cNvSpPr>
            <a:spLocks noGrp="1"/>
          </p:cNvSpPr>
          <p:nvPr>
            <p:ph idx="1"/>
          </p:nvPr>
        </p:nvSpPr>
        <p:spPr>
          <a:xfrm>
            <a:off x="457200" y="2492375"/>
            <a:ext cx="7283152" cy="3529013"/>
          </a:xfrm>
        </p:spPr>
        <p:txBody>
          <a:bodyPr/>
          <a:lstStyle/>
          <a:p>
            <a:pPr marL="0" indent="0">
              <a:buClrTx/>
              <a:buNone/>
              <a:defRPr/>
            </a:pPr>
            <a:r>
              <a:rPr lang="en-GB" smtClean="0"/>
              <a:t>“A </a:t>
            </a:r>
            <a:r>
              <a:rPr lang="en-GB"/>
              <a:t>green economy is one </a:t>
            </a:r>
            <a:r>
              <a:rPr lang="en-GB" smtClean="0"/>
              <a:t>that…</a:t>
            </a:r>
          </a:p>
          <a:p>
            <a:pPr>
              <a:buClrTx/>
              <a:defRPr/>
            </a:pPr>
            <a:r>
              <a:rPr lang="en-GB" smtClean="0"/>
              <a:t>results </a:t>
            </a:r>
            <a:r>
              <a:rPr lang="en-GB"/>
              <a:t>in improved human well-being </a:t>
            </a:r>
            <a:endParaRPr lang="en-GB" smtClean="0"/>
          </a:p>
          <a:p>
            <a:pPr>
              <a:buClrTx/>
              <a:defRPr/>
            </a:pPr>
            <a:r>
              <a:rPr lang="en-GB" smtClean="0"/>
              <a:t>and </a:t>
            </a:r>
            <a:r>
              <a:rPr lang="en-GB"/>
              <a:t>social equity, </a:t>
            </a:r>
            <a:endParaRPr lang="en-GB" smtClean="0"/>
          </a:p>
          <a:p>
            <a:pPr>
              <a:buClrTx/>
              <a:defRPr/>
            </a:pPr>
            <a:r>
              <a:rPr lang="en-GB" smtClean="0"/>
              <a:t>while </a:t>
            </a:r>
            <a:r>
              <a:rPr lang="en-GB"/>
              <a:t>significantly reducing environmental risks </a:t>
            </a:r>
            <a:r>
              <a:rPr lang="en-GB" smtClean="0"/>
              <a:t>and </a:t>
            </a:r>
            <a:r>
              <a:rPr lang="en-GB"/>
              <a:t>ecological scarcity.” </a:t>
            </a:r>
          </a:p>
          <a:p>
            <a:pPr marL="0" indent="0">
              <a:buClrTx/>
              <a:buNone/>
              <a:defRPr/>
            </a:pPr>
            <a:endParaRPr lang="en-GB" smtClean="0"/>
          </a:p>
          <a:p>
            <a:pPr marL="0" indent="0">
              <a:buClrTx/>
              <a:buNone/>
              <a:defRPr/>
            </a:pPr>
            <a:r>
              <a:rPr lang="en-GB" smtClean="0"/>
              <a:t>UNEP 2011</a:t>
            </a:r>
            <a:endParaRPr lang="en-GB" i="0" dirty="0"/>
          </a:p>
        </p:txBody>
      </p:sp>
      <p:pic>
        <p:nvPicPr>
          <p:cNvPr id="4" name="Picture 3" descr="http://t3.gstatic.com/images?q=tbn:ANd9GcRD-hg37M4g8Tjdw2lDxMNvdY3iA4kTpvFve8aJBlAXCErskiVU">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581128"/>
            <a:ext cx="2619073" cy="155343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95738" y="2852936"/>
            <a:ext cx="5040312" cy="790575"/>
          </a:xfrm>
        </p:spPr>
        <p:txBody>
          <a:bodyPr/>
          <a:lstStyle/>
          <a:p>
            <a:r>
              <a:rPr lang="en-US" sz="3200" dirty="0" smtClean="0"/>
              <a:t/>
            </a:r>
            <a:br>
              <a:rPr lang="en-US" sz="3200" dirty="0" smtClean="0"/>
            </a:br>
            <a:r>
              <a:rPr lang="en-US" sz="3200" dirty="0"/>
              <a:t/>
            </a:r>
            <a:br>
              <a:rPr lang="en-US" sz="3200" dirty="0"/>
            </a:br>
            <a:r>
              <a:rPr lang="en-US" sz="3200" dirty="0" smtClean="0">
                <a:solidFill>
                  <a:srgbClr val="FFC000"/>
                </a:solidFill>
              </a:rPr>
              <a:t>Module </a:t>
            </a:r>
            <a:r>
              <a:rPr lang="en-US" sz="3200" dirty="0">
                <a:solidFill>
                  <a:srgbClr val="FFC000"/>
                </a:solidFill>
              </a:rPr>
              <a:t>1: What is the Green Economy and Why is Green </a:t>
            </a:r>
            <a:r>
              <a:rPr lang="en-US" sz="3200" dirty="0" smtClean="0">
                <a:solidFill>
                  <a:srgbClr val="FFC000"/>
                </a:solidFill>
              </a:rPr>
              <a:t>Economy Action </a:t>
            </a:r>
            <a:r>
              <a:rPr lang="en-US" sz="3200" dirty="0">
                <a:solidFill>
                  <a:srgbClr val="FFC000"/>
                </a:solidFill>
              </a:rPr>
              <a:t>Needed?</a:t>
            </a:r>
            <a:endParaRPr lang="en-US" sz="3200" dirty="0" smtClean="0">
              <a:solidFill>
                <a:srgbClr val="FFC000"/>
              </a:solidFill>
            </a:endParaRPr>
          </a:p>
        </p:txBody>
      </p:sp>
      <p:sp>
        <p:nvSpPr>
          <p:cNvPr id="6147" name="Subtitle 2"/>
          <p:cNvSpPr>
            <a:spLocks noGrp="1"/>
          </p:cNvSpPr>
          <p:nvPr>
            <p:ph type="subTitle" idx="1"/>
          </p:nvPr>
        </p:nvSpPr>
        <p:spPr/>
        <p:txBody>
          <a:bodyPr/>
          <a:lstStyle/>
          <a:p>
            <a:r>
              <a:rPr lang="en-US" sz="3200" dirty="0" smtClean="0"/>
              <a:t>Module 1:</a:t>
            </a:r>
          </a:p>
        </p:txBody>
      </p:sp>
    </p:spTree>
    <p:extLst>
      <p:ext uri="{BB962C8B-B14F-4D97-AF65-F5344CB8AC3E}">
        <p14:creationId xmlns:p14="http://schemas.microsoft.com/office/powerpoint/2010/main" val="3154751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marL="0"/>
            <a:r>
              <a:rPr lang="en-US" dirty="0" smtClean="0"/>
              <a:t>Key Elements of a Green Economy Transition</a:t>
            </a:r>
          </a:p>
        </p:txBody>
      </p:sp>
      <p:sp>
        <p:nvSpPr>
          <p:cNvPr id="11267" name="Content Placeholder 2"/>
          <p:cNvSpPr>
            <a:spLocks noGrp="1"/>
          </p:cNvSpPr>
          <p:nvPr>
            <p:ph idx="1"/>
          </p:nvPr>
        </p:nvSpPr>
        <p:spPr/>
        <p:txBody>
          <a:bodyPr/>
          <a:lstStyle/>
          <a:p>
            <a:pPr>
              <a:buClrTx/>
            </a:pPr>
            <a:r>
              <a:rPr lang="en-GB" i="0" dirty="0"/>
              <a:t>Value of natural capital </a:t>
            </a:r>
          </a:p>
          <a:p>
            <a:pPr>
              <a:buClrTx/>
            </a:pPr>
            <a:r>
              <a:rPr lang="en-GB" i="0" dirty="0" smtClean="0"/>
              <a:t>Appropriate economic regulations and </a:t>
            </a:r>
            <a:r>
              <a:rPr lang="en-GB" i="0" dirty="0"/>
              <a:t>incentives </a:t>
            </a:r>
          </a:p>
          <a:p>
            <a:pPr>
              <a:buClrTx/>
            </a:pPr>
            <a:r>
              <a:rPr lang="en-GB" i="0" dirty="0" smtClean="0"/>
              <a:t>Appropriate environmental regulations </a:t>
            </a:r>
            <a:r>
              <a:rPr lang="en-GB" i="0" dirty="0"/>
              <a:t>and law enforcement</a:t>
            </a:r>
          </a:p>
          <a:p>
            <a:pPr>
              <a:buClrTx/>
            </a:pPr>
            <a:r>
              <a:rPr lang="en-GB" i="0" dirty="0" smtClean="0"/>
              <a:t>Sustainable </a:t>
            </a:r>
            <a:r>
              <a:rPr lang="en-GB" i="0" dirty="0"/>
              <a:t>production and consumption patterns</a:t>
            </a:r>
          </a:p>
          <a:p>
            <a:pPr>
              <a:buClrTx/>
            </a:pPr>
            <a:r>
              <a:rPr lang="en-GB" i="0" dirty="0"/>
              <a:t>Fair distribution of income and social standards</a:t>
            </a:r>
          </a:p>
          <a:p>
            <a:pPr>
              <a:buClrTx/>
            </a:pPr>
            <a:r>
              <a:rPr lang="en-GB" i="0" dirty="0" smtClean="0"/>
              <a:t>Investment </a:t>
            </a:r>
            <a:r>
              <a:rPr lang="en-GB" i="0" dirty="0"/>
              <a:t>in training and </a:t>
            </a:r>
            <a:r>
              <a:rPr lang="en-GB" i="0" dirty="0" smtClean="0"/>
              <a:t>environmental education</a:t>
            </a:r>
            <a:endParaRPr lang="en-GB" i="0" dirty="0"/>
          </a:p>
          <a:p>
            <a:pPr>
              <a:buClrTx/>
            </a:pPr>
            <a:endParaRPr lang="en-US" i="0" dirty="0" smtClean="0"/>
          </a:p>
        </p:txBody>
      </p:sp>
    </p:spTree>
    <p:extLst>
      <p:ext uri="{BB962C8B-B14F-4D97-AF65-F5344CB8AC3E}">
        <p14:creationId xmlns:p14="http://schemas.microsoft.com/office/powerpoint/2010/main" val="1574966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smtClean="0"/>
              <a:t>Green Economy Concepts</a:t>
            </a:r>
          </a:p>
        </p:txBody>
      </p:sp>
    </p:spTree>
    <p:extLst>
      <p:ext uri="{BB962C8B-B14F-4D97-AF65-F5344CB8AC3E}">
        <p14:creationId xmlns:p14="http://schemas.microsoft.com/office/powerpoint/2010/main" val="299784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229600" cy="793006"/>
          </a:xfrm>
        </p:spPr>
        <p:txBody>
          <a:bodyPr/>
          <a:lstStyle/>
          <a:p>
            <a:pPr marL="0"/>
            <a:r>
              <a:rPr lang="en-US" sz="2600" dirty="0" smtClean="0"/>
              <a:t/>
            </a:r>
            <a:br>
              <a:rPr lang="en-US" sz="2600" dirty="0" smtClean="0"/>
            </a:br>
            <a:r>
              <a:rPr lang="en-US" sz="2600" dirty="0" smtClean="0"/>
              <a:t>What are....</a:t>
            </a:r>
            <a:r>
              <a:rPr lang="en-US" sz="2600" dirty="0"/>
              <a:t/>
            </a:r>
            <a:br>
              <a:rPr lang="en-US" sz="2600" dirty="0"/>
            </a:br>
            <a:r>
              <a:rPr lang="en-US" sz="2600" dirty="0" smtClean="0"/>
              <a:t>		……Public </a:t>
            </a:r>
            <a:r>
              <a:rPr lang="en-US" sz="2600" dirty="0" smtClean="0"/>
              <a:t>Goods </a:t>
            </a:r>
            <a:r>
              <a:rPr lang="en-US" sz="2600" b="0" dirty="0" smtClean="0"/>
              <a:t>(and </a:t>
            </a:r>
            <a:r>
              <a:rPr lang="en-US" sz="2600" b="0" dirty="0"/>
              <a:t>Services</a:t>
            </a:r>
            <a:r>
              <a:rPr lang="en-US" sz="2600" b="0" dirty="0" smtClean="0"/>
              <a:t>)</a:t>
            </a:r>
            <a:r>
              <a:rPr lang="en-US" sz="2600" dirty="0" smtClean="0"/>
              <a:t>?</a:t>
            </a:r>
            <a:r>
              <a:rPr lang="en-US" sz="2600" dirty="0"/>
              <a:t/>
            </a:r>
            <a:br>
              <a:rPr lang="en-US" sz="2600" dirty="0"/>
            </a:br>
            <a:endParaRPr lang="en-US" sz="2600" dirty="0" smtClean="0"/>
          </a:p>
        </p:txBody>
      </p:sp>
      <p:sp>
        <p:nvSpPr>
          <p:cNvPr id="3" name="Content Placeholder 2"/>
          <p:cNvSpPr>
            <a:spLocks noGrp="1"/>
          </p:cNvSpPr>
          <p:nvPr>
            <p:ph idx="1"/>
          </p:nvPr>
        </p:nvSpPr>
        <p:spPr>
          <a:xfrm>
            <a:off x="457200" y="2492375"/>
            <a:ext cx="8435280" cy="3529013"/>
          </a:xfrm>
        </p:spPr>
        <p:txBody>
          <a:bodyPr/>
          <a:lstStyle/>
          <a:p>
            <a:pPr>
              <a:buClrTx/>
              <a:defRPr/>
            </a:pPr>
            <a:r>
              <a:rPr lang="en-US" sz="2000" i="0" dirty="0" smtClean="0"/>
              <a:t>Non-excludable </a:t>
            </a:r>
            <a:r>
              <a:rPr lang="en-US" sz="2000" i="0" dirty="0"/>
              <a:t>and non-</a:t>
            </a:r>
            <a:r>
              <a:rPr lang="en-US" sz="2000" i="0" dirty="0" err="1"/>
              <a:t>rivalrous</a:t>
            </a:r>
            <a:r>
              <a:rPr lang="en-US" sz="2000" i="0" dirty="0"/>
              <a:t> </a:t>
            </a:r>
            <a:r>
              <a:rPr lang="en-US" sz="2000" i="0" dirty="0" smtClean="0"/>
              <a:t>goods (and services)</a:t>
            </a:r>
          </a:p>
          <a:p>
            <a:pPr marL="695643" lvl="0">
              <a:buClrTx/>
              <a:buFont typeface="Courier New" panose="02070309020205020404" pitchFamily="49" charset="0"/>
              <a:buChar char="o"/>
              <a:defRPr/>
            </a:pPr>
            <a:r>
              <a:rPr lang="en-US" sz="2000" i="0" dirty="0" smtClean="0"/>
              <a:t>Individuals </a:t>
            </a:r>
            <a:r>
              <a:rPr lang="en-US" sz="2000" i="0" dirty="0"/>
              <a:t>cannot be effectively excluded from use</a:t>
            </a:r>
          </a:p>
          <a:p>
            <a:pPr marL="695643">
              <a:buClrTx/>
              <a:buFont typeface="Courier New" panose="02070309020205020404" pitchFamily="49" charset="0"/>
              <a:buChar char="o"/>
              <a:defRPr/>
            </a:pPr>
            <a:r>
              <a:rPr lang="en-US" sz="2000" i="0" dirty="0"/>
              <a:t>Use by one </a:t>
            </a:r>
            <a:r>
              <a:rPr lang="en-US" sz="2000" i="0" dirty="0" smtClean="0"/>
              <a:t>individual </a:t>
            </a:r>
            <a:r>
              <a:rPr lang="en-US" sz="2000" b="0" i="0" dirty="0" smtClean="0"/>
              <a:t>does </a:t>
            </a:r>
            <a:r>
              <a:rPr lang="en-US" sz="2000" b="0" i="0" dirty="0"/>
              <a:t>not reduce availability </a:t>
            </a:r>
            <a:r>
              <a:rPr lang="en-US" sz="2000" b="0" i="0" dirty="0" smtClean="0"/>
              <a:t>to others </a:t>
            </a:r>
            <a:endParaRPr lang="en-US" sz="2000" b="0" i="0" dirty="0"/>
          </a:p>
          <a:p>
            <a:pPr>
              <a:buClrTx/>
              <a:defRPr/>
            </a:pPr>
            <a:r>
              <a:rPr lang="en-US" sz="2000" i="0" dirty="0" smtClean="0"/>
              <a:t>Examples: fresh </a:t>
            </a:r>
            <a:r>
              <a:rPr lang="en-US" sz="2000" i="0" dirty="0"/>
              <a:t>air, national defense, street </a:t>
            </a:r>
            <a:r>
              <a:rPr lang="en-US" sz="2000" i="0" dirty="0" smtClean="0"/>
              <a:t>lighting</a:t>
            </a:r>
            <a:endParaRPr lang="en-US" sz="2000" i="0" dirty="0"/>
          </a:p>
          <a:p>
            <a:pPr>
              <a:buClrTx/>
              <a:defRPr/>
            </a:pPr>
            <a:r>
              <a:rPr lang="en-US" sz="2000" i="0" dirty="0" smtClean="0"/>
              <a:t>Excessive </a:t>
            </a:r>
            <a:r>
              <a:rPr lang="en-US" sz="2000" i="0" dirty="0"/>
              <a:t>use results in negative </a:t>
            </a:r>
            <a:r>
              <a:rPr lang="en-US" sz="2000" i="0" dirty="0" smtClean="0"/>
              <a:t>externalities ("free-rider  problem”, “</a:t>
            </a:r>
            <a:r>
              <a:rPr lang="en-US" sz="2000" i="0" dirty="0"/>
              <a:t>tragedy of the commons”) </a:t>
            </a:r>
          </a:p>
          <a:p>
            <a:pPr>
              <a:buClrTx/>
              <a:defRPr/>
            </a:pPr>
            <a:r>
              <a:rPr lang="en-US" sz="2000" i="0" dirty="0" smtClean="0"/>
              <a:t>Need </a:t>
            </a:r>
            <a:r>
              <a:rPr lang="en-US" sz="2000" i="0" dirty="0"/>
              <a:t>for regulatory interventions</a:t>
            </a:r>
          </a:p>
          <a:p>
            <a:pPr>
              <a:buClrTx/>
              <a:defRPr/>
            </a:pPr>
            <a:endParaRPr lang="en-US" sz="2000" i="0" dirty="0"/>
          </a:p>
          <a:p>
            <a:pPr>
              <a:buClrTx/>
              <a:defRPr/>
            </a:pPr>
            <a:endParaRPr lang="en-GB" sz="2000" i="0" dirty="0"/>
          </a:p>
        </p:txBody>
      </p:sp>
    </p:spTree>
    <p:extLst>
      <p:ext uri="{BB962C8B-B14F-4D97-AF65-F5344CB8AC3E}">
        <p14:creationId xmlns:p14="http://schemas.microsoft.com/office/powerpoint/2010/main" val="1412342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229600" cy="1153046"/>
          </a:xfrm>
        </p:spPr>
        <p:txBody>
          <a:bodyPr/>
          <a:lstStyle/>
          <a:p>
            <a:pPr marL="0"/>
            <a:r>
              <a:rPr lang="en-US" sz="2800" dirty="0" smtClean="0"/>
              <a:t/>
            </a:r>
            <a:br>
              <a:rPr lang="en-US" sz="2800" dirty="0" smtClean="0"/>
            </a:br>
            <a:r>
              <a:rPr lang="en-US" sz="2800" dirty="0" smtClean="0"/>
              <a:t/>
            </a:r>
            <a:br>
              <a:rPr lang="en-US" sz="2800" dirty="0" smtClean="0"/>
            </a:br>
            <a:r>
              <a:rPr lang="en-US" sz="2800" dirty="0" smtClean="0"/>
              <a:t>What is…</a:t>
            </a:r>
            <a:br>
              <a:rPr lang="en-US" sz="2800" dirty="0" smtClean="0"/>
            </a:br>
            <a:r>
              <a:rPr lang="en-US" sz="2800" dirty="0" smtClean="0"/>
              <a:t>		…Natural Capital?</a:t>
            </a:r>
            <a:r>
              <a:rPr lang="en-US" sz="2800" dirty="0"/>
              <a:t/>
            </a:r>
            <a:br>
              <a:rPr lang="en-US" sz="2800" dirty="0"/>
            </a:br>
            <a:r>
              <a:rPr lang="en-US" sz="2800" dirty="0" smtClean="0"/>
              <a:t/>
            </a:r>
            <a:br>
              <a:rPr lang="en-US" sz="2800" dirty="0" smtClean="0"/>
            </a:br>
            <a:r>
              <a:rPr lang="en-US" sz="2800" dirty="0"/>
              <a:t/>
            </a:r>
            <a:br>
              <a:rPr lang="en-US" sz="2800" dirty="0"/>
            </a:br>
            <a:endParaRPr lang="en-US" sz="2800" dirty="0" smtClean="0"/>
          </a:p>
        </p:txBody>
      </p:sp>
      <p:sp>
        <p:nvSpPr>
          <p:cNvPr id="3" name="Content Placeholder 2"/>
          <p:cNvSpPr>
            <a:spLocks noGrp="1"/>
          </p:cNvSpPr>
          <p:nvPr>
            <p:ph idx="1"/>
          </p:nvPr>
        </p:nvSpPr>
        <p:spPr>
          <a:xfrm>
            <a:off x="457200" y="2204865"/>
            <a:ext cx="8229600" cy="3816524"/>
          </a:xfrm>
        </p:spPr>
        <p:txBody>
          <a:bodyPr/>
          <a:lstStyle/>
          <a:p>
            <a:pPr lvl="0">
              <a:buClr>
                <a:srgbClr val="0F5494"/>
              </a:buClr>
            </a:pPr>
            <a:r>
              <a:rPr lang="en-GB" sz="2000" i="0" dirty="0"/>
              <a:t>Natural capital is:</a:t>
            </a:r>
            <a:r>
              <a:rPr lang="en-US" sz="2000" i="0" dirty="0"/>
              <a:t> </a:t>
            </a:r>
          </a:p>
          <a:p>
            <a:pPr lvl="1">
              <a:buClr>
                <a:srgbClr val="0F5494"/>
              </a:buClr>
              <a:buFont typeface="Courier New" panose="02070309020205020404" pitchFamily="49" charset="0"/>
              <a:buChar char="o"/>
            </a:pPr>
            <a:r>
              <a:rPr lang="en-GB" b="0" dirty="0"/>
              <a:t>Land</a:t>
            </a:r>
            <a:endParaRPr lang="en-US" b="0" dirty="0"/>
          </a:p>
          <a:p>
            <a:pPr lvl="1">
              <a:buClr>
                <a:srgbClr val="0F5494"/>
              </a:buClr>
              <a:buFont typeface="Courier New" panose="02070309020205020404" pitchFamily="49" charset="0"/>
              <a:buChar char="o"/>
            </a:pPr>
            <a:r>
              <a:rPr lang="en-GB" b="0" dirty="0"/>
              <a:t>Air</a:t>
            </a:r>
            <a:endParaRPr lang="en-US" b="0" dirty="0"/>
          </a:p>
          <a:p>
            <a:pPr lvl="1">
              <a:buClr>
                <a:srgbClr val="0F5494"/>
              </a:buClr>
              <a:buFont typeface="Courier New" panose="02070309020205020404" pitchFamily="49" charset="0"/>
              <a:buChar char="o"/>
            </a:pPr>
            <a:r>
              <a:rPr lang="en-GB" b="0" dirty="0"/>
              <a:t>Water</a:t>
            </a:r>
            <a:endParaRPr lang="en-US" b="0" dirty="0"/>
          </a:p>
          <a:p>
            <a:pPr lvl="1">
              <a:buClr>
                <a:srgbClr val="0F5494"/>
              </a:buClr>
              <a:buFont typeface="Courier New" panose="02070309020205020404" pitchFamily="49" charset="0"/>
              <a:buChar char="o"/>
            </a:pPr>
            <a:r>
              <a:rPr lang="en-GB" b="0" dirty="0"/>
              <a:t>Living </a:t>
            </a:r>
            <a:r>
              <a:rPr lang="en-GB" b="0" dirty="0" smtClean="0"/>
              <a:t>organisms (e.g. fish)</a:t>
            </a:r>
          </a:p>
          <a:p>
            <a:pPr lvl="1">
              <a:buClr>
                <a:srgbClr val="0F5494"/>
              </a:buClr>
              <a:buFont typeface="Courier New" panose="02070309020205020404" pitchFamily="49" charset="0"/>
              <a:buChar char="o"/>
            </a:pPr>
            <a:r>
              <a:rPr lang="en-GB" b="0" dirty="0" smtClean="0"/>
              <a:t>Etc.</a:t>
            </a:r>
            <a:endParaRPr lang="en-US" dirty="0"/>
          </a:p>
          <a:p>
            <a:pPr>
              <a:buClr>
                <a:srgbClr val="0F5494"/>
              </a:buClr>
            </a:pPr>
            <a:r>
              <a:rPr lang="en-GB" sz="2000" i="0" dirty="0"/>
              <a:t>Provides habitat and basis for all living beings, including mankind</a:t>
            </a:r>
            <a:endParaRPr lang="en-US" sz="2000" i="0" dirty="0"/>
          </a:p>
          <a:p>
            <a:pPr>
              <a:buClr>
                <a:srgbClr val="0F5494"/>
              </a:buClr>
            </a:pPr>
            <a:r>
              <a:rPr lang="en-GB" sz="2000" i="0" dirty="0"/>
              <a:t>Can be considered like an asset in a bank account that generates interest</a:t>
            </a:r>
            <a:endParaRPr lang="en-US" sz="2000" i="0" dirty="0"/>
          </a:p>
          <a:p>
            <a:pPr>
              <a:buClr>
                <a:srgbClr val="0F5494"/>
              </a:buClr>
            </a:pPr>
            <a:r>
              <a:rPr lang="en-GB" sz="2000" i="0" dirty="0"/>
              <a:t>Should not be depleted</a:t>
            </a:r>
            <a:endParaRPr lang="en-US" sz="2000" i="0" dirty="0"/>
          </a:p>
          <a:p>
            <a:pPr>
              <a:buClr>
                <a:srgbClr val="0F5494"/>
              </a:buClr>
            </a:pPr>
            <a:r>
              <a:rPr lang="en-GB" sz="2000" i="0" dirty="0"/>
              <a:t>June 1 </a:t>
            </a:r>
            <a:r>
              <a:rPr lang="en-GB" sz="2000" i="0" dirty="0" smtClean="0"/>
              <a:t>2013: Ecological </a:t>
            </a:r>
            <a:r>
              <a:rPr lang="en-GB" sz="2000" i="0" dirty="0"/>
              <a:t>Deficit Day </a:t>
            </a:r>
            <a:endParaRPr lang="en-US" sz="2000" i="0" dirty="0"/>
          </a:p>
          <a:p>
            <a:pPr>
              <a:buClrTx/>
              <a:defRPr/>
            </a:pPr>
            <a:endParaRPr lang="en-GB" i="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57289"/>
            <a:ext cx="2808312" cy="1644739"/>
          </a:xfrm>
          <a:prstGeom prst="rect">
            <a:avLst/>
          </a:prstGeom>
          <a:noFill/>
          <a:ln>
            <a:noFill/>
          </a:ln>
        </p:spPr>
      </p:pic>
      <p:sp>
        <p:nvSpPr>
          <p:cNvPr id="2" name="Rectangle 1"/>
          <p:cNvSpPr/>
          <p:nvPr/>
        </p:nvSpPr>
        <p:spPr>
          <a:xfrm>
            <a:off x="6426409" y="3944089"/>
            <a:ext cx="1745991" cy="276999"/>
          </a:xfrm>
          <a:prstGeom prst="rect">
            <a:avLst/>
          </a:prstGeom>
        </p:spPr>
        <p:txBody>
          <a:bodyPr wrap="none">
            <a:spAutoFit/>
          </a:bodyPr>
          <a:lstStyle/>
          <a:p>
            <a:r>
              <a:rPr lang="en-GB" dirty="0"/>
              <a:t>Source: TEEB Study</a:t>
            </a:r>
            <a:endParaRPr lang="en-US" dirty="0"/>
          </a:p>
        </p:txBody>
      </p:sp>
    </p:spTree>
    <p:extLst>
      <p:ext uri="{BB962C8B-B14F-4D97-AF65-F5344CB8AC3E}">
        <p14:creationId xmlns:p14="http://schemas.microsoft.com/office/powerpoint/2010/main" val="489567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5288" y="1268413"/>
            <a:ext cx="8229600" cy="936625"/>
          </a:xfrm>
        </p:spPr>
        <p:txBody>
          <a:bodyPr/>
          <a:lstStyle/>
          <a:p>
            <a:pPr marL="0"/>
            <a:r>
              <a:rPr lang="en-GB" sz="2600" dirty="0" smtClean="0"/>
              <a:t>Five Types of Capitals as Enablers of Sustainable Development</a:t>
            </a:r>
            <a:endParaRPr lang="en-US" sz="2600" dirty="0" smtClean="0"/>
          </a:p>
        </p:txBody>
      </p:sp>
      <p:pic>
        <p:nvPicPr>
          <p:cNvPr id="19459" name="Immagine 17"/>
          <p:cNvPicPr>
            <a:picLocks noGrp="1" noChangeAspect="1"/>
          </p:cNvPicPr>
          <p:nvPr>
            <p:ph idx="1"/>
          </p:nvPr>
        </p:nvPicPr>
        <p:blipFill>
          <a:blip r:embed="rId2">
            <a:extLst>
              <a:ext uri="{28A0092B-C50C-407E-A947-70E740481C1C}">
                <a14:useLocalDpi xmlns:a14="http://schemas.microsoft.com/office/drawing/2010/main" val="0"/>
              </a:ext>
            </a:extLst>
          </a:blip>
          <a:srcRect b="8179"/>
          <a:stretch>
            <a:fillRect/>
          </a:stretch>
        </p:blipFill>
        <p:spPr>
          <a:xfrm>
            <a:off x="1115616" y="2492896"/>
            <a:ext cx="6904962" cy="3826942"/>
          </a:xfrm>
        </p:spPr>
      </p:pic>
      <p:sp>
        <p:nvSpPr>
          <p:cNvPr id="19460" name="TextBox 4"/>
          <p:cNvSpPr txBox="1">
            <a:spLocks noChangeArrowheads="1"/>
          </p:cNvSpPr>
          <p:nvPr/>
        </p:nvSpPr>
        <p:spPr bwMode="auto">
          <a:xfrm>
            <a:off x="7373640" y="6209506"/>
            <a:ext cx="1439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mtClean="0"/>
              <a:t>EMG </a:t>
            </a:r>
            <a:r>
              <a:rPr lang="en-GB"/>
              <a:t>2011</a:t>
            </a:r>
            <a:endParaRPr lang="en-US"/>
          </a:p>
        </p:txBody>
      </p:sp>
    </p:spTree>
    <p:extLst>
      <p:ext uri="{BB962C8B-B14F-4D97-AF65-F5344CB8AC3E}">
        <p14:creationId xmlns:p14="http://schemas.microsoft.com/office/powerpoint/2010/main" val="3660255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229600" cy="1153046"/>
          </a:xfrm>
        </p:spPr>
        <p:txBody>
          <a:bodyPr/>
          <a:lstStyle/>
          <a:p>
            <a:pPr marL="0"/>
            <a:r>
              <a:rPr lang="en-US" sz="2600" dirty="0" smtClean="0"/>
              <a:t/>
            </a:r>
            <a:br>
              <a:rPr lang="en-US" sz="2600" dirty="0" smtClean="0"/>
            </a:br>
            <a:r>
              <a:rPr lang="en-US" sz="2600" dirty="0" smtClean="0"/>
              <a:t/>
            </a:r>
            <a:br>
              <a:rPr lang="en-US" sz="2600" dirty="0" smtClean="0"/>
            </a:br>
            <a:r>
              <a:rPr lang="en-US" sz="2600" dirty="0" smtClean="0"/>
              <a:t>What is....</a:t>
            </a:r>
            <a:r>
              <a:rPr lang="en-US" sz="2600" dirty="0"/>
              <a:t/>
            </a:r>
            <a:br>
              <a:rPr lang="en-US" sz="2600" dirty="0"/>
            </a:br>
            <a:r>
              <a:rPr lang="en-US" sz="2600" dirty="0" smtClean="0"/>
              <a:t>		…an </a:t>
            </a:r>
            <a:r>
              <a:rPr lang="en-US" sz="2600" dirty="0"/>
              <a:t>Environmental </a:t>
            </a:r>
            <a:r>
              <a:rPr lang="en-US" sz="2600" dirty="0" smtClean="0"/>
              <a:t>Externality?</a:t>
            </a:r>
            <a:r>
              <a:rPr lang="en-US" sz="2600" dirty="0"/>
              <a:t/>
            </a:r>
            <a:br>
              <a:rPr lang="en-US" sz="2600" dirty="0"/>
            </a:br>
            <a:r>
              <a:rPr lang="en-US" sz="2600" dirty="0"/>
              <a:t/>
            </a:r>
            <a:br>
              <a:rPr lang="en-US" sz="2600" dirty="0"/>
            </a:br>
            <a:endParaRPr lang="en-US" sz="2600" dirty="0" smtClean="0"/>
          </a:p>
        </p:txBody>
      </p:sp>
      <p:sp>
        <p:nvSpPr>
          <p:cNvPr id="3" name="Content Placeholder 2"/>
          <p:cNvSpPr>
            <a:spLocks noGrp="1"/>
          </p:cNvSpPr>
          <p:nvPr>
            <p:ph idx="1"/>
          </p:nvPr>
        </p:nvSpPr>
        <p:spPr>
          <a:xfrm>
            <a:off x="539552" y="2528589"/>
            <a:ext cx="6192688" cy="3529013"/>
          </a:xfrm>
        </p:spPr>
        <p:txBody>
          <a:bodyPr/>
          <a:lstStyle/>
          <a:p>
            <a:pPr lvl="0">
              <a:buClr>
                <a:srgbClr val="0F5494"/>
              </a:buClr>
            </a:pPr>
            <a:r>
              <a:rPr lang="en-GB" sz="2000" i="0" dirty="0"/>
              <a:t>Economic Externality: </a:t>
            </a:r>
            <a:endParaRPr lang="en-US" sz="2000" i="0" dirty="0"/>
          </a:p>
          <a:p>
            <a:pPr lvl="1">
              <a:buClr>
                <a:srgbClr val="0F5494"/>
              </a:buClr>
              <a:buFont typeface="Courier New" panose="02070309020205020404" pitchFamily="49" charset="0"/>
              <a:buChar char="o"/>
            </a:pPr>
            <a:r>
              <a:rPr lang="en-GB" b="0" dirty="0"/>
              <a:t>Effect of an activity on an uninvolved party</a:t>
            </a:r>
            <a:endParaRPr lang="en-US" b="0" dirty="0"/>
          </a:p>
          <a:p>
            <a:pPr lvl="0">
              <a:buClr>
                <a:srgbClr val="0F5494"/>
              </a:buClr>
            </a:pPr>
            <a:r>
              <a:rPr lang="en-GB" sz="2000" i="0" dirty="0"/>
              <a:t>Environmental Externality: </a:t>
            </a:r>
            <a:endParaRPr lang="en-US" sz="2000" i="0" dirty="0"/>
          </a:p>
          <a:p>
            <a:pPr lvl="1">
              <a:buClr>
                <a:srgbClr val="0F5494"/>
              </a:buClr>
              <a:buFont typeface="Courier New" panose="02070309020205020404" pitchFamily="49" charset="0"/>
              <a:buChar char="o"/>
            </a:pPr>
            <a:r>
              <a:rPr lang="en-GB" b="0" dirty="0"/>
              <a:t>Uncompensated/ignored </a:t>
            </a:r>
            <a:r>
              <a:rPr lang="en-GB" b="0" dirty="0" smtClean="0"/>
              <a:t>environmental</a:t>
            </a:r>
          </a:p>
          <a:p>
            <a:pPr marL="457200" lvl="1" indent="0">
              <a:buClr>
                <a:srgbClr val="0F5494"/>
              </a:buClr>
              <a:buNone/>
            </a:pPr>
            <a:r>
              <a:rPr lang="en-GB" b="0" dirty="0" smtClean="0"/>
              <a:t>effects </a:t>
            </a:r>
            <a:r>
              <a:rPr lang="en-GB" b="0" dirty="0"/>
              <a:t>deriving from production and consumption</a:t>
            </a:r>
            <a:endParaRPr lang="en-US" b="0" dirty="0"/>
          </a:p>
          <a:p>
            <a:pPr lvl="0">
              <a:buClr>
                <a:srgbClr val="0F5494"/>
              </a:buClr>
            </a:pPr>
            <a:r>
              <a:rPr lang="en-GB" sz="2000" i="0" dirty="0"/>
              <a:t>Full cost of activity not reflected by market mechanisms/market prices</a:t>
            </a:r>
            <a:endParaRPr lang="en-US" sz="2000" i="0" dirty="0"/>
          </a:p>
          <a:p>
            <a:pPr lvl="0">
              <a:buClr>
                <a:srgbClr val="0F5494"/>
              </a:buClr>
            </a:pPr>
            <a:r>
              <a:rPr lang="en-GB" sz="2000" i="0" dirty="0"/>
              <a:t>Creates markets distortions and misallocation of </a:t>
            </a:r>
            <a:r>
              <a:rPr lang="en-GB" sz="2000" i="0" dirty="0" smtClean="0"/>
              <a:t>capital</a:t>
            </a:r>
            <a:endParaRPr lang="en-US" sz="2000" i="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14088" y="2578596"/>
            <a:ext cx="2286000" cy="1714500"/>
          </a:xfrm>
          <a:prstGeom prst="rect">
            <a:avLst/>
          </a:prstGeom>
          <a:noFill/>
          <a:ln>
            <a:noFill/>
          </a:ln>
        </p:spPr>
      </p:pic>
      <p:sp>
        <p:nvSpPr>
          <p:cNvPr id="2" name="Rectangle 1"/>
          <p:cNvSpPr/>
          <p:nvPr/>
        </p:nvSpPr>
        <p:spPr>
          <a:xfrm>
            <a:off x="6804248" y="4309160"/>
            <a:ext cx="2193713" cy="461665"/>
          </a:xfrm>
          <a:prstGeom prst="rect">
            <a:avLst/>
          </a:prstGeom>
        </p:spPr>
        <p:txBody>
          <a:bodyPr wrap="square">
            <a:spAutoFit/>
          </a:bodyPr>
          <a:lstStyle/>
          <a:p>
            <a:pPr algn="r"/>
            <a:r>
              <a:rPr lang="en-US" dirty="0" smtClean="0"/>
              <a:t>Source:</a:t>
            </a:r>
          </a:p>
          <a:p>
            <a:pPr algn="r"/>
            <a:r>
              <a:rPr lang="en-US" u="sng" dirty="0" smtClean="0">
                <a:solidFill>
                  <a:srgbClr val="0070C0"/>
                </a:solidFill>
                <a:hlinkClick r:id="rId3"/>
              </a:rPr>
              <a:t>http</a:t>
            </a:r>
            <a:r>
              <a:rPr lang="en-US" u="sng" dirty="0">
                <a:solidFill>
                  <a:srgbClr val="0070C0"/>
                </a:solidFill>
                <a:hlinkClick r:id="rId3"/>
              </a:rPr>
              <a:t>://</a:t>
            </a:r>
            <a:r>
              <a:rPr lang="en-US" u="sng" dirty="0" smtClean="0">
                <a:solidFill>
                  <a:srgbClr val="0070C0"/>
                </a:solidFill>
                <a:hlinkClick r:id="rId3"/>
              </a:rPr>
              <a:t>www.greenbiz.com</a:t>
            </a:r>
            <a:endParaRPr lang="en-US" dirty="0">
              <a:solidFill>
                <a:srgbClr val="0070C0"/>
              </a:solidFill>
            </a:endParaRPr>
          </a:p>
        </p:txBody>
      </p:sp>
    </p:spTree>
    <p:extLst>
      <p:ext uri="{BB962C8B-B14F-4D97-AF65-F5344CB8AC3E}">
        <p14:creationId xmlns:p14="http://schemas.microsoft.com/office/powerpoint/2010/main" val="3551407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268760"/>
            <a:ext cx="8229600" cy="1153046"/>
          </a:xfrm>
        </p:spPr>
        <p:txBody>
          <a:bodyPr/>
          <a:lstStyle/>
          <a:p>
            <a:pPr marL="0"/>
            <a:r>
              <a:rPr lang="en-US" dirty="0" smtClean="0"/>
              <a:t/>
            </a:r>
            <a:br>
              <a:rPr lang="en-US" dirty="0" smtClean="0"/>
            </a:br>
            <a:r>
              <a:rPr lang="en-US" dirty="0" smtClean="0"/>
              <a:t/>
            </a:r>
            <a:br>
              <a:rPr lang="en-US" dirty="0" smtClean="0"/>
            </a:br>
            <a:r>
              <a:rPr lang="en-US" dirty="0" smtClean="0"/>
              <a:t>Global Costs of Environmental Externalities</a:t>
            </a:r>
            <a:r>
              <a:rPr lang="en-US" dirty="0"/>
              <a:t/>
            </a:r>
            <a:br>
              <a:rPr lang="en-US" dirty="0"/>
            </a:br>
            <a:r>
              <a:rPr lang="en-US" dirty="0"/>
              <a:t/>
            </a:r>
            <a:br>
              <a:rPr lang="en-US" dirty="0"/>
            </a:br>
            <a:endParaRPr lang="en-US" dirty="0" smtClean="0"/>
          </a:p>
        </p:txBody>
      </p:sp>
      <p:sp>
        <p:nvSpPr>
          <p:cNvPr id="7" name="Content Placeholder 2"/>
          <p:cNvSpPr txBox="1">
            <a:spLocks/>
          </p:cNvSpPr>
          <p:nvPr/>
        </p:nvSpPr>
        <p:spPr bwMode="auto">
          <a:xfrm>
            <a:off x="467544" y="3373457"/>
            <a:ext cx="7848872" cy="315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0F5494"/>
              </a:buClr>
            </a:pPr>
            <a:endParaRPr lang="en-GB" sz="2000" i="0" kern="0" dirty="0" smtClean="0"/>
          </a:p>
          <a:p>
            <a:pPr>
              <a:buClr>
                <a:srgbClr val="0F5494"/>
              </a:buClr>
            </a:pPr>
            <a:endParaRPr lang="en-GB" sz="2000" i="0" kern="0" dirty="0"/>
          </a:p>
          <a:p>
            <a:pPr>
              <a:buClr>
                <a:srgbClr val="0F5494"/>
              </a:buClr>
            </a:pPr>
            <a:endParaRPr lang="en-GB" sz="2000" i="0" kern="0" dirty="0" smtClean="0"/>
          </a:p>
          <a:p>
            <a:pPr>
              <a:buClr>
                <a:srgbClr val="0F5494"/>
              </a:buClr>
            </a:pPr>
            <a:endParaRPr lang="en-GB" sz="2000" i="0" kern="0" dirty="0"/>
          </a:p>
          <a:p>
            <a:pPr marL="0" indent="0">
              <a:buClr>
                <a:srgbClr val="0F5494"/>
              </a:buClr>
              <a:buNone/>
            </a:pPr>
            <a:endParaRPr lang="en-GB" sz="2000" i="0" kern="0" dirty="0"/>
          </a:p>
          <a:p>
            <a:pPr>
              <a:buClr>
                <a:srgbClr val="0F5494"/>
              </a:buClr>
            </a:pPr>
            <a:endParaRPr lang="en-GB" sz="2000" i="0" kern="0" dirty="0"/>
          </a:p>
          <a:p>
            <a:pPr>
              <a:buClr>
                <a:srgbClr val="0F5494"/>
              </a:buClr>
            </a:pPr>
            <a:r>
              <a:rPr lang="en-GB" i="0" kern="0" dirty="0" smtClean="0"/>
              <a:t>Market prices need to reflect environmental and social externalities/costs</a:t>
            </a:r>
            <a:r>
              <a:rPr lang="en-GB" sz="2800" i="0" kern="0" dirty="0" smtClean="0"/>
              <a:t>……!</a:t>
            </a:r>
            <a:endParaRPr lang="en-US" sz="2800" i="0" kern="0" dirty="0"/>
          </a:p>
        </p:txBody>
      </p:sp>
      <p:pic>
        <p:nvPicPr>
          <p:cNvPr id="1026"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41032"/>
            <a:ext cx="5040560" cy="261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434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1339850"/>
            <a:ext cx="8229600" cy="1153046"/>
          </a:xfrm>
        </p:spPr>
        <p:txBody>
          <a:bodyPr/>
          <a:lstStyle/>
          <a:p>
            <a:pPr marL="0"/>
            <a:r>
              <a:rPr lang="en-US" dirty="0" smtClean="0"/>
              <a:t/>
            </a:r>
            <a:br>
              <a:rPr lang="en-US" dirty="0" smtClean="0"/>
            </a:br>
            <a:r>
              <a:rPr lang="en-US" dirty="0" smtClean="0"/>
              <a:t/>
            </a:r>
            <a:br>
              <a:rPr lang="en-US" dirty="0" smtClean="0"/>
            </a:br>
            <a:r>
              <a:rPr lang="en-US" sz="2400" dirty="0" smtClean="0"/>
              <a:t>What are...</a:t>
            </a:r>
            <a:br>
              <a:rPr lang="en-US" sz="2400" dirty="0" smtClean="0"/>
            </a:br>
            <a:r>
              <a:rPr lang="en-US" sz="2400" dirty="0" smtClean="0"/>
              <a:t>		</a:t>
            </a:r>
            <a:r>
              <a:rPr lang="en-US" dirty="0" smtClean="0"/>
              <a:t>…</a:t>
            </a:r>
            <a:r>
              <a:rPr lang="en-US" sz="2400" dirty="0" smtClean="0"/>
              <a:t>Ecosystem Services?</a:t>
            </a:r>
            <a:r>
              <a:rPr lang="en-US" dirty="0"/>
              <a:t/>
            </a:r>
            <a:br>
              <a:rPr lang="en-US" dirty="0"/>
            </a:br>
            <a:r>
              <a:rPr lang="en-US" dirty="0" smtClean="0"/>
              <a:t/>
            </a:r>
            <a:br>
              <a:rPr lang="en-US" dirty="0" smtClean="0"/>
            </a:br>
            <a:r>
              <a:rPr lang="en-US" dirty="0"/>
              <a:t/>
            </a:r>
            <a:br>
              <a:rPr lang="en-US" dirty="0"/>
            </a:br>
            <a:endParaRPr lang="en-US" dirty="0" smtClean="0"/>
          </a:p>
        </p:txBody>
      </p:sp>
      <p:pic>
        <p:nvPicPr>
          <p:cNvPr id="1026" name="irc_mi" descr="http://www.integrallc.com/wp-content/uploads/2012/07/Screen-shot-2012-07-18-at-2.50.20-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76872"/>
            <a:ext cx="543649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366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536" y="1339850"/>
            <a:ext cx="8229352" cy="1009030"/>
          </a:xfrm>
        </p:spPr>
        <p:txBody>
          <a:bodyPr/>
          <a:lstStyle/>
          <a:p>
            <a:pPr marL="0"/>
            <a:r>
              <a:rPr lang="en-US" sz="2600" dirty="0"/>
              <a:t/>
            </a:r>
            <a:br>
              <a:rPr lang="en-US" sz="2600" dirty="0"/>
            </a:br>
            <a:r>
              <a:rPr lang="en-US" sz="2600" dirty="0" smtClean="0"/>
              <a:t/>
            </a:r>
            <a:br>
              <a:rPr lang="en-US" sz="2600" dirty="0" smtClean="0"/>
            </a:br>
            <a:r>
              <a:rPr lang="en-US" sz="2600" dirty="0" smtClean="0"/>
              <a:t>Payment for Ecosystem Services:</a:t>
            </a:r>
            <a:br>
              <a:rPr lang="en-US" sz="2600" dirty="0" smtClean="0"/>
            </a:br>
            <a:r>
              <a:rPr lang="en-US" sz="2600" dirty="0" smtClean="0"/>
              <a:t>Watershed Management</a:t>
            </a:r>
            <a:br>
              <a:rPr lang="en-US" sz="2600" dirty="0" smtClean="0"/>
            </a:br>
            <a:r>
              <a:rPr lang="en-US" sz="2600" dirty="0"/>
              <a:t/>
            </a:r>
            <a:br>
              <a:rPr lang="en-US" sz="2600" dirty="0"/>
            </a:br>
            <a:endParaRPr lang="en-US" sz="2600" dirty="0" smtClean="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348880"/>
            <a:ext cx="6552727" cy="41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477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0"/>
            <a:r>
              <a:rPr lang="en-US" dirty="0" smtClean="0"/>
              <a:t>What is…</a:t>
            </a:r>
            <a:br>
              <a:rPr lang="en-US" dirty="0" smtClean="0"/>
            </a:br>
            <a:r>
              <a:rPr lang="en-US" dirty="0"/>
              <a:t>	</a:t>
            </a:r>
            <a:r>
              <a:rPr lang="en-US" dirty="0" smtClean="0"/>
              <a:t>		….Resource Efficiency?</a:t>
            </a:r>
          </a:p>
        </p:txBody>
      </p:sp>
      <p:sp>
        <p:nvSpPr>
          <p:cNvPr id="3" name="Content Placeholder 2"/>
          <p:cNvSpPr>
            <a:spLocks noGrp="1"/>
          </p:cNvSpPr>
          <p:nvPr>
            <p:ph idx="1"/>
          </p:nvPr>
        </p:nvSpPr>
        <p:spPr>
          <a:xfrm>
            <a:off x="457200" y="2276872"/>
            <a:ext cx="8229600" cy="3529013"/>
          </a:xfrm>
        </p:spPr>
        <p:txBody>
          <a:bodyPr/>
          <a:lstStyle/>
          <a:p>
            <a:pPr lvl="0">
              <a:buClr>
                <a:srgbClr val="0F5494"/>
              </a:buClr>
            </a:pPr>
            <a:r>
              <a:rPr lang="en-GB" sz="2000" i="0" dirty="0"/>
              <a:t>The concept of creating </a:t>
            </a:r>
            <a:r>
              <a:rPr lang="en-GB" sz="2000" i="0" dirty="0" smtClean="0"/>
              <a:t>goods </a:t>
            </a:r>
            <a:r>
              <a:rPr lang="en-GB" sz="2000" i="0" dirty="0"/>
              <a:t>and services, while using fewer resources and creating less waste and pollution!</a:t>
            </a:r>
            <a:endParaRPr lang="en-US" sz="2000" i="0" dirty="0"/>
          </a:p>
          <a:p>
            <a:pPr lvl="0">
              <a:buClr>
                <a:srgbClr val="0F5494"/>
              </a:buClr>
            </a:pPr>
            <a:r>
              <a:rPr lang="en-GB" sz="2000" i="0" dirty="0"/>
              <a:t>Measures to achieve resource efficiency</a:t>
            </a:r>
            <a:endParaRPr lang="en-US" sz="2000" i="0" dirty="0"/>
          </a:p>
          <a:p>
            <a:pPr lvl="1">
              <a:buClr>
                <a:srgbClr val="0F5494"/>
              </a:buClr>
              <a:buFont typeface="Courier New" panose="02070309020205020404" pitchFamily="49" charset="0"/>
              <a:buChar char="o"/>
            </a:pPr>
            <a:r>
              <a:rPr lang="en-GB" b="0" dirty="0"/>
              <a:t>A reduction in the material intensity of goods or services</a:t>
            </a:r>
            <a:endParaRPr lang="en-US" b="0" dirty="0"/>
          </a:p>
          <a:p>
            <a:pPr lvl="1">
              <a:buClr>
                <a:srgbClr val="0F5494"/>
              </a:buClr>
              <a:buFont typeface="Courier New" panose="02070309020205020404" pitchFamily="49" charset="0"/>
              <a:buChar char="o"/>
            </a:pPr>
            <a:r>
              <a:rPr lang="en-GB" b="0" dirty="0"/>
              <a:t>A reduction in the energy intensity of goods or services</a:t>
            </a:r>
            <a:endParaRPr lang="en-US" b="0" dirty="0"/>
          </a:p>
          <a:p>
            <a:pPr lvl="1">
              <a:buClr>
                <a:srgbClr val="0F5494"/>
              </a:buClr>
              <a:buFont typeface="Courier New" panose="02070309020205020404" pitchFamily="49" charset="0"/>
              <a:buChar char="o"/>
            </a:pPr>
            <a:r>
              <a:rPr lang="en-GB" b="0" dirty="0"/>
              <a:t>Reduced dispersion of toxic materials</a:t>
            </a:r>
            <a:endParaRPr lang="en-US" b="0" dirty="0"/>
          </a:p>
          <a:p>
            <a:pPr lvl="1">
              <a:buClr>
                <a:srgbClr val="0F5494"/>
              </a:buClr>
              <a:buFont typeface="Courier New" panose="02070309020205020404" pitchFamily="49" charset="0"/>
              <a:buChar char="o"/>
            </a:pPr>
            <a:r>
              <a:rPr lang="en-GB" b="0" dirty="0"/>
              <a:t>Improved recyclability</a:t>
            </a:r>
            <a:endParaRPr lang="en-US" b="0" dirty="0"/>
          </a:p>
          <a:p>
            <a:pPr lvl="1">
              <a:buClr>
                <a:srgbClr val="0F5494"/>
              </a:buClr>
              <a:buFont typeface="Courier New" panose="02070309020205020404" pitchFamily="49" charset="0"/>
              <a:buChar char="o"/>
            </a:pPr>
            <a:r>
              <a:rPr lang="en-GB" b="0" dirty="0"/>
              <a:t>Maximum use of renewable resources</a:t>
            </a:r>
            <a:endParaRPr lang="en-US" b="0" dirty="0"/>
          </a:p>
          <a:p>
            <a:pPr lvl="1">
              <a:buClr>
                <a:srgbClr val="0F5494"/>
              </a:buClr>
              <a:buFont typeface="Courier New" panose="02070309020205020404" pitchFamily="49" charset="0"/>
              <a:buChar char="o"/>
            </a:pPr>
            <a:r>
              <a:rPr lang="en-GB" b="0" dirty="0"/>
              <a:t>Greater durability of products</a:t>
            </a:r>
            <a:endParaRPr lang="en-US" b="0" dirty="0"/>
          </a:p>
          <a:p>
            <a:pPr lvl="1">
              <a:buClr>
                <a:srgbClr val="0F5494"/>
              </a:buClr>
              <a:buFont typeface="Courier New" panose="02070309020205020404" pitchFamily="49" charset="0"/>
              <a:buChar char="o"/>
            </a:pPr>
            <a:r>
              <a:rPr lang="en-GB" b="0" dirty="0"/>
              <a:t>Increased service intensity of goods and </a:t>
            </a:r>
            <a:r>
              <a:rPr lang="en-GB" b="0" dirty="0" smtClean="0"/>
              <a:t>services</a:t>
            </a:r>
            <a:endParaRPr lang="en-US" b="0" dirty="0"/>
          </a:p>
          <a:p>
            <a:pPr>
              <a:defRPr/>
            </a:pPr>
            <a:endParaRPr lang="en-US" dirty="0"/>
          </a:p>
        </p:txBody>
      </p:sp>
    </p:spTree>
    <p:extLst>
      <p:ext uri="{BB962C8B-B14F-4D97-AF65-F5344CB8AC3E}">
        <p14:creationId xmlns:p14="http://schemas.microsoft.com/office/powerpoint/2010/main" val="736076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1555750"/>
            <a:ext cx="8229600" cy="936625"/>
          </a:xfrm>
        </p:spPr>
        <p:txBody>
          <a:bodyPr/>
          <a:lstStyle/>
          <a:p>
            <a:pPr indent="-457200" eaLnBrk="1" hangingPunct="1"/>
            <a:r>
              <a:rPr lang="en-US" dirty="0" smtClean="0"/>
              <a:t>Objectives of Module 1:  </a:t>
            </a:r>
            <a:br>
              <a:rPr lang="en-US" dirty="0" smtClean="0"/>
            </a:br>
            <a:endParaRPr lang="en-US" dirty="0" smtClean="0"/>
          </a:p>
        </p:txBody>
      </p:sp>
      <p:sp>
        <p:nvSpPr>
          <p:cNvPr id="7171" name="Rectangle 3"/>
          <p:cNvSpPr>
            <a:spLocks noGrp="1" noChangeArrowheads="1"/>
          </p:cNvSpPr>
          <p:nvPr>
            <p:ph type="body" idx="1"/>
          </p:nvPr>
        </p:nvSpPr>
        <p:spPr/>
        <p:txBody>
          <a:bodyPr/>
          <a:lstStyle/>
          <a:p>
            <a:pPr>
              <a:buClrTx/>
            </a:pPr>
            <a:r>
              <a:rPr lang="en-US" i="0" dirty="0" smtClean="0"/>
              <a:t>Introduce examples, definitions, concepts, and perspectives</a:t>
            </a:r>
          </a:p>
          <a:p>
            <a:pPr>
              <a:buClrTx/>
            </a:pPr>
            <a:r>
              <a:rPr lang="en-US" i="0" dirty="0" smtClean="0"/>
              <a:t>Explain the rationale for a transformation towards a green economy </a:t>
            </a:r>
          </a:p>
          <a:p>
            <a:pPr>
              <a:buClrTx/>
            </a:pPr>
            <a:r>
              <a:rPr lang="en-US" i="0" dirty="0" smtClean="0"/>
              <a:t>Highlight </a:t>
            </a:r>
            <a:r>
              <a:rPr lang="en-US" i="0" dirty="0"/>
              <a:t>key </a:t>
            </a:r>
            <a:r>
              <a:rPr lang="en-US" i="0" dirty="0" smtClean="0"/>
              <a:t>principles, elements </a:t>
            </a:r>
            <a:r>
              <a:rPr lang="en-US" i="0" dirty="0"/>
              <a:t>and opportunities of a green transformation</a:t>
            </a:r>
          </a:p>
          <a:p>
            <a:pPr>
              <a:buClrTx/>
            </a:pPr>
            <a:r>
              <a:rPr lang="en-US" i="0" dirty="0" smtClean="0"/>
              <a:t>Consider developing country perspectives</a:t>
            </a:r>
          </a:p>
          <a:p>
            <a:pPr>
              <a:buClrTx/>
            </a:pPr>
            <a:r>
              <a:rPr lang="en-US" i="0" dirty="0" smtClean="0"/>
              <a:t>Summarize approaches for measuring progress </a:t>
            </a:r>
          </a:p>
          <a:p>
            <a:pPr eaLnBrk="1" hangingPunct="1">
              <a:buClrTx/>
            </a:pPr>
            <a:endParaRPr lang="en-US" i="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7544" y="1196752"/>
            <a:ext cx="8229600" cy="936625"/>
          </a:xfrm>
        </p:spPr>
        <p:txBody>
          <a:bodyPr/>
          <a:lstStyle/>
          <a:p>
            <a:pPr marL="0"/>
            <a:r>
              <a:rPr lang="en-GB" sz="2800" dirty="0" smtClean="0"/>
              <a:t>What is ...</a:t>
            </a:r>
            <a:br>
              <a:rPr lang="en-GB" sz="2800" dirty="0" smtClean="0"/>
            </a:br>
            <a:r>
              <a:rPr lang="en-GB" sz="2800" dirty="0"/>
              <a:t>	</a:t>
            </a:r>
            <a:r>
              <a:rPr lang="en-GB" sz="2800" dirty="0" smtClean="0"/>
              <a:t>		…. a Circular Economy?</a:t>
            </a:r>
            <a:endParaRPr lang="en-US" sz="2800" dirty="0" smtClean="0"/>
          </a:p>
        </p:txBody>
      </p:sp>
      <p:sp>
        <p:nvSpPr>
          <p:cNvPr id="3" name="Content Placeholder 2"/>
          <p:cNvSpPr>
            <a:spLocks noGrp="1"/>
          </p:cNvSpPr>
          <p:nvPr>
            <p:ph idx="1"/>
          </p:nvPr>
        </p:nvSpPr>
        <p:spPr>
          <a:xfrm>
            <a:off x="457200" y="2276872"/>
            <a:ext cx="8229600" cy="3529013"/>
          </a:xfrm>
        </p:spPr>
        <p:txBody>
          <a:bodyPr/>
          <a:lstStyle/>
          <a:p>
            <a:pPr>
              <a:buClrTx/>
              <a:defRPr/>
            </a:pPr>
            <a:r>
              <a:rPr lang="en-GB" sz="2000" i="0" dirty="0"/>
              <a:t>Reduces the consumption of resources and the generation of wastes</a:t>
            </a:r>
            <a:endParaRPr lang="en-US" sz="2000" i="0" dirty="0"/>
          </a:p>
          <a:p>
            <a:pPr>
              <a:buClrTx/>
              <a:defRPr/>
            </a:pPr>
            <a:r>
              <a:rPr lang="en-GB" sz="2000" i="0" dirty="0"/>
              <a:t>Reuses and recycles wastes throughout the production, distribution and consumption processes.</a:t>
            </a:r>
            <a:endParaRPr lang="en-US" sz="2000" i="0" dirty="0"/>
          </a:p>
          <a:p>
            <a:pPr>
              <a:buClrTx/>
              <a:defRPr/>
            </a:pPr>
            <a:r>
              <a:rPr lang="en-GB" sz="2000" i="0" dirty="0"/>
              <a:t>Resonates with the “3R” concept signalling a waste mitigation hierarchy </a:t>
            </a:r>
            <a:endParaRPr lang="en-GB" sz="2000" i="0" dirty="0" smtClean="0"/>
          </a:p>
          <a:p>
            <a:pPr marL="0" indent="0">
              <a:buClrTx/>
              <a:buFontTx/>
              <a:buNone/>
              <a:defRPr/>
            </a:pPr>
            <a:endParaRPr lang="en-US" sz="2000" i="0" dirty="0"/>
          </a:p>
          <a:p>
            <a:pPr lvl="1">
              <a:buClrTx/>
              <a:buFont typeface="Courier New" pitchFamily="49" charset="0"/>
              <a:buChar char="o"/>
              <a:defRPr/>
            </a:pPr>
            <a:r>
              <a:rPr lang="en-GB" dirty="0"/>
              <a:t>Reduce</a:t>
            </a:r>
            <a:endParaRPr lang="en-US" dirty="0"/>
          </a:p>
          <a:p>
            <a:pPr lvl="1">
              <a:buClrTx/>
              <a:buFont typeface="Courier New" pitchFamily="49" charset="0"/>
              <a:buChar char="o"/>
              <a:defRPr/>
            </a:pPr>
            <a:r>
              <a:rPr lang="en-GB" dirty="0"/>
              <a:t>Re-use</a:t>
            </a:r>
            <a:endParaRPr lang="en-US" dirty="0"/>
          </a:p>
          <a:p>
            <a:pPr lvl="1">
              <a:buClrTx/>
              <a:buFont typeface="Courier New" pitchFamily="49" charset="0"/>
              <a:buChar char="o"/>
              <a:defRPr/>
            </a:pPr>
            <a:r>
              <a:rPr lang="en-GB" dirty="0" smtClean="0"/>
              <a:t>Re-cycle</a:t>
            </a:r>
            <a:endParaRPr lang="en-US" dirty="0"/>
          </a:p>
          <a:p>
            <a:pPr>
              <a:defRPr/>
            </a:pPr>
            <a:endParaRPr lang="en-US" dirty="0"/>
          </a:p>
        </p:txBody>
      </p:sp>
      <p:graphicFrame>
        <p:nvGraphicFramePr>
          <p:cNvPr id="4" name="D 3"/>
          <p:cNvGraphicFramePr/>
          <p:nvPr/>
        </p:nvGraphicFramePr>
        <p:xfrm>
          <a:off x="4139952" y="4293096"/>
          <a:ext cx="2592288"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305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marL="0"/>
            <a:r>
              <a:rPr lang="en-GB" dirty="0" smtClean="0"/>
              <a:t>Green Industry</a:t>
            </a:r>
            <a:endParaRPr lang="en-US" dirty="0" smtClean="0"/>
          </a:p>
        </p:txBody>
      </p:sp>
      <p:sp>
        <p:nvSpPr>
          <p:cNvPr id="22531" name="Content Placeholder 2"/>
          <p:cNvSpPr>
            <a:spLocks noGrp="1"/>
          </p:cNvSpPr>
          <p:nvPr>
            <p:ph idx="1"/>
          </p:nvPr>
        </p:nvSpPr>
        <p:spPr/>
        <p:txBody>
          <a:bodyPr/>
          <a:lstStyle/>
          <a:p>
            <a:pPr marL="0" indent="0" algn="ctr">
              <a:buNone/>
            </a:pPr>
            <a:r>
              <a:rPr lang="en-GB" smtClean="0"/>
              <a:t>“Economies striving for a more sustainable pathway of growth, by undertaking green public investments and implementing public policy initiatives that encourage environmentally responsible private investments.” </a:t>
            </a:r>
          </a:p>
          <a:p>
            <a:pPr marL="0" indent="0" algn="r">
              <a:buNone/>
            </a:pPr>
            <a:r>
              <a:rPr lang="en-GB" sz="2000" smtClean="0"/>
              <a:t>UNIDO 2012</a:t>
            </a:r>
            <a:endParaRPr lang="en-US" sz="2000" smtClean="0"/>
          </a:p>
          <a:p>
            <a:pPr marL="0" algn="ctr"/>
            <a:endParaRPr lang="en-US" smtClean="0"/>
          </a:p>
        </p:txBody>
      </p:sp>
    </p:spTree>
    <p:extLst>
      <p:ext uri="{BB962C8B-B14F-4D97-AF65-F5344CB8AC3E}">
        <p14:creationId xmlns:p14="http://schemas.microsoft.com/office/powerpoint/2010/main" val="10503335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Decent Work and Green Jobs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4957137"/>
              </p:ext>
            </p:extLst>
          </p:nvPr>
        </p:nvGraphicFramePr>
        <p:xfrm>
          <a:off x="426555" y="2180543"/>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192935" y="2276872"/>
            <a:ext cx="2376264" cy="1615827"/>
          </a:xfrm>
          <a:prstGeom prst="rect">
            <a:avLst/>
          </a:prstGeom>
          <a:solidFill>
            <a:srgbClr val="DBF6CA"/>
          </a:solidFill>
          <a:ln>
            <a:solidFill>
              <a:schemeClr val="tx1"/>
            </a:solidFill>
          </a:ln>
        </p:spPr>
        <p:txBody>
          <a:bodyPr wrap="square" rtlCol="0">
            <a:spAutoFit/>
          </a:bodyPr>
          <a:lstStyle/>
          <a:p>
            <a:r>
              <a:rPr lang="en-US" b="1" dirty="0" smtClean="0"/>
              <a:t>Green but not decent. </a:t>
            </a:r>
            <a:r>
              <a:rPr lang="en-US" sz="1100" dirty="0" smtClean="0"/>
              <a:t>Examples:</a:t>
            </a:r>
          </a:p>
          <a:p>
            <a:pPr marL="171450" indent="-171450">
              <a:buFont typeface="Arial" pitchFamily="34" charset="0"/>
              <a:buChar char="•"/>
            </a:pPr>
            <a:r>
              <a:rPr lang="en-US" sz="1100" dirty="0" smtClean="0"/>
              <a:t>Electronics recycling without adequate occupational safety</a:t>
            </a:r>
          </a:p>
          <a:p>
            <a:pPr marL="171450" indent="-171450">
              <a:buFont typeface="Arial" pitchFamily="34" charset="0"/>
              <a:buChar char="•"/>
            </a:pPr>
            <a:r>
              <a:rPr lang="en-US" sz="1100" dirty="0" smtClean="0"/>
              <a:t>Low wage installers of solar panels</a:t>
            </a:r>
          </a:p>
          <a:p>
            <a:pPr marL="171450" indent="-171450">
              <a:buFont typeface="Arial" pitchFamily="34" charset="0"/>
              <a:buChar char="•"/>
            </a:pPr>
            <a:r>
              <a:rPr lang="en-US" sz="1100" dirty="0" smtClean="0"/>
              <a:t>Exploited biofuels plantation day laborers</a:t>
            </a:r>
            <a:endParaRPr lang="en-US" sz="1100" dirty="0"/>
          </a:p>
        </p:txBody>
      </p:sp>
      <p:sp>
        <p:nvSpPr>
          <p:cNvPr id="9" name="TextBox 8"/>
          <p:cNvSpPr txBox="1"/>
          <p:nvPr/>
        </p:nvSpPr>
        <p:spPr>
          <a:xfrm>
            <a:off x="4541355" y="2279834"/>
            <a:ext cx="2160240" cy="1615827"/>
          </a:xfrm>
          <a:prstGeom prst="rect">
            <a:avLst/>
          </a:prstGeom>
          <a:solidFill>
            <a:srgbClr val="C5F1AD"/>
          </a:solidFill>
          <a:ln>
            <a:solidFill>
              <a:schemeClr val="tx1"/>
            </a:solidFill>
          </a:ln>
        </p:spPr>
        <p:txBody>
          <a:bodyPr wrap="square" rtlCol="0">
            <a:spAutoFit/>
          </a:bodyPr>
          <a:lstStyle/>
          <a:p>
            <a:pPr lvl="0"/>
            <a:r>
              <a:rPr lang="en-US" b="1" dirty="0"/>
              <a:t>Green and decent</a:t>
            </a:r>
            <a:r>
              <a:rPr lang="en-US" sz="1100" b="1" dirty="0"/>
              <a:t>. </a:t>
            </a:r>
            <a:r>
              <a:rPr lang="en-US" sz="1100" dirty="0"/>
              <a:t>Examples:</a:t>
            </a:r>
          </a:p>
          <a:p>
            <a:pPr marL="171450" lvl="0" indent="-171450">
              <a:buFont typeface="Arial" pitchFamily="34" charset="0"/>
              <a:buChar char="•"/>
            </a:pPr>
            <a:r>
              <a:rPr lang="en-US" sz="1100" dirty="0"/>
              <a:t>Unionized wind and solar power jobs</a:t>
            </a:r>
          </a:p>
          <a:p>
            <a:pPr marL="171450" lvl="0" indent="-171450">
              <a:buFont typeface="Arial" pitchFamily="34" charset="0"/>
              <a:buChar char="•"/>
            </a:pPr>
            <a:r>
              <a:rPr lang="en-US" sz="1100" dirty="0"/>
              <a:t>Green architects</a:t>
            </a:r>
          </a:p>
          <a:p>
            <a:pPr marL="171450" lvl="0" indent="-171450">
              <a:buFont typeface="Arial" pitchFamily="34" charset="0"/>
              <a:buChar char="•"/>
            </a:pPr>
            <a:r>
              <a:rPr lang="en-US" sz="1100" dirty="0"/>
              <a:t>Well-paid public transit </a:t>
            </a:r>
            <a:r>
              <a:rPr lang="en-US" sz="1100" dirty="0" smtClean="0"/>
              <a:t>employees</a:t>
            </a:r>
          </a:p>
          <a:p>
            <a:pPr marL="171450" lvl="0" indent="-171450">
              <a:buFont typeface="Arial" pitchFamily="34" charset="0"/>
              <a:buChar char="•"/>
            </a:pPr>
            <a:endParaRPr lang="en-US" sz="1100" dirty="0"/>
          </a:p>
          <a:p>
            <a:pPr marL="171450" lvl="0" indent="-171450">
              <a:buFont typeface="Arial" pitchFamily="34" charset="0"/>
              <a:buChar char="•"/>
            </a:pPr>
            <a:endParaRPr lang="en-US" sz="1100" dirty="0"/>
          </a:p>
        </p:txBody>
      </p:sp>
      <p:sp>
        <p:nvSpPr>
          <p:cNvPr id="10" name="TextBox 9"/>
          <p:cNvSpPr txBox="1"/>
          <p:nvPr/>
        </p:nvSpPr>
        <p:spPr>
          <a:xfrm>
            <a:off x="2192936" y="3904789"/>
            <a:ext cx="2348420" cy="1646605"/>
          </a:xfrm>
          <a:prstGeom prst="rect">
            <a:avLst/>
          </a:prstGeom>
          <a:solidFill>
            <a:schemeClr val="bg1"/>
          </a:solidFill>
          <a:ln>
            <a:solidFill>
              <a:schemeClr val="tx1"/>
            </a:solidFill>
          </a:ln>
        </p:spPr>
        <p:txBody>
          <a:bodyPr wrap="square" rtlCol="0">
            <a:spAutoFit/>
          </a:bodyPr>
          <a:lstStyle/>
          <a:p>
            <a:r>
              <a:rPr lang="en-US" b="1" dirty="0" smtClean="0"/>
              <a:t>Neither green, nor decent. </a:t>
            </a:r>
            <a:r>
              <a:rPr lang="en-US" sz="1100" dirty="0" smtClean="0"/>
              <a:t>Examples:</a:t>
            </a:r>
          </a:p>
          <a:p>
            <a:pPr marL="171450" indent="-171450">
              <a:buFont typeface="Arial" pitchFamily="34" charset="0"/>
              <a:buChar char="•"/>
            </a:pPr>
            <a:r>
              <a:rPr lang="en-US" sz="1100" dirty="0" smtClean="0"/>
              <a:t>Coal mining without adequate safety</a:t>
            </a:r>
          </a:p>
          <a:p>
            <a:pPr marL="171450" indent="-171450">
              <a:buFont typeface="Arial" pitchFamily="34" charset="0"/>
              <a:buChar char="•"/>
            </a:pPr>
            <a:r>
              <a:rPr lang="en-US" sz="1100" dirty="0" smtClean="0"/>
              <a:t>Women working in the cut flower industry in Africa and Latin America</a:t>
            </a:r>
          </a:p>
          <a:p>
            <a:pPr marL="171450" indent="-171450">
              <a:buFont typeface="Arial" pitchFamily="34" charset="0"/>
              <a:buChar char="•"/>
            </a:pPr>
            <a:r>
              <a:rPr lang="en-US" sz="1100" dirty="0" smtClean="0"/>
              <a:t>Hog slaughterhouse workers</a:t>
            </a:r>
            <a:endParaRPr lang="en-US" sz="1100" dirty="0"/>
          </a:p>
        </p:txBody>
      </p:sp>
      <p:sp>
        <p:nvSpPr>
          <p:cNvPr id="11" name="TextBox 10"/>
          <p:cNvSpPr txBox="1"/>
          <p:nvPr/>
        </p:nvSpPr>
        <p:spPr>
          <a:xfrm>
            <a:off x="4541355" y="3904789"/>
            <a:ext cx="2160240" cy="1645200"/>
          </a:xfrm>
          <a:prstGeom prst="rect">
            <a:avLst/>
          </a:prstGeom>
          <a:solidFill>
            <a:schemeClr val="bg1"/>
          </a:solidFill>
          <a:ln>
            <a:solidFill>
              <a:schemeClr val="tx1"/>
            </a:solidFill>
          </a:ln>
        </p:spPr>
        <p:txBody>
          <a:bodyPr wrap="square" rtlCol="0">
            <a:spAutoFit/>
          </a:bodyPr>
          <a:lstStyle/>
          <a:p>
            <a:r>
              <a:rPr lang="en-US" b="1" dirty="0" smtClean="0"/>
              <a:t>Decent but not green</a:t>
            </a:r>
            <a:r>
              <a:rPr lang="en-US" b="1" smtClean="0"/>
              <a:t>. </a:t>
            </a:r>
            <a:r>
              <a:rPr lang="en-US" sz="1100" smtClean="0"/>
              <a:t>Examples:</a:t>
            </a:r>
            <a:endParaRPr lang="en-US" sz="1100" dirty="0" smtClean="0"/>
          </a:p>
          <a:p>
            <a:pPr marL="171450" indent="-171450">
              <a:buFont typeface="Arial" pitchFamily="34" charset="0"/>
              <a:buChar char="•"/>
            </a:pPr>
            <a:r>
              <a:rPr lang="en-US" sz="1100" dirty="0" smtClean="0"/>
              <a:t>Unionized car-</a:t>
            </a:r>
            <a:r>
              <a:rPr lang="en-US" sz="1100" dirty="0" err="1" smtClean="0"/>
              <a:t>manifacturing</a:t>
            </a:r>
            <a:r>
              <a:rPr lang="en-US" sz="1100" dirty="0" smtClean="0"/>
              <a:t> workers</a:t>
            </a:r>
          </a:p>
          <a:p>
            <a:pPr marL="171450" indent="-171450">
              <a:buFont typeface="Arial" pitchFamily="34" charset="0"/>
              <a:buChar char="•"/>
            </a:pPr>
            <a:r>
              <a:rPr lang="en-US" sz="1100" dirty="0" smtClean="0"/>
              <a:t>Chemical engineers</a:t>
            </a:r>
          </a:p>
          <a:p>
            <a:pPr marL="171450" indent="-171450">
              <a:buFont typeface="Arial" pitchFamily="34" charset="0"/>
              <a:buChar char="•"/>
            </a:pPr>
            <a:r>
              <a:rPr lang="en-US" sz="1100" dirty="0" smtClean="0"/>
              <a:t>Airplane pilots</a:t>
            </a:r>
          </a:p>
          <a:p>
            <a:pPr marL="171450" indent="-171450">
              <a:buFont typeface="Arial" pitchFamily="34" charset="0"/>
              <a:buChar char="•"/>
            </a:pPr>
            <a:endParaRPr lang="en-US" dirty="0"/>
          </a:p>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18" name="Up Arrow 17"/>
          <p:cNvSpPr/>
          <p:nvPr/>
        </p:nvSpPr>
        <p:spPr bwMode="auto">
          <a:xfrm>
            <a:off x="1979712" y="2766891"/>
            <a:ext cx="72008" cy="3382243"/>
          </a:xfrm>
          <a:prstGeom prst="up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19" name="Up Arrow 18"/>
          <p:cNvSpPr/>
          <p:nvPr/>
        </p:nvSpPr>
        <p:spPr bwMode="auto">
          <a:xfrm>
            <a:off x="1760887" y="2276872"/>
            <a:ext cx="360040" cy="3382243"/>
          </a:xfrm>
          <a:prstGeom prst="upArrow">
            <a:avLst/>
          </a:prstGeom>
          <a:solidFill>
            <a:srgbClr val="92D05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20" name="Right Arrow 19"/>
          <p:cNvSpPr/>
          <p:nvPr/>
        </p:nvSpPr>
        <p:spPr bwMode="auto">
          <a:xfrm>
            <a:off x="2196494" y="5743375"/>
            <a:ext cx="4532945" cy="277913"/>
          </a:xfrm>
          <a:prstGeom prst="rightArrow">
            <a:avLst/>
          </a:prstGeom>
          <a:solidFill>
            <a:schemeClr val="accent1">
              <a:lumMod val="75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21" name="TextBox 20"/>
          <p:cNvSpPr txBox="1"/>
          <p:nvPr/>
        </p:nvSpPr>
        <p:spPr>
          <a:xfrm>
            <a:off x="1259632" y="2852936"/>
            <a:ext cx="492443" cy="1943149"/>
          </a:xfrm>
          <a:prstGeom prst="rect">
            <a:avLst/>
          </a:prstGeom>
          <a:noFill/>
        </p:spPr>
        <p:txBody>
          <a:bodyPr vert="vert270" wrap="square" rtlCol="0">
            <a:spAutoFit/>
          </a:bodyPr>
          <a:lstStyle/>
          <a:p>
            <a:r>
              <a:rPr lang="en-US" sz="2000" dirty="0" smtClean="0"/>
              <a:t>Environment</a:t>
            </a:r>
            <a:endParaRPr lang="en-US" sz="2000" dirty="0"/>
          </a:p>
        </p:txBody>
      </p:sp>
      <p:sp>
        <p:nvSpPr>
          <p:cNvPr id="22" name="TextBox 21"/>
          <p:cNvSpPr txBox="1"/>
          <p:nvPr/>
        </p:nvSpPr>
        <p:spPr>
          <a:xfrm>
            <a:off x="3605251" y="6011996"/>
            <a:ext cx="1872208" cy="400110"/>
          </a:xfrm>
          <a:prstGeom prst="rect">
            <a:avLst/>
          </a:prstGeom>
          <a:noFill/>
        </p:spPr>
        <p:txBody>
          <a:bodyPr wrap="square" rtlCol="0">
            <a:spAutoFit/>
          </a:bodyPr>
          <a:lstStyle/>
          <a:p>
            <a:r>
              <a:rPr lang="en-US" sz="2000" dirty="0" smtClean="0"/>
              <a:t>Decent Work</a:t>
            </a:r>
            <a:endParaRPr lang="en-US" sz="2000" dirty="0"/>
          </a:p>
        </p:txBody>
      </p:sp>
      <p:sp>
        <p:nvSpPr>
          <p:cNvPr id="23" name="TextBox 4"/>
          <p:cNvSpPr txBox="1">
            <a:spLocks noChangeArrowheads="1"/>
          </p:cNvSpPr>
          <p:nvPr/>
        </p:nvSpPr>
        <p:spPr bwMode="auto">
          <a:xfrm>
            <a:off x="6876256" y="5919663"/>
            <a:ext cx="1872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GB" dirty="0" smtClean="0"/>
          </a:p>
          <a:p>
            <a:pPr eaLnBrk="1" hangingPunct="1"/>
            <a:r>
              <a:rPr lang="en-GB" dirty="0" smtClean="0"/>
              <a:t>UNEP, ILO et al. 2008</a:t>
            </a:r>
            <a:endParaRPr lang="en-US" b="1" dirty="0"/>
          </a:p>
        </p:txBody>
      </p:sp>
    </p:spTree>
    <p:extLst>
      <p:ext uri="{BB962C8B-B14F-4D97-AF65-F5344CB8AC3E}">
        <p14:creationId xmlns:p14="http://schemas.microsoft.com/office/powerpoint/2010/main" val="4088454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smtClean="0"/>
              <a:t>Developing Country Perspectives</a:t>
            </a:r>
          </a:p>
        </p:txBody>
      </p:sp>
    </p:spTree>
    <p:extLst>
      <p:ext uri="{BB962C8B-B14F-4D97-AF65-F5344CB8AC3E}">
        <p14:creationId xmlns:p14="http://schemas.microsoft.com/office/powerpoint/2010/main" val="506255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3" descr="4448063358_eeb4d5af0b_b.jpeg"/>
          <p:cNvPicPr>
            <a:picLocks noChangeAspect="1" noChangeArrowheads="1"/>
          </p:cNvPicPr>
          <p:nvPr/>
        </p:nvPicPr>
        <p:blipFill>
          <a:blip r:embed="rId2">
            <a:lum contrast="30000"/>
            <a:extLst>
              <a:ext uri="{28A0092B-C50C-407E-A947-70E740481C1C}">
                <a14:useLocalDpi xmlns:a14="http://schemas.microsoft.com/office/drawing/2010/main" val="0"/>
              </a:ext>
            </a:extLst>
          </a:blip>
          <a:srcRect b="49829"/>
          <a:stretch>
            <a:fillRect/>
          </a:stretch>
        </p:blipFill>
        <p:spPr bwMode="auto">
          <a:xfrm>
            <a:off x="539552" y="1988840"/>
            <a:ext cx="5279584" cy="39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p:cNvSpPr txBox="1">
            <a:spLocks noChangeArrowheads="1"/>
          </p:cNvSpPr>
          <p:nvPr/>
        </p:nvSpPr>
        <p:spPr bwMode="auto">
          <a:xfrm>
            <a:off x="6115050" y="3717032"/>
            <a:ext cx="27368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400" b="1" i="1"/>
              <a:t>Many Challenges in Developing and Developed Countries are </a:t>
            </a:r>
            <a:r>
              <a:rPr lang="en-US" sz="2400" b="1" i="1" smtClean="0"/>
              <a:t>Similar…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descr="2183021955_699755acfb_o.jpeg"/>
          <p:cNvPicPr>
            <a:picLocks noGrp="1" noChangeAspect="1"/>
          </p:cNvPicPr>
          <p:nvPr>
            <p:ph idx="1"/>
          </p:nvPr>
        </p:nvPicPr>
        <p:blipFill>
          <a:blip r:embed="rId2">
            <a:lum contrast="20000"/>
            <a:extLst>
              <a:ext uri="{28A0092B-C50C-407E-A947-70E740481C1C}">
                <a14:useLocalDpi xmlns:a14="http://schemas.microsoft.com/office/drawing/2010/main" val="0"/>
              </a:ext>
            </a:extLst>
          </a:blip>
          <a:srcRect r="6937"/>
          <a:stretch>
            <a:fillRect/>
          </a:stretch>
        </p:blipFill>
        <p:spPr>
          <a:xfrm>
            <a:off x="539750" y="1989484"/>
            <a:ext cx="5310041" cy="3887788"/>
          </a:xfrm>
        </p:spPr>
      </p:pic>
      <p:sp>
        <p:nvSpPr>
          <p:cNvPr id="24580" name="TextBox 4"/>
          <p:cNvSpPr txBox="1">
            <a:spLocks noChangeArrowheads="1"/>
          </p:cNvSpPr>
          <p:nvPr/>
        </p:nvSpPr>
        <p:spPr bwMode="auto">
          <a:xfrm>
            <a:off x="6012160" y="4077072"/>
            <a:ext cx="28432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sz="2400" b="1" i="1"/>
              <a:t>Many Challenges in Developing Countries are Different….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marL="0"/>
            <a:r>
              <a:rPr lang="en-US" smtClean="0"/>
              <a:t>“Green Economy” Concerns by Developing Countries </a:t>
            </a:r>
          </a:p>
        </p:txBody>
      </p:sp>
      <p:sp>
        <p:nvSpPr>
          <p:cNvPr id="3" name="Content Placeholder 2"/>
          <p:cNvSpPr>
            <a:spLocks noGrp="1"/>
          </p:cNvSpPr>
          <p:nvPr>
            <p:ph idx="1"/>
          </p:nvPr>
        </p:nvSpPr>
        <p:spPr/>
        <p:txBody>
          <a:bodyPr/>
          <a:lstStyle/>
          <a:p>
            <a:pPr marL="0" indent="0">
              <a:buClrTx/>
              <a:buFontTx/>
              <a:buNone/>
              <a:defRPr/>
            </a:pPr>
            <a:endParaRPr lang="en-US" i="0" dirty="0" smtClean="0"/>
          </a:p>
          <a:p>
            <a:pPr>
              <a:buClrTx/>
              <a:defRPr/>
            </a:pPr>
            <a:r>
              <a:rPr lang="en-US" i="0" dirty="0" smtClean="0"/>
              <a:t>“</a:t>
            </a:r>
            <a:r>
              <a:rPr lang="en-US" i="0" dirty="0"/>
              <a:t>Commodification” of Nature</a:t>
            </a:r>
          </a:p>
          <a:p>
            <a:pPr>
              <a:buClrTx/>
              <a:defRPr/>
            </a:pPr>
            <a:r>
              <a:rPr lang="en-US" i="0" dirty="0"/>
              <a:t>Market Mechanism vs. Rights-based Approach</a:t>
            </a:r>
          </a:p>
          <a:p>
            <a:pPr>
              <a:buClrTx/>
              <a:defRPr/>
            </a:pPr>
            <a:r>
              <a:rPr lang="en-US" i="0" dirty="0"/>
              <a:t>Green Protectionism and </a:t>
            </a:r>
            <a:r>
              <a:rPr lang="en-US" i="0" dirty="0" err="1"/>
              <a:t>Conditionalities</a:t>
            </a:r>
            <a:endParaRPr lang="en-US" i="0" dirty="0"/>
          </a:p>
          <a:p>
            <a:pPr>
              <a:buClrTx/>
              <a:defRPr/>
            </a:pPr>
            <a:r>
              <a:rPr lang="en-US" i="0" dirty="0" smtClean="0"/>
              <a:t>“One </a:t>
            </a:r>
            <a:r>
              <a:rPr lang="en-US" i="0" dirty="0"/>
              <a:t>Size Fits </a:t>
            </a:r>
            <a:r>
              <a:rPr lang="en-US" i="0" dirty="0" smtClean="0"/>
              <a:t>All” Approach</a:t>
            </a:r>
            <a:endParaRPr lang="en-US" i="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1339850"/>
            <a:ext cx="8748712" cy="936625"/>
          </a:xfrm>
        </p:spPr>
        <p:txBody>
          <a:bodyPr/>
          <a:lstStyle/>
          <a:p>
            <a:pPr marL="0"/>
            <a:r>
              <a:rPr lang="en-US" sz="2600" dirty="0" smtClean="0"/>
              <a:t>Opportunities for Making the Green Economy Work for the Poor (Based on PEP 2013)</a:t>
            </a:r>
          </a:p>
        </p:txBody>
      </p:sp>
      <p:sp>
        <p:nvSpPr>
          <p:cNvPr id="27651" name="Content Placeholder 2"/>
          <p:cNvSpPr>
            <a:spLocks noGrp="1"/>
          </p:cNvSpPr>
          <p:nvPr>
            <p:ph idx="1"/>
          </p:nvPr>
        </p:nvSpPr>
        <p:spPr/>
        <p:txBody>
          <a:bodyPr/>
          <a:lstStyle/>
          <a:p>
            <a:pPr>
              <a:buClrTx/>
            </a:pPr>
            <a:r>
              <a:rPr lang="en-US" i="0" smtClean="0"/>
              <a:t>Low carbon, organic sustainable agriculture </a:t>
            </a:r>
          </a:p>
          <a:p>
            <a:pPr>
              <a:buClrTx/>
            </a:pPr>
            <a:r>
              <a:rPr lang="en-US" i="0" smtClean="0"/>
              <a:t>Improved off-grid green energy sources</a:t>
            </a:r>
          </a:p>
          <a:p>
            <a:pPr>
              <a:buClrTx/>
            </a:pPr>
            <a:r>
              <a:rPr lang="en-US" i="0" smtClean="0"/>
              <a:t>Fiscal mechanisms to foster pro-poor environmental change</a:t>
            </a:r>
          </a:p>
          <a:p>
            <a:pPr>
              <a:buClrTx/>
            </a:pPr>
            <a:r>
              <a:rPr lang="en-US" i="0" smtClean="0"/>
              <a:t>Poverty reduction through greening the tourism sector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marL="0"/>
            <a:r>
              <a:rPr lang="en-US" sz="2400" dirty="0" smtClean="0"/>
              <a:t>Green Economy and Poverty Eradication: </a:t>
            </a:r>
            <a:br>
              <a:rPr lang="en-US" sz="2400" dirty="0" smtClean="0"/>
            </a:br>
            <a:r>
              <a:rPr lang="en-US" sz="2400" dirty="0" smtClean="0"/>
              <a:t>Sustainable Rattan in Cambodia</a:t>
            </a:r>
          </a:p>
        </p:txBody>
      </p:sp>
      <p:sp>
        <p:nvSpPr>
          <p:cNvPr id="27651" name="Content Placeholder 2"/>
          <p:cNvSpPr>
            <a:spLocks noGrp="1"/>
          </p:cNvSpPr>
          <p:nvPr>
            <p:ph idx="1"/>
          </p:nvPr>
        </p:nvSpPr>
        <p:spPr/>
        <p:txBody>
          <a:bodyPr/>
          <a:lstStyle/>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buClrTx/>
              <a:buNone/>
            </a:pPr>
            <a:endParaRPr lang="fr-CH" sz="1200" u="sng" dirty="0" smtClean="0">
              <a:hlinkClick r:id="rId3"/>
            </a:endParaRPr>
          </a:p>
          <a:p>
            <a:pPr marL="0" indent="0">
              <a:buClrTx/>
              <a:buNone/>
            </a:pPr>
            <a:endParaRPr lang="fr-CH" sz="1200" u="sng" dirty="0">
              <a:hlinkClick r:id="rId3"/>
            </a:endParaRPr>
          </a:p>
          <a:p>
            <a:pPr marL="0" indent="0" algn="ctr">
              <a:buClrTx/>
              <a:buNone/>
            </a:pPr>
            <a:r>
              <a:rPr lang="fr-CH" sz="1200" i="0" u="sng" dirty="0" smtClean="0">
                <a:hlinkClick r:id="rId3"/>
              </a:rPr>
              <a:t>http</a:t>
            </a:r>
            <a:r>
              <a:rPr lang="fr-CH" sz="1200" i="0" u="sng" dirty="0">
                <a:hlinkClick r:id="rId3"/>
              </a:rPr>
              <a:t>://www.youtube.com/watch?v=1icOCnJq394&amp;feature=player_embedded</a:t>
            </a:r>
            <a:endParaRPr lang="fr-CH" sz="1200" i="0" dirty="0"/>
          </a:p>
          <a:p>
            <a:pPr>
              <a:buClrTx/>
            </a:pPr>
            <a:endParaRPr lang="en-US" i="0" dirty="0" smtClean="0"/>
          </a:p>
        </p:txBody>
      </p:sp>
      <p:pic>
        <p:nvPicPr>
          <p:cNvPr id="2051"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461253"/>
            <a:ext cx="4854794" cy="369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707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US" sz="3200" dirty="0" smtClean="0"/>
              <a:t>Green Economy Projections and Trends</a:t>
            </a:r>
          </a:p>
        </p:txBody>
      </p:sp>
    </p:spTree>
    <p:extLst>
      <p:ext uri="{BB962C8B-B14F-4D97-AF65-F5344CB8AC3E}">
        <p14:creationId xmlns:p14="http://schemas.microsoft.com/office/powerpoint/2010/main" val="3364931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924944"/>
            <a:ext cx="8532812" cy="1728787"/>
          </a:xfrm>
        </p:spPr>
        <p:txBody>
          <a:bodyPr/>
          <a:lstStyle/>
          <a:p>
            <a:pPr algn="ctr"/>
            <a:r>
              <a:rPr lang="en-GB" sz="3200" dirty="0" smtClean="0"/>
              <a:t>What is the Green Economy?</a:t>
            </a:r>
            <a:endParaRPr lang="en-US" sz="3200" dirty="0" smtClean="0"/>
          </a:p>
        </p:txBody>
      </p:sp>
    </p:spTree>
    <p:extLst>
      <p:ext uri="{BB962C8B-B14F-4D97-AF65-F5344CB8AC3E}">
        <p14:creationId xmlns:p14="http://schemas.microsoft.com/office/powerpoint/2010/main" val="32418208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GB" sz="2600" dirty="0"/>
              <a:t>Global Growth Trends 2010–2050 and the “Green Investment Scenario”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95868"/>
            <a:ext cx="7200800" cy="437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p:nvSpPr>
        <p:spPr bwMode="auto">
          <a:xfrm rot="10800000" flipV="1">
            <a:off x="7092280" y="6320352"/>
            <a:ext cx="2016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GB" smtClean="0"/>
              <a:t>UNEP 2011</a:t>
            </a:r>
            <a:endParaRPr lang="en-US"/>
          </a:p>
        </p:txBody>
      </p:sp>
    </p:spTree>
    <p:extLst>
      <p:ext uri="{BB962C8B-B14F-4D97-AF65-F5344CB8AC3E}">
        <p14:creationId xmlns:p14="http://schemas.microsoft.com/office/powerpoint/2010/main" val="1711523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223"/>
            <a:ext cx="8229600" cy="936625"/>
          </a:xfrm>
        </p:spPr>
        <p:txBody>
          <a:bodyPr/>
          <a:lstStyle/>
          <a:p>
            <a:pPr marL="0"/>
            <a:r>
              <a:rPr lang="en-US" sz="2800" dirty="0" smtClean="0"/>
              <a:t>Growth of Environmental Goods Export, 2001-2007</a:t>
            </a:r>
            <a:endParaRPr lang="en-US" sz="2800" dirty="0"/>
          </a:p>
        </p:txBody>
      </p:sp>
      <p:sp>
        <p:nvSpPr>
          <p:cNvPr id="5" name="TextBox 4"/>
          <p:cNvSpPr txBox="1"/>
          <p:nvPr/>
        </p:nvSpPr>
        <p:spPr>
          <a:xfrm>
            <a:off x="8460432" y="6237312"/>
            <a:ext cx="683568" cy="400110"/>
          </a:xfrm>
          <a:prstGeom prst="rect">
            <a:avLst/>
          </a:prstGeom>
          <a:noFill/>
        </p:spPr>
        <p:txBody>
          <a:bodyPr wrap="square" rtlCol="0">
            <a:spAutoFit/>
          </a:bodyPr>
          <a:lstStyle/>
          <a:p>
            <a:r>
              <a:rPr lang="en-US" sz="1000" dirty="0" smtClean="0"/>
              <a:t>UNEP, 2013</a:t>
            </a:r>
            <a:endParaRPr lang="en-US" sz="1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060849"/>
            <a:ext cx="8090283" cy="4539436"/>
          </a:xfrm>
        </p:spPr>
      </p:pic>
    </p:spTree>
    <p:extLst>
      <p:ext uri="{BB962C8B-B14F-4D97-AF65-F5344CB8AC3E}">
        <p14:creationId xmlns:p14="http://schemas.microsoft.com/office/powerpoint/2010/main" val="2216434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2"/>
          <p:cNvSpPr>
            <a:spLocks noGrp="1"/>
          </p:cNvSpPr>
          <p:nvPr>
            <p:ph type="subTitle" idx="1"/>
          </p:nvPr>
        </p:nvSpPr>
        <p:spPr>
          <a:xfrm>
            <a:off x="251520" y="2708920"/>
            <a:ext cx="8532812" cy="1728787"/>
          </a:xfrm>
        </p:spPr>
        <p:txBody>
          <a:bodyPr/>
          <a:lstStyle/>
          <a:p>
            <a:pPr algn="ctr"/>
            <a:r>
              <a:rPr lang="en-GB" sz="3200" dirty="0"/>
              <a:t>Measuring Progress towards a Green </a:t>
            </a:r>
            <a:r>
              <a:rPr lang="en-GB" sz="3200" dirty="0" smtClean="0"/>
              <a:t>Economy</a:t>
            </a:r>
            <a:endParaRPr lang="en-US" sz="3200" dirty="0" smtClean="0"/>
          </a:p>
        </p:txBody>
      </p:sp>
    </p:spTree>
    <p:extLst>
      <p:ext uri="{BB962C8B-B14F-4D97-AF65-F5344CB8AC3E}">
        <p14:creationId xmlns:p14="http://schemas.microsoft.com/office/powerpoint/2010/main" val="1047561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marL="0"/>
            <a:r>
              <a:rPr lang="fr-CH" smtClean="0"/>
              <a:t>Rio+20 Outcome Document on </a:t>
            </a:r>
            <a:r>
              <a:rPr lang="en-GB" smtClean="0"/>
              <a:t>Broader </a:t>
            </a:r>
            <a:r>
              <a:rPr lang="fr-CH" smtClean="0"/>
              <a:t>Me</a:t>
            </a:r>
            <a:r>
              <a:rPr lang="en-GB" smtClean="0"/>
              <a:t>asures of Progress</a:t>
            </a:r>
            <a:endParaRPr lang="en-US" smtClean="0"/>
          </a:p>
        </p:txBody>
      </p:sp>
      <p:sp>
        <p:nvSpPr>
          <p:cNvPr id="28675" name="Content Placeholder 2"/>
          <p:cNvSpPr>
            <a:spLocks noGrp="1"/>
          </p:cNvSpPr>
          <p:nvPr>
            <p:ph idx="1"/>
          </p:nvPr>
        </p:nvSpPr>
        <p:spPr/>
        <p:txBody>
          <a:bodyPr/>
          <a:lstStyle/>
          <a:p>
            <a:pPr algn="ctr"/>
            <a:endParaRPr lang="en-GB" smtClean="0"/>
          </a:p>
          <a:p>
            <a:pPr algn="ctr"/>
            <a:r>
              <a:rPr lang="en-GB" smtClean="0"/>
              <a:t>“We recognize the need for broader measures of progress to complement gross domestic product in order to better inform policy decisions…” </a:t>
            </a:r>
          </a:p>
          <a:p>
            <a:pPr algn="r"/>
            <a:endParaRPr lang="en-GB" sz="2000" smtClean="0"/>
          </a:p>
          <a:p>
            <a:pPr algn="r"/>
            <a:r>
              <a:rPr lang="en-GB" sz="2000" smtClean="0"/>
              <a:t>Rio+20 Outcome Document, Para </a:t>
            </a:r>
            <a:r>
              <a:rPr lang="fr-CH" sz="2000" smtClean="0"/>
              <a:t>38</a:t>
            </a:r>
            <a:endParaRPr lang="en-US" sz="2000" smtClean="0"/>
          </a:p>
          <a:p>
            <a:pPr algn="ctr"/>
            <a:endParaRPr lang="en-US" sz="2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GB" dirty="0" smtClean="0"/>
              <a:t>From GDP to Total Wealth Accounting</a:t>
            </a:r>
            <a:endParaRPr lang="en-US" dirty="0" smtClean="0"/>
          </a:p>
        </p:txBody>
      </p:sp>
      <p:sp>
        <p:nvSpPr>
          <p:cNvPr id="29699" name="Content Placeholder 2"/>
          <p:cNvSpPr>
            <a:spLocks noGrp="1"/>
          </p:cNvSpPr>
          <p:nvPr>
            <p:ph idx="1"/>
          </p:nvPr>
        </p:nvSpPr>
        <p:spPr>
          <a:xfrm>
            <a:off x="457200" y="2348880"/>
            <a:ext cx="8229600" cy="4104456"/>
          </a:xfrm>
        </p:spPr>
        <p:txBody>
          <a:bodyPr/>
          <a:lstStyle/>
          <a:p>
            <a:pPr>
              <a:buClrTx/>
            </a:pPr>
            <a:r>
              <a:rPr lang="en-GB" sz="2100" i="0" dirty="0" smtClean="0"/>
              <a:t>Economic performance of countries generally being measured through GDP (Gross Domestic Product)</a:t>
            </a:r>
          </a:p>
          <a:p>
            <a:pPr lvl="1">
              <a:buClr>
                <a:srgbClr val="0F5494"/>
              </a:buClr>
              <a:buFont typeface="Courier New" panose="02070309020205020404" pitchFamily="49" charset="0"/>
              <a:buChar char="o"/>
            </a:pPr>
            <a:r>
              <a:rPr lang="en-GB" sz="1700" b="0" i="0" dirty="0" smtClean="0"/>
              <a:t>GDP = market value of all officially recognized final goods and services produced within a country in a given period of time </a:t>
            </a:r>
            <a:endParaRPr lang="en-US" sz="1700" b="0" dirty="0"/>
          </a:p>
          <a:p>
            <a:pPr lvl="1">
              <a:buClr>
                <a:srgbClr val="0F5494"/>
              </a:buClr>
              <a:buFont typeface="Courier New" panose="02070309020205020404" pitchFamily="49" charset="0"/>
              <a:buChar char="o"/>
            </a:pPr>
            <a:r>
              <a:rPr lang="en-GB" sz="1700" b="0" i="0" dirty="0" smtClean="0"/>
              <a:t>GDP does not account for natural capital and social/human capital</a:t>
            </a:r>
          </a:p>
          <a:p>
            <a:pPr>
              <a:buClrTx/>
            </a:pPr>
            <a:r>
              <a:rPr lang="en-GB" sz="2100" i="0" dirty="0" smtClean="0"/>
              <a:t>Initiatives to move to beyond GDP</a:t>
            </a:r>
          </a:p>
          <a:p>
            <a:pPr lvl="1">
              <a:buClr>
                <a:srgbClr val="0F5494"/>
              </a:buClr>
              <a:buFont typeface="Courier New" panose="02070309020205020404" pitchFamily="49" charset="0"/>
              <a:buChar char="o"/>
            </a:pPr>
            <a:r>
              <a:rPr lang="en-GB" sz="1700" b="0" dirty="0" smtClean="0"/>
              <a:t>United </a:t>
            </a:r>
            <a:r>
              <a:rPr lang="en-GB" sz="1700" b="0" dirty="0"/>
              <a:t>Nations System on Environmental and Economic Accounting (</a:t>
            </a:r>
            <a:r>
              <a:rPr lang="en-GB" sz="1700" b="0" dirty="0" smtClean="0"/>
              <a:t>SEEA)</a:t>
            </a:r>
          </a:p>
          <a:p>
            <a:pPr lvl="1">
              <a:buClr>
                <a:srgbClr val="0F5494"/>
              </a:buClr>
              <a:buFont typeface="Courier New" panose="02070309020205020404" pitchFamily="49" charset="0"/>
              <a:buChar char="o"/>
            </a:pPr>
            <a:r>
              <a:rPr lang="en-CA" sz="1700" b="0" dirty="0" smtClean="0"/>
              <a:t>Wealth Accounting and the Valuation of Ecosystem Services WAVES partnership</a:t>
            </a:r>
          </a:p>
          <a:p>
            <a:pPr lvl="1">
              <a:buClr>
                <a:srgbClr val="0F5494"/>
              </a:buClr>
              <a:buFont typeface="Courier New" panose="02070309020205020404" pitchFamily="49" charset="0"/>
              <a:buChar char="o"/>
            </a:pPr>
            <a:r>
              <a:rPr lang="en-CA" sz="1700" b="0" dirty="0" smtClean="0"/>
              <a:t>EU Beyond GDP initiative</a:t>
            </a:r>
          </a:p>
          <a:p>
            <a:pPr marL="457200" lvl="1" indent="0">
              <a:buClr>
                <a:srgbClr val="0F5494"/>
              </a:buClr>
              <a:buNone/>
            </a:pPr>
            <a:endParaRPr lang="en-GB" sz="1700" b="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5"/>
            <a:ext cx="8229600" cy="3816524"/>
          </a:xfrm>
        </p:spPr>
        <p:txBody>
          <a:bodyPr/>
          <a:lstStyle/>
          <a:p>
            <a:pPr lvl="0">
              <a:buClrTx/>
            </a:pPr>
            <a:r>
              <a:rPr lang="en-US" sz="1800" i="0" dirty="0" smtClean="0"/>
              <a:t>Satellite accounts to the main UK National Accounts</a:t>
            </a:r>
          </a:p>
          <a:p>
            <a:pPr lvl="0">
              <a:buClrTx/>
            </a:pPr>
            <a:r>
              <a:rPr lang="en-US" sz="1800" i="0" dirty="0" smtClean="0"/>
              <a:t>Statistics on the environmental impact of UK economic activity</a:t>
            </a:r>
          </a:p>
          <a:p>
            <a:pPr lvl="0">
              <a:buClrTx/>
            </a:pPr>
            <a:r>
              <a:rPr lang="en-US" sz="1800" i="0" dirty="0" smtClean="0"/>
              <a:t>Accounts include….</a:t>
            </a:r>
          </a:p>
          <a:p>
            <a:pPr lvl="1">
              <a:buClr>
                <a:srgbClr val="0F5494"/>
              </a:buClr>
              <a:buFont typeface="Courier New" panose="02070309020205020404" pitchFamily="49" charset="0"/>
              <a:buChar char="o"/>
            </a:pPr>
            <a:r>
              <a:rPr lang="en-US" sz="1800" b="0" dirty="0" smtClean="0"/>
              <a:t>natural </a:t>
            </a:r>
            <a:r>
              <a:rPr lang="en-US" sz="1800" b="0" dirty="0"/>
              <a:t>asset accounts (e.g. oil and gas reserves, forestry, </a:t>
            </a:r>
            <a:r>
              <a:rPr lang="en-US" sz="1800" b="0" dirty="0" smtClean="0"/>
              <a:t>land)</a:t>
            </a:r>
          </a:p>
          <a:p>
            <a:pPr lvl="1">
              <a:buClr>
                <a:srgbClr val="0F5494"/>
              </a:buClr>
              <a:buFont typeface="Courier New" panose="02070309020205020404" pitchFamily="49" charset="0"/>
              <a:buChar char="o"/>
            </a:pPr>
            <a:r>
              <a:rPr lang="en-US" sz="1800" b="0" dirty="0" smtClean="0"/>
              <a:t>physical </a:t>
            </a:r>
            <a:r>
              <a:rPr lang="en-US" sz="1800" b="0" dirty="0"/>
              <a:t>flow accounts (e.g. greenhouse gas emissions, air pollutants, energy consumption, consumption of raw materials) </a:t>
            </a:r>
            <a:endParaRPr lang="en-US" sz="1800" b="0" dirty="0" smtClean="0"/>
          </a:p>
          <a:p>
            <a:pPr lvl="1">
              <a:buClr>
                <a:srgbClr val="0F5494"/>
              </a:buClr>
              <a:buFont typeface="Courier New" panose="02070309020205020404" pitchFamily="49" charset="0"/>
              <a:buChar char="o"/>
            </a:pPr>
            <a:r>
              <a:rPr lang="en-US" sz="1800" b="0" dirty="0" smtClean="0"/>
              <a:t>monetary </a:t>
            </a:r>
            <a:r>
              <a:rPr lang="en-US" sz="1800" b="0" dirty="0"/>
              <a:t>accounts (e.g. environmental taxes, environmental protection expenditure)</a:t>
            </a:r>
          </a:p>
          <a:p>
            <a:pPr lvl="0">
              <a:buClrTx/>
            </a:pPr>
            <a:r>
              <a:rPr lang="en-US" sz="1800" i="0" dirty="0" smtClean="0"/>
              <a:t>Produced </a:t>
            </a:r>
            <a:r>
              <a:rPr lang="en-US" sz="1800" i="0" dirty="0"/>
              <a:t>to high professional standards and approved by the UK Statistics </a:t>
            </a:r>
            <a:r>
              <a:rPr lang="en-US" sz="1800" i="0" dirty="0" smtClean="0"/>
              <a:t>Authority</a:t>
            </a:r>
          </a:p>
          <a:p>
            <a:pPr lvl="0">
              <a:buClrTx/>
            </a:pPr>
            <a:r>
              <a:rPr lang="en-US" sz="1800" i="0" dirty="0" smtClean="0"/>
              <a:t>Facilitate </a:t>
            </a:r>
            <a:r>
              <a:rPr lang="en-US" sz="1800" i="0" dirty="0"/>
              <a:t>environmental-economic analyses</a:t>
            </a:r>
          </a:p>
          <a:p>
            <a:endParaRPr lang="fr-CH" sz="1800" i="0" dirty="0"/>
          </a:p>
        </p:txBody>
      </p:sp>
      <p:sp>
        <p:nvSpPr>
          <p:cNvPr id="5" name="Title 1"/>
          <p:cNvSpPr txBox="1">
            <a:spLocks/>
          </p:cNvSpPr>
          <p:nvPr/>
        </p:nvSpPr>
        <p:spPr bwMode="auto">
          <a:xfrm>
            <a:off x="539552" y="1412777"/>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a:r>
              <a:rPr lang="en-US" sz="3200" dirty="0" smtClean="0"/>
              <a:t>UK </a:t>
            </a:r>
            <a:r>
              <a:rPr lang="en-US" sz="3200" dirty="0"/>
              <a:t>Environmental </a:t>
            </a:r>
            <a:r>
              <a:rPr lang="en-US" sz="3200" dirty="0" smtClean="0"/>
              <a:t>Accounts</a:t>
            </a:r>
            <a:endParaRPr lang="en-US" sz="3200" kern="0" dirty="0"/>
          </a:p>
        </p:txBody>
      </p:sp>
    </p:spTree>
    <p:extLst>
      <p:ext uri="{BB962C8B-B14F-4D97-AF65-F5344CB8AC3E}">
        <p14:creationId xmlns:p14="http://schemas.microsoft.com/office/powerpoint/2010/main" val="3287380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1339850"/>
            <a:ext cx="8425184" cy="936625"/>
          </a:xfrm>
        </p:spPr>
        <p:txBody>
          <a:bodyPr>
            <a:normAutofit fontScale="90000"/>
          </a:bodyPr>
          <a:lstStyle/>
          <a:p>
            <a:r>
              <a:rPr lang="en-US" dirty="0"/>
              <a:t>Gross National Happiness Index in Bhutan</a:t>
            </a:r>
            <a:endParaRPr lang="en-US" dirty="0" smtClean="0"/>
          </a:p>
        </p:txBody>
      </p:sp>
      <p:pic>
        <p:nvPicPr>
          <p:cNvPr id="4" name="Content Placeholder 3" descr="C:\Documents and Settings\maia\Local Settings\Temporary Internet Files\Content.Word\New Picture (7).b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348880"/>
            <a:ext cx="4896544" cy="4248472"/>
          </a:xfrm>
          <a:prstGeom prst="rect">
            <a:avLst/>
          </a:prstGeom>
          <a:noFill/>
          <a:ln>
            <a:noFill/>
          </a:ln>
        </p:spPr>
      </p:pic>
    </p:spTree>
    <p:extLst>
      <p:ext uri="{BB962C8B-B14F-4D97-AF65-F5344CB8AC3E}">
        <p14:creationId xmlns:p14="http://schemas.microsoft.com/office/powerpoint/2010/main" val="2551766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US" sz="2400" dirty="0"/>
              <a:t>Indicators at Different Stages of Green Economy Policy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3750642"/>
              </p:ext>
            </p:extLst>
          </p:nvPr>
        </p:nvGraphicFramePr>
        <p:xfrm>
          <a:off x="1403648" y="2492375"/>
          <a:ext cx="648072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a:spLocks noChangeArrowheads="1"/>
          </p:cNvSpPr>
          <p:nvPr/>
        </p:nvSpPr>
        <p:spPr bwMode="auto">
          <a:xfrm>
            <a:off x="7452320" y="5723037"/>
            <a:ext cx="1152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r>
              <a:rPr lang="en-US" dirty="0" smtClean="0"/>
              <a:t>UNEP </a:t>
            </a:r>
            <a:r>
              <a:rPr lang="en-US" dirty="0"/>
              <a:t>2012</a:t>
            </a:r>
          </a:p>
        </p:txBody>
      </p:sp>
    </p:spTree>
    <p:extLst>
      <p:ext uri="{BB962C8B-B14F-4D97-AF65-F5344CB8AC3E}">
        <p14:creationId xmlns:p14="http://schemas.microsoft.com/office/powerpoint/2010/main" val="162260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340247"/>
            <a:ext cx="8229600" cy="936625"/>
          </a:xfrm>
        </p:spPr>
        <p:txBody>
          <a:bodyPr/>
          <a:lstStyle/>
          <a:p>
            <a:r>
              <a:rPr lang="en-GB" smtClean="0"/>
              <a:t>Key Messages </a:t>
            </a:r>
            <a:r>
              <a:rPr lang="en-GB" dirty="0" smtClean="0"/>
              <a:t>of Module 1</a:t>
            </a:r>
            <a:endParaRPr lang="en-US" dirty="0" smtClean="0"/>
          </a:p>
        </p:txBody>
      </p:sp>
      <p:sp>
        <p:nvSpPr>
          <p:cNvPr id="32771" name="Content Placeholder 2"/>
          <p:cNvSpPr>
            <a:spLocks noGrp="1"/>
          </p:cNvSpPr>
          <p:nvPr>
            <p:ph idx="1"/>
          </p:nvPr>
        </p:nvSpPr>
        <p:spPr>
          <a:xfrm>
            <a:off x="467544" y="2420888"/>
            <a:ext cx="7488832" cy="4320480"/>
          </a:xfrm>
        </p:spPr>
        <p:txBody>
          <a:bodyPr/>
          <a:lstStyle/>
          <a:p>
            <a:pPr lvl="0">
              <a:spcAft>
                <a:spcPts val="1000"/>
              </a:spcAft>
              <a:buClrTx/>
            </a:pPr>
            <a:r>
              <a:rPr lang="en-GB" sz="2000" i="0" smtClean="0"/>
              <a:t>Economic </a:t>
            </a:r>
            <a:r>
              <a:rPr lang="en-GB" sz="2000" i="0"/>
              <a:t>activities need to be environmentally sustainable to ensure human well-being. This is no longer an option, but a necessity.</a:t>
            </a:r>
          </a:p>
          <a:p>
            <a:pPr lvl="0">
              <a:spcAft>
                <a:spcPts val="1000"/>
              </a:spcAft>
              <a:buClrTx/>
            </a:pPr>
            <a:r>
              <a:rPr lang="en-GB" sz="2000" i="0" smtClean="0"/>
              <a:t>Investments </a:t>
            </a:r>
            <a:r>
              <a:rPr lang="en-GB" sz="2000" i="0"/>
              <a:t>in measures that advance environmental sustainability can trigger economic growth and job creation.</a:t>
            </a:r>
          </a:p>
          <a:p>
            <a:pPr lvl="0">
              <a:spcAft>
                <a:spcPts val="1000"/>
              </a:spcAft>
              <a:buClrTx/>
            </a:pPr>
            <a:r>
              <a:rPr lang="en-GB" sz="2000" i="0"/>
              <a:t>T</a:t>
            </a:r>
            <a:r>
              <a:rPr lang="en-GB" sz="2000" i="0" smtClean="0"/>
              <a:t>he </a:t>
            </a:r>
            <a:r>
              <a:rPr lang="en-GB" sz="2000" i="0"/>
              <a:t>green economy provides an opportunity to reform economic and financial systems to achieve environmental and social objectives</a:t>
            </a:r>
            <a:r>
              <a:rPr lang="en-GB" sz="2000" i="0" smtClean="0"/>
              <a:t>.</a:t>
            </a:r>
            <a:endParaRPr lang="en-GB" sz="2000" i="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dirty="0" smtClean="0"/>
              <a:t>Discussion Points</a:t>
            </a:r>
            <a:endParaRPr lang="en-US" dirty="0" smtClean="0"/>
          </a:p>
        </p:txBody>
      </p:sp>
      <p:sp>
        <p:nvSpPr>
          <p:cNvPr id="33795" name="Content Placeholder 2"/>
          <p:cNvSpPr>
            <a:spLocks noGrp="1"/>
          </p:cNvSpPr>
          <p:nvPr>
            <p:ph idx="1"/>
          </p:nvPr>
        </p:nvSpPr>
        <p:spPr>
          <a:xfrm>
            <a:off x="457200" y="2347913"/>
            <a:ext cx="8229600" cy="3529012"/>
          </a:xfrm>
        </p:spPr>
        <p:txBody>
          <a:bodyPr/>
          <a:lstStyle/>
          <a:p>
            <a:pPr>
              <a:spcAft>
                <a:spcPts val="1000"/>
              </a:spcAft>
              <a:buClrTx/>
            </a:pPr>
            <a:r>
              <a:rPr lang="en-GB" sz="1800" i="0" smtClean="0"/>
              <a:t>Are </a:t>
            </a:r>
            <a:r>
              <a:rPr lang="en-GB" sz="1800" i="0"/>
              <a:t>the presented key principles and features of the green economy clear and evident?</a:t>
            </a:r>
          </a:p>
          <a:p>
            <a:pPr>
              <a:spcAft>
                <a:spcPts val="1000"/>
              </a:spcAft>
              <a:buClrTx/>
            </a:pPr>
            <a:r>
              <a:rPr lang="en-GB" sz="1800" i="0" smtClean="0"/>
              <a:t>How </a:t>
            </a:r>
            <a:r>
              <a:rPr lang="en-GB" sz="1800" i="0"/>
              <a:t>does the green economy relate to concepts like environmental management, environmental mainstreaming, and sustainable development?</a:t>
            </a:r>
          </a:p>
          <a:p>
            <a:pPr>
              <a:spcAft>
                <a:spcPts val="1000"/>
              </a:spcAft>
              <a:buClrTx/>
            </a:pPr>
            <a:r>
              <a:rPr lang="en-GB" sz="1800" i="0" smtClean="0"/>
              <a:t>What </a:t>
            </a:r>
            <a:r>
              <a:rPr lang="en-GB" sz="1800" i="0"/>
              <a:t>does the green economy concept mean for the current approach to growth and development?</a:t>
            </a:r>
          </a:p>
          <a:p>
            <a:pPr>
              <a:buClrTx/>
            </a:pPr>
            <a:r>
              <a:rPr lang="en-GB" sz="1800" i="0" smtClean="0"/>
              <a:t>How </a:t>
            </a:r>
            <a:r>
              <a:rPr lang="en-GB" sz="1800" i="0"/>
              <a:t>do the challenges and opportunities presented by the green economy </a:t>
            </a:r>
            <a:r>
              <a:rPr lang="en-GB" sz="1800" i="0" smtClean="0"/>
              <a:t>differ:</a:t>
            </a:r>
          </a:p>
          <a:p>
            <a:pPr lvl="1">
              <a:buClrTx/>
              <a:buFont typeface="Courier New" pitchFamily="49" charset="0"/>
              <a:buChar char="o"/>
            </a:pPr>
            <a:r>
              <a:rPr lang="en-GB" sz="1800" b="0" i="0" smtClean="0"/>
              <a:t>Between </a:t>
            </a:r>
            <a:r>
              <a:rPr lang="en-GB" sz="1800" b="0" i="0"/>
              <a:t>developing and developed </a:t>
            </a:r>
            <a:r>
              <a:rPr lang="en-GB" sz="1800" b="0" i="0" smtClean="0"/>
              <a:t>countries?</a:t>
            </a:r>
          </a:p>
          <a:p>
            <a:pPr lvl="1">
              <a:buClrTx/>
              <a:buFont typeface="Courier New" pitchFamily="49" charset="0"/>
              <a:buChar char="o"/>
            </a:pPr>
            <a:r>
              <a:rPr lang="en-GB" sz="1800" b="0" i="0" smtClean="0"/>
              <a:t>Between </a:t>
            </a:r>
            <a:r>
              <a:rPr lang="en-GB" sz="1800" b="0" i="0"/>
              <a:t>developing countries or within a particular country</a:t>
            </a:r>
            <a:r>
              <a:rPr lang="en-GB" sz="1800" b="0" i="0" smtClean="0"/>
              <a:t>?</a:t>
            </a:r>
            <a:endParaRPr lang="en-GB" sz="1800" b="0" i="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marL="4763" indent="0"/>
            <a:r>
              <a:rPr lang="en-US" dirty="0" smtClean="0"/>
              <a:t>Green Economy Entrepreneurship on  the Ground in Kenya</a:t>
            </a:r>
          </a:p>
        </p:txBody>
      </p:sp>
      <p:sp>
        <p:nvSpPr>
          <p:cNvPr id="3" name="Content Placeholder 2"/>
          <p:cNvSpPr>
            <a:spLocks noGrp="1"/>
          </p:cNvSpPr>
          <p:nvPr>
            <p:ph idx="1"/>
          </p:nvPr>
        </p:nvSpPr>
        <p:spPr>
          <a:xfrm>
            <a:off x="457200" y="2492375"/>
            <a:ext cx="8363272" cy="3888953"/>
          </a:xfrm>
        </p:spPr>
        <p:txBody>
          <a:bodyPr/>
          <a:lstStyle/>
          <a:p>
            <a:pPr>
              <a:defRPr/>
            </a:pPr>
            <a:endParaRPr lang="en-US" sz="1400" i="0" dirty="0" smtClean="0"/>
          </a:p>
          <a:p>
            <a:pPr>
              <a:defRPr/>
            </a:pPr>
            <a:endParaRPr lang="en-US" sz="1400" i="0" dirty="0"/>
          </a:p>
          <a:p>
            <a:pPr>
              <a:defRPr/>
            </a:pPr>
            <a:endParaRPr lang="en-US" sz="1400" i="0" dirty="0" smtClean="0"/>
          </a:p>
          <a:p>
            <a:pPr>
              <a:defRPr/>
            </a:pPr>
            <a:endParaRPr lang="en-US" sz="1400" i="0" dirty="0"/>
          </a:p>
          <a:p>
            <a:pPr>
              <a:defRPr/>
            </a:pPr>
            <a:endParaRPr lang="en-US" sz="1400" i="0" dirty="0" smtClean="0"/>
          </a:p>
          <a:p>
            <a:pPr>
              <a:defRPr/>
            </a:pPr>
            <a:endParaRPr lang="en-US" sz="1400" i="0" dirty="0"/>
          </a:p>
          <a:p>
            <a:pPr>
              <a:defRPr/>
            </a:pPr>
            <a:endParaRPr lang="en-US" sz="1400" i="0" dirty="0" smtClean="0"/>
          </a:p>
          <a:p>
            <a:pPr>
              <a:defRPr/>
            </a:pPr>
            <a:endParaRPr lang="en-US" sz="1400" i="0" dirty="0"/>
          </a:p>
          <a:p>
            <a:pPr>
              <a:defRPr/>
            </a:pPr>
            <a:endParaRPr lang="en-US" sz="1400" i="0" dirty="0" smtClean="0"/>
          </a:p>
          <a:p>
            <a:pPr>
              <a:defRPr/>
            </a:pPr>
            <a:endParaRPr lang="en-US" sz="1400" i="0" dirty="0"/>
          </a:p>
          <a:p>
            <a:pPr>
              <a:defRPr/>
            </a:pPr>
            <a:endParaRPr lang="en-US" sz="1400" i="0" dirty="0" smtClean="0"/>
          </a:p>
          <a:p>
            <a:pPr>
              <a:defRPr/>
            </a:pPr>
            <a:endParaRPr lang="en-US" sz="1400" i="0" dirty="0"/>
          </a:p>
          <a:p>
            <a:pPr>
              <a:defRPr/>
            </a:pPr>
            <a:endParaRPr lang="en-US" sz="1400" i="0" dirty="0" smtClean="0"/>
          </a:p>
          <a:p>
            <a:pPr marL="0" indent="0" algn="ctr">
              <a:buNone/>
              <a:defRPr/>
            </a:pPr>
            <a:endParaRPr lang="en-US" sz="1400" i="0" dirty="0"/>
          </a:p>
          <a:p>
            <a:pPr marL="0" indent="0" algn="ctr">
              <a:buNone/>
              <a:defRPr/>
            </a:pPr>
            <a:r>
              <a:rPr lang="en-US" sz="1400" i="0" dirty="0" smtClean="0"/>
              <a:t>https</a:t>
            </a:r>
            <a:r>
              <a:rPr lang="en-US" sz="1400" i="0" dirty="0"/>
              <a:t>://www.youtube.com/watch?v=0wFbo8pGNw8</a:t>
            </a:r>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2492896"/>
            <a:ext cx="4671885" cy="356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081434"/>
              </p:ext>
            </p:extLst>
          </p:nvPr>
        </p:nvGraphicFramePr>
        <p:xfrm>
          <a:off x="518864" y="2187272"/>
          <a:ext cx="8085584" cy="4495800"/>
        </p:xfrm>
        <a:graphic>
          <a:graphicData uri="http://schemas.openxmlformats.org/drawingml/2006/table">
            <a:tbl>
              <a:tblPr firstRow="1" bandRow="1">
                <a:tableStyleId>{21E4AEA4-8DFA-4A89-87EB-49C32662AFE0}</a:tableStyleId>
              </a:tblPr>
              <a:tblGrid>
                <a:gridCol w="1892896"/>
                <a:gridCol w="6192688"/>
              </a:tblGrid>
              <a:tr h="251478">
                <a:tc>
                  <a:txBody>
                    <a:bodyPr/>
                    <a:lstStyle/>
                    <a:p>
                      <a:r>
                        <a:rPr lang="fr-CH" sz="1600" dirty="0" smtClean="0"/>
                        <a:t>Type</a:t>
                      </a:r>
                      <a:endParaRPr lang="en-GB" sz="1600" dirty="0"/>
                    </a:p>
                  </a:txBody>
                  <a:tcPr>
                    <a:solidFill>
                      <a:srgbClr val="0F5494"/>
                    </a:solidFill>
                  </a:tcPr>
                </a:tc>
                <a:tc>
                  <a:txBody>
                    <a:bodyPr/>
                    <a:lstStyle/>
                    <a:p>
                      <a:r>
                        <a:rPr lang="fr-CH" sz="1600" dirty="0" err="1" smtClean="0"/>
                        <a:t>Principles</a:t>
                      </a:r>
                      <a:endParaRPr lang="en-GB" sz="1600"/>
                    </a:p>
                  </a:txBody>
                  <a:tcPr>
                    <a:solidFill>
                      <a:srgbClr val="0F5494"/>
                    </a:solidFill>
                  </a:tcPr>
                </a:tc>
              </a:tr>
              <a:tr h="809103">
                <a:tc>
                  <a:txBody>
                    <a:bodyPr/>
                    <a:lstStyle/>
                    <a:p>
                      <a:r>
                        <a:rPr lang="fr-CH" sz="1500" b="1" smtClean="0">
                          <a:solidFill>
                            <a:srgbClr val="0F5494"/>
                          </a:solidFill>
                        </a:rPr>
                        <a:t>Economic</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smtClean="0">
                          <a:solidFill>
                            <a:srgbClr val="0F5494"/>
                          </a:solidFill>
                        </a:rPr>
                        <a:t>Recognizes natural capital and values</a:t>
                      </a:r>
                    </a:p>
                    <a:p>
                      <a:pPr marL="285750" indent="-285750">
                        <a:buClrTx/>
                        <a:buFont typeface="Arial" pitchFamily="34" charset="0"/>
                        <a:buChar char="•"/>
                        <a:defRPr/>
                      </a:pPr>
                      <a:r>
                        <a:rPr lang="en-GB" sz="1500" i="0" smtClean="0">
                          <a:solidFill>
                            <a:srgbClr val="0F5494"/>
                          </a:solidFill>
                        </a:rPr>
                        <a:t>Integrated in economic development and growth models</a:t>
                      </a:r>
                      <a:endParaRPr lang="en-US" sz="1500" i="0" smtClean="0">
                        <a:solidFill>
                          <a:srgbClr val="0F5494"/>
                        </a:solidFill>
                      </a:endParaRPr>
                    </a:p>
                    <a:p>
                      <a:pPr marL="285750" indent="-285750">
                        <a:buClrTx/>
                        <a:buFont typeface="Arial" pitchFamily="34" charset="0"/>
                        <a:buChar char="•"/>
                        <a:defRPr/>
                      </a:pPr>
                      <a:r>
                        <a:rPr lang="en-US" sz="1500" i="0" smtClean="0">
                          <a:solidFill>
                            <a:srgbClr val="0F5494"/>
                          </a:solidFill>
                        </a:rPr>
                        <a:t>Internalizes externalities </a:t>
                      </a:r>
                    </a:p>
                    <a:p>
                      <a:pPr marL="285750" indent="-285750">
                        <a:buClrTx/>
                        <a:buFont typeface="Arial" pitchFamily="34" charset="0"/>
                        <a:buChar char="•"/>
                        <a:defRPr/>
                      </a:pPr>
                      <a:r>
                        <a:rPr lang="en-US" sz="1500" i="0" smtClean="0">
                          <a:solidFill>
                            <a:srgbClr val="0F5494"/>
                          </a:solidFill>
                        </a:rPr>
                        <a:t>Promotes resource and energy efficiency</a:t>
                      </a:r>
                    </a:p>
                    <a:p>
                      <a:pPr marL="285750" indent="-285750">
                        <a:buClrTx/>
                        <a:buFont typeface="Arial" pitchFamily="34" charset="0"/>
                        <a:buChar char="•"/>
                        <a:defRPr/>
                      </a:pPr>
                      <a:r>
                        <a:rPr lang="en-US" sz="1500" i="0" smtClean="0">
                          <a:solidFill>
                            <a:srgbClr val="0F5494"/>
                          </a:solidFill>
                        </a:rPr>
                        <a:t>Creates decent work and green jobs</a:t>
                      </a:r>
                    </a:p>
                  </a:txBody>
                  <a:tcPr>
                    <a:solidFill>
                      <a:schemeClr val="accent5"/>
                    </a:solidFill>
                  </a:tcPr>
                </a:tc>
              </a:tr>
              <a:tr h="1180853">
                <a:tc>
                  <a:txBody>
                    <a:bodyPr/>
                    <a:lstStyle/>
                    <a:p>
                      <a:r>
                        <a:rPr lang="fr-CH" sz="1500" b="1" dirty="0" err="1" smtClean="0">
                          <a:solidFill>
                            <a:srgbClr val="0F5494"/>
                          </a:solidFill>
                        </a:rPr>
                        <a:t>Environmental</a:t>
                      </a:r>
                      <a:endParaRPr lang="en-GB" sz="1500" b="1" dirty="0">
                        <a:solidFill>
                          <a:srgbClr val="0F5494"/>
                        </a:solidFill>
                      </a:endParaRPr>
                    </a:p>
                  </a:txBody>
                  <a:tcPr>
                    <a:solidFill>
                      <a:schemeClr val="bg1">
                        <a:lumMod val="95000"/>
                      </a:schemeClr>
                    </a:solidFill>
                  </a:tcPr>
                </a:tc>
                <a:tc>
                  <a:txBody>
                    <a:bodyPr/>
                    <a:lstStyle/>
                    <a:p>
                      <a:pPr marL="285750" indent="-285750">
                        <a:buClrTx/>
                        <a:buFont typeface="Arial" pitchFamily="34" charset="0"/>
                        <a:buChar char="•"/>
                        <a:defRPr/>
                      </a:pPr>
                      <a:r>
                        <a:rPr lang="en-US" sz="1500" i="0" dirty="0" smtClean="0">
                          <a:solidFill>
                            <a:srgbClr val="0F5494"/>
                          </a:solidFill>
                        </a:rPr>
                        <a:t>Protects biodiversity and ecosystems</a:t>
                      </a:r>
                    </a:p>
                    <a:p>
                      <a:pPr marL="285750" indent="-285750">
                        <a:buClrTx/>
                        <a:buFont typeface="Arial" pitchFamily="34" charset="0"/>
                        <a:buChar char="•"/>
                        <a:defRPr/>
                      </a:pPr>
                      <a:r>
                        <a:rPr lang="en-US" sz="1500" i="0" dirty="0" smtClean="0">
                          <a:solidFill>
                            <a:srgbClr val="0F5494"/>
                          </a:solidFill>
                        </a:rPr>
                        <a:t>Invests in and sustains natural capital</a:t>
                      </a:r>
                    </a:p>
                    <a:p>
                      <a:pPr marL="285750" indent="-285750">
                        <a:buClrTx/>
                        <a:buFont typeface="Arial" pitchFamily="34" charset="0"/>
                        <a:buChar char="•"/>
                        <a:defRPr/>
                      </a:pPr>
                      <a:r>
                        <a:rPr lang="en-US" sz="1500" i="0" dirty="0" smtClean="0">
                          <a:solidFill>
                            <a:srgbClr val="0F5494"/>
                          </a:solidFill>
                        </a:rPr>
                        <a:t>Recognizes and respects planetary boundaries and ecological limits</a:t>
                      </a:r>
                    </a:p>
                    <a:p>
                      <a:pPr marL="285750" indent="-285750">
                        <a:buClrTx/>
                        <a:buFont typeface="Arial" pitchFamily="34" charset="0"/>
                        <a:buChar char="•"/>
                        <a:defRPr/>
                      </a:pPr>
                      <a:r>
                        <a:rPr lang="en-US" sz="1500" i="0" dirty="0" smtClean="0">
                          <a:solidFill>
                            <a:srgbClr val="0F5494"/>
                          </a:solidFill>
                        </a:rPr>
                        <a:t>Advances international environmental sustainability goals (e.g. MDG 7)</a:t>
                      </a:r>
                    </a:p>
                  </a:txBody>
                  <a:tcPr>
                    <a:solidFill>
                      <a:schemeClr val="bg1">
                        <a:lumMod val="95000"/>
                      </a:schemeClr>
                    </a:solidFill>
                  </a:tcPr>
                </a:tc>
              </a:tr>
              <a:tr h="1180853">
                <a:tc>
                  <a:txBody>
                    <a:bodyPr/>
                    <a:lstStyle/>
                    <a:p>
                      <a:r>
                        <a:rPr lang="fr-CH" sz="1500" b="1" smtClean="0">
                          <a:solidFill>
                            <a:srgbClr val="0F5494"/>
                          </a:solidFill>
                        </a:rPr>
                        <a:t>Social</a:t>
                      </a:r>
                      <a:endParaRPr lang="en-GB" sz="1500" b="1">
                        <a:solidFill>
                          <a:srgbClr val="0F5494"/>
                        </a:solidFill>
                      </a:endParaRPr>
                    </a:p>
                  </a:txBody>
                  <a:tcPr>
                    <a:solidFill>
                      <a:schemeClr val="accent5"/>
                    </a:solidFill>
                  </a:tcPr>
                </a:tc>
                <a:tc>
                  <a:txBody>
                    <a:bodyPr/>
                    <a:lstStyle/>
                    <a:p>
                      <a:pPr marL="285750" indent="-285750">
                        <a:buClrTx/>
                        <a:buFont typeface="Arial" pitchFamily="34" charset="0"/>
                        <a:buChar char="•"/>
                        <a:defRPr/>
                      </a:pPr>
                      <a:r>
                        <a:rPr lang="en-US" sz="1500" i="0" dirty="0" smtClean="0">
                          <a:solidFill>
                            <a:srgbClr val="0F5494"/>
                          </a:solidFill>
                        </a:rPr>
                        <a:t>Delivers poverty reduction, well‐being, livelihoods, social protection and access to essential services</a:t>
                      </a:r>
                    </a:p>
                    <a:p>
                      <a:pPr marL="285750" indent="-285750">
                        <a:buClrTx/>
                        <a:buFont typeface="Arial" pitchFamily="34" charset="0"/>
                        <a:buChar char="•"/>
                        <a:defRPr/>
                      </a:pPr>
                      <a:r>
                        <a:rPr lang="en-US" sz="1500" i="0" dirty="0" smtClean="0">
                          <a:solidFill>
                            <a:srgbClr val="0F5494"/>
                          </a:solidFill>
                        </a:rPr>
                        <a:t>Is socially inclusive, democratic, participatory, accountable, transparent, and stable</a:t>
                      </a:r>
                    </a:p>
                    <a:p>
                      <a:pPr marL="285750" indent="-285750">
                        <a:buClrTx/>
                        <a:buFont typeface="Arial" pitchFamily="34" charset="0"/>
                        <a:buChar char="•"/>
                        <a:defRPr/>
                      </a:pPr>
                      <a:r>
                        <a:rPr lang="en-US" sz="1500" i="0" dirty="0" smtClean="0">
                          <a:solidFill>
                            <a:srgbClr val="0F5494"/>
                          </a:solidFill>
                        </a:rPr>
                        <a:t>Is equitable, fair and just – between and within countries and between generations</a:t>
                      </a:r>
                    </a:p>
                  </a:txBody>
                  <a:tcPr>
                    <a:solidFill>
                      <a:schemeClr val="accent5"/>
                    </a:solidFill>
                  </a:tcPr>
                </a:tc>
              </a:tr>
            </a:tbl>
          </a:graphicData>
        </a:graphic>
      </p:graphicFrame>
      <p:sp>
        <p:nvSpPr>
          <p:cNvPr id="3" name="Title 1"/>
          <p:cNvSpPr>
            <a:spLocks noGrp="1"/>
          </p:cNvSpPr>
          <p:nvPr>
            <p:ph type="title"/>
          </p:nvPr>
        </p:nvSpPr>
        <p:spPr>
          <a:xfrm>
            <a:off x="395288" y="1196752"/>
            <a:ext cx="8229600" cy="936625"/>
          </a:xfrm>
        </p:spPr>
        <p:txBody>
          <a:bodyPr/>
          <a:lstStyle/>
          <a:p>
            <a:pPr marL="0"/>
            <a:r>
              <a:rPr lang="en-US" dirty="0" smtClean="0"/>
              <a:t>Green Economy Principles </a:t>
            </a:r>
            <a:br>
              <a:rPr lang="en-US" dirty="0" smtClean="0"/>
            </a:br>
            <a:r>
              <a:rPr lang="en-US" sz="2000" dirty="0" smtClean="0"/>
              <a:t>(Based on UN DESA 2012)</a:t>
            </a:r>
          </a:p>
        </p:txBody>
      </p:sp>
    </p:spTree>
    <p:extLst>
      <p:ext uri="{BB962C8B-B14F-4D97-AF65-F5344CB8AC3E}">
        <p14:creationId xmlns:p14="http://schemas.microsoft.com/office/powerpoint/2010/main" val="635915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EC </a:t>
            </a:r>
            <a:r>
              <a:rPr lang="en-GB" smtClean="0"/>
              <a:t>Perspective</a:t>
            </a:r>
            <a:endParaRPr lang="en-US" smtClean="0"/>
          </a:p>
        </p:txBody>
      </p:sp>
      <p:sp>
        <p:nvSpPr>
          <p:cNvPr id="3" name="Content Placeholder 2"/>
          <p:cNvSpPr>
            <a:spLocks noGrp="1"/>
          </p:cNvSpPr>
          <p:nvPr>
            <p:ph idx="1"/>
          </p:nvPr>
        </p:nvSpPr>
        <p:spPr>
          <a:xfrm>
            <a:off x="457200" y="2492375"/>
            <a:ext cx="8291513" cy="3529013"/>
          </a:xfrm>
        </p:spPr>
        <p:txBody>
          <a:bodyPr/>
          <a:lstStyle/>
          <a:p>
            <a:pPr marL="0" indent="0" algn="ctr">
              <a:buNone/>
              <a:defRPr/>
            </a:pPr>
            <a:r>
              <a:rPr lang="en-US" dirty="0"/>
              <a:t>“An economy that can secure growth and development, while at the same time improving human well-being, providing decent jobs, reducing inequalities, tackling poverty and preserving the natural capital upon which we all depend.”</a:t>
            </a:r>
          </a:p>
          <a:p>
            <a:pPr>
              <a:defRPr/>
            </a:pPr>
            <a:endParaRPr lang="en-US" sz="1800" i="0" dirty="0" smtClean="0"/>
          </a:p>
          <a:p>
            <a:pPr marL="0" indent="0" algn="r">
              <a:buFontTx/>
              <a:buNone/>
              <a:defRPr/>
            </a:pPr>
            <a:r>
              <a:rPr lang="en-US" sz="1800" dirty="0" smtClean="0"/>
              <a:t>Commission </a:t>
            </a:r>
            <a:r>
              <a:rPr lang="en-US" sz="1800" dirty="0"/>
              <a:t>Communication “Rio+20: towards the green economy and better governance’’ COM (2011) 363 adopted on 20 June 2011</a:t>
            </a:r>
          </a:p>
          <a:p>
            <a:pPr>
              <a:defRPr/>
            </a:pPr>
            <a:endParaRPr lang="en-US" i="0" dirty="0"/>
          </a:p>
        </p:txBody>
      </p:sp>
    </p:spTree>
    <p:extLst>
      <p:ext uri="{BB962C8B-B14F-4D97-AF65-F5344CB8AC3E}">
        <p14:creationId xmlns:p14="http://schemas.microsoft.com/office/powerpoint/2010/main" val="2434511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marL="0"/>
            <a:r>
              <a:rPr lang="en-GB" sz="2800" dirty="0" smtClean="0"/>
              <a:t>Green Economy Contribution to Sustainable Development</a:t>
            </a:r>
            <a:endParaRPr lang="en-US" sz="2800" dirty="0" smtClean="0"/>
          </a:p>
        </p:txBody>
      </p:sp>
      <p:sp>
        <p:nvSpPr>
          <p:cNvPr id="4" name="TextBox 4"/>
          <p:cNvSpPr txBox="1">
            <a:spLocks noChangeArrowheads="1"/>
          </p:cNvSpPr>
          <p:nvPr/>
        </p:nvSpPr>
        <p:spPr bwMode="auto">
          <a:xfrm>
            <a:off x="7127949" y="5949280"/>
            <a:ext cx="1260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endParaRPr lang="en-GB" smtClean="0"/>
          </a:p>
          <a:p>
            <a:pPr eaLnBrk="1" hangingPunct="1"/>
            <a:r>
              <a:rPr lang="en-GB" smtClean="0"/>
              <a:t>UNDP 2013</a:t>
            </a:r>
            <a:endParaRPr lang="en-US" b="1"/>
          </a:p>
        </p:txBody>
      </p:sp>
      <p:sp>
        <p:nvSpPr>
          <p:cNvPr id="17" name="Rectangle 3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grpSp>
        <p:nvGrpSpPr>
          <p:cNvPr id="18" name="Group 19"/>
          <p:cNvGrpSpPr>
            <a:grpSpLocks/>
          </p:cNvGrpSpPr>
          <p:nvPr/>
        </p:nvGrpSpPr>
        <p:grpSpPr bwMode="auto">
          <a:xfrm>
            <a:off x="2047949" y="2403182"/>
            <a:ext cx="5080000" cy="3860800"/>
            <a:chOff x="23523" y="13080"/>
            <a:chExt cx="52057" cy="39090"/>
          </a:xfrm>
        </p:grpSpPr>
        <p:grpSp>
          <p:nvGrpSpPr>
            <p:cNvPr id="19" name="Group 18"/>
            <p:cNvGrpSpPr>
              <a:grpSpLocks/>
            </p:cNvGrpSpPr>
            <p:nvPr/>
          </p:nvGrpSpPr>
          <p:grpSpPr bwMode="auto">
            <a:xfrm>
              <a:off x="23523" y="13080"/>
              <a:ext cx="52057" cy="34518"/>
              <a:chOff x="23523" y="13080"/>
              <a:chExt cx="52057" cy="34518"/>
            </a:xfrm>
          </p:grpSpPr>
          <p:grpSp>
            <p:nvGrpSpPr>
              <p:cNvPr id="21" name="Group 22"/>
              <p:cNvGrpSpPr>
                <a:grpSpLocks/>
              </p:cNvGrpSpPr>
              <p:nvPr/>
            </p:nvGrpSpPr>
            <p:grpSpPr bwMode="auto">
              <a:xfrm>
                <a:off x="29987" y="13080"/>
                <a:ext cx="38862" cy="34518"/>
                <a:chOff x="29987" y="13080"/>
                <a:chExt cx="38862" cy="34518"/>
              </a:xfrm>
            </p:grpSpPr>
            <p:sp>
              <p:nvSpPr>
                <p:cNvPr id="24" name="Oval 25"/>
                <p:cNvSpPr>
                  <a:spLocks/>
                </p:cNvSpPr>
                <p:nvPr/>
              </p:nvSpPr>
              <p:spPr bwMode="auto">
                <a:xfrm>
                  <a:off x="29987"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731520" rIns="82296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Social</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ndParaRPr>
                </a:p>
              </p:txBody>
            </p:sp>
            <p:sp>
              <p:nvSpPr>
                <p:cNvPr id="25" name="Oval 27"/>
                <p:cNvSpPr>
                  <a:spLocks/>
                </p:cNvSpPr>
                <p:nvPr/>
              </p:nvSpPr>
              <p:spPr bwMode="auto">
                <a:xfrm>
                  <a:off x="44160" y="23227"/>
                  <a:ext cx="24689" cy="22835"/>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60" tIns="73152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Environmental</a:t>
                  </a:r>
                  <a:endParaRPr kumimoji="0" lang="en-US" sz="85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50" b="1" i="0" u="none" strike="noStrike" cap="none" normalizeH="0" baseline="0" smtClean="0">
                      <a:ln>
                        <a:noFill/>
                      </a:ln>
                      <a:solidFill>
                        <a:srgbClr val="000000"/>
                      </a:solidFill>
                      <a:effectLst/>
                      <a:latin typeface="Verdana" pitchFamily="34" charset="0"/>
                      <a:ea typeface="Calibri" pitchFamily="34" charset="0"/>
                    </a:rPr>
                    <a:t>Sustainability</a:t>
                  </a:r>
                  <a:endParaRPr kumimoji="0" lang="en-US" sz="850" b="0" i="0" u="none" strike="noStrike" cap="none" normalizeH="0" baseline="0" smtClean="0">
                    <a:ln>
                      <a:noFill/>
                    </a:ln>
                    <a:solidFill>
                      <a:srgbClr val="0F5494"/>
                    </a:solidFill>
                    <a:effectLst/>
                    <a:latin typeface="Verdana" pitchFamily="34" charset="0"/>
                  </a:endParaRPr>
                </a:p>
              </p:txBody>
            </p:sp>
            <p:sp>
              <p:nvSpPr>
                <p:cNvPr id="26" name="Oval 28"/>
                <p:cNvSpPr>
                  <a:spLocks/>
                </p:cNvSpPr>
                <p:nvPr/>
              </p:nvSpPr>
              <p:spPr bwMode="auto">
                <a:xfrm>
                  <a:off x="37309" y="13080"/>
                  <a:ext cx="24688" cy="22836"/>
                </a:xfrm>
                <a:prstGeom prst="ellipse">
                  <a:avLst/>
                </a:prstGeom>
                <a:solidFill>
                  <a:srgbClr val="008080">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Economic</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Verdana" pitchFamily="34" charset="0"/>
                      <a:ea typeface="Calibri" pitchFamily="34" charset="0"/>
                    </a:rPr>
                    <a:t>Development</a:t>
                  </a:r>
                  <a:endParaRPr kumimoji="0" lang="en-US" sz="9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8080"/>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FFFFFF"/>
                      </a:solidFill>
                      <a:effectLst/>
                      <a:latin typeface="Verdana"/>
                      <a:ea typeface="Calibri" pitchFamily="34" charset="0"/>
                      <a:cs typeface="Arial" pitchFamily="34" charset="0"/>
                    </a:rPr>
                    <a:t> </a:t>
                  </a:r>
                  <a:endParaRPr kumimoji="0" lang="en-US" sz="1200" b="0" i="0" u="none" strike="noStrike" cap="none" normalizeH="0" baseline="0" smtClean="0">
                    <a:ln>
                      <a:noFill/>
                    </a:ln>
                    <a:solidFill>
                      <a:srgbClr val="0F5494"/>
                    </a:solidFill>
                    <a:effectLst/>
                    <a:latin typeface="Verdana" pitchFamily="34" charset="0"/>
                  </a:endParaRPr>
                </a:p>
              </p:txBody>
            </p:sp>
            <p:sp>
              <p:nvSpPr>
                <p:cNvPr id="27" name="Straight Arrow Connector 29"/>
                <p:cNvSpPr>
                  <a:spLocks noChangeShapeType="1"/>
                </p:cNvSpPr>
                <p:nvPr/>
              </p:nvSpPr>
              <p:spPr bwMode="auto">
                <a:xfrm rot="21540000" flipV="1">
                  <a:off x="56670" y="23297"/>
                  <a:ext cx="7607" cy="3804"/>
                </a:xfrm>
                <a:prstGeom prst="straightConnector1">
                  <a:avLst/>
                </a:prstGeom>
                <a:noFill/>
                <a:ln w="12700">
                  <a:solidFill>
                    <a:srgbClr val="008080"/>
                  </a:solidFill>
                  <a:round/>
                  <a:headEnd type="triangle" w="lg" len="med"/>
                  <a:tailEnd type="non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Straight Arrow Connector 30"/>
                <p:cNvSpPr>
                  <a:spLocks noChangeShapeType="1"/>
                </p:cNvSpPr>
                <p:nvPr/>
              </p:nvSpPr>
              <p:spPr bwMode="auto">
                <a:xfrm>
                  <a:off x="49418" y="32511"/>
                  <a:ext cx="0" cy="15087"/>
                </a:xfrm>
                <a:prstGeom prst="straightConnector1">
                  <a:avLst/>
                </a:prstGeom>
                <a:noFill/>
                <a:ln w="12700">
                  <a:solidFill>
                    <a:srgbClr val="008080"/>
                  </a:solidFill>
                  <a:round/>
                  <a:headEnd/>
                  <a:tailEnd type="triangle" w="lg"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Straight Arrow Connector 31"/>
                <p:cNvSpPr>
                  <a:spLocks noChangeShapeType="1"/>
                </p:cNvSpPr>
                <p:nvPr/>
              </p:nvSpPr>
              <p:spPr bwMode="auto">
                <a:xfrm flipH="1" flipV="1">
                  <a:off x="34953" y="23176"/>
                  <a:ext cx="7607" cy="3855"/>
                </a:xfrm>
                <a:prstGeom prst="straightConnector1">
                  <a:avLst/>
                </a:prstGeom>
                <a:noFill/>
                <a:ln w="12700">
                  <a:solidFill>
                    <a:srgbClr val="008080"/>
                  </a:solidFill>
                  <a:round/>
                  <a:headEnd type="triangle" w="lg" len="med"/>
                  <a:tailEnd type="none"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23"/>
              <p:cNvSpPr>
                <a:spLocks/>
              </p:cNvSpPr>
              <p:nvPr/>
            </p:nvSpPr>
            <p:spPr bwMode="auto">
              <a:xfrm>
                <a:off x="23523"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Inclusive</a:t>
                </a:r>
                <a:endParaRPr kumimoji="0" lang="en-US" sz="1200" b="0" i="0" u="none" strike="noStrike" cap="none" normalizeH="0" baseline="0" dirty="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Verdana" pitchFamily="34" charset="0"/>
                    <a:ea typeface="Calibri" pitchFamily="34" charset="0"/>
                  </a:rPr>
                  <a:t>Growth</a:t>
                </a:r>
                <a:endParaRPr kumimoji="0" lang="en-US" sz="1200" b="0" i="0" u="none" strike="noStrike" cap="none" normalizeH="0" baseline="0" dirty="0" smtClean="0">
                  <a:ln>
                    <a:noFill/>
                  </a:ln>
                  <a:solidFill>
                    <a:srgbClr val="0F5494"/>
                  </a:solidFill>
                  <a:effectLst/>
                  <a:latin typeface="Verdana" pitchFamily="34" charset="0"/>
                </a:endParaRPr>
              </a:p>
            </p:txBody>
          </p:sp>
          <p:sp>
            <p:nvSpPr>
              <p:cNvPr id="23" name="Oval 24"/>
              <p:cNvSpPr>
                <a:spLocks/>
              </p:cNvSpPr>
              <p:nvPr/>
            </p:nvSpPr>
            <p:spPr bwMode="auto">
              <a:xfrm>
                <a:off x="63401" y="16883"/>
                <a:ext cx="12179" cy="71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vert="horz" wrap="square" lIns="0" tIns="0" rIns="0" bIns="1828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Green</a:t>
                </a:r>
                <a:endParaRPr kumimoji="0" lang="en-US" sz="1200" b="0" i="0" u="none" strike="noStrike" cap="none" normalizeH="0" baseline="0" smtClean="0">
                  <a:ln>
                    <a:noFill/>
                  </a:ln>
                  <a:solidFill>
                    <a:srgbClr val="0F5494"/>
                  </a:solidFill>
                  <a:effectLst/>
                  <a:latin typeface="Verdana"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Verdana" pitchFamily="34" charset="0"/>
                    <a:ea typeface="Calibri" pitchFamily="34" charset="0"/>
                  </a:rPr>
                  <a:t>Economy</a:t>
                </a:r>
                <a:endParaRPr kumimoji="0" lang="en-US" sz="1200" b="0" i="0" u="none" strike="noStrike" cap="none" normalizeH="0" baseline="0" smtClean="0">
                  <a:ln>
                    <a:noFill/>
                  </a:ln>
                  <a:solidFill>
                    <a:srgbClr val="0F5494"/>
                  </a:solidFill>
                  <a:effectLst/>
                  <a:latin typeface="Verdana" pitchFamily="34" charset="0"/>
                </a:endParaRPr>
              </a:p>
            </p:txBody>
          </p:sp>
        </p:grpSp>
        <p:sp>
          <p:nvSpPr>
            <p:cNvPr id="20" name="Rectangle 21"/>
            <p:cNvSpPr>
              <a:spLocks noChangeArrowheads="1"/>
            </p:cNvSpPr>
            <p:nvPr/>
          </p:nvSpPr>
          <p:spPr bwMode="auto">
            <a:xfrm>
              <a:off x="26691" y="48513"/>
              <a:ext cx="45720" cy="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ea typeface="Calibri" pitchFamily="34" charset="0"/>
                </a:rPr>
                <a:t>An inclusive green economy that can reduce poverty</a:t>
              </a:r>
              <a:r>
                <a:rPr kumimoji="0" lang="en-US" sz="1000" b="0" i="0" u="none" strike="noStrike" cap="none" normalizeH="0" baseline="0" smtClean="0">
                  <a:ln>
                    <a:noFill/>
                  </a:ln>
                  <a:solidFill>
                    <a:srgbClr val="0F5494"/>
                  </a:solidFill>
                  <a:effectLst/>
                  <a:latin typeface="Verdana" pitchFamily="34" charset="0"/>
                  <a:ea typeface="Times New Roman" pitchFamily="18" charset="0"/>
                </a:rPr>
                <a:t> </a:t>
              </a:r>
              <a:r>
                <a:rPr kumimoji="0" lang="en-US" sz="1000" b="1" i="0" u="none" strike="noStrike" cap="none" normalizeH="0" baseline="0" smtClean="0">
                  <a:ln>
                    <a:noFill/>
                  </a:ln>
                  <a:solidFill>
                    <a:srgbClr val="000000"/>
                  </a:solidFill>
                  <a:effectLst/>
                  <a:latin typeface="Verdana" pitchFamily="34" charset="0"/>
                  <a:ea typeface="Calibri" pitchFamily="34" charset="0"/>
                </a:rPr>
                <a:t>and inequality and sustain inclusive growth</a:t>
              </a:r>
              <a:endParaRPr kumimoji="0" lang="en-US" sz="1200" b="0" i="0" u="none" strike="noStrike" cap="none" normalizeH="0" baseline="0" smtClean="0">
                <a:ln>
                  <a:noFill/>
                </a:ln>
                <a:solidFill>
                  <a:srgbClr val="0F5494"/>
                </a:solidFill>
                <a:effectLst/>
                <a:latin typeface="Verdana" pitchFamily="34" charset="0"/>
              </a:endParaRPr>
            </a:p>
          </p:txBody>
        </p:sp>
      </p:grpSp>
      <p:sp>
        <p:nvSpPr>
          <p:cNvPr id="30" name="Rectangle 43"/>
          <p:cNvSpPr>
            <a:spLocks noChangeArrowheads="1"/>
          </p:cNvSpPr>
          <p:nvPr/>
        </p:nvSpPr>
        <p:spPr bwMode="auto">
          <a:xfrm>
            <a:off x="228600" y="431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93217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marL="0"/>
            <a:r>
              <a:rPr lang="en-US" dirty="0" smtClean="0"/>
              <a:t>Green Economy Opportunities</a:t>
            </a:r>
          </a:p>
        </p:txBody>
      </p:sp>
      <p:sp>
        <p:nvSpPr>
          <p:cNvPr id="3" name="Content Placeholder 2"/>
          <p:cNvSpPr>
            <a:spLocks noGrp="1"/>
          </p:cNvSpPr>
          <p:nvPr>
            <p:ph idx="1"/>
          </p:nvPr>
        </p:nvSpPr>
        <p:spPr/>
        <p:txBody>
          <a:bodyPr/>
          <a:lstStyle/>
          <a:p>
            <a:pPr>
              <a:buClrTx/>
              <a:defRPr/>
            </a:pPr>
            <a:endParaRPr lang="en-GB" i="0" dirty="0" smtClean="0"/>
          </a:p>
          <a:p>
            <a:pPr>
              <a:buClrTx/>
              <a:defRPr/>
            </a:pPr>
            <a:r>
              <a:rPr lang="en-GB" i="0" dirty="0" smtClean="0"/>
              <a:t>New </a:t>
            </a:r>
            <a:r>
              <a:rPr lang="en-GB" i="0" dirty="0"/>
              <a:t>economic opportunities and markets</a:t>
            </a:r>
          </a:p>
          <a:p>
            <a:pPr>
              <a:buClrTx/>
              <a:defRPr/>
            </a:pPr>
            <a:r>
              <a:rPr lang="en-GB" i="0" dirty="0" smtClean="0"/>
              <a:t>Leap </a:t>
            </a:r>
            <a:r>
              <a:rPr lang="en-GB" i="0" dirty="0"/>
              <a:t>frog to cleaner technologies</a:t>
            </a:r>
          </a:p>
          <a:p>
            <a:pPr>
              <a:buClrTx/>
              <a:defRPr/>
            </a:pPr>
            <a:r>
              <a:rPr lang="en-GB" i="0" dirty="0" smtClean="0"/>
              <a:t>Potential </a:t>
            </a:r>
            <a:r>
              <a:rPr lang="en-GB" i="0" dirty="0"/>
              <a:t>for net job creation </a:t>
            </a:r>
            <a:r>
              <a:rPr lang="en-GB" i="0" dirty="0" smtClean="0"/>
              <a:t>poverty reduction</a:t>
            </a:r>
            <a:endParaRPr lang="en-GB" i="0" dirty="0"/>
          </a:p>
        </p:txBody>
      </p:sp>
    </p:spTree>
    <p:extLst>
      <p:ext uri="{BB962C8B-B14F-4D97-AF65-F5344CB8AC3E}">
        <p14:creationId xmlns:p14="http://schemas.microsoft.com/office/powerpoint/2010/main" val="7564796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4280</TotalTime>
  <Words>1800</Words>
  <Application>Microsoft Office PowerPoint</Application>
  <PresentationFormat>On-screen Show (4:3)</PresentationFormat>
  <Paragraphs>302</Paragraphs>
  <Slides>49</Slides>
  <Notes>4</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Slide_Master</vt:lpstr>
      <vt:lpstr>Introduction to Green Economy</vt:lpstr>
      <vt:lpstr>  Module 1: What is the Green Economy and Why is Green Economy Action Needed?</vt:lpstr>
      <vt:lpstr>Objectives of Module 1:   </vt:lpstr>
      <vt:lpstr>PowerPoint Presentation</vt:lpstr>
      <vt:lpstr>Green Economy Entrepreneurship on  the Ground in Kenya</vt:lpstr>
      <vt:lpstr>Green Economy Principles  (Based on UN DESA 2012)</vt:lpstr>
      <vt:lpstr>EC Perspective</vt:lpstr>
      <vt:lpstr>Green Economy Contribution to Sustainable Development</vt:lpstr>
      <vt:lpstr>Green Economy Opportunities</vt:lpstr>
      <vt:lpstr>The Business Case for a Green Economy</vt:lpstr>
      <vt:lpstr> The Triple Bottom Line……  </vt:lpstr>
      <vt:lpstr>PowerPoint Presentation</vt:lpstr>
      <vt:lpstr>PowerPoint Presentation</vt:lpstr>
      <vt:lpstr>WHY care? </vt:lpstr>
      <vt:lpstr>Evolution of GHG Emissions Globally </vt:lpstr>
      <vt:lpstr>How Promoting Human Development While Recognizing Ecological Limits</vt:lpstr>
      <vt:lpstr>Grow First and Clean Up After:  Not an Option….</vt:lpstr>
      <vt:lpstr>Global Policy Milestones and Consensus Decisions    </vt:lpstr>
      <vt:lpstr>A Vision for a Green Economy…</vt:lpstr>
      <vt:lpstr>Key Elements of a Green Economy Transition</vt:lpstr>
      <vt:lpstr>PowerPoint Presentation</vt:lpstr>
      <vt:lpstr> What are....   ……Public Goods (and Services)? </vt:lpstr>
      <vt:lpstr>  What is…   …Natural Capital?   </vt:lpstr>
      <vt:lpstr>Five Types of Capitals as Enablers of Sustainable Development</vt:lpstr>
      <vt:lpstr>  What is....   …an Environmental Externality?  </vt:lpstr>
      <vt:lpstr>  Global Costs of Environmental Externalities  </vt:lpstr>
      <vt:lpstr>  What are...   …Ecosystem Services?   </vt:lpstr>
      <vt:lpstr>  Payment for Ecosystem Services: Watershed Management  </vt:lpstr>
      <vt:lpstr>What is…    ….Resource Efficiency?</vt:lpstr>
      <vt:lpstr>What is ...    …. a Circular Economy?</vt:lpstr>
      <vt:lpstr>Green Industry</vt:lpstr>
      <vt:lpstr>Decent Work and Green Jobs</vt:lpstr>
      <vt:lpstr>PowerPoint Presentation</vt:lpstr>
      <vt:lpstr>PowerPoint Presentation</vt:lpstr>
      <vt:lpstr>PowerPoint Presentation</vt:lpstr>
      <vt:lpstr>“Green Economy” Concerns by Developing Countries </vt:lpstr>
      <vt:lpstr>Opportunities for Making the Green Economy Work for the Poor (Based on PEP 2013)</vt:lpstr>
      <vt:lpstr>Green Economy and Poverty Eradication:  Sustainable Rattan in Cambodia</vt:lpstr>
      <vt:lpstr>PowerPoint Presentation</vt:lpstr>
      <vt:lpstr>Global Growth Trends 2010–2050 and the “Green Investment Scenario”</vt:lpstr>
      <vt:lpstr>Growth of Environmental Goods Export, 2001-2007</vt:lpstr>
      <vt:lpstr>PowerPoint Presentation</vt:lpstr>
      <vt:lpstr>Rio+20 Outcome Document on Broader Measures of Progress</vt:lpstr>
      <vt:lpstr>From GDP to Total Wealth Accounting</vt:lpstr>
      <vt:lpstr>PowerPoint Presentation</vt:lpstr>
      <vt:lpstr>Gross National Happiness Index in Bhutan</vt:lpstr>
      <vt:lpstr>Indicators at Different Stages of Green Economy Policy</vt:lpstr>
      <vt:lpstr>Key Messages of Module 1</vt:lpstr>
      <vt:lpstr>Discussion Points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ccp1_b504</cp:lastModifiedBy>
  <cp:revision>263</cp:revision>
  <cp:lastPrinted>2013-09-19T08:14:40Z</cp:lastPrinted>
  <dcterms:created xsi:type="dcterms:W3CDTF">2011-10-28T10:25:18Z</dcterms:created>
  <dcterms:modified xsi:type="dcterms:W3CDTF">2013-09-20T15:07:11Z</dcterms:modified>
</cp:coreProperties>
</file>