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7" r:id="rId5"/>
    <p:sldId id="264" r:id="rId6"/>
    <p:sldId id="266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fr-CH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0CF0ED88-7A02-449E-AE0E-B4A0FA90F98B}" type="datetime1">
              <a:rPr lang="fr-CH"/>
              <a:pPr lvl="0"/>
              <a:t>20.09.2013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fr-CH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196A318A-4091-49F2-B17C-4E6C5FAA8C18}" type="slidenum"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83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ECB9BE-64DF-47D5-A8B2-7A1550173A75}" type="slidenum"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0" y="981078"/>
            <a:ext cx="9180511" cy="5876921"/>
          </a:xfrm>
          <a:prstGeom prst="rect">
            <a:avLst/>
          </a:prstGeom>
          <a:solidFill>
            <a:srgbClr val="0F5494"/>
          </a:solidFill>
          <a:ln w="25402">
            <a:solidFill>
              <a:srgbClr val="0F5494"/>
            </a:solidFill>
            <a:prstDash val="solid"/>
            <a:miter/>
          </a:ln>
          <a:effectLst>
            <a:outerShdw dist="22997" dir="5400000" algn="tl">
              <a:srgbClr val="000000">
                <a:alpha val="34998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  <a:ea typeface=""/>
              <a:cs typeface=""/>
            </a:endParaRPr>
          </a:p>
        </p:txBody>
      </p:sp>
      <p:pic>
        <p:nvPicPr>
          <p:cNvPr id="3" name="Picture 6" descr="LOGO CE-EN-quadri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7642" y="258766"/>
            <a:ext cx="1436686" cy="9985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/>
          <p:cNvSpPr/>
          <p:nvPr/>
        </p:nvSpPr>
        <p:spPr>
          <a:xfrm>
            <a:off x="4267203" y="6659566"/>
            <a:ext cx="611184" cy="215898"/>
          </a:xfrm>
          <a:prstGeom prst="rect">
            <a:avLst/>
          </a:prstGeom>
          <a:solidFill>
            <a:srgbClr val="133176"/>
          </a:solidFill>
          <a:ln w="9528">
            <a:solidFill>
              <a:srgbClr val="133176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  <a:ea typeface=""/>
              <a:cs typeface=""/>
            </a:endParaRPr>
          </a:p>
        </p:txBody>
      </p:sp>
      <p:sp>
        <p:nvSpPr>
          <p:cNvPr id="5" name="Rectangle 4"/>
          <p:cNvSpPr txBox="1">
            <a:spLocks noGrp="1"/>
          </p:cNvSpPr>
          <p:nvPr>
            <p:ph type="ctrTitle"/>
          </p:nvPr>
        </p:nvSpPr>
        <p:spPr>
          <a:xfrm>
            <a:off x="3995735" y="2565404"/>
            <a:ext cx="5040309" cy="790571"/>
          </a:xfrm>
        </p:spPr>
        <p:txBody>
          <a:bodyPr/>
          <a:lstStyle>
            <a:lvl1pPr marL="3172">
              <a:defRPr lang="fr-BE"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/>
              <a:t>Title</a:t>
            </a:r>
            <a:endParaRPr lang="en-GB"/>
          </a:p>
        </p:txBody>
      </p:sp>
      <p:sp>
        <p:nvSpPr>
          <p:cNvPr id="6" name="Rectangle 5"/>
          <p:cNvSpPr txBox="1">
            <a:spLocks noGrp="1"/>
          </p:cNvSpPr>
          <p:nvPr>
            <p:ph type="subTitle" idx="1"/>
          </p:nvPr>
        </p:nvSpPr>
        <p:spPr>
          <a:xfrm>
            <a:off x="611184" y="3716341"/>
            <a:ext cx="8532815" cy="1728782"/>
          </a:xfrm>
        </p:spPr>
        <p:txBody>
          <a:bodyPr/>
          <a:lstStyle>
            <a:lvl1pPr marL="0" indent="0">
              <a:spcBef>
                <a:spcPts val="700"/>
              </a:spcBef>
              <a:buNone/>
              <a:defRPr sz="3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BE"/>
              <a:t>Subtitle</a:t>
            </a:r>
            <a:endParaRPr lang="en-GB"/>
          </a:p>
        </p:txBody>
      </p:sp>
      <p:sp>
        <p:nvSpPr>
          <p:cNvPr id="7" name="Rectangl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sz="1200" b="1">
                <a:solidFill>
                  <a:srgbClr val="FFFFFF"/>
                </a:solidFill>
                <a:latin typeface="Verdana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Rectangl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</a:defRPr>
            </a:lvl1pPr>
          </a:lstStyle>
          <a:p>
            <a:pPr lvl="0"/>
            <a:fld id="{FA89E542-F8BD-406A-B9DD-7F5AA406569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7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»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A25CC4-2543-44D7-8FF9-EED027EDF7F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89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15117" y="1339852"/>
            <a:ext cx="2071682" cy="4681535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395285" y="1339852"/>
            <a:ext cx="6067428" cy="4681535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»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811F56-8802-4233-9F23-FC1808A291F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»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BF0ED9-4C32-47E4-81B8-31EFAC957F2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9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lang="en-US" sz="4000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lang="en-US"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D85A1F-3127-4866-831E-9155395CADA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7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492370"/>
            <a:ext cx="4038603" cy="3529017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–"/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»"/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2492370"/>
            <a:ext cx="4038603" cy="3529017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–"/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»"/>
              <a:tabLst/>
              <a:def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87A51D-54F3-45E4-B511-91A1DD0991E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7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lang="en-US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spcBef>
                <a:spcPts val="400"/>
              </a:spcBef>
              <a:defRPr lang="en-US" sz="1800"/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–"/>
              <a:tabLst/>
              <a:defRPr lang="en-US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»"/>
              <a:tabLst/>
              <a:defRPr lang="en-US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lang="en-US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spcBef>
                <a:spcPts val="400"/>
              </a:spcBef>
              <a:defRPr lang="en-US" sz="1800"/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–"/>
              <a:tabLst/>
              <a:defRPr lang="en-US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»"/>
              <a:tabLst/>
              <a:defRPr lang="en-US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E34068-59A4-4C1F-AA2D-3210D85196F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8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430260-33C0-426E-B197-EA1ABEABDA7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0DC0D7-F02F-4F84-8F99-624E189DB13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6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lang="en-US" sz="2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spcBef>
                <a:spcPts val="800"/>
              </a:spcBef>
              <a:defRPr lang="en-US" sz="3200"/>
            </a:lvl1pPr>
            <a:lvl2pPr>
              <a:spcBef>
                <a:spcPts val="700"/>
              </a:spcBef>
              <a:defRPr lang="en-US" sz="2800"/>
            </a:lvl2pPr>
            <a:lvl3pPr>
              <a:spcBef>
                <a:spcPts val="600"/>
              </a:spcBef>
              <a:defRPr lang="en-US" sz="2400"/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»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A67351-1AE9-49FD-A911-A68AC9D3595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7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lang="en-US" sz="2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458049-F59E-44EE-9C82-4B7FD57F9ED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395285" y="1339852"/>
            <a:ext cx="8229600" cy="9366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2492370"/>
            <a:ext cx="8229600" cy="35290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3" y="6245223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fld id="{86F22900-4F23-4B36-A99D-ABF2612B5BCB}" type="slidenum">
              <a:t>‹#›</a:t>
            </a:fld>
            <a:endParaRPr lang="en-GB"/>
          </a:p>
        </p:txBody>
      </p:sp>
      <p:sp>
        <p:nvSpPr>
          <p:cNvPr id="7" name="Rectangle 14"/>
          <p:cNvSpPr/>
          <p:nvPr/>
        </p:nvSpPr>
        <p:spPr>
          <a:xfrm>
            <a:off x="0" y="0"/>
            <a:ext cx="9144000" cy="957267"/>
          </a:xfrm>
          <a:prstGeom prst="rect">
            <a:avLst/>
          </a:prstGeom>
          <a:solidFill>
            <a:srgbClr val="0F5494"/>
          </a:solidFill>
          <a:ln w="9528">
            <a:solidFill>
              <a:srgbClr val="0F5494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  <a:ea typeface=""/>
              <a:cs typeface="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4262439" y="6659566"/>
            <a:ext cx="611184" cy="198433"/>
          </a:xfrm>
          <a:prstGeom prst="rect">
            <a:avLst/>
          </a:prstGeom>
          <a:solidFill>
            <a:srgbClr val="133176"/>
          </a:solidFill>
          <a:ln w="9528">
            <a:solidFill>
              <a:srgbClr val="133176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  <a:ea typeface=""/>
              <a:cs typeface=""/>
            </a:endParaRPr>
          </a:p>
        </p:txBody>
      </p:sp>
      <p:pic>
        <p:nvPicPr>
          <p:cNvPr id="9" name="Picture 17" descr="LOGO CE_Vertical_EN_NEG_quadri_HR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3957642" y="258766"/>
            <a:ext cx="1436686" cy="10048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358773" marR="0" lvl="0" indent="-358773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3000" b="1" i="0" u="none" strike="noStrike" kern="0" cap="none" spc="0" baseline="0">
          <a:solidFill>
            <a:srgbClr val="0F5494"/>
          </a:solidFill>
          <a:uFillTx/>
          <a:latin typeface="Verdana"/>
          <a:ea typeface=""/>
          <a:cs typeface="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Char char="•"/>
        <a:tabLst/>
        <a:defRPr lang="fr-BE" sz="2400" b="0" i="1" u="none" strike="noStrike" kern="0" cap="none" spc="0" baseline="0">
          <a:solidFill>
            <a:srgbClr val="0F5494"/>
          </a:solidFill>
          <a:uFillTx/>
          <a:latin typeface="Verdana"/>
          <a:ea typeface=""/>
          <a:cs typeface="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9FBA"/>
        </a:buClr>
        <a:buSzPct val="100000"/>
        <a:buChar char="•"/>
        <a:tabLst/>
        <a:defRPr lang="en-GB" sz="2000" b="1" i="0" u="none" strike="noStrike" kern="0" cap="none" spc="0" baseline="0">
          <a:solidFill>
            <a:srgbClr val="0F5494"/>
          </a:solidFill>
          <a:uFillTx/>
          <a:latin typeface="Verdana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300"/>
        </a:spcBef>
        <a:spcAft>
          <a:spcPts val="0"/>
        </a:spcAft>
        <a:buNone/>
        <a:tabLst/>
        <a:defRPr lang="en-GB" sz="1400" b="0" i="0" u="none" strike="noStrike" kern="0" cap="none" spc="0" baseline="0">
          <a:solidFill>
            <a:srgbClr val="0F5494"/>
          </a:solidFill>
          <a:uFillTx/>
          <a:latin typeface="Verdana"/>
        </a:defRPr>
      </a:lvl3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type="ctrTitle"/>
          </p:nvPr>
        </p:nvSpPr>
        <p:spPr>
          <a:xfrm>
            <a:off x="3203572" y="2276471"/>
            <a:ext cx="5688016" cy="790571"/>
          </a:xfrm>
        </p:spPr>
        <p:txBody>
          <a:bodyPr/>
          <a:lstStyle/>
          <a:p>
            <a:pPr lvl="0" indent="0" hangingPunct="1"/>
            <a:r>
              <a:rPr lang="en-GB" sz="4400" dirty="0"/>
              <a:t>Introduction to </a:t>
            </a:r>
            <a:r>
              <a:rPr lang="en-GB" sz="4400" dirty="0" smtClean="0"/>
              <a:t>Green </a:t>
            </a:r>
            <a:r>
              <a:rPr lang="en-GB" sz="4400" dirty="0"/>
              <a:t>Economy</a:t>
            </a:r>
          </a:p>
        </p:txBody>
      </p:sp>
      <p:sp>
        <p:nvSpPr>
          <p:cNvPr id="3" name="Rectangle 6"/>
          <p:cNvSpPr txBox="1">
            <a:spLocks noGrp="1"/>
          </p:cNvSpPr>
          <p:nvPr>
            <p:ph type="subTitle" idx="1"/>
          </p:nvPr>
        </p:nvSpPr>
        <p:spPr>
          <a:xfrm>
            <a:off x="577845" y="4076696"/>
            <a:ext cx="8532815" cy="1728792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GB" sz="2400" dirty="0"/>
              <a:t>A DEVCO Training Course Prepared in Partnership with UNITAR, UNEP and ILO</a:t>
            </a:r>
            <a:endParaRPr lang="en-US" sz="2400" dirty="0"/>
          </a:p>
          <a:p>
            <a:pPr lvl="0">
              <a:spcBef>
                <a:spcPts val="500"/>
              </a:spcBef>
            </a:pPr>
            <a:endParaRPr lang="en-GB" sz="2000" dirty="0"/>
          </a:p>
          <a:p>
            <a:pPr lvl="0">
              <a:spcBef>
                <a:spcPts val="500"/>
              </a:spcBef>
            </a:pPr>
            <a:r>
              <a:rPr lang="en-GB" sz="2000" dirty="0"/>
              <a:t>27 September 2013, Brussels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6727" y="1934861"/>
            <a:ext cx="1693349" cy="194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034877">
            <a:off x="2474028" y="2310094"/>
            <a:ext cx="1673315" cy="207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9003658">
            <a:off x="4167084" y="1377504"/>
            <a:ext cx="1911123" cy="209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 rot="1102623">
            <a:off x="4828150" y="2204316"/>
            <a:ext cx="2031924" cy="270209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794360">
            <a:off x="5148071" y="3717055"/>
            <a:ext cx="1733492" cy="224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300188" y="1575922"/>
            <a:ext cx="1800197" cy="2222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0539574">
            <a:off x="967673" y="3925436"/>
            <a:ext cx="1701204" cy="211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699793" y="4293098"/>
            <a:ext cx="1697711" cy="211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603221">
            <a:off x="1771603" y="1313308"/>
            <a:ext cx="1786582" cy="218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241602" y="4293098"/>
            <a:ext cx="1917377" cy="224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899093" y="2405082"/>
            <a:ext cx="1866354" cy="224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19321134">
            <a:off x="4521983" y="4390565"/>
            <a:ext cx="1656179" cy="2045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/>
            <a:r>
              <a:rPr lang="en-US" sz="2800"/>
              <a:t>Diverse Perspectives on a Green Economy……</a:t>
            </a:r>
            <a:endParaRPr lang="en-US" sz="2200"/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7913" y="2492370"/>
            <a:ext cx="6988173" cy="3529017"/>
          </a:xfrm>
        </p:spPr>
      </p:pic>
      <p:sp>
        <p:nvSpPr>
          <p:cNvPr id="4" name="TextBox 4"/>
          <p:cNvSpPr txBox="1"/>
          <p:nvPr/>
        </p:nvSpPr>
        <p:spPr>
          <a:xfrm>
            <a:off x="6876260" y="6104333"/>
            <a:ext cx="151217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F5494"/>
                </a:solidFill>
                <a:uFillTx/>
                <a:latin typeface="Verdana" pitchFamily="34"/>
                <a:ea typeface=""/>
                <a:cs typeface=""/>
              </a:rPr>
              <a:t>UN DESA 2012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4" descr="images ah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6399" y="2276874"/>
            <a:ext cx="797649" cy="257018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251524" y="1052739"/>
            <a:ext cx="8352925" cy="1296143"/>
          </a:xfrm>
        </p:spPr>
        <p:txBody>
          <a:bodyPr/>
          <a:lstStyle/>
          <a:p>
            <a:pPr lvl="0" indent="-457200" hangingPunct="1"/>
            <a:r>
              <a:rPr lang="en-US"/>
              <a:t/>
            </a:r>
            <a:br>
              <a:rPr lang="en-US"/>
            </a:br>
            <a:r>
              <a:rPr lang="en-US"/>
              <a:t>Possible Questions of a D</a:t>
            </a:r>
            <a:r>
              <a:rPr lang="en-US" sz="2800"/>
              <a:t>evelopment Practitioner …….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67541" y="2276874"/>
            <a:ext cx="8229600" cy="3961061"/>
          </a:xfrm>
        </p:spPr>
        <p:txBody>
          <a:bodyPr/>
          <a:lstStyle/>
          <a:p>
            <a:pPr lvl="0">
              <a:buClr>
                <a:schemeClr val="accent1">
                  <a:lumMod val="75000"/>
                </a:schemeClr>
              </a:buClr>
            </a:pPr>
            <a:endParaRPr lang="en-US" sz="1800" i="0" dirty="0"/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sz="1800" b="0" dirty="0"/>
              <a:t>What is the difference between green economy and sustainable development?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sz="1800" b="0" dirty="0"/>
              <a:t>How does the green economy affect work in areas such as climate change, environmental mainstreaming, etc.?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sz="1800" b="0" dirty="0"/>
              <a:t>How does it affect development cooperation in key economic sectors, e.g. agriculture and energy?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sz="1800" b="0" dirty="0"/>
              <a:t>Are “traditional” environmental projects green economy projects?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sz="1800" b="0" dirty="0"/>
              <a:t>Is it just a hype that will go away…..? What’s really new?</a:t>
            </a:r>
          </a:p>
          <a:p>
            <a:pPr lvl="0"/>
            <a:endParaRPr lang="en-US" i="0" dirty="0"/>
          </a:p>
          <a:p>
            <a:pPr lvl="0" hangingPunct="1"/>
            <a:endParaRPr lang="en-US" i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539550" y="1268757"/>
            <a:ext cx="8229600" cy="936629"/>
          </a:xfrm>
        </p:spPr>
        <p:txBody>
          <a:bodyPr/>
          <a:lstStyle/>
          <a:p>
            <a:pPr lvl="0" indent="-457200" hangingPunct="1"/>
            <a:r>
              <a:rPr lang="en-US" dirty="0"/>
              <a:t>Course Objectives</a:t>
            </a:r>
            <a:endParaRPr lang="en-US" sz="2800" dirty="0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67541" y="2276874"/>
            <a:ext cx="8229600" cy="3961061"/>
          </a:xfrm>
        </p:spPr>
        <p:txBody>
          <a:bodyPr/>
          <a:lstStyle/>
          <a:p>
            <a:pPr lvl="1"/>
            <a:endParaRPr lang="en-US" sz="1800" b="0" dirty="0"/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b="0" dirty="0"/>
              <a:t>Introduce green economy examples, definitions and related concepts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b="0" dirty="0"/>
              <a:t>Provide an overview of green economy policy options and instruments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b="0" dirty="0"/>
              <a:t>Explain linkages between different levels of action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b="0" dirty="0"/>
              <a:t>Introduce key aspects of inclusive green economy planning and implementation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b="0" dirty="0"/>
              <a:t>Present international policy frameworks, initiatives and funding sources</a:t>
            </a:r>
          </a:p>
          <a:p>
            <a:pPr lvl="0"/>
            <a:endParaRPr lang="en-US" sz="2000" i="0" dirty="0"/>
          </a:p>
          <a:p>
            <a:pPr lvl="0"/>
            <a:endParaRPr lang="en-US" i="0" dirty="0"/>
          </a:p>
          <a:p>
            <a:pPr lvl="0" hangingPunct="1"/>
            <a:endParaRPr lang="en-US" i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539550" y="1268757"/>
            <a:ext cx="8229600" cy="936629"/>
          </a:xfrm>
        </p:spPr>
        <p:txBody>
          <a:bodyPr/>
          <a:lstStyle/>
          <a:p>
            <a:pPr lvl="0" indent="-457200" hangingPunct="1"/>
            <a:r>
              <a:rPr lang="en-US" dirty="0"/>
              <a:t>Course Structure</a:t>
            </a:r>
            <a:endParaRPr lang="en-US" sz="2800" dirty="0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67541" y="2276874"/>
            <a:ext cx="7488835" cy="3961061"/>
          </a:xfrm>
        </p:spPr>
        <p:txBody>
          <a:bodyPr/>
          <a:lstStyle/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sz="2200" dirty="0" smtClean="0"/>
              <a:t>Session </a:t>
            </a:r>
            <a:r>
              <a:rPr lang="en-US" sz="2200" dirty="0"/>
              <a:t>1: </a:t>
            </a:r>
            <a:r>
              <a:rPr lang="en-US" sz="2200" b="0" dirty="0"/>
              <a:t>What is the Green </a:t>
            </a:r>
            <a:r>
              <a:rPr lang="en-US" sz="2200" b="0" dirty="0" smtClean="0"/>
              <a:t>Economy and Why is </a:t>
            </a:r>
            <a:r>
              <a:rPr lang="en-US" sz="2200" b="0" dirty="0"/>
              <a:t>A</a:t>
            </a:r>
            <a:r>
              <a:rPr lang="en-US" sz="2200" b="0" dirty="0" smtClean="0"/>
              <a:t>ction Needed?</a:t>
            </a:r>
            <a:endParaRPr lang="en-US" sz="2200" b="0" dirty="0"/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sz="2200" dirty="0"/>
              <a:t>Session 2:</a:t>
            </a:r>
            <a:r>
              <a:rPr lang="en-US" sz="2200" b="0" dirty="0"/>
              <a:t> Policy Options and </a:t>
            </a:r>
            <a:r>
              <a:rPr lang="en-US" sz="2200" b="0" dirty="0" err="1" smtClean="0"/>
              <a:t>Interlinkages</a:t>
            </a:r>
            <a:r>
              <a:rPr lang="en-US" sz="2200" b="0" dirty="0" smtClean="0"/>
              <a:t> between </a:t>
            </a:r>
            <a:r>
              <a:rPr lang="en-US" sz="2200" b="0" dirty="0"/>
              <a:t>Macro, </a:t>
            </a:r>
            <a:r>
              <a:rPr lang="en-US" sz="2200" b="0" dirty="0" err="1"/>
              <a:t>Meso</a:t>
            </a:r>
            <a:r>
              <a:rPr lang="en-US" sz="2200" b="0" dirty="0"/>
              <a:t>, and Micro-Level Action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sz="2200" dirty="0"/>
              <a:t>Session 3:</a:t>
            </a:r>
            <a:r>
              <a:rPr lang="en-US" sz="2200" b="0" dirty="0"/>
              <a:t> </a:t>
            </a:r>
            <a:r>
              <a:rPr lang="en-US" sz="2200" b="0" dirty="0" smtClean="0">
                <a:solidFill>
                  <a:schemeClr val="accent1">
                    <a:lumMod val="75000"/>
                  </a:schemeClr>
                </a:solidFill>
              </a:rPr>
              <a:t>Green</a:t>
            </a:r>
            <a:r>
              <a:rPr lang="en-US" sz="2200" b="0" dirty="0" smtClean="0"/>
              <a:t> </a:t>
            </a:r>
            <a:r>
              <a:rPr lang="en-US" sz="2200" b="0" dirty="0"/>
              <a:t>Economy Planning and Implementation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sz="2200" dirty="0"/>
              <a:t>Session 4:</a:t>
            </a:r>
            <a:r>
              <a:rPr lang="en-US" sz="2200" b="0" dirty="0"/>
              <a:t> Strengthening Development Cooperation for </a:t>
            </a:r>
            <a:r>
              <a:rPr lang="en-US" sz="2200" b="0" dirty="0" smtClean="0"/>
              <a:t>Green </a:t>
            </a:r>
            <a:r>
              <a:rPr lang="en-US" sz="2200" b="0" dirty="0"/>
              <a:t>Economy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sz="2200" b="0" dirty="0"/>
              <a:t>Conclusion and Evaluation Session</a:t>
            </a:r>
          </a:p>
          <a:p>
            <a:pPr lvl="0"/>
            <a:endParaRPr lang="en-US" sz="2000" i="0" dirty="0"/>
          </a:p>
          <a:p>
            <a:pPr lvl="0"/>
            <a:endParaRPr lang="en-US" i="0" dirty="0"/>
          </a:p>
          <a:p>
            <a:pPr lvl="0" hangingPunct="1"/>
            <a:endParaRPr lang="en-US" i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203</Words>
  <Application>Microsoft Office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Slide_Master</vt:lpstr>
      <vt:lpstr>Introduction to Green Economy</vt:lpstr>
      <vt:lpstr>PowerPoint Presentation</vt:lpstr>
      <vt:lpstr>Diverse Perspectives on a Green Economy……</vt:lpstr>
      <vt:lpstr>PowerPoint Presentation</vt:lpstr>
      <vt:lpstr> Possible Questions of a Development Practitioner …….</vt:lpstr>
      <vt:lpstr>Course Objectives</vt:lpstr>
      <vt:lpstr>Course Structure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unitar-ah</dc:creator>
  <cp:lastModifiedBy>ccp1_b504</cp:lastModifiedBy>
  <cp:revision>8</cp:revision>
  <dcterms:created xsi:type="dcterms:W3CDTF">2013-09-13T08:42:35Z</dcterms:created>
  <dcterms:modified xsi:type="dcterms:W3CDTF">2013-09-20T13:46:56Z</dcterms:modified>
</cp:coreProperties>
</file>