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364" r:id="rId2"/>
    <p:sldId id="512" r:id="rId3"/>
    <p:sldId id="4558" r:id="rId4"/>
    <p:sldId id="388" r:id="rId5"/>
    <p:sldId id="373" r:id="rId6"/>
    <p:sldId id="383" r:id="rId7"/>
    <p:sldId id="359" r:id="rId8"/>
    <p:sldId id="4560" r:id="rId9"/>
    <p:sldId id="4553" r:id="rId10"/>
    <p:sldId id="369" r:id="rId11"/>
    <p:sldId id="387" r:id="rId12"/>
    <p:sldId id="510" r:id="rId13"/>
    <p:sldId id="511" r:id="rId14"/>
    <p:sldId id="4556" r:id="rId15"/>
    <p:sldId id="296" r:id="rId16"/>
    <p:sldId id="297" r:id="rId17"/>
    <p:sldId id="4549" r:id="rId18"/>
    <p:sldId id="4561" r:id="rId19"/>
    <p:sldId id="4559" r:id="rId20"/>
    <p:sldId id="4557" r:id="rId21"/>
    <p:sldId id="386" r:id="rId22"/>
  </p:sldIdLst>
  <p:sldSz cx="12192000" cy="6858000"/>
  <p:notesSz cx="10601325" cy="19207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6062" userDrawn="1">
          <p15:clr>
            <a:srgbClr val="A4A3A4"/>
          </p15:clr>
        </p15:guide>
        <p15:guide id="2" pos="333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3C2C28-4481-D6A4-DD5B-963D7FADE07E}" name="VALETTE Caroline (INTPA)" initials="VC(" userId="S::Caroline.VALETTE@ec.europa.eu::81e93151-500b-4307-b44a-b0cc71516859" providerId="AD"/>
  <p188:author id="{72A27F69-D8D8-91F3-6659-D914742AC5CD}" name="BEAGHE Helene (INTPA)" initials="BH(" userId="S::Helene-Agnes.BEAGHE@ec.europa.eu::5104d863-f482-4e07-bafd-7befaae13b12" providerId="AD"/>
  <p188:author id="{4B875EA7-2D18-D6B5-B6AA-95129AB87DD1}" name="MATTA CASTILLO Eduin (INTPA)" initials="MCE(" userId="S::Eduin.MATTA-CASTILLO@ec.europa.eu::e7d1263b-560a-4056-9573-74819ee3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5FC9B7"/>
    <a:srgbClr val="74C0C6"/>
    <a:srgbClr val="85C8CD"/>
    <a:srgbClr val="59B0B6"/>
    <a:srgbClr val="46A6AD"/>
    <a:srgbClr val="8FCCD1"/>
    <a:srgbClr val="9AD2D6"/>
    <a:srgbClr val="6FADB2"/>
    <a:srgbClr val="A3C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67" d="100"/>
          <a:sy n="67" d="100"/>
        </p:scale>
        <p:origin x="644" y="40"/>
      </p:cViewPr>
      <p:guideLst>
        <p:guide orient="horz" pos="1412"/>
        <p:guide pos="3840"/>
      </p:guideLst>
    </p:cSldViewPr>
  </p:slideViewPr>
  <p:notesTextViewPr>
    <p:cViewPr>
      <p:scale>
        <a:sx n="3" d="2"/>
        <a:sy n="3" d="2"/>
      </p:scale>
      <p:origin x="0" y="0"/>
    </p:cViewPr>
  </p:notesTextViewPr>
  <p:sorterViewPr>
    <p:cViewPr>
      <p:scale>
        <a:sx n="100" d="100"/>
        <a:sy n="100" d="100"/>
      </p:scale>
      <p:origin x="0" y="-1786"/>
    </p:cViewPr>
  </p:sorterViewPr>
  <p:notesViewPr>
    <p:cSldViewPr snapToGrid="0" showGuides="1">
      <p:cViewPr>
        <p:scale>
          <a:sx n="90" d="100"/>
          <a:sy n="90" d="100"/>
        </p:scale>
        <p:origin x="2630" y="53"/>
      </p:cViewPr>
      <p:guideLst>
        <p:guide orient="horz" pos="6062"/>
        <p:guide pos="33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5CFB63-C0D7-4DE9-B2AD-122E71B38FE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557530-FCB0-4846-9A9C-1B5E4C3E5667}">
      <dgm:prSet/>
      <dgm:spPr/>
      <dgm:t>
        <a:bodyPr/>
        <a:lstStyle/>
        <a:p>
          <a:r>
            <a:rPr lang="en-US" dirty="0"/>
            <a:t>Total of the action 42.5 M EUR</a:t>
          </a:r>
        </a:p>
      </dgm:t>
    </dgm:pt>
    <dgm:pt modelId="{437A1336-959D-43DF-8C35-E486C67A2C0D}" type="parTrans" cxnId="{178DB94F-B543-499F-83C9-6EC4F23DB7DD}">
      <dgm:prSet/>
      <dgm:spPr/>
      <dgm:t>
        <a:bodyPr/>
        <a:lstStyle/>
        <a:p>
          <a:endParaRPr lang="en-US"/>
        </a:p>
      </dgm:t>
    </dgm:pt>
    <dgm:pt modelId="{8360C70E-2D5C-46DA-8CC4-D745A33E349C}" type="sibTrans" cxnId="{178DB94F-B543-499F-83C9-6EC4F23DB7DD}">
      <dgm:prSet/>
      <dgm:spPr/>
      <dgm:t>
        <a:bodyPr/>
        <a:lstStyle/>
        <a:p>
          <a:endParaRPr lang="en-US"/>
        </a:p>
      </dgm:t>
    </dgm:pt>
    <dgm:pt modelId="{81AEE476-F6CE-4F55-A2B3-B76B6A6EE1CB}">
      <dgm:prSet/>
      <dgm:spPr/>
      <dgm:t>
        <a:bodyPr/>
        <a:lstStyle/>
        <a:p>
          <a:r>
            <a:rPr lang="en-US"/>
            <a:t>Two pillars with a strong focus on RBC/BHR and CRM agenda </a:t>
          </a:r>
        </a:p>
      </dgm:t>
    </dgm:pt>
    <dgm:pt modelId="{A45D201D-A12B-4C1E-BF44-F31ABE37A5C5}" type="parTrans" cxnId="{796015FA-E1BB-4956-8396-84DA6C96503A}">
      <dgm:prSet/>
      <dgm:spPr/>
      <dgm:t>
        <a:bodyPr/>
        <a:lstStyle/>
        <a:p>
          <a:endParaRPr lang="en-US"/>
        </a:p>
      </dgm:t>
    </dgm:pt>
    <dgm:pt modelId="{96657FF4-0A43-42C5-92AA-DC4E4F50DCBF}" type="sibTrans" cxnId="{796015FA-E1BB-4956-8396-84DA6C96503A}">
      <dgm:prSet/>
      <dgm:spPr/>
      <dgm:t>
        <a:bodyPr/>
        <a:lstStyle/>
        <a:p>
          <a:endParaRPr lang="en-US"/>
        </a:p>
      </dgm:t>
    </dgm:pt>
    <dgm:pt modelId="{F7900E9B-5731-4203-B089-1993D216BFA4}">
      <dgm:prSet/>
      <dgm:spPr/>
      <dgm:t>
        <a:bodyPr/>
        <a:lstStyle/>
        <a:p>
          <a:r>
            <a:rPr lang="en-US" dirty="0"/>
            <a:t>Complementarity between the two pillars and with other ongoing actions</a:t>
          </a:r>
        </a:p>
      </dgm:t>
    </dgm:pt>
    <dgm:pt modelId="{3C9DB5D9-F3DD-4C59-AF6E-A8D7CA9ABAA9}" type="parTrans" cxnId="{C23A6BF7-BC35-4763-9727-705C81A7DA5B}">
      <dgm:prSet/>
      <dgm:spPr/>
      <dgm:t>
        <a:bodyPr/>
        <a:lstStyle/>
        <a:p>
          <a:endParaRPr lang="en-US"/>
        </a:p>
      </dgm:t>
    </dgm:pt>
    <dgm:pt modelId="{00D48E5C-D7D5-4CE5-85B0-37EC53DB41D6}" type="sibTrans" cxnId="{C23A6BF7-BC35-4763-9727-705C81A7DA5B}">
      <dgm:prSet/>
      <dgm:spPr/>
      <dgm:t>
        <a:bodyPr/>
        <a:lstStyle/>
        <a:p>
          <a:endParaRPr lang="en-US"/>
        </a:p>
      </dgm:t>
    </dgm:pt>
    <dgm:pt modelId="{1BCD0F2F-C110-4D4F-9206-CA708CBFAB20}" type="pres">
      <dgm:prSet presAssocID="{965CFB63-C0D7-4DE9-B2AD-122E71B38FEB}" presName="root" presStyleCnt="0">
        <dgm:presLayoutVars>
          <dgm:dir/>
          <dgm:resizeHandles val="exact"/>
        </dgm:presLayoutVars>
      </dgm:prSet>
      <dgm:spPr/>
    </dgm:pt>
    <dgm:pt modelId="{8E144A67-8676-4FF8-9FD0-351EFB83FF2D}" type="pres">
      <dgm:prSet presAssocID="{37557530-FCB0-4846-9A9C-1B5E4C3E5667}" presName="compNode" presStyleCnt="0"/>
      <dgm:spPr/>
    </dgm:pt>
    <dgm:pt modelId="{08CEBB0D-6D65-4AD7-8E48-104285BE5640}" type="pres">
      <dgm:prSet presAssocID="{37557530-FCB0-4846-9A9C-1B5E4C3E5667}" presName="bgRect" presStyleLbl="bgShp" presStyleIdx="0" presStyleCnt="3"/>
      <dgm:spPr/>
    </dgm:pt>
    <dgm:pt modelId="{67F89BF8-89D3-4E32-9C99-AE2F21975092}" type="pres">
      <dgm:prSet presAssocID="{37557530-FCB0-4846-9A9C-1B5E4C3E56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3E20A46-4C12-41DC-8FC1-984FF41093B6}" type="pres">
      <dgm:prSet presAssocID="{37557530-FCB0-4846-9A9C-1B5E4C3E5667}" presName="spaceRect" presStyleCnt="0"/>
      <dgm:spPr/>
    </dgm:pt>
    <dgm:pt modelId="{8F464FC6-B7A1-46D1-BC94-490A0D12086A}" type="pres">
      <dgm:prSet presAssocID="{37557530-FCB0-4846-9A9C-1B5E4C3E5667}" presName="parTx" presStyleLbl="revTx" presStyleIdx="0" presStyleCnt="3">
        <dgm:presLayoutVars>
          <dgm:chMax val="0"/>
          <dgm:chPref val="0"/>
        </dgm:presLayoutVars>
      </dgm:prSet>
      <dgm:spPr/>
    </dgm:pt>
    <dgm:pt modelId="{9195B675-657F-40C7-9D23-D065C0863C4C}" type="pres">
      <dgm:prSet presAssocID="{8360C70E-2D5C-46DA-8CC4-D745A33E349C}" presName="sibTrans" presStyleCnt="0"/>
      <dgm:spPr/>
    </dgm:pt>
    <dgm:pt modelId="{329B8196-7CD4-43B1-B2EB-DA7923883D07}" type="pres">
      <dgm:prSet presAssocID="{81AEE476-F6CE-4F55-A2B3-B76B6A6EE1CB}" presName="compNode" presStyleCnt="0"/>
      <dgm:spPr/>
    </dgm:pt>
    <dgm:pt modelId="{99B18403-EB59-4161-9C74-9CFB69BF392B}" type="pres">
      <dgm:prSet presAssocID="{81AEE476-F6CE-4F55-A2B3-B76B6A6EE1CB}" presName="bgRect" presStyleLbl="bgShp" presStyleIdx="1" presStyleCnt="3"/>
      <dgm:spPr/>
    </dgm:pt>
    <dgm:pt modelId="{BCBC92C3-EF7B-410A-9673-262C8FB69B5E}" type="pres">
      <dgm:prSet presAssocID="{81AEE476-F6CE-4F55-A2B3-B76B6A6EE1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010D4416-576E-42D8-8593-D2AC2E625DEA}" type="pres">
      <dgm:prSet presAssocID="{81AEE476-F6CE-4F55-A2B3-B76B6A6EE1CB}" presName="spaceRect" presStyleCnt="0"/>
      <dgm:spPr/>
    </dgm:pt>
    <dgm:pt modelId="{052D6F9D-4AB6-48A0-AB96-99F01767C535}" type="pres">
      <dgm:prSet presAssocID="{81AEE476-F6CE-4F55-A2B3-B76B6A6EE1CB}" presName="parTx" presStyleLbl="revTx" presStyleIdx="1" presStyleCnt="3">
        <dgm:presLayoutVars>
          <dgm:chMax val="0"/>
          <dgm:chPref val="0"/>
        </dgm:presLayoutVars>
      </dgm:prSet>
      <dgm:spPr/>
    </dgm:pt>
    <dgm:pt modelId="{85C1A9B7-B6A5-46EA-BE96-524FE9BC2096}" type="pres">
      <dgm:prSet presAssocID="{96657FF4-0A43-42C5-92AA-DC4E4F50DCBF}" presName="sibTrans" presStyleCnt="0"/>
      <dgm:spPr/>
    </dgm:pt>
    <dgm:pt modelId="{D754B4F8-A3F3-419C-BE46-4E827EDBB404}" type="pres">
      <dgm:prSet presAssocID="{F7900E9B-5731-4203-B089-1993D216BFA4}" presName="compNode" presStyleCnt="0"/>
      <dgm:spPr/>
    </dgm:pt>
    <dgm:pt modelId="{8FE76EB0-203B-4360-B2BC-416ED27F7203}" type="pres">
      <dgm:prSet presAssocID="{F7900E9B-5731-4203-B089-1993D216BFA4}" presName="bgRect" presStyleLbl="bgShp" presStyleIdx="2" presStyleCnt="3"/>
      <dgm:spPr/>
    </dgm:pt>
    <dgm:pt modelId="{2274F72C-CD99-490E-9180-2F31DF48D27E}" type="pres">
      <dgm:prSet presAssocID="{F7900E9B-5731-4203-B089-1993D216BF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859A691A-034D-4A70-8937-31AF20AA8FDB}" type="pres">
      <dgm:prSet presAssocID="{F7900E9B-5731-4203-B089-1993D216BFA4}" presName="spaceRect" presStyleCnt="0"/>
      <dgm:spPr/>
    </dgm:pt>
    <dgm:pt modelId="{A9AAA193-1B0C-44A2-B989-6E98232FDCF0}" type="pres">
      <dgm:prSet presAssocID="{F7900E9B-5731-4203-B089-1993D216BFA4}" presName="parTx" presStyleLbl="revTx" presStyleIdx="2" presStyleCnt="3">
        <dgm:presLayoutVars>
          <dgm:chMax val="0"/>
          <dgm:chPref val="0"/>
        </dgm:presLayoutVars>
      </dgm:prSet>
      <dgm:spPr/>
    </dgm:pt>
  </dgm:ptLst>
  <dgm:cxnLst>
    <dgm:cxn modelId="{F4FD3F44-FF5C-470F-B37D-745D7EA2EA68}" type="presOf" srcId="{F7900E9B-5731-4203-B089-1993D216BFA4}" destId="{A9AAA193-1B0C-44A2-B989-6E98232FDCF0}" srcOrd="0" destOrd="0" presId="urn:microsoft.com/office/officeart/2018/2/layout/IconVerticalSolidList"/>
    <dgm:cxn modelId="{178DB94F-B543-499F-83C9-6EC4F23DB7DD}" srcId="{965CFB63-C0D7-4DE9-B2AD-122E71B38FEB}" destId="{37557530-FCB0-4846-9A9C-1B5E4C3E5667}" srcOrd="0" destOrd="0" parTransId="{437A1336-959D-43DF-8C35-E486C67A2C0D}" sibTransId="{8360C70E-2D5C-46DA-8CC4-D745A33E349C}"/>
    <dgm:cxn modelId="{539B5C87-1AE0-4F01-BE8E-102481F6F0A6}" type="presOf" srcId="{37557530-FCB0-4846-9A9C-1B5E4C3E5667}" destId="{8F464FC6-B7A1-46D1-BC94-490A0D12086A}" srcOrd="0" destOrd="0" presId="urn:microsoft.com/office/officeart/2018/2/layout/IconVerticalSolidList"/>
    <dgm:cxn modelId="{B72FFFA4-E170-413F-A5F1-619231430A96}" type="presOf" srcId="{81AEE476-F6CE-4F55-A2B3-B76B6A6EE1CB}" destId="{052D6F9D-4AB6-48A0-AB96-99F01767C535}" srcOrd="0" destOrd="0" presId="urn:microsoft.com/office/officeart/2018/2/layout/IconVerticalSolidList"/>
    <dgm:cxn modelId="{9803FCC9-80B6-49F4-B2E2-FC2D58F4A1A2}" type="presOf" srcId="{965CFB63-C0D7-4DE9-B2AD-122E71B38FEB}" destId="{1BCD0F2F-C110-4D4F-9206-CA708CBFAB20}" srcOrd="0" destOrd="0" presId="urn:microsoft.com/office/officeart/2018/2/layout/IconVerticalSolidList"/>
    <dgm:cxn modelId="{C23A6BF7-BC35-4763-9727-705C81A7DA5B}" srcId="{965CFB63-C0D7-4DE9-B2AD-122E71B38FEB}" destId="{F7900E9B-5731-4203-B089-1993D216BFA4}" srcOrd="2" destOrd="0" parTransId="{3C9DB5D9-F3DD-4C59-AF6E-A8D7CA9ABAA9}" sibTransId="{00D48E5C-D7D5-4CE5-85B0-37EC53DB41D6}"/>
    <dgm:cxn modelId="{796015FA-E1BB-4956-8396-84DA6C96503A}" srcId="{965CFB63-C0D7-4DE9-B2AD-122E71B38FEB}" destId="{81AEE476-F6CE-4F55-A2B3-B76B6A6EE1CB}" srcOrd="1" destOrd="0" parTransId="{A45D201D-A12B-4C1E-BF44-F31ABE37A5C5}" sibTransId="{96657FF4-0A43-42C5-92AA-DC4E4F50DCBF}"/>
    <dgm:cxn modelId="{694B45D3-2919-4166-9CCE-0C016F79A331}" type="presParOf" srcId="{1BCD0F2F-C110-4D4F-9206-CA708CBFAB20}" destId="{8E144A67-8676-4FF8-9FD0-351EFB83FF2D}" srcOrd="0" destOrd="0" presId="urn:microsoft.com/office/officeart/2018/2/layout/IconVerticalSolidList"/>
    <dgm:cxn modelId="{516465AC-335C-42FE-BA14-B03E55C80D19}" type="presParOf" srcId="{8E144A67-8676-4FF8-9FD0-351EFB83FF2D}" destId="{08CEBB0D-6D65-4AD7-8E48-104285BE5640}" srcOrd="0" destOrd="0" presId="urn:microsoft.com/office/officeart/2018/2/layout/IconVerticalSolidList"/>
    <dgm:cxn modelId="{A5B028B7-EEDB-482C-BE18-26BB0CA2546A}" type="presParOf" srcId="{8E144A67-8676-4FF8-9FD0-351EFB83FF2D}" destId="{67F89BF8-89D3-4E32-9C99-AE2F21975092}" srcOrd="1" destOrd="0" presId="urn:microsoft.com/office/officeart/2018/2/layout/IconVerticalSolidList"/>
    <dgm:cxn modelId="{9BA271D7-A287-46F4-B6BE-CC75E736CEEC}" type="presParOf" srcId="{8E144A67-8676-4FF8-9FD0-351EFB83FF2D}" destId="{A3E20A46-4C12-41DC-8FC1-984FF41093B6}" srcOrd="2" destOrd="0" presId="urn:microsoft.com/office/officeart/2018/2/layout/IconVerticalSolidList"/>
    <dgm:cxn modelId="{E56448FF-7909-4DCB-89E9-D86FDA15E665}" type="presParOf" srcId="{8E144A67-8676-4FF8-9FD0-351EFB83FF2D}" destId="{8F464FC6-B7A1-46D1-BC94-490A0D12086A}" srcOrd="3" destOrd="0" presId="urn:microsoft.com/office/officeart/2018/2/layout/IconVerticalSolidList"/>
    <dgm:cxn modelId="{0F564C89-BB88-41AE-93CE-45B5C2A37183}" type="presParOf" srcId="{1BCD0F2F-C110-4D4F-9206-CA708CBFAB20}" destId="{9195B675-657F-40C7-9D23-D065C0863C4C}" srcOrd="1" destOrd="0" presId="urn:microsoft.com/office/officeart/2018/2/layout/IconVerticalSolidList"/>
    <dgm:cxn modelId="{F7F749A7-9A0F-4005-BA62-CA695EBF0152}" type="presParOf" srcId="{1BCD0F2F-C110-4D4F-9206-CA708CBFAB20}" destId="{329B8196-7CD4-43B1-B2EB-DA7923883D07}" srcOrd="2" destOrd="0" presId="urn:microsoft.com/office/officeart/2018/2/layout/IconVerticalSolidList"/>
    <dgm:cxn modelId="{D0912BAE-A05D-465F-9F76-B8A498B09563}" type="presParOf" srcId="{329B8196-7CD4-43B1-B2EB-DA7923883D07}" destId="{99B18403-EB59-4161-9C74-9CFB69BF392B}" srcOrd="0" destOrd="0" presId="urn:microsoft.com/office/officeart/2018/2/layout/IconVerticalSolidList"/>
    <dgm:cxn modelId="{56613B78-B676-491F-91EC-932E138FC66A}" type="presParOf" srcId="{329B8196-7CD4-43B1-B2EB-DA7923883D07}" destId="{BCBC92C3-EF7B-410A-9673-262C8FB69B5E}" srcOrd="1" destOrd="0" presId="urn:microsoft.com/office/officeart/2018/2/layout/IconVerticalSolidList"/>
    <dgm:cxn modelId="{2CE05F5D-80C4-4173-82C2-405F5754294A}" type="presParOf" srcId="{329B8196-7CD4-43B1-B2EB-DA7923883D07}" destId="{010D4416-576E-42D8-8593-D2AC2E625DEA}" srcOrd="2" destOrd="0" presId="urn:microsoft.com/office/officeart/2018/2/layout/IconVerticalSolidList"/>
    <dgm:cxn modelId="{857E6222-203E-4B1B-8F42-1932DDFB765D}" type="presParOf" srcId="{329B8196-7CD4-43B1-B2EB-DA7923883D07}" destId="{052D6F9D-4AB6-48A0-AB96-99F01767C535}" srcOrd="3" destOrd="0" presId="urn:microsoft.com/office/officeart/2018/2/layout/IconVerticalSolidList"/>
    <dgm:cxn modelId="{ADA8AE1E-D0EE-4971-8304-5FD86D08392C}" type="presParOf" srcId="{1BCD0F2F-C110-4D4F-9206-CA708CBFAB20}" destId="{85C1A9B7-B6A5-46EA-BE96-524FE9BC2096}" srcOrd="3" destOrd="0" presId="urn:microsoft.com/office/officeart/2018/2/layout/IconVerticalSolidList"/>
    <dgm:cxn modelId="{D30D880F-0FFF-41A1-BB86-C839B595FD37}" type="presParOf" srcId="{1BCD0F2F-C110-4D4F-9206-CA708CBFAB20}" destId="{D754B4F8-A3F3-419C-BE46-4E827EDBB404}" srcOrd="4" destOrd="0" presId="urn:microsoft.com/office/officeart/2018/2/layout/IconVerticalSolidList"/>
    <dgm:cxn modelId="{A9103C63-B58B-41B8-ADFD-ADAF96FE5B24}" type="presParOf" srcId="{D754B4F8-A3F3-419C-BE46-4E827EDBB404}" destId="{8FE76EB0-203B-4360-B2BC-416ED27F7203}" srcOrd="0" destOrd="0" presId="urn:microsoft.com/office/officeart/2018/2/layout/IconVerticalSolidList"/>
    <dgm:cxn modelId="{7176355A-BE4B-45ED-93B9-87DBF5F3BA2F}" type="presParOf" srcId="{D754B4F8-A3F3-419C-BE46-4E827EDBB404}" destId="{2274F72C-CD99-490E-9180-2F31DF48D27E}" srcOrd="1" destOrd="0" presId="urn:microsoft.com/office/officeart/2018/2/layout/IconVerticalSolidList"/>
    <dgm:cxn modelId="{076AF9DA-6C75-4AF8-85E1-27BE9F3F3B3A}" type="presParOf" srcId="{D754B4F8-A3F3-419C-BE46-4E827EDBB404}" destId="{859A691A-034D-4A70-8937-31AF20AA8FDB}" srcOrd="2" destOrd="0" presId="urn:microsoft.com/office/officeart/2018/2/layout/IconVerticalSolidList"/>
    <dgm:cxn modelId="{3E91496D-98CE-41DA-A949-3F39243B5A0F}" type="presParOf" srcId="{D754B4F8-A3F3-419C-BE46-4E827EDBB404}" destId="{A9AAA193-1B0C-44A2-B989-6E98232FDC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9AC15-FA28-4D64-BE2A-B2A6EB1E4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4A7F358-272F-4B60-8901-F0DBF34529ED}">
      <dgm:prSet/>
      <dgm:spPr>
        <a:solidFill>
          <a:schemeClr val="bg2">
            <a:lumMod val="50000"/>
          </a:schemeClr>
        </a:solidFill>
      </dgm:spPr>
      <dgm:t>
        <a:bodyPr/>
        <a:lstStyle/>
        <a:p>
          <a:r>
            <a:rPr lang="en-US" dirty="0"/>
            <a:t>40 M EUR, national coverage 12 Countries + regional activities</a:t>
          </a:r>
        </a:p>
      </dgm:t>
    </dgm:pt>
    <dgm:pt modelId="{89F1756D-8D11-45A5-923F-00F22AE2908B}" type="parTrans" cxnId="{637604AA-A03D-4EC3-A90F-2D220BF6AA34}">
      <dgm:prSet/>
      <dgm:spPr/>
      <dgm:t>
        <a:bodyPr/>
        <a:lstStyle/>
        <a:p>
          <a:endParaRPr lang="en-US"/>
        </a:p>
      </dgm:t>
    </dgm:pt>
    <dgm:pt modelId="{5D2A5D12-27F1-494C-98C6-BFC554D3DAFE}" type="sibTrans" cxnId="{637604AA-A03D-4EC3-A90F-2D220BF6AA34}">
      <dgm:prSet/>
      <dgm:spPr/>
      <dgm:t>
        <a:bodyPr/>
        <a:lstStyle/>
        <a:p>
          <a:endParaRPr lang="en-US"/>
        </a:p>
      </dgm:t>
    </dgm:pt>
    <dgm:pt modelId="{4D9B77E5-A744-4D39-B97E-E505CD69BF29}">
      <dgm:prSet/>
      <dgm:spPr>
        <a:solidFill>
          <a:schemeClr val="bg2">
            <a:lumMod val="50000"/>
          </a:schemeClr>
        </a:solidFill>
      </dgm:spPr>
      <dgm:t>
        <a:bodyPr/>
        <a:lstStyle/>
        <a:p>
          <a:r>
            <a:rPr lang="en-US"/>
            <a:t>Support RBC practices in line with EU legislations and international standards</a:t>
          </a:r>
        </a:p>
      </dgm:t>
    </dgm:pt>
    <dgm:pt modelId="{ABF2C594-E6D2-4CAB-8C04-79C92C460F12}" type="parTrans" cxnId="{9253C557-B1C5-4BDF-89F2-5DE845203C9A}">
      <dgm:prSet/>
      <dgm:spPr/>
      <dgm:t>
        <a:bodyPr/>
        <a:lstStyle/>
        <a:p>
          <a:endParaRPr lang="en-US"/>
        </a:p>
      </dgm:t>
    </dgm:pt>
    <dgm:pt modelId="{20F737F0-4E1C-4729-9947-C98C48A78E05}" type="sibTrans" cxnId="{9253C557-B1C5-4BDF-89F2-5DE845203C9A}">
      <dgm:prSet/>
      <dgm:spPr/>
      <dgm:t>
        <a:bodyPr/>
        <a:lstStyle/>
        <a:p>
          <a:endParaRPr lang="en-US"/>
        </a:p>
      </dgm:t>
    </dgm:pt>
    <dgm:pt modelId="{29166B20-AEC9-4EBF-B5EB-CFBA390879A6}">
      <dgm:prSet/>
      <dgm:spPr>
        <a:solidFill>
          <a:schemeClr val="bg2">
            <a:lumMod val="50000"/>
          </a:schemeClr>
        </a:solidFill>
      </dgm:spPr>
      <dgm:t>
        <a:bodyPr/>
        <a:lstStyle/>
        <a:p>
          <a:r>
            <a:rPr lang="en-US" dirty="0"/>
            <a:t>4 Complementary components</a:t>
          </a:r>
        </a:p>
      </dgm:t>
    </dgm:pt>
    <dgm:pt modelId="{3DE9C489-71E8-4451-948C-7A4382C3EF48}" type="parTrans" cxnId="{9BFF686D-5C72-4694-A94D-3C54C817B14D}">
      <dgm:prSet/>
      <dgm:spPr/>
      <dgm:t>
        <a:bodyPr/>
        <a:lstStyle/>
        <a:p>
          <a:endParaRPr lang="en-US"/>
        </a:p>
      </dgm:t>
    </dgm:pt>
    <dgm:pt modelId="{54492CF5-F2E5-4336-9BFB-9F7ED634CABD}" type="sibTrans" cxnId="{9BFF686D-5C72-4694-A94D-3C54C817B14D}">
      <dgm:prSet/>
      <dgm:spPr/>
      <dgm:t>
        <a:bodyPr/>
        <a:lstStyle/>
        <a:p>
          <a:endParaRPr lang="en-US"/>
        </a:p>
      </dgm:t>
    </dgm:pt>
    <dgm:pt modelId="{3DE7E450-C4AC-46A7-8804-01A6529B672F}">
      <dgm:prSet/>
      <dgm:spPr>
        <a:solidFill>
          <a:schemeClr val="bg2">
            <a:lumMod val="50000"/>
          </a:schemeClr>
        </a:solidFill>
      </dgm:spPr>
      <dgm:t>
        <a:bodyPr/>
        <a:lstStyle/>
        <a:p>
          <a:r>
            <a:rPr lang="en-US"/>
            <a:t>1 to 2 focus sectors per Country</a:t>
          </a:r>
        </a:p>
      </dgm:t>
    </dgm:pt>
    <dgm:pt modelId="{A1FD6EBA-413F-49F0-8E9B-2A7F350CB9AB}" type="parTrans" cxnId="{708480F7-A548-4FF9-997B-1E6E00EF25EF}">
      <dgm:prSet/>
      <dgm:spPr/>
      <dgm:t>
        <a:bodyPr/>
        <a:lstStyle/>
        <a:p>
          <a:endParaRPr lang="en-US"/>
        </a:p>
      </dgm:t>
    </dgm:pt>
    <dgm:pt modelId="{179501EF-B3FA-4EB4-9D39-2DDDA100A73E}" type="sibTrans" cxnId="{708480F7-A548-4FF9-997B-1E6E00EF25EF}">
      <dgm:prSet/>
      <dgm:spPr/>
      <dgm:t>
        <a:bodyPr/>
        <a:lstStyle/>
        <a:p>
          <a:endParaRPr lang="en-US"/>
        </a:p>
      </dgm:t>
    </dgm:pt>
    <dgm:pt modelId="{D26682F0-02B9-438A-AD9D-FCB9AE6A1407}">
      <dgm:prSet/>
      <dgm:spPr>
        <a:solidFill>
          <a:schemeClr val="bg2">
            <a:lumMod val="50000"/>
          </a:schemeClr>
        </a:solidFill>
      </dgm:spPr>
      <dgm:t>
        <a:bodyPr/>
        <a:lstStyle/>
        <a:p>
          <a:r>
            <a:rPr lang="en-US" dirty="0"/>
            <a:t>Consortium of IOs – UNDP, ITC, OHCHR, ILO &amp; OECD</a:t>
          </a:r>
        </a:p>
      </dgm:t>
    </dgm:pt>
    <dgm:pt modelId="{536D855E-FE08-41BA-B84B-23EA5601DCBF}" type="parTrans" cxnId="{BABD0AC1-9105-4B92-9E93-2EC02E02FC84}">
      <dgm:prSet/>
      <dgm:spPr/>
      <dgm:t>
        <a:bodyPr/>
        <a:lstStyle/>
        <a:p>
          <a:endParaRPr lang="en-US"/>
        </a:p>
      </dgm:t>
    </dgm:pt>
    <dgm:pt modelId="{8A9B9DC5-9610-40E9-A0DB-EE657097FA70}" type="sibTrans" cxnId="{BABD0AC1-9105-4B92-9E93-2EC02E02FC84}">
      <dgm:prSet/>
      <dgm:spPr/>
      <dgm:t>
        <a:bodyPr/>
        <a:lstStyle/>
        <a:p>
          <a:endParaRPr lang="en-US"/>
        </a:p>
      </dgm:t>
    </dgm:pt>
    <dgm:pt modelId="{572E358F-9CED-46CB-9E13-DAE7FEA820B9}">
      <dgm:prSet/>
      <dgm:spPr>
        <a:solidFill>
          <a:schemeClr val="bg2">
            <a:lumMod val="50000"/>
          </a:schemeClr>
        </a:solidFill>
      </dgm:spPr>
      <dgm:t>
        <a:bodyPr/>
        <a:lstStyle/>
        <a:p>
          <a:r>
            <a:rPr lang="en-US" dirty="0"/>
            <a:t>Policymaking – Capacity Building – Access to remedy – Stakeholders’ engagement</a:t>
          </a:r>
        </a:p>
      </dgm:t>
    </dgm:pt>
    <dgm:pt modelId="{D7161F17-6949-4BC5-B2B8-EF3B59F29A6F}" type="sibTrans" cxnId="{7DE08740-C1CB-48F7-98F7-BFB55155DA46}">
      <dgm:prSet/>
      <dgm:spPr/>
      <dgm:t>
        <a:bodyPr/>
        <a:lstStyle/>
        <a:p>
          <a:endParaRPr lang="en-US"/>
        </a:p>
      </dgm:t>
    </dgm:pt>
    <dgm:pt modelId="{7DEF6477-AF77-45E2-B3F2-206244354042}" type="parTrans" cxnId="{7DE08740-C1CB-48F7-98F7-BFB55155DA46}">
      <dgm:prSet/>
      <dgm:spPr/>
      <dgm:t>
        <a:bodyPr/>
        <a:lstStyle/>
        <a:p>
          <a:endParaRPr lang="en-US"/>
        </a:p>
      </dgm:t>
    </dgm:pt>
    <dgm:pt modelId="{0AB15E3D-04F9-4EF4-97F4-71EFBE09EFDE}" type="pres">
      <dgm:prSet presAssocID="{95D9AC15-FA28-4D64-BE2A-B2A6EB1E4890}" presName="diagram" presStyleCnt="0">
        <dgm:presLayoutVars>
          <dgm:dir/>
          <dgm:resizeHandles val="exact"/>
        </dgm:presLayoutVars>
      </dgm:prSet>
      <dgm:spPr/>
    </dgm:pt>
    <dgm:pt modelId="{EBDB4FD7-0387-4BE8-AD44-B83B081475AF}" type="pres">
      <dgm:prSet presAssocID="{F4A7F358-272F-4B60-8901-F0DBF34529ED}" presName="node" presStyleLbl="node1" presStyleIdx="0" presStyleCnt="5">
        <dgm:presLayoutVars>
          <dgm:bulletEnabled val="1"/>
        </dgm:presLayoutVars>
      </dgm:prSet>
      <dgm:spPr/>
    </dgm:pt>
    <dgm:pt modelId="{F3A884CA-78AF-4C2F-8B29-341B995973E2}" type="pres">
      <dgm:prSet presAssocID="{5D2A5D12-27F1-494C-98C6-BFC554D3DAFE}" presName="sibTrans" presStyleCnt="0"/>
      <dgm:spPr/>
    </dgm:pt>
    <dgm:pt modelId="{DCB6B1E6-1008-4A29-B97F-7474DD9C5965}" type="pres">
      <dgm:prSet presAssocID="{4D9B77E5-A744-4D39-B97E-E505CD69BF29}" presName="node" presStyleLbl="node1" presStyleIdx="1" presStyleCnt="5">
        <dgm:presLayoutVars>
          <dgm:bulletEnabled val="1"/>
        </dgm:presLayoutVars>
      </dgm:prSet>
      <dgm:spPr/>
    </dgm:pt>
    <dgm:pt modelId="{26BC6344-4BD9-49DF-89FE-622348208E1A}" type="pres">
      <dgm:prSet presAssocID="{20F737F0-4E1C-4729-9947-C98C48A78E05}" presName="sibTrans" presStyleCnt="0"/>
      <dgm:spPr/>
    </dgm:pt>
    <dgm:pt modelId="{39CC990F-E87E-4284-9B56-19046D5D0E56}" type="pres">
      <dgm:prSet presAssocID="{29166B20-AEC9-4EBF-B5EB-CFBA390879A6}" presName="node" presStyleLbl="node1" presStyleIdx="2" presStyleCnt="5">
        <dgm:presLayoutVars>
          <dgm:bulletEnabled val="1"/>
        </dgm:presLayoutVars>
      </dgm:prSet>
      <dgm:spPr/>
    </dgm:pt>
    <dgm:pt modelId="{5EBBD073-44C9-42E7-BDF1-3BF1363257E4}" type="pres">
      <dgm:prSet presAssocID="{54492CF5-F2E5-4336-9BFB-9F7ED634CABD}" presName="sibTrans" presStyleCnt="0"/>
      <dgm:spPr/>
    </dgm:pt>
    <dgm:pt modelId="{E09BF96D-F98A-4E60-AD11-4C670906DDED}" type="pres">
      <dgm:prSet presAssocID="{3DE7E450-C4AC-46A7-8804-01A6529B672F}" presName="node" presStyleLbl="node1" presStyleIdx="3" presStyleCnt="5">
        <dgm:presLayoutVars>
          <dgm:bulletEnabled val="1"/>
        </dgm:presLayoutVars>
      </dgm:prSet>
      <dgm:spPr/>
    </dgm:pt>
    <dgm:pt modelId="{9D50DFA6-DF37-460B-BF3A-2E9226630F8B}" type="pres">
      <dgm:prSet presAssocID="{179501EF-B3FA-4EB4-9D39-2DDDA100A73E}" presName="sibTrans" presStyleCnt="0"/>
      <dgm:spPr/>
    </dgm:pt>
    <dgm:pt modelId="{F6B8D971-ED5D-4E65-AA58-C4619870A8B8}" type="pres">
      <dgm:prSet presAssocID="{D26682F0-02B9-438A-AD9D-FCB9AE6A1407}" presName="node" presStyleLbl="node1" presStyleIdx="4" presStyleCnt="5">
        <dgm:presLayoutVars>
          <dgm:bulletEnabled val="1"/>
        </dgm:presLayoutVars>
      </dgm:prSet>
      <dgm:spPr/>
    </dgm:pt>
  </dgm:ptLst>
  <dgm:cxnLst>
    <dgm:cxn modelId="{9AF8F33A-5B6D-4447-B764-4E74CD8A4710}" type="presOf" srcId="{3DE7E450-C4AC-46A7-8804-01A6529B672F}" destId="{E09BF96D-F98A-4E60-AD11-4C670906DDED}" srcOrd="0" destOrd="0" presId="urn:microsoft.com/office/officeart/2005/8/layout/default"/>
    <dgm:cxn modelId="{6FDBE83D-143E-4D0F-B5E3-4E307B2C596C}" type="presOf" srcId="{4D9B77E5-A744-4D39-B97E-E505CD69BF29}" destId="{DCB6B1E6-1008-4A29-B97F-7474DD9C5965}" srcOrd="0" destOrd="0" presId="urn:microsoft.com/office/officeart/2005/8/layout/default"/>
    <dgm:cxn modelId="{7DE08740-C1CB-48F7-98F7-BFB55155DA46}" srcId="{29166B20-AEC9-4EBF-B5EB-CFBA390879A6}" destId="{572E358F-9CED-46CB-9E13-DAE7FEA820B9}" srcOrd="0" destOrd="0" parTransId="{7DEF6477-AF77-45E2-B3F2-206244354042}" sibTransId="{D7161F17-6949-4BC5-B2B8-EF3B59F29A6F}"/>
    <dgm:cxn modelId="{653EF565-418A-473C-9365-467DBF929BA9}" type="presOf" srcId="{95D9AC15-FA28-4D64-BE2A-B2A6EB1E4890}" destId="{0AB15E3D-04F9-4EF4-97F4-71EFBE09EFDE}" srcOrd="0" destOrd="0" presId="urn:microsoft.com/office/officeart/2005/8/layout/default"/>
    <dgm:cxn modelId="{64405366-7912-4B92-B343-F0DAB128C164}" type="presOf" srcId="{572E358F-9CED-46CB-9E13-DAE7FEA820B9}" destId="{39CC990F-E87E-4284-9B56-19046D5D0E56}" srcOrd="0" destOrd="1" presId="urn:microsoft.com/office/officeart/2005/8/layout/default"/>
    <dgm:cxn modelId="{9BFF686D-5C72-4694-A94D-3C54C817B14D}" srcId="{95D9AC15-FA28-4D64-BE2A-B2A6EB1E4890}" destId="{29166B20-AEC9-4EBF-B5EB-CFBA390879A6}" srcOrd="2" destOrd="0" parTransId="{3DE9C489-71E8-4451-948C-7A4382C3EF48}" sibTransId="{54492CF5-F2E5-4336-9BFB-9F7ED634CABD}"/>
    <dgm:cxn modelId="{960BCD54-00DF-440B-A670-E4A03C0C18D1}" type="presOf" srcId="{F4A7F358-272F-4B60-8901-F0DBF34529ED}" destId="{EBDB4FD7-0387-4BE8-AD44-B83B081475AF}" srcOrd="0" destOrd="0" presId="urn:microsoft.com/office/officeart/2005/8/layout/default"/>
    <dgm:cxn modelId="{9253C557-B1C5-4BDF-89F2-5DE845203C9A}" srcId="{95D9AC15-FA28-4D64-BE2A-B2A6EB1E4890}" destId="{4D9B77E5-A744-4D39-B97E-E505CD69BF29}" srcOrd="1" destOrd="0" parTransId="{ABF2C594-E6D2-4CAB-8C04-79C92C460F12}" sibTransId="{20F737F0-4E1C-4729-9947-C98C48A78E05}"/>
    <dgm:cxn modelId="{637604AA-A03D-4EC3-A90F-2D220BF6AA34}" srcId="{95D9AC15-FA28-4D64-BE2A-B2A6EB1E4890}" destId="{F4A7F358-272F-4B60-8901-F0DBF34529ED}" srcOrd="0" destOrd="0" parTransId="{89F1756D-8D11-45A5-923F-00F22AE2908B}" sibTransId="{5D2A5D12-27F1-494C-98C6-BFC554D3DAFE}"/>
    <dgm:cxn modelId="{BB512CAB-9BC0-42D6-B58D-6EFD1F5190B4}" type="presOf" srcId="{29166B20-AEC9-4EBF-B5EB-CFBA390879A6}" destId="{39CC990F-E87E-4284-9B56-19046D5D0E56}" srcOrd="0" destOrd="0" presId="urn:microsoft.com/office/officeart/2005/8/layout/default"/>
    <dgm:cxn modelId="{BABD0AC1-9105-4B92-9E93-2EC02E02FC84}" srcId="{95D9AC15-FA28-4D64-BE2A-B2A6EB1E4890}" destId="{D26682F0-02B9-438A-AD9D-FCB9AE6A1407}" srcOrd="4" destOrd="0" parTransId="{536D855E-FE08-41BA-B84B-23EA5601DCBF}" sibTransId="{8A9B9DC5-9610-40E9-A0DB-EE657097FA70}"/>
    <dgm:cxn modelId="{4DA311E4-B36D-42D8-A36F-1D475BC60B1D}" type="presOf" srcId="{D26682F0-02B9-438A-AD9D-FCB9AE6A1407}" destId="{F6B8D971-ED5D-4E65-AA58-C4619870A8B8}" srcOrd="0" destOrd="0" presId="urn:microsoft.com/office/officeart/2005/8/layout/default"/>
    <dgm:cxn modelId="{708480F7-A548-4FF9-997B-1E6E00EF25EF}" srcId="{95D9AC15-FA28-4D64-BE2A-B2A6EB1E4890}" destId="{3DE7E450-C4AC-46A7-8804-01A6529B672F}" srcOrd="3" destOrd="0" parTransId="{A1FD6EBA-413F-49F0-8E9B-2A7F350CB9AB}" sibTransId="{179501EF-B3FA-4EB4-9D39-2DDDA100A73E}"/>
    <dgm:cxn modelId="{331C2CD8-F4FF-4616-9291-41819A8343D5}" type="presParOf" srcId="{0AB15E3D-04F9-4EF4-97F4-71EFBE09EFDE}" destId="{EBDB4FD7-0387-4BE8-AD44-B83B081475AF}" srcOrd="0" destOrd="0" presId="urn:microsoft.com/office/officeart/2005/8/layout/default"/>
    <dgm:cxn modelId="{6690B774-965A-4740-BF70-7E1119BAEC61}" type="presParOf" srcId="{0AB15E3D-04F9-4EF4-97F4-71EFBE09EFDE}" destId="{F3A884CA-78AF-4C2F-8B29-341B995973E2}" srcOrd="1" destOrd="0" presId="urn:microsoft.com/office/officeart/2005/8/layout/default"/>
    <dgm:cxn modelId="{F7F9E1DE-0D99-4AD2-98D5-AB6FEC7F3E20}" type="presParOf" srcId="{0AB15E3D-04F9-4EF4-97F4-71EFBE09EFDE}" destId="{DCB6B1E6-1008-4A29-B97F-7474DD9C5965}" srcOrd="2" destOrd="0" presId="urn:microsoft.com/office/officeart/2005/8/layout/default"/>
    <dgm:cxn modelId="{50990E2B-9F04-45A1-8F44-A25A8051FC0B}" type="presParOf" srcId="{0AB15E3D-04F9-4EF4-97F4-71EFBE09EFDE}" destId="{26BC6344-4BD9-49DF-89FE-622348208E1A}" srcOrd="3" destOrd="0" presId="urn:microsoft.com/office/officeart/2005/8/layout/default"/>
    <dgm:cxn modelId="{F26E3B78-E385-465F-8792-C930170FDF7D}" type="presParOf" srcId="{0AB15E3D-04F9-4EF4-97F4-71EFBE09EFDE}" destId="{39CC990F-E87E-4284-9B56-19046D5D0E56}" srcOrd="4" destOrd="0" presId="urn:microsoft.com/office/officeart/2005/8/layout/default"/>
    <dgm:cxn modelId="{3F75469E-E732-4BB3-817D-3DDD4D2052D3}" type="presParOf" srcId="{0AB15E3D-04F9-4EF4-97F4-71EFBE09EFDE}" destId="{5EBBD073-44C9-42E7-BDF1-3BF1363257E4}" srcOrd="5" destOrd="0" presId="urn:microsoft.com/office/officeart/2005/8/layout/default"/>
    <dgm:cxn modelId="{8F99CB65-C1DC-4947-970C-DE5BBFFE6522}" type="presParOf" srcId="{0AB15E3D-04F9-4EF4-97F4-71EFBE09EFDE}" destId="{E09BF96D-F98A-4E60-AD11-4C670906DDED}" srcOrd="6" destOrd="0" presId="urn:microsoft.com/office/officeart/2005/8/layout/default"/>
    <dgm:cxn modelId="{5B083D45-AB1E-49E6-8B05-0D569AC16C7D}" type="presParOf" srcId="{0AB15E3D-04F9-4EF4-97F4-71EFBE09EFDE}" destId="{9D50DFA6-DF37-460B-BF3A-2E9226630F8B}" srcOrd="7" destOrd="0" presId="urn:microsoft.com/office/officeart/2005/8/layout/default"/>
    <dgm:cxn modelId="{0B3A6FC1-0423-456D-A5AF-7BFC72703534}" type="presParOf" srcId="{0AB15E3D-04F9-4EF4-97F4-71EFBE09EFDE}" destId="{F6B8D971-ED5D-4E65-AA58-C4619870A8B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BB0D-6D65-4AD7-8E48-104285BE5640}">
      <dsp:nvSpPr>
        <dsp:cNvPr id="0" name=""/>
        <dsp:cNvSpPr/>
      </dsp:nvSpPr>
      <dsp:spPr>
        <a:xfrm>
          <a:off x="0" y="473"/>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89BF8-89D3-4E32-9C99-AE2F21975092}">
      <dsp:nvSpPr>
        <dsp:cNvPr id="0" name=""/>
        <dsp:cNvSpPr/>
      </dsp:nvSpPr>
      <dsp:spPr>
        <a:xfrm>
          <a:off x="335425" y="249963"/>
          <a:ext cx="609864" cy="6098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464FC6-B7A1-46D1-BC94-490A0D12086A}">
      <dsp:nvSpPr>
        <dsp:cNvPr id="0" name=""/>
        <dsp:cNvSpPr/>
      </dsp:nvSpPr>
      <dsp:spPr>
        <a:xfrm>
          <a:off x="1280715" y="473"/>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dirty="0"/>
            <a:t>Total of the action 42.5 M EUR</a:t>
          </a:r>
        </a:p>
      </dsp:txBody>
      <dsp:txXfrm>
        <a:off x="1280715" y="473"/>
        <a:ext cx="9624983" cy="1108844"/>
      </dsp:txXfrm>
    </dsp:sp>
    <dsp:sp modelId="{99B18403-EB59-4161-9C74-9CFB69BF392B}">
      <dsp:nvSpPr>
        <dsp:cNvPr id="0" name=""/>
        <dsp:cNvSpPr/>
      </dsp:nvSpPr>
      <dsp:spPr>
        <a:xfrm>
          <a:off x="0" y="1386529"/>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C92C3-EF7B-410A-9673-262C8FB69B5E}">
      <dsp:nvSpPr>
        <dsp:cNvPr id="0" name=""/>
        <dsp:cNvSpPr/>
      </dsp:nvSpPr>
      <dsp:spPr>
        <a:xfrm>
          <a:off x="335425" y="1636019"/>
          <a:ext cx="609864" cy="6098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2D6F9D-4AB6-48A0-AB96-99F01767C535}">
      <dsp:nvSpPr>
        <dsp:cNvPr id="0" name=""/>
        <dsp:cNvSpPr/>
      </dsp:nvSpPr>
      <dsp:spPr>
        <a:xfrm>
          <a:off x="1280715" y="1386529"/>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a:t>Two pillars with a strong focus on RBC/BHR and CRM agenda </a:t>
          </a:r>
        </a:p>
      </dsp:txBody>
      <dsp:txXfrm>
        <a:off x="1280715" y="1386529"/>
        <a:ext cx="9624983" cy="1108844"/>
      </dsp:txXfrm>
    </dsp:sp>
    <dsp:sp modelId="{8FE76EB0-203B-4360-B2BC-416ED27F7203}">
      <dsp:nvSpPr>
        <dsp:cNvPr id="0" name=""/>
        <dsp:cNvSpPr/>
      </dsp:nvSpPr>
      <dsp:spPr>
        <a:xfrm>
          <a:off x="0" y="2772585"/>
          <a:ext cx="10905699" cy="110884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4F72C-CD99-490E-9180-2F31DF48D27E}">
      <dsp:nvSpPr>
        <dsp:cNvPr id="0" name=""/>
        <dsp:cNvSpPr/>
      </dsp:nvSpPr>
      <dsp:spPr>
        <a:xfrm>
          <a:off x="335425" y="3022075"/>
          <a:ext cx="609864" cy="6098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AAA193-1B0C-44A2-B989-6E98232FDCF0}">
      <dsp:nvSpPr>
        <dsp:cNvPr id="0" name=""/>
        <dsp:cNvSpPr/>
      </dsp:nvSpPr>
      <dsp:spPr>
        <a:xfrm>
          <a:off x="1280715" y="2772585"/>
          <a:ext cx="9624983" cy="1108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3" tIns="117353" rIns="117353" bIns="117353" numCol="1" spcCol="1270" anchor="ctr" anchorCtr="0">
          <a:noAutofit/>
        </a:bodyPr>
        <a:lstStyle/>
        <a:p>
          <a:pPr marL="0" lvl="0" indent="0" algn="l" defTabSz="1111250">
            <a:lnSpc>
              <a:spcPct val="90000"/>
            </a:lnSpc>
            <a:spcBef>
              <a:spcPct val="0"/>
            </a:spcBef>
            <a:spcAft>
              <a:spcPct val="35000"/>
            </a:spcAft>
            <a:buNone/>
          </a:pPr>
          <a:r>
            <a:rPr lang="en-US" sz="2500" kern="1200" dirty="0"/>
            <a:t>Complementarity between the two pillars and with other ongoing actions</a:t>
          </a:r>
        </a:p>
      </dsp:txBody>
      <dsp:txXfrm>
        <a:off x="1280715" y="2772585"/>
        <a:ext cx="9624983" cy="1108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4FD7-0387-4BE8-AD44-B83B081475AF}">
      <dsp:nvSpPr>
        <dsp:cNvPr id="0" name=""/>
        <dsp:cNvSpPr/>
      </dsp:nvSpPr>
      <dsp:spPr>
        <a:xfrm>
          <a:off x="0" y="5935"/>
          <a:ext cx="3408030" cy="204481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40 M EUR, national coverage 12 Countries + regional activities</a:t>
          </a:r>
        </a:p>
      </dsp:txBody>
      <dsp:txXfrm>
        <a:off x="0" y="5935"/>
        <a:ext cx="3408030" cy="2044818"/>
      </dsp:txXfrm>
    </dsp:sp>
    <dsp:sp modelId="{DCB6B1E6-1008-4A29-B97F-7474DD9C5965}">
      <dsp:nvSpPr>
        <dsp:cNvPr id="0" name=""/>
        <dsp:cNvSpPr/>
      </dsp:nvSpPr>
      <dsp:spPr>
        <a:xfrm>
          <a:off x="3748834" y="5935"/>
          <a:ext cx="3408030" cy="204481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Support RBC practices in line with EU legislations and international standards</a:t>
          </a:r>
        </a:p>
      </dsp:txBody>
      <dsp:txXfrm>
        <a:off x="3748834" y="5935"/>
        <a:ext cx="3408030" cy="2044818"/>
      </dsp:txXfrm>
    </dsp:sp>
    <dsp:sp modelId="{39CC990F-E87E-4284-9B56-19046D5D0E56}">
      <dsp:nvSpPr>
        <dsp:cNvPr id="0" name=""/>
        <dsp:cNvSpPr/>
      </dsp:nvSpPr>
      <dsp:spPr>
        <a:xfrm>
          <a:off x="7497668" y="5935"/>
          <a:ext cx="3408030" cy="204481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4 Complementary components</a:t>
          </a:r>
        </a:p>
        <a:p>
          <a:pPr marL="228600" lvl="1" indent="-228600" algn="l" defTabSz="889000">
            <a:lnSpc>
              <a:spcPct val="90000"/>
            </a:lnSpc>
            <a:spcBef>
              <a:spcPct val="0"/>
            </a:spcBef>
            <a:spcAft>
              <a:spcPct val="15000"/>
            </a:spcAft>
            <a:buChar char="•"/>
          </a:pPr>
          <a:r>
            <a:rPr lang="en-US" sz="2000" kern="1200" dirty="0"/>
            <a:t>Policymaking – Capacity Building – Access to remedy – Stakeholders’ engagement</a:t>
          </a:r>
        </a:p>
      </dsp:txBody>
      <dsp:txXfrm>
        <a:off x="7497668" y="5935"/>
        <a:ext cx="3408030" cy="2044818"/>
      </dsp:txXfrm>
    </dsp:sp>
    <dsp:sp modelId="{E09BF96D-F98A-4E60-AD11-4C670906DDED}">
      <dsp:nvSpPr>
        <dsp:cNvPr id="0" name=""/>
        <dsp:cNvSpPr/>
      </dsp:nvSpPr>
      <dsp:spPr>
        <a:xfrm>
          <a:off x="1874417" y="2391557"/>
          <a:ext cx="3408030" cy="204481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 to 2 focus sectors per Country</a:t>
          </a:r>
        </a:p>
      </dsp:txBody>
      <dsp:txXfrm>
        <a:off x="1874417" y="2391557"/>
        <a:ext cx="3408030" cy="2044818"/>
      </dsp:txXfrm>
    </dsp:sp>
    <dsp:sp modelId="{F6B8D971-ED5D-4E65-AA58-C4619870A8B8}">
      <dsp:nvSpPr>
        <dsp:cNvPr id="0" name=""/>
        <dsp:cNvSpPr/>
      </dsp:nvSpPr>
      <dsp:spPr>
        <a:xfrm>
          <a:off x="5623251" y="2391557"/>
          <a:ext cx="3408030" cy="2044818"/>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Consortium of IOs – UNDP, ITC, OHCHR, ILO &amp; OECD</a:t>
          </a:r>
        </a:p>
      </dsp:txBody>
      <dsp:txXfrm>
        <a:off x="5623251" y="2391557"/>
        <a:ext cx="3408030" cy="20448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593906" cy="963694"/>
          </a:xfrm>
          <a:prstGeom prst="rect">
            <a:avLst/>
          </a:prstGeom>
        </p:spPr>
        <p:txBody>
          <a:bodyPr vert="horz" lIns="168696" tIns="84348" rIns="168696" bIns="84348" rtlCol="0"/>
          <a:lstStyle>
            <a:lvl1pPr algn="l">
              <a:defRPr sz="2200"/>
            </a:lvl1pPr>
          </a:lstStyle>
          <a:p>
            <a:endParaRPr lang="en-GB"/>
          </a:p>
        </p:txBody>
      </p:sp>
      <p:sp>
        <p:nvSpPr>
          <p:cNvPr id="3" name="Date Placeholder 2"/>
          <p:cNvSpPr>
            <a:spLocks noGrp="1"/>
          </p:cNvSpPr>
          <p:nvPr>
            <p:ph type="dt" sz="quarter" idx="1"/>
          </p:nvPr>
        </p:nvSpPr>
        <p:spPr>
          <a:xfrm>
            <a:off x="6004967" y="3"/>
            <a:ext cx="4593906" cy="963694"/>
          </a:xfrm>
          <a:prstGeom prst="rect">
            <a:avLst/>
          </a:prstGeom>
        </p:spPr>
        <p:txBody>
          <a:bodyPr vert="horz" lIns="168696" tIns="84348" rIns="168696" bIns="84348" rtlCol="0"/>
          <a:lstStyle>
            <a:lvl1pPr algn="r">
              <a:defRPr sz="2200"/>
            </a:lvl1pPr>
          </a:lstStyle>
          <a:p>
            <a:fld id="{3A939EFE-0303-44F6-9A16-FD3B5E015DB1}" type="datetimeFigureOut">
              <a:rPr lang="en-GB" smtClean="0"/>
              <a:t>23/05/2024</a:t>
            </a:fld>
            <a:endParaRPr lang="en-GB"/>
          </a:p>
        </p:txBody>
      </p:sp>
      <p:sp>
        <p:nvSpPr>
          <p:cNvPr id="4" name="Footer Placeholder 3"/>
          <p:cNvSpPr>
            <a:spLocks noGrp="1"/>
          </p:cNvSpPr>
          <p:nvPr>
            <p:ph type="ftr" sz="quarter" idx="2"/>
          </p:nvPr>
        </p:nvSpPr>
        <p:spPr>
          <a:xfrm>
            <a:off x="4" y="18243480"/>
            <a:ext cx="4593906" cy="963689"/>
          </a:xfrm>
          <a:prstGeom prst="rect">
            <a:avLst/>
          </a:prstGeom>
        </p:spPr>
        <p:txBody>
          <a:bodyPr vert="horz" lIns="168696" tIns="84348" rIns="168696" bIns="84348" rtlCol="0" anchor="b"/>
          <a:lstStyle>
            <a:lvl1pPr algn="l">
              <a:defRPr sz="2200"/>
            </a:lvl1pPr>
          </a:lstStyle>
          <a:p>
            <a:endParaRPr lang="en-GB"/>
          </a:p>
        </p:txBody>
      </p:sp>
      <p:sp>
        <p:nvSpPr>
          <p:cNvPr id="5" name="Slide Number Placeholder 4"/>
          <p:cNvSpPr>
            <a:spLocks noGrp="1"/>
          </p:cNvSpPr>
          <p:nvPr>
            <p:ph type="sldNum" sz="quarter" idx="3"/>
          </p:nvPr>
        </p:nvSpPr>
        <p:spPr>
          <a:xfrm>
            <a:off x="6004967" y="18243480"/>
            <a:ext cx="4593906" cy="963689"/>
          </a:xfrm>
          <a:prstGeom prst="rect">
            <a:avLst/>
          </a:prstGeom>
        </p:spPr>
        <p:txBody>
          <a:bodyPr vert="horz" lIns="168696" tIns="84348" rIns="168696" bIns="84348" rtlCol="0" anchor="b"/>
          <a:lstStyle>
            <a:lvl1pPr algn="r">
              <a:defRPr sz="2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593906" cy="963694"/>
          </a:xfrm>
          <a:prstGeom prst="rect">
            <a:avLst/>
          </a:prstGeom>
        </p:spPr>
        <p:txBody>
          <a:bodyPr vert="horz" lIns="168696" tIns="84348" rIns="168696" bIns="84348" rtlCol="0"/>
          <a:lstStyle>
            <a:lvl1pPr algn="l">
              <a:defRPr sz="2200"/>
            </a:lvl1pPr>
          </a:lstStyle>
          <a:p>
            <a:endParaRPr lang="en-GB"/>
          </a:p>
        </p:txBody>
      </p:sp>
      <p:sp>
        <p:nvSpPr>
          <p:cNvPr id="3" name="Date Placeholder 2"/>
          <p:cNvSpPr>
            <a:spLocks noGrp="1"/>
          </p:cNvSpPr>
          <p:nvPr>
            <p:ph type="dt" idx="1"/>
          </p:nvPr>
        </p:nvSpPr>
        <p:spPr>
          <a:xfrm>
            <a:off x="6004967" y="3"/>
            <a:ext cx="4593906" cy="963694"/>
          </a:xfrm>
          <a:prstGeom prst="rect">
            <a:avLst/>
          </a:prstGeom>
        </p:spPr>
        <p:txBody>
          <a:bodyPr vert="horz" lIns="168696" tIns="84348" rIns="168696" bIns="84348" rtlCol="0"/>
          <a:lstStyle>
            <a:lvl1pPr algn="r">
              <a:defRPr sz="2200"/>
            </a:lvl1pPr>
          </a:lstStyle>
          <a:p>
            <a:fld id="{A3B926D1-0013-4A80-B64E-9D824EE65210}" type="datetimeFigureOut">
              <a:rPr lang="en-GB" smtClean="0"/>
              <a:t>23/05/2024</a:t>
            </a:fld>
            <a:endParaRPr lang="en-GB"/>
          </a:p>
        </p:txBody>
      </p:sp>
      <p:sp>
        <p:nvSpPr>
          <p:cNvPr id="4" name="Slide Image Placeholder 3"/>
          <p:cNvSpPr>
            <a:spLocks noGrp="1" noRot="1" noChangeAspect="1"/>
          </p:cNvSpPr>
          <p:nvPr>
            <p:ph type="sldImg" idx="2"/>
          </p:nvPr>
        </p:nvSpPr>
        <p:spPr>
          <a:xfrm>
            <a:off x="-461963" y="2400300"/>
            <a:ext cx="11525251" cy="6483350"/>
          </a:xfrm>
          <a:prstGeom prst="rect">
            <a:avLst/>
          </a:prstGeom>
          <a:noFill/>
          <a:ln w="12700">
            <a:solidFill>
              <a:prstClr val="black"/>
            </a:solidFill>
          </a:ln>
        </p:spPr>
        <p:txBody>
          <a:bodyPr vert="horz" lIns="168696" tIns="84348" rIns="168696" bIns="84348" rtlCol="0" anchor="ctr"/>
          <a:lstStyle/>
          <a:p>
            <a:endParaRPr lang="en-GB"/>
          </a:p>
        </p:txBody>
      </p:sp>
      <p:sp>
        <p:nvSpPr>
          <p:cNvPr id="5" name="Notes Placeholder 4"/>
          <p:cNvSpPr>
            <a:spLocks noGrp="1"/>
          </p:cNvSpPr>
          <p:nvPr>
            <p:ph type="body" sz="quarter" idx="3"/>
          </p:nvPr>
        </p:nvSpPr>
        <p:spPr>
          <a:xfrm>
            <a:off x="1060134" y="9243453"/>
            <a:ext cx="8481060" cy="8154884"/>
          </a:xfrm>
          <a:prstGeom prst="rect">
            <a:avLst/>
          </a:prstGeom>
        </p:spPr>
        <p:txBody>
          <a:bodyPr vert="horz" lIns="168696" tIns="84348" rIns="168696" bIns="84348" rtlCol="0"/>
          <a:lstStyle/>
          <a:p>
            <a:pPr lvl="0"/>
            <a:endParaRPr lang="en-GB" dirty="0"/>
          </a:p>
        </p:txBody>
      </p:sp>
      <p:sp>
        <p:nvSpPr>
          <p:cNvPr id="6" name="Footer Placeholder 5"/>
          <p:cNvSpPr>
            <a:spLocks noGrp="1"/>
          </p:cNvSpPr>
          <p:nvPr>
            <p:ph type="ftr" sz="quarter" idx="4"/>
          </p:nvPr>
        </p:nvSpPr>
        <p:spPr>
          <a:xfrm>
            <a:off x="4" y="18243480"/>
            <a:ext cx="4593906" cy="963689"/>
          </a:xfrm>
          <a:prstGeom prst="rect">
            <a:avLst/>
          </a:prstGeom>
        </p:spPr>
        <p:txBody>
          <a:bodyPr vert="horz" lIns="168696" tIns="84348" rIns="168696" bIns="84348" rtlCol="0" anchor="b"/>
          <a:lstStyle>
            <a:lvl1pPr algn="l">
              <a:defRPr sz="2200"/>
            </a:lvl1pPr>
          </a:lstStyle>
          <a:p>
            <a:endParaRPr lang="en-GB"/>
          </a:p>
        </p:txBody>
      </p:sp>
      <p:sp>
        <p:nvSpPr>
          <p:cNvPr id="7" name="Slide Number Placeholder 6"/>
          <p:cNvSpPr>
            <a:spLocks noGrp="1"/>
          </p:cNvSpPr>
          <p:nvPr>
            <p:ph type="sldNum" sz="quarter" idx="5"/>
          </p:nvPr>
        </p:nvSpPr>
        <p:spPr>
          <a:xfrm>
            <a:off x="6004967" y="18243480"/>
            <a:ext cx="4593906" cy="963689"/>
          </a:xfrm>
          <a:prstGeom prst="rect">
            <a:avLst/>
          </a:prstGeom>
        </p:spPr>
        <p:txBody>
          <a:bodyPr vert="horz" lIns="168696" tIns="84348" rIns="168696" bIns="84348" rtlCol="0" anchor="b"/>
          <a:lstStyle>
            <a:lvl1pPr algn="r">
              <a:defRPr sz="2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indent="0" algn="l" defTabSz="914400" rtl="0" eaLnBrk="1" latinLnBrk="0" hangingPunct="1">
      <a:spcBef>
        <a:spcPts val="600"/>
      </a:spcBef>
      <a:buFont typeface="+mj-lt"/>
      <a:buNone/>
      <a:defRPr lang="en-US" sz="1100" b="0" i="0" kern="1200" smtClean="0">
        <a:solidFill>
          <a:schemeClr val="tx1"/>
        </a:solidFill>
        <a:effectLst/>
        <a:latin typeface="+mn-lt"/>
        <a:ea typeface="+mn-ea"/>
        <a:cs typeface="+mn-cs"/>
      </a:defRPr>
    </a:lvl1pPr>
    <a:lvl2pPr marL="628650" indent="-171450" algn="l" defTabSz="914400" rtl="0" eaLnBrk="1" latinLnBrk="0" hangingPunct="1">
      <a:spcBef>
        <a:spcPts val="0"/>
      </a:spcBef>
      <a:buFont typeface="Arial" panose="020B0604020202020204" pitchFamily="34" charset="0"/>
      <a:buChar char="•"/>
      <a:defRPr lang="en-US" sz="1100" b="0" i="0" kern="1200" smtClean="0">
        <a:solidFill>
          <a:schemeClr val="tx1"/>
        </a:solidFill>
        <a:effectLst/>
        <a:latin typeface="+mn-lt"/>
        <a:ea typeface="+mn-ea"/>
        <a:cs typeface="+mn-cs"/>
      </a:defRPr>
    </a:lvl2pPr>
    <a:lvl3pPr marL="914400" algn="l" defTabSz="914400" rtl="0" eaLnBrk="1" latinLnBrk="0" hangingPunct="1">
      <a:spcBef>
        <a:spcPts val="0"/>
      </a:spcBef>
      <a:defRPr lang="en-US" sz="1100" b="0" i="0" kern="1200" smtClean="0">
        <a:solidFill>
          <a:schemeClr val="tx1"/>
        </a:solidFill>
        <a:effectLst/>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oecd.org/daf/inv/mne/48004323.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474120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2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10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GB" sz="1200" b="1" dirty="0">
                <a:solidFill>
                  <a:srgbClr val="000000"/>
                </a:solidFill>
                <a:effectLst/>
                <a:latin typeface="Calibri" panose="020F0502020204030204" pitchFamily="34" charset="0"/>
                <a:ea typeface="DengXian" panose="020B0503020204020204" pitchFamily="2" charset="-122"/>
                <a:cs typeface="Calibri" panose="020F0502020204030204" pitchFamily="34" charset="0"/>
              </a:rPr>
              <a:t>Business and Human Rights (BHR)</a:t>
            </a:r>
            <a:r>
              <a:rPr lang="en-GB" sz="1200" dirty="0">
                <a:solidFill>
                  <a:srgbClr val="000000"/>
                </a:solidFill>
                <a:effectLst/>
                <a:latin typeface="Calibri" panose="020F0502020204030204" pitchFamily="34" charset="0"/>
                <a:ea typeface="DengXian" panose="020B0503020204020204" pitchFamily="2" charset="-122"/>
                <a:cs typeface="Calibri" panose="020F0502020204030204" pitchFamily="34" charset="0"/>
              </a:rPr>
              <a:t> is a term associated with the UNGPs. It is focused specifically on the human rights impacts of business. It refers to the duties of states to protect against human rights abuses by companies, the responsibilities of business actors to respect human rights in their operations and business relationships and the need for access to remedy where abuses occur. </a:t>
            </a: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GB" sz="18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Responsible Business Conduct (RBC)</a:t>
            </a:r>
            <a:r>
              <a:rPr lang="en-GB"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is a term developed by the OECD in its </a:t>
            </a:r>
            <a:r>
              <a:rPr lang="en-GB" sz="1800" u="sng" dirty="0">
                <a:solidFill>
                  <a:srgbClr val="000000"/>
                </a:solidFill>
                <a:effectLst/>
                <a:latin typeface="Calibri" panose="020F0502020204030204" pitchFamily="34" charset="0"/>
                <a:ea typeface="DengXian" panose="02010600030101010101" pitchFamily="2" charset="-122"/>
                <a:cs typeface="Calibri" panose="020F0502020204030204" pitchFamily="34" charset="0"/>
                <a:hlinkClick r:id="rId3"/>
              </a:rPr>
              <a:t>Guidelines for Multinational Enterprises</a:t>
            </a:r>
            <a:r>
              <a:rPr lang="en-GB"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It refers to business (a) making a positive contribution to economic, environmental and social progress with a view to achieving sustainable development, and (b) avoiding and addressing adverse impacts related to an enterprise’s direct and indirect operations, products or services. It covers human rights including labour rights, environment, and anti-bribery and corruption.</a:t>
            </a:r>
            <a:endParaRPr lang="en-IE" sz="18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mj-lt"/>
              <a:buNone/>
              <a:tabLst/>
              <a:defRPr/>
            </a:pPr>
            <a:r>
              <a:rPr lang="en-US" sz="2000" b="1" dirty="0"/>
              <a:t>NDIC Global CFP - Business and Human Rights (Lot 1): </a:t>
            </a:r>
            <a:r>
              <a:rPr lang="en-US" sz="2000" dirty="0"/>
              <a:t>to prevent corporate harm and ensure corporate accountability by supporting the role of civil society actors in the implementation of the United Nations Guiding Principles (UNGPs)12 on BHRs (Business and Human Rights), and related EU legislation on human rights and environmental due diligence, notably by: - Enhancing the oversight role of civil society and social partners in monitoring, preventing and responding to human rights violations and abuses, including abuses of </a:t>
            </a:r>
            <a:r>
              <a:rPr lang="en-US" sz="2000" dirty="0" err="1"/>
              <a:t>labour</a:t>
            </a:r>
            <a:r>
              <a:rPr lang="en-US" sz="2000" dirty="0"/>
              <a:t> rights; - Facilitating access to remedies for aggrieved parties by resourcing local civil society </a:t>
            </a:r>
            <a:r>
              <a:rPr lang="en-US" sz="2000" dirty="0" err="1"/>
              <a:t>organisations</a:t>
            </a:r>
            <a:r>
              <a:rPr lang="en-US" sz="2000" dirty="0"/>
              <a:t> and social partners to investigate corporate human rights violations and abuses and engage in collective redress; - Promote dialogue, reporting and experience-sharing between corporate actors, human rights </a:t>
            </a:r>
            <a:r>
              <a:rPr lang="en-US" sz="2000" dirty="0" err="1"/>
              <a:t>organisations</a:t>
            </a:r>
            <a:r>
              <a:rPr lang="en-US" sz="2000" dirty="0"/>
              <a:t>, governments, including EU institutions, about the implementation of human rights, and environmental due diligence including access to remedies</a:t>
            </a:r>
            <a:endParaRPr lang="en-IE" sz="1200" dirty="0">
              <a:effectLst/>
              <a:latin typeface="Calibri" panose="020F0502020204030204" pitchFamily="34" charset="0"/>
              <a:ea typeface="DengXian" panose="020B0503020204020204" pitchFamily="2" charset="-122"/>
              <a:cs typeface="Arial" panose="020B0604020202020204" pitchFamily="34"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24045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268756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EUDR has an impact in agricultural VCs -  CS3D in all commodities (</a:t>
            </a:r>
            <a:r>
              <a:rPr lang="en-GB" sz="2000" dirty="0" err="1">
                <a:solidFill>
                  <a:schemeClr val="tx2">
                    <a:lumMod val="75000"/>
                  </a:schemeClr>
                </a:solidFill>
                <a:latin typeface="+mj-lt"/>
                <a:cs typeface="Calibri"/>
              </a:rPr>
              <a:t>ie</a:t>
            </a:r>
            <a:r>
              <a:rPr lang="en-GB" sz="2000" dirty="0">
                <a:solidFill>
                  <a:schemeClr val="tx2">
                    <a:lumMod val="75000"/>
                  </a:schemeClr>
                </a:solidFill>
                <a:latin typeface="+mj-lt"/>
                <a:cs typeface="Calibri"/>
              </a:rPr>
              <a:t>: textiles)</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CS3D just approved: requirements changing, translation into national </a:t>
            </a:r>
            <a:r>
              <a:rPr lang="en-IE" sz="2000" dirty="0">
                <a:solidFill>
                  <a:schemeClr val="tx2">
                    <a:lumMod val="75000"/>
                  </a:schemeClr>
                </a:solidFill>
                <a:latin typeface="+mj-lt"/>
                <a:cs typeface="Calibri"/>
              </a:rPr>
              <a:t>legislations</a:t>
            </a:r>
          </a:p>
          <a:p>
            <a:pPr marL="1257300" lvl="2" indent="-342900" algn="just" fontAlgn="base">
              <a:spcBef>
                <a:spcPts val="1800"/>
              </a:spcBef>
              <a:buFont typeface="Wingdings" panose="05000000000000000000" pitchFamily="2" charset="2"/>
              <a:buChar char="Ø"/>
            </a:pPr>
            <a:r>
              <a:rPr lang="en-IE" sz="2000" dirty="0">
                <a:solidFill>
                  <a:schemeClr val="tx2">
                    <a:lumMod val="75000"/>
                  </a:schemeClr>
                </a:solidFill>
                <a:latin typeface="+mj-lt"/>
                <a:cs typeface="Calibri"/>
              </a:rPr>
              <a:t>Threshold for companies increased – lower impact? </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Non-compliance with EUDR will result in an import ban for third countries exports, </a:t>
            </a:r>
          </a:p>
          <a:p>
            <a:pPr marL="800100" lvl="1" indent="-342900" algn="just" fontAlgn="base">
              <a:spcBef>
                <a:spcPts val="1800"/>
              </a:spcBef>
              <a:buFont typeface="Wingdings" panose="05000000000000000000" pitchFamily="2" charset="2"/>
              <a:buChar char="ü"/>
            </a:pPr>
            <a:r>
              <a:rPr lang="en-GB" sz="2000" dirty="0">
                <a:solidFill>
                  <a:schemeClr val="tx2">
                    <a:lumMod val="75000"/>
                  </a:schemeClr>
                </a:solidFill>
                <a:latin typeface="+mj-lt"/>
                <a:cs typeface="Calibri"/>
              </a:rPr>
              <a:t>Non-compliance for CS3D will result in penalties for EU importers (not an import ban)</a:t>
            </a:r>
          </a:p>
          <a:p>
            <a:pPr marL="800100" lvl="1" indent="-342900" algn="just" fontAlgn="base">
              <a:spcBef>
                <a:spcPts val="1800"/>
              </a:spcBef>
              <a:buFont typeface="Wingdings" panose="05000000000000000000" pitchFamily="2" charset="2"/>
              <a:buChar char="ü"/>
            </a:pPr>
            <a:r>
              <a:rPr lang="en-IE" sz="2000" dirty="0">
                <a:solidFill>
                  <a:schemeClr val="tx2">
                    <a:lumMod val="75000"/>
                  </a:schemeClr>
                </a:solidFill>
                <a:latin typeface="+mj-lt"/>
                <a:cs typeface="Calibri"/>
              </a:rPr>
              <a:t>EUDR : operators already requesting compliance from providers since implementation coming soon</a:t>
            </a:r>
          </a:p>
          <a:p>
            <a:pPr lvl="0" algn="just" fontAlgn="base"/>
            <a:r>
              <a:rPr lang="en-IE" sz="2000" dirty="0">
                <a:solidFill>
                  <a:srgbClr val="000000"/>
                </a:solidFill>
                <a:latin typeface="+mj-lt"/>
                <a:cs typeface="Calibri"/>
              </a:rPr>
              <a:t>	</a:t>
            </a:r>
          </a:p>
          <a:p>
            <a:pPr lvl="0" algn="just" fontAlgn="base"/>
            <a:r>
              <a:rPr lang="en-IE" sz="2000" dirty="0">
                <a:solidFill>
                  <a:srgbClr val="000000"/>
                </a:solidFill>
                <a:latin typeface="+mj-lt"/>
                <a:cs typeface="Calibri"/>
              </a:rPr>
              <a:t>		</a:t>
            </a:r>
          </a:p>
          <a:p>
            <a:pPr lvl="0" algn="just" fontAlgn="base"/>
            <a:r>
              <a:rPr lang="en-IE" sz="2000" dirty="0">
                <a:solidFill>
                  <a:srgbClr val="000000"/>
                </a:solidFill>
                <a:latin typeface="+mj-lt"/>
                <a:cs typeface="Calibri"/>
              </a:rPr>
              <a:t>		Lower </a:t>
            </a:r>
            <a:r>
              <a:rPr lang="en-GB" sz="2000" dirty="0">
                <a:solidFill>
                  <a:srgbClr val="000000"/>
                </a:solidFill>
                <a:latin typeface="+mj-lt"/>
                <a:cs typeface="Calibri"/>
              </a:rPr>
              <a:t>awareness of CS3D than of EUDR (Burundi, Bolivia, Peru)</a:t>
            </a:r>
            <a:endParaRPr lang="en-IE" sz="2000" dirty="0">
              <a:solidFill>
                <a:srgbClr val="000000"/>
              </a:solidFill>
              <a:latin typeface="+mj-lt"/>
              <a:cs typeface="Calibri"/>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24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8638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a:t>External</a:t>
            </a:r>
            <a:r>
              <a:rPr lang="fr-BE" dirty="0"/>
              <a:t> impacts for </a:t>
            </a:r>
            <a:r>
              <a:rPr lang="fr-BE" dirty="0" err="1"/>
              <a:t>partner</a:t>
            </a:r>
            <a:r>
              <a:rPr lang="fr-BE" dirty="0"/>
              <a:t> countries</a:t>
            </a:r>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139416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18231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a:spcAft>
                <a:spcPts val="554"/>
              </a:spcAft>
            </a:pPr>
            <a:r>
              <a:rPr lang="en-US" dirty="0">
                <a:solidFill>
                  <a:schemeClr val="bg2">
                    <a:lumMod val="10000"/>
                  </a:schemeClr>
                </a:solidFill>
              </a:rPr>
              <a:t>CS3D built on existing voluntary standards -</a:t>
            </a:r>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dirty="0"/>
          </a:p>
        </p:txBody>
      </p:sp>
    </p:spTree>
    <p:extLst>
      <p:ext uri="{BB962C8B-B14F-4D97-AF65-F5344CB8AC3E}">
        <p14:creationId xmlns:p14="http://schemas.microsoft.com/office/powerpoint/2010/main" val="63062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a:spcAft>
                <a:spcPts val="554"/>
              </a:spcAft>
            </a:pPr>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dirty="0"/>
          </a:p>
        </p:txBody>
      </p:sp>
    </p:spTree>
    <p:extLst>
      <p:ext uri="{BB962C8B-B14F-4D97-AF65-F5344CB8AC3E}">
        <p14:creationId xmlns:p14="http://schemas.microsoft.com/office/powerpoint/2010/main" val="388022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57" y="9218398"/>
            <a:ext cx="9826197" cy="6851336"/>
          </a:xfrm>
        </p:spPr>
        <p:txBody>
          <a:bodyPr/>
          <a:lstStyle/>
          <a:p>
            <a:pPr>
              <a:lnSpc>
                <a:spcPct val="90000"/>
              </a:lnSpc>
            </a:pPr>
            <a:r>
              <a:rPr lang="en-GB" dirty="0"/>
              <a:t>Due diligence is understood as the process through which companies identify, prevent, and mitigate actual and potential adverse human rights and environmental impacts, as well as monitor and report on how they address these impacts. </a:t>
            </a:r>
          </a:p>
          <a:p>
            <a:pPr>
              <a:lnSpc>
                <a:spcPct val="90000"/>
              </a:lnSpc>
            </a:pPr>
            <a:r>
              <a:rPr lang="en-GB" dirty="0"/>
              <a:t>The due diligence process covers both the impacts a company causes through its own operations, and those to which it contributes through its global supply chain relations. </a:t>
            </a:r>
          </a:p>
          <a:p>
            <a:pPr>
              <a:lnSpc>
                <a:spcPct val="90000"/>
              </a:lnSpc>
            </a:pPr>
            <a:r>
              <a:rPr lang="en-GB" dirty="0"/>
              <a:t>To be effective and commensurate with a company’s circumstances, context and associated risks, the due diligence process has to be an integral part of companies’ policies, business strategy and risk management systems. </a:t>
            </a:r>
          </a:p>
          <a:p>
            <a:pPr>
              <a:lnSpc>
                <a:spcPct val="90000"/>
              </a:lnSpc>
            </a:pPr>
            <a:endParaRPr lang="en-GB" dirty="0"/>
          </a:p>
          <a:p>
            <a:pPr marL="398956" indent="-398956">
              <a:lnSpc>
                <a:spcPct val="90000"/>
              </a:lnSpc>
              <a:spcBef>
                <a:spcPts val="0"/>
              </a:spcBef>
              <a:buFont typeface="+mj-lt"/>
              <a:buAutoNum type="arabicPeriod"/>
            </a:pPr>
            <a:r>
              <a:rPr lang="en-GB" dirty="0"/>
              <a:t>Embed RBC in corporate strategy, </a:t>
            </a:r>
            <a:r>
              <a:rPr lang="en-US" dirty="0"/>
              <a:t>policies and management systems:</a:t>
            </a:r>
          </a:p>
          <a:p>
            <a:pPr marL="634458" lvl="1" indent="-304760">
              <a:lnSpc>
                <a:spcPct val="90000"/>
              </a:lnSpc>
            </a:pPr>
            <a:r>
              <a:rPr lang="en-US" dirty="0"/>
              <a:t>e.g. </a:t>
            </a:r>
            <a:r>
              <a:rPr lang="en-US" dirty="0" err="1"/>
              <a:t>labour</a:t>
            </a:r>
            <a:r>
              <a:rPr lang="en-US" dirty="0"/>
              <a:t>, human rights,</a:t>
            </a:r>
            <a:r>
              <a:rPr lang="en-GB" dirty="0"/>
              <a:t> </a:t>
            </a:r>
            <a:r>
              <a:rPr lang="en-US" dirty="0"/>
              <a:t>environment, disclosure, consumer protection, governance, anti-bribery and corruption)</a:t>
            </a:r>
          </a:p>
          <a:p>
            <a:pPr marL="634458" lvl="1" indent="-304760">
              <a:lnSpc>
                <a:spcPct val="90000"/>
              </a:lnSpc>
            </a:pPr>
            <a:r>
              <a:rPr lang="en-US" dirty="0"/>
              <a:t>Develop specific policies on the enterprise’s most significant risks, building on findings from its assessment of risk,</a:t>
            </a:r>
          </a:p>
          <a:p>
            <a:pPr marL="634458" lvl="1" indent="-304760">
              <a:lnSpc>
                <a:spcPct val="90000"/>
              </a:lnSpc>
            </a:pPr>
            <a:r>
              <a:rPr lang="en-US" dirty="0"/>
              <a:t>Make the policies on RBC issues publicly available, and communicate them to own employees and suppliers;</a:t>
            </a:r>
          </a:p>
          <a:p>
            <a:pPr marL="634458" lvl="1" indent="-304760">
              <a:lnSpc>
                <a:spcPct val="90000"/>
              </a:lnSpc>
            </a:pPr>
            <a:r>
              <a:rPr lang="en-US" dirty="0"/>
              <a:t>Develop incentives for workers and business units that are compatible with the enterprise’s RBC policies;</a:t>
            </a:r>
          </a:p>
          <a:p>
            <a:pPr marL="634458" lvl="1" indent="-304760">
              <a:lnSpc>
                <a:spcPct val="90000"/>
              </a:lnSpc>
            </a:pPr>
            <a:r>
              <a:rPr lang="en-US" dirty="0"/>
              <a:t>Develop complaint procedures for workers.</a:t>
            </a:r>
          </a:p>
          <a:p>
            <a:pPr marL="634458" lvl="1" indent="-304760">
              <a:lnSpc>
                <a:spcPct val="90000"/>
              </a:lnSpc>
            </a:pPr>
            <a:r>
              <a:rPr lang="en-US" dirty="0"/>
              <a:t>Assign board level responsibilities for RBC</a:t>
            </a:r>
          </a:p>
          <a:p>
            <a:pPr lvl="1">
              <a:lnSpc>
                <a:spcPct val="90000"/>
              </a:lnSpc>
            </a:pPr>
            <a:endParaRPr lang="en-GB" dirty="0"/>
          </a:p>
          <a:p>
            <a:pPr marL="398956" indent="-398956">
              <a:lnSpc>
                <a:spcPct val="90000"/>
              </a:lnSpc>
              <a:spcBef>
                <a:spcPts val="0"/>
              </a:spcBef>
              <a:buFont typeface="+mj-lt"/>
              <a:buAutoNum type="arabicPeriod"/>
            </a:pPr>
            <a:r>
              <a:rPr lang="en-GB" dirty="0"/>
              <a:t>Identify and assess risks and adverse impacts</a:t>
            </a:r>
          </a:p>
          <a:p>
            <a:pPr marL="634458" lvl="1" indent="-304760">
              <a:lnSpc>
                <a:spcPct val="90000"/>
              </a:lnSpc>
            </a:pPr>
            <a:r>
              <a:rPr lang="en-US" dirty="0"/>
              <a:t>Map the enterprise’s operations, suppliers and other business relationships;</a:t>
            </a:r>
          </a:p>
          <a:p>
            <a:pPr marL="634458" lvl="1" indent="-304760">
              <a:lnSpc>
                <a:spcPct val="90000"/>
              </a:lnSpc>
            </a:pPr>
            <a:r>
              <a:rPr lang="en-GB" dirty="0"/>
              <a:t>Carry out scoping exercise across value chain of RBC risks</a:t>
            </a:r>
          </a:p>
          <a:p>
            <a:pPr marL="634458" lvl="1" indent="-304760">
              <a:lnSpc>
                <a:spcPct val="90000"/>
              </a:lnSpc>
            </a:pPr>
            <a:r>
              <a:rPr lang="en-GB" dirty="0"/>
              <a:t>Consult with relevant stakeholders where information gaps exist;</a:t>
            </a:r>
          </a:p>
          <a:p>
            <a:pPr marL="634458" lvl="1" indent="-304760">
              <a:lnSpc>
                <a:spcPct val="90000"/>
              </a:lnSpc>
            </a:pPr>
            <a:r>
              <a:rPr lang="en-US" dirty="0"/>
              <a:t>Consider information raised through early warning systems (e.g. hotlines) and grievance mechanisms;</a:t>
            </a:r>
          </a:p>
          <a:p>
            <a:pPr marL="634458" lvl="1" indent="-304760">
              <a:lnSpc>
                <a:spcPct val="90000"/>
              </a:lnSpc>
            </a:pPr>
            <a:r>
              <a:rPr lang="en-US" dirty="0"/>
              <a:t>Consult with impacted stakeholders and rights-holders or their legitimate representatives;</a:t>
            </a:r>
          </a:p>
          <a:p>
            <a:pPr marL="634458" lvl="1" indent="-304760">
              <a:lnSpc>
                <a:spcPct val="90000"/>
              </a:lnSpc>
            </a:pPr>
            <a:r>
              <a:rPr lang="en-US" dirty="0" err="1"/>
              <a:t>Prioritise</a:t>
            </a:r>
            <a:r>
              <a:rPr lang="en-US" dirty="0"/>
              <a:t> the most significant RBC risks and impacts for action.</a:t>
            </a:r>
          </a:p>
          <a:p>
            <a:pPr marL="1097137" lvl="1" indent="-299220">
              <a:lnSpc>
                <a:spcPct val="90000"/>
              </a:lnSpc>
            </a:pPr>
            <a:endParaRPr lang="en-GB" dirty="0"/>
          </a:p>
          <a:p>
            <a:pPr marL="498697" indent="-398956">
              <a:lnSpc>
                <a:spcPct val="90000"/>
              </a:lnSpc>
              <a:spcBef>
                <a:spcPts val="0"/>
              </a:spcBef>
              <a:buFont typeface="+mj-lt"/>
              <a:buAutoNum type="arabicPeriod"/>
            </a:pPr>
            <a:r>
              <a:rPr lang="en-GB" dirty="0"/>
              <a:t>Cease, prevent or mitigate adverse impacts:</a:t>
            </a:r>
          </a:p>
          <a:p>
            <a:pPr marL="634458" lvl="1" indent="-304760">
              <a:lnSpc>
                <a:spcPct val="90000"/>
              </a:lnSpc>
            </a:pPr>
            <a:r>
              <a:rPr lang="en-US" dirty="0"/>
              <a:t>Stop activities that are causing or contributing to adverse impacts;</a:t>
            </a:r>
          </a:p>
          <a:p>
            <a:pPr marL="634458" lvl="1" indent="-304760">
              <a:lnSpc>
                <a:spcPct val="90000"/>
              </a:lnSpc>
              <a:defRPr/>
            </a:pPr>
            <a:r>
              <a:rPr lang="en-US" dirty="0"/>
              <a:t>develop and implement plans to seek to prevent or mitigate actual or potential adverse impacts;</a:t>
            </a:r>
          </a:p>
          <a:p>
            <a:pPr marL="634458" lvl="1" indent="-304760">
              <a:lnSpc>
                <a:spcPct val="90000"/>
              </a:lnSpc>
            </a:pPr>
            <a:r>
              <a:rPr lang="en-US" dirty="0"/>
              <a:t>Consider disengagement from the supplier or other business relationship as a last resort after failed attempts at preventing or mitigating severe impacts</a:t>
            </a:r>
          </a:p>
          <a:p>
            <a:pPr marL="634458" lvl="1" indent="-304760">
              <a:lnSpc>
                <a:spcPct val="90000"/>
              </a:lnSpc>
              <a:defRPr/>
            </a:pPr>
            <a:r>
              <a:rPr lang="en-US" dirty="0"/>
              <a:t>Consult and engage with impacted and potentially impacted stakeholders;</a:t>
            </a:r>
          </a:p>
          <a:p>
            <a:pPr marL="634458" lvl="1" indent="-304760">
              <a:lnSpc>
                <a:spcPct val="90000"/>
              </a:lnSpc>
              <a:defRPr/>
            </a:pPr>
            <a:r>
              <a:rPr lang="en-US" dirty="0"/>
              <a:t>Support relevant suppliers and other business relationships in the prevention or mitigation of adverse impacts or risks, e.g. through training, upgrading of facilities, or strengthening of their management systems, striving for continuous improvement.</a:t>
            </a:r>
          </a:p>
          <a:p>
            <a:pPr marL="1097137" lvl="1" indent="-299220" defTabSz="1595834">
              <a:lnSpc>
                <a:spcPct val="90000"/>
              </a:lnSpc>
              <a:defRPr/>
            </a:pPr>
            <a:endParaRPr lang="en-GB" dirty="0"/>
          </a:p>
          <a:p>
            <a:pPr marL="498697" indent="-398956">
              <a:lnSpc>
                <a:spcPct val="90000"/>
              </a:lnSpc>
              <a:spcBef>
                <a:spcPts val="0"/>
              </a:spcBef>
              <a:buFont typeface="+mj-lt"/>
              <a:buAutoNum type="arabicPeriod"/>
              <a:defRPr/>
            </a:pPr>
            <a:r>
              <a:rPr lang="en-GB" dirty="0"/>
              <a:t>Track implementation and results:</a:t>
            </a:r>
          </a:p>
          <a:p>
            <a:pPr marL="634458" lvl="1" indent="-304760">
              <a:lnSpc>
                <a:spcPct val="90000"/>
              </a:lnSpc>
              <a:defRPr/>
            </a:pPr>
            <a:r>
              <a:rPr lang="en-GB" dirty="0"/>
              <a:t>Monitor </a:t>
            </a:r>
            <a:r>
              <a:rPr lang="en-US" dirty="0"/>
              <a:t>measures to identify, prevent, mitigate and, where appropriate, support remediation of impacts;</a:t>
            </a:r>
          </a:p>
          <a:p>
            <a:pPr marL="634458" lvl="1" indent="-304760">
              <a:lnSpc>
                <a:spcPct val="90000"/>
              </a:lnSpc>
              <a:defRPr/>
            </a:pPr>
            <a:r>
              <a:rPr lang="en-US" dirty="0"/>
              <a:t>Use the lessons learned from tracking to improve these processes in the future.</a:t>
            </a:r>
          </a:p>
          <a:p>
            <a:pPr marL="329696" lvl="1" indent="0">
              <a:lnSpc>
                <a:spcPct val="90000"/>
              </a:lnSpc>
              <a:buNone/>
              <a:defRPr/>
            </a:pPr>
            <a:endParaRPr lang="en-US" dirty="0"/>
          </a:p>
          <a:p>
            <a:pPr marL="498697" indent="-398956">
              <a:lnSpc>
                <a:spcPct val="90000"/>
              </a:lnSpc>
              <a:spcBef>
                <a:spcPts val="0"/>
              </a:spcBef>
              <a:buFont typeface="+mj-lt"/>
              <a:buAutoNum type="arabicPeriod"/>
              <a:defRPr/>
            </a:pPr>
            <a:r>
              <a:rPr lang="en-GB" dirty="0"/>
              <a:t>Report / communicate how impacts are addressed</a:t>
            </a:r>
          </a:p>
          <a:p>
            <a:pPr marL="634458" lvl="1" indent="-304760">
              <a:lnSpc>
                <a:spcPct val="90000"/>
              </a:lnSpc>
              <a:defRPr/>
            </a:pPr>
            <a:r>
              <a:rPr lang="en-US" dirty="0"/>
              <a:t>Publicly report relevant information on due diligence processes.</a:t>
            </a:r>
          </a:p>
          <a:p>
            <a:pPr marL="797917" lvl="1" indent="0" defTabSz="1595834">
              <a:lnSpc>
                <a:spcPct val="90000"/>
              </a:lnSpc>
              <a:buNone/>
              <a:defRPr/>
            </a:pPr>
            <a:endParaRPr lang="en-GB" dirty="0"/>
          </a:p>
          <a:p>
            <a:pPr marL="498697" indent="-398956" defTabSz="1595834">
              <a:lnSpc>
                <a:spcPct val="90000"/>
              </a:lnSpc>
              <a:spcBef>
                <a:spcPts val="0"/>
              </a:spcBef>
              <a:buFont typeface="+mj-lt"/>
              <a:buAutoNum type="arabicPeriod"/>
              <a:defRPr/>
            </a:pPr>
            <a:r>
              <a:rPr lang="en-GB" dirty="0"/>
              <a:t>Provide for remediation:</a:t>
            </a:r>
            <a:endParaRPr lang="en-US" dirty="0"/>
          </a:p>
          <a:p>
            <a:pPr marL="634458" lvl="1" indent="-304760">
              <a:lnSpc>
                <a:spcPct val="90000"/>
              </a:lnSpc>
            </a:pPr>
            <a:r>
              <a:rPr lang="en-US" dirty="0"/>
              <a:t>Seek to restore the affected persons situation, and enable remediation that is proportionate to the significance and scale of the adverse impact;</a:t>
            </a:r>
          </a:p>
          <a:p>
            <a:pPr marL="634458" lvl="1" indent="-304760">
              <a:lnSpc>
                <a:spcPct val="90000"/>
              </a:lnSpc>
            </a:pPr>
            <a:r>
              <a:rPr lang="en-US" dirty="0"/>
              <a:t>Establish operational-level grievance mechanisms;</a:t>
            </a:r>
          </a:p>
          <a:p>
            <a:pPr marL="634458" lvl="1" indent="-304760">
              <a:lnSpc>
                <a:spcPct val="90000"/>
              </a:lnSpc>
            </a:pPr>
            <a:r>
              <a:rPr lang="en-US" dirty="0"/>
              <a:t>Engage with workers’ representatives and trade unions to establish a process through which they can raise complaints to the enterprise</a:t>
            </a:r>
          </a:p>
        </p:txBody>
      </p:sp>
    </p:spTree>
    <p:extLst>
      <p:ext uri="{BB962C8B-B14F-4D97-AF65-F5344CB8AC3E}">
        <p14:creationId xmlns:p14="http://schemas.microsoft.com/office/powerpoint/2010/main" val="2720704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0135" y="9243455"/>
            <a:ext cx="9080731" cy="7562821"/>
          </a:xfrm>
        </p:spPr>
        <p:txBody>
          <a:bodyPr/>
          <a:lstStyle/>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dirty="0"/>
          </a:p>
        </p:txBody>
      </p:sp>
    </p:spTree>
    <p:extLst>
      <p:ext uri="{BB962C8B-B14F-4D97-AF65-F5344CB8AC3E}">
        <p14:creationId xmlns:p14="http://schemas.microsoft.com/office/powerpoint/2010/main" val="2985141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69526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061977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200" y="0"/>
            <a:ext cx="2" cy="78889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sz="3500">
                <a:latin typeface="Arial Narrow" panose="020B0606020202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lvl1pPr>
              <a:defRPr sz="3600"/>
            </a:lvl1p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international-partnerships.ec.europa.eu/publications/making-mandatory-human-rights-and-environmental-due-diligence-work-all_en" TargetMode="External"/><Relationship Id="rId2" Type="http://schemas.openxmlformats.org/officeDocument/2006/relationships/hyperlink" Target="https://capacity4dev.europa.eu/groups/cs3d-staff-network_en" TargetMode="Externa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6233171" y="5766625"/>
            <a:ext cx="5040313" cy="528998"/>
          </a:xfrm>
        </p:spPr>
        <p:txBody>
          <a:bodyPr/>
          <a:lstStyle/>
          <a:p>
            <a:r>
              <a:rPr lang="en-GB" sz="1800" dirty="0"/>
              <a:t>INTPA.E3</a:t>
            </a:r>
            <a:endParaRPr lang="en-US" sz="1800" dirty="0"/>
          </a:p>
        </p:txBody>
      </p:sp>
      <p:sp>
        <p:nvSpPr>
          <p:cNvPr id="8" name="Title 5"/>
          <p:cNvSpPr>
            <a:spLocks noGrp="1"/>
          </p:cNvSpPr>
          <p:nvPr>
            <p:ph type="ctrTitle"/>
          </p:nvPr>
        </p:nvSpPr>
        <p:spPr>
          <a:xfrm>
            <a:off x="1071350" y="2134422"/>
            <a:ext cx="10065224" cy="1858349"/>
          </a:xfrm>
        </p:spPr>
        <p:txBody>
          <a:bodyPr>
            <a:noAutofit/>
          </a:bodyPr>
          <a:lstStyle/>
          <a:p>
            <a:pPr>
              <a:lnSpc>
                <a:spcPct val="100000"/>
              </a:lnSpc>
              <a:spcAft>
                <a:spcPts val="1800"/>
              </a:spcAft>
            </a:pPr>
            <a:r>
              <a:rPr lang="en-US" sz="3600" b="1" dirty="0"/>
              <a:t>Corporate Sustainability Due Diligence:</a:t>
            </a:r>
            <a:br>
              <a:rPr lang="en-US" sz="3600" b="1" dirty="0"/>
            </a:br>
            <a:r>
              <a:rPr lang="en-US" sz="3600" b="1" dirty="0"/>
              <a:t>Context, content and accompanying measures</a:t>
            </a:r>
            <a:endParaRPr lang="en-GB" sz="3600" b="1" dirty="0"/>
          </a:p>
        </p:txBody>
      </p:sp>
      <p:sp>
        <p:nvSpPr>
          <p:cNvPr id="9" name="Subtitle 6"/>
          <p:cNvSpPr>
            <a:spLocks noGrp="1"/>
          </p:cNvSpPr>
          <p:nvPr>
            <p:ph type="subTitle" idx="1"/>
          </p:nvPr>
        </p:nvSpPr>
        <p:spPr>
          <a:xfrm>
            <a:off x="1071351" y="4309008"/>
            <a:ext cx="10065224" cy="897754"/>
          </a:xfrm>
        </p:spPr>
        <p:txBody>
          <a:bodyPr/>
          <a:lstStyle/>
          <a:p>
            <a:pPr algn="r"/>
            <a:r>
              <a:rPr lang="en-GB" dirty="0"/>
              <a:t>Information session 23</a:t>
            </a:r>
            <a:r>
              <a:rPr lang="en-GB" baseline="30000" dirty="0"/>
              <a:t>rd</a:t>
            </a:r>
            <a:r>
              <a:rPr lang="en-GB" dirty="0"/>
              <a:t> May 2024</a:t>
            </a:r>
          </a:p>
        </p:txBody>
      </p:sp>
    </p:spTree>
    <p:extLst>
      <p:ext uri="{BB962C8B-B14F-4D97-AF65-F5344CB8AC3E}">
        <p14:creationId xmlns:p14="http://schemas.microsoft.com/office/powerpoint/2010/main" val="20237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053783"/>
            <a:ext cx="10156297" cy="2387600"/>
          </a:xfrm>
        </p:spPr>
        <p:txBody>
          <a:bodyPr/>
          <a:lstStyle/>
          <a:p>
            <a:r>
              <a:rPr lang="en-GB" sz="5400" dirty="0">
                <a:latin typeface="Arial Narrow" panose="020B0606020202030204" pitchFamily="34" charset="0"/>
              </a:rPr>
              <a:t>Accompanying support to EU </a:t>
            </a:r>
            <a:br>
              <a:rPr lang="en-GB" sz="5400" dirty="0">
                <a:latin typeface="Arial Narrow" panose="020B0606020202030204" pitchFamily="34" charset="0"/>
              </a:rPr>
            </a:br>
            <a:r>
              <a:rPr lang="en-GB" sz="5400" dirty="0">
                <a:latin typeface="Arial Narrow" panose="020B0606020202030204" pitchFamily="34" charset="0"/>
              </a:rPr>
              <a:t>legislation on human rights and environmental due diligence</a:t>
            </a:r>
            <a:endParaRPr lang="en-US" sz="5400" dirty="0">
              <a:latin typeface="Arial Narrow" panose="020B0606020202030204" pitchFamily="34" charset="0"/>
            </a:endParaRPr>
          </a:p>
        </p:txBody>
      </p:sp>
    </p:spTree>
    <p:extLst>
      <p:ext uri="{BB962C8B-B14F-4D97-AF65-F5344CB8AC3E}">
        <p14:creationId xmlns:p14="http://schemas.microsoft.com/office/powerpoint/2010/main" val="3814166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527" y="279660"/>
            <a:ext cx="10515600" cy="782357"/>
          </a:xfrm>
        </p:spPr>
        <p:txBody>
          <a:bodyPr/>
          <a:lstStyle/>
          <a:p>
            <a:pPr lvl="0"/>
            <a:r>
              <a:rPr lang="en-IE" sz="3600" dirty="0"/>
              <a:t>New accompanying measures to support the implementation of the CS3D in partner countries</a:t>
            </a:r>
            <a:endParaRPr lang="en-US" sz="3600" dirty="0"/>
          </a:p>
        </p:txBody>
      </p:sp>
      <p:sp>
        <p:nvSpPr>
          <p:cNvPr id="3" name="Rectangle 2"/>
          <p:cNvSpPr/>
          <p:nvPr/>
        </p:nvSpPr>
        <p:spPr>
          <a:xfrm>
            <a:off x="243840" y="1161075"/>
            <a:ext cx="11704320" cy="5152693"/>
          </a:xfrm>
          <a:prstGeom prst="rect">
            <a:avLst/>
          </a:prstGeom>
        </p:spPr>
        <p:txBody>
          <a:bodyPr wrap="square">
            <a:spAutoFit/>
          </a:bodyPr>
          <a:lstStyle/>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lang="en-IE" sz="2400" dirty="0">
                <a:solidFill>
                  <a:srgbClr val="4D4D4D"/>
                </a:solidFill>
                <a:latin typeface="+mj-lt"/>
                <a:cs typeface="Calibri" panose="020F0502020204030204" pitchFamily="34" charset="0"/>
              </a:rPr>
              <a:t>At </a:t>
            </a:r>
            <a:r>
              <a:rPr lang="en-IE" sz="2400" b="1" dirty="0">
                <a:solidFill>
                  <a:srgbClr val="4D4D4D"/>
                </a:solidFill>
                <a:latin typeface="+mj-lt"/>
                <a:cs typeface="Calibri" panose="020F0502020204030204" pitchFamily="34" charset="0"/>
              </a:rPr>
              <a:t>global</a:t>
            </a:r>
            <a:r>
              <a:rPr lang="en-IE" sz="2400" dirty="0">
                <a:solidFill>
                  <a:srgbClr val="4D4D4D"/>
                </a:solidFill>
                <a:latin typeface="+mj-lt"/>
                <a:cs typeface="Calibri" panose="020F0502020204030204" pitchFamily="34" charset="0"/>
              </a:rPr>
              <a:t> level: new actions with the OECD, ILO, and ITC – e.g. training modules, impact assessment of CS3D on third countries, accessible database on labour standards, etc</a:t>
            </a:r>
          </a:p>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lang="en-IE" sz="2400" dirty="0">
                <a:solidFill>
                  <a:srgbClr val="4D4D4D"/>
                </a:solidFill>
                <a:latin typeface="+mj-lt"/>
                <a:cs typeface="Calibri" panose="020F0502020204030204" pitchFamily="34" charset="0"/>
              </a:rPr>
              <a:t>At </a:t>
            </a:r>
            <a:r>
              <a:rPr lang="en-IE" sz="2400" b="1" dirty="0">
                <a:solidFill>
                  <a:srgbClr val="4D4D4D"/>
                </a:solidFill>
                <a:latin typeface="+mj-lt"/>
                <a:cs typeface="Calibri" panose="020F0502020204030204" pitchFamily="34" charset="0"/>
              </a:rPr>
              <a:t>thematic </a:t>
            </a:r>
            <a:r>
              <a:rPr lang="en-IE" sz="2400" dirty="0">
                <a:solidFill>
                  <a:srgbClr val="4D4D4D"/>
                </a:solidFill>
                <a:latin typeface="+mj-lt"/>
                <a:cs typeface="Calibri" panose="020F0502020204030204" pitchFamily="34" charset="0"/>
              </a:rPr>
              <a:t>level: </a:t>
            </a:r>
            <a:r>
              <a:rPr lang="en-US" sz="2400" dirty="0">
                <a:solidFill>
                  <a:srgbClr val="4D4D4D"/>
                </a:solidFill>
                <a:latin typeface="+mj-lt"/>
                <a:cs typeface="Calibri" panose="020F0502020204030204" pitchFamily="34" charset="0"/>
              </a:rPr>
              <a:t>INTPA has allocated EUR 10M under the NDICI Human Rights Thematic </a:t>
            </a:r>
            <a:r>
              <a:rPr lang="en-US" sz="2400" dirty="0" err="1">
                <a:solidFill>
                  <a:srgbClr val="4D4D4D"/>
                </a:solidFill>
                <a:latin typeface="+mj-lt"/>
                <a:cs typeface="Calibri" panose="020F0502020204030204" pitchFamily="34" charset="0"/>
              </a:rPr>
              <a:t>Programme</a:t>
            </a:r>
            <a:r>
              <a:rPr lang="en-US" sz="2400" dirty="0">
                <a:solidFill>
                  <a:srgbClr val="4D4D4D"/>
                </a:solidFill>
                <a:latin typeface="+mj-lt"/>
                <a:cs typeface="Calibri" panose="020F0502020204030204" pitchFamily="34" charset="0"/>
              </a:rPr>
              <a:t> to support civil society </a:t>
            </a:r>
            <a:r>
              <a:rPr lang="en-US" sz="2400" dirty="0" err="1">
                <a:solidFill>
                  <a:srgbClr val="4D4D4D"/>
                </a:solidFill>
                <a:latin typeface="+mj-lt"/>
                <a:cs typeface="Calibri" panose="020F0502020204030204" pitchFamily="34" charset="0"/>
              </a:rPr>
              <a:t>organisations</a:t>
            </a:r>
            <a:r>
              <a:rPr lang="en-US" sz="2400" dirty="0">
                <a:solidFill>
                  <a:srgbClr val="4D4D4D"/>
                </a:solidFill>
                <a:latin typeface="+mj-lt"/>
                <a:cs typeface="Calibri" panose="020F0502020204030204" pitchFamily="34" charset="0"/>
              </a:rPr>
              <a:t> at global and regional level to prevent corporate harm and ensure corporate accountability in the implementation of the United Nations Guiding Principles (UNGPs) on BHRs (Business and Human Rights), and CS3D. </a:t>
            </a:r>
          </a:p>
          <a:p>
            <a:pPr marL="285750" marR="0" lvl="0" indent="-285750" algn="just" defTabSz="914400" rtl="0" eaLnBrk="1" fontAlgn="auto" latinLnBrk="0" hangingPunct="1">
              <a:spcBef>
                <a:spcPts val="300"/>
              </a:spcBef>
              <a:spcAft>
                <a:spcPts val="1000"/>
              </a:spcAft>
              <a:buClr>
                <a:schemeClr val="tx2"/>
              </a:buClr>
              <a:buSzTx/>
              <a:buFont typeface="Arial" panose="020B0604020202020204" pitchFamily="34" charset="0"/>
              <a:buChar char="•"/>
              <a:tabLst/>
              <a:defRPr/>
            </a:pP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At </a:t>
            </a:r>
            <a:r>
              <a:rPr kumimoji="0" lang="en-IE" sz="2400" b="1" i="0" u="none" strike="noStrike" kern="1200" cap="none" spc="0" normalizeH="0" baseline="0" noProof="0" dirty="0">
                <a:ln>
                  <a:noFill/>
                </a:ln>
                <a:solidFill>
                  <a:srgbClr val="4D4D4D"/>
                </a:solidFill>
                <a:effectLst/>
                <a:uLnTx/>
                <a:uFillTx/>
                <a:latin typeface="+mj-lt"/>
                <a:cs typeface="Calibri" panose="020F0502020204030204" pitchFamily="34" charset="0"/>
              </a:rPr>
              <a:t>regional</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 level: Pilots in ACP, regional LAC and (in preparation) regional</a:t>
            </a:r>
            <a:r>
              <a:rPr lang="en-IE" sz="2400" dirty="0">
                <a:solidFill>
                  <a:srgbClr val="4D4D4D"/>
                </a:solidFill>
                <a:latin typeface="+mj-lt"/>
                <a:cs typeface="Calibri" panose="020F0502020204030204" pitchFamily="34" charset="0"/>
              </a:rPr>
              <a:t> </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Africa</a:t>
            </a:r>
            <a:endParaRPr lang="en-IE" sz="2400" b="0" i="0" u="none" strike="noStrike" kern="1200" cap="none" spc="0" normalizeH="0" baseline="0" noProof="0" dirty="0">
              <a:ln>
                <a:noFill/>
              </a:ln>
              <a:solidFill>
                <a:srgbClr val="4D4D4D"/>
              </a:solidFill>
              <a:effectLst/>
              <a:uLnTx/>
              <a:uFillTx/>
              <a:latin typeface="+mj-lt"/>
              <a:cs typeface="Calibri" panose="020F0502020204030204" pitchFamily="34" charset="0"/>
            </a:endParaRPr>
          </a:p>
          <a:p>
            <a:pPr marL="285750" indent="-285750" algn="just">
              <a:spcBef>
                <a:spcPts val="300"/>
              </a:spcBef>
              <a:spcAft>
                <a:spcPts val="1000"/>
              </a:spcAft>
              <a:buClr>
                <a:schemeClr val="tx2"/>
              </a:buClr>
              <a:buFont typeface="Arial" panose="020B0604020202020204" pitchFamily="34" charset="0"/>
              <a:buChar char="•"/>
              <a:defRPr/>
            </a:pP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At </a:t>
            </a:r>
            <a:r>
              <a:rPr kumimoji="0" lang="en-IE" sz="2400" b="1" i="0" u="none" strike="noStrike" kern="1200" cap="none" spc="0" normalizeH="0" baseline="0" noProof="0" dirty="0">
                <a:ln>
                  <a:noFill/>
                </a:ln>
                <a:solidFill>
                  <a:srgbClr val="4D4D4D"/>
                </a:solidFill>
                <a:effectLst/>
                <a:uLnTx/>
                <a:uFillTx/>
                <a:latin typeface="+mj-lt"/>
                <a:cs typeface="Calibri" panose="020F0502020204030204" pitchFamily="34" charset="0"/>
              </a:rPr>
              <a:t>local</a:t>
            </a:r>
            <a:r>
              <a:rPr kumimoji="0" lang="en-IE" sz="2400" b="0" i="0" u="none" strike="noStrike" kern="1200" cap="none" spc="0" normalizeH="0" baseline="0" noProof="0" dirty="0">
                <a:ln>
                  <a:noFill/>
                </a:ln>
                <a:solidFill>
                  <a:srgbClr val="4D4D4D"/>
                </a:solidFill>
                <a:effectLst/>
                <a:uLnTx/>
                <a:uFillTx/>
                <a:latin typeface="+mj-lt"/>
                <a:cs typeface="Calibri" panose="020F0502020204030204" pitchFamily="34" charset="0"/>
              </a:rPr>
              <a:t> level: via programmes developed by EU delegations - 66% of country MIPs include supply chain sustainability among their priorities </a:t>
            </a:r>
            <a:endParaRPr lang="en-IE" sz="2400" dirty="0">
              <a:solidFill>
                <a:srgbClr val="4D4D4D"/>
              </a:solidFill>
              <a:latin typeface="+mj-lt"/>
              <a:cs typeface="Calibri" panose="020F0502020204030204" pitchFamily="34" charset="0"/>
            </a:endParaRPr>
          </a:p>
          <a:p>
            <a:pPr marL="285750" lvl="0" indent="-285750">
              <a:buClr>
                <a:schemeClr val="tx2"/>
              </a:buClr>
              <a:buFont typeface="Arial" panose="020B0604020202020204" pitchFamily="34" charset="0"/>
              <a:buChar char="•"/>
            </a:pPr>
            <a:r>
              <a:rPr lang="en-IE" sz="2400" b="1" dirty="0">
                <a:latin typeface="+mj-lt"/>
                <a:cs typeface="Calibri" panose="020F0502020204030204" pitchFamily="34" charset="0"/>
              </a:rPr>
              <a:t>Global TEI</a:t>
            </a:r>
            <a:endParaRPr lang="en-IE" sz="2400" dirty="0">
              <a:latin typeface="+mj-lt"/>
              <a:cs typeface="Calibri" panose="020F0502020204030204" pitchFamily="34" charset="0"/>
            </a:endParaRPr>
          </a:p>
        </p:txBody>
      </p:sp>
    </p:spTree>
    <p:extLst>
      <p:ext uri="{BB962C8B-B14F-4D97-AF65-F5344CB8AC3E}">
        <p14:creationId xmlns:p14="http://schemas.microsoft.com/office/powerpoint/2010/main" val="333227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6674CF-CF51-EAF8-C578-CB11F0DB9B45}"/>
              </a:ext>
            </a:extLst>
          </p:cNvPr>
          <p:cNvSpPr>
            <a:spLocks noGrp="1"/>
          </p:cNvSpPr>
          <p:nvPr>
            <p:ph idx="1"/>
          </p:nvPr>
        </p:nvSpPr>
        <p:spPr>
          <a:xfrm>
            <a:off x="838199" y="1841864"/>
            <a:ext cx="10905699" cy="4362994"/>
          </a:xfrm>
        </p:spPr>
        <p:txBody>
          <a:bodyPr/>
          <a:lstStyle/>
          <a:p>
            <a:r>
              <a:rPr lang="en-US" b="1" dirty="0">
                <a:latin typeface="+mj-lt"/>
                <a:cs typeface="Calibri" panose="020F0502020204030204" pitchFamily="34" charset="0"/>
              </a:rPr>
              <a:t>TEI members</a:t>
            </a:r>
            <a:r>
              <a:rPr lang="en-US" dirty="0">
                <a:latin typeface="+mj-lt"/>
                <a:cs typeface="Calibri" panose="020F0502020204030204" pitchFamily="34" charset="0"/>
              </a:rPr>
              <a:t>: INTPA + DE, NL, SE, (BE &amp; FR)</a:t>
            </a:r>
          </a:p>
          <a:p>
            <a:pPr>
              <a:spcAft>
                <a:spcPts val="500"/>
              </a:spcAft>
            </a:pPr>
            <a:r>
              <a:rPr lang="en-US" b="1" dirty="0">
                <a:latin typeface="+mj-lt"/>
                <a:cs typeface="Calibri" panose="020F0502020204030204" pitchFamily="34" charset="0"/>
              </a:rPr>
              <a:t>EU Helpdesk</a:t>
            </a:r>
            <a:r>
              <a:rPr lang="en-US" dirty="0">
                <a:latin typeface="+mj-lt"/>
                <a:cs typeface="Calibri" panose="020F0502020204030204" pitchFamily="34" charset="0"/>
              </a:rPr>
              <a:t>: </a:t>
            </a:r>
          </a:p>
          <a:p>
            <a:pPr lvl="1">
              <a:spcAft>
                <a:spcPts val="500"/>
              </a:spcAft>
            </a:pPr>
            <a:r>
              <a:rPr lang="en-US" sz="2400" dirty="0">
                <a:latin typeface="+mj-lt"/>
                <a:cs typeface="Calibri" panose="020F0502020204030204" pitchFamily="34" charset="0"/>
              </a:rPr>
              <a:t>will </a:t>
            </a:r>
            <a:r>
              <a:rPr lang="en-US" sz="2400" b="1" dirty="0">
                <a:latin typeface="+mj-lt"/>
                <a:cs typeface="Calibri" panose="020F0502020204030204" pitchFamily="34" charset="0"/>
              </a:rPr>
              <a:t>refer</a:t>
            </a:r>
            <a:r>
              <a:rPr lang="en-US" sz="2400" dirty="0">
                <a:latin typeface="+mj-lt"/>
                <a:cs typeface="Calibri" panose="020F0502020204030204" pitchFamily="34" charset="0"/>
              </a:rPr>
              <a:t> partner country stakeholders to relevant </a:t>
            </a:r>
            <a:r>
              <a:rPr lang="en-US" sz="2400" b="1" dirty="0">
                <a:latin typeface="+mj-lt"/>
                <a:cs typeface="Calibri" panose="020F0502020204030204" pitchFamily="34" charset="0"/>
              </a:rPr>
              <a:t>CS3D</a:t>
            </a:r>
            <a:r>
              <a:rPr lang="en-US" sz="2400" dirty="0">
                <a:latin typeface="+mj-lt"/>
                <a:cs typeface="Calibri" panose="020F0502020204030204" pitchFamily="34" charset="0"/>
              </a:rPr>
              <a:t> accompanying measures </a:t>
            </a:r>
          </a:p>
          <a:p>
            <a:pPr lvl="1">
              <a:spcAft>
                <a:spcPts val="1700"/>
              </a:spcAft>
            </a:pPr>
            <a:r>
              <a:rPr lang="en-US" sz="2400" dirty="0">
                <a:latin typeface="+mj-lt"/>
                <a:cs typeface="Calibri" panose="020F0502020204030204" pitchFamily="34" charset="0"/>
              </a:rPr>
              <a:t>platform for </a:t>
            </a:r>
            <a:r>
              <a:rPr lang="en-US" sz="2400" b="1" dirty="0">
                <a:latin typeface="+mj-lt"/>
                <a:cs typeface="Calibri" panose="020F0502020204030204" pitchFamily="34" charset="0"/>
              </a:rPr>
              <a:t>exchange</a:t>
            </a:r>
            <a:r>
              <a:rPr lang="en-US" sz="2400" dirty="0">
                <a:latin typeface="+mj-lt"/>
                <a:cs typeface="Calibri" panose="020F0502020204030204" pitchFamily="34" charset="0"/>
              </a:rPr>
              <a:t> among member states to foster synergies and avoid overlaps</a:t>
            </a:r>
          </a:p>
          <a:p>
            <a:r>
              <a:rPr lang="en-IE" b="1" dirty="0">
                <a:latin typeface="+mj-lt"/>
                <a:cs typeface="Calibri" panose="020F0502020204030204" pitchFamily="34" charset="0"/>
              </a:rPr>
              <a:t>Four entries in our partner countries</a:t>
            </a:r>
            <a:r>
              <a:rPr lang="en-IE" dirty="0">
                <a:latin typeface="+mj-lt"/>
                <a:cs typeface="Calibri" panose="020F0502020204030204" pitchFamily="34" charset="0"/>
              </a:rPr>
              <a:t>: </a:t>
            </a:r>
            <a:r>
              <a:rPr lang="en-US" dirty="0">
                <a:latin typeface="+mj-lt"/>
                <a:cs typeface="Calibri" panose="020F0502020204030204" pitchFamily="34" charset="0"/>
              </a:rPr>
              <a:t>businesses, government, social partners and civil society, multi-stakeholder initiatives and industry schemes</a:t>
            </a:r>
          </a:p>
          <a:p>
            <a:r>
              <a:rPr lang="en-US" dirty="0">
                <a:latin typeface="+mj-lt"/>
                <a:cs typeface="Calibri" panose="020F0502020204030204" pitchFamily="34" charset="0"/>
              </a:rPr>
              <a:t>Expected to be </a:t>
            </a:r>
            <a:r>
              <a:rPr lang="en-US" b="1">
                <a:latin typeface="+mj-lt"/>
                <a:cs typeface="Calibri" panose="020F0502020204030204" pitchFamily="34" charset="0"/>
              </a:rPr>
              <a:t>operational beginning 2025</a:t>
            </a:r>
            <a:endParaRPr lang="en-IE" b="1" dirty="0">
              <a:latin typeface="+mj-lt"/>
              <a:cs typeface="Calibri" panose="020F0502020204030204" pitchFamily="34" charset="0"/>
            </a:endParaRPr>
          </a:p>
        </p:txBody>
      </p:sp>
      <p:sp>
        <p:nvSpPr>
          <p:cNvPr id="3" name="Title 2">
            <a:extLst>
              <a:ext uri="{FF2B5EF4-FFF2-40B4-BE49-F238E27FC236}">
                <a16:creationId xmlns:a16="http://schemas.microsoft.com/office/drawing/2014/main" id="{761433B8-0ADB-C14E-535B-536D4A83AC42}"/>
              </a:ext>
            </a:extLst>
          </p:cNvPr>
          <p:cNvSpPr>
            <a:spLocks noGrp="1"/>
          </p:cNvSpPr>
          <p:nvPr>
            <p:ph type="title"/>
          </p:nvPr>
        </p:nvSpPr>
        <p:spPr>
          <a:xfrm>
            <a:off x="970721" y="482860"/>
            <a:ext cx="11221279" cy="782357"/>
          </a:xfrm>
        </p:spPr>
        <p:txBody>
          <a:bodyPr/>
          <a:lstStyle/>
          <a:p>
            <a:r>
              <a:rPr lang="en-US" sz="3900" dirty="0">
                <a:latin typeface="Arial Narrow" panose="020B0606020202030204" pitchFamily="34" charset="0"/>
              </a:rPr>
              <a:t>Global TEI: Sustainability in Global Value Chains</a:t>
            </a:r>
            <a:endParaRPr lang="en-IE" sz="3900" dirty="0">
              <a:latin typeface="Arial Narrow" panose="020B0606020202030204" pitchFamily="34" charset="0"/>
            </a:endParaRPr>
          </a:p>
        </p:txBody>
      </p:sp>
    </p:spTree>
    <p:extLst>
      <p:ext uri="{BB962C8B-B14F-4D97-AF65-F5344CB8AC3E}">
        <p14:creationId xmlns:p14="http://schemas.microsoft.com/office/powerpoint/2010/main" val="2091199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8448-B6C0-E98C-CB43-722568AF6E46}"/>
              </a:ext>
            </a:extLst>
          </p:cNvPr>
          <p:cNvSpPr>
            <a:spLocks noGrp="1"/>
          </p:cNvSpPr>
          <p:nvPr>
            <p:ph type="title"/>
          </p:nvPr>
        </p:nvSpPr>
        <p:spPr>
          <a:xfrm>
            <a:off x="970722" y="574300"/>
            <a:ext cx="10515600" cy="782357"/>
          </a:xfrm>
        </p:spPr>
        <p:txBody>
          <a:bodyPr/>
          <a:lstStyle/>
          <a:p>
            <a:r>
              <a:rPr lang="en-IE" sz="2800" dirty="0">
                <a:effectLst/>
                <a:ea typeface="Calibri" panose="020F0502020204030204" pitchFamily="34" charset="0"/>
                <a:cs typeface="Times New Roman" panose="02020603050405020304" pitchFamily="18" charset="0"/>
              </a:rPr>
              <a:t>Thematic support: accompanying the implementation of CS3D from a Human Rights perspective</a:t>
            </a:r>
            <a:br>
              <a:rPr lang="en-IE" sz="2400" b="1" dirty="0">
                <a:effectLst/>
                <a:latin typeface="Calibri" panose="020F0502020204030204" pitchFamily="34" charset="0"/>
                <a:ea typeface="Calibri" panose="020F0502020204030204" pitchFamily="34" charset="0"/>
                <a:cs typeface="Times New Roman" panose="02020603050405020304" pitchFamily="18" charset="0"/>
              </a:rPr>
            </a:br>
            <a:r>
              <a:rPr lang="en-IE" sz="24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400" dirty="0"/>
          </a:p>
        </p:txBody>
      </p:sp>
      <p:sp>
        <p:nvSpPr>
          <p:cNvPr id="4" name="TextBox 3">
            <a:extLst>
              <a:ext uri="{FF2B5EF4-FFF2-40B4-BE49-F238E27FC236}">
                <a16:creationId xmlns:a16="http://schemas.microsoft.com/office/drawing/2014/main" id="{D5AF1ECF-C927-9024-ACC0-A3BF4D4012BF}"/>
              </a:ext>
            </a:extLst>
          </p:cNvPr>
          <p:cNvSpPr txBox="1"/>
          <p:nvPr/>
        </p:nvSpPr>
        <p:spPr>
          <a:xfrm>
            <a:off x="871426" y="965478"/>
            <a:ext cx="10349852" cy="6490688"/>
          </a:xfrm>
          <a:prstGeom prst="rect">
            <a:avLst/>
          </a:prstGeom>
          <a:noFill/>
        </p:spPr>
        <p:txBody>
          <a:bodyPr wrap="square">
            <a:spAutoFit/>
          </a:bodyPr>
          <a:lstStyle/>
          <a:p>
            <a:pPr marL="342900" lvl="0" indent="-342900" algn="just">
              <a:lnSpc>
                <a:spcPct val="107000"/>
              </a:lnSpc>
              <a:spcAft>
                <a:spcPts val="600"/>
              </a:spcAft>
              <a:buFont typeface="Calibri" panose="020F0502020204030204" pitchFamily="34" charset="0"/>
              <a:buChar char="-"/>
            </a:pPr>
            <a:endParaRPr lang="en-US" sz="1800" dirty="0">
              <a:effectLst/>
              <a:latin typeface="+mj-lt"/>
              <a:ea typeface="Times New Roman" panose="02020603050405020304" pitchFamily="18" charset="0"/>
              <a:cs typeface="Times New Roman" panose="02020603050405020304" pitchFamily="18" charset="0"/>
            </a:endParaRP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UNGP on B&amp;HR as framework</a:t>
            </a:r>
            <a:r>
              <a:rPr lang="en-US" sz="2000" dirty="0">
                <a:effectLst/>
                <a:latin typeface="+mj-lt"/>
                <a:ea typeface="Times New Roman" panose="02020603050405020304" pitchFamily="18" charset="0"/>
                <a:cs typeface="Calibri" panose="020F0502020204030204" pitchFamily="34" charset="0"/>
              </a:rPr>
              <a:t>: international standards and principles ( </a:t>
            </a:r>
            <a:r>
              <a:rPr lang="en-US" sz="2000" dirty="0">
                <a:latin typeface="+mj-lt"/>
                <a:ea typeface="Times New Roman" panose="02020603050405020304" pitchFamily="18" charset="0"/>
                <a:cs typeface="Calibri" panose="020F0502020204030204" pitchFamily="34" charset="0"/>
              </a:rPr>
              <a:t>P</a:t>
            </a:r>
            <a:r>
              <a:rPr lang="en-US" sz="2000" dirty="0">
                <a:effectLst/>
                <a:latin typeface="+mj-lt"/>
                <a:ea typeface="Times New Roman" panose="02020603050405020304" pitchFamily="18" charset="0"/>
                <a:cs typeface="Calibri" panose="020F0502020204030204" pitchFamily="34" charset="0"/>
              </a:rPr>
              <a:t>rotect, Respect and Remedy)</a:t>
            </a:r>
            <a:endParaRPr lang="en-IE" sz="2000" dirty="0">
              <a:effectLst/>
              <a:latin typeface="+mj-lt"/>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Global NDICI HRD Call for Proposal: </a:t>
            </a:r>
            <a:r>
              <a:rPr lang="en-US" sz="2000" dirty="0">
                <a:latin typeface="+mj-lt"/>
                <a:cs typeface="Calibri" panose="020F0502020204030204" pitchFamily="34" charset="0"/>
              </a:rPr>
              <a:t>Lot 1-2-3 directly contribute to the implementation of the Global Gateway strategy by promoting EU fundamental values in EU trade and investments in third countries.</a:t>
            </a:r>
            <a:endParaRPr lang="en-US" sz="2000" b="1" dirty="0">
              <a:effectLst/>
              <a:latin typeface="+mj-lt"/>
              <a:ea typeface="Times New Roman" panose="02020603050405020304" pitchFamily="18"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r>
              <a:rPr lang="en-US" sz="2000" dirty="0">
                <a:effectLst/>
                <a:latin typeface="+mj-lt"/>
                <a:ea typeface="Times New Roman" panose="02020603050405020304" pitchFamily="18" charset="0"/>
                <a:cs typeface="Calibri" panose="020F0502020204030204" pitchFamily="34" charset="0"/>
              </a:rPr>
              <a:t>Lot 1 on B&amp;HR </a:t>
            </a:r>
            <a:r>
              <a:rPr lang="en-IE" sz="2000" dirty="0">
                <a:latin typeface="+mj-lt"/>
                <a:cs typeface="Calibri" panose="020F0502020204030204" pitchFamily="34" charset="0"/>
              </a:rPr>
              <a:t>10MEUR, </a:t>
            </a:r>
            <a:r>
              <a:rPr lang="en-US" sz="2000" dirty="0">
                <a:latin typeface="+mj-lt"/>
                <a:ea typeface="Times New Roman" panose="02020603050405020304" pitchFamily="18" charset="0"/>
                <a:cs typeface="Calibri" panose="020F0502020204030204" pitchFamily="34" charset="0"/>
              </a:rPr>
              <a:t>objectives and </a:t>
            </a:r>
            <a:r>
              <a:rPr lang="en-US" sz="2000" dirty="0">
                <a:effectLst/>
                <a:latin typeface="+mj-lt"/>
                <a:ea typeface="Times New Roman" panose="02020603050405020304" pitchFamily="18" charset="0"/>
                <a:cs typeface="Calibri" panose="020F0502020204030204" pitchFamily="34" charset="0"/>
              </a:rPr>
              <a:t>timeline</a:t>
            </a:r>
            <a:r>
              <a:rPr lang="en-US" sz="2000" dirty="0">
                <a:latin typeface="+mj-lt"/>
                <a:ea typeface="Times New Roman" panose="02020603050405020304" pitchFamily="18" charset="0"/>
                <a:cs typeface="Calibri" panose="020F0502020204030204" pitchFamily="34" charset="0"/>
              </a:rPr>
              <a:t>. To </a:t>
            </a:r>
            <a:r>
              <a:rPr lang="en-US" sz="2000" dirty="0">
                <a:latin typeface="+mj-lt"/>
                <a:cs typeface="Calibri" panose="020F0502020204030204" pitchFamily="34" charset="0"/>
              </a:rPr>
              <a:t>prevent corporate harm and ensure corporate accountability by supporting the role of civil society actors in the implementation of the United Nations Guiding Principles (UNGPs) on BHRs (Business and Human Rights), and related EU legislation on human rights and environmental due diligence (CS3D). Lot GSP+ 5M and Lot 3 Combatting Forced </a:t>
            </a:r>
            <a:r>
              <a:rPr lang="en-US" sz="2000" dirty="0" err="1">
                <a:latin typeface="+mj-lt"/>
                <a:cs typeface="Calibri" panose="020F0502020204030204" pitchFamily="34" charset="0"/>
              </a:rPr>
              <a:t>Labour</a:t>
            </a:r>
            <a:r>
              <a:rPr lang="en-US" sz="2000" dirty="0">
                <a:latin typeface="+mj-lt"/>
                <a:cs typeface="Calibri" panose="020F0502020204030204" pitchFamily="34" charset="0"/>
              </a:rPr>
              <a:t> 5M.</a:t>
            </a: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How to Support Civil Society </a:t>
            </a:r>
            <a:r>
              <a:rPr lang="en-US" sz="2000" b="1" dirty="0">
                <a:latin typeface="+mj-lt"/>
                <a:ea typeface="Times New Roman" panose="02020603050405020304" pitchFamily="18" charset="0"/>
                <a:cs typeface="Calibri" panose="020F0502020204030204" pitchFamily="34" charset="0"/>
              </a:rPr>
              <a:t>Actors and </a:t>
            </a:r>
            <a:r>
              <a:rPr lang="en-US" sz="2000" b="1" dirty="0">
                <a:effectLst/>
                <a:latin typeface="+mj-lt"/>
                <a:ea typeface="Times New Roman" panose="02020603050405020304" pitchFamily="18" charset="0"/>
                <a:cs typeface="Calibri" panose="020F0502020204030204" pitchFamily="34" charset="0"/>
              </a:rPr>
              <a:t>Human Rights Defenders at country level: </a:t>
            </a:r>
            <a:r>
              <a:rPr lang="en-US" sz="2000" dirty="0">
                <a:effectLst/>
                <a:latin typeface="+mj-lt"/>
                <a:ea typeface="Times New Roman" panose="02020603050405020304" pitchFamily="18" charset="0"/>
                <a:cs typeface="Calibri" panose="020F0502020204030204" pitchFamily="34" charset="0"/>
              </a:rPr>
              <a:t>use of NDICI HRD and CSO Thematic </a:t>
            </a:r>
            <a:r>
              <a:rPr lang="en-US" sz="2000" dirty="0" err="1">
                <a:effectLst/>
                <a:latin typeface="+mj-lt"/>
                <a:ea typeface="Times New Roman" panose="02020603050405020304" pitchFamily="18" charset="0"/>
                <a:cs typeface="Calibri" panose="020F0502020204030204" pitchFamily="34" charset="0"/>
              </a:rPr>
              <a:t>Programme</a:t>
            </a:r>
            <a:r>
              <a:rPr lang="en-US" sz="2000" dirty="0">
                <a:effectLst/>
                <a:latin typeface="+mj-lt"/>
                <a:ea typeface="Times New Roman" panose="02020603050405020304" pitchFamily="18" charset="0"/>
                <a:cs typeface="Calibri" panose="020F0502020204030204" pitchFamily="34" charset="0"/>
              </a:rPr>
              <a:t> country allocations and bilateral </a:t>
            </a:r>
            <a:r>
              <a:rPr lang="en-US" sz="2000" dirty="0" err="1">
                <a:effectLst/>
                <a:latin typeface="+mj-lt"/>
                <a:ea typeface="Times New Roman" panose="02020603050405020304" pitchFamily="18" charset="0"/>
                <a:cs typeface="Calibri" panose="020F0502020204030204" pitchFamily="34" charset="0"/>
              </a:rPr>
              <a:t>programmes</a:t>
            </a:r>
            <a:r>
              <a:rPr lang="en-US" sz="2000" dirty="0">
                <a:effectLst/>
                <a:latin typeface="+mj-lt"/>
                <a:ea typeface="Times New Roman" panose="02020603050405020304" pitchFamily="18" charset="0"/>
                <a:cs typeface="Calibri" panose="020F0502020204030204" pitchFamily="34" charset="0"/>
              </a:rPr>
              <a:t>. </a:t>
            </a:r>
          </a:p>
          <a:p>
            <a:pPr marL="342900" lvl="0" indent="-342900" algn="just">
              <a:lnSpc>
                <a:spcPct val="107000"/>
              </a:lnSpc>
              <a:spcAft>
                <a:spcPts val="600"/>
              </a:spcAft>
              <a:buFont typeface="Calibri" panose="020F0502020204030204" pitchFamily="34" charset="0"/>
              <a:buChar char="-"/>
            </a:pPr>
            <a:r>
              <a:rPr lang="en-US" sz="2000" b="1" dirty="0">
                <a:effectLst/>
                <a:latin typeface="+mj-lt"/>
                <a:ea typeface="Times New Roman" panose="02020603050405020304" pitchFamily="18" charset="0"/>
                <a:cs typeface="Calibri" panose="020F0502020204030204" pitchFamily="34" charset="0"/>
              </a:rPr>
              <a:t>INTPA G1 Support to EU Delegations : B&amp;HR Toolkit </a:t>
            </a:r>
            <a:r>
              <a:rPr lang="en-US" sz="2000" dirty="0">
                <a:effectLst/>
                <a:latin typeface="+mj-lt"/>
                <a:ea typeface="Times New Roman" panose="02020603050405020304" pitchFamily="18" charset="0"/>
                <a:cs typeface="Calibri" panose="020F0502020204030204" pitchFamily="34" charset="0"/>
              </a:rPr>
              <a:t>in the making and webinars</a:t>
            </a:r>
          </a:p>
          <a:p>
            <a:pPr marL="342900" lvl="0" indent="-342900" algn="just">
              <a:lnSpc>
                <a:spcPct val="107000"/>
              </a:lnSpc>
              <a:spcAft>
                <a:spcPts val="600"/>
              </a:spcAft>
              <a:buFont typeface="Calibri" panose="020F050202020403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600"/>
              </a:spcAft>
              <a:buFont typeface="Calibri" panose="020F0502020204030204" pitchFamily="34" charset="0"/>
              <a:buChar char="-"/>
            </a:pPr>
            <a:endParaRPr lang="en-IE"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0D1C-F541-C6F0-740F-D029E7CD4553}"/>
              </a:ext>
            </a:extLst>
          </p:cNvPr>
          <p:cNvSpPr>
            <a:spLocks noGrp="1"/>
          </p:cNvSpPr>
          <p:nvPr>
            <p:ph type="title"/>
          </p:nvPr>
        </p:nvSpPr>
        <p:spPr/>
        <p:txBody>
          <a:bodyPr/>
          <a:lstStyle/>
          <a:p>
            <a:r>
              <a:rPr lang="en-IE" dirty="0"/>
              <a:t>Regional support: Responsible Business Conduct in LAC (RBC LAC)</a:t>
            </a:r>
          </a:p>
        </p:txBody>
      </p:sp>
      <p:sp>
        <p:nvSpPr>
          <p:cNvPr id="3" name="Content Placeholder 1">
            <a:extLst>
              <a:ext uri="{FF2B5EF4-FFF2-40B4-BE49-F238E27FC236}">
                <a16:creationId xmlns:a16="http://schemas.microsoft.com/office/drawing/2014/main" id="{C68D17F8-C96A-D2D4-13EB-9424D7121990}"/>
              </a:ext>
            </a:extLst>
          </p:cNvPr>
          <p:cNvSpPr txBox="1">
            <a:spLocks/>
          </p:cNvSpPr>
          <p:nvPr/>
        </p:nvSpPr>
        <p:spPr>
          <a:xfrm>
            <a:off x="258649" y="1535850"/>
            <a:ext cx="10748018" cy="4818688"/>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cs typeface="Arial"/>
              </a:rPr>
              <a:t>10 M EUR, national coverage 9 Countries + regional activities</a:t>
            </a:r>
          </a:p>
          <a:p>
            <a:r>
              <a:rPr lang="en-US" sz="2200" dirty="0">
                <a:cs typeface="Arial"/>
              </a:rPr>
              <a:t>Duration: 4 years (expected starting date – July 2024)</a:t>
            </a:r>
          </a:p>
          <a:p>
            <a:r>
              <a:rPr lang="en-US" sz="2200" dirty="0">
                <a:cs typeface="Arial"/>
              </a:rPr>
              <a:t>Expected impact:</a:t>
            </a:r>
          </a:p>
          <a:p>
            <a:pPr lvl="1" algn="just"/>
            <a:r>
              <a:rPr lang="en-GB" sz="1600" dirty="0">
                <a:effectLst/>
                <a:ea typeface="Calibri" panose="020F0502020204030204" pitchFamily="34" charset="0"/>
                <a:cs typeface="Arial" panose="020B0604020202020204" pitchFamily="34" charset="0"/>
              </a:rPr>
              <a:t>Improved practices by businesses and employers’ organisations on Responsible Business Conduct (RBC) due diligence, particularly in high impact sectors such as </a:t>
            </a:r>
            <a:r>
              <a:rPr lang="en-GB" sz="1600" b="1" u="sng" dirty="0">
                <a:effectLst/>
                <a:ea typeface="Calibri" panose="020F0502020204030204" pitchFamily="34" charset="0"/>
                <a:cs typeface="Arial" panose="020B0604020202020204" pitchFamily="34" charset="0"/>
              </a:rPr>
              <a:t>minerals/ extractives and agriculture</a:t>
            </a:r>
            <a:r>
              <a:rPr lang="en-GB" sz="1600" dirty="0">
                <a:effectLst/>
                <a:ea typeface="Calibri" panose="020F0502020204030204" pitchFamily="34" charset="0"/>
                <a:cs typeface="Arial" panose="020B0604020202020204" pitchFamily="34" charset="0"/>
              </a:rPr>
              <a:t>, in line with internationally agreed instruments and standards.  </a:t>
            </a:r>
            <a:endParaRPr lang="en-IE" sz="1600" dirty="0">
              <a:ea typeface="Calibri" panose="020F0502020204030204" pitchFamily="34" charset="0"/>
              <a:cs typeface="Arial" panose="020B0604020202020204" pitchFamily="34" charset="0"/>
            </a:endParaRPr>
          </a:p>
          <a:p>
            <a:pPr lvl="1" algn="just"/>
            <a:r>
              <a:rPr lang="en-GB" sz="1600" dirty="0">
                <a:effectLst/>
                <a:ea typeface="Calibri" panose="020F0502020204030204" pitchFamily="34" charset="0"/>
                <a:cs typeface="Arial" panose="020B0604020202020204" pitchFamily="34" charset="0"/>
              </a:rPr>
              <a:t>Improved and coherent policy, regulatory and legislative frameworks on RBC and their implementation in alignment with RBC instruments and standards.</a:t>
            </a:r>
            <a:endParaRPr lang="en-IE" sz="1600" dirty="0">
              <a:ea typeface="Calibri" panose="020F0502020204030204" pitchFamily="34" charset="0"/>
              <a:cs typeface="Arial" panose="020B0604020202020204" pitchFamily="34" charset="0"/>
            </a:endParaRPr>
          </a:p>
          <a:p>
            <a:pPr lvl="1" algn="just"/>
            <a:r>
              <a:rPr lang="en-GB" sz="1600" dirty="0">
                <a:effectLst/>
                <a:ea typeface="Times New Roman" panose="02020603050405020304" pitchFamily="18" charset="0"/>
                <a:cs typeface="Arial" panose="020B0604020202020204" pitchFamily="34" charset="0"/>
              </a:rPr>
              <a:t>Improved role of the workers’ organisations, civil society and communities in uptake of RBC.</a:t>
            </a:r>
            <a:endParaRPr lang="en-IE" sz="1600" dirty="0">
              <a:effectLst/>
              <a:ea typeface="Calibri" panose="020F0502020204030204" pitchFamily="34" charset="0"/>
              <a:cs typeface="Arial" panose="020B0604020202020204" pitchFamily="34" charset="0"/>
            </a:endParaRPr>
          </a:p>
          <a:p>
            <a:r>
              <a:rPr lang="en-US" sz="2200" dirty="0">
                <a:cs typeface="Arial"/>
              </a:rPr>
              <a:t>Implemented by OECD, ILO and OHCHR</a:t>
            </a:r>
          </a:p>
          <a:p>
            <a:r>
              <a:rPr lang="en-US" sz="2200" dirty="0">
                <a:cs typeface="Arial"/>
              </a:rPr>
              <a:t>Key role for EU Delegations (COOP and TRADE sections)</a:t>
            </a:r>
          </a:p>
          <a:p>
            <a:endParaRPr lang="en-US" sz="2000" dirty="0">
              <a:cs typeface="Arial"/>
            </a:endParaRPr>
          </a:p>
          <a:p>
            <a:endParaRPr lang="en-US" dirty="0">
              <a:cs typeface="Arial"/>
            </a:endParaRPr>
          </a:p>
        </p:txBody>
      </p:sp>
    </p:spTree>
    <p:extLst>
      <p:ext uri="{BB962C8B-B14F-4D97-AF65-F5344CB8AC3E}">
        <p14:creationId xmlns:p14="http://schemas.microsoft.com/office/powerpoint/2010/main" val="1357460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5D47F5-8956-9668-2234-2E41C64482F8}"/>
              </a:ext>
            </a:extLst>
          </p:cNvPr>
          <p:cNvSpPr>
            <a:spLocks noGrp="1"/>
          </p:cNvSpPr>
          <p:nvPr>
            <p:ph type="title"/>
          </p:nvPr>
        </p:nvSpPr>
        <p:spPr>
          <a:xfrm>
            <a:off x="970722" y="482860"/>
            <a:ext cx="10515600" cy="782357"/>
          </a:xfrm>
        </p:spPr>
        <p:txBody>
          <a:bodyPr anchor="b">
            <a:normAutofit/>
          </a:bodyPr>
          <a:lstStyle/>
          <a:p>
            <a:r>
              <a:rPr lang="en-IE" sz="2500" dirty="0"/>
              <a:t>Regional support: </a:t>
            </a:r>
            <a:r>
              <a:rPr lang="en-US" sz="2500" dirty="0"/>
              <a:t>SSA AAP 2025 – Responsible Business Conduct and Critical Raw Materials sourcing and </a:t>
            </a:r>
            <a:r>
              <a:rPr lang="en-US" sz="2500" dirty="0">
                <a:latin typeface="Arial Narrow" panose="020B0606020202030204" pitchFamily="34" charset="0"/>
              </a:rPr>
              <a:t>traceability</a:t>
            </a:r>
            <a:r>
              <a:rPr lang="en-US" sz="2500" dirty="0"/>
              <a:t> in SSA</a:t>
            </a:r>
          </a:p>
        </p:txBody>
      </p:sp>
      <p:graphicFrame>
        <p:nvGraphicFramePr>
          <p:cNvPr id="6" name="Content Placeholder 1">
            <a:extLst>
              <a:ext uri="{FF2B5EF4-FFF2-40B4-BE49-F238E27FC236}">
                <a16:creationId xmlns:a16="http://schemas.microsoft.com/office/drawing/2014/main" id="{C988359C-EBC4-8F65-9FE0-6BD8C7832D14}"/>
              </a:ext>
            </a:extLst>
          </p:cNvPr>
          <p:cNvGraphicFramePr>
            <a:graphicFrameLocks noGrp="1"/>
          </p:cNvGraphicFramePr>
          <p:nvPr>
            <p:ph idx="1"/>
          </p:nvPr>
        </p:nvGraphicFramePr>
        <p:xfrm>
          <a:off x="838199" y="1825625"/>
          <a:ext cx="10905699" cy="3881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34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B567B4A-E6BB-864E-F998-A7C4929B8C9B}"/>
              </a:ext>
            </a:extLst>
          </p:cNvPr>
          <p:cNvSpPr>
            <a:spLocks noGrp="1"/>
          </p:cNvSpPr>
          <p:nvPr>
            <p:ph type="title"/>
          </p:nvPr>
        </p:nvSpPr>
        <p:spPr>
          <a:xfrm>
            <a:off x="970721" y="665740"/>
            <a:ext cx="10515600" cy="782357"/>
          </a:xfrm>
        </p:spPr>
        <p:txBody>
          <a:bodyPr anchor="b">
            <a:normAutofit fontScale="90000"/>
          </a:bodyPr>
          <a:lstStyle/>
          <a:p>
            <a:r>
              <a:rPr lang="en-IE" dirty="0">
                <a:latin typeface="Arial Narrow" panose="020B0606020202030204" pitchFamily="34" charset="0"/>
              </a:rPr>
              <a:t>Regional support: </a:t>
            </a:r>
            <a:r>
              <a:rPr lang="en-US" dirty="0">
                <a:latin typeface="Arial Narrow" panose="020B0606020202030204" pitchFamily="34" charset="0"/>
              </a:rPr>
              <a:t>Responsible Business Conduct in Africa - RBCA</a:t>
            </a:r>
          </a:p>
          <a:p>
            <a:endParaRPr lang="en-US" dirty="0"/>
          </a:p>
        </p:txBody>
      </p:sp>
      <p:graphicFrame>
        <p:nvGraphicFramePr>
          <p:cNvPr id="14" name="Content Placeholder 1">
            <a:extLst>
              <a:ext uri="{FF2B5EF4-FFF2-40B4-BE49-F238E27FC236}">
                <a16:creationId xmlns:a16="http://schemas.microsoft.com/office/drawing/2014/main" id="{78EC6680-D6B4-9041-1046-0BB2FA1B6B48}"/>
              </a:ext>
            </a:extLst>
          </p:cNvPr>
          <p:cNvGraphicFramePr>
            <a:graphicFrameLocks noGrp="1"/>
          </p:cNvGraphicFramePr>
          <p:nvPr>
            <p:ph idx="1"/>
            <p:extLst>
              <p:ext uri="{D42A27DB-BD31-4B8C-83A1-F6EECF244321}">
                <p14:modId xmlns:p14="http://schemas.microsoft.com/office/powerpoint/2010/main" val="3919377296"/>
              </p:ext>
            </p:extLst>
          </p:nvPr>
        </p:nvGraphicFramePr>
        <p:xfrm>
          <a:off x="775672" y="1539537"/>
          <a:ext cx="10905699" cy="444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903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BDA52-9B19-FB80-1ED1-A7E55491CAD9}"/>
              </a:ext>
            </a:extLst>
          </p:cNvPr>
          <p:cNvSpPr>
            <a:spLocks noGrp="1"/>
          </p:cNvSpPr>
          <p:nvPr>
            <p:ph type="title"/>
          </p:nvPr>
        </p:nvSpPr>
        <p:spPr>
          <a:xfrm>
            <a:off x="1038253" y="0"/>
            <a:ext cx="10380536" cy="782357"/>
          </a:xfrm>
        </p:spPr>
        <p:txBody>
          <a:bodyPr/>
          <a:lstStyle/>
          <a:p>
            <a:r>
              <a:rPr lang="en-IE" dirty="0"/>
              <a:t>ITC pilots - lessons learnt</a:t>
            </a:r>
          </a:p>
        </p:txBody>
      </p:sp>
      <p:sp>
        <p:nvSpPr>
          <p:cNvPr id="4" name="TextBox 3">
            <a:extLst>
              <a:ext uri="{FF2B5EF4-FFF2-40B4-BE49-F238E27FC236}">
                <a16:creationId xmlns:a16="http://schemas.microsoft.com/office/drawing/2014/main" id="{A8204F5D-B0D1-8C7A-5D79-BA7F1B4DB713}"/>
              </a:ext>
            </a:extLst>
          </p:cNvPr>
          <p:cNvSpPr txBox="1"/>
          <p:nvPr/>
        </p:nvSpPr>
        <p:spPr>
          <a:xfrm>
            <a:off x="458526" y="995653"/>
            <a:ext cx="5178187" cy="533755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lang="en-US" sz="2000" dirty="0">
                <a:solidFill>
                  <a:schemeClr val="tx2">
                    <a:lumMod val="75000"/>
                  </a:schemeClr>
                </a:solidFill>
                <a:latin typeface="+mj-lt"/>
                <a:ea typeface="Calibri"/>
                <a:cs typeface="Calibri"/>
                <a:sym typeface="Calibri"/>
              </a:rPr>
              <a:t>Awareness: </a:t>
            </a:r>
          </a:p>
          <a:p>
            <a:pPr marL="800100" lvl="1" indent="-342900">
              <a:lnSpc>
                <a:spcPct val="107000"/>
              </a:lnSpc>
              <a:buClr>
                <a:srgbClr val="000000"/>
              </a:buClr>
              <a:buSzPts val="1800"/>
              <a:buFont typeface="Arial" panose="020B0604020202020204" pitchFamily="34" charset="0"/>
              <a:buChar char="•"/>
              <a:defRPr/>
            </a:pPr>
            <a:r>
              <a:rPr lang="en-US" sz="2000" dirty="0">
                <a:solidFill>
                  <a:schemeClr val="tx2">
                    <a:lumMod val="75000"/>
                  </a:schemeClr>
                </a:solidFill>
                <a:latin typeface="+mj-lt"/>
                <a:ea typeface="Calibri"/>
                <a:cs typeface="Calibri"/>
                <a:sym typeface="Calibri"/>
              </a:rPr>
              <a:t>Tools &amp; materials on CS3D exist, but producers, buyers, national support institutions still lack knowledge</a:t>
            </a: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lang="en-US" sz="2000" dirty="0">
                <a:solidFill>
                  <a:schemeClr val="tx2">
                    <a:lumMod val="75000"/>
                  </a:schemeClr>
                </a:solidFill>
                <a:latin typeface="+mj-lt"/>
                <a:ea typeface="Calibri"/>
                <a:cs typeface="Calibri"/>
                <a:sym typeface="Calibri"/>
              </a:rPr>
              <a:t>Mutual understanding: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This </a:t>
            </a:r>
            <a:r>
              <a:rPr lang="en-US" sz="2000" dirty="0">
                <a:solidFill>
                  <a:schemeClr val="tx2">
                    <a:lumMod val="75000"/>
                  </a:schemeClr>
                </a:solidFill>
                <a:latin typeface="+mj-lt"/>
                <a:ea typeface="Calibri"/>
                <a:cs typeface="Calibri"/>
                <a:sym typeface="Calibri"/>
              </a:rPr>
              <a:t>is </a:t>
            </a: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lacking between producers, traders and buyers in the </a:t>
            </a:r>
            <a:r>
              <a:rPr lang="en-US" sz="2000" dirty="0">
                <a:solidFill>
                  <a:schemeClr val="tx2">
                    <a:lumMod val="75000"/>
                  </a:schemeClr>
                </a:solidFill>
                <a:latin typeface="+mj-lt"/>
                <a:ea typeface="Calibri"/>
                <a:cs typeface="Calibri"/>
                <a:sym typeface="Calibri"/>
              </a:rPr>
              <a:t>value chain</a:t>
            </a:r>
          </a:p>
          <a:p>
            <a:pPr marR="0" lvl="0" algn="l" defTabSz="914400" rtl="0" eaLnBrk="1" fontAlgn="auto" latinLnBrk="0" hangingPunct="1">
              <a:lnSpc>
                <a:spcPct val="107000"/>
              </a:lnSpc>
              <a:spcBef>
                <a:spcPts val="0"/>
              </a:spcBef>
              <a:spcAft>
                <a:spcPts val="0"/>
              </a:spcAft>
              <a:buClr>
                <a:srgbClr val="000000"/>
              </a:buClr>
              <a:buSzPts val="1800"/>
              <a:tabLst/>
              <a:defRPr/>
            </a:pP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Targeting and consolidation: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Accompanying measures need to be targeted and build on efforts already underway by industry, producer associations, governments and stakeholders</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p:txBody>
      </p:sp>
      <p:sp>
        <p:nvSpPr>
          <p:cNvPr id="3" name="TextBox 2">
            <a:extLst>
              <a:ext uri="{FF2B5EF4-FFF2-40B4-BE49-F238E27FC236}">
                <a16:creationId xmlns:a16="http://schemas.microsoft.com/office/drawing/2014/main" id="{15724D82-16E0-0E8B-8902-6B021B21F08F}"/>
              </a:ext>
            </a:extLst>
          </p:cNvPr>
          <p:cNvSpPr txBox="1"/>
          <p:nvPr/>
        </p:nvSpPr>
        <p:spPr>
          <a:xfrm>
            <a:off x="5978000" y="995653"/>
            <a:ext cx="5178187" cy="5337551"/>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Costs and benefits:</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co-investment in due diligence by all parties in the VC is needed</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equal distribution of costs and benefits of due diligence between VC actors is also needed</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DD data gathering:</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Government agencies and industry associations could provide platforms for gathering and sharing DD data</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b="1" dirty="0">
              <a:solidFill>
                <a:schemeClr val="tx2">
                  <a:lumMod val="75000"/>
                </a:schemeClr>
              </a:solidFill>
              <a:latin typeface="+mj-lt"/>
              <a:ea typeface="Calibri"/>
              <a:cs typeface="Calibri"/>
              <a:sym typeface="Calibri"/>
            </a:endParaRP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Voluntary schemes: </a:t>
            </a:r>
          </a:p>
          <a:p>
            <a:pPr marL="800100" lvl="1" indent="-342900">
              <a:lnSpc>
                <a:spcPct val="107000"/>
              </a:lnSpc>
              <a:buClr>
                <a:srgbClr val="000000"/>
              </a:buClr>
              <a:buSzPts val="1800"/>
              <a:buFont typeface="Arial" panose="020B0604020202020204" pitchFamily="34" charset="0"/>
              <a:buChar char="•"/>
              <a:defRPr/>
            </a:pPr>
            <a:r>
              <a:rPr kumimoji="0" lang="en-US" sz="2000" i="0" u="none" strike="noStrike" kern="1200" cap="none" spc="0" normalizeH="0" baseline="0" noProof="0" dirty="0">
                <a:ln>
                  <a:noFill/>
                </a:ln>
                <a:solidFill>
                  <a:schemeClr val="tx2">
                    <a:lumMod val="75000"/>
                  </a:schemeClr>
                </a:solidFill>
                <a:effectLst/>
                <a:uLnTx/>
                <a:uFillTx/>
                <a:latin typeface="+mj-lt"/>
                <a:ea typeface="Calibri"/>
                <a:cs typeface="Calibri"/>
                <a:sym typeface="Calibri"/>
              </a:rPr>
              <a:t>Need to define the roles of voluntary sustainability schemes/certifications</a:t>
            </a:r>
          </a:p>
          <a:p>
            <a:pPr marL="342900" marR="0" lvl="0" indent="-342900" algn="l" defTabSz="914400" rtl="0" eaLnBrk="1" fontAlgn="auto" latinLnBrk="0" hangingPunct="1">
              <a:lnSpc>
                <a:spcPct val="107000"/>
              </a:lnSpc>
              <a:spcBef>
                <a:spcPts val="0"/>
              </a:spcBef>
              <a:spcAft>
                <a:spcPts val="0"/>
              </a:spcAft>
              <a:buClr>
                <a:srgbClr val="000000"/>
              </a:buClr>
              <a:buSzPts val="1800"/>
              <a:buFont typeface="Arial" panose="020B0604020202020204" pitchFamily="34" charset="0"/>
              <a:buChar char="•"/>
              <a:tabLst/>
              <a:defRPr/>
            </a:pPr>
            <a:endParaRPr lang="en-US" sz="2000" dirty="0">
              <a:solidFill>
                <a:schemeClr val="tx2">
                  <a:lumMod val="75000"/>
                </a:schemeClr>
              </a:solidFill>
              <a:latin typeface="+mj-lt"/>
              <a:ea typeface="Calibri"/>
              <a:cs typeface="Calibri"/>
              <a:sym typeface="Calibri"/>
            </a:endParaRPr>
          </a:p>
        </p:txBody>
      </p:sp>
    </p:spTree>
    <p:extLst>
      <p:ext uri="{BB962C8B-B14F-4D97-AF65-F5344CB8AC3E}">
        <p14:creationId xmlns:p14="http://schemas.microsoft.com/office/powerpoint/2010/main" val="969217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9B7B-ADEE-8506-441C-F8F4A8172AEC}"/>
              </a:ext>
            </a:extLst>
          </p:cNvPr>
          <p:cNvSpPr>
            <a:spLocks noGrp="1"/>
          </p:cNvSpPr>
          <p:nvPr>
            <p:ph type="title"/>
          </p:nvPr>
        </p:nvSpPr>
        <p:spPr>
          <a:xfrm>
            <a:off x="970722" y="178060"/>
            <a:ext cx="10515600" cy="782357"/>
          </a:xfrm>
        </p:spPr>
        <p:txBody>
          <a:bodyPr/>
          <a:lstStyle/>
          <a:p>
            <a:r>
              <a:rPr lang="en-IE" dirty="0"/>
              <a:t>TPSD - Trade and Private Sector Development Facility</a:t>
            </a:r>
          </a:p>
        </p:txBody>
      </p:sp>
      <p:sp>
        <p:nvSpPr>
          <p:cNvPr id="8" name="TextBox 7">
            <a:extLst>
              <a:ext uri="{FF2B5EF4-FFF2-40B4-BE49-F238E27FC236}">
                <a16:creationId xmlns:a16="http://schemas.microsoft.com/office/drawing/2014/main" id="{0FCF714C-6128-C27D-0F31-9E2FDB6075E1}"/>
              </a:ext>
            </a:extLst>
          </p:cNvPr>
          <p:cNvSpPr txBox="1"/>
          <p:nvPr/>
        </p:nvSpPr>
        <p:spPr>
          <a:xfrm>
            <a:off x="779122" y="1596311"/>
            <a:ext cx="11116775" cy="4247317"/>
          </a:xfrm>
          <a:prstGeom prst="rect">
            <a:avLst/>
          </a:prstGeom>
          <a:noFill/>
        </p:spPr>
        <p:txBody>
          <a:bodyPr wrap="square">
            <a:spAutoFit/>
          </a:bodyPr>
          <a:lstStyle/>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We can offer analysis of VC impacted by new regulations:</a:t>
            </a:r>
          </a:p>
          <a:p>
            <a:pPr marL="800100" marR="0" lvl="1" indent="-342900" algn="just" defTabSz="914400" rtl="0" eaLnBrk="1" fontAlgn="base" latinLnBrk="0" hangingPunct="1">
              <a:lnSpc>
                <a:spcPct val="100000"/>
              </a:lnSpc>
              <a:spcBef>
                <a:spcPts val="240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Focusing on impact on PS – compliance, traceability, export impact</a:t>
            </a:r>
          </a:p>
          <a:p>
            <a:pPr marL="800100" marR="0" lvl="1" indent="-342900" algn="just" defTabSz="914400" rtl="0" eaLnBrk="1" fontAlgn="base" latinLnBrk="0" hangingPunct="1">
              <a:lnSpc>
                <a:spcPct val="100000"/>
              </a:lnSpc>
              <a:spcBef>
                <a:spcPts val="2400"/>
              </a:spcBef>
              <a:spcAft>
                <a:spcPts val="1200"/>
              </a:spcAft>
              <a:buClrTx/>
              <a:buSzTx/>
              <a:buFont typeface="Wingdings" panose="05000000000000000000" pitchFamily="2" charset="2"/>
              <a:buChar char="ü"/>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Objective: Understand the challenges so EU can better tailor support (also inform policy dialogue)</a:t>
            </a:r>
          </a:p>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Most of the assignments have been focused on EUDR rather than on CS3D </a:t>
            </a:r>
          </a:p>
          <a:p>
            <a:pPr marL="285750" marR="0" lvl="0" indent="-285750" algn="just" defTabSz="914400" rtl="0" eaLnBrk="1" fontAlgn="base" latinLnBrk="0" hangingPunct="1">
              <a:lnSpc>
                <a:spcPct val="100000"/>
              </a:lnSpc>
              <a:spcBef>
                <a:spcPts val="2400"/>
              </a:spcBef>
              <a:spcAft>
                <a:spcPts val="120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rgbClr val="034EA2">
                    <a:lumMod val="75000"/>
                  </a:srgbClr>
                </a:solidFill>
                <a:effectLst/>
                <a:uLnTx/>
                <a:uFillTx/>
                <a:latin typeface="Arial"/>
                <a:ea typeface="+mn-ea"/>
                <a:cs typeface="Calibri"/>
              </a:rPr>
              <a:t>But we have evidence of lower awareness of CS3D at all levels (also internally in the EU)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Calibri"/>
              </a:rPr>
              <a:t> </a:t>
            </a:r>
            <a:endParaRPr kumimoji="0" lang="en-IE" sz="2000" b="0" i="0" u="none" strike="noStrike" kern="1200" cap="none" spc="0" normalizeH="0" baseline="0" noProof="0" dirty="0">
              <a:ln>
                <a:noFill/>
              </a:ln>
              <a:solidFill>
                <a:srgbClr val="000000"/>
              </a:solidFill>
              <a:effectLst/>
              <a:uLnTx/>
              <a:uFillTx/>
              <a:latin typeface="Arial"/>
              <a:ea typeface="+mn-ea"/>
              <a:cs typeface="Calibri"/>
            </a:endParaRPr>
          </a:p>
        </p:txBody>
      </p:sp>
    </p:spTree>
    <p:extLst>
      <p:ext uri="{BB962C8B-B14F-4D97-AF65-F5344CB8AC3E}">
        <p14:creationId xmlns:p14="http://schemas.microsoft.com/office/powerpoint/2010/main" val="98497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6E19-54B1-3130-C0E3-27320AD6353C}"/>
              </a:ext>
            </a:extLst>
          </p:cNvPr>
          <p:cNvSpPr>
            <a:spLocks noGrp="1"/>
          </p:cNvSpPr>
          <p:nvPr>
            <p:ph type="title"/>
          </p:nvPr>
        </p:nvSpPr>
        <p:spPr/>
        <p:txBody>
          <a:bodyPr/>
          <a:lstStyle/>
          <a:p>
            <a:endParaRPr lang="en-IE"/>
          </a:p>
        </p:txBody>
      </p:sp>
      <p:graphicFrame>
        <p:nvGraphicFramePr>
          <p:cNvPr id="3" name="Table 2">
            <a:extLst>
              <a:ext uri="{FF2B5EF4-FFF2-40B4-BE49-F238E27FC236}">
                <a16:creationId xmlns:a16="http://schemas.microsoft.com/office/drawing/2014/main" id="{9D694B9A-25BF-E197-F3A4-8FEEA40C959F}"/>
              </a:ext>
            </a:extLst>
          </p:cNvPr>
          <p:cNvGraphicFramePr>
            <a:graphicFrameLocks noGrp="1"/>
          </p:cNvGraphicFramePr>
          <p:nvPr>
            <p:extLst>
              <p:ext uri="{D42A27DB-BD31-4B8C-83A1-F6EECF244321}">
                <p14:modId xmlns:p14="http://schemas.microsoft.com/office/powerpoint/2010/main" val="509853432"/>
              </p:ext>
            </p:extLst>
          </p:nvPr>
        </p:nvGraphicFramePr>
        <p:xfrm>
          <a:off x="295275" y="379333"/>
          <a:ext cx="11657239" cy="6308850"/>
        </p:xfrm>
        <a:graphic>
          <a:graphicData uri="http://schemas.openxmlformats.org/drawingml/2006/table">
            <a:tbl>
              <a:tblPr firstRow="1" firstCol="1" bandRow="1">
                <a:tableStyleId>{5C22544A-7EE6-4342-B048-85BDC9FD1C3A}</a:tableStyleId>
              </a:tblPr>
              <a:tblGrid>
                <a:gridCol w="3961935">
                  <a:extLst>
                    <a:ext uri="{9D8B030D-6E8A-4147-A177-3AD203B41FA5}">
                      <a16:colId xmlns:a16="http://schemas.microsoft.com/office/drawing/2014/main" val="1685310556"/>
                    </a:ext>
                  </a:extLst>
                </a:gridCol>
                <a:gridCol w="719739">
                  <a:extLst>
                    <a:ext uri="{9D8B030D-6E8A-4147-A177-3AD203B41FA5}">
                      <a16:colId xmlns:a16="http://schemas.microsoft.com/office/drawing/2014/main" val="1331451186"/>
                    </a:ext>
                  </a:extLst>
                </a:gridCol>
                <a:gridCol w="627017">
                  <a:extLst>
                    <a:ext uri="{9D8B030D-6E8A-4147-A177-3AD203B41FA5}">
                      <a16:colId xmlns:a16="http://schemas.microsoft.com/office/drawing/2014/main" val="3626351588"/>
                    </a:ext>
                  </a:extLst>
                </a:gridCol>
                <a:gridCol w="6348548">
                  <a:extLst>
                    <a:ext uri="{9D8B030D-6E8A-4147-A177-3AD203B41FA5}">
                      <a16:colId xmlns:a16="http://schemas.microsoft.com/office/drawing/2014/main" val="113759328"/>
                    </a:ext>
                  </a:extLst>
                </a:gridCol>
              </a:tblGrid>
              <a:tr h="391521">
                <a:tc>
                  <a:txBody>
                    <a:bodyPr/>
                    <a:lstStyle/>
                    <a:p>
                      <a:pPr algn="just" fontAlgn="base">
                        <a:lnSpc>
                          <a:spcPct val="107000"/>
                        </a:lnSpc>
                      </a:pPr>
                      <a:r>
                        <a:rPr lang="en-IE" sz="1400">
                          <a:effectLst/>
                        </a:rPr>
                        <a:t>Country/VCs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EUDR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Comments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607692384"/>
                  </a:ext>
                </a:extLst>
              </a:tr>
              <a:tr h="704234">
                <a:tc>
                  <a:txBody>
                    <a:bodyPr/>
                    <a:lstStyle/>
                    <a:p>
                      <a:pPr algn="just" fontAlgn="base">
                        <a:lnSpc>
                          <a:spcPct val="107000"/>
                        </a:lnSpc>
                      </a:pPr>
                      <a:r>
                        <a:rPr lang="en-IE" sz="1400" dirty="0">
                          <a:effectLst/>
                        </a:rPr>
                        <a:t>Guatemala 2022</a:t>
                      </a:r>
                    </a:p>
                    <a:p>
                      <a:pPr algn="just" fontAlgn="base">
                        <a:lnSpc>
                          <a:spcPct val="107000"/>
                        </a:lnSpc>
                      </a:pPr>
                      <a:r>
                        <a:rPr lang="en-IE" sz="1400" dirty="0">
                          <a:effectLst/>
                        </a:rPr>
                        <a:t>(Coffee, cocoa, sugar, palm oil, wood products)</a:t>
                      </a:r>
                      <a:endParaRPr lang="en-I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Five VCs covered by EUDR, one only by CS3D (sugar). </a:t>
                      </a:r>
                      <a:r>
                        <a:rPr lang="en-IE" sz="1400">
                          <a:effectLst/>
                          <a:highlight>
                            <a:srgbClr val="FFFF00"/>
                          </a:highlight>
                        </a:rPr>
                        <a:t>Impact assessment for CS3D limited to these covered VCS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395070493"/>
                  </a:ext>
                </a:extLst>
              </a:tr>
              <a:tr h="464033">
                <a:tc>
                  <a:txBody>
                    <a:bodyPr/>
                    <a:lstStyle/>
                    <a:p>
                      <a:pPr algn="just" fontAlgn="base">
                        <a:lnSpc>
                          <a:spcPct val="107000"/>
                        </a:lnSpc>
                      </a:pPr>
                      <a:r>
                        <a:rPr lang="en-IE" sz="1400">
                          <a:effectLst/>
                        </a:rPr>
                        <a:t>Côte d’Ivoire 2023 (wood, coffee, cocoa, palm oil and rubber value chains)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CS3D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501157823"/>
                  </a:ext>
                </a:extLst>
              </a:tr>
              <a:tr h="464033">
                <a:tc>
                  <a:txBody>
                    <a:bodyPr/>
                    <a:lstStyle/>
                    <a:p>
                      <a:pPr algn="just" fontAlgn="base">
                        <a:lnSpc>
                          <a:spcPct val="107000"/>
                        </a:lnSpc>
                      </a:pPr>
                      <a:r>
                        <a:rPr lang="en-IE" sz="1400">
                          <a:effectLst/>
                        </a:rPr>
                        <a:t>Peru 2023 (coffee, cocoa, palm oil, wood products)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CS3D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174084583"/>
                  </a:ext>
                </a:extLst>
              </a:tr>
              <a:tr h="704234">
                <a:tc>
                  <a:txBody>
                    <a:bodyPr/>
                    <a:lstStyle/>
                    <a:p>
                      <a:pPr algn="just" fontAlgn="base">
                        <a:lnSpc>
                          <a:spcPct val="107000"/>
                        </a:lnSpc>
                      </a:pPr>
                      <a:r>
                        <a:rPr lang="en-IE" sz="1400">
                          <a:effectLst/>
                        </a:rPr>
                        <a:t>Bolivia 2023 (coffee, cocoa, wood products, soy and beef products including leather)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Awareness on EUDR and CS3D very limited. Emergency of implementation of EUDR and necessity for EUD to concentrate on EUDR and have inputs for updating their programmes.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845046655"/>
                  </a:ext>
                </a:extLst>
              </a:tr>
              <a:tr h="464033">
                <a:tc>
                  <a:txBody>
                    <a:bodyPr/>
                    <a:lstStyle/>
                    <a:p>
                      <a:pPr algn="just" fontAlgn="base">
                        <a:lnSpc>
                          <a:spcPct val="107000"/>
                        </a:lnSpc>
                      </a:pPr>
                      <a:r>
                        <a:rPr lang="en-IE" sz="1400">
                          <a:effectLst/>
                        </a:rPr>
                        <a:t>Burundi 2024 (coffee, tea and palm oil)</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Analysis on EUDR limited given (1) lack of awareness on CS3D, emergency to EUDR compared to CS3D</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368224015"/>
                  </a:ext>
                </a:extLst>
              </a:tr>
              <a:tr h="540027">
                <a:tc>
                  <a:txBody>
                    <a:bodyPr/>
                    <a:lstStyle/>
                    <a:p>
                      <a:pPr algn="just" fontAlgn="base">
                        <a:lnSpc>
                          <a:spcPct val="107000"/>
                        </a:lnSpc>
                      </a:pPr>
                      <a:r>
                        <a:rPr lang="en-IE" sz="1400">
                          <a:effectLst/>
                        </a:rPr>
                        <a:t>Costa Rica 2023 a Roadmap to facilitate coffee sector EUDR adaptation.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Assignment clearly designed to support coffee private sector with EUDR implementation, and results used in the formulation of a new programme</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2944346282"/>
                  </a:ext>
                </a:extLst>
              </a:tr>
              <a:tr h="704234">
                <a:tc>
                  <a:txBody>
                    <a:bodyPr/>
                    <a:lstStyle/>
                    <a:p>
                      <a:pPr algn="just" fontAlgn="base">
                        <a:lnSpc>
                          <a:spcPct val="107000"/>
                        </a:lnSpc>
                      </a:pPr>
                      <a:r>
                        <a:rPr lang="en-IE" sz="1400">
                          <a:effectLst/>
                        </a:rPr>
                        <a:t>Guatemala 2023-2024 workshops and Road Maps for coffee, cocoa, palm oil</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Road Map are design to propose priority short term measures to facilitate implementation and adaptation to EUDR traceability and legality requirements. Only most affected sectors targeted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2759171512"/>
                  </a:ext>
                </a:extLst>
              </a:tr>
              <a:tr h="704234">
                <a:tc>
                  <a:txBody>
                    <a:bodyPr/>
                    <a:lstStyle/>
                    <a:p>
                      <a:pPr algn="just" fontAlgn="base">
                        <a:lnSpc>
                          <a:spcPct val="107000"/>
                        </a:lnSpc>
                      </a:pPr>
                      <a:r>
                        <a:rPr lang="en-IE" sz="1400">
                          <a:effectLst/>
                        </a:rPr>
                        <a:t>Bolivia  2024</a:t>
                      </a:r>
                    </a:p>
                    <a:p>
                      <a:pPr algn="just" fontAlgn="base">
                        <a:lnSpc>
                          <a:spcPct val="107000"/>
                        </a:lnSpc>
                      </a:pPr>
                      <a:r>
                        <a:rPr lang="en-IE" sz="1400">
                          <a:effectLst/>
                        </a:rPr>
                        <a:t>Workshops and Road Map on coffee and Cocoa</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Idem. Sectors targeted: coffee and cocoa</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1441600639"/>
                  </a:ext>
                </a:extLst>
              </a:tr>
              <a:tr h="704234">
                <a:tc>
                  <a:txBody>
                    <a:bodyPr/>
                    <a:lstStyle/>
                    <a:p>
                      <a:pPr algn="just" fontAlgn="base">
                        <a:lnSpc>
                          <a:spcPct val="107000"/>
                        </a:lnSpc>
                      </a:pPr>
                      <a:r>
                        <a:rPr lang="en-IE" sz="1400">
                          <a:effectLst/>
                        </a:rPr>
                        <a:t>Togo 2024</a:t>
                      </a:r>
                    </a:p>
                    <a:p>
                      <a:pPr algn="just" fontAlgn="base">
                        <a:lnSpc>
                          <a:spcPct val="107000"/>
                        </a:lnSpc>
                      </a:pPr>
                      <a:r>
                        <a:rPr lang="en-IE" sz="1400">
                          <a:effectLst/>
                        </a:rPr>
                        <a:t>Impact assessment for Coffee, cocoa, soy and wood products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 </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O</a:t>
                      </a:r>
                      <a:r>
                        <a:rPr lang="fr-BE" sz="1400">
                          <a:effectLst/>
                        </a:rPr>
                        <a:t>ngoing mission.</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621174914"/>
                  </a:ext>
                </a:extLst>
              </a:tr>
              <a:tr h="464033">
                <a:tc>
                  <a:txBody>
                    <a:bodyPr/>
                    <a:lstStyle/>
                    <a:p>
                      <a:pPr algn="just" fontAlgn="base">
                        <a:lnSpc>
                          <a:spcPct val="107000"/>
                        </a:lnSpc>
                      </a:pPr>
                      <a:r>
                        <a:rPr lang="en-IE" sz="1400">
                          <a:effectLst/>
                        </a:rPr>
                        <a:t>Regional Africa 2024 impact assessment</a:t>
                      </a:r>
                    </a:p>
                    <a:p>
                      <a:pPr algn="just" fontAlgn="base">
                        <a:lnSpc>
                          <a:spcPct val="107000"/>
                        </a:lnSpc>
                      </a:pPr>
                      <a:r>
                        <a:rPr lang="en-IE" sz="1400">
                          <a:effectLst/>
                        </a:rPr>
                        <a:t>(all commodities covered by EUDR)</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yes</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a:effectLst/>
                        </a:rPr>
                        <a:t>No</a:t>
                      </a:r>
                      <a:endParaRPr lang="en-IE"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tc>
                  <a:txBody>
                    <a:bodyPr/>
                    <a:lstStyle/>
                    <a:p>
                      <a:pPr algn="just" fontAlgn="base">
                        <a:lnSpc>
                          <a:spcPct val="107000"/>
                        </a:lnSpc>
                      </a:pPr>
                      <a:r>
                        <a:rPr lang="en-IE" sz="1400" dirty="0">
                          <a:effectLst/>
                        </a:rPr>
                        <a:t>Objective: to similar assessment than the one conducted for LATAM.</a:t>
                      </a:r>
                      <a:endParaRPr lang="en-IE"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423" marR="59423" marT="0" marB="0"/>
                </a:tc>
                <a:extLst>
                  <a:ext uri="{0D108BD9-81ED-4DB2-BD59-A6C34878D82A}">
                    <a16:rowId xmlns:a16="http://schemas.microsoft.com/office/drawing/2014/main" val="3101271855"/>
                  </a:ext>
                </a:extLst>
              </a:tr>
            </a:tbl>
          </a:graphicData>
        </a:graphic>
      </p:graphicFrame>
    </p:spTree>
    <p:extLst>
      <p:ext uri="{BB962C8B-B14F-4D97-AF65-F5344CB8AC3E}">
        <p14:creationId xmlns:p14="http://schemas.microsoft.com/office/powerpoint/2010/main" val="321108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A030-29ED-3A1F-7675-289E8D888350}"/>
              </a:ext>
            </a:extLst>
          </p:cNvPr>
          <p:cNvSpPr>
            <a:spLocks noGrp="1"/>
          </p:cNvSpPr>
          <p:nvPr>
            <p:ph type="title"/>
          </p:nvPr>
        </p:nvSpPr>
        <p:spPr>
          <a:xfrm>
            <a:off x="970722" y="0"/>
            <a:ext cx="10515600" cy="782357"/>
          </a:xfrm>
        </p:spPr>
        <p:txBody>
          <a:bodyPr/>
          <a:lstStyle/>
          <a:p>
            <a:r>
              <a:rPr lang="en-IE" dirty="0"/>
              <a:t>Agenda </a:t>
            </a:r>
          </a:p>
        </p:txBody>
      </p:sp>
      <p:sp>
        <p:nvSpPr>
          <p:cNvPr id="6" name="TextBox 5">
            <a:extLst>
              <a:ext uri="{FF2B5EF4-FFF2-40B4-BE49-F238E27FC236}">
                <a16:creationId xmlns:a16="http://schemas.microsoft.com/office/drawing/2014/main" id="{361692C1-8B01-B496-C93C-34D68B74CA0E}"/>
              </a:ext>
            </a:extLst>
          </p:cNvPr>
          <p:cNvSpPr txBox="1"/>
          <p:nvPr/>
        </p:nvSpPr>
        <p:spPr>
          <a:xfrm>
            <a:off x="970722" y="597220"/>
            <a:ext cx="11221278" cy="7088864"/>
          </a:xfrm>
          <a:prstGeom prst="rect">
            <a:avLst/>
          </a:prstGeom>
          <a:noFill/>
        </p:spPr>
        <p:txBody>
          <a:bodyPr wrap="square">
            <a:spAutoFit/>
          </a:bodyPr>
          <a:lstStyle/>
          <a:p>
            <a:pPr marL="1371600" indent="-1371600">
              <a:lnSpc>
                <a:spcPct val="107000"/>
              </a:lnSpc>
              <a:spcAft>
                <a:spcPts val="600"/>
              </a:spcAft>
            </a:pPr>
            <a:r>
              <a:rPr lang="en-IE"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15h00 – 15h05	Welcome and introductory remarks </a:t>
            </a:r>
            <a:r>
              <a:rPr lang="en-IE" b="1" dirty="0">
                <a:latin typeface="+mj-lt"/>
                <a:ea typeface="Calibri" panose="020F0502020204030204" pitchFamily="34" charset="0"/>
                <a:cs typeface="Times New Roman" panose="02020603050405020304" pitchFamily="18" charset="0"/>
              </a:rPr>
              <a:t>– </a:t>
            </a:r>
            <a:r>
              <a:rPr lang="en-IE" dirty="0">
                <a:latin typeface="+mj-lt"/>
                <a:ea typeface="Calibri" panose="020F0502020204030204" pitchFamily="34" charset="0"/>
                <a:cs typeface="Times New Roman" panose="02020603050405020304" pitchFamily="18" charset="0"/>
              </a:rPr>
              <a:t>Jean-Paul </a:t>
            </a:r>
            <a:r>
              <a:rPr lang="en-IE" dirty="0" err="1">
                <a:latin typeface="+mj-lt"/>
                <a:ea typeface="Calibri" panose="020F0502020204030204" pitchFamily="34" charset="0"/>
                <a:cs typeface="Times New Roman" panose="02020603050405020304" pitchFamily="18" charset="0"/>
              </a:rPr>
              <a:t>Heerschap</a:t>
            </a:r>
            <a:r>
              <a:rPr lang="en-IE" dirty="0">
                <a:latin typeface="+mj-lt"/>
                <a:ea typeface="Calibri" panose="020F0502020204030204" pitchFamily="34" charset="0"/>
                <a:cs typeface="Times New Roman" panose="02020603050405020304" pitchFamily="18" charset="0"/>
              </a:rPr>
              <a:t> </a:t>
            </a:r>
            <a:r>
              <a:rPr lang="en-IE" sz="1800" dirty="0">
                <a:effectLst/>
                <a:latin typeface="+mj-lt"/>
                <a:ea typeface="Calibri" panose="020F0502020204030204" pitchFamily="34" charset="0"/>
                <a:cs typeface="Times New Roman" panose="02020603050405020304" pitchFamily="18" charset="0"/>
              </a:rPr>
              <a:t>E3</a:t>
            </a: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15h05 – 15h25</a:t>
            </a:r>
            <a:r>
              <a:rPr lang="en-IE" sz="1800" dirty="0">
                <a:effectLst/>
                <a:latin typeface="+mj-lt"/>
                <a:ea typeface="Calibri" panose="020F0502020204030204" pitchFamily="34" charset="0"/>
                <a:cs typeface="Times New Roman" panose="02020603050405020304" pitchFamily="18" charset="0"/>
              </a:rPr>
              <a:t>	</a:t>
            </a:r>
            <a:r>
              <a:rPr lang="en-IE" sz="1800" b="1" dirty="0">
                <a:effectLst/>
                <a:latin typeface="+mj-lt"/>
                <a:ea typeface="Calibri" panose="020F0502020204030204" pitchFamily="34" charset="0"/>
                <a:cs typeface="Times New Roman" panose="02020603050405020304" pitchFamily="18" charset="0"/>
              </a:rPr>
              <a:t>Setting the scene, and the global accompanying measures to CS3D</a:t>
            </a:r>
            <a:r>
              <a:rPr lang="en-IE" sz="1800" dirty="0">
                <a:effectLst/>
                <a:latin typeface="+mj-lt"/>
                <a:ea typeface="Calibri" panose="020F0502020204030204" pitchFamily="34" charset="0"/>
                <a:cs typeface="Times New Roman" panose="02020603050405020304" pitchFamily="18" charset="0"/>
              </a:rPr>
              <a:t> </a:t>
            </a:r>
            <a:endParaRPr lang="en-IE" dirty="0">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Qazal Jamali and Hélène </a:t>
            </a:r>
            <a:r>
              <a:rPr lang="en-IE" sz="1800" dirty="0" err="1">
                <a:effectLst/>
                <a:latin typeface="+mj-lt"/>
                <a:ea typeface="Calibri" panose="020F0502020204030204" pitchFamily="34" charset="0"/>
                <a:cs typeface="Times New Roman" panose="02020603050405020304" pitchFamily="18" charset="0"/>
              </a:rPr>
              <a:t>Beaghe</a:t>
            </a:r>
            <a:r>
              <a:rPr lang="en-IE" sz="1800" dirty="0">
                <a:effectLst/>
                <a:latin typeface="+mj-lt"/>
                <a:ea typeface="Calibri" panose="020F0502020204030204" pitchFamily="34" charset="0"/>
                <a:cs typeface="Times New Roman" panose="02020603050405020304" pitchFamily="18" charset="0"/>
              </a:rPr>
              <a:t>, E3</a:t>
            </a:r>
          </a:p>
          <a:p>
            <a:pPr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a:t>
            </a:r>
          </a:p>
          <a:p>
            <a:pPr marL="1371600" indent="-1371600" algn="just">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15h25 – 15h35 </a:t>
            </a:r>
            <a:r>
              <a:rPr lang="en-IE" sz="1800" dirty="0">
                <a:effectLst/>
                <a:latin typeface="+mj-lt"/>
                <a:ea typeface="Calibri" panose="020F0502020204030204" pitchFamily="34" charset="0"/>
                <a:cs typeface="Times New Roman" panose="02020603050405020304" pitchFamily="18" charset="0"/>
              </a:rPr>
              <a:t>	</a:t>
            </a:r>
            <a:r>
              <a:rPr lang="en-IE" sz="1800" b="1" dirty="0">
                <a:effectLst/>
                <a:latin typeface="+mj-lt"/>
                <a:ea typeface="Calibri" panose="020F0502020204030204" pitchFamily="34" charset="0"/>
                <a:cs typeface="Times New Roman" panose="02020603050405020304" pitchFamily="18" charset="0"/>
              </a:rPr>
              <a:t>Accompanying the implementation of CS3D from a Human Rights perspective</a:t>
            </a:r>
            <a:r>
              <a:rPr lang="en-IE" sz="1800" dirty="0">
                <a:effectLst/>
                <a:latin typeface="+mj-lt"/>
                <a:ea typeface="Calibri" panose="020F0502020204030204" pitchFamily="34" charset="0"/>
                <a:cs typeface="Times New Roman" panose="02020603050405020304" pitchFamily="18" charset="0"/>
              </a:rPr>
              <a:t> </a:t>
            </a:r>
            <a:endParaRPr lang="en-IE" dirty="0">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Jonathan Van </a:t>
            </a:r>
            <a:r>
              <a:rPr lang="en-IE" sz="1800" dirty="0" err="1">
                <a:effectLst/>
                <a:latin typeface="+mj-lt"/>
                <a:ea typeface="Calibri" panose="020F0502020204030204" pitchFamily="34" charset="0"/>
                <a:cs typeface="Times New Roman" panose="02020603050405020304" pitchFamily="18" charset="0"/>
              </a:rPr>
              <a:t>Meerbeeck</a:t>
            </a:r>
            <a:r>
              <a:rPr lang="en-IE" dirty="0">
                <a:latin typeface="+mj-lt"/>
                <a:ea typeface="Calibri" panose="020F0502020204030204" pitchFamily="34" charset="0"/>
                <a:cs typeface="Times New Roman" panose="02020603050405020304" pitchFamily="18" charset="0"/>
              </a:rPr>
              <a:t> and </a:t>
            </a:r>
            <a:r>
              <a:rPr lang="en-IE" sz="1800" dirty="0">
                <a:effectLst/>
                <a:latin typeface="+mj-lt"/>
                <a:ea typeface="Calibri" panose="020F0502020204030204" pitchFamily="34" charset="0"/>
                <a:cs typeface="Times New Roman" panose="02020603050405020304" pitchFamily="18" charset="0"/>
              </a:rPr>
              <a:t>Caroline Valette, G1</a:t>
            </a:r>
          </a:p>
          <a:p>
            <a:pPr algn="just">
              <a:lnSpc>
                <a:spcPct val="107000"/>
              </a:lnSpc>
              <a:spcAft>
                <a:spcPts val="600"/>
              </a:spcAft>
            </a:pPr>
            <a:r>
              <a:rPr lang="en-IE" sz="1800" dirty="0">
                <a:effectLst/>
                <a:latin typeface="+mj-lt"/>
                <a:ea typeface="Calibri" panose="020F0502020204030204" pitchFamily="34" charset="0"/>
                <a:cs typeface="Times New Roman" panose="02020603050405020304" pitchFamily="18" charset="0"/>
              </a:rPr>
              <a:t> </a:t>
            </a:r>
          </a:p>
          <a:p>
            <a:pPr marL="1371600" indent="-1371600" algn="just">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15h35 – 15h50 	Regional accompanying measures: RBC LAC and RBC Africa </a:t>
            </a:r>
            <a:endParaRPr lang="en-IE" b="1" dirty="0">
              <a:latin typeface="+mj-lt"/>
              <a:ea typeface="Calibri" panose="020F0502020204030204" pitchFamily="34" charset="0"/>
              <a:cs typeface="Times New Roman" panose="02020603050405020304" pitchFamily="18" charset="0"/>
            </a:endParaRPr>
          </a:p>
          <a:p>
            <a:pPr marL="1371600" indent="-1371600" algn="just">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r>
              <a:rPr lang="en-IE" sz="1800" dirty="0">
                <a:effectLst/>
                <a:latin typeface="+mj-lt"/>
                <a:ea typeface="Calibri" panose="020F0502020204030204" pitchFamily="34" charset="0"/>
                <a:cs typeface="Times New Roman" panose="02020603050405020304" pitchFamily="18" charset="0"/>
              </a:rPr>
              <a:t>Jim </a:t>
            </a:r>
            <a:r>
              <a:rPr lang="en-IE" sz="1800" dirty="0" err="1">
                <a:effectLst/>
                <a:latin typeface="+mj-lt"/>
                <a:ea typeface="Calibri" panose="020F0502020204030204" pitchFamily="34" charset="0"/>
                <a:cs typeface="Times New Roman" panose="02020603050405020304" pitchFamily="18" charset="0"/>
              </a:rPr>
              <a:t>Stoopman</a:t>
            </a:r>
            <a:r>
              <a:rPr lang="en-IE" sz="1800" dirty="0">
                <a:effectLst/>
                <a:latin typeface="+mj-lt"/>
                <a:ea typeface="Calibri" panose="020F0502020204030204" pitchFamily="34" charset="0"/>
                <a:cs typeface="Times New Roman" panose="02020603050405020304" pitchFamily="18" charset="0"/>
              </a:rPr>
              <a:t>, B1, and Eduin Matta Castillo, A2</a:t>
            </a: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15h50 - 15h55	TPSD: assessing the CS3D needs </a:t>
            </a:r>
            <a:endParaRPr lang="en-IE" b="1" dirty="0">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r>
              <a:rPr lang="en-IE" sz="1800" dirty="0">
                <a:effectLst/>
                <a:latin typeface="+mj-lt"/>
                <a:ea typeface="Calibri" panose="020F0502020204030204" pitchFamily="34" charset="0"/>
                <a:cs typeface="Times New Roman" panose="02020603050405020304" pitchFamily="18" charset="0"/>
              </a:rPr>
              <a:t>Paz Velasco-Velazquez, E2</a:t>
            </a: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mj-lt"/>
                <a:ea typeface="Calibri" panose="020F0502020204030204" pitchFamily="34" charset="0"/>
                <a:cs typeface="Times New Roman" panose="02020603050405020304" pitchFamily="18" charset="0"/>
              </a:rPr>
              <a:t>15h55 – 16h30	Exchange of views </a:t>
            </a:r>
            <a:endParaRPr lang="en-IE" sz="1800" dirty="0">
              <a:effectLst/>
              <a:latin typeface="+mj-lt"/>
              <a:ea typeface="Calibri" panose="020F0502020204030204" pitchFamily="34" charset="0"/>
              <a:cs typeface="Times New Roman" panose="02020603050405020304" pitchFamily="18" charset="0"/>
            </a:endParaRPr>
          </a:p>
          <a:p>
            <a:pPr marL="1371600" indent="-1371600">
              <a:lnSpc>
                <a:spcPct val="107000"/>
              </a:lnSpc>
              <a:spcAft>
                <a:spcPts val="6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600"/>
              </a:spcAft>
            </a:pPr>
            <a:r>
              <a:rPr lang="en-I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298507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AA83-BB67-E798-470D-BC639439D146}"/>
              </a:ext>
            </a:extLst>
          </p:cNvPr>
          <p:cNvSpPr>
            <a:spLocks noGrp="1"/>
          </p:cNvSpPr>
          <p:nvPr>
            <p:ph type="title"/>
          </p:nvPr>
        </p:nvSpPr>
        <p:spPr>
          <a:xfrm>
            <a:off x="1097280" y="482860"/>
            <a:ext cx="10515600" cy="782357"/>
          </a:xfrm>
        </p:spPr>
        <p:txBody>
          <a:bodyPr/>
          <a:lstStyle/>
          <a:p>
            <a:r>
              <a:rPr lang="fr-BE"/>
              <a:t>Further supporting material</a:t>
            </a:r>
            <a:endParaRPr lang="en-IE" dirty="0"/>
          </a:p>
        </p:txBody>
      </p:sp>
      <p:sp>
        <p:nvSpPr>
          <p:cNvPr id="3" name="TextBox 2">
            <a:extLst>
              <a:ext uri="{FF2B5EF4-FFF2-40B4-BE49-F238E27FC236}">
                <a16:creationId xmlns:a16="http://schemas.microsoft.com/office/drawing/2014/main" id="{B3F21B71-D530-EAFF-07AC-B008E1287A95}"/>
              </a:ext>
            </a:extLst>
          </p:cNvPr>
          <p:cNvSpPr txBox="1"/>
          <p:nvPr/>
        </p:nvSpPr>
        <p:spPr>
          <a:xfrm>
            <a:off x="1097280" y="4135899"/>
            <a:ext cx="10241280" cy="1569660"/>
          </a:xfrm>
          <a:prstGeom prst="rect">
            <a:avLst/>
          </a:prstGeom>
          <a:noFill/>
        </p:spPr>
        <p:txBody>
          <a:bodyPr wrap="square" rtlCol="0">
            <a:spAutoFit/>
          </a:bodyPr>
          <a:lstStyle/>
          <a:p>
            <a:endParaRPr lang="fr-BE" sz="2400" dirty="0"/>
          </a:p>
          <a:p>
            <a:r>
              <a:rPr lang="fr-BE" sz="2400" dirty="0" err="1"/>
              <a:t>Please</a:t>
            </a:r>
            <a:r>
              <a:rPr lang="fr-BE" sz="2400" dirty="0"/>
              <a:t> </a:t>
            </a:r>
            <a:r>
              <a:rPr lang="fr-BE" sz="2400" dirty="0" err="1"/>
              <a:t>register</a:t>
            </a:r>
            <a:r>
              <a:rPr lang="fr-BE" sz="2400" dirty="0"/>
              <a:t> to </a:t>
            </a:r>
            <a:r>
              <a:rPr lang="fr-BE" sz="2400" dirty="0" err="1"/>
              <a:t>our</a:t>
            </a:r>
            <a:r>
              <a:rPr lang="fr-BE" sz="2400" dirty="0"/>
              <a:t> </a:t>
            </a:r>
            <a:r>
              <a:rPr lang="fr-BE" sz="2400" dirty="0">
                <a:hlinkClick r:id="rId2"/>
              </a:rPr>
              <a:t>CAP4DEV page </a:t>
            </a:r>
            <a:r>
              <a:rPr lang="fr-BE" sz="2400" dirty="0"/>
              <a:t>. </a:t>
            </a:r>
          </a:p>
          <a:p>
            <a:endParaRPr lang="fr-BE" sz="2400" dirty="0"/>
          </a:p>
          <a:p>
            <a:endParaRPr lang="en-IE" sz="2400" dirty="0"/>
          </a:p>
        </p:txBody>
      </p:sp>
      <p:sp>
        <p:nvSpPr>
          <p:cNvPr id="5" name="TextBox 4">
            <a:extLst>
              <a:ext uri="{FF2B5EF4-FFF2-40B4-BE49-F238E27FC236}">
                <a16:creationId xmlns:a16="http://schemas.microsoft.com/office/drawing/2014/main" id="{645442A7-DAEC-C44D-653C-310F1259C146}"/>
              </a:ext>
            </a:extLst>
          </p:cNvPr>
          <p:cNvSpPr txBox="1"/>
          <p:nvPr/>
        </p:nvSpPr>
        <p:spPr>
          <a:xfrm>
            <a:off x="1097280" y="1992533"/>
            <a:ext cx="6387738" cy="1815882"/>
          </a:xfrm>
          <a:prstGeom prst="rect">
            <a:avLst/>
          </a:prstGeom>
          <a:noFill/>
        </p:spPr>
        <p:txBody>
          <a:bodyPr wrap="square">
            <a:spAutoFit/>
          </a:bodyPr>
          <a:lstStyle/>
          <a:p>
            <a:pPr marL="285750" indent="-285750">
              <a:buFont typeface="Arial" panose="020B0604020202020204" pitchFamily="34" charset="0"/>
              <a:buChar char="•"/>
            </a:pPr>
            <a:r>
              <a:rPr lang="en-US" sz="2800" dirty="0"/>
              <a:t>LTTS</a:t>
            </a:r>
          </a:p>
          <a:p>
            <a:pPr marL="285750" indent="-285750">
              <a:buFont typeface="Arial" panose="020B0604020202020204" pitchFamily="34" charset="0"/>
              <a:buChar char="•"/>
            </a:pPr>
            <a:r>
              <a:rPr lang="en-US" sz="2800" dirty="0">
                <a:hlinkClick r:id="rId3"/>
              </a:rPr>
              <a:t>ITC guidance document on accompanying measures</a:t>
            </a:r>
            <a:endParaRPr lang="en-US" sz="2800" dirty="0"/>
          </a:p>
          <a:p>
            <a:pPr marL="285750" indent="-285750">
              <a:buFont typeface="Arial" panose="020B0604020202020204" pitchFamily="34" charset="0"/>
              <a:buChar char="•"/>
            </a:pPr>
            <a:r>
              <a:rPr lang="en-US" sz="2800" dirty="0"/>
              <a:t>Internal note</a:t>
            </a:r>
            <a:endParaRPr lang="en-IE" sz="2800" dirty="0"/>
          </a:p>
        </p:txBody>
      </p:sp>
      <p:pic>
        <p:nvPicPr>
          <p:cNvPr id="6" name="Picture 5">
            <a:extLst>
              <a:ext uri="{FF2B5EF4-FFF2-40B4-BE49-F238E27FC236}">
                <a16:creationId xmlns:a16="http://schemas.microsoft.com/office/drawing/2014/main" id="{C2A6A162-DD18-B789-77B7-7F980767CE04}"/>
              </a:ext>
            </a:extLst>
          </p:cNvPr>
          <p:cNvPicPr>
            <a:picLocks noChangeAspect="1"/>
          </p:cNvPicPr>
          <p:nvPr/>
        </p:nvPicPr>
        <p:blipFill>
          <a:blip r:embed="rId4"/>
          <a:stretch>
            <a:fillRect/>
          </a:stretch>
        </p:blipFill>
        <p:spPr>
          <a:xfrm>
            <a:off x="7985446" y="663730"/>
            <a:ext cx="3627434" cy="5041829"/>
          </a:xfrm>
          <a:prstGeom prst="rect">
            <a:avLst/>
          </a:prstGeom>
        </p:spPr>
      </p:pic>
    </p:spTree>
    <p:extLst>
      <p:ext uri="{BB962C8B-B14F-4D97-AF65-F5344CB8AC3E}">
        <p14:creationId xmlns:p14="http://schemas.microsoft.com/office/powerpoint/2010/main" val="2833812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122362"/>
            <a:ext cx="10156297" cy="2306637"/>
          </a:xfrm>
        </p:spPr>
        <p:txBody>
          <a:bodyPr/>
          <a:lstStyle/>
          <a:p>
            <a:r>
              <a:rPr lang="en-IE" dirty="0"/>
              <a:t>Thank you!</a:t>
            </a:r>
            <a:br>
              <a:rPr lang="en-IE" dirty="0"/>
            </a:br>
            <a:br>
              <a:rPr lang="en-IE" sz="1800" dirty="0"/>
            </a:br>
            <a:br>
              <a:rPr lang="en-IE" sz="1800" dirty="0"/>
            </a:br>
            <a:endParaRPr lang="en-GB" sz="1400"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2022 |  </a:t>
            </a:r>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4" name="TextBox 3">
            <a:extLst>
              <a:ext uri="{FF2B5EF4-FFF2-40B4-BE49-F238E27FC236}">
                <a16:creationId xmlns:a16="http://schemas.microsoft.com/office/drawing/2014/main" id="{8C2EF11A-482C-0645-95FB-017459A1681D}"/>
              </a:ext>
            </a:extLst>
          </p:cNvPr>
          <p:cNvSpPr txBox="1"/>
          <p:nvPr/>
        </p:nvSpPr>
        <p:spPr>
          <a:xfrm>
            <a:off x="2246811" y="4139125"/>
            <a:ext cx="9731829" cy="707886"/>
          </a:xfrm>
          <a:prstGeom prst="rect">
            <a:avLst/>
          </a:prstGeom>
          <a:noFill/>
        </p:spPr>
        <p:txBody>
          <a:bodyPr wrap="square" rtlCol="0">
            <a:spAutoFit/>
          </a:bodyPr>
          <a:lstStyle/>
          <a:p>
            <a:endParaRPr lang="fr-BE" sz="2000" dirty="0"/>
          </a:p>
          <a:p>
            <a:endParaRPr lang="en-IE" sz="2000" dirty="0"/>
          </a:p>
        </p:txBody>
      </p:sp>
    </p:spTree>
    <p:extLst>
      <p:ext uri="{BB962C8B-B14F-4D97-AF65-F5344CB8AC3E}">
        <p14:creationId xmlns:p14="http://schemas.microsoft.com/office/powerpoint/2010/main" val="24441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089C-B665-C85B-D6BC-4A427A77F384}"/>
              </a:ext>
            </a:extLst>
          </p:cNvPr>
          <p:cNvSpPr>
            <a:spLocks noGrp="1"/>
          </p:cNvSpPr>
          <p:nvPr>
            <p:ph type="title"/>
          </p:nvPr>
        </p:nvSpPr>
        <p:spPr/>
        <p:txBody>
          <a:bodyPr/>
          <a:lstStyle/>
          <a:p>
            <a:endParaRPr lang="en-IE" dirty="0"/>
          </a:p>
        </p:txBody>
      </p:sp>
      <p:pic>
        <p:nvPicPr>
          <p:cNvPr id="3" name="Picture 2">
            <a:extLst>
              <a:ext uri="{FF2B5EF4-FFF2-40B4-BE49-F238E27FC236}">
                <a16:creationId xmlns:a16="http://schemas.microsoft.com/office/drawing/2014/main" id="{A4EB68F6-E4C0-4D76-4E59-4EB24A3D039A}"/>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411AB8-00EF-E262-0AB6-185B9CD366E7}"/>
              </a:ext>
            </a:extLst>
          </p:cNvPr>
          <p:cNvSpPr txBox="1"/>
          <p:nvPr/>
        </p:nvSpPr>
        <p:spPr>
          <a:xfrm>
            <a:off x="265044" y="221250"/>
            <a:ext cx="11653726" cy="523220"/>
          </a:xfrm>
          <a:prstGeom prst="rect">
            <a:avLst/>
          </a:prstGeom>
          <a:solidFill>
            <a:schemeClr val="bg1"/>
          </a:solidFill>
          <a:ln>
            <a:solidFill>
              <a:schemeClr val="bg1"/>
            </a:solidFill>
          </a:ln>
        </p:spPr>
        <p:txBody>
          <a:bodyPr wrap="square" rtlCol="0">
            <a:spAutoFit/>
          </a:bodyPr>
          <a:lstStyle/>
          <a:p>
            <a:pPr algn="ctr"/>
            <a:r>
              <a:rPr lang="en-GB" sz="2800" dirty="0">
                <a:solidFill>
                  <a:schemeClr val="tx2"/>
                </a:solidFill>
                <a:latin typeface="Arial Narrow" panose="020B0606020202030204" pitchFamily="34" charset="0"/>
              </a:rPr>
              <a:t>Green Deal legislation on global supply chain sustainability</a:t>
            </a:r>
            <a:endParaRPr lang="en-IE" sz="2800" dirty="0">
              <a:solidFill>
                <a:schemeClr val="tx2"/>
              </a:solidFill>
            </a:endParaRPr>
          </a:p>
        </p:txBody>
      </p:sp>
      <p:sp>
        <p:nvSpPr>
          <p:cNvPr id="6" name="TextBox 5">
            <a:extLst>
              <a:ext uri="{FF2B5EF4-FFF2-40B4-BE49-F238E27FC236}">
                <a16:creationId xmlns:a16="http://schemas.microsoft.com/office/drawing/2014/main" id="{225CE5D5-9645-5BF4-5167-78E828194ED6}"/>
              </a:ext>
            </a:extLst>
          </p:cNvPr>
          <p:cNvSpPr txBox="1"/>
          <p:nvPr/>
        </p:nvSpPr>
        <p:spPr>
          <a:xfrm>
            <a:off x="265043" y="1563411"/>
            <a:ext cx="8317254" cy="461665"/>
          </a:xfrm>
          <a:prstGeom prst="rect">
            <a:avLst/>
          </a:prstGeom>
          <a:solidFill>
            <a:schemeClr val="bg1"/>
          </a:solidFill>
        </p:spPr>
        <p:txBody>
          <a:bodyPr wrap="square">
            <a:spAutoFit/>
          </a:bodyPr>
          <a:lstStyle/>
          <a:p>
            <a:r>
              <a:rPr lang="en-IE" sz="2400" b="1" dirty="0">
                <a:solidFill>
                  <a:schemeClr val="tx2"/>
                </a:solidFill>
              </a:rPr>
              <a:t>Corporate Sustainability Due Diligence Directive (2024) </a:t>
            </a:r>
          </a:p>
        </p:txBody>
      </p:sp>
      <p:sp>
        <p:nvSpPr>
          <p:cNvPr id="8" name="TextBox 7">
            <a:extLst>
              <a:ext uri="{FF2B5EF4-FFF2-40B4-BE49-F238E27FC236}">
                <a16:creationId xmlns:a16="http://schemas.microsoft.com/office/drawing/2014/main" id="{CA8C64CC-0F6A-5362-747A-C3831C2FCEDF}"/>
              </a:ext>
            </a:extLst>
          </p:cNvPr>
          <p:cNvSpPr txBox="1"/>
          <p:nvPr/>
        </p:nvSpPr>
        <p:spPr>
          <a:xfrm>
            <a:off x="6096000" y="2759919"/>
            <a:ext cx="5822770" cy="175432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800" b="1" dirty="0">
                <a:solidFill>
                  <a:schemeClr val="tx2"/>
                </a:solidFill>
              </a:rPr>
              <a:t>Regulation on deforestation-free products (2023)</a:t>
            </a:r>
            <a:endParaRPr lang="en-IE" b="1" dirty="0">
              <a:solidFill>
                <a:schemeClr val="tx2"/>
              </a:solidFill>
            </a:endParaRPr>
          </a:p>
          <a:p>
            <a:pPr marL="285750" indent="-285750">
              <a:buFont typeface="Arial" panose="020B0604020202020204" pitchFamily="34" charset="0"/>
              <a:buChar char="•"/>
            </a:pPr>
            <a:r>
              <a:rPr lang="en-IE" b="1" dirty="0">
                <a:solidFill>
                  <a:schemeClr val="tx2"/>
                </a:solidFill>
              </a:rPr>
              <a:t>EU Conflict Minerals Regulation (2017)</a:t>
            </a:r>
          </a:p>
          <a:p>
            <a:pPr marL="285750" indent="-285750">
              <a:buFont typeface="Arial" panose="020B0604020202020204" pitchFamily="34" charset="0"/>
              <a:buChar char="•"/>
            </a:pPr>
            <a:r>
              <a:rPr lang="en-IE" b="1" dirty="0">
                <a:solidFill>
                  <a:schemeClr val="tx2"/>
                </a:solidFill>
              </a:rPr>
              <a:t>EU Timber Regulation / FLEGT (2010) </a:t>
            </a:r>
          </a:p>
          <a:p>
            <a:pPr marL="285750" indent="-285750">
              <a:buFont typeface="Arial" panose="020B0604020202020204" pitchFamily="34" charset="0"/>
              <a:buChar char="•"/>
            </a:pPr>
            <a:r>
              <a:rPr lang="en-IE" b="1" dirty="0">
                <a:solidFill>
                  <a:schemeClr val="tx2"/>
                </a:solidFill>
              </a:rPr>
              <a:t>Critical Raw Materials Act (2024)</a:t>
            </a:r>
          </a:p>
          <a:p>
            <a:pPr marL="285750" indent="-285750">
              <a:buFont typeface="Arial" panose="020B0604020202020204" pitchFamily="34" charset="0"/>
              <a:buChar char="•"/>
            </a:pPr>
            <a:r>
              <a:rPr lang="en-IE" b="1" dirty="0">
                <a:solidFill>
                  <a:schemeClr val="tx2"/>
                </a:solidFill>
              </a:rPr>
              <a:t>Sustainable Batteries Regulation (2023)</a:t>
            </a:r>
          </a:p>
          <a:p>
            <a:pPr marL="285750" indent="-285750">
              <a:buFont typeface="Arial" panose="020B0604020202020204" pitchFamily="34" charset="0"/>
              <a:buChar char="•"/>
            </a:pPr>
            <a:r>
              <a:rPr lang="en-IE" b="1" dirty="0">
                <a:solidFill>
                  <a:schemeClr val="tx2"/>
                </a:solidFill>
              </a:rPr>
              <a:t>CBAM (2023)</a:t>
            </a:r>
          </a:p>
        </p:txBody>
      </p:sp>
      <p:sp>
        <p:nvSpPr>
          <p:cNvPr id="10" name="TextBox 9">
            <a:extLst>
              <a:ext uri="{FF2B5EF4-FFF2-40B4-BE49-F238E27FC236}">
                <a16:creationId xmlns:a16="http://schemas.microsoft.com/office/drawing/2014/main" id="{657160AD-89E6-7A79-BADE-3ABA02EABA2C}"/>
              </a:ext>
            </a:extLst>
          </p:cNvPr>
          <p:cNvSpPr txBox="1"/>
          <p:nvPr/>
        </p:nvSpPr>
        <p:spPr>
          <a:xfrm rot="10800000" flipV="1">
            <a:off x="822959" y="2776636"/>
            <a:ext cx="3944983" cy="369332"/>
          </a:xfrm>
          <a:prstGeom prst="rect">
            <a:avLst/>
          </a:prstGeom>
          <a:solidFill>
            <a:schemeClr val="bg1"/>
          </a:solidFill>
        </p:spPr>
        <p:txBody>
          <a:bodyPr wrap="square">
            <a:spAutoFit/>
          </a:bodyPr>
          <a:lstStyle/>
          <a:p>
            <a:pPr algn="ctr"/>
            <a:r>
              <a:rPr lang="en-IE" b="1" dirty="0">
                <a:solidFill>
                  <a:schemeClr val="tx2"/>
                </a:solidFill>
              </a:rPr>
              <a:t>Forced Labour Regulation (2024)</a:t>
            </a:r>
          </a:p>
        </p:txBody>
      </p:sp>
      <p:sp>
        <p:nvSpPr>
          <p:cNvPr id="12" name="TextBox 11">
            <a:extLst>
              <a:ext uri="{FF2B5EF4-FFF2-40B4-BE49-F238E27FC236}">
                <a16:creationId xmlns:a16="http://schemas.microsoft.com/office/drawing/2014/main" id="{DFE3146A-00C0-CFA9-27A8-DB8031311C84}"/>
              </a:ext>
            </a:extLst>
          </p:cNvPr>
          <p:cNvSpPr txBox="1"/>
          <p:nvPr/>
        </p:nvSpPr>
        <p:spPr>
          <a:xfrm>
            <a:off x="526987" y="4959210"/>
            <a:ext cx="8093812" cy="92333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b="1" dirty="0">
                <a:solidFill>
                  <a:schemeClr val="tx2"/>
                </a:solidFill>
              </a:rPr>
              <a:t>Taxonomy Regulation (2020) and Climate Delegated Act (2021)</a:t>
            </a:r>
          </a:p>
          <a:p>
            <a:pPr marL="285750" indent="-285750">
              <a:buFont typeface="Arial" panose="020B0604020202020204" pitchFamily="34" charset="0"/>
              <a:buChar char="•"/>
            </a:pPr>
            <a:r>
              <a:rPr lang="en-US" b="1" dirty="0">
                <a:solidFill>
                  <a:schemeClr val="tx2"/>
                </a:solidFill>
              </a:rPr>
              <a:t>Corporate Sustainability Reporting Directive revising  (2021) </a:t>
            </a:r>
          </a:p>
          <a:p>
            <a:pPr marL="285750" indent="-285750">
              <a:buFont typeface="Arial" panose="020B0604020202020204" pitchFamily="34" charset="0"/>
              <a:buChar char="•"/>
            </a:pPr>
            <a:r>
              <a:rPr lang="en-US" b="1" dirty="0">
                <a:solidFill>
                  <a:schemeClr val="tx2"/>
                </a:solidFill>
              </a:rPr>
              <a:t>Sustainable Finance Disclosure Regulation (SFDR) (2019</a:t>
            </a:r>
            <a:r>
              <a:rPr lang="en-US" dirty="0"/>
              <a:t>)</a:t>
            </a:r>
          </a:p>
        </p:txBody>
      </p:sp>
      <p:sp>
        <p:nvSpPr>
          <p:cNvPr id="5" name="TextBox 4">
            <a:extLst>
              <a:ext uri="{FF2B5EF4-FFF2-40B4-BE49-F238E27FC236}">
                <a16:creationId xmlns:a16="http://schemas.microsoft.com/office/drawing/2014/main" id="{BDD4890A-DFE9-E3AA-C489-87F9E0F3CF1D}"/>
              </a:ext>
            </a:extLst>
          </p:cNvPr>
          <p:cNvSpPr txBox="1"/>
          <p:nvPr/>
        </p:nvSpPr>
        <p:spPr>
          <a:xfrm>
            <a:off x="10110653" y="1471077"/>
            <a:ext cx="1610802" cy="646331"/>
          </a:xfrm>
          <a:prstGeom prst="rect">
            <a:avLst/>
          </a:prstGeom>
          <a:solidFill>
            <a:schemeClr val="bg1"/>
          </a:solidFill>
          <a:ln>
            <a:solidFill>
              <a:schemeClr val="bg1"/>
            </a:solidFill>
          </a:ln>
        </p:spPr>
        <p:txBody>
          <a:bodyPr wrap="square" rtlCol="0">
            <a:spAutoFit/>
          </a:bodyPr>
          <a:lstStyle/>
          <a:p>
            <a:pPr algn="ctr"/>
            <a:r>
              <a:rPr lang="fr-BE" b="1" dirty="0">
                <a:solidFill>
                  <a:schemeClr val="tx2"/>
                </a:solidFill>
              </a:rPr>
              <a:t>B&amp;HR, RBC, CSR, ESG</a:t>
            </a:r>
            <a:endParaRPr lang="en-IE" b="1" dirty="0">
              <a:solidFill>
                <a:schemeClr val="tx2"/>
              </a:solidFill>
            </a:endParaRPr>
          </a:p>
        </p:txBody>
      </p:sp>
      <p:sp>
        <p:nvSpPr>
          <p:cNvPr id="7" name="TextBox 6">
            <a:extLst>
              <a:ext uri="{FF2B5EF4-FFF2-40B4-BE49-F238E27FC236}">
                <a16:creationId xmlns:a16="http://schemas.microsoft.com/office/drawing/2014/main" id="{A19F7BDB-ED3C-B323-BF9D-F5E1B5CF9CD0}"/>
              </a:ext>
            </a:extLst>
          </p:cNvPr>
          <p:cNvSpPr txBox="1"/>
          <p:nvPr/>
        </p:nvSpPr>
        <p:spPr>
          <a:xfrm>
            <a:off x="4153989" y="6288763"/>
            <a:ext cx="5839098" cy="369332"/>
          </a:xfrm>
          <a:prstGeom prst="rect">
            <a:avLst/>
          </a:prstGeom>
          <a:solidFill>
            <a:schemeClr val="bg1"/>
          </a:solidFill>
        </p:spPr>
        <p:txBody>
          <a:bodyPr wrap="square" rtlCol="0">
            <a:spAutoFit/>
          </a:bodyPr>
          <a:lstStyle/>
          <a:p>
            <a:pPr algn="ctr"/>
            <a:r>
              <a:rPr lang="fr-BE" b="1" dirty="0">
                <a:solidFill>
                  <a:schemeClr val="tx2"/>
                </a:solidFill>
              </a:rPr>
              <a:t>Global Gateway</a:t>
            </a:r>
            <a:endParaRPr lang="en-IE" b="1" dirty="0">
              <a:solidFill>
                <a:schemeClr val="tx2"/>
              </a:solidFill>
            </a:endParaRPr>
          </a:p>
        </p:txBody>
      </p:sp>
    </p:spTree>
    <p:extLst>
      <p:ext uri="{BB962C8B-B14F-4D97-AF65-F5344CB8AC3E}">
        <p14:creationId xmlns:p14="http://schemas.microsoft.com/office/powerpoint/2010/main" val="173462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7" y="1201783"/>
            <a:ext cx="10905699" cy="4270614"/>
          </a:xfrm>
        </p:spPr>
        <p:txBody>
          <a:bodyPr/>
          <a:lstStyle/>
          <a:p>
            <a:pPr algn="just"/>
            <a:r>
              <a:rPr lang="en-US" dirty="0">
                <a:latin typeface="+mj-lt"/>
                <a:cs typeface="Calibri" panose="020F0502020204030204" pitchFamily="34" charset="0"/>
              </a:rPr>
              <a:t>23/2/2022:  the Commission adopted a proposal for a Directive on corporate sustainability due diligence. </a:t>
            </a:r>
          </a:p>
          <a:p>
            <a:pPr algn="just"/>
            <a:r>
              <a:rPr lang="en-US" dirty="0">
                <a:latin typeface="+mj-lt"/>
                <a:cs typeface="Calibri" panose="020F0502020204030204" pitchFamily="34" charset="0"/>
              </a:rPr>
              <a:t>The aim of this Directive is to foster sustainable and responsible corporate </a:t>
            </a:r>
            <a:r>
              <a:rPr lang="en-US" dirty="0" err="1">
                <a:latin typeface="+mj-lt"/>
                <a:cs typeface="Calibri" panose="020F0502020204030204" pitchFamily="34" charset="0"/>
              </a:rPr>
              <a:t>behaviour</a:t>
            </a:r>
            <a:r>
              <a:rPr lang="en-US" dirty="0">
                <a:latin typeface="+mj-lt"/>
                <a:cs typeface="Calibri" panose="020F0502020204030204" pitchFamily="34" charset="0"/>
              </a:rPr>
              <a:t> and to anchor human rights and environmental considerations in companies’ operations and corporate governance. </a:t>
            </a:r>
          </a:p>
          <a:p>
            <a:pPr algn="just"/>
            <a:r>
              <a:rPr lang="en-US" dirty="0">
                <a:latin typeface="+mj-lt"/>
                <a:cs typeface="Calibri" panose="020F0502020204030204" pitchFamily="34" charset="0"/>
              </a:rPr>
              <a:t>The new rules will ensure that businesses address adverse impacts of their actions, including in their value chains inside and outside Europe.</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838197" y="0"/>
            <a:ext cx="10515600" cy="782357"/>
          </a:xfrm>
        </p:spPr>
        <p:txBody>
          <a:bodyPr/>
          <a:lstStyle/>
          <a:p>
            <a:r>
              <a:rPr lang="en-GB" sz="3200" dirty="0">
                <a:latin typeface="Arial Narrow" panose="020B0606020202030204" pitchFamily="34" charset="0"/>
              </a:rPr>
              <a:t>Corporate Sustainability Due Diligence Directive</a:t>
            </a:r>
          </a:p>
        </p:txBody>
      </p:sp>
      <p:sp>
        <p:nvSpPr>
          <p:cNvPr id="5" name="TextBox 4">
            <a:extLst>
              <a:ext uri="{FF2B5EF4-FFF2-40B4-BE49-F238E27FC236}">
                <a16:creationId xmlns:a16="http://schemas.microsoft.com/office/drawing/2014/main" id="{CE8AFCED-DEF1-490C-72B7-53B89797A00C}"/>
              </a:ext>
            </a:extLst>
          </p:cNvPr>
          <p:cNvSpPr txBox="1"/>
          <p:nvPr/>
        </p:nvSpPr>
        <p:spPr>
          <a:xfrm>
            <a:off x="838197" y="4426565"/>
            <a:ext cx="10905699" cy="3170099"/>
          </a:xfrm>
          <a:prstGeom prst="rect">
            <a:avLst/>
          </a:prstGeom>
          <a:noFill/>
        </p:spPr>
        <p:txBody>
          <a:bodyPr wrap="square">
            <a:spAutoFit/>
          </a:bodyPr>
          <a:lstStyle/>
          <a:p>
            <a:pPr marL="342900" indent="-342900" algn="just">
              <a:spcBef>
                <a:spcPts val="1800"/>
              </a:spcBef>
              <a:spcAft>
                <a:spcPts val="600"/>
              </a:spcAft>
              <a:buClr>
                <a:schemeClr val="tx2"/>
              </a:buClr>
              <a:buFont typeface="Arial" panose="020B0604020202020204" pitchFamily="34" charset="0"/>
              <a:buChar char="•"/>
            </a:pPr>
            <a:r>
              <a:rPr lang="en-US" sz="2400" dirty="0">
                <a:solidFill>
                  <a:schemeClr val="bg2">
                    <a:lumMod val="10000"/>
                  </a:schemeClr>
                </a:solidFill>
                <a:latin typeface="+mj-lt"/>
                <a:cs typeface="Calibri" panose="020F0502020204030204" pitchFamily="34" charset="0"/>
              </a:rPr>
              <a:t>Once published, </a:t>
            </a:r>
            <a:r>
              <a:rPr lang="en-US" sz="2400" b="1" dirty="0">
                <a:solidFill>
                  <a:schemeClr val="bg2">
                    <a:lumMod val="10000"/>
                  </a:schemeClr>
                </a:solidFill>
                <a:latin typeface="+mj-lt"/>
                <a:cs typeface="Calibri" panose="020F0502020204030204" pitchFamily="34" charset="0"/>
              </a:rPr>
              <a:t>Member States will have 2 years to transpose it into national law</a:t>
            </a:r>
            <a:endParaRPr lang="en-US" sz="2400" dirty="0">
              <a:solidFill>
                <a:schemeClr val="bg2">
                  <a:lumMod val="10000"/>
                </a:schemeClr>
              </a:solidFill>
              <a:latin typeface="+mj-lt"/>
              <a:cs typeface="Calibri" panose="020F0502020204030204" pitchFamily="34" charset="0"/>
            </a:endParaRPr>
          </a:p>
          <a:p>
            <a:pPr marL="0" indent="0">
              <a:spcBef>
                <a:spcPts val="1800"/>
              </a:spcBef>
              <a:spcAft>
                <a:spcPts val="600"/>
              </a:spcAft>
              <a:buNone/>
            </a:pPr>
            <a:r>
              <a:rPr lang="en-US" sz="3200" dirty="0">
                <a:latin typeface="+mj-lt"/>
                <a:cs typeface="Calibri" panose="020F0502020204030204" pitchFamily="34" charset="0"/>
              </a:rPr>
              <a:t>               </a:t>
            </a:r>
            <a:r>
              <a:rPr lang="en-US" sz="2400" dirty="0">
                <a:latin typeface="+mj-lt"/>
                <a:cs typeface="Calibri" panose="020F0502020204030204" pitchFamily="34" charset="0"/>
              </a:rPr>
              <a:t>the directive</a:t>
            </a:r>
            <a:r>
              <a:rPr lang="en-US" sz="2400" b="1" dirty="0">
                <a:solidFill>
                  <a:srgbClr val="FF0000"/>
                </a:solidFill>
                <a:latin typeface="+mj-lt"/>
                <a:cs typeface="Calibri" panose="020F0502020204030204" pitchFamily="34" charset="0"/>
              </a:rPr>
              <a:t> will not start applying to first tier of companies 	         before 2028.</a:t>
            </a:r>
            <a:endParaRPr lang="en-GB" sz="2400" b="1" dirty="0">
              <a:solidFill>
                <a:srgbClr val="FF0000"/>
              </a:solidFill>
              <a:latin typeface="+mj-lt"/>
              <a:cs typeface="Calibri" panose="020F0502020204030204" pitchFamily="34" charset="0"/>
            </a:endParaRPr>
          </a:p>
          <a:p>
            <a:pPr>
              <a:spcBef>
                <a:spcPts val="1800"/>
              </a:spcBef>
              <a:spcAft>
                <a:spcPts val="600"/>
              </a:spcAft>
            </a:pPr>
            <a:endParaRPr lang="en-US" b="1" dirty="0">
              <a:solidFill>
                <a:srgbClr val="FF0000"/>
              </a:solidFill>
              <a:latin typeface="Calibri" panose="020F0502020204030204" pitchFamily="34" charset="0"/>
              <a:cs typeface="Calibri" panose="020F0502020204030204" pitchFamily="34" charset="0"/>
            </a:endParaRPr>
          </a:p>
          <a:p>
            <a:pPr marL="285750" indent="-285750">
              <a:spcBef>
                <a:spcPts val="1800"/>
              </a:spcBef>
              <a:spcAft>
                <a:spcPts val="600"/>
              </a:spcAft>
              <a:buFont typeface="Wingdings" panose="05000000000000000000" pitchFamily="2" charset="2"/>
              <a:buChar char="Ø"/>
            </a:pPr>
            <a:endParaRPr lang="en-IE" dirty="0"/>
          </a:p>
        </p:txBody>
      </p:sp>
      <p:sp>
        <p:nvSpPr>
          <p:cNvPr id="4" name="Curved Right Arrow 3">
            <a:extLst>
              <a:ext uri="{FF2B5EF4-FFF2-40B4-BE49-F238E27FC236}">
                <a16:creationId xmlns:a16="http://schemas.microsoft.com/office/drawing/2014/main" id="{E469A0E3-39D6-266D-9745-D19036BE90BF}"/>
              </a:ext>
            </a:extLst>
          </p:cNvPr>
          <p:cNvSpPr/>
          <p:nvPr/>
        </p:nvSpPr>
        <p:spPr>
          <a:xfrm rot="18668488">
            <a:off x="1439987" y="5430099"/>
            <a:ext cx="617293" cy="1163028"/>
          </a:xfrm>
          <a:prstGeom prst="curvedRightArrow">
            <a:avLst>
              <a:gd name="adj1" fmla="val 25000"/>
              <a:gd name="adj2" fmla="val 57412"/>
              <a:gd name="adj3" fmla="val 25000"/>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66972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dirty="0">
                <a:cs typeface="Arial" panose="020B0604020202020204" pitchFamily="34" charset="0"/>
              </a:rPr>
              <a:t>Normative foundations of human rights and environ. due diligence</a:t>
            </a:r>
          </a:p>
        </p:txBody>
      </p:sp>
      <p:grpSp>
        <p:nvGrpSpPr>
          <p:cNvPr id="24" name="Group 23"/>
          <p:cNvGrpSpPr/>
          <p:nvPr/>
        </p:nvGrpSpPr>
        <p:grpSpPr>
          <a:xfrm>
            <a:off x="689610" y="1272488"/>
            <a:ext cx="3457368" cy="5186596"/>
            <a:chOff x="689610" y="1272488"/>
            <a:chExt cx="3457368" cy="518659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76953" y="1272488"/>
              <a:ext cx="1015189" cy="96267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2022000" y="1333664"/>
              <a:ext cx="186488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4200"/>
                </a:spcAft>
              </a:pPr>
              <a:r>
                <a:rPr lang="en-US" altLang="en-US" sz="1900" b="1" dirty="0">
                  <a:solidFill>
                    <a:schemeClr val="tx1">
                      <a:lumMod val="50000"/>
                    </a:schemeClr>
                  </a:solidFill>
                  <a:latin typeface="Arial Narrow" panose="020B0606020202030204" pitchFamily="34" charset="0"/>
                  <a:ea typeface="MS PGothic" pitchFamily="34" charset="-128"/>
                </a:rPr>
                <a:t>OECD Guidelines for Multinational                    Enterprises</a:t>
              </a:r>
            </a:p>
          </p:txBody>
        </p:sp>
        <p:sp>
          <p:nvSpPr>
            <p:cNvPr id="19" name="TextBox 18"/>
            <p:cNvSpPr txBox="1"/>
            <p:nvPr/>
          </p:nvSpPr>
          <p:spPr>
            <a:xfrm>
              <a:off x="689610" y="2496461"/>
              <a:ext cx="3457368" cy="3962623"/>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Government-backed recommendations on what constitutes </a:t>
              </a:r>
              <a:r>
                <a:rPr lang="en-US" sz="1600" b="1" dirty="0">
                  <a:solidFill>
                    <a:schemeClr val="tx1">
                      <a:lumMod val="50000"/>
                    </a:schemeClr>
                  </a:solidFill>
                </a:rPr>
                <a:t>responsible business conduct </a:t>
              </a:r>
              <a:r>
                <a:rPr lang="en-US" sz="1600" dirty="0">
                  <a:solidFill>
                    <a:schemeClr val="tx1">
                      <a:lumMod val="50000"/>
                    </a:schemeClr>
                  </a:solidFill>
                </a:rPr>
                <a:t>(RBC)</a:t>
              </a:r>
            </a:p>
            <a:p>
              <a:pPr marL="266700" indent="-266700">
                <a:spcBef>
                  <a:spcPts val="900"/>
                </a:spcBef>
                <a:spcAft>
                  <a:spcPts val="300"/>
                </a:spcAft>
                <a:buClr>
                  <a:schemeClr val="tx2"/>
                </a:buClr>
                <a:buFont typeface="Arial" panose="020B0604020202020204" pitchFamily="34" charset="0"/>
                <a:buChar char="•"/>
              </a:pPr>
              <a:r>
                <a:rPr lang="en-US" sz="1600" dirty="0">
                  <a:solidFill>
                    <a:schemeClr val="tx1">
                      <a:lumMod val="50000"/>
                    </a:schemeClr>
                  </a:solidFill>
                </a:rPr>
                <a:t>Define </a:t>
              </a:r>
              <a:r>
                <a:rPr lang="en-US" sz="1600" b="1" dirty="0">
                  <a:solidFill>
                    <a:schemeClr val="tx1">
                      <a:lumMod val="50000"/>
                    </a:schemeClr>
                  </a:solidFill>
                </a:rPr>
                <a:t>risk-based due diligence </a:t>
              </a:r>
              <a:r>
                <a:rPr lang="en-US" sz="1600" dirty="0">
                  <a:solidFill>
                    <a:schemeClr val="tx1">
                      <a:lumMod val="50000"/>
                    </a:schemeClr>
                  </a:solidFill>
                </a:rPr>
                <a:t>as main tool to identify, prevent or mitigate risk</a:t>
              </a:r>
            </a:p>
            <a:p>
              <a:pPr marL="266700" indent="-266700">
                <a:spcBef>
                  <a:spcPts val="900"/>
                </a:spcBef>
                <a:spcAft>
                  <a:spcPts val="300"/>
                </a:spcAft>
                <a:buClr>
                  <a:schemeClr val="tx2"/>
                </a:buClr>
                <a:buFont typeface="Arial" panose="020B0604020202020204" pitchFamily="34" charset="0"/>
                <a:buChar char="•"/>
              </a:pPr>
              <a:r>
                <a:rPr lang="en-US" sz="1600" dirty="0">
                  <a:solidFill>
                    <a:schemeClr val="tx1">
                      <a:lumMod val="50000"/>
                    </a:schemeClr>
                  </a:solidFill>
                </a:rPr>
                <a:t>Cover all areas of business responsibility (social, environ-mental and governance aspects)</a:t>
              </a:r>
            </a:p>
            <a:p>
              <a:pPr marL="266700" indent="-266700">
                <a:spcBef>
                  <a:spcPts val="600"/>
                </a:spcBef>
                <a:spcAft>
                  <a:spcPts val="300"/>
                </a:spcAft>
                <a:buClr>
                  <a:schemeClr val="tx2"/>
                </a:buClr>
                <a:buFont typeface="Arial" panose="020B0604020202020204" pitchFamily="34" charset="0"/>
                <a:buChar char="•"/>
              </a:pPr>
              <a:r>
                <a:rPr lang="en-US" sz="1600" b="1" dirty="0">
                  <a:solidFill>
                    <a:schemeClr val="tx1">
                      <a:lumMod val="50000"/>
                    </a:schemeClr>
                  </a:solidFill>
                </a:rPr>
                <a:t>OECD Due Diligence Guidance for RBC</a:t>
              </a:r>
              <a:r>
                <a:rPr lang="en-US" sz="1600" dirty="0">
                  <a:solidFill>
                    <a:schemeClr val="tx1">
                      <a:lumMod val="50000"/>
                    </a:schemeClr>
                  </a:solidFill>
                </a:rPr>
                <a:t>, and sector-specific due diligence guidance provide practical support to companies</a:t>
              </a:r>
              <a:endParaRPr lang="en-GB" sz="1600" dirty="0">
                <a:solidFill>
                  <a:schemeClr val="tx1">
                    <a:lumMod val="50000"/>
                  </a:schemeClr>
                </a:solidFill>
              </a:endParaRPr>
            </a:p>
          </p:txBody>
        </p:sp>
      </p:grpSp>
      <p:grpSp>
        <p:nvGrpSpPr>
          <p:cNvPr id="27" name="Group 26"/>
          <p:cNvGrpSpPr/>
          <p:nvPr/>
        </p:nvGrpSpPr>
        <p:grpSpPr>
          <a:xfrm>
            <a:off x="4183380" y="1241169"/>
            <a:ext cx="3692557" cy="5220000"/>
            <a:chOff x="4183380" y="1241169"/>
            <a:chExt cx="3692557" cy="5220000"/>
          </a:xfrm>
        </p:grpSpPr>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906" y="1311698"/>
              <a:ext cx="1109662"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5451842" y="1311698"/>
              <a:ext cx="2424095"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Aft>
                  <a:spcPts val="4200"/>
                </a:spcAft>
              </a:pPr>
              <a:r>
                <a:rPr lang="en-GB" altLang="en-US" sz="1900" b="1" dirty="0">
                  <a:solidFill>
                    <a:schemeClr val="tx1">
                      <a:lumMod val="50000"/>
                    </a:schemeClr>
                  </a:solidFill>
                  <a:latin typeface="Arial Narrow" panose="020B0606020202030204" pitchFamily="34" charset="0"/>
                  <a:ea typeface="MS PGothic" pitchFamily="34" charset="-128"/>
                </a:rPr>
                <a:t>UN Guiding Principles </a:t>
              </a:r>
              <a:br>
                <a:rPr lang="en-GB" altLang="en-US" sz="1900" b="1" dirty="0">
                  <a:solidFill>
                    <a:schemeClr val="tx1">
                      <a:lumMod val="50000"/>
                    </a:schemeClr>
                  </a:solidFill>
                  <a:latin typeface="Arial Narrow" panose="020B0606020202030204" pitchFamily="34" charset="0"/>
                  <a:ea typeface="MS PGothic" pitchFamily="34" charset="-128"/>
                </a:rPr>
              </a:br>
              <a:r>
                <a:rPr lang="en-GB" altLang="en-US" sz="1900" b="1" dirty="0">
                  <a:solidFill>
                    <a:schemeClr val="tx1">
                      <a:lumMod val="50000"/>
                    </a:schemeClr>
                  </a:solidFill>
                  <a:latin typeface="Arial Narrow" panose="020B0606020202030204" pitchFamily="34" charset="0"/>
                  <a:ea typeface="MS PGothic" pitchFamily="34" charset="-128"/>
                </a:rPr>
                <a:t>on Business and Human Rights</a:t>
              </a:r>
            </a:p>
          </p:txBody>
        </p:sp>
        <p:cxnSp>
          <p:nvCxnSpPr>
            <p:cNvPr id="4" name="Straight Connector 3"/>
            <p:cNvCxnSpPr/>
            <p:nvPr/>
          </p:nvCxnSpPr>
          <p:spPr>
            <a:xfrm>
              <a:off x="4183380" y="1241169"/>
              <a:ext cx="0" cy="522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70634" y="2496461"/>
              <a:ext cx="3465637" cy="3939540"/>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GB" sz="1600" dirty="0">
                  <a:solidFill>
                    <a:schemeClr val="tx1">
                      <a:lumMod val="50000"/>
                    </a:schemeClr>
                  </a:solidFill>
                </a:rPr>
                <a:t>31 principles developed by </a:t>
              </a:r>
              <a:r>
                <a:rPr lang="en-GB" sz="1600" dirty="0" err="1">
                  <a:solidFill>
                    <a:schemeClr val="tx1">
                      <a:lumMod val="50000"/>
                    </a:schemeClr>
                  </a:solidFill>
                </a:rPr>
                <a:t>Prof.</a:t>
              </a:r>
              <a:r>
                <a:rPr lang="en-GB" sz="1600" dirty="0">
                  <a:solidFill>
                    <a:schemeClr val="tx1">
                      <a:lumMod val="50000"/>
                    </a:schemeClr>
                  </a:solidFill>
                </a:rPr>
                <a:t> John </a:t>
              </a:r>
              <a:r>
                <a:rPr lang="en-GB" sz="1600" dirty="0" err="1">
                  <a:solidFill>
                    <a:schemeClr val="tx1">
                      <a:lumMod val="50000"/>
                    </a:schemeClr>
                  </a:solidFill>
                </a:rPr>
                <a:t>Ruggie</a:t>
              </a:r>
              <a:r>
                <a:rPr lang="en-GB" sz="1600" dirty="0">
                  <a:solidFill>
                    <a:schemeClr val="tx1">
                      <a:lumMod val="50000"/>
                    </a:schemeClr>
                  </a:solidFill>
                </a:rPr>
                <a:t>; endorsed by HR Council in 2011</a:t>
              </a:r>
            </a:p>
            <a:p>
              <a:pPr marL="266700" indent="-266700">
                <a:spcBef>
                  <a:spcPts val="900"/>
                </a:spcBef>
                <a:spcAft>
                  <a:spcPts val="300"/>
                </a:spcAft>
                <a:buClr>
                  <a:schemeClr val="tx2"/>
                </a:buClr>
                <a:buFont typeface="Arial" panose="020B0604020202020204" pitchFamily="34" charset="0"/>
                <a:buChar char="•"/>
              </a:pPr>
              <a:r>
                <a:rPr lang="en-GB" sz="1600" dirty="0">
                  <a:solidFill>
                    <a:schemeClr val="tx1">
                      <a:lumMod val="50000"/>
                    </a:schemeClr>
                  </a:solidFill>
                </a:rPr>
                <a:t>Affirm (1) </a:t>
              </a:r>
              <a:r>
                <a:rPr lang="en-US" sz="1600" dirty="0">
                  <a:solidFill>
                    <a:schemeClr val="tx1">
                      <a:lumMod val="50000"/>
                    </a:schemeClr>
                  </a:solidFill>
                </a:rPr>
                <a:t>the </a:t>
              </a:r>
              <a:r>
                <a:rPr lang="en-US" sz="1600" b="1" dirty="0">
                  <a:solidFill>
                    <a:schemeClr val="tx1">
                      <a:lumMod val="50000"/>
                    </a:schemeClr>
                  </a:solidFill>
                </a:rPr>
                <a:t>state duty to protect </a:t>
              </a:r>
              <a:r>
                <a:rPr lang="en-US" sz="1600" dirty="0">
                  <a:solidFill>
                    <a:schemeClr val="tx1">
                      <a:lumMod val="50000"/>
                    </a:schemeClr>
                  </a:solidFill>
                </a:rPr>
                <a:t>against HR abuses;</a:t>
              </a:r>
            </a:p>
            <a:p>
              <a:pPr marL="263525">
                <a:spcBef>
                  <a:spcPts val="300"/>
                </a:spcBef>
                <a:buClr>
                  <a:schemeClr val="tx2"/>
                </a:buClr>
              </a:pPr>
              <a:r>
                <a:rPr lang="en-US" sz="1600" dirty="0">
                  <a:solidFill>
                    <a:schemeClr val="tx1">
                      <a:lumMod val="50000"/>
                    </a:schemeClr>
                  </a:solidFill>
                </a:rPr>
                <a:t>(2) the </a:t>
              </a:r>
              <a:r>
                <a:rPr lang="en-US" sz="1600" b="1" dirty="0">
                  <a:solidFill>
                    <a:schemeClr val="tx1">
                      <a:lumMod val="50000"/>
                    </a:schemeClr>
                  </a:solidFill>
                </a:rPr>
                <a:t>corporate responsibility to respect </a:t>
              </a:r>
              <a:r>
                <a:rPr lang="en-US" sz="1600" dirty="0">
                  <a:solidFill>
                    <a:schemeClr val="tx1">
                      <a:lumMod val="50000"/>
                    </a:schemeClr>
                  </a:solidFill>
                </a:rPr>
                <a:t>human rights; and </a:t>
              </a:r>
            </a:p>
            <a:p>
              <a:pPr marL="263525">
                <a:spcBef>
                  <a:spcPts val="300"/>
                </a:spcBef>
                <a:buClr>
                  <a:schemeClr val="tx2"/>
                </a:buClr>
              </a:pPr>
              <a:r>
                <a:rPr lang="en-US" sz="1600" dirty="0">
                  <a:solidFill>
                    <a:schemeClr val="tx1">
                      <a:lumMod val="50000"/>
                    </a:schemeClr>
                  </a:solidFill>
                </a:rPr>
                <a:t>(3) the need for </a:t>
              </a:r>
              <a:r>
                <a:rPr lang="en-US" sz="1600" b="1" dirty="0">
                  <a:solidFill>
                    <a:schemeClr val="tx1">
                      <a:lumMod val="50000"/>
                    </a:schemeClr>
                  </a:solidFill>
                </a:rPr>
                <a:t>access to remedy </a:t>
              </a:r>
              <a:r>
                <a:rPr lang="en-US" sz="1600" dirty="0">
                  <a:solidFill>
                    <a:schemeClr val="tx1">
                      <a:lumMod val="50000"/>
                    </a:schemeClr>
                  </a:solidFill>
                </a:rPr>
                <a:t>for victims of HR abuses linked to business activity</a:t>
              </a:r>
            </a:p>
            <a:p>
              <a:pPr marL="266700" indent="-266700">
                <a:spcBef>
                  <a:spcPts val="900"/>
                </a:spcBef>
                <a:spcAft>
                  <a:spcPts val="300"/>
                </a:spcAft>
                <a:buClr>
                  <a:schemeClr val="tx2"/>
                </a:buClr>
                <a:buFont typeface="Arial" panose="020B0604020202020204" pitchFamily="34" charset="0"/>
                <a:buChar char="•"/>
              </a:pPr>
              <a:r>
                <a:rPr lang="en-GB" sz="1600" dirty="0">
                  <a:solidFill>
                    <a:schemeClr val="tx1">
                      <a:lumMod val="50000"/>
                    </a:schemeClr>
                  </a:solidFill>
                </a:rPr>
                <a:t>Clarify that a core component of the corporate responsibility to respect is the concept of </a:t>
              </a:r>
              <a:r>
                <a:rPr lang="en-GB" sz="1600" b="1" dirty="0">
                  <a:solidFill>
                    <a:schemeClr val="tx1">
                      <a:lumMod val="50000"/>
                    </a:schemeClr>
                  </a:solidFill>
                </a:rPr>
                <a:t>on-going HR due diligence</a:t>
              </a:r>
            </a:p>
          </p:txBody>
        </p:sp>
      </p:grpSp>
      <p:grpSp>
        <p:nvGrpSpPr>
          <p:cNvPr id="28" name="Group 27"/>
          <p:cNvGrpSpPr/>
          <p:nvPr/>
        </p:nvGrpSpPr>
        <p:grpSpPr>
          <a:xfrm>
            <a:off x="7866580" y="1241170"/>
            <a:ext cx="4278611" cy="5228210"/>
            <a:chOff x="7866580" y="1241170"/>
            <a:chExt cx="4278611" cy="5228210"/>
          </a:xfrm>
        </p:grpSpPr>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2255" y="1374277"/>
              <a:ext cx="1116012" cy="88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9138267" y="1311698"/>
              <a:ext cx="300692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ltLang="en-US" sz="1900" b="1" dirty="0">
                  <a:solidFill>
                    <a:schemeClr val="tx1">
                      <a:lumMod val="50000"/>
                    </a:schemeClr>
                  </a:solidFill>
                  <a:latin typeface="Arial Narrow" panose="020B0606020202030204" pitchFamily="34" charset="0"/>
                </a:rPr>
                <a:t>ILO Tripartite Declaration  </a:t>
              </a:r>
            </a:p>
            <a:p>
              <a:r>
                <a:rPr lang="en-GB" altLang="en-US" sz="1900" b="1" dirty="0">
                  <a:solidFill>
                    <a:schemeClr val="tx1">
                      <a:lumMod val="50000"/>
                    </a:schemeClr>
                  </a:solidFill>
                  <a:latin typeface="Arial Narrow" panose="020B0606020202030204" pitchFamily="34" charset="0"/>
                </a:rPr>
                <a:t>of Principles concerning </a:t>
              </a:r>
              <a:br>
                <a:rPr lang="en-GB" altLang="en-US" sz="1900" b="1" dirty="0">
                  <a:solidFill>
                    <a:schemeClr val="tx1">
                      <a:lumMod val="50000"/>
                    </a:schemeClr>
                  </a:solidFill>
                  <a:latin typeface="Arial Narrow" panose="020B0606020202030204" pitchFamily="34" charset="0"/>
                </a:rPr>
              </a:br>
              <a:r>
                <a:rPr lang="en-GB" altLang="en-US" sz="1900" b="1" dirty="0">
                  <a:solidFill>
                    <a:schemeClr val="tx1">
                      <a:lumMod val="50000"/>
                    </a:schemeClr>
                  </a:solidFill>
                  <a:latin typeface="Arial Narrow" panose="020B0606020202030204" pitchFamily="34" charset="0"/>
                </a:rPr>
                <a:t>MNEs and Social Policy </a:t>
              </a:r>
            </a:p>
          </p:txBody>
        </p:sp>
        <p:cxnSp>
          <p:nvCxnSpPr>
            <p:cNvPr id="18" name="Straight Connector 17"/>
            <p:cNvCxnSpPr/>
            <p:nvPr/>
          </p:nvCxnSpPr>
          <p:spPr>
            <a:xfrm>
              <a:off x="7866580" y="1241170"/>
              <a:ext cx="42980" cy="52282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22255" y="2495722"/>
              <a:ext cx="3636345" cy="3770263"/>
            </a:xfrm>
            <a:prstGeom prst="rect">
              <a:avLst/>
            </a:prstGeom>
            <a:noFill/>
          </p:spPr>
          <p:txBody>
            <a:bodyPr wrap="square" rtlCol="0">
              <a:spAutoFit/>
            </a:bodyPr>
            <a:lstStyle/>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Only global instrument developed, adopted and supported by govern-</a:t>
              </a:r>
              <a:r>
                <a:rPr lang="en-US" sz="1600" dirty="0" err="1">
                  <a:solidFill>
                    <a:schemeClr val="tx1">
                      <a:lumMod val="50000"/>
                    </a:schemeClr>
                  </a:solidFill>
                </a:rPr>
                <a:t>ments</a:t>
              </a:r>
              <a:r>
                <a:rPr lang="en-US" sz="1600" dirty="0">
                  <a:solidFill>
                    <a:schemeClr val="tx1">
                      <a:lumMod val="50000"/>
                    </a:schemeClr>
                  </a:solidFill>
                </a:rPr>
                <a:t>, employers’ and workers’ organizations</a:t>
              </a:r>
            </a:p>
            <a:p>
              <a:pPr marL="266700" indent="-266700">
                <a:spcBef>
                  <a:spcPts val="600"/>
                </a:spcBef>
                <a:spcAft>
                  <a:spcPts val="300"/>
                </a:spcAft>
                <a:buClr>
                  <a:schemeClr val="tx2"/>
                </a:buClr>
                <a:buFont typeface="Arial" panose="020B0604020202020204" pitchFamily="34" charset="0"/>
                <a:buChar char="•"/>
              </a:pPr>
              <a:r>
                <a:rPr lang="en-GB" sz="1600" dirty="0">
                  <a:solidFill>
                    <a:schemeClr val="tx1">
                      <a:lumMod val="50000"/>
                    </a:schemeClr>
                  </a:solidFill>
                </a:rPr>
                <a:t>Provides guidance of how companies can contribute to </a:t>
              </a:r>
              <a:r>
                <a:rPr lang="en-GB" sz="1600" b="1" dirty="0">
                  <a:solidFill>
                    <a:schemeClr val="tx1">
                      <a:lumMod val="50000"/>
                    </a:schemeClr>
                  </a:solidFill>
                </a:rPr>
                <a:t>decent work agenda</a:t>
              </a:r>
            </a:p>
            <a:p>
              <a:pPr marL="266700" indent="-266700">
                <a:spcBef>
                  <a:spcPts val="600"/>
                </a:spcBef>
                <a:spcAft>
                  <a:spcPts val="300"/>
                </a:spcAft>
                <a:buClr>
                  <a:schemeClr val="tx2"/>
                </a:buClr>
                <a:buFont typeface="Arial" panose="020B0604020202020204" pitchFamily="34" charset="0"/>
                <a:buChar char="•"/>
              </a:pPr>
              <a:r>
                <a:rPr lang="en-US" sz="1600" dirty="0">
                  <a:solidFill>
                    <a:schemeClr val="tx1">
                      <a:lumMod val="50000"/>
                    </a:schemeClr>
                  </a:solidFill>
                </a:rPr>
                <a:t>Based on </a:t>
              </a:r>
              <a:r>
                <a:rPr lang="en-US" sz="1600" b="1" dirty="0">
                  <a:solidFill>
                    <a:schemeClr val="tx1">
                      <a:lumMod val="50000"/>
                    </a:schemeClr>
                  </a:solidFill>
                </a:rPr>
                <a:t>ILO Declaration on Fundamental Principles and Rights at Work</a:t>
              </a:r>
              <a:r>
                <a:rPr lang="en-US" sz="1600" dirty="0">
                  <a:solidFill>
                    <a:schemeClr val="tx1">
                      <a:lumMod val="50000"/>
                    </a:schemeClr>
                  </a:solidFill>
                </a:rPr>
                <a:t> which addresses forced </a:t>
              </a:r>
              <a:r>
                <a:rPr lang="en-US" sz="1600" dirty="0" err="1">
                  <a:solidFill>
                    <a:schemeClr val="tx1">
                      <a:lumMod val="50000"/>
                    </a:schemeClr>
                  </a:solidFill>
                </a:rPr>
                <a:t>labour</a:t>
              </a:r>
              <a:r>
                <a:rPr lang="en-US" sz="1600" dirty="0">
                  <a:solidFill>
                    <a:schemeClr val="tx1">
                      <a:lumMod val="50000"/>
                    </a:schemeClr>
                  </a:solidFill>
                </a:rPr>
                <a:t>, child </a:t>
              </a:r>
              <a:r>
                <a:rPr lang="en-US" sz="1600" dirty="0" err="1">
                  <a:solidFill>
                    <a:schemeClr val="tx1">
                      <a:lumMod val="50000"/>
                    </a:schemeClr>
                  </a:solidFill>
                </a:rPr>
                <a:t>labour</a:t>
              </a:r>
              <a:r>
                <a:rPr lang="en-US" sz="1600" dirty="0">
                  <a:solidFill>
                    <a:schemeClr val="tx1">
                      <a:lumMod val="50000"/>
                    </a:schemeClr>
                  </a:solidFill>
                </a:rPr>
                <a:t>, non-discrimination and freedom of association and collective bargaining</a:t>
              </a:r>
              <a:endParaRPr lang="en-GB" sz="1600" dirty="0">
                <a:solidFill>
                  <a:schemeClr val="tx1">
                    <a:lumMod val="50000"/>
                  </a:schemeClr>
                </a:solidFill>
              </a:endParaRPr>
            </a:p>
          </p:txBody>
        </p:sp>
      </p:grpSp>
    </p:spTree>
    <p:extLst>
      <p:ext uri="{BB962C8B-B14F-4D97-AF65-F5344CB8AC3E}">
        <p14:creationId xmlns:p14="http://schemas.microsoft.com/office/powerpoint/2010/main" val="154446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dirty="0">
                <a:latin typeface="Arial Narrow" panose="020B0606020202030204" pitchFamily="34" charset="0"/>
                <a:cs typeface="Arial" panose="020B0604020202020204" pitchFamily="34" charset="0"/>
              </a:rPr>
              <a:t>Snapshot on the Corporate Sustainability Due Diligence Directive</a:t>
            </a:r>
          </a:p>
        </p:txBody>
      </p:sp>
      <p:sp>
        <p:nvSpPr>
          <p:cNvPr id="8" name="Content Placeholder 2"/>
          <p:cNvSpPr txBox="1">
            <a:spLocks/>
          </p:cNvSpPr>
          <p:nvPr/>
        </p:nvSpPr>
        <p:spPr>
          <a:xfrm>
            <a:off x="510363" y="1369236"/>
            <a:ext cx="11091087" cy="4797677"/>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spcBef>
                <a:spcPts val="600"/>
              </a:spcBef>
              <a:spcAft>
                <a:spcPts val="300"/>
              </a:spcAft>
            </a:pPr>
            <a:r>
              <a:rPr lang="en-GB" sz="2800" b="1" dirty="0">
                <a:latin typeface="+mj-lt"/>
                <a:cs typeface="Calibri" panose="020F0502020204030204" pitchFamily="34" charset="0"/>
              </a:rPr>
              <a:t>Companies in scope of the Directive</a:t>
            </a:r>
            <a:endParaRPr lang="en-GB" sz="2800" dirty="0">
              <a:latin typeface="+mj-lt"/>
              <a:cs typeface="Calibri" panose="020F0502020204030204" pitchFamily="34" charset="0"/>
            </a:endParaRPr>
          </a:p>
          <a:p>
            <a:pPr marL="552450" indent="-285750" algn="just">
              <a:spcAft>
                <a:spcPts val="400"/>
              </a:spcAft>
              <a:buFont typeface="Arial" panose="020B0604020202020204" pitchFamily="34" charset="0"/>
              <a:buChar char="‒"/>
            </a:pPr>
            <a:r>
              <a:rPr lang="en-GB" dirty="0">
                <a:latin typeface="+mj-lt"/>
                <a:cs typeface="Calibri" panose="020F0502020204030204" pitchFamily="34" charset="0"/>
              </a:rPr>
              <a:t>Large EU companies: &gt;</a:t>
            </a:r>
            <a:r>
              <a:rPr lang="en-US" dirty="0">
                <a:latin typeface="+mj-lt"/>
                <a:cs typeface="Calibri" panose="020F0502020204030204" pitchFamily="34" charset="0"/>
              </a:rPr>
              <a:t>1000 employees and &gt;EUR 450 </a:t>
            </a:r>
            <a:r>
              <a:rPr lang="en-US" dirty="0" err="1">
                <a:latin typeface="+mj-lt"/>
                <a:cs typeface="Calibri" panose="020F0502020204030204" pitchFamily="34" charset="0"/>
              </a:rPr>
              <a:t>mln</a:t>
            </a:r>
            <a:r>
              <a:rPr lang="en-US" dirty="0">
                <a:latin typeface="+mj-lt"/>
                <a:cs typeface="Calibri" panose="020F0502020204030204" pitchFamily="34" charset="0"/>
              </a:rPr>
              <a:t> turnover worldwide</a:t>
            </a:r>
            <a:r>
              <a:rPr lang="en-GB" dirty="0">
                <a:latin typeface="+mj-lt"/>
                <a:cs typeface="Calibri" panose="020F0502020204030204" pitchFamily="34" charset="0"/>
              </a:rPr>
              <a:t> (ca. 5.000)</a:t>
            </a:r>
          </a:p>
          <a:p>
            <a:pPr marL="552450" indent="-285750" algn="just">
              <a:spcAft>
                <a:spcPts val="400"/>
              </a:spcAft>
              <a:buFont typeface="Arial" panose="020B0604020202020204" pitchFamily="34" charset="0"/>
              <a:buChar char="‒"/>
            </a:pPr>
            <a:r>
              <a:rPr lang="en-GB" dirty="0">
                <a:latin typeface="+mj-lt"/>
                <a:cs typeface="Calibri" panose="020F0502020204030204" pitchFamily="34" charset="0"/>
              </a:rPr>
              <a:t>Large non-EU companies: </a:t>
            </a:r>
            <a:r>
              <a:rPr lang="en-US" dirty="0">
                <a:latin typeface="+mj-lt"/>
                <a:cs typeface="Calibri" panose="020F0502020204030204" pitchFamily="34" charset="0"/>
              </a:rPr>
              <a:t>&gt;EUR 450 </a:t>
            </a:r>
            <a:r>
              <a:rPr lang="en-US" dirty="0" err="1">
                <a:latin typeface="+mj-lt"/>
                <a:cs typeface="Calibri" panose="020F0502020204030204" pitchFamily="34" charset="0"/>
              </a:rPr>
              <a:t>mln</a:t>
            </a:r>
            <a:r>
              <a:rPr lang="en-US" dirty="0">
                <a:latin typeface="+mj-lt"/>
                <a:cs typeface="Calibri" panose="020F0502020204030204" pitchFamily="34" charset="0"/>
              </a:rPr>
              <a:t> turnover in EU</a:t>
            </a:r>
            <a:r>
              <a:rPr lang="en-GB" dirty="0">
                <a:latin typeface="+mj-lt"/>
                <a:cs typeface="Calibri" panose="020F0502020204030204" pitchFamily="34" charset="0"/>
              </a:rPr>
              <a:t> (ca. 850)</a:t>
            </a:r>
          </a:p>
          <a:p>
            <a:pPr marL="266700" indent="0" algn="just">
              <a:spcAft>
                <a:spcPts val="400"/>
              </a:spcAft>
              <a:buNone/>
            </a:pPr>
            <a:endParaRPr lang="en-GB" dirty="0">
              <a:latin typeface="+mj-lt"/>
              <a:cs typeface="Calibri" panose="020F0502020204030204" pitchFamily="34" charset="0"/>
            </a:endParaRPr>
          </a:p>
          <a:p>
            <a:pPr marL="266700" indent="-266700" algn="just">
              <a:spcBef>
                <a:spcPts val="600"/>
              </a:spcBef>
              <a:spcAft>
                <a:spcPts val="300"/>
              </a:spcAft>
            </a:pPr>
            <a:r>
              <a:rPr lang="en-GB" sz="2800" b="1" dirty="0">
                <a:latin typeface="+mj-lt"/>
                <a:cs typeface="Calibri" panose="020F0502020204030204" pitchFamily="34" charset="0"/>
              </a:rPr>
              <a:t>Due diligence obligations </a:t>
            </a:r>
          </a:p>
          <a:p>
            <a:pPr marL="552450" indent="-285750" algn="just">
              <a:spcAft>
                <a:spcPts val="400"/>
              </a:spcAft>
              <a:buFont typeface="Arial" panose="020B0604020202020204" pitchFamily="34" charset="0"/>
              <a:buChar char="‒"/>
            </a:pPr>
            <a:r>
              <a:rPr lang="en-US" dirty="0">
                <a:latin typeface="+mj-lt"/>
                <a:cs typeface="Calibri" panose="020F0502020204030204" pitchFamily="34" charset="0"/>
              </a:rPr>
              <a:t>In-scope companies required to implement all 6 steps of OECD due diligence process for own operations as well as established direct and indirect business relationships </a:t>
            </a:r>
            <a:endParaRPr lang="en-GB" dirty="0">
              <a:latin typeface="+mj-lt"/>
              <a:cs typeface="Calibri" panose="020F0502020204030204" pitchFamily="34" charset="0"/>
            </a:endParaRPr>
          </a:p>
          <a:p>
            <a:pPr marL="266700" indent="0">
              <a:spcAft>
                <a:spcPts val="1000"/>
              </a:spcAft>
              <a:buNone/>
            </a:pPr>
            <a:endParaRPr lang="en-GB" sz="1800" dirty="0">
              <a:latin typeface="Calibri" panose="020F0502020204030204" pitchFamily="34" charset="0"/>
              <a:cs typeface="Calibri" panose="020F0502020204030204" pitchFamily="34" charset="0"/>
            </a:endParaRPr>
          </a:p>
          <a:p>
            <a:pPr marL="266700" indent="0">
              <a:spcAft>
                <a:spcPts val="1000"/>
              </a:spcAft>
              <a:buNone/>
            </a:pP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26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0390" y="1502"/>
            <a:ext cx="11011728" cy="815148"/>
          </a:xfrm>
        </p:spPr>
        <p:txBody>
          <a:bodyPr/>
          <a:lstStyle/>
          <a:p>
            <a:r>
              <a:rPr lang="en-GB" dirty="0"/>
              <a:t>How does Human Rights and Environmental Due Diligence work?</a:t>
            </a:r>
          </a:p>
        </p:txBody>
      </p:sp>
      <p:sp>
        <p:nvSpPr>
          <p:cNvPr id="3" name="Rectangle 2"/>
          <p:cNvSpPr/>
          <p:nvPr/>
        </p:nvSpPr>
        <p:spPr>
          <a:xfrm>
            <a:off x="564133" y="6577204"/>
            <a:ext cx="3265714" cy="114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50000"/>
                  </a:schemeClr>
                </a:solidFill>
                <a:latin typeface="EC Square Sans Cond Pro Thin" panose="020B0506020000020004" pitchFamily="34" charset="0"/>
              </a:rPr>
              <a:t>Source:: adapted from OECD Due Diligence Guidance for RBC</a:t>
            </a:r>
            <a:endParaRPr lang="en-US" sz="1100" dirty="0">
              <a:solidFill>
                <a:schemeClr val="tx1">
                  <a:lumMod val="50000"/>
                </a:schemeClr>
              </a:solidFill>
              <a:latin typeface="EC Square Sans Cond Pro Thin" panose="020B0506020000020004" pitchFamily="34" charset="0"/>
            </a:endParaRPr>
          </a:p>
        </p:txBody>
      </p:sp>
      <p:grpSp>
        <p:nvGrpSpPr>
          <p:cNvPr id="53" name="Group 52"/>
          <p:cNvGrpSpPr/>
          <p:nvPr/>
        </p:nvGrpSpPr>
        <p:grpSpPr>
          <a:xfrm>
            <a:off x="4747279" y="2494081"/>
            <a:ext cx="2088000" cy="2086644"/>
            <a:chOff x="5042554" y="2427406"/>
            <a:chExt cx="2088000" cy="2086644"/>
          </a:xfrm>
        </p:grpSpPr>
        <p:sp>
          <p:nvSpPr>
            <p:cNvPr id="50" name="Oval 49"/>
            <p:cNvSpPr/>
            <p:nvPr/>
          </p:nvSpPr>
          <p:spPr>
            <a:xfrm>
              <a:off x="5042554" y="2427406"/>
              <a:ext cx="2088000" cy="2086644"/>
            </a:xfrm>
            <a:prstGeom prst="ellipse">
              <a:avLst/>
            </a:prstGeom>
            <a:solidFill>
              <a:schemeClr val="bg1">
                <a:lumMod val="85000"/>
              </a:schemeClr>
            </a:solidFill>
          </p:spPr>
          <p:txBody>
            <a:bodyPr wrap="square" lIns="0" tIns="0" rIns="0" bIns="0" rtlCol="0" anchor="ctr" anchorCtr="1"/>
            <a:lstStyle/>
            <a:p>
              <a:endParaRPr lang="en-US" sz="2000" b="1" dirty="0">
                <a:solidFill>
                  <a:schemeClr val="bg1"/>
                </a:solidFill>
              </a:endParaRPr>
            </a:p>
          </p:txBody>
        </p:sp>
        <p:sp>
          <p:nvSpPr>
            <p:cNvPr id="8" name="object 7"/>
            <p:cNvSpPr txBox="1"/>
            <p:nvPr/>
          </p:nvSpPr>
          <p:spPr>
            <a:xfrm>
              <a:off x="5173751" y="2783177"/>
              <a:ext cx="1838364" cy="1586973"/>
            </a:xfrm>
            <a:prstGeom prst="rect">
              <a:avLst/>
            </a:prstGeom>
          </p:spPr>
          <p:txBody>
            <a:bodyPr vert="horz" wrap="square" lIns="0" tIns="80645" rIns="0" bIns="0" rtlCol="0">
              <a:spAutoFit/>
            </a:bodyPr>
            <a:lstStyle/>
            <a:p>
              <a:pPr algn="ctr">
                <a:lnSpc>
                  <a:spcPct val="90000"/>
                </a:lnSpc>
                <a:spcBef>
                  <a:spcPts val="400"/>
                </a:spcBef>
              </a:pPr>
              <a:endParaRPr sz="1500" dirty="0">
                <a:latin typeface="Calibri"/>
                <a:cs typeface="Calibri"/>
              </a:endParaRPr>
            </a:p>
            <a:p>
              <a:pPr marL="73025" marR="86995" indent="20955" algn="ctr">
                <a:lnSpc>
                  <a:spcPct val="90000"/>
                </a:lnSpc>
                <a:spcBef>
                  <a:spcPts val="400"/>
                </a:spcBef>
              </a:pPr>
              <a:r>
                <a:rPr sz="1500" b="1" spc="-35" dirty="0">
                  <a:latin typeface="Calibri" panose="020F0502020204030204" pitchFamily="34" charset="0"/>
                  <a:cs typeface="Calibri" panose="020F0502020204030204" pitchFamily="34" charset="0"/>
                </a:rPr>
                <a:t>EMBED  </a:t>
              </a:r>
              <a:r>
                <a:rPr sz="1500" b="1" spc="-20" dirty="0">
                  <a:latin typeface="Calibri" panose="020F0502020204030204" pitchFamily="34" charset="0"/>
                  <a:cs typeface="Calibri" panose="020F0502020204030204" pitchFamily="34" charset="0"/>
                </a:rPr>
                <a:t>RESPONSIBLE  </a:t>
              </a:r>
              <a:r>
                <a:rPr sz="1500" b="1" spc="-25" dirty="0">
                  <a:latin typeface="Calibri" panose="020F0502020204030204" pitchFamily="34" charset="0"/>
                  <a:cs typeface="Calibri" panose="020F0502020204030204" pitchFamily="34" charset="0"/>
                </a:rPr>
                <a:t>BUSINESS</a:t>
              </a:r>
              <a:r>
                <a:rPr sz="1500" b="1" spc="-95" dirty="0">
                  <a:latin typeface="Calibri" panose="020F0502020204030204" pitchFamily="34" charset="0"/>
                  <a:cs typeface="Calibri" panose="020F0502020204030204" pitchFamily="34" charset="0"/>
                </a:rPr>
                <a:t> </a:t>
              </a:r>
              <a:r>
                <a:rPr sz="1500" b="1" spc="-25" dirty="0">
                  <a:latin typeface="Calibri" panose="020F0502020204030204" pitchFamily="34" charset="0"/>
                  <a:cs typeface="Calibri" panose="020F0502020204030204" pitchFamily="34" charset="0"/>
                </a:rPr>
                <a:t>CONDUCT </a:t>
              </a:r>
              <a:br>
                <a:rPr lang="en-GB" sz="1500" b="1" spc="-25" dirty="0">
                  <a:latin typeface="Calibri" panose="020F0502020204030204" pitchFamily="34" charset="0"/>
                  <a:cs typeface="Calibri" panose="020F0502020204030204" pitchFamily="34" charset="0"/>
                </a:rPr>
              </a:br>
              <a:r>
                <a:rPr lang="en-GB" sz="1500" spc="-25" dirty="0">
                  <a:latin typeface="Calibri" panose="020F0502020204030204" pitchFamily="34" charset="0"/>
                  <a:cs typeface="Calibri" panose="020F0502020204030204" pitchFamily="34" charset="0"/>
                </a:rPr>
                <a:t>I</a:t>
              </a:r>
              <a:r>
                <a:rPr sz="1500" spc="-45" dirty="0">
                  <a:latin typeface="Calibri" panose="020F0502020204030204" pitchFamily="34" charset="0"/>
                  <a:cs typeface="Calibri" panose="020F0502020204030204" pitchFamily="34" charset="0"/>
                </a:rPr>
                <a:t>NTO </a:t>
              </a:r>
              <a:r>
                <a:rPr sz="1500" spc="-25" dirty="0">
                  <a:latin typeface="Calibri" panose="020F0502020204030204" pitchFamily="34" charset="0"/>
                  <a:cs typeface="Calibri" panose="020F0502020204030204" pitchFamily="34" charset="0"/>
                </a:rPr>
                <a:t>POLICIES</a:t>
              </a:r>
              <a:r>
                <a:rPr sz="1500" spc="-75" dirty="0">
                  <a:latin typeface="Calibri" panose="020F0502020204030204" pitchFamily="34" charset="0"/>
                  <a:cs typeface="Calibri" panose="020F0502020204030204" pitchFamily="34" charset="0"/>
                </a:rPr>
                <a:t> </a:t>
              </a:r>
              <a:r>
                <a:rPr sz="1500" spc="-100" dirty="0">
                  <a:latin typeface="Calibri" panose="020F0502020204030204" pitchFamily="34" charset="0"/>
                  <a:cs typeface="Calibri" panose="020F0502020204030204" pitchFamily="34" charset="0"/>
                </a:rPr>
                <a:t>&amp;</a:t>
              </a:r>
              <a:br>
                <a:rPr lang="en-GB" sz="1500" dirty="0">
                  <a:latin typeface="Calibri" panose="020F0502020204030204" pitchFamily="34" charset="0"/>
                  <a:cs typeface="Calibri" panose="020F0502020204030204" pitchFamily="34" charset="0"/>
                </a:rPr>
              </a:br>
              <a:r>
                <a:rPr sz="1500" spc="-60" dirty="0">
                  <a:latin typeface="Calibri" panose="020F0502020204030204" pitchFamily="34" charset="0"/>
                  <a:cs typeface="Calibri" panose="020F0502020204030204" pitchFamily="34" charset="0"/>
                </a:rPr>
                <a:t>MANAGEMENT</a:t>
              </a:r>
              <a:r>
                <a:rPr sz="1500" spc="-75" dirty="0">
                  <a:latin typeface="Calibri" panose="020F0502020204030204" pitchFamily="34" charset="0"/>
                  <a:cs typeface="Calibri" panose="020F0502020204030204" pitchFamily="34" charset="0"/>
                </a:rPr>
                <a:t> </a:t>
              </a:r>
              <a:r>
                <a:rPr sz="1500" spc="-35" dirty="0">
                  <a:latin typeface="Calibri" panose="020F0502020204030204" pitchFamily="34" charset="0"/>
                  <a:cs typeface="Calibri" panose="020F0502020204030204" pitchFamily="34" charset="0"/>
                </a:rPr>
                <a:t>SYSTEMS</a:t>
              </a:r>
              <a:endParaRPr sz="1500" dirty="0">
                <a:latin typeface="Calibri" panose="020F0502020204030204" pitchFamily="34" charset="0"/>
                <a:cs typeface="Calibri" panose="020F0502020204030204" pitchFamily="34" charset="0"/>
              </a:endParaRPr>
            </a:p>
          </p:txBody>
        </p:sp>
        <p:sp>
          <p:nvSpPr>
            <p:cNvPr id="48" name="Oval 47"/>
            <p:cNvSpPr/>
            <p:nvPr/>
          </p:nvSpPr>
          <p:spPr>
            <a:xfrm>
              <a:off x="5862958" y="2580710"/>
              <a:ext cx="468000" cy="468000"/>
            </a:xfrm>
            <a:prstGeom prst="ellipse">
              <a:avLst/>
            </a:prstGeom>
            <a:solidFill>
              <a:srgbClr val="98A7D2"/>
            </a:solidFill>
          </p:spPr>
          <p:txBody>
            <a:bodyPr wrap="square" lIns="0" tIns="0" rIns="0" bIns="0" rtlCol="0" anchor="ctr" anchorCtr="1"/>
            <a:lstStyle/>
            <a:p>
              <a:r>
                <a:rPr lang="en-GB" sz="2000" b="1" dirty="0">
                  <a:solidFill>
                    <a:schemeClr val="bg1"/>
                  </a:solidFill>
                </a:rPr>
                <a:t>1</a:t>
              </a:r>
              <a:endParaRPr lang="en-US" sz="2000" b="1" dirty="0">
                <a:solidFill>
                  <a:schemeClr val="bg1"/>
                </a:solidFill>
              </a:endParaRPr>
            </a:p>
          </p:txBody>
        </p:sp>
      </p:grpSp>
      <p:grpSp>
        <p:nvGrpSpPr>
          <p:cNvPr id="62" name="Group 61"/>
          <p:cNvGrpSpPr/>
          <p:nvPr/>
        </p:nvGrpSpPr>
        <p:grpSpPr>
          <a:xfrm>
            <a:off x="8654862" y="2491781"/>
            <a:ext cx="2566738" cy="1619308"/>
            <a:chOff x="8950137" y="2425106"/>
            <a:chExt cx="2566738" cy="1619308"/>
          </a:xfrm>
        </p:grpSpPr>
        <p:sp>
          <p:nvSpPr>
            <p:cNvPr id="13" name="object 8"/>
            <p:cNvSpPr txBox="1"/>
            <p:nvPr/>
          </p:nvSpPr>
          <p:spPr>
            <a:xfrm>
              <a:off x="9646515" y="3398724"/>
              <a:ext cx="1870360" cy="645690"/>
            </a:xfrm>
            <a:prstGeom prst="rect">
              <a:avLst/>
            </a:prstGeom>
          </p:spPr>
          <p:txBody>
            <a:bodyPr vert="horz" wrap="square" lIns="0" tIns="22225" rIns="0" bIns="0" rtlCol="0">
              <a:spAutoFit/>
            </a:bodyPr>
            <a:lstStyle/>
            <a:p>
              <a:pPr marL="207645" marR="83820" indent="-195580">
                <a:lnSpc>
                  <a:spcPct val="90000"/>
                </a:lnSpc>
                <a:spcBef>
                  <a:spcPts val="300"/>
                </a:spcBef>
                <a:tabLst>
                  <a:tab pos="207645" algn="l"/>
                </a:tabLst>
              </a:pPr>
              <a:r>
                <a:rPr sz="1500" b="1" spc="25" dirty="0">
                  <a:solidFill>
                    <a:srgbClr val="FFFFFF"/>
                  </a:solidFill>
                  <a:latin typeface="Calibri" panose="020F0502020204030204" pitchFamily="34" charset="0"/>
                  <a:cs typeface="Calibri" panose="020F0502020204030204" pitchFamily="34" charset="0"/>
                </a:rPr>
                <a:t>6	</a:t>
              </a:r>
              <a:r>
                <a:rPr lang="en-GB" sz="1500" b="1" spc="-35" dirty="0">
                  <a:latin typeface="Calibri" panose="020F0502020204030204" pitchFamily="34" charset="0"/>
                  <a:cs typeface="Calibri" panose="020F0502020204030204" pitchFamily="34" charset="0"/>
                </a:rPr>
                <a:t>PROVIDE FOR</a:t>
              </a:r>
              <a:br>
                <a:rPr lang="en-GB" sz="1500" b="1" spc="-35" dirty="0">
                  <a:latin typeface="Calibri" panose="020F0502020204030204" pitchFamily="34" charset="0"/>
                  <a:cs typeface="Calibri" panose="020F0502020204030204" pitchFamily="34" charset="0"/>
                </a:rPr>
              </a:br>
              <a:r>
                <a:rPr sz="1500" spc="-60" dirty="0">
                  <a:latin typeface="Calibri" panose="020F0502020204030204" pitchFamily="34" charset="0"/>
                  <a:cs typeface="Calibri" panose="020F0502020204030204" pitchFamily="34" charset="0"/>
                </a:rPr>
                <a:t>REMEDIATION  </a:t>
              </a:r>
              <a:r>
                <a:rPr sz="1500" spc="-45" dirty="0">
                  <a:latin typeface="Calibri" panose="020F0502020204030204" pitchFamily="34" charset="0"/>
                  <a:cs typeface="Calibri" panose="020F0502020204030204" pitchFamily="34" charset="0"/>
                </a:rPr>
                <a:t>WHEN</a:t>
              </a:r>
              <a:r>
                <a:rPr sz="1500" spc="-85" dirty="0">
                  <a:latin typeface="Calibri" panose="020F0502020204030204" pitchFamily="34" charset="0"/>
                  <a:cs typeface="Calibri" panose="020F0502020204030204" pitchFamily="34" charset="0"/>
                </a:rPr>
                <a:t> APPROPRIATE</a:t>
              </a:r>
              <a:endParaRPr sz="1500" dirty="0">
                <a:latin typeface="Calibri" panose="020F0502020204030204" pitchFamily="34" charset="0"/>
                <a:cs typeface="Calibri" panose="020F0502020204030204" pitchFamily="34" charset="0"/>
              </a:endParaRPr>
            </a:p>
          </p:txBody>
        </p:sp>
        <p:sp>
          <p:nvSpPr>
            <p:cNvPr id="45" name="Oval 44"/>
            <p:cNvSpPr/>
            <p:nvPr/>
          </p:nvSpPr>
          <p:spPr>
            <a:xfrm>
              <a:off x="9034242" y="3537174"/>
              <a:ext cx="468000" cy="468000"/>
            </a:xfrm>
            <a:prstGeom prst="ellipse">
              <a:avLst/>
            </a:prstGeom>
            <a:solidFill>
              <a:srgbClr val="867FA6"/>
            </a:solidFill>
          </p:spPr>
          <p:txBody>
            <a:bodyPr wrap="square" lIns="0" tIns="0" rIns="0" bIns="0" rtlCol="0" anchor="ctr" anchorCtr="1"/>
            <a:lstStyle/>
            <a:p>
              <a:r>
                <a:rPr lang="en-GB" sz="2000" b="1" dirty="0">
                  <a:solidFill>
                    <a:schemeClr val="bg1"/>
                  </a:solidFill>
                </a:rPr>
                <a:t>6</a:t>
              </a:r>
              <a:endParaRPr lang="en-US" sz="2000" b="1" dirty="0">
                <a:solidFill>
                  <a:schemeClr val="bg1"/>
                </a:solidFill>
              </a:endParaRPr>
            </a:p>
          </p:txBody>
        </p:sp>
        <p:grpSp>
          <p:nvGrpSpPr>
            <p:cNvPr id="59" name="Group 58"/>
            <p:cNvGrpSpPr/>
            <p:nvPr/>
          </p:nvGrpSpPr>
          <p:grpSpPr>
            <a:xfrm>
              <a:off x="8950137" y="2425106"/>
              <a:ext cx="590248" cy="860474"/>
              <a:chOff x="9163201" y="2314575"/>
              <a:chExt cx="590248" cy="860474"/>
            </a:xfrm>
          </p:grpSpPr>
          <p:cxnSp>
            <p:nvCxnSpPr>
              <p:cNvPr id="55" name="Straight Arrow Connector 54"/>
              <p:cNvCxnSpPr/>
              <p:nvPr/>
            </p:nvCxnSpPr>
            <p:spPr>
              <a:xfrm>
                <a:off x="9458325" y="2314575"/>
                <a:ext cx="0" cy="612000"/>
              </a:xfrm>
              <a:prstGeom prst="straightConnector1">
                <a:avLst/>
              </a:prstGeom>
              <a:ln w="114300">
                <a:solidFill>
                  <a:srgbClr val="867FA6"/>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a:off x="9163201" y="2882352"/>
                <a:ext cx="590248" cy="292697"/>
              </a:xfrm>
              <a:prstGeom prst="downArrow">
                <a:avLst>
                  <a:gd name="adj1" fmla="val 50000"/>
                  <a:gd name="adj2" fmla="val 110379"/>
                </a:avLst>
              </a:prstGeom>
              <a:solidFill>
                <a:srgbClr val="867FA6"/>
              </a:solidFill>
              <a:ln>
                <a:solidFill>
                  <a:srgbClr val="867F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3541279" y="1287403"/>
            <a:ext cx="7257883" cy="4500000"/>
            <a:chOff x="3836554" y="1220728"/>
            <a:chExt cx="7257883" cy="4500000"/>
          </a:xfrm>
        </p:grpSpPr>
        <p:sp>
          <p:nvSpPr>
            <p:cNvPr id="68" name="Oval 67"/>
            <p:cNvSpPr/>
            <p:nvPr/>
          </p:nvSpPr>
          <p:spPr>
            <a:xfrm>
              <a:off x="3836554" y="1220728"/>
              <a:ext cx="4500000" cy="4500000"/>
            </a:xfrm>
            <a:prstGeom prst="ellipse">
              <a:avLst/>
            </a:prstGeom>
            <a:noFill/>
            <a:ln w="19050">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47586" y="1442664"/>
              <a:ext cx="4746851" cy="2501736"/>
              <a:chOff x="6347586" y="1442664"/>
              <a:chExt cx="4746851" cy="2501736"/>
            </a:xfrm>
          </p:grpSpPr>
          <p:sp>
            <p:nvSpPr>
              <p:cNvPr id="70" name="object 2"/>
              <p:cNvSpPr txBox="1"/>
              <p:nvPr/>
            </p:nvSpPr>
            <p:spPr>
              <a:xfrm>
                <a:off x="8299872" y="1442664"/>
                <a:ext cx="2794565" cy="856645"/>
              </a:xfrm>
              <a:prstGeom prst="rect">
                <a:avLst/>
              </a:prstGeom>
            </p:spPr>
            <p:txBody>
              <a:bodyPr vert="horz" wrap="square" lIns="0" tIns="25400" rIns="0" bIns="0" rtlCol="0">
                <a:spAutoFit/>
              </a:bodyPr>
              <a:lstStyle/>
              <a:p>
                <a:pPr marL="12700" marR="452120">
                  <a:lnSpc>
                    <a:spcPct val="90000"/>
                  </a:lnSpc>
                  <a:spcBef>
                    <a:spcPts val="300"/>
                  </a:spcBef>
                </a:pPr>
                <a:r>
                  <a:rPr sz="1500" b="1" spc="-15" dirty="0">
                    <a:latin typeface="Calibri" panose="020F0502020204030204" pitchFamily="34" charset="0"/>
                    <a:cs typeface="Calibri" panose="020F0502020204030204" pitchFamily="34" charset="0"/>
                  </a:rPr>
                  <a:t>IDENTIFY </a:t>
                </a:r>
                <a:r>
                  <a:rPr sz="1500" b="1" spc="-90" dirty="0">
                    <a:latin typeface="Calibri" panose="020F0502020204030204" pitchFamily="34" charset="0"/>
                    <a:cs typeface="Calibri" panose="020F0502020204030204" pitchFamily="34" charset="0"/>
                  </a:rPr>
                  <a:t>&amp;</a:t>
                </a:r>
                <a:r>
                  <a:rPr sz="1500" b="1" spc="-140" dirty="0">
                    <a:latin typeface="Calibri" panose="020F0502020204030204" pitchFamily="34" charset="0"/>
                    <a:cs typeface="Calibri" panose="020F0502020204030204" pitchFamily="34" charset="0"/>
                  </a:rPr>
                  <a:t> </a:t>
                </a:r>
                <a:r>
                  <a:rPr sz="1500" b="1" spc="-15" dirty="0">
                    <a:latin typeface="Calibri" panose="020F0502020204030204" pitchFamily="34" charset="0"/>
                    <a:cs typeface="Calibri" panose="020F0502020204030204" pitchFamily="34" charset="0"/>
                  </a:rPr>
                  <a:t>ASSESS  </a:t>
                </a:r>
                <a:br>
                  <a:rPr lang="en-GB" sz="1500" b="1" spc="-15" dirty="0">
                    <a:latin typeface="Calibri" panose="020F0502020204030204" pitchFamily="34" charset="0"/>
                    <a:cs typeface="Calibri" panose="020F0502020204030204" pitchFamily="34" charset="0"/>
                  </a:rPr>
                </a:br>
                <a:r>
                  <a:rPr sz="1500" b="1" spc="-25" dirty="0">
                    <a:latin typeface="Calibri" panose="020F0502020204030204" pitchFamily="34" charset="0"/>
                    <a:cs typeface="Calibri" panose="020F0502020204030204" pitchFamily="34" charset="0"/>
                  </a:rPr>
                  <a:t>ADVERSE</a:t>
                </a:r>
                <a:r>
                  <a:rPr sz="1500" b="1" spc="-80" dirty="0">
                    <a:latin typeface="Calibri" panose="020F0502020204030204" pitchFamily="34" charset="0"/>
                    <a:cs typeface="Calibri" panose="020F0502020204030204" pitchFamily="34" charset="0"/>
                  </a:rPr>
                  <a:t> </a:t>
                </a:r>
                <a:r>
                  <a:rPr sz="1500" b="1" spc="-35" dirty="0">
                    <a:latin typeface="Calibri" panose="020F0502020204030204" pitchFamily="34" charset="0"/>
                    <a:cs typeface="Calibri" panose="020F0502020204030204" pitchFamily="34" charset="0"/>
                  </a:rPr>
                  <a:t>IMPACTS</a:t>
                </a:r>
                <a:br>
                  <a:rPr lang="en-GB" sz="1500" b="1" spc="-35" dirty="0">
                    <a:latin typeface="Calibri" panose="020F0502020204030204" pitchFamily="34" charset="0"/>
                    <a:cs typeface="Calibri" panose="020F0502020204030204" pitchFamily="34" charset="0"/>
                  </a:rPr>
                </a:br>
                <a:r>
                  <a:rPr sz="1500" spc="-30" dirty="0">
                    <a:latin typeface="Calibri" panose="020F0502020204030204" pitchFamily="34" charset="0"/>
                    <a:cs typeface="Calibri" panose="020F0502020204030204" pitchFamily="34" charset="0"/>
                  </a:rPr>
                  <a:t>IN </a:t>
                </a:r>
                <a:r>
                  <a:rPr sz="1500" spc="-75" dirty="0">
                    <a:latin typeface="Calibri" panose="020F0502020204030204" pitchFamily="34" charset="0"/>
                    <a:cs typeface="Calibri" panose="020F0502020204030204" pitchFamily="34" charset="0"/>
                  </a:rPr>
                  <a:t>OPERATIONS, </a:t>
                </a:r>
                <a:r>
                  <a:rPr sz="1500" spc="-90" dirty="0">
                    <a:latin typeface="Calibri" panose="020F0502020204030204" pitchFamily="34" charset="0"/>
                    <a:cs typeface="Calibri" panose="020F0502020204030204" pitchFamily="34" charset="0"/>
                  </a:rPr>
                  <a:t>SUPPLY </a:t>
                </a:r>
                <a:r>
                  <a:rPr sz="1500" spc="-55" dirty="0">
                    <a:latin typeface="Calibri" panose="020F0502020204030204" pitchFamily="34" charset="0"/>
                    <a:cs typeface="Calibri" panose="020F0502020204030204" pitchFamily="34" charset="0"/>
                  </a:rPr>
                  <a:t>CHAINS  </a:t>
                </a:r>
                <a:r>
                  <a:rPr sz="1500" spc="-15" dirty="0">
                    <a:latin typeface="Calibri" panose="020F0502020204030204" pitchFamily="34" charset="0"/>
                    <a:cs typeface="Calibri" panose="020F0502020204030204" pitchFamily="34" charset="0"/>
                  </a:rPr>
                  <a:t>&amp; </a:t>
                </a:r>
                <a:r>
                  <a:rPr sz="1500" spc="-85" dirty="0">
                    <a:latin typeface="Calibri" panose="020F0502020204030204" pitchFamily="34" charset="0"/>
                    <a:cs typeface="Calibri" panose="020F0502020204030204" pitchFamily="34" charset="0"/>
                  </a:rPr>
                  <a:t>BUSINESS</a:t>
                </a:r>
                <a:r>
                  <a:rPr sz="1500" spc="-80" dirty="0">
                    <a:latin typeface="Calibri" panose="020F0502020204030204" pitchFamily="34" charset="0"/>
                    <a:cs typeface="Calibri" panose="020F0502020204030204" pitchFamily="34" charset="0"/>
                  </a:rPr>
                  <a:t> </a:t>
                </a:r>
                <a:r>
                  <a:rPr lang="en-GB" sz="1500" spc="-80" dirty="0">
                    <a:latin typeface="Calibri" panose="020F0502020204030204" pitchFamily="34" charset="0"/>
                    <a:cs typeface="Calibri" panose="020F0502020204030204" pitchFamily="34" charset="0"/>
                  </a:rPr>
                  <a:t>R</a:t>
                </a:r>
                <a:r>
                  <a:rPr sz="1500" spc="-75" dirty="0">
                    <a:latin typeface="Calibri" panose="020F0502020204030204" pitchFamily="34" charset="0"/>
                    <a:cs typeface="Calibri" panose="020F0502020204030204" pitchFamily="34" charset="0"/>
                  </a:rPr>
                  <a:t>ELATIONSHIPS</a:t>
                </a:r>
                <a:endParaRPr sz="1500" dirty="0">
                  <a:latin typeface="Calibri" panose="020F0502020204030204" pitchFamily="34" charset="0"/>
                  <a:cs typeface="Calibri" panose="020F0502020204030204" pitchFamily="34" charset="0"/>
                </a:endParaRPr>
              </a:p>
            </p:txBody>
          </p:sp>
          <p:sp>
            <p:nvSpPr>
              <p:cNvPr id="71" name="Oval 70"/>
              <p:cNvSpPr/>
              <p:nvPr/>
            </p:nvSpPr>
            <p:spPr>
              <a:xfrm>
                <a:off x="7470395" y="1639735"/>
                <a:ext cx="468000" cy="468000"/>
              </a:xfrm>
              <a:prstGeom prst="ellipse">
                <a:avLst/>
              </a:prstGeom>
              <a:solidFill>
                <a:srgbClr val="D3805B"/>
              </a:solidFill>
            </p:spPr>
            <p:txBody>
              <a:bodyPr wrap="square" lIns="0" tIns="0" rIns="0" bIns="0" rtlCol="0" anchor="ctr" anchorCtr="1"/>
              <a:lstStyle/>
              <a:p>
                <a:r>
                  <a:rPr lang="en-GB" sz="2000" b="1" dirty="0">
                    <a:solidFill>
                      <a:schemeClr val="bg1"/>
                    </a:solidFill>
                  </a:rPr>
                  <a:t>2</a:t>
                </a:r>
                <a:endParaRPr lang="en-US" sz="2000" b="1" dirty="0">
                  <a:solidFill>
                    <a:schemeClr val="bg1"/>
                  </a:solidFill>
                </a:endParaRPr>
              </a:p>
            </p:txBody>
          </p:sp>
          <p:sp>
            <p:nvSpPr>
              <p:cNvPr id="72" name="Freeform 143"/>
              <p:cNvSpPr>
                <a:spLocks/>
              </p:cNvSpPr>
              <p:nvPr/>
            </p:nvSpPr>
            <p:spPr bwMode="gray">
              <a:xfrm>
                <a:off x="6347586" y="1624400"/>
                <a:ext cx="1887767" cy="2320000"/>
              </a:xfrm>
              <a:custGeom>
                <a:avLst/>
                <a:gdLst>
                  <a:gd name="T0" fmla="*/ 2147483647 w 293"/>
                  <a:gd name="T1" fmla="*/ 2147483647 h 360"/>
                  <a:gd name="T2" fmla="*/ 2147483647 w 293"/>
                  <a:gd name="T3" fmla="*/ 0 h 360"/>
                  <a:gd name="T4" fmla="*/ 2147483647 w 293"/>
                  <a:gd name="T5" fmla="*/ 2147483647 h 360"/>
                  <a:gd name="T6" fmla="*/ 0 w 293"/>
                  <a:gd name="T7" fmla="*/ 2147483647 h 360"/>
                  <a:gd name="T8" fmla="*/ 2147483647 w 293"/>
                  <a:gd name="T9" fmla="*/ 2147483647 h 360"/>
                  <a:gd name="T10" fmla="*/ 2147483647 w 293"/>
                  <a:gd name="T11" fmla="*/ 2147483647 h 360"/>
                  <a:gd name="T12" fmla="*/ 2147483647 w 293"/>
                  <a:gd name="T13" fmla="*/ 2147483647 h 360"/>
                  <a:gd name="T14" fmla="*/ 2147483647 w 293"/>
                  <a:gd name="T15" fmla="*/ 2147483647 h 360"/>
                  <a:gd name="T16" fmla="*/ 2147483647 w 293"/>
                  <a:gd name="T17" fmla="*/ 2147483647 h 360"/>
                  <a:gd name="T18" fmla="*/ 2147483647 w 293"/>
                  <a:gd name="T19" fmla="*/ 2147483647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360"/>
                  <a:gd name="T32" fmla="*/ 293 w 293"/>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360">
                    <a:moveTo>
                      <a:pt x="251" y="281"/>
                    </a:moveTo>
                    <a:cubicBezTo>
                      <a:pt x="247" y="140"/>
                      <a:pt x="143" y="23"/>
                      <a:pt x="8" y="0"/>
                    </a:cubicBezTo>
                    <a:cubicBezTo>
                      <a:pt x="48" y="49"/>
                      <a:pt x="48" y="49"/>
                      <a:pt x="48" y="49"/>
                    </a:cubicBezTo>
                    <a:cubicBezTo>
                      <a:pt x="0" y="107"/>
                      <a:pt x="0" y="107"/>
                      <a:pt x="0" y="107"/>
                    </a:cubicBezTo>
                    <a:cubicBezTo>
                      <a:pt x="17" y="111"/>
                      <a:pt x="35" y="118"/>
                      <a:pt x="51" y="127"/>
                    </a:cubicBezTo>
                    <a:cubicBezTo>
                      <a:pt x="108" y="160"/>
                      <a:pt x="141" y="219"/>
                      <a:pt x="144" y="281"/>
                    </a:cubicBezTo>
                    <a:cubicBezTo>
                      <a:pt x="102" y="281"/>
                      <a:pt x="102" y="281"/>
                      <a:pt x="102" y="281"/>
                    </a:cubicBezTo>
                    <a:cubicBezTo>
                      <a:pt x="198" y="360"/>
                      <a:pt x="198" y="360"/>
                      <a:pt x="198" y="360"/>
                    </a:cubicBezTo>
                    <a:cubicBezTo>
                      <a:pt x="293" y="281"/>
                      <a:pt x="293" y="281"/>
                      <a:pt x="293" y="281"/>
                    </a:cubicBezTo>
                    <a:lnTo>
                      <a:pt x="251" y="281"/>
                    </a:lnTo>
                    <a:close/>
                  </a:path>
                </a:pathLst>
              </a:custGeom>
              <a:solidFill>
                <a:srgbClr val="D3805B"/>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grpSp>
        <p:nvGrpSpPr>
          <p:cNvPr id="63" name="Group 62"/>
          <p:cNvGrpSpPr/>
          <p:nvPr/>
        </p:nvGrpSpPr>
        <p:grpSpPr>
          <a:xfrm>
            <a:off x="5315944" y="3815521"/>
            <a:ext cx="4085936" cy="2027282"/>
            <a:chOff x="5611219" y="3748846"/>
            <a:chExt cx="4085936" cy="2027282"/>
          </a:xfrm>
        </p:grpSpPr>
        <p:sp>
          <p:nvSpPr>
            <p:cNvPr id="24" name="object 20"/>
            <p:cNvSpPr txBox="1"/>
            <p:nvPr/>
          </p:nvSpPr>
          <p:spPr>
            <a:xfrm>
              <a:off x="8311585" y="4855363"/>
              <a:ext cx="1385570" cy="920765"/>
            </a:xfrm>
            <a:prstGeom prst="rect">
              <a:avLst/>
            </a:prstGeom>
          </p:spPr>
          <p:txBody>
            <a:bodyPr vert="horz" wrap="square" lIns="0" tIns="12700" rIns="0" bIns="0" rtlCol="0">
              <a:spAutoFit/>
            </a:bodyPr>
            <a:lstStyle/>
            <a:p>
              <a:pPr marL="13335">
                <a:lnSpc>
                  <a:spcPct val="90000"/>
                </a:lnSpc>
                <a:spcBef>
                  <a:spcPts val="300"/>
                </a:spcBef>
              </a:pPr>
              <a:r>
                <a:rPr sz="1500" b="1" spc="25" dirty="0">
                  <a:solidFill>
                    <a:srgbClr val="FFFFFF"/>
                  </a:solidFill>
                  <a:latin typeface="Calibri" panose="020F0502020204030204" pitchFamily="34" charset="0"/>
                  <a:cs typeface="Calibri" panose="020F0502020204030204" pitchFamily="34" charset="0"/>
                </a:rPr>
                <a:t>3</a:t>
              </a:r>
              <a:endParaRPr sz="1500" dirty="0">
                <a:latin typeface="Calibri" panose="020F0502020204030204" pitchFamily="34" charset="0"/>
                <a:cs typeface="Calibri" panose="020F0502020204030204" pitchFamily="34" charset="0"/>
              </a:endParaRPr>
            </a:p>
            <a:p>
              <a:pPr marL="12700">
                <a:lnSpc>
                  <a:spcPct val="90000"/>
                </a:lnSpc>
                <a:spcBef>
                  <a:spcPts val="300"/>
                </a:spcBef>
              </a:pPr>
              <a:r>
                <a:rPr sz="1500" b="1" spc="-15" dirty="0">
                  <a:latin typeface="Calibri" panose="020F0502020204030204" pitchFamily="34" charset="0"/>
                  <a:cs typeface="Calibri" panose="020F0502020204030204" pitchFamily="34" charset="0"/>
                </a:rPr>
                <a:t>CEASE, </a:t>
              </a:r>
              <a:r>
                <a:rPr sz="1500" b="1" spc="-25" dirty="0">
                  <a:latin typeface="Calibri" panose="020F0502020204030204" pitchFamily="34" charset="0"/>
                  <a:cs typeface="Calibri" panose="020F0502020204030204" pitchFamily="34" charset="0"/>
                </a:rPr>
                <a:t>PREVENT </a:t>
              </a:r>
              <a:r>
                <a:rPr sz="1500" b="1" spc="-35" dirty="0">
                  <a:latin typeface="Calibri" panose="020F0502020204030204" pitchFamily="34" charset="0"/>
                  <a:cs typeface="Calibri" panose="020F0502020204030204" pitchFamily="34" charset="0"/>
                </a:rPr>
                <a:t>OR</a:t>
              </a:r>
              <a:r>
                <a:rPr sz="1500" b="1" spc="-155" dirty="0">
                  <a:latin typeface="Calibri" panose="020F0502020204030204" pitchFamily="34" charset="0"/>
                  <a:cs typeface="Calibri" panose="020F0502020204030204" pitchFamily="34" charset="0"/>
                </a:rPr>
                <a:t> </a:t>
              </a:r>
              <a:r>
                <a:rPr sz="1500" b="1" spc="-40" dirty="0">
                  <a:latin typeface="Calibri" panose="020F0502020204030204" pitchFamily="34" charset="0"/>
                  <a:cs typeface="Calibri" panose="020F0502020204030204" pitchFamily="34" charset="0"/>
                </a:rPr>
                <a:t>MITIGATE</a:t>
              </a:r>
              <a:endParaRPr sz="1500" dirty="0">
                <a:latin typeface="Calibri" panose="020F0502020204030204" pitchFamily="34" charset="0"/>
                <a:cs typeface="Calibri" panose="020F0502020204030204" pitchFamily="34" charset="0"/>
              </a:endParaRPr>
            </a:p>
            <a:p>
              <a:pPr marL="12700">
                <a:lnSpc>
                  <a:spcPct val="90000"/>
                </a:lnSpc>
                <a:spcBef>
                  <a:spcPts val="300"/>
                </a:spcBef>
              </a:pPr>
              <a:r>
                <a:rPr sz="1500" spc="-85" dirty="0">
                  <a:latin typeface="Calibri" panose="020F0502020204030204" pitchFamily="34" charset="0"/>
                  <a:cs typeface="Calibri" panose="020F0502020204030204" pitchFamily="34" charset="0"/>
                </a:rPr>
                <a:t>ADVERSE</a:t>
              </a:r>
              <a:r>
                <a:rPr sz="1500" spc="-50" dirty="0">
                  <a:latin typeface="Calibri" panose="020F0502020204030204" pitchFamily="34" charset="0"/>
                  <a:cs typeface="Calibri" panose="020F0502020204030204" pitchFamily="34" charset="0"/>
                </a:rPr>
                <a:t> </a:t>
              </a:r>
              <a:r>
                <a:rPr sz="1500" spc="-65" dirty="0">
                  <a:latin typeface="Calibri" panose="020F0502020204030204" pitchFamily="34" charset="0"/>
                  <a:cs typeface="Calibri" panose="020F0502020204030204" pitchFamily="34" charset="0"/>
                </a:rPr>
                <a:t>IMPACTS</a:t>
              </a:r>
              <a:endParaRPr sz="1500" dirty="0">
                <a:latin typeface="Calibri" panose="020F0502020204030204" pitchFamily="34" charset="0"/>
                <a:cs typeface="Calibri" panose="020F0502020204030204" pitchFamily="34" charset="0"/>
              </a:endParaRPr>
            </a:p>
          </p:txBody>
        </p:sp>
        <p:sp>
          <p:nvSpPr>
            <p:cNvPr id="46" name="Oval 45"/>
            <p:cNvSpPr/>
            <p:nvPr/>
          </p:nvSpPr>
          <p:spPr>
            <a:xfrm>
              <a:off x="7470395" y="4797840"/>
              <a:ext cx="468000" cy="468000"/>
            </a:xfrm>
            <a:prstGeom prst="ellipse">
              <a:avLst/>
            </a:prstGeom>
            <a:solidFill>
              <a:srgbClr val="88BBC8"/>
            </a:solidFill>
          </p:spPr>
          <p:txBody>
            <a:bodyPr wrap="square" lIns="0" tIns="0" rIns="0" bIns="0" rtlCol="0" anchor="ctr" anchorCtr="1"/>
            <a:lstStyle/>
            <a:p>
              <a:r>
                <a:rPr lang="en-GB" sz="2000" b="1" dirty="0">
                  <a:solidFill>
                    <a:schemeClr val="bg1"/>
                  </a:solidFill>
                </a:rPr>
                <a:t>3</a:t>
              </a:r>
              <a:endParaRPr lang="en-US" sz="2000" b="1" dirty="0">
                <a:solidFill>
                  <a:schemeClr val="bg1"/>
                </a:solidFill>
              </a:endParaRPr>
            </a:p>
          </p:txBody>
        </p:sp>
        <p:sp>
          <p:nvSpPr>
            <p:cNvPr id="39" name="Freeform 142"/>
            <p:cNvSpPr>
              <a:spLocks/>
            </p:cNvSpPr>
            <p:nvPr/>
          </p:nvSpPr>
          <p:spPr bwMode="gray">
            <a:xfrm>
              <a:off x="5611219" y="3748846"/>
              <a:ext cx="2329587" cy="1888888"/>
            </a:xfrm>
            <a:custGeom>
              <a:avLst/>
              <a:gdLst>
                <a:gd name="T0" fmla="*/ 2147483647 w 361"/>
                <a:gd name="T1" fmla="*/ 2147483647 h 293"/>
                <a:gd name="T2" fmla="*/ 2147483647 w 361"/>
                <a:gd name="T3" fmla="*/ 2147483647 h 293"/>
                <a:gd name="T4" fmla="*/ 2147483647 w 361"/>
                <a:gd name="T5" fmla="*/ 0 h 293"/>
                <a:gd name="T6" fmla="*/ 2147483647 w 361"/>
                <a:gd name="T7" fmla="*/ 2147483647 h 293"/>
                <a:gd name="T8" fmla="*/ 2147483647 w 361"/>
                <a:gd name="T9" fmla="*/ 2147483647 h 293"/>
                <a:gd name="T10" fmla="*/ 2147483647 w 361"/>
                <a:gd name="T11" fmla="*/ 2147483647 h 293"/>
                <a:gd name="T12" fmla="*/ 0 w 361"/>
                <a:gd name="T13" fmla="*/ 2147483647 h 293"/>
                <a:gd name="T14" fmla="*/ 2147483647 w 361"/>
                <a:gd name="T15" fmla="*/ 2147483647 h 293"/>
                <a:gd name="T16" fmla="*/ 2147483647 w 361"/>
                <a:gd name="T17" fmla="*/ 2147483647 h 293"/>
                <a:gd name="T18" fmla="*/ 2147483647 w 361"/>
                <a:gd name="T19" fmla="*/ 2147483647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293"/>
                <a:gd name="T32" fmla="*/ 361 w 361"/>
                <a:gd name="T33" fmla="*/ 293 h 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293">
                  <a:moveTo>
                    <a:pt x="361" y="8"/>
                  </a:moveTo>
                  <a:cubicBezTo>
                    <a:pt x="312" y="48"/>
                    <a:pt x="312" y="48"/>
                    <a:pt x="312" y="48"/>
                  </a:cubicBezTo>
                  <a:cubicBezTo>
                    <a:pt x="253" y="0"/>
                    <a:pt x="253" y="0"/>
                    <a:pt x="253" y="0"/>
                  </a:cubicBezTo>
                  <a:cubicBezTo>
                    <a:pt x="249" y="18"/>
                    <a:pt x="243" y="35"/>
                    <a:pt x="233" y="51"/>
                  </a:cubicBezTo>
                  <a:cubicBezTo>
                    <a:pt x="200" y="109"/>
                    <a:pt x="141" y="142"/>
                    <a:pt x="79" y="144"/>
                  </a:cubicBezTo>
                  <a:cubicBezTo>
                    <a:pt x="79" y="102"/>
                    <a:pt x="79" y="102"/>
                    <a:pt x="79" y="102"/>
                  </a:cubicBezTo>
                  <a:cubicBezTo>
                    <a:pt x="0" y="198"/>
                    <a:pt x="0" y="198"/>
                    <a:pt x="0" y="198"/>
                  </a:cubicBezTo>
                  <a:cubicBezTo>
                    <a:pt x="79" y="293"/>
                    <a:pt x="79" y="293"/>
                    <a:pt x="79" y="293"/>
                  </a:cubicBezTo>
                  <a:cubicBezTo>
                    <a:pt x="79" y="251"/>
                    <a:pt x="79" y="251"/>
                    <a:pt x="79" y="251"/>
                  </a:cubicBezTo>
                  <a:cubicBezTo>
                    <a:pt x="221" y="248"/>
                    <a:pt x="338" y="144"/>
                    <a:pt x="361" y="8"/>
                  </a:cubicBezTo>
                  <a:close/>
                </a:path>
              </a:pathLst>
            </a:custGeom>
            <a:solidFill>
              <a:srgbClr val="88BBC8"/>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nvGrpSpPr>
          <p:cNvPr id="64" name="Group 63"/>
          <p:cNvGrpSpPr/>
          <p:nvPr/>
        </p:nvGrpSpPr>
        <p:grpSpPr>
          <a:xfrm>
            <a:off x="1944486" y="3077743"/>
            <a:ext cx="3576746" cy="2682066"/>
            <a:chOff x="2239761" y="3011068"/>
            <a:chExt cx="3576746" cy="2682066"/>
          </a:xfrm>
        </p:grpSpPr>
        <p:sp>
          <p:nvSpPr>
            <p:cNvPr id="36" name="object 24"/>
            <p:cNvSpPr txBox="1"/>
            <p:nvPr/>
          </p:nvSpPr>
          <p:spPr>
            <a:xfrm>
              <a:off x="2239761" y="4810841"/>
              <a:ext cx="1590282" cy="882293"/>
            </a:xfrm>
            <a:prstGeom prst="rect">
              <a:avLst/>
            </a:prstGeom>
          </p:spPr>
          <p:txBody>
            <a:bodyPr vert="horz" wrap="square" lIns="0" tIns="12700" rIns="0" bIns="0" rtlCol="0">
              <a:spAutoFit/>
            </a:bodyPr>
            <a:lstStyle/>
            <a:p>
              <a:pPr marR="5080" algn="r">
                <a:lnSpc>
                  <a:spcPct val="90000"/>
                </a:lnSpc>
                <a:spcBef>
                  <a:spcPts val="300"/>
                </a:spcBef>
              </a:pPr>
              <a:r>
                <a:rPr sz="1500" b="1" spc="25" dirty="0">
                  <a:solidFill>
                    <a:srgbClr val="FFFFFF"/>
                  </a:solidFill>
                  <a:latin typeface="Calibri" panose="020F0502020204030204" pitchFamily="34" charset="0"/>
                  <a:cs typeface="Calibri" panose="020F0502020204030204" pitchFamily="34" charset="0"/>
                </a:rPr>
                <a:t>4</a:t>
              </a:r>
              <a:endParaRPr sz="1500" dirty="0">
                <a:latin typeface="Calibri" panose="020F0502020204030204" pitchFamily="34" charset="0"/>
                <a:cs typeface="Calibri" panose="020F0502020204030204" pitchFamily="34" charset="0"/>
              </a:endParaRPr>
            </a:p>
            <a:p>
              <a:pPr marL="12700" marR="20955" indent="440055" algn="r">
                <a:lnSpc>
                  <a:spcPct val="90000"/>
                </a:lnSpc>
                <a:spcBef>
                  <a:spcPts val="300"/>
                </a:spcBef>
              </a:pPr>
              <a:r>
                <a:rPr lang="fr-BE" sz="1500" b="1" spc="-20" dirty="0">
                  <a:latin typeface="Calibri" panose="020F0502020204030204" pitchFamily="34" charset="0"/>
                  <a:cs typeface="Calibri" panose="020F0502020204030204" pitchFamily="34" charset="0"/>
                </a:rPr>
                <a:t>MONITOR</a:t>
              </a:r>
              <a:r>
                <a:rPr sz="1500" b="1" spc="-5" dirty="0">
                  <a:latin typeface="Calibri" panose="020F0502020204030204" pitchFamily="34" charset="0"/>
                  <a:cs typeface="Calibri" panose="020F0502020204030204" pitchFamily="34" charset="0"/>
                </a:rPr>
                <a:t>  </a:t>
              </a:r>
              <a:r>
                <a:rPr sz="1500" spc="-40" dirty="0">
                  <a:latin typeface="Calibri" panose="020F0502020204030204" pitchFamily="34" charset="0"/>
                  <a:cs typeface="Calibri" panose="020F0502020204030204" pitchFamily="34" charset="0"/>
                </a:rPr>
                <a:t>IM</a:t>
              </a:r>
              <a:r>
                <a:rPr sz="1500" spc="-45" dirty="0">
                  <a:latin typeface="Calibri" panose="020F0502020204030204" pitchFamily="34" charset="0"/>
                  <a:cs typeface="Calibri" panose="020F0502020204030204" pitchFamily="34" charset="0"/>
                </a:rPr>
                <a:t>P</a:t>
              </a:r>
              <a:r>
                <a:rPr sz="1500" spc="-55" dirty="0">
                  <a:latin typeface="Calibri" panose="020F0502020204030204" pitchFamily="34" charset="0"/>
                  <a:cs typeface="Calibri" panose="020F0502020204030204" pitchFamily="34" charset="0"/>
                </a:rPr>
                <a:t>L</a:t>
              </a:r>
              <a:r>
                <a:rPr sz="1500" spc="-120" dirty="0">
                  <a:latin typeface="Calibri" panose="020F0502020204030204" pitchFamily="34" charset="0"/>
                  <a:cs typeface="Calibri" panose="020F0502020204030204" pitchFamily="34" charset="0"/>
                </a:rPr>
                <a:t>E</a:t>
              </a:r>
              <a:r>
                <a:rPr sz="1500" spc="-55" dirty="0">
                  <a:latin typeface="Calibri" panose="020F0502020204030204" pitchFamily="34" charset="0"/>
                  <a:cs typeface="Calibri" panose="020F0502020204030204" pitchFamily="34" charset="0"/>
                </a:rPr>
                <a:t>ME</a:t>
              </a:r>
              <a:r>
                <a:rPr sz="1500" spc="-15" dirty="0">
                  <a:latin typeface="Calibri" panose="020F0502020204030204" pitchFamily="34" charset="0"/>
                  <a:cs typeface="Calibri" panose="020F0502020204030204" pitchFamily="34" charset="0"/>
                </a:rPr>
                <a:t>N</a:t>
              </a:r>
              <a:r>
                <a:rPr sz="1500" spc="-135" dirty="0">
                  <a:latin typeface="Calibri" panose="020F0502020204030204" pitchFamily="34" charset="0"/>
                  <a:cs typeface="Calibri" panose="020F0502020204030204" pitchFamily="34" charset="0"/>
                </a:rPr>
                <a:t>T</a:t>
              </a:r>
              <a:r>
                <a:rPr sz="1500" spc="-70" dirty="0">
                  <a:latin typeface="Calibri" panose="020F0502020204030204" pitchFamily="34" charset="0"/>
                  <a:cs typeface="Calibri" panose="020F0502020204030204" pitchFamily="34" charset="0"/>
                </a:rPr>
                <a:t>AT</a:t>
              </a:r>
              <a:r>
                <a:rPr sz="1500" spc="-35" dirty="0">
                  <a:latin typeface="Calibri" panose="020F0502020204030204" pitchFamily="34" charset="0"/>
                  <a:cs typeface="Calibri" panose="020F0502020204030204" pitchFamily="34" charset="0"/>
                </a:rPr>
                <a:t>I</a:t>
              </a:r>
              <a:r>
                <a:rPr sz="1500" spc="-45" dirty="0">
                  <a:latin typeface="Calibri" panose="020F0502020204030204" pitchFamily="34" charset="0"/>
                  <a:cs typeface="Calibri" panose="020F0502020204030204" pitchFamily="34" charset="0"/>
                </a:rPr>
                <a:t>O</a:t>
              </a:r>
              <a:r>
                <a:rPr sz="1500" spc="-10" dirty="0">
                  <a:latin typeface="Calibri" panose="020F0502020204030204" pitchFamily="34" charset="0"/>
                  <a:cs typeface="Calibri" panose="020F0502020204030204" pitchFamily="34" charset="0"/>
                </a:rPr>
                <a:t>N </a:t>
              </a:r>
              <a:r>
                <a:rPr sz="1500" spc="-20" dirty="0">
                  <a:latin typeface="Calibri" panose="020F0502020204030204" pitchFamily="34" charset="0"/>
                  <a:cs typeface="Calibri" panose="020F0502020204030204" pitchFamily="34" charset="0"/>
                </a:rPr>
                <a:t>AND</a:t>
              </a:r>
              <a:r>
                <a:rPr sz="1500" spc="-114" dirty="0">
                  <a:latin typeface="Calibri" panose="020F0502020204030204" pitchFamily="34" charset="0"/>
                  <a:cs typeface="Calibri" panose="020F0502020204030204" pitchFamily="34" charset="0"/>
                </a:rPr>
                <a:t> </a:t>
              </a:r>
              <a:r>
                <a:rPr lang="en-GB" sz="1500" spc="-100" dirty="0">
                  <a:latin typeface="Calibri" panose="020F0502020204030204" pitchFamily="34" charset="0"/>
                  <a:cs typeface="Calibri" panose="020F0502020204030204" pitchFamily="34" charset="0"/>
                </a:rPr>
                <a:t>RESULTS</a:t>
              </a:r>
              <a:endParaRPr sz="1500" dirty="0">
                <a:latin typeface="Calibri" panose="020F0502020204030204" pitchFamily="34" charset="0"/>
                <a:cs typeface="Calibri" panose="020F0502020204030204" pitchFamily="34" charset="0"/>
              </a:endParaRPr>
            </a:p>
          </p:txBody>
        </p:sp>
        <p:sp>
          <p:nvSpPr>
            <p:cNvPr id="49" name="Oval 48"/>
            <p:cNvSpPr/>
            <p:nvPr/>
          </p:nvSpPr>
          <p:spPr>
            <a:xfrm>
              <a:off x="4172747" y="4796005"/>
              <a:ext cx="468000" cy="468000"/>
            </a:xfrm>
            <a:prstGeom prst="ellipse">
              <a:avLst/>
            </a:prstGeom>
            <a:solidFill>
              <a:srgbClr val="BE5F75"/>
            </a:solidFill>
          </p:spPr>
          <p:txBody>
            <a:bodyPr wrap="square" lIns="0" tIns="0" rIns="0" bIns="0" rtlCol="0" anchor="ctr" anchorCtr="1"/>
            <a:lstStyle/>
            <a:p>
              <a:r>
                <a:rPr lang="en-GB" sz="2000" b="1" dirty="0">
                  <a:solidFill>
                    <a:schemeClr val="bg1"/>
                  </a:solidFill>
                </a:rPr>
                <a:t>4</a:t>
              </a:r>
              <a:endParaRPr lang="en-US" sz="2000" b="1" dirty="0">
                <a:solidFill>
                  <a:schemeClr val="bg1"/>
                </a:solidFill>
              </a:endParaRPr>
            </a:p>
          </p:txBody>
        </p:sp>
        <p:sp>
          <p:nvSpPr>
            <p:cNvPr id="41" name="Freeform 144"/>
            <p:cNvSpPr>
              <a:spLocks/>
            </p:cNvSpPr>
            <p:nvPr/>
          </p:nvSpPr>
          <p:spPr bwMode="gray">
            <a:xfrm>
              <a:off x="3915351" y="3011068"/>
              <a:ext cx="1901156" cy="2333331"/>
            </a:xfrm>
            <a:custGeom>
              <a:avLst/>
              <a:gdLst>
                <a:gd name="T0" fmla="*/ 2147483647 w 295"/>
                <a:gd name="T1" fmla="*/ 2147483647 h 361"/>
                <a:gd name="T2" fmla="*/ 2147483647 w 295"/>
                <a:gd name="T3" fmla="*/ 2147483647 h 361"/>
                <a:gd name="T4" fmla="*/ 2147483647 w 295"/>
                <a:gd name="T5" fmla="*/ 2147483647 h 361"/>
                <a:gd name="T6" fmla="*/ 2147483647 w 295"/>
                <a:gd name="T7" fmla="*/ 2147483647 h 361"/>
                <a:gd name="T8" fmla="*/ 2147483647 w 295"/>
                <a:gd name="T9" fmla="*/ 0 h 361"/>
                <a:gd name="T10" fmla="*/ 0 w 295"/>
                <a:gd name="T11" fmla="*/ 2147483647 h 361"/>
                <a:gd name="T12" fmla="*/ 2147483647 w 295"/>
                <a:gd name="T13" fmla="*/ 2147483647 h 361"/>
                <a:gd name="T14" fmla="*/ 2147483647 w 295"/>
                <a:gd name="T15" fmla="*/ 2147483647 h 361"/>
                <a:gd name="T16" fmla="*/ 2147483647 w 295"/>
                <a:gd name="T17" fmla="*/ 2147483647 h 361"/>
                <a:gd name="T18" fmla="*/ 2147483647 w 295"/>
                <a:gd name="T19" fmla="*/ 2147483647 h 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361"/>
                <a:gd name="T32" fmla="*/ 295 w 295"/>
                <a:gd name="T33" fmla="*/ 361 h 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361">
                  <a:moveTo>
                    <a:pt x="295" y="254"/>
                  </a:moveTo>
                  <a:cubicBezTo>
                    <a:pt x="277" y="250"/>
                    <a:pt x="259" y="243"/>
                    <a:pt x="242" y="233"/>
                  </a:cubicBezTo>
                  <a:cubicBezTo>
                    <a:pt x="185" y="200"/>
                    <a:pt x="152" y="141"/>
                    <a:pt x="149" y="79"/>
                  </a:cubicBezTo>
                  <a:cubicBezTo>
                    <a:pt x="191" y="79"/>
                    <a:pt x="191" y="79"/>
                    <a:pt x="191" y="79"/>
                  </a:cubicBezTo>
                  <a:cubicBezTo>
                    <a:pt x="96" y="0"/>
                    <a:pt x="96" y="0"/>
                    <a:pt x="96" y="0"/>
                  </a:cubicBezTo>
                  <a:cubicBezTo>
                    <a:pt x="0" y="79"/>
                    <a:pt x="0" y="79"/>
                    <a:pt x="0" y="79"/>
                  </a:cubicBezTo>
                  <a:cubicBezTo>
                    <a:pt x="42" y="79"/>
                    <a:pt x="42" y="79"/>
                    <a:pt x="42" y="79"/>
                  </a:cubicBezTo>
                  <a:cubicBezTo>
                    <a:pt x="46" y="220"/>
                    <a:pt x="148" y="336"/>
                    <a:pt x="283" y="361"/>
                  </a:cubicBezTo>
                  <a:cubicBezTo>
                    <a:pt x="245" y="315"/>
                    <a:pt x="245" y="315"/>
                    <a:pt x="245" y="315"/>
                  </a:cubicBezTo>
                  <a:lnTo>
                    <a:pt x="295" y="254"/>
                  </a:lnTo>
                  <a:close/>
                </a:path>
              </a:pathLst>
            </a:custGeom>
            <a:solidFill>
              <a:srgbClr val="BE5F75"/>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grpSp>
        <p:nvGrpSpPr>
          <p:cNvPr id="65" name="Group 64"/>
          <p:cNvGrpSpPr/>
          <p:nvPr/>
        </p:nvGrpSpPr>
        <p:grpSpPr>
          <a:xfrm>
            <a:off x="2030895" y="1384409"/>
            <a:ext cx="4213315" cy="1911111"/>
            <a:chOff x="2326170" y="1317734"/>
            <a:chExt cx="4213315" cy="1911111"/>
          </a:xfrm>
        </p:grpSpPr>
        <p:sp>
          <p:nvSpPr>
            <p:cNvPr id="31" name="object 22"/>
            <p:cNvSpPr txBox="1"/>
            <p:nvPr/>
          </p:nvSpPr>
          <p:spPr>
            <a:xfrm>
              <a:off x="2326170" y="1519080"/>
              <a:ext cx="1552167" cy="989373"/>
            </a:xfrm>
            <a:prstGeom prst="rect">
              <a:avLst/>
            </a:prstGeom>
          </p:spPr>
          <p:txBody>
            <a:bodyPr vert="horz" wrap="square" lIns="0" tIns="80645" rIns="0" bIns="0" rtlCol="0">
              <a:spAutoFit/>
            </a:bodyPr>
            <a:lstStyle>
              <a:defPPr>
                <a:defRPr lang="en-US"/>
              </a:defPPr>
              <a:lvl1pPr algn="ctr">
                <a:lnSpc>
                  <a:spcPct val="90000"/>
                </a:lnSpc>
                <a:spcBef>
                  <a:spcPts val="400"/>
                </a:spcBef>
                <a:defRPr sz="1400">
                  <a:latin typeface="Calibri"/>
                  <a:cs typeface="Calibri"/>
                </a:defRPr>
              </a:lvl1pPr>
            </a:lstStyle>
            <a:p>
              <a:pPr algn="r">
                <a:spcBef>
                  <a:spcPts val="300"/>
                </a:spcBef>
              </a:pPr>
              <a:r>
                <a:rPr lang="fr-BE" sz="1500" b="1" dirty="0">
                  <a:latin typeface="Calibri" panose="020F0502020204030204" pitchFamily="34" charset="0"/>
                  <a:cs typeface="Calibri" panose="020F0502020204030204" pitchFamily="34" charset="0"/>
                </a:rPr>
                <a:t>REPORT ON</a:t>
              </a:r>
            </a:p>
            <a:p>
              <a:pPr algn="r">
                <a:spcBef>
                  <a:spcPts val="300"/>
                </a:spcBef>
              </a:pPr>
              <a:r>
                <a:rPr sz="1500" dirty="0">
                  <a:latin typeface="Calibri" panose="020F0502020204030204" pitchFamily="34" charset="0"/>
                  <a:cs typeface="Calibri" panose="020F0502020204030204" pitchFamily="34" charset="0"/>
                </a:rPr>
                <a:t>  HOW IMPACTS ARE ADDRESSED</a:t>
              </a:r>
            </a:p>
            <a:p>
              <a:pPr>
                <a:spcBef>
                  <a:spcPts val="300"/>
                </a:spcBef>
              </a:pPr>
              <a:endParaRPr sz="1500" dirty="0">
                <a:latin typeface="Calibri" panose="020F0502020204030204" pitchFamily="34" charset="0"/>
                <a:cs typeface="Calibri" panose="020F0502020204030204" pitchFamily="34" charset="0"/>
              </a:endParaRPr>
            </a:p>
          </p:txBody>
        </p:sp>
        <p:sp>
          <p:nvSpPr>
            <p:cNvPr id="44" name="Oval 43"/>
            <p:cNvSpPr/>
            <p:nvPr/>
          </p:nvSpPr>
          <p:spPr>
            <a:xfrm>
              <a:off x="4256449" y="1640427"/>
              <a:ext cx="468000" cy="468000"/>
            </a:xfrm>
            <a:prstGeom prst="ellipse">
              <a:avLst/>
            </a:prstGeom>
            <a:blipFill>
              <a:blip r:embed="rId3" cstate="print"/>
              <a:stretch>
                <a:fillRect/>
              </a:stretch>
            </a:blipFill>
          </p:spPr>
          <p:txBody>
            <a:bodyPr wrap="square" lIns="0" tIns="0" rIns="0" bIns="0" rtlCol="0" anchor="ctr" anchorCtr="1"/>
            <a:lstStyle/>
            <a:p>
              <a:r>
                <a:rPr lang="en-GB" sz="2000" b="1" dirty="0">
                  <a:solidFill>
                    <a:schemeClr val="bg1"/>
                  </a:solidFill>
                </a:rPr>
                <a:t>5</a:t>
              </a:r>
              <a:endParaRPr lang="en-US" sz="2000" b="1" dirty="0">
                <a:solidFill>
                  <a:schemeClr val="bg1"/>
                </a:solidFill>
              </a:endParaRPr>
            </a:p>
          </p:txBody>
        </p:sp>
        <p:sp>
          <p:nvSpPr>
            <p:cNvPr id="38" name="Freeform 141"/>
            <p:cNvSpPr>
              <a:spLocks/>
            </p:cNvSpPr>
            <p:nvPr/>
          </p:nvSpPr>
          <p:spPr bwMode="gray">
            <a:xfrm>
              <a:off x="4209898" y="1317734"/>
              <a:ext cx="2329587" cy="1911111"/>
            </a:xfrm>
            <a:custGeom>
              <a:avLst/>
              <a:gdLst>
                <a:gd name="T0" fmla="*/ 2147483647 w 361"/>
                <a:gd name="T1" fmla="*/ 2147483647 h 296"/>
                <a:gd name="T2" fmla="*/ 2147483647 w 361"/>
                <a:gd name="T3" fmla="*/ 0 h 296"/>
                <a:gd name="T4" fmla="*/ 2147483647 w 361"/>
                <a:gd name="T5" fmla="*/ 2147483647 h 296"/>
                <a:gd name="T6" fmla="*/ 0 w 361"/>
                <a:gd name="T7" fmla="*/ 2147483647 h 296"/>
                <a:gd name="T8" fmla="*/ 2147483647 w 361"/>
                <a:gd name="T9" fmla="*/ 2147483647 h 296"/>
                <a:gd name="T10" fmla="*/ 2147483647 w 361"/>
                <a:gd name="T11" fmla="*/ 2147483647 h 296"/>
                <a:gd name="T12" fmla="*/ 2147483647 w 361"/>
                <a:gd name="T13" fmla="*/ 2147483647 h 296"/>
                <a:gd name="T14" fmla="*/ 2147483647 w 361"/>
                <a:gd name="T15" fmla="*/ 2147483647 h 296"/>
                <a:gd name="T16" fmla="*/ 2147483647 w 361"/>
                <a:gd name="T17" fmla="*/ 2147483647 h 296"/>
                <a:gd name="T18" fmla="*/ 2147483647 w 361"/>
                <a:gd name="T19" fmla="*/ 2147483647 h 2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296"/>
                <a:gd name="T32" fmla="*/ 361 w 361"/>
                <a:gd name="T33" fmla="*/ 296 h 2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296">
                  <a:moveTo>
                    <a:pt x="361" y="96"/>
                  </a:moveTo>
                  <a:cubicBezTo>
                    <a:pt x="282" y="0"/>
                    <a:pt x="282" y="0"/>
                    <a:pt x="282" y="0"/>
                  </a:cubicBezTo>
                  <a:cubicBezTo>
                    <a:pt x="282" y="43"/>
                    <a:pt x="282" y="43"/>
                    <a:pt x="282" y="43"/>
                  </a:cubicBezTo>
                  <a:cubicBezTo>
                    <a:pt x="139" y="46"/>
                    <a:pt x="21" y="152"/>
                    <a:pt x="0" y="290"/>
                  </a:cubicBezTo>
                  <a:cubicBezTo>
                    <a:pt x="50" y="248"/>
                    <a:pt x="50" y="248"/>
                    <a:pt x="50" y="248"/>
                  </a:cubicBezTo>
                  <a:cubicBezTo>
                    <a:pt x="107" y="296"/>
                    <a:pt x="107" y="296"/>
                    <a:pt x="107" y="296"/>
                  </a:cubicBezTo>
                  <a:cubicBezTo>
                    <a:pt x="111" y="278"/>
                    <a:pt x="118" y="259"/>
                    <a:pt x="128" y="242"/>
                  </a:cubicBezTo>
                  <a:cubicBezTo>
                    <a:pt x="161" y="185"/>
                    <a:pt x="220" y="152"/>
                    <a:pt x="282" y="150"/>
                  </a:cubicBezTo>
                  <a:cubicBezTo>
                    <a:pt x="282" y="191"/>
                    <a:pt x="282" y="191"/>
                    <a:pt x="282" y="191"/>
                  </a:cubicBezTo>
                  <a:lnTo>
                    <a:pt x="361" y="96"/>
                  </a:lnTo>
                  <a:close/>
                </a:path>
              </a:pathLst>
            </a:custGeom>
            <a:solidFill>
              <a:srgbClr val="94C43A"/>
            </a:solidFill>
            <a:ln w="9525">
              <a:noFill/>
              <a:round/>
              <a:headEnd/>
              <a:tailEnd/>
            </a:ln>
          </p:spPr>
          <p:txBody>
            <a:bodyPr/>
            <a:lstStyle/>
            <a:p>
              <a:endParaRPr lang="en-GB" sz="100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6E7DB639-2BF0-01DE-5793-50FB57A6D9CC}"/>
              </a:ext>
            </a:extLst>
          </p:cNvPr>
          <p:cNvSpPr txBox="1"/>
          <p:nvPr/>
        </p:nvSpPr>
        <p:spPr>
          <a:xfrm>
            <a:off x="450026" y="3059558"/>
            <a:ext cx="2477670" cy="933589"/>
          </a:xfrm>
          <a:prstGeom prst="rect">
            <a:avLst/>
          </a:prstGeom>
          <a:noFill/>
          <a:ln w="22225" cap="flat">
            <a:solidFill>
              <a:schemeClr val="accent3">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r>
              <a:rPr lang="en-IE" dirty="0"/>
              <a:t>meaningful engagement with stakeholders</a:t>
            </a:r>
            <a:endParaRPr kumimoji="0" lang="en-GB" sz="2000" b="0" i="0" u="none" strike="noStrike" cap="none" spc="0" normalizeH="0" baseline="0" dirty="0">
              <a:ln>
                <a:noFill/>
              </a:ln>
              <a:solidFill>
                <a:srgbClr val="000000"/>
              </a:solidFill>
              <a:effectLst/>
              <a:uFillTx/>
              <a:latin typeface="+mj-lt"/>
              <a:ea typeface="Helvetica Neue Medium"/>
              <a:cs typeface="Helvetica Neue Medium"/>
              <a:sym typeface="Helvetica Neue Medium"/>
            </a:endParaRPr>
          </a:p>
        </p:txBody>
      </p:sp>
    </p:spTree>
    <p:extLst>
      <p:ext uri="{BB962C8B-B14F-4D97-AF65-F5344CB8AC3E}">
        <p14:creationId xmlns:p14="http://schemas.microsoft.com/office/powerpoint/2010/main" val="5188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2F2E1-6EB5-0619-C0B7-AAC1F67A5ADD}"/>
              </a:ext>
            </a:extLst>
          </p:cNvPr>
          <p:cNvSpPr>
            <a:spLocks noGrp="1"/>
          </p:cNvSpPr>
          <p:nvPr>
            <p:ph type="title"/>
          </p:nvPr>
        </p:nvSpPr>
        <p:spPr>
          <a:xfrm>
            <a:off x="923097" y="73285"/>
            <a:ext cx="10764078" cy="782357"/>
          </a:xfrm>
        </p:spPr>
        <p:txBody>
          <a:bodyPr/>
          <a:lstStyle/>
          <a:p>
            <a:r>
              <a:rPr lang="en-US" dirty="0"/>
              <a:t>Snapshot on the Corporate Sustainability Due Diligence Directive</a:t>
            </a:r>
            <a:endParaRPr lang="en-IE" dirty="0"/>
          </a:p>
        </p:txBody>
      </p:sp>
      <p:sp>
        <p:nvSpPr>
          <p:cNvPr id="6" name="TextBox 5">
            <a:extLst>
              <a:ext uri="{FF2B5EF4-FFF2-40B4-BE49-F238E27FC236}">
                <a16:creationId xmlns:a16="http://schemas.microsoft.com/office/drawing/2014/main" id="{0ED638EA-D984-ABE9-9696-778D3E707316}"/>
              </a:ext>
            </a:extLst>
          </p:cNvPr>
          <p:cNvSpPr txBox="1"/>
          <p:nvPr/>
        </p:nvSpPr>
        <p:spPr>
          <a:xfrm>
            <a:off x="923097" y="1454101"/>
            <a:ext cx="10687878" cy="4462760"/>
          </a:xfrm>
          <a:prstGeom prst="rect">
            <a:avLst/>
          </a:prstGeom>
          <a:noFill/>
        </p:spPr>
        <p:txBody>
          <a:bodyPr wrap="square">
            <a:spAutoFit/>
          </a:bodyPr>
          <a:lstStyle/>
          <a:p>
            <a:pPr marL="285750" indent="-285750" algn="just">
              <a:spcBef>
                <a:spcPts val="600"/>
              </a:spcBef>
              <a:spcAft>
                <a:spcPts val="300"/>
              </a:spcAft>
              <a:buClr>
                <a:schemeClr val="tx2"/>
              </a:buClr>
              <a:buFont typeface="Arial" panose="020B0604020202020204" pitchFamily="34" charset="0"/>
              <a:buChar char="•"/>
            </a:pPr>
            <a:r>
              <a:rPr lang="en-GB" sz="2400" b="1" dirty="0">
                <a:latin typeface="+mj-lt"/>
                <a:cs typeface="Calibri" panose="020F0502020204030204" pitchFamily="34" charset="0"/>
              </a:rPr>
              <a:t>Material scope of due diligence</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Human rights and environmental impacts included in international conventions (Annex 1). </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In-scope companies need to adopt and implement a plan to ensure that their business strategy is compatible with limiting global warming to 1.5 °C in line with the Paris Agreement</a:t>
            </a:r>
            <a:r>
              <a:rPr lang="en-GB" sz="2400" dirty="0">
                <a:latin typeface="+mj-lt"/>
                <a:cs typeface="Calibri" panose="020F0502020204030204" pitchFamily="34" charset="0"/>
              </a:rPr>
              <a:t>.</a:t>
            </a:r>
          </a:p>
          <a:p>
            <a:pPr marL="266700" algn="just">
              <a:spcAft>
                <a:spcPts val="400"/>
              </a:spcAft>
            </a:pPr>
            <a:endParaRPr lang="en-GB" sz="2400" dirty="0">
              <a:latin typeface="+mj-lt"/>
              <a:cs typeface="Calibri" panose="020F0502020204030204" pitchFamily="34" charset="0"/>
            </a:endParaRPr>
          </a:p>
          <a:p>
            <a:pPr marL="285750" indent="-285750" algn="just">
              <a:spcBef>
                <a:spcPts val="600"/>
              </a:spcBef>
              <a:spcAft>
                <a:spcPts val="300"/>
              </a:spcAft>
              <a:buClr>
                <a:schemeClr val="tx2"/>
              </a:buClr>
              <a:buFont typeface="Arial" panose="020B0604020202020204" pitchFamily="34" charset="0"/>
              <a:buChar char="•"/>
            </a:pPr>
            <a:r>
              <a:rPr lang="en-US" sz="2400" b="1" dirty="0">
                <a:latin typeface="+mj-lt"/>
                <a:cs typeface="Calibri" panose="020F0502020204030204" pitchFamily="34" charset="0"/>
              </a:rPr>
              <a:t>Enforcement through administrative sanctions and civil liability</a:t>
            </a:r>
          </a:p>
          <a:p>
            <a:pPr marL="552450" indent="-285750" algn="just">
              <a:spcAft>
                <a:spcPts val="400"/>
              </a:spcAft>
              <a:buClr>
                <a:schemeClr val="tx2"/>
              </a:buClr>
              <a:buFont typeface="Arial" panose="020B0604020202020204" pitchFamily="34" charset="0"/>
              <a:buChar char="‒"/>
            </a:pPr>
            <a:r>
              <a:rPr lang="en-US" sz="2400" dirty="0">
                <a:latin typeface="+mj-lt"/>
                <a:cs typeface="Calibri" panose="020F0502020204030204" pitchFamily="34" charset="0"/>
              </a:rPr>
              <a:t>MSs supervisory authorities may impose fines in case of non-compliance. Victims may take legal action for damages that could have been avoided with due diligence measures.</a:t>
            </a:r>
            <a:endParaRPr lang="en-GB" sz="2400" dirty="0">
              <a:latin typeface="+mj-lt"/>
              <a:cs typeface="Calibri" panose="020F0502020204030204" pitchFamily="34" charset="0"/>
            </a:endParaRPr>
          </a:p>
        </p:txBody>
      </p:sp>
    </p:spTree>
    <p:extLst>
      <p:ext uri="{BB962C8B-B14F-4D97-AF65-F5344CB8AC3E}">
        <p14:creationId xmlns:p14="http://schemas.microsoft.com/office/powerpoint/2010/main" val="81238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38200" y="1606859"/>
            <a:ext cx="10763250" cy="3881904"/>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200" dirty="0"/>
          </a:p>
        </p:txBody>
      </p:sp>
      <p:sp>
        <p:nvSpPr>
          <p:cNvPr id="6" name="Title 1"/>
          <p:cNvSpPr>
            <a:spLocks noGrp="1"/>
          </p:cNvSpPr>
          <p:nvPr>
            <p:ph type="title"/>
          </p:nvPr>
        </p:nvSpPr>
        <p:spPr>
          <a:xfrm>
            <a:off x="959432" y="0"/>
            <a:ext cx="11011728" cy="815148"/>
          </a:xfrm>
        </p:spPr>
        <p:txBody>
          <a:bodyPr/>
          <a:lstStyle/>
          <a:p>
            <a:r>
              <a:rPr lang="en-GB" sz="2800" dirty="0">
                <a:cs typeface="Calibri" panose="020F0502020204030204" pitchFamily="34" charset="0"/>
              </a:rPr>
              <a:t>POSITIVE IMPACTS AND NEGATIVE PERCEPTION</a:t>
            </a:r>
          </a:p>
        </p:txBody>
      </p:sp>
      <p:sp>
        <p:nvSpPr>
          <p:cNvPr id="8" name="Content Placeholder 2"/>
          <p:cNvSpPr txBox="1">
            <a:spLocks/>
          </p:cNvSpPr>
          <p:nvPr/>
        </p:nvSpPr>
        <p:spPr>
          <a:xfrm>
            <a:off x="707972" y="981065"/>
            <a:ext cx="10893478" cy="522379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300"/>
              </a:spcAft>
              <a:buNone/>
            </a:pPr>
            <a:endParaRPr lang="en-US" sz="2800" dirty="0">
              <a:latin typeface="Calibri" panose="020F0502020204030204" pitchFamily="34" charset="0"/>
              <a:cs typeface="Calibri" panose="020F0502020204030204" pitchFamily="34" charset="0"/>
            </a:endParaRPr>
          </a:p>
          <a:p>
            <a:pPr marL="0" indent="0">
              <a:spcBef>
                <a:spcPts val="600"/>
              </a:spcBef>
              <a:spcAft>
                <a:spcPts val="300"/>
              </a:spcAft>
              <a:buNone/>
            </a:pPr>
            <a:r>
              <a:rPr lang="en-US" sz="2800" dirty="0">
                <a:latin typeface="+mj-lt"/>
                <a:cs typeface="Calibri" panose="020F0502020204030204" pitchFamily="34" charset="0"/>
              </a:rPr>
              <a:t>Positive:</a:t>
            </a:r>
          </a:p>
          <a:p>
            <a:pPr marL="723900" lvl="1" indent="-266700">
              <a:spcBef>
                <a:spcPts val="600"/>
              </a:spcBef>
              <a:spcAft>
                <a:spcPts val="300"/>
              </a:spcAft>
            </a:pPr>
            <a:r>
              <a:rPr lang="en-US" sz="2600" dirty="0">
                <a:latin typeface="+mj-lt"/>
                <a:cs typeface="Calibri" panose="020F0502020204030204" pitchFamily="34" charset="0"/>
              </a:rPr>
              <a:t>Increased sustainability of production processes</a:t>
            </a:r>
          </a:p>
          <a:p>
            <a:pPr marL="723900" lvl="1" indent="-266700">
              <a:spcBef>
                <a:spcPts val="600"/>
              </a:spcBef>
              <a:spcAft>
                <a:spcPts val="300"/>
              </a:spcAft>
            </a:pPr>
            <a:r>
              <a:rPr lang="en-US" sz="2600" dirty="0">
                <a:latin typeface="+mj-lt"/>
                <a:cs typeface="Calibri" panose="020F0502020204030204" pitchFamily="34" charset="0"/>
              </a:rPr>
              <a:t>Sustainability creates added value</a:t>
            </a:r>
          </a:p>
          <a:p>
            <a:pPr marL="723900" lvl="1" indent="-266700">
              <a:spcBef>
                <a:spcPts val="600"/>
              </a:spcBef>
              <a:spcAft>
                <a:spcPts val="300"/>
              </a:spcAft>
            </a:pPr>
            <a:r>
              <a:rPr lang="en-US" sz="2600" dirty="0">
                <a:latin typeface="+mj-lt"/>
                <a:cs typeface="Calibri" panose="020F0502020204030204" pitchFamily="34" charset="0"/>
              </a:rPr>
              <a:t>Stronger collaboration at value chain level of origin</a:t>
            </a:r>
          </a:p>
          <a:p>
            <a:pPr marL="0" indent="0">
              <a:spcBef>
                <a:spcPts val="600"/>
              </a:spcBef>
              <a:spcAft>
                <a:spcPts val="300"/>
              </a:spcAft>
              <a:buNone/>
            </a:pPr>
            <a:endParaRPr lang="en-US" sz="2800" dirty="0">
              <a:latin typeface="+mj-lt"/>
              <a:cs typeface="Calibri" panose="020F0502020204030204" pitchFamily="34" charset="0"/>
            </a:endParaRPr>
          </a:p>
          <a:p>
            <a:pPr marL="0" indent="0">
              <a:spcBef>
                <a:spcPts val="600"/>
              </a:spcBef>
              <a:spcAft>
                <a:spcPts val="300"/>
              </a:spcAft>
              <a:buNone/>
            </a:pPr>
            <a:r>
              <a:rPr lang="en-US" sz="2800" dirty="0">
                <a:latin typeface="+mj-lt"/>
                <a:cs typeface="Calibri" panose="020F0502020204030204" pitchFamily="34" charset="0"/>
              </a:rPr>
              <a:t>Negative:</a:t>
            </a:r>
          </a:p>
          <a:p>
            <a:pPr marL="723900" lvl="1" indent="-266700">
              <a:spcBef>
                <a:spcPts val="600"/>
              </a:spcBef>
              <a:spcAft>
                <a:spcPts val="300"/>
              </a:spcAft>
            </a:pPr>
            <a:r>
              <a:rPr lang="en-US" sz="2600" dirty="0">
                <a:latin typeface="+mj-lt"/>
                <a:cs typeface="Calibri" panose="020F0502020204030204" pitchFamily="34" charset="0"/>
              </a:rPr>
              <a:t>Fear of disengagement</a:t>
            </a:r>
          </a:p>
          <a:p>
            <a:pPr marL="723900" lvl="1" indent="-266700">
              <a:spcBef>
                <a:spcPts val="600"/>
              </a:spcBef>
              <a:spcAft>
                <a:spcPts val="300"/>
              </a:spcAft>
            </a:pPr>
            <a:r>
              <a:rPr lang="en-US" sz="2600" dirty="0">
                <a:latin typeface="+mj-lt"/>
                <a:cs typeface="Calibri" panose="020F0502020204030204" pitchFamily="34" charset="0"/>
              </a:rPr>
              <a:t>Cost implications of compliance – Impact on the weaker actors </a:t>
            </a:r>
          </a:p>
          <a:p>
            <a:pPr marL="552450" indent="-285750">
              <a:spcAft>
                <a:spcPts val="400"/>
              </a:spcAft>
              <a:buFont typeface="Arial" panose="020B0604020202020204" pitchFamily="34" charset="0"/>
              <a:buChar char="‒"/>
            </a:pPr>
            <a:endParaRPr lang="en-GB" dirty="0"/>
          </a:p>
          <a:p>
            <a:pPr marL="266700" indent="0">
              <a:spcAft>
                <a:spcPts val="1000"/>
              </a:spcAft>
              <a:buNone/>
            </a:pPr>
            <a:endParaRPr lang="en-GB" sz="1800" dirty="0"/>
          </a:p>
        </p:txBody>
      </p:sp>
    </p:spTree>
    <p:extLst>
      <p:ext uri="{BB962C8B-B14F-4D97-AF65-F5344CB8AC3E}">
        <p14:creationId xmlns:p14="http://schemas.microsoft.com/office/powerpoint/2010/main" val="1107009421"/>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13751</TotalTime>
  <Words>3098</Words>
  <Application>Microsoft Office PowerPoint</Application>
  <PresentationFormat>Widescreen</PresentationFormat>
  <Paragraphs>291</Paragraphs>
  <Slides>21</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Narrow</vt:lpstr>
      <vt:lpstr>Calibri</vt:lpstr>
      <vt:lpstr>Calibri Light</vt:lpstr>
      <vt:lpstr>EC Square Sans Cond Pro Thin</vt:lpstr>
      <vt:lpstr>Helvetica Neue Medium</vt:lpstr>
      <vt:lpstr>Times New Roman</vt:lpstr>
      <vt:lpstr>Wingdings</vt:lpstr>
      <vt:lpstr>Office Theme</vt:lpstr>
      <vt:lpstr>Corporate Sustainability Due Diligence: Context, content and accompanying measures</vt:lpstr>
      <vt:lpstr>Agenda </vt:lpstr>
      <vt:lpstr>PowerPoint Presentation</vt:lpstr>
      <vt:lpstr>Corporate Sustainability Due Diligence Directive</vt:lpstr>
      <vt:lpstr>Normative foundations of human rights and environ. due diligence</vt:lpstr>
      <vt:lpstr>Snapshot on the Corporate Sustainability Due Diligence Directive</vt:lpstr>
      <vt:lpstr>How does Human Rights and Environmental Due Diligence work?</vt:lpstr>
      <vt:lpstr>Snapshot on the Corporate Sustainability Due Diligence Directive</vt:lpstr>
      <vt:lpstr>POSITIVE IMPACTS AND NEGATIVE PERCEPTION</vt:lpstr>
      <vt:lpstr>Accompanying support to EU  legislation on human rights and environmental due diligence</vt:lpstr>
      <vt:lpstr>New accompanying measures to support the implementation of the CS3D in partner countries</vt:lpstr>
      <vt:lpstr>Global TEI: Sustainability in Global Value Chains</vt:lpstr>
      <vt:lpstr>Thematic support: accompanying the implementation of CS3D from a Human Rights perspective  </vt:lpstr>
      <vt:lpstr>Regional support: Responsible Business Conduct in LAC (RBC LAC)</vt:lpstr>
      <vt:lpstr>Regional support: SSA AAP 2025 – Responsible Business Conduct and Critical Raw Materials sourcing and traceability in SSA</vt:lpstr>
      <vt:lpstr>Regional support: Responsible Business Conduct in Africa - RBCA </vt:lpstr>
      <vt:lpstr>ITC pilots - lessons learnt</vt:lpstr>
      <vt:lpstr>TPSD - Trade and Private Sector Development Facility</vt:lpstr>
      <vt:lpstr>PowerPoint Presentation</vt:lpstr>
      <vt:lpstr>Further supporting material</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Daan.VAN-THIEL@ec.europa.eu</dc:creator>
  <cp:lastModifiedBy>SAKYI Abigail (INTPA)</cp:lastModifiedBy>
  <cp:revision>460</cp:revision>
  <cp:lastPrinted>2021-11-18T08:03:50Z</cp:lastPrinted>
  <dcterms:created xsi:type="dcterms:W3CDTF">2020-06-19T10:45:20Z</dcterms:created>
  <dcterms:modified xsi:type="dcterms:W3CDTF">2024-05-23T15:00:05Z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2023-01-10T09:36:06Z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ffcb928b-5cd2-4525-80cf-2e44aba186ad</vt:lpwstr>
  </property>
  <property fmtid="{D5CDD505-2E9C-101B-9397-08002B2CF9AE}" pid="8" name="MSIP_Label_6bd9ddd1-4d20-43f6-abfa-fc3c07406f94_ContentBits">
    <vt:lpwstr>0</vt:lpwstr>
  </property>
</Properties>
</file>