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87" r:id="rId4"/>
    <p:sldId id="379" r:id="rId5"/>
    <p:sldId id="389" r:id="rId6"/>
    <p:sldId id="388" r:id="rId7"/>
    <p:sldId id="361" r:id="rId8"/>
    <p:sldId id="390" r:id="rId9"/>
    <p:sldId id="360" r:id="rId10"/>
    <p:sldId id="364" r:id="rId11"/>
    <p:sldId id="391" r:id="rId12"/>
    <p:sldId id="373" r:id="rId13"/>
    <p:sldId id="375" r:id="rId14"/>
    <p:sldId id="380" r:id="rId15"/>
    <p:sldId id="382" r:id="rId16"/>
    <p:sldId id="381" r:id="rId17"/>
    <p:sldId id="372" r:id="rId18"/>
    <p:sldId id="385" r:id="rId19"/>
  </p:sldIdLst>
  <p:sldSz cx="9144000" cy="6858000" type="screen4x3"/>
  <p:notesSz cx="6805613" cy="9944100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166CF"/>
    <a:srgbClr val="2D5EC1"/>
    <a:srgbClr val="000066"/>
    <a:srgbClr val="3E6FD2"/>
    <a:srgbClr val="BDDEFF"/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611" autoAdjust="0"/>
    <p:restoredTop sz="93698" autoAdjust="0"/>
  </p:normalViewPr>
  <p:slideViewPr>
    <p:cSldViewPr>
      <p:cViewPr>
        <p:scale>
          <a:sx n="90" d="100"/>
          <a:sy n="90" d="100"/>
        </p:scale>
        <p:origin x="-1332" y="7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977" y="0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828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977" y="9444828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77618F-83CC-44D5-8D47-03F6553E8BF3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783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977" y="0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99" y="4722414"/>
            <a:ext cx="5444815" cy="447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828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977" y="9444828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6BB688C-393C-485D-9FDF-3E53FBB22C9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742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10" indent="-173010" eaLnBrk="1" hangingPunct="1">
              <a:buFontTx/>
              <a:buChar char="-"/>
              <a:defRPr/>
            </a:pPr>
            <a:r>
              <a:rPr lang="fr-BE" dirty="0" err="1" smtClean="0"/>
              <a:t>Pre-requisite</a:t>
            </a:r>
            <a:r>
              <a:rPr lang="fr-BE" dirty="0" smtClean="0"/>
              <a:t>: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Certificat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Configuration </a:t>
            </a:r>
            <a:r>
              <a:rPr lang="fr-BE" dirty="0" err="1" smtClean="0"/>
              <a:t>secunda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Firefow</a:t>
            </a:r>
            <a:r>
              <a:rPr lang="fr-BE" dirty="0" smtClean="0"/>
              <a:t> sur clé </a:t>
            </a:r>
            <a:r>
              <a:rPr lang="fr-BE" dirty="0" err="1" smtClean="0"/>
              <a:t>usb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Chaque action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La tache associée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La BR de sécurité associée</a:t>
            </a:r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Chaque champs 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toutes les validations associées</a:t>
            </a:r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BR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PRAG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deleted</a:t>
            </a:r>
            <a:r>
              <a:rPr lang="fr-BE" dirty="0" smtClean="0"/>
              <a:t> if in inactive + no cals </a:t>
            </a:r>
            <a:r>
              <a:rPr lang="fr-BE" dirty="0" err="1" smtClean="0"/>
              <a:t>attached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AA </a:t>
            </a:r>
            <a:r>
              <a:rPr lang="fr-BE" dirty="0" err="1" smtClean="0"/>
              <a:t>cannot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Applicant</a:t>
            </a:r>
            <a:r>
              <a:rPr lang="fr-BE" dirty="0" smtClean="0"/>
              <a:t> of a call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Link </a:t>
            </a:r>
            <a:r>
              <a:rPr lang="fr-BE" dirty="0" err="1" smtClean="0"/>
              <a:t>betwee</a:t>
            </a:r>
            <a:r>
              <a:rPr lang="fr-BE" dirty="0" smtClean="0"/>
              <a:t> </a:t>
            </a:r>
            <a:r>
              <a:rPr lang="fr-BE" dirty="0" err="1" smtClean="0"/>
              <a:t>domain</a:t>
            </a:r>
            <a:r>
              <a:rPr lang="fr-BE" dirty="0" smtClean="0"/>
              <a:t> and </a:t>
            </a:r>
            <a:r>
              <a:rPr lang="fr-BE" dirty="0" err="1" smtClean="0"/>
              <a:t>geozone</a:t>
            </a:r>
            <a:r>
              <a:rPr lang="fr-BE" dirty="0" smtClean="0"/>
              <a:t> / </a:t>
            </a:r>
            <a:r>
              <a:rPr lang="fr-BE" dirty="0" err="1" smtClean="0"/>
              <a:t>decision</a:t>
            </a:r>
            <a:r>
              <a:rPr lang="fr-BE" dirty="0" smtClean="0"/>
              <a:t> ?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What</a:t>
            </a:r>
            <a:r>
              <a:rPr lang="fr-BE" dirty="0" smtClean="0"/>
              <a:t> are the </a:t>
            </a:r>
            <a:r>
              <a:rPr lang="fr-BE" dirty="0" err="1" smtClean="0"/>
              <a:t>rules</a:t>
            </a:r>
            <a:r>
              <a:rPr lang="fr-BE" dirty="0" smtClean="0"/>
              <a:t> for the </a:t>
            </a:r>
            <a:r>
              <a:rPr lang="fr-BE" dirty="0" err="1" smtClean="0"/>
              <a:t>pick</a:t>
            </a:r>
            <a:r>
              <a:rPr lang="fr-BE" dirty="0" smtClean="0"/>
              <a:t> </a:t>
            </a:r>
            <a:r>
              <a:rPr lang="fr-BE" dirty="0" err="1" smtClean="0"/>
              <a:t>list</a:t>
            </a:r>
            <a:r>
              <a:rPr lang="fr-BE" dirty="0" smtClean="0"/>
              <a:t> of publication </a:t>
            </a:r>
            <a:r>
              <a:rPr lang="fr-BE" dirty="0" err="1" smtClean="0"/>
              <a:t>approver</a:t>
            </a:r>
            <a:r>
              <a:rPr lang="fr-BE" dirty="0" smtClean="0"/>
              <a:t>? AO + </a:t>
            </a:r>
            <a:r>
              <a:rPr lang="fr-BE" dirty="0" err="1" smtClean="0"/>
              <a:t>same</a:t>
            </a:r>
            <a:r>
              <a:rPr lang="fr-BE" dirty="0" smtClean="0"/>
              <a:t> unit?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en-GB" dirty="0" smtClean="0"/>
              <a:t>Call: Submission deadline for proposals should be after publication date and concept note date 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Check on the </a:t>
            </a:r>
            <a:r>
              <a:rPr lang="fr-BE" dirty="0" err="1" smtClean="0"/>
              <a:t>availabilit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Rules</a:t>
            </a:r>
            <a:r>
              <a:rPr lang="fr-BE" dirty="0" smtClean="0"/>
              <a:t> </a:t>
            </a:r>
            <a:r>
              <a:rPr lang="fr-BE" dirty="0" err="1" smtClean="0"/>
              <a:t>related</a:t>
            </a:r>
            <a:r>
              <a:rPr lang="fr-BE" dirty="0" smtClean="0"/>
              <a:t> to propagation of </a:t>
            </a:r>
            <a:r>
              <a:rPr lang="fr-BE" dirty="0" err="1" smtClean="0"/>
              <a:t>GRIDs</a:t>
            </a:r>
            <a:r>
              <a:rPr lang="fr-BE" dirty="0" smtClean="0"/>
              <a:t> </a:t>
            </a:r>
            <a:r>
              <a:rPr lang="fr-BE" dirty="0" err="1" smtClean="0"/>
              <a:t>within</a:t>
            </a:r>
            <a:r>
              <a:rPr lang="fr-BE" dirty="0" smtClean="0"/>
              <a:t> PRAG (CN </a:t>
            </a:r>
            <a:r>
              <a:rPr lang="fr-BE" dirty="0" smtClean="0">
                <a:sym typeface="Wingdings" pitchFamily="2" charset="2"/>
              </a:rPr>
              <a:t> FA)</a:t>
            </a: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A2B20D8-625B-48B0-95E7-6A67DDB4937E}" type="slidenum">
              <a:rPr lang="en-GB" smtClean="0">
                <a:latin typeface="Arial" charset="0"/>
              </a:rPr>
              <a:pPr/>
              <a:t>1</a:t>
            </a:fld>
            <a:endParaRPr lang="en-GB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BB688C-393C-485D-9FDF-3E53FBB22C9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117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B947D-8D35-4831-BCF9-3BE7E16045F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EB755-8F2F-4B00-A381-B69ED118EA0B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663EC-F737-4550-8964-B7FB5C41C345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8FBDE-9073-4590-A1C9-9129B1DD6CF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5ED24-DF15-41A0-8606-4B1FAEC243B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45EC9-EB2F-4DB0-A5CE-C7D845553B3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EBC26-70BB-42FA-A1B4-D116DD2299A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FD676-7BA0-483F-A352-7ADB4AEAB60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7EA8F-7AF9-4798-B0FC-26BBEA2EF76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D47C4-D20F-4C61-84B7-694B8A83FE2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6949-21DD-408C-88A4-94787DA9F99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68E0E75-6709-41F8-860E-C2D47C12941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sz="1800" b="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sz="1800" b="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peaid/companion/annexes.do" TargetMode="External"/><Relationship Id="rId2" Type="http://schemas.openxmlformats.org/officeDocument/2006/relationships/hyperlink" Target="http://ec.europa.eu/europeaid/pra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europeaid/funding/procedures-beneficiary-countries-and-partners/financial-management-toolkit_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peaid/work/procedures/implementation/per_diems/documents/perdiems_july_2013.pdf" TargetMode="External"/><Relationship Id="rId2" Type="http://schemas.openxmlformats.org/officeDocument/2006/relationships/hyperlink" Target="http://ec.europa.eu/budget/contracts_grants/info_contracts/inforeuro/inforeuro_en.cf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5876"/>
            <a:ext cx="8229600" cy="468311"/>
          </a:xfrm>
        </p:spPr>
        <p:txBody>
          <a:bodyPr/>
          <a:lstStyle/>
          <a:p>
            <a:pPr marL="3175" indent="0" algn="ctr" eaLnBrk="1" hangingPunct="1"/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997200"/>
            <a:ext cx="9144000" cy="345598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32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600" b="1" i="0" dirty="0" smtClean="0">
                <a:solidFill>
                  <a:schemeClr val="bg1"/>
                </a:solidFill>
              </a:rPr>
              <a:t>DG DEVCO, Unit B.6</a:t>
            </a:r>
            <a:endParaRPr lang="en-GB" sz="2600" b="1" i="0" dirty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600" b="1" i="0" dirty="0" smtClean="0">
                <a:solidFill>
                  <a:schemeClr val="bg1"/>
                </a:solidFill>
              </a:rPr>
              <a:t>Brussels, April 2015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fr-BE" sz="3200" b="1" i="0" dirty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fr-BE" sz="3200" b="1" i="0" dirty="0">
              <a:solidFill>
                <a:schemeClr val="bg1"/>
              </a:solidFill>
            </a:endParaRPr>
          </a:p>
        </p:txBody>
      </p:sp>
      <p:sp>
        <p:nvSpPr>
          <p:cNvPr id="3076" name="Rectangle 2"/>
          <p:cNvSpPr txBox="1">
            <a:spLocks noChangeArrowheads="1"/>
          </p:cNvSpPr>
          <p:nvPr/>
        </p:nvSpPr>
        <p:spPr bwMode="auto">
          <a:xfrm>
            <a:off x="0" y="15875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58775" eaLnBrk="1" hangingPunct="1">
              <a:spcBef>
                <a:spcPct val="0"/>
              </a:spcBef>
              <a:buFontTx/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358775" eaLnBrk="1" hangingPunct="1">
              <a:spcBef>
                <a:spcPct val="0"/>
              </a:spcBef>
              <a:buFontTx/>
              <a:buNone/>
            </a:pP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90512" y="2967335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06441" y="1660454"/>
            <a:ext cx="7931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en-GB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DEAR</a:t>
            </a:r>
            <a:r>
              <a:rPr lang="en-GB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GB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seminar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FD676-7BA0-483F-A352-7ADB4AEAB60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081038"/>
          </a:xfrm>
        </p:spPr>
        <p:txBody>
          <a:bodyPr/>
          <a:lstStyle/>
          <a:p>
            <a:pPr algn="ctr"/>
            <a:r>
              <a:rPr lang="es-ES" sz="2200" dirty="0" smtClean="0"/>
              <a:t>70% rule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Tx/>
              <a:buNone/>
            </a:pPr>
            <a:r>
              <a:rPr lang="en-GB" sz="2000" u="sng" dirty="0" smtClean="0"/>
              <a:t>Calculation method</a:t>
            </a:r>
            <a:r>
              <a:rPr lang="en-GB" sz="2000" dirty="0" smtClean="0"/>
              <a:t>: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Expenditure incurred has to take into account the EC contribution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For previous payment at least 70% of expenditure is to be incurred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For </a:t>
            </a:r>
            <a:r>
              <a:rPr lang="en-GB" sz="2000" u="sng" dirty="0" smtClean="0"/>
              <a:t>any other</a:t>
            </a:r>
            <a:r>
              <a:rPr lang="en-GB" sz="2000" dirty="0" smtClean="0"/>
              <a:t> previous payment  100%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In case of non compliance it will be paid the difference between the 70% and the amount actually incurred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83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 algn="just">
              <a:buClrTx/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US" sz="1800" dirty="0" smtClean="0"/>
              <a:t>Award </a:t>
            </a:r>
            <a:r>
              <a:rPr lang="en-US" sz="1800" dirty="0"/>
              <a:t>of the contract 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en-US" sz="1800" dirty="0"/>
              <a:t>Ensure compliance with Treaty principles as transparency, equal treatment and fair competition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en-US" sz="1800" dirty="0"/>
              <a:t>Avoid any conflict of interest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0" algn="just">
              <a:buClrTx/>
              <a:buFont typeface="Arial" panose="020B0604020202020204" pitchFamily="34" charset="0"/>
              <a:buChar char="•"/>
            </a:pPr>
            <a:r>
              <a:rPr lang="en-US" sz="1800" dirty="0"/>
              <a:t>Respect the rules of nationality and origin</a:t>
            </a:r>
          </a:p>
          <a:p>
            <a:pPr lvl="0" algn="just">
              <a:buClrTx/>
              <a:buFont typeface="Arial" panose="020B0604020202020204" pitchFamily="34" charset="0"/>
              <a:buChar char="•"/>
            </a:pPr>
            <a:endParaRPr lang="en-GB" sz="1800" dirty="0"/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GB" sz="1800" dirty="0"/>
              <a:t>You can use the tender documents models published on our website</a:t>
            </a:r>
          </a:p>
          <a:p>
            <a:endParaRPr lang="fr-B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s-ES" sz="2200" dirty="0" err="1" smtClean="0"/>
              <a:t>Procurement</a:t>
            </a:r>
            <a:r>
              <a:rPr lang="es-ES" sz="2200" dirty="0" smtClean="0"/>
              <a:t>: </a:t>
            </a:r>
            <a:r>
              <a:rPr lang="es-ES" sz="2200" dirty="0" err="1" smtClean="0"/>
              <a:t>conditions</a:t>
            </a:r>
            <a:r>
              <a:rPr lang="es-ES" sz="2200" dirty="0" smtClean="0"/>
              <a:t> </a:t>
            </a:r>
            <a:r>
              <a:rPr lang="es-ES" sz="2200" dirty="0" err="1" smtClean="0"/>
              <a:t>to</a:t>
            </a:r>
            <a:r>
              <a:rPr lang="es-ES" sz="2200" dirty="0" smtClean="0"/>
              <a:t> be </a:t>
            </a:r>
            <a:r>
              <a:rPr lang="es-ES" sz="2200" dirty="0" err="1" smtClean="0"/>
              <a:t>fulfilled</a:t>
            </a:r>
            <a:endParaRPr lang="es-ES" sz="2200" b="0" u="sng" dirty="0"/>
          </a:p>
        </p:txBody>
      </p:sp>
    </p:spTree>
    <p:extLst>
      <p:ext uri="{BB962C8B-B14F-4D97-AF65-F5344CB8AC3E}">
        <p14:creationId xmlns:p14="http://schemas.microsoft.com/office/powerpoint/2010/main" val="144725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76982"/>
          </a:xfrm>
        </p:spPr>
        <p:txBody>
          <a:bodyPr/>
          <a:lstStyle/>
          <a:p>
            <a:pPr algn="ctr"/>
            <a:r>
              <a:rPr lang="es-ES" sz="2200" dirty="0" smtClean="0"/>
              <a:t>Procurement: Rules of nationality and origin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363272" cy="4464497"/>
          </a:xfrm>
        </p:spPr>
        <p:txBody>
          <a:bodyPr/>
          <a:lstStyle/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Contractor must present a proof of origin to the beneficiary before the presentation of the first invoice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The Contracting Authority (beneficiary) is obliged to check the existence of the a certificate of origin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endParaRPr lang="en-GB" sz="1600" dirty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Exception to the rule: Derogations 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es-ES" sz="1600" b="0" dirty="0" err="1" smtClean="0"/>
              <a:t>Should</a:t>
            </a:r>
            <a:r>
              <a:rPr lang="es-ES" sz="1600" b="0" dirty="0" smtClean="0"/>
              <a:t> be </a:t>
            </a:r>
            <a:r>
              <a:rPr lang="es-ES" sz="1600" b="0" dirty="0" err="1" smtClean="0"/>
              <a:t>decided</a:t>
            </a:r>
            <a:r>
              <a:rPr lang="es-ES" sz="1600" b="0" dirty="0" smtClean="0"/>
              <a:t> case </a:t>
            </a:r>
            <a:r>
              <a:rPr lang="es-ES" sz="1600" b="0" dirty="0" err="1" smtClean="0"/>
              <a:t>by</a:t>
            </a:r>
            <a:r>
              <a:rPr lang="es-ES" sz="1600" b="0" dirty="0" smtClean="0"/>
              <a:t> </a:t>
            </a:r>
            <a:r>
              <a:rPr lang="es-ES" sz="1600" b="0" dirty="0" err="1" smtClean="0"/>
              <a:t>ca</a:t>
            </a:r>
            <a:r>
              <a:rPr lang="en-GB" sz="1600" b="0" dirty="0" smtClean="0"/>
              <a:t>se by EC and may be justified: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GB" b="0" dirty="0" smtClean="0"/>
              <a:t>Unavailability of products and services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GB" b="0" dirty="0" smtClean="0"/>
              <a:t>Reasons of extreme urgency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en-GB" b="0" dirty="0" smtClean="0"/>
              <a:t>Eligibility Rules make action impossible or exceedingly difficult</a:t>
            </a:r>
          </a:p>
          <a:p>
            <a:pPr marL="457200" lvl="1" indent="0">
              <a:buClrTx/>
              <a:buNone/>
            </a:pPr>
            <a:endParaRPr lang="en-GB" sz="1600" dirty="0" smtClean="0"/>
          </a:p>
          <a:p>
            <a:pPr marL="457200" lvl="1" indent="0" algn="ctr">
              <a:buClrTx/>
              <a:buNone/>
            </a:pPr>
            <a:r>
              <a:rPr lang="es-ES" sz="1600" dirty="0" smtClean="0"/>
              <a:t>In case of non compliance with the rules the EC could recover all the grants of all procurements contracts.</a:t>
            </a:r>
            <a:endParaRPr lang="es-ES" sz="16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8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20998"/>
          </a:xfrm>
        </p:spPr>
        <p:txBody>
          <a:bodyPr/>
          <a:lstStyle/>
          <a:p>
            <a:pPr algn="ctr"/>
            <a:r>
              <a:rPr lang="es-ES" sz="2200" dirty="0" smtClean="0"/>
              <a:t>Clarification of </a:t>
            </a:r>
            <a:r>
              <a:rPr lang="es-ES" sz="2200" dirty="0"/>
              <a:t>i</a:t>
            </a:r>
            <a:r>
              <a:rPr lang="es-ES" sz="2200" dirty="0" smtClean="0"/>
              <a:t>ssues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76873"/>
            <a:ext cx="8435280" cy="4104455"/>
          </a:xfrm>
        </p:spPr>
        <p:txBody>
          <a:bodyPr/>
          <a:lstStyle/>
          <a:p>
            <a:pPr marL="457200" lvl="1" indent="0">
              <a:buClrTx/>
              <a:buNone/>
            </a:pPr>
            <a:r>
              <a:rPr lang="es-ES" sz="1600" u="sng" dirty="0" smtClean="0"/>
              <a:t>VAT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600" u="sng" dirty="0" smtClean="0"/>
          </a:p>
          <a:p>
            <a:pPr marL="457200" lvl="1" indent="0">
              <a:buClrTx/>
              <a:buNone/>
            </a:pPr>
            <a:r>
              <a:rPr lang="es-ES" sz="1600" dirty="0" smtClean="0"/>
              <a:t>Two cumulative conditions to consider VAT as eligible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600" dirty="0"/>
          </a:p>
          <a:p>
            <a:pPr lvl="2" algn="just">
              <a:buFont typeface="+mj-lt"/>
              <a:buAutoNum type="arabicPeriod"/>
            </a:pPr>
            <a:r>
              <a:rPr lang="es-ES" sz="1600" dirty="0" smtClean="0"/>
              <a:t>Beneficiary should demonstrate that he could not recover VAT </a:t>
            </a:r>
          </a:p>
          <a:p>
            <a:pPr lvl="2" algn="just">
              <a:buFont typeface="+mj-lt"/>
              <a:buAutoNum type="arabicPeriod"/>
            </a:pPr>
            <a:endParaRPr lang="es-ES" sz="1600" dirty="0"/>
          </a:p>
          <a:p>
            <a:pPr lvl="2" algn="just">
              <a:buFont typeface="+mj-lt"/>
              <a:buAutoNum type="arabicPeriod"/>
            </a:pPr>
            <a:r>
              <a:rPr lang="es-ES" sz="1600" dirty="0" smtClean="0"/>
              <a:t>If it´s not excluded by the conditions of the programme</a:t>
            </a:r>
            <a:endParaRPr lang="es-ES" sz="1600" dirty="0"/>
          </a:p>
          <a:p>
            <a:pPr marL="914400" lvl="2" indent="0" algn="just"/>
            <a:endParaRPr lang="es-ES" sz="1600" b="1" dirty="0"/>
          </a:p>
          <a:p>
            <a:pPr marL="534988" lvl="2" indent="0" algn="just"/>
            <a:r>
              <a:rPr lang="es-ES" sz="1600" b="1" dirty="0" smtClean="0"/>
              <a:t>Means </a:t>
            </a:r>
            <a:r>
              <a:rPr lang="es-ES" sz="1600" b="1" dirty="0"/>
              <a:t>to </a:t>
            </a:r>
            <a:r>
              <a:rPr lang="es-ES" sz="1600" b="1" dirty="0" smtClean="0"/>
              <a:t>demonstrate the non recoverability of the VAT</a:t>
            </a:r>
          </a:p>
          <a:p>
            <a:pPr marL="534988" lvl="2" indent="0" algn="just"/>
            <a:endParaRPr lang="es-ES" sz="1600" b="1" dirty="0"/>
          </a:p>
          <a:p>
            <a:pPr algn="just"/>
            <a:r>
              <a:rPr lang="en-GB" sz="1600" i="0" dirty="0"/>
              <a:t>An official document (declaration or a refused claim for reimbursement) by </a:t>
            </a:r>
            <a:r>
              <a:rPr lang="en-GB" sz="1600" i="0" dirty="0" smtClean="0"/>
              <a:t>the competent </a:t>
            </a:r>
            <a:r>
              <a:rPr lang="en-GB" sz="1600" i="0" dirty="0"/>
              <a:t>tax </a:t>
            </a:r>
            <a:r>
              <a:rPr lang="en-GB" sz="1600" i="0" dirty="0" smtClean="0"/>
              <a:t>authority and </a:t>
            </a:r>
            <a:r>
              <a:rPr lang="en-GB" sz="1600" i="0" dirty="0"/>
              <a:t>extract of the relevant law </a:t>
            </a:r>
            <a:r>
              <a:rPr lang="en-GB" sz="1600" i="0" dirty="0" smtClean="0"/>
              <a:t>are </a:t>
            </a:r>
            <a:r>
              <a:rPr lang="en-GB" sz="1600" i="0" dirty="0"/>
              <a:t>some </a:t>
            </a:r>
            <a:r>
              <a:rPr lang="en-GB" sz="1600" i="0" dirty="0" smtClean="0"/>
              <a:t>examples.</a:t>
            </a:r>
          </a:p>
          <a:p>
            <a:endParaRPr lang="es-ES" sz="1600" dirty="0"/>
          </a:p>
          <a:p>
            <a:pPr marL="534988" lvl="2" indent="0" algn="just"/>
            <a:endParaRPr lang="es-ES" sz="1200" b="1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u="sng" dirty="0" smtClean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80920" cy="4464496"/>
          </a:xfrm>
        </p:spPr>
        <p:txBody>
          <a:bodyPr/>
          <a:lstStyle/>
          <a:p>
            <a:pPr algn="just"/>
            <a:r>
              <a:rPr lang="en-GB" sz="1600" b="1" u="sng" dirty="0" smtClean="0"/>
              <a:t>Staff</a:t>
            </a:r>
            <a:endParaRPr lang="es-ES" sz="1600" u="sng" dirty="0"/>
          </a:p>
          <a:p>
            <a:pPr algn="just"/>
            <a:endParaRPr lang="en-GB" sz="1500" i="0" dirty="0" smtClean="0"/>
          </a:p>
          <a:p>
            <a:pPr algn="just"/>
            <a:r>
              <a:rPr lang="en-US" sz="1500" b="1" i="0" dirty="0" smtClean="0"/>
              <a:t>Art.14.2</a:t>
            </a:r>
            <a:r>
              <a:rPr lang="en-US" sz="1500" i="0" dirty="0"/>
              <a:t>. of  GC“… actual gross salaries  and costs must not exceed those normally borne by the Beneficiary or its partners,” </a:t>
            </a:r>
            <a:endParaRPr lang="en-US" sz="1500" i="0" dirty="0" smtClean="0"/>
          </a:p>
          <a:p>
            <a:pPr algn="just"/>
            <a:endParaRPr lang="en-GB" sz="1500" i="0" dirty="0"/>
          </a:p>
          <a:p>
            <a:pPr algn="just"/>
            <a:r>
              <a:rPr lang="en-GB" sz="1500" b="1" i="0" dirty="0" smtClean="0"/>
              <a:t>Art</a:t>
            </a:r>
            <a:r>
              <a:rPr lang="en-GB" sz="1500" b="1" i="0" dirty="0"/>
              <a:t>. 16.3  </a:t>
            </a:r>
            <a:r>
              <a:rPr lang="en-GB" sz="1500" i="0" dirty="0"/>
              <a:t>Staff and payroll records such as contracts, salary statements, time sheets. </a:t>
            </a:r>
            <a:r>
              <a:rPr lang="en-GB" sz="1500" i="0" dirty="0" smtClean="0"/>
              <a:t>For local </a:t>
            </a:r>
            <a:r>
              <a:rPr lang="en-GB" sz="1500" i="0" dirty="0"/>
              <a:t>staff recruited on fixed-term contracts, details of remuneration paid, </a:t>
            </a:r>
            <a:r>
              <a:rPr lang="en-GB" sz="1500" i="0" dirty="0" smtClean="0"/>
              <a:t>duly substantiated </a:t>
            </a:r>
            <a:r>
              <a:rPr lang="en-GB" sz="1500" i="0" dirty="0"/>
              <a:t>by the person in charge locally, broken down into gross </a:t>
            </a:r>
            <a:r>
              <a:rPr lang="en-GB" sz="1500" i="0" dirty="0" smtClean="0"/>
              <a:t>salary, social </a:t>
            </a:r>
            <a:r>
              <a:rPr lang="en-GB" sz="1500" i="0" dirty="0"/>
              <a:t>security charges, insurance and net salary. </a:t>
            </a:r>
            <a:endParaRPr lang="en-GB" sz="1500" i="0" dirty="0" smtClean="0"/>
          </a:p>
          <a:p>
            <a:pPr algn="just"/>
            <a:endParaRPr lang="en-US" sz="1500" i="0" dirty="0" smtClean="0"/>
          </a:p>
          <a:p>
            <a:pPr algn="just"/>
            <a:r>
              <a:rPr lang="en-US" sz="1500" i="0" dirty="0"/>
              <a:t>As per </a:t>
            </a:r>
            <a:r>
              <a:rPr lang="en-US" sz="1500" b="1" i="0" dirty="0"/>
              <a:t>Article 10 </a:t>
            </a:r>
            <a:r>
              <a:rPr lang="en-US" sz="1500" i="0" dirty="0"/>
              <a:t>of the General Conditions, if your </a:t>
            </a:r>
            <a:r>
              <a:rPr lang="en-US" sz="1500" i="0" dirty="0" smtClean="0"/>
              <a:t>organization </a:t>
            </a:r>
            <a:r>
              <a:rPr lang="en-US" sz="1500" i="0" dirty="0"/>
              <a:t>or a partner has to conclude implementation contracts with contractors in order to carry out the Action,  shall respect the contract-award procedures and rules of nationality and origin set out in Annex IV of this Contract</a:t>
            </a:r>
            <a:r>
              <a:rPr lang="en-US" sz="1500" i="0" dirty="0" smtClean="0"/>
              <a:t>.  These are not considered Staff members and they are disclosed in point 5 of Budget</a:t>
            </a:r>
            <a:endParaRPr lang="es-ES" sz="1500" i="0" dirty="0"/>
          </a:p>
          <a:p>
            <a:pPr marL="342900" lvl="1" indent="-342900" algn="just">
              <a:buClr>
                <a:schemeClr val="bg1"/>
              </a:buClr>
            </a:pPr>
            <a:endParaRPr lang="en-US" sz="1400" dirty="0" smtClean="0"/>
          </a:p>
          <a:p>
            <a:pPr marL="342900" lvl="1" indent="-342900" algn="ctr">
              <a:buClr>
                <a:schemeClr val="bg1"/>
              </a:buClr>
            </a:pPr>
            <a:r>
              <a:rPr lang="en-US" sz="1400" dirty="0" smtClean="0"/>
              <a:t>All this </a:t>
            </a:r>
            <a:r>
              <a:rPr lang="en-US" sz="1400" dirty="0"/>
              <a:t>will be checked by the auditor</a:t>
            </a:r>
            <a:endParaRPr lang="es-ES" sz="1400" dirty="0"/>
          </a:p>
          <a:p>
            <a:pPr algn="just"/>
            <a:endParaRPr lang="en-US" sz="14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1"/>
          </a:xfrm>
        </p:spPr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02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4320480"/>
          </a:xfrm>
        </p:spPr>
        <p:txBody>
          <a:bodyPr/>
          <a:lstStyle/>
          <a:p>
            <a:pPr algn="just"/>
            <a:r>
              <a:rPr lang="en-GB" sz="1600" b="1" u="sng" dirty="0" smtClean="0"/>
              <a:t>Travel</a:t>
            </a:r>
          </a:p>
          <a:p>
            <a:pPr algn="just"/>
            <a:r>
              <a:rPr lang="en-GB" sz="1600" dirty="0"/>
              <a:t>Follows principle of sound financial management, no business tickets, travels within Europe are international trips</a:t>
            </a:r>
            <a:endParaRPr lang="es-ES" sz="1600" dirty="0"/>
          </a:p>
          <a:p>
            <a:pPr algn="just"/>
            <a:endParaRPr lang="en-GB" sz="1600" u="sng" dirty="0" smtClean="0"/>
          </a:p>
          <a:p>
            <a:pPr algn="just"/>
            <a:r>
              <a:rPr lang="en-GB" sz="1600" b="1" u="sng" dirty="0"/>
              <a:t>Per diems</a:t>
            </a:r>
            <a:r>
              <a:rPr lang="en-GB" sz="1600" dirty="0"/>
              <a:t> </a:t>
            </a:r>
            <a:endParaRPr lang="en-GB" sz="1600" dirty="0" smtClean="0"/>
          </a:p>
          <a:p>
            <a:pPr algn="just"/>
            <a:endParaRPr lang="en-GB" sz="1600" dirty="0" smtClean="0"/>
          </a:p>
          <a:p>
            <a:pPr algn="just"/>
            <a:r>
              <a:rPr lang="en-GB" sz="1600" dirty="0" smtClean="0"/>
              <a:t>Cover </a:t>
            </a:r>
            <a:r>
              <a:rPr lang="en-GB" sz="1600" dirty="0"/>
              <a:t>accommodation, meals, local travel within the place of mission and sundry expenses paid only in case of overnight stay. </a:t>
            </a:r>
            <a:endParaRPr lang="es-ES" sz="1600" dirty="0"/>
          </a:p>
          <a:p>
            <a:pPr algn="just"/>
            <a:endParaRPr lang="en-GB" sz="1600" dirty="0" smtClean="0"/>
          </a:p>
          <a:p>
            <a:pPr algn="just"/>
            <a:r>
              <a:rPr lang="en-GB" sz="1600" b="1" u="sng" dirty="0" smtClean="0"/>
              <a:t>Contingency</a:t>
            </a:r>
          </a:p>
          <a:p>
            <a:pPr algn="just"/>
            <a:r>
              <a:rPr lang="en-GB" sz="1600" dirty="0" smtClean="0"/>
              <a:t> </a:t>
            </a:r>
            <a:r>
              <a:rPr lang="en-GB" sz="1600" dirty="0"/>
              <a:t>A contingency reserve not exceeding 5 % of the direct eligible costs may be included in the Budget of the </a:t>
            </a:r>
            <a:r>
              <a:rPr lang="en-GB" sz="1600" dirty="0" smtClean="0"/>
              <a:t>Action.</a:t>
            </a:r>
          </a:p>
          <a:p>
            <a:pPr algn="just">
              <a:spcBef>
                <a:spcPts val="0"/>
              </a:spcBef>
            </a:pPr>
            <a:endParaRPr lang="en-GB" sz="1600" dirty="0" smtClean="0"/>
          </a:p>
          <a:p>
            <a:pPr algn="just">
              <a:spcBef>
                <a:spcPts val="0"/>
              </a:spcBef>
            </a:pPr>
            <a:r>
              <a:rPr lang="en-GB" sz="1600" dirty="0" smtClean="0"/>
              <a:t>The </a:t>
            </a:r>
            <a:r>
              <a:rPr lang="en-GB" sz="1600" dirty="0"/>
              <a:t>contingency reserve cannot be used to solve </a:t>
            </a:r>
            <a:r>
              <a:rPr lang="en-GB" sz="1600" dirty="0" smtClean="0"/>
              <a:t>financial mismanagement</a:t>
            </a:r>
            <a:r>
              <a:rPr lang="en-GB" sz="1600" dirty="0"/>
              <a:t> </a:t>
            </a:r>
            <a:r>
              <a:rPr lang="en-GB" sz="1600" dirty="0" smtClean="0"/>
              <a:t>and with prior written authorisation of Contracting Authority</a:t>
            </a:r>
            <a:endParaRPr lang="es-ES" dirty="0"/>
          </a:p>
          <a:p>
            <a:endParaRPr lang="es-ES" sz="1400" dirty="0" smtClean="0"/>
          </a:p>
          <a:p>
            <a:endParaRPr lang="es-ES" sz="1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45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4320480"/>
          </a:xfrm>
        </p:spPr>
        <p:txBody>
          <a:bodyPr/>
          <a:lstStyle/>
          <a:p>
            <a:endParaRPr lang="es-ES" sz="1600" dirty="0" smtClean="0"/>
          </a:p>
          <a:p>
            <a:pPr algn="just"/>
            <a:r>
              <a:rPr lang="en-GB" sz="1800" b="1" u="sng" dirty="0"/>
              <a:t>Exchange rate</a:t>
            </a:r>
            <a:r>
              <a:rPr lang="en-GB" sz="1800" b="1" dirty="0"/>
              <a:t> </a:t>
            </a:r>
            <a:r>
              <a:rPr lang="en-GB" sz="1800" dirty="0" smtClean="0"/>
              <a:t>(Articles </a:t>
            </a:r>
            <a:r>
              <a:rPr lang="en-GB" sz="1800" dirty="0"/>
              <a:t>14.6. and </a:t>
            </a:r>
            <a:r>
              <a:rPr lang="en-GB" sz="1800" dirty="0" smtClean="0"/>
              <a:t>15.9 </a:t>
            </a:r>
            <a:r>
              <a:rPr lang="en-GB" sz="1800" dirty="0"/>
              <a:t>of the General </a:t>
            </a:r>
            <a:r>
              <a:rPr lang="en-GB" sz="1800" dirty="0" smtClean="0"/>
              <a:t>Conditions) </a:t>
            </a:r>
            <a:endParaRPr lang="es-ES" sz="1800" dirty="0"/>
          </a:p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Exchange rate used in the Reporting 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 smtClean="0"/>
              <a:t>Cost in other currencies</a:t>
            </a:r>
            <a:endParaRPr lang="es-ES" sz="1800" dirty="0"/>
          </a:p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The </a:t>
            </a:r>
            <a:r>
              <a:rPr lang="en-GB" sz="1800" dirty="0"/>
              <a:t>currency exchange losses costs shall not be considered </a:t>
            </a:r>
            <a:r>
              <a:rPr lang="en-GB" sz="1800" smtClean="0"/>
              <a:t>eligible.</a:t>
            </a:r>
          </a:p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Exchange rate assurance highly recommended</a:t>
            </a:r>
            <a:endParaRPr lang="es-ES" sz="1800" dirty="0"/>
          </a:p>
          <a:p>
            <a:pPr algn="just"/>
            <a:endParaRPr lang="en-GB" sz="140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51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648990"/>
          </a:xfrm>
        </p:spPr>
        <p:txBody>
          <a:bodyPr/>
          <a:lstStyle/>
          <a:p>
            <a:pPr algn="ctr"/>
            <a:r>
              <a:rPr lang="es-ES" sz="2200" dirty="0" smtClean="0"/>
              <a:t>Conclusions 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060848"/>
            <a:ext cx="8496944" cy="4392489"/>
          </a:xfrm>
        </p:spPr>
        <p:txBody>
          <a:bodyPr/>
          <a:lstStyle/>
          <a:p>
            <a:pPr algn="just">
              <a:buClrTx/>
              <a:buFont typeface="Arial" panose="020B0604020202020204" pitchFamily="34" charset="0"/>
              <a:buChar char="•"/>
            </a:pPr>
            <a:endParaRPr lang="en-US" sz="170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Be in permanent contact with your Task </a:t>
            </a:r>
            <a:r>
              <a:rPr lang="en-US" sz="1600" b="1" i="0" dirty="0"/>
              <a:t>M</a:t>
            </a:r>
            <a:r>
              <a:rPr lang="en-US" sz="1600" b="1" i="0" dirty="0" smtClean="0"/>
              <a:t>anager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Complete reports before submission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/>
              <a:t>Plan procurement well in advance so as to limit the risk of irregularities. 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Rules are easier than people normally believes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A simple email could have important value for an smooth treatment of your file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All your questions are addressed in your contract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6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79512" y="3285282"/>
            <a:ext cx="8229600" cy="1223838"/>
          </a:xfrm>
        </p:spPr>
        <p:txBody>
          <a:bodyPr/>
          <a:lstStyle/>
          <a:p>
            <a:pPr marL="0" indent="0" algn="ctr">
              <a:buNone/>
              <a:defRPr/>
            </a:pPr>
            <a:endParaRPr lang="fr-BE" sz="3200" dirty="0"/>
          </a:p>
          <a:p>
            <a:pPr marL="0" indent="0" algn="ctr">
              <a:buNone/>
              <a:defRPr/>
            </a:pPr>
            <a:r>
              <a:rPr lang="fr-BE" sz="3200" dirty="0" smtClean="0"/>
              <a:t>Thank for your attention</a:t>
            </a:r>
          </a:p>
          <a:p>
            <a:pPr marL="0" indent="0" algn="ctr">
              <a:buNone/>
              <a:defRPr/>
            </a:pPr>
            <a:endParaRPr lang="en-GB" sz="3200" dirty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875"/>
            <a:ext cx="8229600" cy="936625"/>
          </a:xfrm>
        </p:spPr>
        <p:txBody>
          <a:bodyPr/>
          <a:lstStyle/>
          <a:p>
            <a:pPr indent="0" eaLnBrk="1" hangingPunct="1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649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875"/>
            <a:ext cx="8229600" cy="936625"/>
          </a:xfrm>
        </p:spPr>
        <p:txBody>
          <a:bodyPr/>
          <a:lstStyle/>
          <a:p>
            <a:pPr indent="0" eaLnBrk="1" hangingPunct="1"/>
            <a:r>
              <a:rPr lang="en-US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7632527" cy="3888432"/>
          </a:xfrm>
        </p:spPr>
        <p:txBody>
          <a:bodyPr/>
          <a:lstStyle/>
          <a:p>
            <a:pPr marL="800100" lvl="2" indent="0" algn="ctr"/>
            <a:r>
              <a:rPr lang="en-US" sz="2400" b="1" dirty="0"/>
              <a:t>Outline</a:t>
            </a:r>
            <a:endParaRPr lang="fr-BE" sz="2400" b="1" dirty="0"/>
          </a:p>
          <a:p>
            <a:pPr marL="857250" lvl="1" indent="-457200">
              <a:buClrTx/>
              <a:buFont typeface="+mj-lt"/>
              <a:buAutoNum type="arabicPeriod"/>
            </a:pPr>
            <a:endParaRPr lang="fr-BE" i="0" dirty="0" smtClean="0"/>
          </a:p>
          <a:p>
            <a:pPr marL="400050" lvl="1" indent="0" algn="just">
              <a:buClrTx/>
              <a:buNone/>
            </a:pPr>
            <a:endParaRPr lang="fr-BE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s-ES" dirty="0" err="1" smtClean="0"/>
              <a:t>Useful</a:t>
            </a:r>
            <a:r>
              <a:rPr lang="es-ES" dirty="0" smtClean="0"/>
              <a:t> </a:t>
            </a:r>
            <a:r>
              <a:rPr lang="es-ES" dirty="0"/>
              <a:t>links</a:t>
            </a:r>
            <a:endParaRPr lang="fr-BE" dirty="0"/>
          </a:p>
          <a:p>
            <a:pPr marL="857250" lvl="1" indent="-457200" algn="just">
              <a:buClrTx/>
              <a:buFont typeface="+mj-lt"/>
              <a:buAutoNum type="arabicPeriod"/>
            </a:pP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n-GB" dirty="0" smtClean="0"/>
              <a:t>General conditions</a:t>
            </a: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n-GB" dirty="0" smtClean="0"/>
              <a:t>General issues</a:t>
            </a:r>
            <a:endParaRPr lang="en-GB" i="0" dirty="0" smtClean="0"/>
          </a:p>
          <a:p>
            <a:pPr marL="400050" lvl="1" indent="0">
              <a:buClrTx/>
              <a:buNone/>
            </a:pPr>
            <a:endParaRPr lang="en-GB" i="0" dirty="0" smtClean="0"/>
          </a:p>
          <a:p>
            <a:pPr marL="0" indent="0">
              <a:buNone/>
            </a:pPr>
            <a:endParaRPr lang="en-GB" sz="2200" i="0" dirty="0" smtClean="0"/>
          </a:p>
          <a:p>
            <a:pPr marL="0" indent="0">
              <a:buNone/>
            </a:pPr>
            <a:r>
              <a:rPr lang="en-GB" i="0" dirty="0" smtClean="0"/>
              <a:t> </a:t>
            </a:r>
          </a:p>
          <a:p>
            <a:pPr marL="1257300" lvl="2" indent="-342900" eaLnBrk="1" hangingPunct="1">
              <a:defRPr/>
            </a:pPr>
            <a:endParaRPr lang="en-US" sz="2000" b="1" dirty="0" smtClean="0"/>
          </a:p>
          <a:p>
            <a:pPr marL="1257300" lvl="2" indent="-342900" eaLnBrk="1" hangingPunct="1">
              <a:defRPr/>
            </a:pPr>
            <a:endParaRPr lang="en-US" sz="2000" b="1" dirty="0" smtClean="0"/>
          </a:p>
          <a:p>
            <a:pPr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C7EA8F-7AF9-4798-B0FC-26BBEA2EF762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 smtClean="0"/>
              <a:t>Useful links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060849"/>
            <a:ext cx="8507288" cy="4536504"/>
          </a:xfrm>
        </p:spPr>
        <p:txBody>
          <a:bodyPr/>
          <a:lstStyle/>
          <a:p>
            <a:pPr marL="457200" lvl="1" indent="0">
              <a:buNone/>
            </a:pPr>
            <a:r>
              <a:rPr lang="es-ES" i="0" dirty="0" smtClean="0"/>
              <a:t>	</a:t>
            </a:r>
            <a:r>
              <a:rPr lang="es-ES" i="0" u="sng" dirty="0" smtClean="0"/>
              <a:t>PRAG </a:t>
            </a:r>
          </a:p>
          <a:p>
            <a:r>
              <a:rPr lang="es-ES" dirty="0">
                <a:hlinkClick r:id="rId2"/>
              </a:rPr>
              <a:t>http://ec.europa.eu/europeaid/prag</a:t>
            </a:r>
            <a:r>
              <a:rPr lang="es-ES" dirty="0" smtClean="0">
                <a:hlinkClick r:id="rId2"/>
              </a:rPr>
              <a:t>/</a:t>
            </a:r>
            <a:endParaRPr lang="es-ES" dirty="0" smtClean="0"/>
          </a:p>
          <a:p>
            <a:endParaRPr lang="es-ES" i="0" u="sng" dirty="0" smtClean="0"/>
          </a:p>
          <a:p>
            <a:pPr lvl="1">
              <a:buClr>
                <a:srgbClr val="FFFFFF"/>
              </a:buClr>
            </a:pPr>
            <a:r>
              <a:rPr lang="es-ES" i="0" u="sng" dirty="0" err="1" smtClean="0"/>
              <a:t>Companion</a:t>
            </a:r>
            <a:endParaRPr lang="es-ES" i="0" u="sng" dirty="0"/>
          </a:p>
          <a:p>
            <a:r>
              <a:rPr lang="es-ES" u="sng" dirty="0">
                <a:hlinkClick r:id="rId3"/>
              </a:rPr>
              <a:t>http://</a:t>
            </a:r>
            <a:r>
              <a:rPr lang="es-ES" u="sng" dirty="0" smtClean="0">
                <a:hlinkClick r:id="rId3"/>
              </a:rPr>
              <a:t>ec.europa.eu/europeaid/companion/annexes.do</a:t>
            </a:r>
            <a:endParaRPr lang="es-ES" u="sng" dirty="0" smtClean="0"/>
          </a:p>
          <a:p>
            <a:pPr lvl="1">
              <a:buClr>
                <a:srgbClr val="FFFFFF"/>
              </a:buClr>
            </a:pPr>
            <a:r>
              <a:rPr lang="es-ES" u="sng" dirty="0" err="1">
                <a:hlinkClick r:id="rId4"/>
              </a:rPr>
              <a:t>Tool</a:t>
            </a:r>
            <a:r>
              <a:rPr lang="es-ES" u="sng" dirty="0">
                <a:hlinkClick r:id="rId4"/>
              </a:rPr>
              <a:t> Kit</a:t>
            </a:r>
          </a:p>
          <a:p>
            <a:pPr lvl="0">
              <a:buClr>
                <a:srgbClr val="FFFFFF"/>
              </a:buClr>
            </a:pPr>
            <a:r>
              <a:rPr lang="es-ES" i="0" dirty="0" smtClean="0">
                <a:hlinkClick r:id="rId4"/>
              </a:rPr>
              <a:t>https</a:t>
            </a:r>
            <a:r>
              <a:rPr lang="es-ES" i="0" dirty="0">
                <a:hlinkClick r:id="rId4"/>
              </a:rPr>
              <a:t>://</a:t>
            </a:r>
            <a:r>
              <a:rPr lang="es-ES" i="0" dirty="0" smtClean="0">
                <a:hlinkClick r:id="rId4"/>
              </a:rPr>
              <a:t>ec.europa.eu/europeaid/funding/procedures-beneficiary-countries-and-partners/financial-management-toolkit_en</a:t>
            </a:r>
            <a:endParaRPr lang="es-ES" i="0" dirty="0" smtClean="0"/>
          </a:p>
          <a:p>
            <a:pPr lvl="0">
              <a:buClr>
                <a:srgbClr val="FFFFFF"/>
              </a:buClr>
            </a:pP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3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 smtClean="0"/>
              <a:t>Useful links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507288" cy="4104977"/>
          </a:xfrm>
        </p:spPr>
        <p:txBody>
          <a:bodyPr/>
          <a:lstStyle/>
          <a:p>
            <a:r>
              <a:rPr lang="es-ES" dirty="0" smtClean="0"/>
              <a:t>Exchange rates</a:t>
            </a:r>
          </a:p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ec.europa.eu/budget/contracts_grants/info_contracts/inforeuro/inforeuro_en.cfm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Per diem</a:t>
            </a:r>
          </a:p>
          <a:p>
            <a:r>
              <a:rPr lang="en-GB" u="sng" dirty="0" smtClean="0">
                <a:hlinkClick r:id="rId3"/>
              </a:rPr>
              <a:t>http</a:t>
            </a:r>
            <a:r>
              <a:rPr lang="en-GB" u="sng" dirty="0">
                <a:hlinkClick r:id="rId3"/>
              </a:rPr>
              <a:t>://</a:t>
            </a:r>
            <a:r>
              <a:rPr lang="en-GB" u="sng" dirty="0" smtClean="0">
                <a:hlinkClick r:id="rId3"/>
              </a:rPr>
              <a:t>ec.europa.eu/europeaid/work/procedures/implementation/per_diems/documents/perdiems_july_2013.pdf</a:t>
            </a:r>
            <a:endParaRPr lang="en-GB" u="sng" dirty="0" smtClean="0"/>
          </a:p>
          <a:p>
            <a:endParaRPr lang="es-ES" dirty="0"/>
          </a:p>
          <a:p>
            <a:endParaRPr lang="en-GB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/>
            <a:r>
              <a:rPr lang="en-GB" dirty="0" smtClean="0"/>
              <a:t>General 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4536504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GB" dirty="0"/>
              <a:t>General obligations: Art.1 ─ Art.8</a:t>
            </a:r>
          </a:p>
          <a:p>
            <a:pPr algn="just"/>
            <a:r>
              <a:rPr lang="es-ES" dirty="0" err="1" smtClean="0">
                <a:latin typeface="Calibri"/>
                <a:ea typeface="MS Mincho"/>
                <a:cs typeface="Times New Roman"/>
              </a:rPr>
              <a:t>partners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subgranting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data </a:t>
            </a:r>
            <a:r>
              <a:rPr lang="es-ES" dirty="0" err="1" smtClean="0">
                <a:latin typeface="Calibri"/>
                <a:ea typeface="MS Mincho"/>
                <a:cs typeface="Times New Roman"/>
              </a:rPr>
              <a:t>protection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liability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conflict</a:t>
            </a:r>
            <a:r>
              <a:rPr lang="es-ES" dirty="0">
                <a:latin typeface="Calibri"/>
                <a:ea typeface="MS Mincho"/>
                <a:cs typeface="Times New Roman"/>
              </a:rPr>
              <a:t> of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interests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confidenciality</a:t>
            </a:r>
            <a:r>
              <a:rPr lang="es-ES" dirty="0">
                <a:latin typeface="Calibri"/>
                <a:ea typeface="MS Mincho"/>
                <a:cs typeface="Times New Roman"/>
              </a:rPr>
              <a:t>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visibility</a:t>
            </a:r>
            <a:r>
              <a:rPr lang="es-ES" dirty="0">
                <a:latin typeface="Calibri"/>
                <a:ea typeface="MS Mincho"/>
                <a:cs typeface="Times New Roman"/>
              </a:rPr>
              <a:t> 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(</a:t>
            </a:r>
            <a:r>
              <a:rPr lang="es-ES" dirty="0" err="1" smtClean="0">
                <a:latin typeface="Calibri"/>
                <a:ea typeface="MS Mincho"/>
                <a:cs typeface="Times New Roman"/>
              </a:rPr>
              <a:t>remember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 </a:t>
            </a:r>
            <a:r>
              <a:rPr lang="es-ES" dirty="0">
                <a:latin typeface="Calibri"/>
                <a:ea typeface="MS Mincho"/>
                <a:cs typeface="Times New Roman"/>
              </a:rPr>
              <a:t>to </a:t>
            </a:r>
            <a:r>
              <a:rPr lang="es-ES" b="1" dirty="0" err="1">
                <a:latin typeface="Calibri"/>
                <a:ea typeface="MS Mincho"/>
                <a:cs typeface="Times New Roman"/>
              </a:rPr>
              <a:t>include</a:t>
            </a:r>
            <a:r>
              <a:rPr lang="es-ES" b="1" dirty="0">
                <a:latin typeface="Calibri"/>
                <a:ea typeface="MS Mincho"/>
                <a:cs typeface="Times New Roman"/>
              </a:rPr>
              <a:t> </a:t>
            </a:r>
            <a:r>
              <a:rPr lang="es-ES" b="1" dirty="0" err="1" smtClean="0">
                <a:latin typeface="Calibri"/>
                <a:ea typeface="MS Mincho"/>
                <a:cs typeface="Times New Roman"/>
              </a:rPr>
              <a:t>always</a:t>
            </a:r>
            <a:r>
              <a:rPr lang="es-ES" b="1" dirty="0" smtClean="0">
                <a:latin typeface="Calibri"/>
                <a:ea typeface="MS Mincho"/>
                <a:cs typeface="Times New Roman"/>
              </a:rPr>
              <a:t> EU </a:t>
            </a:r>
            <a:r>
              <a:rPr lang="es-ES" b="1" dirty="0">
                <a:latin typeface="Calibri"/>
                <a:ea typeface="MS Mincho"/>
                <a:cs typeface="Times New Roman"/>
              </a:rPr>
              <a:t>logo</a:t>
            </a:r>
            <a:r>
              <a:rPr lang="es-ES" dirty="0">
                <a:latin typeface="Calibri"/>
                <a:ea typeface="MS Mincho"/>
                <a:cs typeface="Times New Roman"/>
              </a:rPr>
              <a:t>)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ownerships</a:t>
            </a:r>
            <a:r>
              <a:rPr lang="es-ES" dirty="0">
                <a:latin typeface="Calibri"/>
                <a:ea typeface="MS Mincho"/>
                <a:cs typeface="Times New Roman"/>
              </a:rPr>
              <a:t> use of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reports</a:t>
            </a:r>
            <a:r>
              <a:rPr lang="es-ES" dirty="0">
                <a:latin typeface="Calibri"/>
                <a:ea typeface="MS Mincho"/>
                <a:cs typeface="Times New Roman"/>
              </a:rPr>
              <a:t>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assets</a:t>
            </a:r>
            <a:endParaRPr lang="en-GB" dirty="0" smtClean="0"/>
          </a:p>
          <a:p>
            <a:endParaRPr lang="en-GB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dirty="0" smtClean="0"/>
              <a:t>Implementation: </a:t>
            </a:r>
          </a:p>
          <a:p>
            <a:pPr lvl="1" algn="just"/>
            <a:r>
              <a:rPr lang="en-GB" sz="2400" b="0" dirty="0">
                <a:latin typeface="Calibri"/>
                <a:ea typeface="MS Mincho"/>
                <a:cs typeface="Times New Roman"/>
              </a:rPr>
              <a:t>addendum,(budget, extension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…) </a:t>
            </a:r>
            <a:endParaRPr lang="en-GB" sz="2400" b="0" dirty="0">
              <a:latin typeface="Calibri"/>
              <a:ea typeface="MS Mincho"/>
              <a:cs typeface="Times New Roman"/>
            </a:endParaRPr>
          </a:p>
          <a:p>
            <a:pPr lvl="1" algn="just"/>
            <a:r>
              <a:rPr lang="en-GB" sz="2400" b="0" dirty="0">
                <a:latin typeface="Calibri"/>
                <a:ea typeface="MS Mincho"/>
                <a:cs typeface="Times New Roman"/>
              </a:rPr>
              <a:t>Changes in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address, 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bank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account, 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auditor</a:t>
            </a:r>
          </a:p>
          <a:p>
            <a:pPr lvl="1" algn="just"/>
            <a:r>
              <a:rPr lang="en-GB" sz="2400" b="0" dirty="0" smtClean="0">
                <a:latin typeface="Calibri"/>
                <a:ea typeface="MS Mincho"/>
                <a:cs typeface="Times New Roman"/>
              </a:rPr>
              <a:t>Suspension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, force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majeure, termination</a:t>
            </a:r>
          </a:p>
          <a:p>
            <a:pPr lvl="1" algn="just"/>
            <a:r>
              <a:rPr lang="en-GB" sz="2400" b="0" dirty="0" smtClean="0">
                <a:latin typeface="Calibri"/>
                <a:ea typeface="MS Mincho"/>
                <a:cs typeface="Times New Roman"/>
              </a:rPr>
              <a:t>Presentation reports</a:t>
            </a:r>
            <a:endParaRPr lang="en-GB" sz="2400" b="0" dirty="0">
              <a:latin typeface="Calibri"/>
              <a:ea typeface="MS Mincho"/>
              <a:cs typeface="Times New Roman"/>
            </a:endParaRP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1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09160" cy="720998"/>
          </a:xfrm>
        </p:spPr>
        <p:txBody>
          <a:bodyPr/>
          <a:lstStyle/>
          <a:p>
            <a:pPr algn="ctr"/>
            <a:r>
              <a:rPr lang="en-GB" sz="1800" dirty="0"/>
              <a:t>Report presentation ( Article </a:t>
            </a:r>
            <a:r>
              <a:rPr lang="en-GB" sz="1800" dirty="0" smtClean="0"/>
              <a:t>2 of </a:t>
            </a:r>
            <a:r>
              <a:rPr lang="en-GB" sz="1800" dirty="0"/>
              <a:t>General Conditions</a:t>
            </a:r>
            <a:r>
              <a:rPr lang="en-GB" sz="1800" dirty="0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96544"/>
          </a:xfrm>
        </p:spPr>
        <p:txBody>
          <a:bodyPr/>
          <a:lstStyle/>
          <a:p>
            <a:pPr marL="0" indent="0" algn="just">
              <a:buClrTx/>
              <a:buNone/>
            </a:pPr>
            <a:endParaRPr lang="es-ES" sz="1400" dirty="0"/>
          </a:p>
          <a:p>
            <a:r>
              <a:rPr lang="en-GB" sz="1400" i="0" dirty="0" smtClean="0"/>
              <a:t>In </a:t>
            </a:r>
            <a:r>
              <a:rPr lang="en-GB" sz="1400" i="0" dirty="0"/>
              <a:t>case of </a:t>
            </a:r>
            <a:r>
              <a:rPr lang="en-GB" sz="1400" b="1" i="0" dirty="0"/>
              <a:t>interim</a:t>
            </a:r>
            <a:r>
              <a:rPr lang="en-GB" sz="1400" i="0" dirty="0"/>
              <a:t> report you have to present:</a:t>
            </a:r>
            <a:endParaRPr lang="es-ES" sz="1400" i="0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pt-PT" sz="10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 err="1"/>
              <a:t>Request</a:t>
            </a:r>
            <a:r>
              <a:rPr lang="pt-PT" sz="1400" dirty="0"/>
              <a:t> for </a:t>
            </a:r>
            <a:r>
              <a:rPr lang="pt-PT" sz="1400" dirty="0" err="1"/>
              <a:t>payment</a:t>
            </a:r>
            <a:endParaRPr lang="es-ES" sz="14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 smtClean="0"/>
              <a:t>Narrative and financial report</a:t>
            </a:r>
            <a:endParaRPr lang="es-ES" sz="14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 smtClean="0"/>
              <a:t>Forecast budget for following period</a:t>
            </a:r>
            <a:endParaRPr lang="pt-PT" sz="14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/>
              <a:t>If applicable  expenditure verification report, if not a </a:t>
            </a:r>
            <a:r>
              <a:rPr lang="pt-PT" sz="1400" dirty="0" smtClean="0"/>
              <a:t>detailed breakdown of  </a:t>
            </a:r>
            <a:r>
              <a:rPr lang="pt-PT" sz="1400" dirty="0"/>
              <a:t>expenditure </a:t>
            </a:r>
            <a:r>
              <a:rPr lang="pt-PT" sz="1400" dirty="0" smtClean="0"/>
              <a:t>covering</a:t>
            </a:r>
            <a:endParaRPr lang="pt-PT" sz="1400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pt-PT" sz="1400" dirty="0"/>
          </a:p>
          <a:p>
            <a:pPr marL="457200" lvl="1" indent="0">
              <a:buClrTx/>
              <a:buNone/>
            </a:pPr>
            <a:r>
              <a:rPr lang="pt-PT" sz="1400" b="0" dirty="0"/>
              <a:t>For the </a:t>
            </a:r>
            <a:r>
              <a:rPr lang="pt-PT" sz="1400" dirty="0"/>
              <a:t>final report </a:t>
            </a:r>
            <a:r>
              <a:rPr lang="pt-PT" sz="1400" b="0" dirty="0"/>
              <a:t>the same as above </a:t>
            </a:r>
            <a:r>
              <a:rPr lang="pt-PT" sz="1400" b="0" dirty="0" smtClean="0"/>
              <a:t>and in addition </a:t>
            </a:r>
            <a:r>
              <a:rPr lang="pt-PT" sz="1400" dirty="0" smtClean="0"/>
              <a:t>AUDIT REPORT and the detailed breakdown of expenditure.</a:t>
            </a:r>
          </a:p>
          <a:p>
            <a:pPr marL="457200" lvl="1" indent="0">
              <a:buClrTx/>
              <a:buNone/>
            </a:pPr>
            <a:endParaRPr lang="pt-PT" sz="1400" dirty="0" smtClean="0"/>
          </a:p>
          <a:p>
            <a:pPr marL="457200" lvl="1" indent="0">
              <a:buClrTx/>
              <a:buNone/>
            </a:pPr>
            <a:r>
              <a:rPr lang="en-GB" sz="1400" dirty="0"/>
              <a:t>The </a:t>
            </a:r>
            <a:r>
              <a:rPr lang="en-GB" sz="1400" u="sng" dirty="0"/>
              <a:t>final</a:t>
            </a:r>
            <a:r>
              <a:rPr lang="en-GB" sz="1400" dirty="0"/>
              <a:t> report should be sent no later than three months after the </a:t>
            </a:r>
            <a:r>
              <a:rPr lang="en-GB" sz="1400" dirty="0" smtClean="0"/>
              <a:t>implementation</a:t>
            </a:r>
          </a:p>
          <a:p>
            <a:pPr marL="457200" lvl="1" indent="0">
              <a:buClrTx/>
              <a:buNone/>
            </a:pPr>
            <a:endParaRPr lang="en-GB" sz="1400" dirty="0" smtClean="0"/>
          </a:p>
          <a:p>
            <a:pPr marL="457200" lvl="1" indent="0">
              <a:buClrTx/>
              <a:buNone/>
            </a:pPr>
            <a:r>
              <a:rPr lang="en-GB" sz="1400" dirty="0"/>
              <a:t>The deadline is extended to six months when the Beneficiary does not have its headquarters in the country where the Action is implemented.</a:t>
            </a:r>
            <a:endParaRPr lang="es-ES" sz="1400" dirty="0"/>
          </a:p>
          <a:p>
            <a:pPr marL="457200" lvl="1" indent="0">
              <a:buClrTx/>
              <a:buNone/>
            </a:pPr>
            <a:endParaRPr lang="pt-PT" sz="1400" dirty="0"/>
          </a:p>
          <a:p>
            <a:pPr marL="457200" lvl="1" indent="0">
              <a:buClrTx/>
              <a:buNone/>
            </a:pPr>
            <a:r>
              <a:rPr lang="pt-PT" sz="1400" dirty="0" smtClean="0"/>
              <a:t>Art. 2.5 If the beneficiary fails to provide an interim or final report in time, without explanation, the EC may terminate the contract art. 12</a:t>
            </a:r>
          </a:p>
          <a:p>
            <a:pPr marL="457200" lvl="1" indent="0">
              <a:buClrTx/>
              <a:buNone/>
            </a:pPr>
            <a:endParaRPr lang="es-ES" sz="1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2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08912" cy="1368152"/>
          </a:xfrm>
        </p:spPr>
        <p:txBody>
          <a:bodyPr/>
          <a:lstStyle/>
          <a:p>
            <a:pPr algn="ctr"/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Annex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</a:t>
            </a:r>
            <a:b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200" dirty="0"/>
              <a:t/>
            </a:r>
            <a:br>
              <a:rPr lang="es-ES" sz="2200" dirty="0"/>
            </a:br>
            <a:endParaRPr lang="es-ES" sz="2200" b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 smtClean="0"/>
              <a:t> </a:t>
            </a:r>
            <a:r>
              <a:rPr lang="en-GB" sz="2000" dirty="0" smtClean="0"/>
              <a:t> 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USE templates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Original </a:t>
            </a:r>
            <a:r>
              <a:rPr lang="en-GB" sz="2000" i="0" dirty="0"/>
              <a:t>document </a:t>
            </a:r>
            <a:r>
              <a:rPr lang="en-GB" sz="2000" i="0" dirty="0" smtClean="0"/>
              <a:t>(NO photocopies)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sz="2000" i="0" dirty="0" smtClean="0"/>
              <a:t>Same bank account as indicated in contract 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sz="2000" i="0" dirty="0" smtClean="0"/>
              <a:t>Same address as indicated in contract</a:t>
            </a:r>
          </a:p>
          <a:p>
            <a:pPr marL="0" indent="0">
              <a:buClrTx/>
              <a:buNone/>
            </a:pPr>
            <a:r>
              <a:rPr lang="es-ES" sz="2000" i="0" dirty="0" smtClean="0"/>
              <a:t>  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sz="2000" i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9968"/>
            <a:ext cx="8229600" cy="936625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752628"/>
          </a:xfrm>
        </p:spPr>
        <p:txBody>
          <a:bodyPr/>
          <a:lstStyle/>
          <a:p>
            <a:pPr algn="ctr"/>
            <a:r>
              <a:rPr lang="es-ES" b="1" i="0" dirty="0" err="1" smtClean="0"/>
              <a:t>Some</a:t>
            </a:r>
            <a:r>
              <a:rPr lang="es-ES" b="1" i="0" dirty="0" smtClean="0"/>
              <a:t> </a:t>
            </a:r>
            <a:r>
              <a:rPr lang="es-ES" b="1" i="0" dirty="0" err="1" smtClean="0"/>
              <a:t>Financial</a:t>
            </a:r>
            <a:r>
              <a:rPr lang="es-ES" b="1" i="0" dirty="0" smtClean="0"/>
              <a:t> </a:t>
            </a:r>
            <a:r>
              <a:rPr lang="es-ES" b="1" i="0" dirty="0" err="1" smtClean="0"/>
              <a:t>Provisions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Art. 14: </a:t>
            </a:r>
            <a:r>
              <a:rPr lang="es-ES" dirty="0" err="1" smtClean="0"/>
              <a:t>eligible</a:t>
            </a:r>
            <a:r>
              <a:rPr lang="es-ES" dirty="0" smtClean="0"/>
              <a:t> and non </a:t>
            </a:r>
            <a:r>
              <a:rPr lang="es-ES" dirty="0" err="1" smtClean="0"/>
              <a:t>eligible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Art. 16: </a:t>
            </a:r>
            <a:r>
              <a:rPr lang="es-ES" dirty="0" err="1"/>
              <a:t>a</a:t>
            </a:r>
            <a:r>
              <a:rPr lang="es-ES" dirty="0" err="1" smtClean="0"/>
              <a:t>ccounts</a:t>
            </a:r>
            <a:r>
              <a:rPr lang="es-ES" dirty="0" smtClean="0"/>
              <a:t> and </a:t>
            </a:r>
            <a:r>
              <a:rPr lang="es-ES" dirty="0" err="1" smtClean="0"/>
              <a:t>financial</a:t>
            </a:r>
            <a:r>
              <a:rPr lang="es-ES" dirty="0" smtClean="0"/>
              <a:t> </a:t>
            </a:r>
            <a:r>
              <a:rPr lang="es-ES" dirty="0" err="1" smtClean="0"/>
              <a:t>checks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Art. 16.3: </a:t>
            </a: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documents</a:t>
            </a:r>
            <a:r>
              <a:rPr lang="es-ES" dirty="0" smtClean="0"/>
              <a:t> to be </a:t>
            </a:r>
            <a:r>
              <a:rPr lang="es-ES" dirty="0" err="1" smtClean="0"/>
              <a:t>kept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Ar.17: </a:t>
            </a:r>
            <a:r>
              <a:rPr lang="es-ES" dirty="0"/>
              <a:t>f</a:t>
            </a:r>
            <a:r>
              <a:rPr lang="es-ES" dirty="0" smtClean="0"/>
              <a:t>inal </a:t>
            </a:r>
            <a:r>
              <a:rPr lang="es-ES" dirty="0" err="1" smtClean="0"/>
              <a:t>payment</a:t>
            </a:r>
            <a:endParaRPr lang="fr-B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34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137152" cy="576981"/>
          </a:xfrm>
        </p:spPr>
        <p:txBody>
          <a:bodyPr/>
          <a:lstStyle/>
          <a:p>
            <a:pPr algn="ctr"/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General </a:t>
            </a:r>
            <a:r>
              <a:rPr lang="es-ES" sz="2400" dirty="0" err="1" smtClean="0"/>
              <a:t>Issues</a:t>
            </a:r>
            <a:r>
              <a:rPr lang="es-ES" sz="2000" dirty="0" smtClean="0"/>
              <a:t/>
            </a:r>
            <a:br>
              <a:rPr lang="es-ES" sz="2000" dirty="0" smtClean="0"/>
            </a:b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7"/>
            <a:ext cx="8219256" cy="3888532"/>
          </a:xfrm>
        </p:spPr>
        <p:txBody>
          <a:bodyPr/>
          <a:lstStyle/>
          <a:p>
            <a:pPr marL="400050" lvl="1" indent="0" algn="just">
              <a:buClrTx/>
              <a:buNone/>
            </a:pPr>
            <a:r>
              <a:rPr lang="es-ES" b="0" dirty="0" smtClean="0"/>
              <a:t> </a:t>
            </a:r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 smtClean="0"/>
              <a:t>70% rule</a:t>
            </a:r>
          </a:p>
          <a:p>
            <a:pPr marL="400050" lvl="1" indent="0">
              <a:buClrTx/>
              <a:buNone/>
            </a:pPr>
            <a:endParaRPr lang="es-ES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 err="1" smtClean="0"/>
              <a:t>Procurement</a:t>
            </a: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endParaRPr lang="es-ES" b="0" dirty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/>
              <a:t>General </a:t>
            </a:r>
            <a:r>
              <a:rPr lang="es-ES" b="0" dirty="0" err="1"/>
              <a:t>issues</a:t>
            </a:r>
            <a:endParaRPr lang="es-ES" b="0" dirty="0"/>
          </a:p>
          <a:p>
            <a:pPr marL="400050" lvl="1" indent="0" algn="just">
              <a:buClrTx/>
              <a:buNone/>
            </a:pP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endParaRPr lang="es-ES" b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1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17776</TotalTime>
  <Words>1032</Words>
  <Application>Microsoft Office PowerPoint</Application>
  <PresentationFormat>Presentación en pantalla (4:3)</PresentationFormat>
  <Paragraphs>234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Slide_Master</vt:lpstr>
      <vt:lpstr>Presentación de PowerPoint</vt:lpstr>
      <vt:lpstr> </vt:lpstr>
      <vt:lpstr>Useful links</vt:lpstr>
      <vt:lpstr>Useful links</vt:lpstr>
      <vt:lpstr>General conditions</vt:lpstr>
      <vt:lpstr>Report presentation ( Article 2 of General Conditions) </vt:lpstr>
      <vt:lpstr>Payment request: Annex V  </vt:lpstr>
      <vt:lpstr>Presentación de PowerPoint</vt:lpstr>
      <vt:lpstr> General Issues </vt:lpstr>
      <vt:lpstr>70% rule</vt:lpstr>
      <vt:lpstr>Procurement: conditions to be fulfilled</vt:lpstr>
      <vt:lpstr>Procurement: Rules of nationality and origin</vt:lpstr>
      <vt:lpstr>Clarification of issues</vt:lpstr>
      <vt:lpstr>Clarification of issues</vt:lpstr>
      <vt:lpstr>Clarification of issues</vt:lpstr>
      <vt:lpstr>Clarification of issues</vt:lpstr>
      <vt:lpstr>Conclusions </vt:lpstr>
      <vt:lpstr>Presentación de PowerPoint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Rafa</cp:lastModifiedBy>
  <cp:revision>468</cp:revision>
  <cp:lastPrinted>2012-12-17T10:01:11Z</cp:lastPrinted>
  <dcterms:created xsi:type="dcterms:W3CDTF">2011-10-28T10:25:18Z</dcterms:created>
  <dcterms:modified xsi:type="dcterms:W3CDTF">2015-04-27T11:42:03Z</dcterms:modified>
</cp:coreProperties>
</file>