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292" r:id="rId3"/>
    <p:sldId id="305" r:id="rId4"/>
    <p:sldId id="293" r:id="rId5"/>
    <p:sldId id="285" r:id="rId6"/>
    <p:sldId id="287" r:id="rId7"/>
    <p:sldId id="300" r:id="rId8"/>
    <p:sldId id="28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UD Marion (INTPA)" initials="MM(" lastIdx="3" clrIdx="0">
    <p:extLst>
      <p:ext uri="{19B8F6BF-5375-455C-9EA6-DF929625EA0E}">
        <p15:presenceInfo xmlns:p15="http://schemas.microsoft.com/office/powerpoint/2012/main" userId="S-1-5-21-1606980848-2025429265-839522115-5991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Update/add/delete parts of the</a:t>
            </a:r>
            <a:r>
              <a:rPr lang="en-IE" baseline="0" dirty="0"/>
              <a:t> copy right notice where appropriate.</a:t>
            </a:r>
          </a:p>
          <a:p>
            <a:r>
              <a:rPr lang="en-IE" baseline="0" dirty="0"/>
              <a:t>More information: </a:t>
            </a:r>
            <a:r>
              <a:rPr lang="en-GB" dirty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071351" y="1983335"/>
            <a:ext cx="10065224" cy="2149523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phase of </a:t>
            </a:r>
            <a:r>
              <a:rPr lang="en-GB" sz="4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DeSIRA</a:t>
            </a:r>
            <a:b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nnovations at scale for agroecology (</a:t>
            </a:r>
            <a:r>
              <a:rPr lang="en-GB"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DeSIRA</a:t>
            </a:r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+)</a:t>
            </a:r>
            <a:b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</a:t>
            </a:r>
            <a:b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Regional Multi-actor Research Network in Agroecology</a:t>
            </a:r>
            <a:b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sub-Sahara Africa (RMRN-Agroecology)</a:t>
            </a:r>
            <a:b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63388" y="5109026"/>
            <a:ext cx="10065224" cy="89775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2024, June</a:t>
            </a:r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005" y="1242147"/>
            <a:ext cx="10905699" cy="4987637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300"/>
              </a:spcAft>
              <a:buNone/>
            </a:pPr>
            <a:r>
              <a:rPr lang="en-GB" b="1" dirty="0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Context:  </a:t>
            </a:r>
            <a:r>
              <a:rPr lang="fr-BE" sz="2000" dirty="0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 </a:t>
            </a:r>
            <a:r>
              <a:rPr lang="fr-BE" sz="2000" dirty="0" err="1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systems</a:t>
            </a:r>
            <a:r>
              <a:rPr lang="fr-BE" sz="2000" dirty="0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 at </a:t>
            </a:r>
            <a:r>
              <a:rPr lang="fr-BE" sz="2000" dirty="0" err="1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</a:t>
            </a:r>
            <a:r>
              <a:rPr lang="fr-BE" sz="2000" dirty="0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facing</a:t>
            </a:r>
            <a:r>
              <a:rPr lang="fr-BE" sz="2000" dirty="0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polycrisis</a:t>
            </a:r>
            <a:r>
              <a:rPr lang="fr-BE" sz="2000" dirty="0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systems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transitions are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urgently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needed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change the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way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produced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processed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traded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consumed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Agroecological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approaches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well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suited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address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several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challenges in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Africa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security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nutrition, job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creation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decent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livelihoods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change,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biodiversity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loss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or soil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degradation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However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invesments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R&amp;I and an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enabling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policy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required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unleash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agroecology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r-BE" sz="2000" dirty="0" err="1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scale</a:t>
            </a:r>
            <a:r>
              <a:rPr lang="fr-BE" sz="20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2000" dirty="0">
              <a:solidFill>
                <a:srgbClr val="0D0D0D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300"/>
              </a:spcAft>
              <a:buNone/>
            </a:pP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300"/>
              </a:spcAft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Investments are necessary to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300"/>
              </a:spcAft>
              <a:buFontTx/>
              <a:buChar char="-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better understand and make use of the ecological processes at play</a:t>
            </a:r>
          </a:p>
          <a:p>
            <a:pPr>
              <a:lnSpc>
                <a:spcPct val="107000"/>
              </a:lnSpc>
              <a:spcAft>
                <a:spcPts val="300"/>
              </a:spcAft>
              <a:buFontTx/>
              <a:buChar char="-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develop innovations (technologies, capacities, institutional arrangements)  compatible with agro-ecology</a:t>
            </a:r>
          </a:p>
          <a:p>
            <a:pPr>
              <a:lnSpc>
                <a:spcPct val="107000"/>
              </a:lnSpc>
              <a:spcAft>
                <a:spcPts val="300"/>
              </a:spcAft>
              <a:buFontTx/>
              <a:buChar char="-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stimulate and support innovations at scale</a:t>
            </a:r>
          </a:p>
          <a:p>
            <a:pPr>
              <a:lnSpc>
                <a:spcPct val="107000"/>
              </a:lnSpc>
              <a:spcAft>
                <a:spcPts val="300"/>
              </a:spcAft>
              <a:buFontTx/>
              <a:buChar char="-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mobilise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actors from the private sector and civil society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(CSO), </a:t>
            </a:r>
          </a:p>
          <a:p>
            <a:pPr>
              <a:lnSpc>
                <a:spcPct val="107000"/>
              </a:lnSpc>
              <a:spcAft>
                <a:spcPts val="300"/>
              </a:spcAft>
              <a:buFontTx/>
              <a:buChar char="-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strengthen capacities of national research + farmers’ + CSO and private sector to improve enabling policies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0" y="335099"/>
            <a:ext cx="11719039" cy="782357"/>
          </a:xfrm>
        </p:spPr>
        <p:txBody>
          <a:bodyPr/>
          <a:lstStyle/>
          <a:p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Food systems transition in Africa through agroecology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660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5A7EED5-31CB-5DB0-3CDC-40AC7984A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150" y="1417027"/>
            <a:ext cx="10905699" cy="3881904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Key ingredients  for innovation:</a:t>
            </a:r>
          </a:p>
          <a:p>
            <a:pPr lvl="1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roduction of  knowledge for action mixing local and scientific knowledge, </a:t>
            </a:r>
          </a:p>
          <a:p>
            <a:pPr lvl="1"/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Development of new technologies and practices making use of ecological processes, </a:t>
            </a:r>
          </a:p>
          <a:p>
            <a:pPr lvl="1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trengthening of relevant capacities to innovate with solutions adapted to local contexts</a:t>
            </a:r>
          </a:p>
          <a:p>
            <a:pPr lvl="1"/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Organisational arrangements with shared governance</a:t>
            </a:r>
          </a:p>
          <a:p>
            <a:pPr lvl="1"/>
            <a:r>
              <a:rPr lang="en-GB" dirty="0">
                <a:latin typeface="Calibri" panose="020F0502020204030204" pitchFamily="34" charset="0"/>
              </a:rPr>
              <a:t>Enabling policies for agroecology</a:t>
            </a:r>
            <a:endParaRPr lang="en-I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F3A5E4-E5CB-D27C-600F-625D3D0BA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Support to agroecological innovations at scale</a:t>
            </a:r>
            <a:endParaRPr lang="en-I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CC2971-7AFC-098C-36D4-3507C11FD4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505" y="4186555"/>
            <a:ext cx="5226050" cy="2671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2700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EC17A5-EA37-431A-87B4-FC77BD438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502688"/>
            <a:ext cx="10905699" cy="5133686"/>
          </a:xfrm>
        </p:spPr>
        <p:txBody>
          <a:bodyPr/>
          <a:lstStyle/>
          <a:p>
            <a:pPr marL="0" indent="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endParaRPr lang="en-US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to agroecological transitions towards productive, sustainable and resilient food systems through increased investments in research and innovation in Sub-Saharan Africa</a:t>
            </a:r>
          </a:p>
          <a:p>
            <a:pPr marL="0" indent="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endParaRPr lang="en-IE" b="1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IE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Component 1: </a:t>
            </a:r>
            <a:r>
              <a:rPr lang="en-I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 to a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gro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-ecological innovations in Sub-Saharan Africa (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DeSIRA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+)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IE" sz="24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I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Component 2: </a:t>
            </a:r>
            <a:r>
              <a:rPr lang="fr-B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Regional</a:t>
            </a:r>
            <a:r>
              <a:rPr lang="fr-BE" sz="2400" dirty="0">
                <a:latin typeface="Calibri" panose="020F0502020204030204" pitchFamily="34" charset="0"/>
                <a:cs typeface="Calibri" panose="020F0502020204030204" pitchFamily="34" charset="0"/>
              </a:rPr>
              <a:t> Multi-</a:t>
            </a:r>
            <a:r>
              <a:rPr lang="fr-B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actor</a:t>
            </a:r>
            <a:r>
              <a:rPr lang="fr-BE" sz="2400" dirty="0">
                <a:latin typeface="Calibri" panose="020F0502020204030204" pitchFamily="34" charset="0"/>
                <a:cs typeface="Calibri" panose="020F0502020204030204" pitchFamily="34" charset="0"/>
              </a:rPr>
              <a:t> Research Network in Agroecology in </a:t>
            </a:r>
            <a:r>
              <a:rPr lang="fr-B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Sub-Saharan</a:t>
            </a:r>
            <a:r>
              <a:rPr lang="fr-BE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Africa</a:t>
            </a:r>
            <a:r>
              <a:rPr lang="fr-BE" sz="2400" dirty="0">
                <a:latin typeface="Calibri" panose="020F0502020204030204" pitchFamily="34" charset="0"/>
                <a:cs typeface="Calibri" panose="020F0502020204030204" pitchFamily="34" charset="0"/>
              </a:rPr>
              <a:t> (RMRN-Agroecology)</a:t>
            </a:r>
            <a:endParaRPr lang="en-IE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873C5A-7AB3-41BC-89F6-E59A94231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699" y="551656"/>
            <a:ext cx="11082553" cy="782357"/>
          </a:xfrm>
        </p:spPr>
        <p:txBody>
          <a:bodyPr/>
          <a:lstStyle/>
          <a:p>
            <a:r>
              <a:rPr lang="fr-BE" b="1" dirty="0"/>
              <a:t>New phase of </a:t>
            </a:r>
            <a:r>
              <a:rPr lang="fr-BE" b="1" dirty="0" err="1"/>
              <a:t>DeSIRA</a:t>
            </a:r>
            <a:r>
              <a:rPr lang="fr-BE" b="1" dirty="0"/>
              <a:t>:</a:t>
            </a:r>
            <a:br>
              <a:rPr lang="fr-BE" b="1" dirty="0"/>
            </a:br>
            <a:r>
              <a:rPr lang="fr-BE" sz="3200" b="1" dirty="0" err="1"/>
              <a:t>Two</a:t>
            </a:r>
            <a:r>
              <a:rPr lang="fr-BE" sz="3200" b="1" dirty="0"/>
              <a:t> distinct but </a:t>
            </a:r>
            <a:r>
              <a:rPr lang="fr-BE" sz="3200" b="1" dirty="0" err="1"/>
              <a:t>complementary</a:t>
            </a:r>
            <a:r>
              <a:rPr lang="fr-BE" sz="3200" b="1" dirty="0"/>
              <a:t> components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2878205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EC17A5-EA37-431A-87B4-FC77BD438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4763"/>
            <a:ext cx="10905699" cy="4933661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Transversal and shared topics in line with agroecology 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IE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I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In-situ agrobiodiversity (crops, animals), including NUSs &amp; p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roduction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dissemination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farmers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’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seeds</a:t>
            </a:r>
            <a:endParaRPr lang="en-I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I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Bio-solutions (organic fertilisers, </a:t>
            </a:r>
            <a:r>
              <a:rPr lang="en-I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mycorrhiza/bacteria) </a:t>
            </a:r>
            <a:r>
              <a:rPr lang="en-I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IE" sz="2400" dirty="0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integrated pest &amp; disease management</a:t>
            </a:r>
            <a:endParaRPr lang="en-I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IE" sz="2400" dirty="0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Soil health and sustainable soil fertility management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IE" sz="2400" dirty="0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Adapted mechanisation for small-scale farmers 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Legumes, plant-based and/or alternative proteins</a:t>
            </a:r>
            <a:endParaRPr lang="fr-FR" dirty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Value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chains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agroecological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principles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Access to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markets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products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agroecological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agriculture</a:t>
            </a:r>
            <a:r>
              <a:rPr lang="fr-FR" sz="2400" dirty="0"/>
              <a:t> </a:t>
            </a:r>
          </a:p>
          <a:p>
            <a:endParaRPr lang="en-I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873C5A-7AB3-41BC-89F6-E59A94231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623" y="482860"/>
            <a:ext cx="10905699" cy="782357"/>
          </a:xfrm>
        </p:spPr>
        <p:txBody>
          <a:bodyPr/>
          <a:lstStyle/>
          <a:p>
            <a:r>
              <a:rPr lang="fr-BE" b="1" dirty="0" err="1"/>
              <a:t>Working</a:t>
            </a:r>
            <a:r>
              <a:rPr lang="fr-BE" b="1" dirty="0"/>
              <a:t> on </a:t>
            </a:r>
            <a:r>
              <a:rPr lang="fr-BE" b="1" dirty="0" err="1"/>
              <a:t>shared</a:t>
            </a:r>
            <a:r>
              <a:rPr lang="fr-BE" b="1" dirty="0"/>
              <a:t> topics</a:t>
            </a:r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158765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058D9C-4DC8-4A56-9BCE-CFE36D10E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150" y="1291811"/>
            <a:ext cx="10905699" cy="5286541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IE" sz="2800" b="1" dirty="0">
                <a:latin typeface="Calibri" panose="020F0502020204030204" pitchFamily="34" charset="0"/>
                <a:cs typeface="Calibri" panose="020F0502020204030204" pitchFamily="34" charset="0"/>
              </a:rPr>
              <a:t>Objective</a:t>
            </a:r>
            <a:r>
              <a:rPr lang="en-IE" sz="2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IE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upport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agroecological, ecosystem- and nature-based transitions towards sustainable and resilient agriculture and food systems through increased investments in research and innovation</a:t>
            </a:r>
            <a:endParaRPr lang="en-I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IE" sz="2800" b="1" dirty="0">
                <a:latin typeface="Calibri" panose="020F0502020204030204" pitchFamily="34" charset="0"/>
                <a:cs typeface="Calibri" panose="020F0502020204030204" pitchFamily="34" charset="0"/>
              </a:rPr>
              <a:t>Specific objectives</a:t>
            </a:r>
            <a:r>
              <a:rPr lang="en-IE" sz="2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IE" sz="1800" dirty="0">
                <a:latin typeface="Calibri" panose="020F0502020204030204" pitchFamily="34" charset="0"/>
                <a:cs typeface="Calibri" panose="020F0502020204030204" pitchFamily="34" charset="0"/>
              </a:rPr>
              <a:t>Increased </a:t>
            </a:r>
            <a:r>
              <a:rPr lang="en-IE" sz="1800" b="1" dirty="0">
                <a:latin typeface="Calibri" panose="020F0502020204030204" pitchFamily="34" charset="0"/>
                <a:cs typeface="Calibri" panose="020F0502020204030204" pitchFamily="34" charset="0"/>
              </a:rPr>
              <a:t>co-creation and adoption of agroecological innovations </a:t>
            </a:r>
            <a:r>
              <a:rPr lang="en-IE" sz="1800" dirty="0">
                <a:latin typeface="Calibri" panose="020F0502020204030204" pitchFamily="34" charset="0"/>
                <a:cs typeface="Calibri" panose="020F0502020204030204" pitchFamily="34" charset="0"/>
              </a:rPr>
              <a:t>(products, technologies, models and/or services) by small-scale farmers and SMEs of the agri-food sector </a:t>
            </a:r>
          </a:p>
          <a:p>
            <a:pPr>
              <a:spcAft>
                <a:spcPts val="0"/>
              </a:spcAft>
            </a:pPr>
            <a:r>
              <a:rPr lang="en-IE" sz="1800" dirty="0">
                <a:latin typeface="Calibri" panose="020F0502020204030204" pitchFamily="34" charset="0"/>
                <a:cs typeface="Calibri" panose="020F0502020204030204" pitchFamily="34" charset="0"/>
              </a:rPr>
              <a:t>Increased </a:t>
            </a:r>
            <a:r>
              <a:rPr lang="en-IE" sz="1800" b="1" dirty="0">
                <a:latin typeface="Calibri" panose="020F0502020204030204" pitchFamily="34" charset="0"/>
                <a:cs typeface="Calibri" panose="020F0502020204030204" pitchFamily="34" charset="0"/>
              </a:rPr>
              <a:t>capacity</a:t>
            </a:r>
            <a:r>
              <a:rPr lang="en-IE" sz="1800" dirty="0">
                <a:latin typeface="Calibri" panose="020F0502020204030204" pitchFamily="34" charset="0"/>
                <a:cs typeface="Calibri" panose="020F0502020204030204" pitchFamily="34" charset="0"/>
              </a:rPr>
              <a:t> of farmers’ organisations, civil society and private sector actors (SMEs) to scale innovation</a:t>
            </a:r>
          </a:p>
          <a:p>
            <a:pPr>
              <a:spcAft>
                <a:spcPts val="0"/>
              </a:spcAft>
            </a:pPr>
            <a:r>
              <a:rPr lang="en-IE" sz="1800" dirty="0">
                <a:latin typeface="Calibri" panose="020F0502020204030204" pitchFamily="34" charset="0"/>
                <a:cs typeface="Calibri" panose="020F0502020204030204" pitchFamily="34" charset="0"/>
              </a:rPr>
              <a:t>Improved </a:t>
            </a:r>
            <a:r>
              <a:rPr lang="en-IE" sz="1800" b="1" dirty="0">
                <a:latin typeface="Calibri" panose="020F0502020204030204" pitchFamily="34" charset="0"/>
                <a:cs typeface="Calibri" panose="020F0502020204030204" pitchFamily="34" charset="0"/>
              </a:rPr>
              <a:t>enabling policy environment </a:t>
            </a:r>
            <a:r>
              <a:rPr lang="en-IE" sz="1800" dirty="0">
                <a:latin typeface="Calibri" panose="020F0502020204030204" pitchFamily="34" charset="0"/>
                <a:cs typeface="Calibri" panose="020F0502020204030204" pitchFamily="34" charset="0"/>
              </a:rPr>
              <a:t>for agroecology at national, regional and continental levels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Strategy:</a:t>
            </a:r>
          </a:p>
          <a:p>
            <a:pPr>
              <a:spcAft>
                <a:spcPts val="0"/>
              </a:spcAft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Intervention through EU MS and international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Implementation notably through consortia of actors led by non-research actors (private sector, FOs, CSO) with support of research and selected via competitive processes (depending on implementing entities) 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Fostering strong relationships with policies at national, regional and continental levels</a:t>
            </a:r>
          </a:p>
          <a:p>
            <a:pPr>
              <a:spcAft>
                <a:spcPts val="0"/>
              </a:spcAft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Transversal support: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DeSIRA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LIFT + and FAO (TAPE tool, Agricultural Innovation Systems)</a:t>
            </a:r>
          </a:p>
          <a:p>
            <a:pPr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Budget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 :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€100 millions + EU MS/International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organisations’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contributions</a:t>
            </a:r>
          </a:p>
          <a:p>
            <a:pPr>
              <a:spcAft>
                <a:spcPts val="0"/>
              </a:spcAft>
            </a:pP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E362F9-ACBB-45B7-94F6-5AC900499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055" y="137431"/>
            <a:ext cx="10935854" cy="1154381"/>
          </a:xfrm>
        </p:spPr>
        <p:txBody>
          <a:bodyPr/>
          <a:lstStyle/>
          <a:p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DeSIRA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+ vision</a:t>
            </a:r>
            <a:endParaRPr lang="en-I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321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058D9C-4DC8-4A56-9BCE-CFE36D10E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150" y="1382884"/>
            <a:ext cx="10905699" cy="4922982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IE" sz="2800" b="1" dirty="0">
                <a:latin typeface="Calibri" panose="020F0502020204030204" pitchFamily="34" charset="0"/>
                <a:cs typeface="Calibri" panose="020F0502020204030204" pitchFamily="34" charset="0"/>
              </a:rPr>
              <a:t>Objective</a:t>
            </a:r>
            <a:r>
              <a:rPr lang="en-IE" sz="2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IE" sz="18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GB" sz="1800" dirty="0" err="1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ontribute</a:t>
            </a:r>
            <a:r>
              <a:rPr lang="en-GB" sz="1800" dirty="0"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a sustainable agri-food system transition based on agroecological principles in Sub-Saharan Africa through the establishment and operationalisation of a regional multi-actor research networks (RMRN) for agroecology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IE" sz="2800" b="1" dirty="0">
                <a:latin typeface="Calibri" panose="020F0502020204030204" pitchFamily="34" charset="0"/>
                <a:cs typeface="Calibri" panose="020F0502020204030204" pitchFamily="34" charset="0"/>
              </a:rPr>
              <a:t>Specific objectives</a:t>
            </a:r>
            <a:r>
              <a:rPr lang="en-IE" sz="2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Strengthen the scientific and technological capacities of RMRN members on agroecology (approaches) </a:t>
            </a:r>
          </a:p>
          <a:p>
            <a:pPr>
              <a:spcAft>
                <a:spcPts val="0"/>
              </a:spcAft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Increase the RMRN’s contribution to scientific knowledge generation and innovation for agroecology through transformative quality research </a:t>
            </a:r>
          </a:p>
          <a:p>
            <a:pPr>
              <a:spcAft>
                <a:spcPts val="0"/>
              </a:spcAft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Enhance the RMRN support on agroecology to practitioners, scientists and policy-makers with a gender-sensitive approach</a:t>
            </a:r>
          </a:p>
          <a:p>
            <a:pPr marL="0" indent="0">
              <a:spcAft>
                <a:spcPts val="0"/>
              </a:spcAft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Strategy:</a:t>
            </a:r>
          </a:p>
          <a:p>
            <a:pPr>
              <a:spcAft>
                <a:spcPts val="0"/>
              </a:spcAft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Identify and strengthen consortia of African universities/research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to address specific agroecological related topics (soil health, integrated pest management, etc.) through several dimensions (innovation, education, policy)</a:t>
            </a:r>
          </a:p>
          <a:p>
            <a:pPr>
              <a:spcAft>
                <a:spcPts val="0"/>
              </a:spcAft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Strengthen Sub-Regional Research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, when relevant/feasible, to support the consortia</a:t>
            </a:r>
          </a:p>
          <a:p>
            <a:pPr marL="0" indent="0"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E362F9-ACBB-45B7-94F6-5AC900499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055" y="137431"/>
            <a:ext cx="10935854" cy="1154381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RMRNs vision</a:t>
            </a:r>
            <a:endParaRPr lang="en-I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153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Thank you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2020</a:t>
            </a:r>
          </a:p>
          <a:p>
            <a:r>
              <a:rPr lang="en-US" sz="1050" dirty="0"/>
              <a:t>Unless otherwise noted the reuse of this presentation is </a:t>
            </a:r>
            <a:r>
              <a:rPr lang="en-US" sz="1050" dirty="0" err="1"/>
              <a:t>authorised</a:t>
            </a:r>
            <a:r>
              <a:rPr lang="en-US" sz="1050" dirty="0"/>
              <a:t> under the </a:t>
            </a:r>
            <a:r>
              <a:rPr lang="en-US" sz="1050" dirty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</a:p>
          <a:p>
            <a:r>
              <a:rPr lang="en-US" sz="1050" dirty="0"/>
              <a:t>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</a:t>
            </a:r>
            <a:r>
              <a:rPr lang="en-US" sz="1050" dirty="0">
                <a:solidFill>
                  <a:schemeClr val="accent6"/>
                </a:solidFill>
              </a:rPr>
              <a:t>: e.g. Fotolia.com</a:t>
            </a:r>
            <a:r>
              <a:rPr lang="en-US" sz="1050" dirty="0"/>
              <a:t>; 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source: </a:t>
            </a:r>
            <a:r>
              <a:rPr lang="en-US" sz="1050" dirty="0">
                <a:solidFill>
                  <a:schemeClr val="accent6"/>
                </a:solidFill>
              </a:rPr>
              <a:t>e.g. iStock.com</a:t>
            </a:r>
            <a:endParaRPr lang="en-GB" sz="1050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.potx" id="{4E874F3A-6BB1-4334-AA3C-CB69D53C2FB0}" vid="{CFDAC62F-BBD6-4674-995E-7A3058955A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3190</TotalTime>
  <Words>824</Words>
  <Application>Microsoft Office PowerPoint</Application>
  <PresentationFormat>Widescreen</PresentationFormat>
  <Paragraphs>65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New phase of DeSIRA  Innovations at scale for agroecology (DeSIRA+) &amp; Regional Multi-actor Research Network in Agroecology in sub-Sahara Africa (RMRN-Agroecology) </vt:lpstr>
      <vt:lpstr>Food systems transition in Africa through agroecology</vt:lpstr>
      <vt:lpstr>Support to agroecological innovations at scale</vt:lpstr>
      <vt:lpstr>New phase of DeSIRA: Two distinct but complementary components</vt:lpstr>
      <vt:lpstr>Working on shared topics</vt:lpstr>
      <vt:lpstr>DeSIRA+ vision</vt:lpstr>
      <vt:lpstr>RMRNs vision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Centres of Excellence for Agroecology in sub-Sahara Africa</dc:title>
  <dc:creator>FAURE Guy (INTPA)</dc:creator>
  <cp:lastModifiedBy>FAURE Guy (INTPA)</cp:lastModifiedBy>
  <cp:revision>64</cp:revision>
  <dcterms:created xsi:type="dcterms:W3CDTF">2022-11-08T09:25:29Z</dcterms:created>
  <dcterms:modified xsi:type="dcterms:W3CDTF">2024-08-19T14:42:06Z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2022-11-08T09:25:29Z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08ff04f4-eb8c-4118-94db-54c9ac35b136</vt:lpwstr>
  </property>
  <property fmtid="{D5CDD505-2E9C-101B-9397-08002B2CF9AE}" pid="8" name="MSIP_Label_6bd9ddd1-4d20-43f6-abfa-fc3c07406f94_ContentBits">
    <vt:lpwstr>0</vt:lpwstr>
  </property>
</Properties>
</file>