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9" r:id="rId3"/>
    <p:sldId id="258" r:id="rId4"/>
    <p:sldId id="261" r:id="rId5"/>
    <p:sldId id="262" r:id="rId6"/>
    <p:sldId id="263" r:id="rId7"/>
    <p:sldId id="264" r:id="rId8"/>
    <p:sldId id="260" r:id="rId9"/>
    <p:sldId id="265" r:id="rId10"/>
    <p:sldId id="266" r:id="rId11"/>
    <p:sldId id="271" r:id="rId12"/>
    <p:sldId id="267" r:id="rId13"/>
    <p:sldId id="272" r:id="rId14"/>
    <p:sldId id="269" r:id="rId15"/>
    <p:sldId id="273" r:id="rId16"/>
    <p:sldId id="270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4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2640E-10C6-F64C-8C89-4CFD5BC0E74E}" type="datetimeFigureOut">
              <a:rPr lang="en-US" smtClean="0"/>
              <a:t>18/05/15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A74CB-8DD8-D840-902A-7F4D6C6367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6909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FFEB9-B213-5041-B24E-8DCA8A5D3A79}" type="datetimeFigureOut">
              <a:rPr lang="en-US" smtClean="0"/>
              <a:t>18/05/15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E8729-7210-504F-BB91-3EB3E889B1C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16705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E8729-7210-504F-BB91-3EB3E889B1C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378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E8729-7210-504F-BB91-3EB3E889B1C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378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E8729-7210-504F-BB91-3EB3E889B1C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378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E8729-7210-504F-BB91-3EB3E889B1C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378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E8729-7210-504F-BB91-3EB3E889B1C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378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E8729-7210-504F-BB91-3EB3E889B1C1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378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E8729-7210-504F-BB91-3EB3E889B1C1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378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E8729-7210-504F-BB91-3EB3E889B1C1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3780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E8729-7210-504F-BB91-3EB3E889B1C1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378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E8729-7210-504F-BB91-3EB3E889B1C1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378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E8729-7210-504F-BB91-3EB3E889B1C1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378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E8729-7210-504F-BB91-3EB3E889B1C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3780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E8729-7210-504F-BB91-3EB3E889B1C1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3780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E8729-7210-504F-BB91-3EB3E889B1C1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378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E8729-7210-504F-BB91-3EB3E889B1C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378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E8729-7210-504F-BB91-3EB3E889B1C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378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E8729-7210-504F-BB91-3EB3E889B1C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378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E8729-7210-504F-BB91-3EB3E889B1C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378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E8729-7210-504F-BB91-3EB3E889B1C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378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E8729-7210-504F-BB91-3EB3E889B1C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378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E8729-7210-504F-BB91-3EB3E889B1C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378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CFB9-AD16-864C-8865-C234A57617B4}" type="datetime1">
              <a:rPr lang="en-US" smtClean="0"/>
              <a:t>18/05/15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1C75-2539-3745-8B4F-25E687E14B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95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D6ACB-9467-414B-B4CD-4446FF479C66}" type="datetime1">
              <a:rPr lang="en-US" smtClean="0"/>
              <a:t>18/05/15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1C75-2539-3745-8B4F-25E687E14B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041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176A5-E773-E042-9EED-1F5676806595}" type="datetime1">
              <a:rPr lang="en-US" smtClean="0"/>
              <a:t>18/05/15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1C75-2539-3745-8B4F-25E687E14B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6878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C3B7-4AD9-E44E-A89F-E21C97FD16B7}" type="datetime1">
              <a:rPr lang="en-US" smtClean="0"/>
              <a:t>18/05/15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1C75-2539-3745-8B4F-25E687E14B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3077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2F8B-7EAC-F74B-B877-F223D23FC62C}" type="datetime1">
              <a:rPr lang="en-US" smtClean="0"/>
              <a:t>18/05/15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1C75-2539-3745-8B4F-25E687E14B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7558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7925-834D-5A4C-A2C8-D92B1CD4540F}" type="datetime1">
              <a:rPr lang="en-US" smtClean="0"/>
              <a:t>18/05/15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1C75-2539-3745-8B4F-25E687E14B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433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4F16-83E5-0F4A-92BB-B356301085FD}" type="datetime1">
              <a:rPr lang="en-US" smtClean="0"/>
              <a:t>18/05/15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1C75-2539-3745-8B4F-25E687E14B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156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80D9-5414-CE4F-8D07-5D8B9A80F93B}" type="datetime1">
              <a:rPr lang="en-US" smtClean="0"/>
              <a:t>18/05/15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1C75-2539-3745-8B4F-25E687E14B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984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54B5-2C83-EE46-B41C-097116AE64D7}" type="datetime1">
              <a:rPr lang="en-US" smtClean="0"/>
              <a:t>18/05/15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1C75-2539-3745-8B4F-25E687E14B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06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C8F35-59C0-5C4E-838F-E8187385C046}" type="datetime1">
              <a:rPr lang="en-US" smtClean="0"/>
              <a:t>18/05/15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1C75-2539-3745-8B4F-25E687E14B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520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60FD-2846-E042-9D6A-AD73E4158501}" type="datetime1">
              <a:rPr lang="en-US" smtClean="0"/>
              <a:t>18/05/15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1C75-2539-3745-8B4F-25E687E14B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566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3967E-7756-A94B-8275-3A607031ECCB}" type="datetime1">
              <a:rPr lang="en-US" smtClean="0"/>
              <a:t>18/05/15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A1C75-2539-3745-8B4F-25E687E14B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240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2566621"/>
            <a:ext cx="8229600" cy="30247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200" b="1" dirty="0" smtClean="0"/>
              <a:t>Seminar </a:t>
            </a:r>
            <a:r>
              <a:rPr lang="en-GB" sz="4200" b="1" dirty="0"/>
              <a:t>on </a:t>
            </a:r>
            <a:endParaRPr lang="en-GB" sz="4200" b="1" dirty="0" smtClean="0"/>
          </a:p>
          <a:p>
            <a:pPr marL="0" indent="0" algn="ctr">
              <a:buNone/>
            </a:pPr>
            <a:r>
              <a:rPr lang="en-GB" sz="4200" b="1" dirty="0" smtClean="0"/>
              <a:t>Fragility</a:t>
            </a:r>
            <a:r>
              <a:rPr lang="en-GB" sz="4200" b="1" dirty="0"/>
              <a:t>, Security and Development </a:t>
            </a:r>
            <a:endParaRPr lang="en-GB" sz="4200" b="1" dirty="0" smtClean="0"/>
          </a:p>
          <a:p>
            <a:pPr marL="0" indent="0" algn="ctr">
              <a:buNone/>
            </a:pPr>
            <a:r>
              <a:rPr lang="en-GB" sz="4200" b="1" dirty="0" smtClean="0"/>
              <a:t>in </a:t>
            </a:r>
            <a:r>
              <a:rPr lang="en-GB" sz="4200" b="1" dirty="0"/>
              <a:t>the context of EU external action</a:t>
            </a:r>
            <a:endParaRPr lang="en-US" sz="4200" b="1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346761" y="1006339"/>
            <a:ext cx="8229600" cy="1143000"/>
          </a:xfrm>
        </p:spPr>
        <p:txBody>
          <a:bodyPr/>
          <a:lstStyle/>
          <a:p>
            <a:pPr indent="0" eaLnBrk="1" hangingPunct="1">
              <a:defRPr/>
            </a:pPr>
            <a:endParaRPr lang="en-GB" sz="6000" dirty="0" smtClean="0"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558" y="145209"/>
            <a:ext cx="1247949" cy="12353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0" y="117597"/>
            <a:ext cx="1877462" cy="11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55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7079393"/>
              </p:ext>
            </p:extLst>
          </p:nvPr>
        </p:nvGraphicFramePr>
        <p:xfrm>
          <a:off x="457200" y="2249488"/>
          <a:ext cx="8229600" cy="1925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603"/>
                <a:gridCol w="5842997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PFCA</a:t>
                      </a:r>
                      <a:r>
                        <a:rPr lang="en-US" sz="2800" b="1" dirty="0" smtClean="0">
                          <a:effectLst/>
                        </a:rPr>
                        <a:t> </a:t>
                      </a:r>
                      <a:endParaRPr lang="de-D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/>
                        <a:t>PCNA</a:t>
                      </a:r>
                      <a:endParaRPr lang="de-D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/>
                        <a:t>ICI</a:t>
                      </a:r>
                      <a:endParaRPr lang="de-D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346761" y="1006339"/>
            <a:ext cx="8229600" cy="1143000"/>
          </a:xfrm>
        </p:spPr>
        <p:txBody>
          <a:bodyPr/>
          <a:lstStyle/>
          <a:p>
            <a:pPr indent="0" eaLnBrk="1" hangingPunct="1">
              <a:defRPr/>
            </a:pPr>
            <a:r>
              <a:rPr lang="fr-BE" sz="6000" dirty="0" smtClean="0">
                <a:cs typeface="+mj-cs"/>
              </a:rPr>
              <a:t>Session 6</a:t>
            </a:r>
            <a:endParaRPr lang="en-GB" sz="6000" dirty="0" smtClean="0"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558" y="145209"/>
            <a:ext cx="1247949" cy="12353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0" y="117597"/>
            <a:ext cx="1877462" cy="11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83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2235149"/>
              </p:ext>
            </p:extLst>
          </p:nvPr>
        </p:nvGraphicFramePr>
        <p:xfrm>
          <a:off x="457200" y="2249488"/>
          <a:ext cx="8229600" cy="3632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603"/>
                <a:gridCol w="5842997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PFCA</a:t>
                      </a:r>
                      <a:r>
                        <a:rPr lang="en-US" sz="2800" b="1" dirty="0" smtClean="0">
                          <a:effectLst/>
                        </a:rPr>
                        <a:t> </a:t>
                      </a:r>
                      <a:endParaRPr lang="de-D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Political Framework for Crisis Approach </a:t>
                      </a:r>
                    </a:p>
                    <a:p>
                      <a:pPr algn="ctr"/>
                      <a:endParaRPr lang="de-DE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/>
                        <a:t>PCNA</a:t>
                      </a:r>
                      <a:endParaRPr lang="de-D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Post-Conflict Needs Assessments</a:t>
                      </a:r>
                    </a:p>
                    <a:p>
                      <a:pPr algn="ctr"/>
                      <a:endParaRPr lang="de-DE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/>
                        <a:t>ICI</a:t>
                      </a:r>
                      <a:endParaRPr lang="de-D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Industrialised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Countries Instrument</a:t>
                      </a:r>
                    </a:p>
                    <a:p>
                      <a:pPr algn="ctr"/>
                      <a:endParaRPr lang="de-DE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346761" y="1006339"/>
            <a:ext cx="8229600" cy="1143000"/>
          </a:xfrm>
        </p:spPr>
        <p:txBody>
          <a:bodyPr/>
          <a:lstStyle/>
          <a:p>
            <a:pPr indent="0" eaLnBrk="1" hangingPunct="1">
              <a:defRPr/>
            </a:pPr>
            <a:r>
              <a:rPr lang="fr-BE" sz="6000" dirty="0" smtClean="0">
                <a:cs typeface="+mj-cs"/>
              </a:rPr>
              <a:t>Session 6</a:t>
            </a:r>
            <a:endParaRPr lang="en-GB" sz="6000" dirty="0" smtClean="0"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558" y="145209"/>
            <a:ext cx="1247949" cy="12353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0" y="117597"/>
            <a:ext cx="1877462" cy="11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25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362996"/>
              </p:ext>
            </p:extLst>
          </p:nvPr>
        </p:nvGraphicFramePr>
        <p:xfrm>
          <a:off x="457200" y="2249488"/>
          <a:ext cx="8229600" cy="1925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603"/>
                <a:gridCol w="5842997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TRM</a:t>
                      </a:r>
                      <a:endParaRPr lang="de-D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/>
                        <a:t>ERCC</a:t>
                      </a:r>
                      <a:endParaRPr lang="de-D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/>
                        <a:t>EOM</a:t>
                      </a:r>
                      <a:endParaRPr lang="de-D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346761" y="1006339"/>
            <a:ext cx="8229600" cy="1143000"/>
          </a:xfrm>
        </p:spPr>
        <p:txBody>
          <a:bodyPr/>
          <a:lstStyle/>
          <a:p>
            <a:pPr indent="0" eaLnBrk="1" hangingPunct="1">
              <a:defRPr/>
            </a:pPr>
            <a:r>
              <a:rPr lang="fr-BE" sz="6000" dirty="0" smtClean="0">
                <a:cs typeface="+mj-cs"/>
              </a:rPr>
              <a:t>Session 6</a:t>
            </a:r>
            <a:endParaRPr lang="en-GB" sz="6000" dirty="0" smtClean="0"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558" y="145209"/>
            <a:ext cx="1247949" cy="12353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0" y="117597"/>
            <a:ext cx="1877462" cy="11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19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692593"/>
              </p:ext>
            </p:extLst>
          </p:nvPr>
        </p:nvGraphicFramePr>
        <p:xfrm>
          <a:off x="457200" y="2249488"/>
          <a:ext cx="8229600" cy="3205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603"/>
                <a:gridCol w="5842997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TRM</a:t>
                      </a:r>
                      <a:endParaRPr lang="de-D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err="1" smtClean="0"/>
                        <a:t>Transitional</a:t>
                      </a:r>
                      <a:r>
                        <a:rPr lang="de-DE" sz="2800" b="1" dirty="0" smtClean="0"/>
                        <a:t> </a:t>
                      </a:r>
                      <a:r>
                        <a:rPr lang="de-DE" sz="2800" b="1" dirty="0" err="1" smtClean="0"/>
                        <a:t>Results</a:t>
                      </a:r>
                      <a:r>
                        <a:rPr lang="de-DE" sz="2800" b="1" dirty="0" smtClean="0"/>
                        <a:t> Matrix</a:t>
                      </a:r>
                    </a:p>
                    <a:p>
                      <a:pPr algn="ctr"/>
                      <a:endParaRPr lang="de-DE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/>
                        <a:t>ERCC</a:t>
                      </a:r>
                      <a:endParaRPr lang="de-D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Emergency Response Coordination Centre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/>
                        <a:t>EOM</a:t>
                      </a:r>
                      <a:endParaRPr lang="de-D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Election Observation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Mission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de-DE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346761" y="1006339"/>
            <a:ext cx="8229600" cy="1143000"/>
          </a:xfrm>
        </p:spPr>
        <p:txBody>
          <a:bodyPr/>
          <a:lstStyle/>
          <a:p>
            <a:pPr indent="0" eaLnBrk="1" hangingPunct="1">
              <a:defRPr/>
            </a:pPr>
            <a:r>
              <a:rPr lang="fr-BE" sz="6000" dirty="0" smtClean="0">
                <a:cs typeface="+mj-cs"/>
              </a:rPr>
              <a:t>Session 6</a:t>
            </a:r>
            <a:endParaRPr lang="en-GB" sz="6000" dirty="0" smtClean="0"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558" y="145209"/>
            <a:ext cx="1247949" cy="12353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0" y="117597"/>
            <a:ext cx="1877462" cy="11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14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289297"/>
              </p:ext>
            </p:extLst>
          </p:nvPr>
        </p:nvGraphicFramePr>
        <p:xfrm>
          <a:off x="457200" y="2249488"/>
          <a:ext cx="8229600" cy="2352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603"/>
                <a:gridCol w="5842997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ENTRi</a:t>
                      </a:r>
                      <a:endParaRPr lang="de-D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/>
                        <a:t>DRR</a:t>
                      </a:r>
                      <a:endParaRPr lang="de-D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EUAVSEC</a:t>
                      </a:r>
                      <a:endParaRPr lang="de-DE" sz="2800" b="1" dirty="0" smtClean="0"/>
                    </a:p>
                    <a:p>
                      <a:pPr algn="ctr"/>
                      <a:endParaRPr lang="de-D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346761" y="1006339"/>
            <a:ext cx="8229600" cy="1143000"/>
          </a:xfrm>
        </p:spPr>
        <p:txBody>
          <a:bodyPr/>
          <a:lstStyle/>
          <a:p>
            <a:pPr indent="0" eaLnBrk="1" hangingPunct="1">
              <a:defRPr/>
            </a:pPr>
            <a:r>
              <a:rPr lang="fr-BE" sz="6000" dirty="0" smtClean="0">
                <a:cs typeface="+mj-cs"/>
              </a:rPr>
              <a:t>Session 6</a:t>
            </a:r>
            <a:endParaRPr lang="en-GB" sz="6000" dirty="0" smtClean="0"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558" y="145209"/>
            <a:ext cx="1247949" cy="12353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0" y="117597"/>
            <a:ext cx="1877462" cy="11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2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335246"/>
              </p:ext>
            </p:extLst>
          </p:nvPr>
        </p:nvGraphicFramePr>
        <p:xfrm>
          <a:off x="457200" y="2249488"/>
          <a:ext cx="8229600" cy="3632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603"/>
                <a:gridCol w="5842997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ENTRi</a:t>
                      </a:r>
                      <a:endParaRPr lang="de-D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Europe's New Training Initiative for Civilian Crisis Management </a:t>
                      </a:r>
                    </a:p>
                    <a:p>
                      <a:pPr algn="ctr"/>
                      <a:endParaRPr lang="de-DE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/>
                        <a:t>DRR</a:t>
                      </a:r>
                      <a:endParaRPr lang="de-D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Disaster Risk Reduction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EUAVSEC</a:t>
                      </a:r>
                      <a:endParaRPr lang="de-DE" sz="2800" b="1" dirty="0" smtClean="0"/>
                    </a:p>
                    <a:p>
                      <a:pPr algn="ctr"/>
                      <a:endParaRPr lang="de-D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European Union Aviation Security Mission</a:t>
                      </a:r>
                      <a:endParaRPr lang="de-DE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346761" y="1006339"/>
            <a:ext cx="8229600" cy="1143000"/>
          </a:xfrm>
        </p:spPr>
        <p:txBody>
          <a:bodyPr/>
          <a:lstStyle/>
          <a:p>
            <a:pPr indent="0" eaLnBrk="1" hangingPunct="1">
              <a:defRPr/>
            </a:pPr>
            <a:r>
              <a:rPr lang="fr-BE" sz="6000" dirty="0" smtClean="0">
                <a:cs typeface="+mj-cs"/>
              </a:rPr>
              <a:t>Session 6</a:t>
            </a:r>
            <a:endParaRPr lang="en-GB" sz="6000" dirty="0" smtClean="0"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558" y="145209"/>
            <a:ext cx="1247949" cy="12353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0" y="117597"/>
            <a:ext cx="1877462" cy="11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15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482910"/>
              </p:ext>
            </p:extLst>
          </p:nvPr>
        </p:nvGraphicFramePr>
        <p:xfrm>
          <a:off x="457200" y="2249488"/>
          <a:ext cx="8229600" cy="1925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603"/>
                <a:gridCol w="5842997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/>
                        <a:t>PCD</a:t>
                      </a:r>
                      <a:endParaRPr lang="de-D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FoRB</a:t>
                      </a:r>
                      <a:r>
                        <a:rPr lang="en-US" sz="2800" b="1" dirty="0" smtClean="0">
                          <a:effectLst/>
                        </a:rPr>
                        <a:t> </a:t>
                      </a:r>
                      <a:endParaRPr lang="de-D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/>
                        <a:t>EPHS</a:t>
                      </a:r>
                      <a:endParaRPr lang="de-D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346761" y="1006339"/>
            <a:ext cx="8229600" cy="1143000"/>
          </a:xfrm>
        </p:spPr>
        <p:txBody>
          <a:bodyPr/>
          <a:lstStyle/>
          <a:p>
            <a:pPr indent="0" eaLnBrk="1" hangingPunct="1">
              <a:defRPr/>
            </a:pPr>
            <a:r>
              <a:rPr lang="fr-BE" sz="6000" dirty="0" smtClean="0">
                <a:cs typeface="+mj-cs"/>
              </a:rPr>
              <a:t>Session 6</a:t>
            </a:r>
            <a:endParaRPr lang="en-GB" sz="6000" dirty="0" smtClean="0"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558" y="145209"/>
            <a:ext cx="1247949" cy="12353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0" y="117597"/>
            <a:ext cx="1877462" cy="11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596052"/>
              </p:ext>
            </p:extLst>
          </p:nvPr>
        </p:nvGraphicFramePr>
        <p:xfrm>
          <a:off x="457200" y="2249488"/>
          <a:ext cx="8229600" cy="3205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603"/>
                <a:gridCol w="5842997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/>
                        <a:t>PCD</a:t>
                      </a:r>
                      <a:endParaRPr lang="de-D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err="1" smtClean="0"/>
                        <a:t>Policy</a:t>
                      </a:r>
                      <a:r>
                        <a:rPr lang="de-DE" sz="2800" b="1" baseline="0" dirty="0" smtClean="0"/>
                        <a:t> </a:t>
                      </a:r>
                      <a:r>
                        <a:rPr lang="de-DE" sz="2800" b="1" baseline="0" dirty="0" err="1" smtClean="0"/>
                        <a:t>Coherence</a:t>
                      </a:r>
                      <a:r>
                        <a:rPr lang="de-DE" sz="2800" b="1" baseline="0" dirty="0" smtClean="0"/>
                        <a:t> </a:t>
                      </a:r>
                      <a:r>
                        <a:rPr lang="de-DE" sz="2800" b="1" baseline="0" dirty="0" err="1" smtClean="0"/>
                        <a:t>for</a:t>
                      </a:r>
                      <a:r>
                        <a:rPr lang="de-DE" sz="2800" b="1" baseline="0" dirty="0" smtClean="0"/>
                        <a:t> Development</a:t>
                      </a:r>
                    </a:p>
                    <a:p>
                      <a:endParaRPr lang="de-DE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FoRB</a:t>
                      </a:r>
                      <a:r>
                        <a:rPr lang="en-US" sz="2800" b="1" dirty="0" smtClean="0">
                          <a:effectLst/>
                        </a:rPr>
                        <a:t> </a:t>
                      </a:r>
                      <a:endParaRPr lang="de-D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Freedom of Religion or Belief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/>
                        <a:t>EPHS</a:t>
                      </a:r>
                      <a:endParaRPr lang="de-D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Essential Package of Hospital </a:t>
                      </a:r>
                    </a:p>
                    <a:p>
                      <a:pPr algn="ctr"/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Services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346761" y="1006339"/>
            <a:ext cx="8229600" cy="1143000"/>
          </a:xfrm>
        </p:spPr>
        <p:txBody>
          <a:bodyPr/>
          <a:lstStyle/>
          <a:p>
            <a:pPr indent="0" eaLnBrk="1" hangingPunct="1">
              <a:defRPr/>
            </a:pPr>
            <a:r>
              <a:rPr lang="fr-BE" sz="6000" dirty="0" smtClean="0">
                <a:cs typeface="+mj-cs"/>
              </a:rPr>
              <a:t>Session 6</a:t>
            </a:r>
            <a:endParaRPr lang="en-GB" sz="6000" dirty="0" smtClean="0"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558" y="145209"/>
            <a:ext cx="1247949" cy="12353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0" y="117597"/>
            <a:ext cx="1877462" cy="11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3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346761" y="385455"/>
            <a:ext cx="8229600" cy="1143000"/>
          </a:xfrm>
        </p:spPr>
        <p:txBody>
          <a:bodyPr/>
          <a:lstStyle/>
          <a:p>
            <a:pPr indent="0" eaLnBrk="1" hangingPunct="1">
              <a:defRPr/>
            </a:pPr>
            <a:r>
              <a:rPr lang="fr-BE" sz="6000" dirty="0" smtClean="0">
                <a:cs typeface="+mj-cs"/>
              </a:rPr>
              <a:t>Session 6</a:t>
            </a:r>
            <a:endParaRPr lang="en-GB" sz="6000" dirty="0" smtClean="0"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558" y="145209"/>
            <a:ext cx="1247949" cy="12353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0" y="117597"/>
            <a:ext cx="1877462" cy="115892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865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sz="4000" b="1" dirty="0" smtClean="0"/>
              <a:t>Humanitarian Assistance</a:t>
            </a:r>
          </a:p>
          <a:p>
            <a:endParaRPr lang="en-GB" dirty="0" smtClean="0"/>
          </a:p>
          <a:p>
            <a:r>
              <a:rPr lang="en-GB" dirty="0" smtClean="0"/>
              <a:t>What </a:t>
            </a:r>
            <a:r>
              <a:rPr lang="en-GB" dirty="0"/>
              <a:t>are five recent or current disasters which have triggered EU humanitarian aid?</a:t>
            </a:r>
          </a:p>
          <a:p>
            <a:endParaRPr lang="en-GB" dirty="0"/>
          </a:p>
          <a:p>
            <a:r>
              <a:rPr lang="en-GB" dirty="0"/>
              <a:t>Do EU humanitarian aid and civil protection take the same approach in natural disasters and in conflict situations?</a:t>
            </a:r>
          </a:p>
          <a:p>
            <a:endParaRPr lang="en-GB" dirty="0"/>
          </a:p>
          <a:p>
            <a:r>
              <a:rPr lang="en-GB" dirty="0"/>
              <a:t>What are particular challenges in long term humanitarian crises and protracted displacements?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9966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346761" y="385455"/>
            <a:ext cx="8229600" cy="1143000"/>
          </a:xfrm>
        </p:spPr>
        <p:txBody>
          <a:bodyPr/>
          <a:lstStyle/>
          <a:p>
            <a:pPr indent="0" eaLnBrk="1" hangingPunct="1">
              <a:defRPr/>
            </a:pPr>
            <a:r>
              <a:rPr lang="fr-BE" sz="6000" dirty="0" smtClean="0">
                <a:cs typeface="+mj-cs"/>
              </a:rPr>
              <a:t>Session 6</a:t>
            </a:r>
            <a:endParaRPr lang="en-GB" sz="6000" dirty="0" smtClean="0"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558" y="145209"/>
            <a:ext cx="1247949" cy="12353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0" y="117597"/>
            <a:ext cx="1877462" cy="115892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941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b="1" dirty="0" smtClean="0"/>
              <a:t>Crisis Response</a:t>
            </a:r>
            <a:endParaRPr lang="en-GB" dirty="0" smtClean="0"/>
          </a:p>
          <a:p>
            <a:pPr lvl="0"/>
            <a:r>
              <a:rPr lang="en-US" dirty="0" smtClean="0"/>
              <a:t>Why </a:t>
            </a:r>
            <a:r>
              <a:rPr lang="en-US" dirty="0"/>
              <a:t>a separate instrument for crisis response?</a:t>
            </a:r>
          </a:p>
          <a:p>
            <a:pPr lvl="0"/>
            <a:r>
              <a:rPr lang="en-US" dirty="0"/>
              <a:t>In terms of concrete activities, how do you think an </a:t>
            </a:r>
            <a:r>
              <a:rPr lang="en-US" dirty="0" err="1"/>
              <a:t>IcSP</a:t>
            </a:r>
            <a:r>
              <a:rPr lang="en-US" dirty="0"/>
              <a:t> crisis response action looks different from a humanitarian or development action?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9622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rcRect t="-8209" b="-8209"/>
          <a:stretch>
            <a:fillRect/>
          </a:stretch>
        </p:blipFill>
        <p:spPr>
          <a:xfrm>
            <a:off x="82830" y="1104459"/>
            <a:ext cx="8959359" cy="585363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558" y="145209"/>
            <a:ext cx="1247949" cy="12353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30" y="117597"/>
            <a:ext cx="1877462" cy="11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82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346761" y="385455"/>
            <a:ext cx="8229600" cy="1143000"/>
          </a:xfrm>
        </p:spPr>
        <p:txBody>
          <a:bodyPr/>
          <a:lstStyle/>
          <a:p>
            <a:pPr indent="0" eaLnBrk="1" hangingPunct="1">
              <a:defRPr/>
            </a:pPr>
            <a:r>
              <a:rPr lang="fr-BE" sz="6000" dirty="0" smtClean="0">
                <a:cs typeface="+mj-cs"/>
              </a:rPr>
              <a:t>Session 6</a:t>
            </a:r>
            <a:endParaRPr lang="en-GB" sz="6000" dirty="0" smtClean="0"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558" y="145209"/>
            <a:ext cx="1247949" cy="12353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0" y="117597"/>
            <a:ext cx="1877462" cy="115892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941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b="1" dirty="0" smtClean="0"/>
              <a:t>Development Cooperation</a:t>
            </a:r>
          </a:p>
          <a:p>
            <a:pPr marL="0" indent="0" algn="ctr">
              <a:buNone/>
            </a:pPr>
            <a:endParaRPr lang="en-GB" dirty="0" smtClean="0"/>
          </a:p>
          <a:p>
            <a:pPr lvl="0"/>
            <a:r>
              <a:rPr lang="en-US" dirty="0"/>
              <a:t>What can development cooperation do in fragile and conflict-affected countries? 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/>
              <a:t>What do we aspire to achieve?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2132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346761" y="385455"/>
            <a:ext cx="8229600" cy="1143000"/>
          </a:xfrm>
        </p:spPr>
        <p:txBody>
          <a:bodyPr/>
          <a:lstStyle/>
          <a:p>
            <a:pPr indent="0" eaLnBrk="1" hangingPunct="1">
              <a:defRPr/>
            </a:pPr>
            <a:r>
              <a:rPr lang="fr-BE" sz="6000" dirty="0" smtClean="0">
                <a:cs typeface="+mj-cs"/>
              </a:rPr>
              <a:t>Session 8</a:t>
            </a:r>
            <a:endParaRPr lang="en-GB" sz="6000" dirty="0" smtClean="0"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558" y="145209"/>
            <a:ext cx="1247949" cy="12353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0" y="117597"/>
            <a:ext cx="1877462" cy="115892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8075"/>
            <a:ext cx="8229600" cy="489345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GB" sz="4000" b="1" dirty="0" smtClean="0"/>
              <a:t>Exercise: Scenarios</a:t>
            </a:r>
          </a:p>
          <a:p>
            <a:pPr marL="0" indent="0" algn="ctr">
              <a:buNone/>
            </a:pPr>
            <a:endParaRPr lang="en-GB" dirty="0" smtClean="0"/>
          </a:p>
          <a:p>
            <a:r>
              <a:rPr lang="en-GB" dirty="0"/>
              <a:t>Each group will work on one </a:t>
            </a:r>
            <a:r>
              <a:rPr lang="en-GB" dirty="0" smtClean="0"/>
              <a:t>challenge:</a:t>
            </a:r>
          </a:p>
          <a:p>
            <a:endParaRPr lang="en-US" dirty="0"/>
          </a:p>
          <a:p>
            <a:pPr lvl="1"/>
            <a:r>
              <a:rPr lang="en-GB" dirty="0"/>
              <a:t>set out </a:t>
            </a:r>
            <a:r>
              <a:rPr lang="en-GB" u="sng" dirty="0"/>
              <a:t>the internal (EU) process </a:t>
            </a:r>
            <a:r>
              <a:rPr lang="en-GB" dirty="0"/>
              <a:t>you need to formulate a comprehensive response to the challenge. </a:t>
            </a: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  <a:p>
            <a:pPr lvl="1"/>
            <a:r>
              <a:rPr lang="en-GB" dirty="0"/>
              <a:t>detail the </a:t>
            </a:r>
            <a:r>
              <a:rPr lang="en-GB" u="sng" dirty="0"/>
              <a:t>other allies </a:t>
            </a:r>
            <a:r>
              <a:rPr lang="en-GB" dirty="0"/>
              <a:t>you will need to draw into the EU process. How will you do this as the EU? </a:t>
            </a: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  <a:p>
            <a:pPr lvl="1"/>
            <a:r>
              <a:rPr lang="en-GB" dirty="0"/>
              <a:t>based on your experience </a:t>
            </a:r>
            <a:r>
              <a:rPr lang="en-GB" u="sng" dirty="0"/>
              <a:t>detail the obstacles </a:t>
            </a:r>
            <a:r>
              <a:rPr lang="en-GB" dirty="0"/>
              <a:t>you are likely to encounter and </a:t>
            </a:r>
            <a:r>
              <a:rPr lang="en-GB" u="sng" dirty="0"/>
              <a:t>how you plan to address </a:t>
            </a:r>
            <a:r>
              <a:rPr lang="en-GB" dirty="0"/>
              <a:t>them.</a:t>
            </a:r>
            <a:endParaRPr lang="en-US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3047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2456172"/>
            <a:ext cx="8229600" cy="4129181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3600" dirty="0"/>
              <a:t>H</a:t>
            </a:r>
            <a:r>
              <a:rPr lang="en-US" sz="3600" dirty="0" smtClean="0"/>
              <a:t>ow is the </a:t>
            </a:r>
            <a:r>
              <a:rPr lang="en-US" sz="3600" dirty="0"/>
              <a:t>institution you are representing </a:t>
            </a:r>
            <a:r>
              <a:rPr lang="en-US" sz="3600" dirty="0" smtClean="0"/>
              <a:t>contributing </a:t>
            </a:r>
            <a:r>
              <a:rPr lang="en-US" sz="3600" dirty="0"/>
              <a:t>to conflict mitigation, </a:t>
            </a:r>
            <a:r>
              <a:rPr lang="en-US" sz="3600" dirty="0" err="1"/>
              <a:t>stabilisation</a:t>
            </a:r>
            <a:r>
              <a:rPr lang="en-US" sz="3600" dirty="0"/>
              <a:t>, reconstruction and </a:t>
            </a:r>
            <a:r>
              <a:rPr lang="en-US" sz="3600" dirty="0" smtClean="0"/>
              <a:t>rehabilitation?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 smtClean="0"/>
          </a:p>
          <a:p>
            <a:pPr marL="0" lvl="0" indent="0" algn="ctr">
              <a:buNone/>
            </a:pPr>
            <a:r>
              <a:rPr lang="en-US" sz="3600" dirty="0" smtClean="0"/>
              <a:t>3 </a:t>
            </a:r>
            <a:r>
              <a:rPr lang="en-US" sz="3600" dirty="0"/>
              <a:t>minutes, then </a:t>
            </a:r>
            <a:r>
              <a:rPr lang="en-US" sz="3600" dirty="0" smtClean="0"/>
              <a:t>switch</a:t>
            </a:r>
            <a:endParaRPr lang="en-US" sz="36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346761" y="1006339"/>
            <a:ext cx="8229600" cy="1143000"/>
          </a:xfrm>
        </p:spPr>
        <p:txBody>
          <a:bodyPr/>
          <a:lstStyle/>
          <a:p>
            <a:pPr indent="0" eaLnBrk="1" hangingPunct="1">
              <a:defRPr/>
            </a:pPr>
            <a:r>
              <a:rPr lang="fr-BE" sz="6000" dirty="0" smtClean="0">
                <a:cs typeface="+mj-cs"/>
              </a:rPr>
              <a:t>Session 1</a:t>
            </a:r>
            <a:endParaRPr lang="en-GB" sz="6000" dirty="0" smtClean="0"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558" y="145209"/>
            <a:ext cx="1247949" cy="12353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0" y="117597"/>
            <a:ext cx="1877462" cy="11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72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2456172"/>
            <a:ext cx="8229600" cy="4129181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3600" dirty="0"/>
              <a:t>Please explain to your neighbor the </a:t>
            </a:r>
            <a:r>
              <a:rPr lang="en-US" sz="3600" b="1" dirty="0"/>
              <a:t>key features of the Comprehensive Approach </a:t>
            </a:r>
            <a:r>
              <a:rPr lang="en-US" sz="3600" dirty="0"/>
              <a:t>as you see them from your perspective. </a:t>
            </a:r>
            <a:br>
              <a:rPr lang="en-US" sz="3600" dirty="0"/>
            </a:br>
            <a:endParaRPr lang="en-US" sz="3600" dirty="0" smtClean="0"/>
          </a:p>
          <a:p>
            <a:pPr marL="0" lvl="0" indent="0" algn="ctr">
              <a:buNone/>
            </a:pPr>
            <a:r>
              <a:rPr lang="en-US" sz="3600" dirty="0" smtClean="0"/>
              <a:t>3 </a:t>
            </a:r>
            <a:r>
              <a:rPr lang="en-US" sz="3600" dirty="0"/>
              <a:t>minutes, then </a:t>
            </a:r>
            <a:r>
              <a:rPr lang="en-US" sz="3600" dirty="0" smtClean="0"/>
              <a:t>switch</a:t>
            </a:r>
            <a:endParaRPr lang="en-US" sz="36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346761" y="1006339"/>
            <a:ext cx="8229600" cy="1143000"/>
          </a:xfrm>
        </p:spPr>
        <p:txBody>
          <a:bodyPr/>
          <a:lstStyle/>
          <a:p>
            <a:pPr indent="0" eaLnBrk="1" hangingPunct="1">
              <a:defRPr/>
            </a:pPr>
            <a:r>
              <a:rPr lang="fr-BE" sz="6000" dirty="0" smtClean="0">
                <a:cs typeface="+mj-cs"/>
              </a:rPr>
              <a:t>Session 1</a:t>
            </a:r>
            <a:endParaRPr lang="en-GB" sz="6000" dirty="0" smtClean="0"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558" y="145209"/>
            <a:ext cx="1247949" cy="12353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0" y="117597"/>
            <a:ext cx="1877462" cy="11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92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2456172"/>
            <a:ext cx="8229600" cy="41291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On what topics of the seminar </a:t>
            </a: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would </a:t>
            </a:r>
            <a:r>
              <a:rPr lang="en-US" sz="3600" dirty="0"/>
              <a:t>you like to be surprised? </a:t>
            </a:r>
            <a:endParaRPr lang="en-US" sz="3600" dirty="0" smtClean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Discuss </a:t>
            </a:r>
            <a:r>
              <a:rPr lang="en-US" sz="3600" dirty="0"/>
              <a:t>with your neighbor. </a:t>
            </a:r>
            <a:br>
              <a:rPr lang="en-US" sz="3600" dirty="0"/>
            </a:b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5 minutes</a:t>
            </a:r>
            <a:endParaRPr lang="en-US" sz="36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346761" y="1006339"/>
            <a:ext cx="8229600" cy="1143000"/>
          </a:xfrm>
        </p:spPr>
        <p:txBody>
          <a:bodyPr/>
          <a:lstStyle/>
          <a:p>
            <a:pPr indent="0" eaLnBrk="1" hangingPunct="1">
              <a:defRPr/>
            </a:pPr>
            <a:r>
              <a:rPr lang="fr-BE" sz="6000" dirty="0" smtClean="0">
                <a:cs typeface="+mj-cs"/>
              </a:rPr>
              <a:t>Session 1</a:t>
            </a:r>
            <a:endParaRPr lang="en-GB" sz="6000" dirty="0" smtClean="0"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558" y="145209"/>
            <a:ext cx="1247949" cy="12353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0" y="117597"/>
            <a:ext cx="1877462" cy="11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85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2221470"/>
            <a:ext cx="8229600" cy="412918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600" dirty="0" smtClean="0"/>
              <a:t>Group of 4 - Please </a:t>
            </a:r>
            <a:r>
              <a:rPr lang="en-US" sz="3600" dirty="0"/>
              <a:t>explore </a:t>
            </a:r>
            <a:r>
              <a:rPr lang="en-US" sz="3600" dirty="0" smtClean="0"/>
              <a:t>who is working on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</a:t>
            </a:r>
            <a:r>
              <a:rPr lang="en-US" sz="3600" dirty="0"/>
              <a:t>) </a:t>
            </a:r>
            <a:r>
              <a:rPr lang="en-US" sz="3600" dirty="0" smtClean="0"/>
              <a:t>diplomatic/foreign policy aspects </a:t>
            </a: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b</a:t>
            </a:r>
            <a:r>
              <a:rPr lang="en-US" sz="3600" dirty="0"/>
              <a:t>) security aspects </a:t>
            </a: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c</a:t>
            </a:r>
            <a:r>
              <a:rPr lang="en-US" sz="3600" dirty="0"/>
              <a:t>) development aspects </a:t>
            </a: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d</a:t>
            </a:r>
            <a:r>
              <a:rPr lang="en-US" sz="3600" dirty="0"/>
              <a:t>) humanitarian aspects. </a:t>
            </a:r>
            <a:br>
              <a:rPr lang="en-US" sz="3600" dirty="0"/>
            </a:br>
            <a:endParaRPr lang="en-US" sz="3600" dirty="0" smtClean="0"/>
          </a:p>
          <a:p>
            <a:pPr marL="0" indent="0" algn="ctr">
              <a:buNone/>
            </a:pPr>
            <a:r>
              <a:rPr lang="en-US" sz="3600" dirty="0"/>
              <a:t>5</a:t>
            </a:r>
            <a:r>
              <a:rPr lang="en-US" sz="3600" dirty="0" smtClean="0"/>
              <a:t> </a:t>
            </a:r>
            <a:r>
              <a:rPr lang="en-US" sz="3600" dirty="0"/>
              <a:t>minutes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346761" y="785443"/>
            <a:ext cx="8229600" cy="1143000"/>
          </a:xfrm>
        </p:spPr>
        <p:txBody>
          <a:bodyPr/>
          <a:lstStyle/>
          <a:p>
            <a:pPr indent="0" eaLnBrk="1" hangingPunct="1">
              <a:defRPr/>
            </a:pPr>
            <a:r>
              <a:rPr lang="fr-BE" sz="6000" dirty="0" smtClean="0">
                <a:cs typeface="+mj-cs"/>
              </a:rPr>
              <a:t>Session 1</a:t>
            </a:r>
            <a:endParaRPr lang="en-GB" sz="6000" dirty="0" smtClean="0"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558" y="145209"/>
            <a:ext cx="1247949" cy="12353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0" y="117597"/>
            <a:ext cx="1877462" cy="11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2221470"/>
            <a:ext cx="8229600" cy="412918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600" dirty="0" smtClean="0"/>
              <a:t>Group of 4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Identify </a:t>
            </a:r>
            <a:r>
              <a:rPr lang="en-US" sz="3600" dirty="0"/>
              <a:t>if the </a:t>
            </a:r>
            <a:r>
              <a:rPr lang="en-US" sz="3600" b="1" dirty="0"/>
              <a:t>linkages</a:t>
            </a:r>
            <a:r>
              <a:rPr lang="en-US" sz="3600" dirty="0"/>
              <a:t> between </a:t>
            </a:r>
            <a:r>
              <a:rPr lang="en-US" sz="3600" dirty="0" smtClean="0"/>
              <a:t>diplomatic/</a:t>
            </a:r>
            <a:r>
              <a:rPr lang="en-US" sz="3600" smtClean="0"/>
              <a:t>foreign policy, </a:t>
            </a:r>
            <a:r>
              <a:rPr lang="en-US" sz="3600" dirty="0"/>
              <a:t>security and development objectives existing in your group. </a:t>
            </a:r>
            <a:br>
              <a:rPr lang="en-US" sz="3600" dirty="0"/>
            </a:b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6 minutes</a:t>
            </a:r>
            <a:endParaRPr lang="en-US" sz="36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346761" y="785443"/>
            <a:ext cx="8229600" cy="1143000"/>
          </a:xfrm>
        </p:spPr>
        <p:txBody>
          <a:bodyPr/>
          <a:lstStyle/>
          <a:p>
            <a:pPr indent="0" eaLnBrk="1" hangingPunct="1">
              <a:defRPr/>
            </a:pPr>
            <a:r>
              <a:rPr lang="fr-BE" sz="6000" dirty="0" smtClean="0">
                <a:cs typeface="+mj-cs"/>
              </a:rPr>
              <a:t>Session 1</a:t>
            </a:r>
            <a:endParaRPr lang="en-GB" sz="6000" dirty="0" smtClean="0"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558" y="145209"/>
            <a:ext cx="1247949" cy="12353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0" y="117597"/>
            <a:ext cx="1877462" cy="11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75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2249082"/>
            <a:ext cx="8229600" cy="4129181"/>
          </a:xfrm>
        </p:spPr>
        <p:txBody>
          <a:bodyPr/>
          <a:lstStyle/>
          <a:p>
            <a:pPr marL="0" indent="0" algn="ctr" eaLnBrk="1" hangingPunct="1">
              <a:spcAft>
                <a:spcPts val="1200"/>
              </a:spcAft>
              <a:buNone/>
              <a:defRPr/>
            </a:pPr>
            <a:r>
              <a:rPr lang="de-DE" i="1" dirty="0" smtClean="0">
                <a:cs typeface="+mn-cs"/>
              </a:rPr>
              <a:t>3 </a:t>
            </a:r>
            <a:r>
              <a:rPr lang="de-DE" i="1" dirty="0" err="1" smtClean="0">
                <a:cs typeface="+mn-cs"/>
              </a:rPr>
              <a:t>stations</a:t>
            </a:r>
            <a:r>
              <a:rPr lang="de-DE" i="1" dirty="0" smtClean="0">
                <a:cs typeface="+mn-cs"/>
              </a:rPr>
              <a:t> </a:t>
            </a:r>
            <a:r>
              <a:rPr lang="de-DE" i="1" dirty="0" err="1" smtClean="0">
                <a:cs typeface="+mn-cs"/>
              </a:rPr>
              <a:t>with</a:t>
            </a:r>
            <a:r>
              <a:rPr lang="de-DE" i="1" dirty="0" smtClean="0">
                <a:cs typeface="+mn-cs"/>
              </a:rPr>
              <a:t> a </a:t>
            </a:r>
            <a:r>
              <a:rPr lang="de-DE" i="1" dirty="0" err="1" smtClean="0">
                <a:cs typeface="+mn-cs"/>
              </a:rPr>
              <a:t>theme</a:t>
            </a:r>
            <a:r>
              <a:rPr lang="de-DE" i="1" dirty="0" smtClean="0">
                <a:cs typeface="+mn-cs"/>
              </a:rPr>
              <a:t> + a </a:t>
            </a:r>
            <a:r>
              <a:rPr lang="de-DE" i="1" dirty="0" err="1" smtClean="0">
                <a:cs typeface="+mn-cs"/>
              </a:rPr>
              <a:t>host</a:t>
            </a:r>
            <a:r>
              <a:rPr lang="de-DE" i="1" dirty="0" smtClean="0">
                <a:cs typeface="+mn-cs"/>
              </a:rPr>
              <a:t> </a:t>
            </a:r>
          </a:p>
          <a:p>
            <a:pPr marL="0" indent="0" algn="ctr" eaLnBrk="1" hangingPunct="1">
              <a:spcAft>
                <a:spcPts val="1200"/>
              </a:spcAft>
              <a:buNone/>
              <a:defRPr/>
            </a:pPr>
            <a:r>
              <a:rPr lang="de-DE" i="1" dirty="0" smtClean="0">
                <a:cs typeface="+mn-cs"/>
              </a:rPr>
              <a:t>25 </a:t>
            </a:r>
            <a:r>
              <a:rPr lang="de-DE" i="1" dirty="0" err="1" smtClean="0">
                <a:cs typeface="+mn-cs"/>
              </a:rPr>
              <a:t>minutes</a:t>
            </a:r>
            <a:r>
              <a:rPr lang="de-DE" i="1" dirty="0" smtClean="0">
                <a:cs typeface="+mn-cs"/>
              </a:rPr>
              <a:t> per </a:t>
            </a:r>
            <a:r>
              <a:rPr lang="de-DE" i="1" dirty="0" err="1" smtClean="0">
                <a:cs typeface="+mn-cs"/>
              </a:rPr>
              <a:t>theme</a:t>
            </a:r>
            <a:r>
              <a:rPr lang="de-DE" i="1" dirty="0" smtClean="0">
                <a:cs typeface="+mn-cs"/>
              </a:rPr>
              <a:t>/</a:t>
            </a:r>
            <a:r>
              <a:rPr lang="de-DE" i="1" dirty="0" err="1" smtClean="0">
                <a:cs typeface="+mn-cs"/>
              </a:rPr>
              <a:t>station</a:t>
            </a:r>
            <a:endParaRPr lang="en-US" dirty="0" smtClean="0">
              <a:cs typeface="+mn-cs"/>
            </a:endParaRPr>
          </a:p>
          <a:p>
            <a:pPr marL="1158875" indent="-1158875" eaLnBrk="1" hangingPunct="1">
              <a:spcAft>
                <a:spcPts val="1200"/>
              </a:spcAft>
              <a:buNone/>
              <a:tabLst>
                <a:tab pos="1435100" algn="l"/>
              </a:tabLst>
              <a:defRPr/>
            </a:pPr>
            <a:r>
              <a:rPr lang="en-GB" sz="2600" i="1" dirty="0" smtClean="0">
                <a:cs typeface="+mn-cs"/>
              </a:rPr>
              <a:t>Room 1: </a:t>
            </a:r>
            <a:r>
              <a:rPr lang="en-GB" sz="2600" dirty="0" smtClean="0">
                <a:cs typeface="+mn-cs"/>
              </a:rPr>
              <a:t>Comprehensive Approach Action Plan</a:t>
            </a:r>
            <a:endParaRPr lang="en-US" sz="2600" dirty="0" smtClean="0">
              <a:cs typeface="+mn-cs"/>
            </a:endParaRPr>
          </a:p>
          <a:p>
            <a:pPr marL="1158875" indent="-1158875" eaLnBrk="1" hangingPunct="1">
              <a:spcAft>
                <a:spcPts val="1200"/>
              </a:spcAft>
              <a:buNone/>
              <a:tabLst>
                <a:tab pos="1435100" algn="l"/>
              </a:tabLst>
              <a:defRPr/>
            </a:pPr>
            <a:r>
              <a:rPr lang="en-GB" sz="2600" i="1" dirty="0" smtClean="0">
                <a:cs typeface="+mn-cs"/>
              </a:rPr>
              <a:t>Room 2: </a:t>
            </a:r>
            <a:r>
              <a:rPr lang="en-GB" sz="2600" dirty="0" smtClean="0">
                <a:cs typeface="+mn-cs"/>
              </a:rPr>
              <a:t>The role of development actors in the Comprehensive Approach</a:t>
            </a:r>
            <a:endParaRPr lang="en-US" sz="2600" dirty="0" smtClean="0">
              <a:cs typeface="+mn-cs"/>
            </a:endParaRPr>
          </a:p>
          <a:p>
            <a:pPr marL="1158875" indent="-1158875" eaLnBrk="1" hangingPunct="1">
              <a:spcAft>
                <a:spcPts val="1200"/>
              </a:spcAft>
              <a:buNone/>
              <a:tabLst>
                <a:tab pos="1435100" algn="l"/>
              </a:tabLst>
              <a:defRPr/>
            </a:pPr>
            <a:r>
              <a:rPr lang="en-GB" sz="2600" i="1" dirty="0" smtClean="0">
                <a:cs typeface="+mn-cs"/>
              </a:rPr>
              <a:t>Room 3: </a:t>
            </a:r>
            <a:r>
              <a:rPr lang="en-GB" sz="2600" dirty="0" smtClean="0">
                <a:cs typeface="+mn-cs"/>
              </a:rPr>
              <a:t>The role of security actors in the Comprehensive Approach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346761" y="1006339"/>
            <a:ext cx="8229600" cy="1143000"/>
          </a:xfrm>
        </p:spPr>
        <p:txBody>
          <a:bodyPr/>
          <a:lstStyle/>
          <a:p>
            <a:pPr indent="0" eaLnBrk="1" hangingPunct="1">
              <a:defRPr/>
            </a:pPr>
            <a:r>
              <a:rPr lang="fr-BE" sz="6000" dirty="0" smtClean="0">
                <a:cs typeface="+mj-cs"/>
              </a:rPr>
              <a:t>Session 2</a:t>
            </a:r>
            <a:endParaRPr lang="en-GB" sz="6000" dirty="0" smtClean="0"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558" y="145209"/>
            <a:ext cx="1247949" cy="12353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0" y="117597"/>
            <a:ext cx="1877462" cy="11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06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2249082"/>
            <a:ext cx="8229600" cy="4129181"/>
          </a:xfrm>
        </p:spPr>
        <p:txBody>
          <a:bodyPr/>
          <a:lstStyle/>
          <a:p>
            <a:pPr marL="0" indent="0" algn="ctr" eaLnBrk="1" hangingPunct="1">
              <a:spcAft>
                <a:spcPts val="1200"/>
              </a:spcAft>
              <a:buNone/>
              <a:defRPr/>
            </a:pPr>
            <a:endParaRPr lang="de-DE" i="1" dirty="0" smtClean="0">
              <a:cs typeface="+mn-cs"/>
            </a:endParaRPr>
          </a:p>
          <a:p>
            <a:pPr marL="0" indent="0" algn="ctr" eaLnBrk="1" hangingPunct="1">
              <a:spcAft>
                <a:spcPts val="1200"/>
              </a:spcAft>
              <a:buNone/>
              <a:defRPr/>
            </a:pPr>
            <a:endParaRPr lang="de-DE" i="1" dirty="0"/>
          </a:p>
          <a:p>
            <a:pPr marL="0" indent="0" algn="ctr" eaLnBrk="1" hangingPunct="1">
              <a:spcAft>
                <a:spcPts val="1200"/>
              </a:spcAft>
              <a:buNone/>
              <a:defRPr/>
            </a:pPr>
            <a:r>
              <a:rPr lang="de-DE" sz="4600" i="1" dirty="0" smtClean="0">
                <a:cs typeface="+mn-cs"/>
              </a:rPr>
              <a:t>Abbreviation Quiz</a:t>
            </a:r>
            <a:endParaRPr lang="en-GB" sz="4600" dirty="0" smtClean="0"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346761" y="1006339"/>
            <a:ext cx="8229600" cy="1143000"/>
          </a:xfrm>
        </p:spPr>
        <p:txBody>
          <a:bodyPr/>
          <a:lstStyle/>
          <a:p>
            <a:pPr indent="0" eaLnBrk="1" hangingPunct="1">
              <a:defRPr/>
            </a:pPr>
            <a:r>
              <a:rPr lang="fr-BE" sz="6000" dirty="0" smtClean="0">
                <a:cs typeface="+mj-cs"/>
              </a:rPr>
              <a:t>Session 6</a:t>
            </a:r>
            <a:endParaRPr lang="en-GB" sz="6000" dirty="0" smtClean="0"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558" y="145209"/>
            <a:ext cx="1247949" cy="12353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0" y="117597"/>
            <a:ext cx="1877462" cy="11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57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419</Words>
  <Application>Microsoft Macintosh PowerPoint</Application>
  <PresentationFormat>On-screen Show (4:3)</PresentationFormat>
  <Paragraphs>128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Session 1</vt:lpstr>
      <vt:lpstr>Session 1</vt:lpstr>
      <vt:lpstr>Session 1</vt:lpstr>
      <vt:lpstr>Session 1</vt:lpstr>
      <vt:lpstr>Session 1</vt:lpstr>
      <vt:lpstr>Session 2</vt:lpstr>
      <vt:lpstr>Session 6</vt:lpstr>
      <vt:lpstr>Session 6</vt:lpstr>
      <vt:lpstr>Session 6</vt:lpstr>
      <vt:lpstr>Session 6</vt:lpstr>
      <vt:lpstr>Session 6</vt:lpstr>
      <vt:lpstr>Session 6</vt:lpstr>
      <vt:lpstr>Session 6</vt:lpstr>
      <vt:lpstr>Session 6</vt:lpstr>
      <vt:lpstr>Session 6</vt:lpstr>
      <vt:lpstr>Session 6</vt:lpstr>
      <vt:lpstr>Session 6</vt:lpstr>
      <vt:lpstr>Session 6</vt:lpstr>
      <vt:lpstr>Session 8</vt:lpstr>
    </vt:vector>
  </TitlesOfParts>
  <Company>Channel Research SPRL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Ralf Otto</dc:creator>
  <cp:lastModifiedBy>Ralf Otto</cp:lastModifiedBy>
  <cp:revision>19</cp:revision>
  <dcterms:created xsi:type="dcterms:W3CDTF">2015-05-14T10:12:04Z</dcterms:created>
  <dcterms:modified xsi:type="dcterms:W3CDTF">2015-05-18T14:56:54Z</dcterms:modified>
</cp:coreProperties>
</file>