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1" r:id="rId3"/>
    <p:sldId id="263" r:id="rId4"/>
    <p:sldId id="264" r:id="rId5"/>
    <p:sldId id="257" r:id="rId6"/>
    <p:sldId id="269" r:id="rId7"/>
    <p:sldId id="258" r:id="rId8"/>
    <p:sldId id="259" r:id="rId9"/>
    <p:sldId id="260" r:id="rId10"/>
    <p:sldId id="262" r:id="rId11"/>
    <p:sldId id="265" r:id="rId12"/>
    <p:sldId id="270" r:id="rId13"/>
    <p:sldId id="271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F096"/>
    <a:srgbClr val="D6F0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926" autoAdjust="0"/>
  </p:normalViewPr>
  <p:slideViewPr>
    <p:cSldViewPr snapToGrid="0" snapToObjects="1">
      <p:cViewPr varScale="1">
        <p:scale>
          <a:sx n="86" d="100"/>
          <a:sy n="86" d="100"/>
        </p:scale>
        <p:origin x="-20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1FC2A-55D5-8643-9384-CA78CE70BCEC}" type="datetimeFigureOut">
              <a:rPr lang="en-US" smtClean="0"/>
              <a:t>01/06/15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DA359-6F0E-514E-BC27-1BCF5018B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85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title</a:t>
            </a:r>
            <a:r>
              <a:rPr lang="en-US" baseline="0" dirty="0" smtClean="0"/>
              <a:t> of our project will quickly become clear to you during our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DA359-6F0E-514E-BC27-1BCF5018B5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77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Strengthening legal and policy frameworks, institutions, coordination, capacity strengthening.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SBCC methodologies</a:t>
            </a:r>
            <a:r>
              <a:rPr lang="en-GB" baseline="0" dirty="0" smtClean="0"/>
              <a:t> followed by exercise on how to apply in own projects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DA359-6F0E-514E-BC27-1BCF5018B5B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15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 people dependent</a:t>
            </a:r>
            <a:r>
              <a:rPr lang="en-US" baseline="0" dirty="0" smtClean="0"/>
              <a:t> on the informal economy</a:t>
            </a:r>
          </a:p>
          <a:p>
            <a:r>
              <a:rPr lang="en-US" baseline="0" dirty="0" smtClean="0"/>
              <a:t>From implementing partners, local stakeholders, national and international bodies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DA359-6F0E-514E-BC27-1BCF5018B5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789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</a:t>
            </a:r>
            <a:r>
              <a:rPr lang="en-US" baseline="0" dirty="0" smtClean="0"/>
              <a:t> staff World Vision Ethiopia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DA359-6F0E-514E-BC27-1BCF5018B5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23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DA359-6F0E-514E-BC27-1BCF5018B5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36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is a work in progress and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DA359-6F0E-514E-BC27-1BCF5018B5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40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Innovative</a:t>
            </a:r>
            <a:r>
              <a:rPr lang="en-US" baseline="0" dirty="0" smtClean="0"/>
              <a:t> </a:t>
            </a:r>
            <a:r>
              <a:rPr lang="en-US" dirty="0" smtClean="0"/>
              <a:t>e</a:t>
            </a:r>
            <a:r>
              <a:rPr lang="en-US" baseline="0" dirty="0" smtClean="0"/>
              <a:t> approaches, good practices, lessons learned raining from legal and policy development to practical actions at community level.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DA359-6F0E-514E-BC27-1BCF5018B5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25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Your role is vital here. While</a:t>
            </a:r>
            <a:r>
              <a:rPr lang="en-US" baseline="0" dirty="0" smtClean="0"/>
              <a:t> you are being supported we also hope to learn from you about what works, what does not work and why?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DA359-6F0E-514E-BC27-1BCF5018B5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26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line with the preceding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DA359-6F0E-514E-BC27-1BCF5018B5B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11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Madagascar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DA359-6F0E-514E-BC27-1BCF5018B5B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31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9834-032C-714B-9FBE-4ABB9D9771DA}" type="datetimeFigureOut">
              <a:rPr lang="en-US" smtClean="0"/>
              <a:t>01/06/15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59A8-A809-0B42-8B38-D19CB52E5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67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9834-032C-714B-9FBE-4ABB9D9771DA}" type="datetimeFigureOut">
              <a:rPr lang="en-US" smtClean="0"/>
              <a:t>01/06/15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59A8-A809-0B42-8B38-D19CB52E5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18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9834-032C-714B-9FBE-4ABB9D9771DA}" type="datetimeFigureOut">
              <a:rPr lang="en-US" smtClean="0"/>
              <a:t>01/06/15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59A8-A809-0B42-8B38-D19CB52E5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125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9834-032C-714B-9FBE-4ABB9D9771DA}" type="datetimeFigureOut">
              <a:rPr lang="en-US" smtClean="0"/>
              <a:t>01/06/15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59A8-A809-0B42-8B38-D19CB52E5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7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9834-032C-714B-9FBE-4ABB9D9771DA}" type="datetimeFigureOut">
              <a:rPr lang="en-US" smtClean="0"/>
              <a:t>01/06/15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59A8-A809-0B42-8B38-D19CB52E5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86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9834-032C-714B-9FBE-4ABB9D9771DA}" type="datetimeFigureOut">
              <a:rPr lang="en-US" smtClean="0"/>
              <a:t>01/06/15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59A8-A809-0B42-8B38-D19CB52E5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315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9834-032C-714B-9FBE-4ABB9D9771DA}" type="datetimeFigureOut">
              <a:rPr lang="en-US" smtClean="0"/>
              <a:t>01/06/15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59A8-A809-0B42-8B38-D19CB52E5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55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9834-032C-714B-9FBE-4ABB9D9771DA}" type="datetimeFigureOut">
              <a:rPr lang="en-US" smtClean="0"/>
              <a:t>01/06/15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59A8-A809-0B42-8B38-D19CB52E5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3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9834-032C-714B-9FBE-4ABB9D9771DA}" type="datetimeFigureOut">
              <a:rPr lang="en-US" smtClean="0"/>
              <a:t>01/06/15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59A8-A809-0B42-8B38-D19CB52E5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96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9834-032C-714B-9FBE-4ABB9D9771DA}" type="datetimeFigureOut">
              <a:rPr lang="en-US" smtClean="0"/>
              <a:t>01/06/15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59A8-A809-0B42-8B38-D19CB52E5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46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9834-032C-714B-9FBE-4ABB9D9771DA}" type="datetimeFigureOut">
              <a:rPr lang="en-US" smtClean="0"/>
              <a:t>01/06/15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59A8-A809-0B42-8B38-D19CB52E5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71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A9834-032C-714B-9FBE-4ABB9D9771DA}" type="datetimeFigureOut">
              <a:rPr lang="en-US" smtClean="0"/>
              <a:t>01/06/15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959A8-A809-0B42-8B38-D19CB52E5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09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5-30 at 17.35.59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025" y="2411467"/>
            <a:ext cx="5042212" cy="4446533"/>
          </a:xfrm>
          <a:prstGeom prst="rect">
            <a:avLst/>
          </a:prstGeom>
        </p:spPr>
      </p:pic>
      <p:pic>
        <p:nvPicPr>
          <p:cNvPr id="9" name="Picture 8" descr="Screen Shot 2015-05-30 at 17.39.3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7675"/>
            <a:ext cx="9144000" cy="364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19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GB" dirty="0" smtClean="0">
                <a:solidFill>
                  <a:srgbClr val="000000"/>
                </a:solidFill>
              </a:rPr>
              <a:t>5. 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RNSF staff </a:t>
            </a:r>
            <a:r>
              <a:rPr lang="en-GB" dirty="0">
                <a:solidFill>
                  <a:srgbClr val="000000"/>
                </a:solidFill>
              </a:rPr>
              <a:t>will have acquired a better understanding of the </a:t>
            </a:r>
            <a:r>
              <a:rPr lang="en-GB" b="1" dirty="0">
                <a:solidFill>
                  <a:srgbClr val="000000"/>
                </a:solidFill>
              </a:rPr>
              <a:t>support needs </a:t>
            </a:r>
            <a:r>
              <a:rPr lang="en-GB" dirty="0">
                <a:solidFill>
                  <a:srgbClr val="000000"/>
                </a:solidFill>
              </a:rPr>
              <a:t>of the implementing partners</a:t>
            </a:r>
          </a:p>
          <a:p>
            <a:pPr marL="0" lvl="0" indent="0">
              <a:buNone/>
            </a:pPr>
            <a:endParaRPr lang="en-GB" dirty="0" smtClean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GB" dirty="0" smtClean="0">
                <a:solidFill>
                  <a:srgbClr val="000000"/>
                </a:solidFill>
              </a:rPr>
              <a:t>6. </a:t>
            </a:r>
            <a:r>
              <a:rPr lang="en-GB" dirty="0" smtClean="0">
                <a:solidFill>
                  <a:srgbClr val="558ED5"/>
                </a:solidFill>
              </a:rPr>
              <a:t>RNSF </a:t>
            </a:r>
            <a:r>
              <a:rPr lang="en-GB" dirty="0">
                <a:solidFill>
                  <a:srgbClr val="558ED5"/>
                </a:solidFill>
              </a:rPr>
              <a:t>staff </a:t>
            </a:r>
            <a:r>
              <a:rPr lang="en-GB" dirty="0">
                <a:solidFill>
                  <a:srgbClr val="000000"/>
                </a:solidFill>
              </a:rPr>
              <a:t>will have gained improved conceptual insights on research options </a:t>
            </a:r>
            <a:r>
              <a:rPr lang="en-GB" dirty="0" smtClean="0">
                <a:solidFill>
                  <a:srgbClr val="000000"/>
                </a:solidFill>
              </a:rPr>
              <a:t>on </a:t>
            </a:r>
            <a:r>
              <a:rPr lang="en-GB" dirty="0">
                <a:solidFill>
                  <a:srgbClr val="000000"/>
                </a:solidFill>
              </a:rPr>
              <a:t>implementing partners’ project implementation experiences</a:t>
            </a:r>
          </a:p>
          <a:p>
            <a:pPr marL="0" lvl="0" indent="0">
              <a:buNone/>
            </a:pPr>
            <a:endParaRPr lang="en-GB" dirty="0" smtClean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GB" dirty="0" smtClean="0">
                <a:solidFill>
                  <a:srgbClr val="000000"/>
                </a:solidFill>
              </a:rPr>
              <a:t>7. The ultimate potential of projects </a:t>
            </a:r>
            <a:r>
              <a:rPr lang="en-GB" dirty="0">
                <a:solidFill>
                  <a:srgbClr val="000000"/>
                </a:solidFill>
              </a:rPr>
              <a:t>will have improved </a:t>
            </a:r>
            <a:r>
              <a:rPr lang="en-GB" dirty="0" smtClean="0">
                <a:solidFill>
                  <a:srgbClr val="000000"/>
                </a:solidFill>
              </a:rPr>
              <a:t>due to increased focus </a:t>
            </a:r>
            <a:r>
              <a:rPr lang="en-GB" dirty="0">
                <a:solidFill>
                  <a:srgbClr val="000000"/>
                </a:solidFill>
              </a:rPr>
              <a:t>on </a:t>
            </a:r>
            <a:r>
              <a:rPr lang="en-GB" b="1" dirty="0">
                <a:solidFill>
                  <a:srgbClr val="A1F096"/>
                </a:solidFill>
              </a:rPr>
              <a:t>ownership and sustainability</a:t>
            </a:r>
            <a:endParaRPr lang="en-US" b="1" dirty="0">
              <a:solidFill>
                <a:srgbClr val="A1F096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293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74" y="655033"/>
            <a:ext cx="5272105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Content of the seminar is based on:</a:t>
            </a:r>
          </a:p>
          <a:p>
            <a:r>
              <a:rPr lang="en-US" dirty="0" smtClean="0"/>
              <a:t> Your responses to questions on the type of support that you think would be useful.</a:t>
            </a:r>
          </a:p>
          <a:p>
            <a:r>
              <a:rPr lang="en-US" dirty="0" smtClean="0"/>
              <a:t>RNSF team need to ensure that the IESF is clear and easy to use.</a:t>
            </a:r>
          </a:p>
          <a:p>
            <a:endParaRPr lang="en-US" dirty="0"/>
          </a:p>
        </p:txBody>
      </p:sp>
      <p:pic>
        <p:nvPicPr>
          <p:cNvPr id="5" name="Picture 4" descr="Screen Shot 2015-05-31 at 20.10.3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100" y="324867"/>
            <a:ext cx="3644900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19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Content:</a:t>
            </a:r>
          </a:p>
          <a:p>
            <a:r>
              <a:rPr lang="en-US" dirty="0" smtClean="0"/>
              <a:t>IESF</a:t>
            </a:r>
            <a:endParaRPr lang="en-US" dirty="0" smtClean="0"/>
          </a:p>
          <a:p>
            <a:r>
              <a:rPr lang="en-US" dirty="0" smtClean="0"/>
              <a:t>Social inclusion in the Informal Economy</a:t>
            </a:r>
          </a:p>
          <a:p>
            <a:r>
              <a:rPr lang="en-GB" dirty="0"/>
              <a:t>Enabling environment development: strengthening legal and policy frameworks, institutions, coordination, capacity strengthening.</a:t>
            </a:r>
          </a:p>
          <a:p>
            <a:r>
              <a:rPr lang="en-GB" dirty="0"/>
              <a:t>Social Behaviour Change Communications (SBCC) and </a:t>
            </a:r>
            <a:r>
              <a:rPr lang="en-GB" dirty="0" smtClean="0"/>
              <a:t>Advocacy</a:t>
            </a:r>
          </a:p>
          <a:p>
            <a:r>
              <a:rPr lang="en-GB" dirty="0" smtClean="0"/>
              <a:t>Using visibility tools for your projects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216" y="0"/>
            <a:ext cx="4383158" cy="328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730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5366"/>
            <a:ext cx="4991100" cy="583079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Improving logical frameworks- overview</a:t>
            </a:r>
          </a:p>
          <a:p>
            <a:r>
              <a:rPr lang="en-GB" dirty="0"/>
              <a:t>Vocational and skills training and the IE</a:t>
            </a:r>
          </a:p>
          <a:p>
            <a:r>
              <a:rPr lang="en-GB" dirty="0"/>
              <a:t>Achieving decent work in the IE and related formalising aspects </a:t>
            </a:r>
          </a:p>
          <a:p>
            <a:r>
              <a:rPr lang="en-GB" dirty="0"/>
              <a:t>Organising IE entrepreneurs and </a:t>
            </a:r>
            <a:r>
              <a:rPr lang="en-GB" dirty="0" smtClean="0"/>
              <a:t>workers</a:t>
            </a:r>
            <a:endParaRPr lang="en-GB" dirty="0"/>
          </a:p>
          <a:p>
            <a:r>
              <a:rPr lang="en-GB" dirty="0"/>
              <a:t>Social Protection within the Informal Economy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300" y="106317"/>
            <a:ext cx="36957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98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8656" y="383974"/>
            <a:ext cx="3150687" cy="57421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Thank you </a:t>
            </a:r>
          </a:p>
          <a:p>
            <a:pPr marL="0" indent="0">
              <a:buNone/>
            </a:pPr>
            <a:r>
              <a:rPr lang="en-US" dirty="0" smtClean="0"/>
              <a:t>Merci</a:t>
            </a:r>
          </a:p>
          <a:p>
            <a:pPr marL="0" indent="0">
              <a:buNone/>
            </a:pPr>
            <a:r>
              <a:rPr lang="en-US" dirty="0" smtClean="0"/>
              <a:t>Asante </a:t>
            </a:r>
            <a:r>
              <a:rPr lang="en-US" dirty="0" err="1" smtClean="0"/>
              <a:t>sana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Gracias</a:t>
            </a:r>
          </a:p>
          <a:p>
            <a:pPr marL="0" indent="0">
              <a:buNone/>
            </a:pPr>
            <a:r>
              <a:rPr lang="en-US" dirty="0" err="1" smtClean="0"/>
              <a:t>धन्यवाद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Grazie</a:t>
            </a:r>
          </a:p>
          <a:p>
            <a:pPr marL="0" indent="0">
              <a:buNone/>
            </a:pPr>
            <a:r>
              <a:rPr lang="en-US" dirty="0" smtClean="0"/>
              <a:t>Dank je </a:t>
            </a:r>
            <a:r>
              <a:rPr lang="en-US" dirty="0" err="1" smtClean="0"/>
              <a:t>wel</a:t>
            </a:r>
            <a:endParaRPr lang="en-US" dirty="0" smtClean="0"/>
          </a:p>
          <a:p>
            <a:pPr marL="0" indent="0">
              <a:buNone/>
            </a:pPr>
            <a:r>
              <a:rPr lang="ar-sa" dirty="0" smtClean="0"/>
              <a:t>شك</a:t>
            </a:r>
            <a:r>
              <a:rPr lang="en-US" dirty="0" smtClean="0"/>
              <a:t> </a:t>
            </a:r>
            <a:r>
              <a:rPr lang="ar-sa" dirty="0" smtClean="0"/>
              <a:t>را</a:t>
            </a:r>
            <a:r>
              <a:rPr lang="en-US" dirty="0" smtClean="0"/>
              <a:t>				</a:t>
            </a:r>
          </a:p>
          <a:p>
            <a:pPr marL="0" indent="0">
              <a:buNone/>
            </a:pPr>
            <a:r>
              <a:rPr lang="en-US" dirty="0"/>
              <a:t>di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 smtClean="0"/>
              <a:t>mèsi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Jere</a:t>
            </a:r>
            <a:r>
              <a:rPr lang="en-US" dirty="0" smtClean="0"/>
              <a:t> </a:t>
            </a:r>
            <a:r>
              <a:rPr lang="en-US" dirty="0" err="1" smtClean="0"/>
              <a:t>jef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780" y="988703"/>
            <a:ext cx="3215666" cy="428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104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R</a:t>
            </a:r>
            <a:r>
              <a:rPr lang="en-US" dirty="0" smtClean="0"/>
              <a:t>esearch </a:t>
            </a:r>
            <a:r>
              <a:rPr lang="en-US" dirty="0" smtClean="0">
                <a:solidFill>
                  <a:srgbClr val="3366FF"/>
                </a:solidFill>
              </a:rPr>
              <a:t>N</a:t>
            </a:r>
            <a:r>
              <a:rPr lang="en-US" dirty="0" smtClean="0"/>
              <a:t>etwork </a:t>
            </a:r>
            <a:r>
              <a:rPr lang="en-US" dirty="0" smtClean="0">
                <a:solidFill>
                  <a:srgbClr val="3366FF"/>
                </a:solidFill>
              </a:rPr>
              <a:t>S</a:t>
            </a:r>
            <a:r>
              <a:rPr lang="en-US" dirty="0" smtClean="0"/>
              <a:t>upport </a:t>
            </a:r>
            <a:r>
              <a:rPr lang="en-US" dirty="0" smtClean="0">
                <a:solidFill>
                  <a:srgbClr val="3366FF"/>
                </a:solidFill>
              </a:rPr>
              <a:t>F</a:t>
            </a:r>
            <a:r>
              <a:rPr lang="en-US" dirty="0" smtClean="0"/>
              <a:t>acility</a:t>
            </a:r>
            <a:br>
              <a:rPr lang="en-US" dirty="0" smtClean="0"/>
            </a:br>
            <a:r>
              <a:rPr lang="en-US" dirty="0" smtClean="0">
                <a:solidFill>
                  <a:srgbClr val="3366FF"/>
                </a:solidFill>
              </a:rPr>
              <a:t>RNSF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Research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Network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Support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Facility</a:t>
            </a:r>
            <a:endParaRPr lang="en-US" dirty="0"/>
          </a:p>
        </p:txBody>
      </p:sp>
      <p:pic>
        <p:nvPicPr>
          <p:cNvPr id="4" name="Picture 3" descr="7288396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795" y="1417638"/>
            <a:ext cx="2188879" cy="1340538"/>
          </a:xfrm>
          <a:prstGeom prst="rect">
            <a:avLst/>
          </a:prstGeom>
        </p:spPr>
      </p:pic>
      <p:pic>
        <p:nvPicPr>
          <p:cNvPr id="5" name="Picture 4" descr="AA03923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214" y="1294014"/>
            <a:ext cx="1823273" cy="17126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9212" y="2815465"/>
            <a:ext cx="2080762" cy="1558563"/>
          </a:xfrm>
          <a:prstGeom prst="rect">
            <a:avLst/>
          </a:prstGeom>
        </p:spPr>
      </p:pic>
      <p:pic>
        <p:nvPicPr>
          <p:cNvPr id="6" name="Picture 5" descr="Proposed 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060" y="4048459"/>
            <a:ext cx="1411447" cy="14696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4760" y="5280540"/>
            <a:ext cx="2660763" cy="149807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12038" y="5692792"/>
            <a:ext cx="1350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X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42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Goals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1) Strengthening the quality and coherence of EU Actions on:</a:t>
            </a:r>
          </a:p>
          <a:p>
            <a:pPr>
              <a:buFontTx/>
              <a:buChar char="-"/>
            </a:pPr>
            <a:r>
              <a:rPr lang="en-US" dirty="0" smtClean="0"/>
              <a:t>Empowerment for better livelihoods</a:t>
            </a:r>
          </a:p>
          <a:p>
            <a:pPr>
              <a:buFontTx/>
              <a:buChar char="-"/>
            </a:pPr>
            <a:r>
              <a:rPr lang="en-US" dirty="0" smtClean="0"/>
              <a:t>Skills development, vocational, and education training </a:t>
            </a:r>
          </a:p>
          <a:p>
            <a:pPr>
              <a:buFontTx/>
              <a:buChar char="-"/>
            </a:pPr>
            <a:r>
              <a:rPr lang="en-US" dirty="0" smtClean="0"/>
              <a:t>Improving social inclusion of vulnerable groups</a:t>
            </a:r>
          </a:p>
          <a:p>
            <a:pPr marL="0" indent="0">
              <a:buNone/>
            </a:pPr>
            <a:r>
              <a:rPr lang="en-US" dirty="0"/>
              <a:t>2) Development of a useful body of information to inform decision makers at all levels </a:t>
            </a:r>
          </a:p>
        </p:txBody>
      </p:sp>
    </p:spTree>
    <p:extLst>
      <p:ext uri="{BB962C8B-B14F-4D97-AF65-F5344CB8AC3E}">
        <p14:creationId xmlns:p14="http://schemas.microsoft.com/office/powerpoint/2010/main" val="928301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Project </a:t>
            </a:r>
            <a:r>
              <a:rPr lang="en-US" dirty="0"/>
              <a:t>has 2 Interlinked Main Components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 </a:t>
            </a:r>
          </a:p>
          <a:p>
            <a:pPr lvl="0"/>
            <a:r>
              <a:rPr lang="en-US" dirty="0"/>
              <a:t>Informal </a:t>
            </a:r>
            <a:r>
              <a:rPr lang="en-US" dirty="0" smtClean="0"/>
              <a:t>Economy</a:t>
            </a:r>
          </a:p>
          <a:p>
            <a:pPr marL="0" lvl="0" indent="0">
              <a:buNone/>
            </a:pPr>
            <a:r>
              <a:rPr lang="en-US" dirty="0"/>
              <a:t> </a:t>
            </a:r>
            <a:r>
              <a:rPr lang="en-US" dirty="0" smtClean="0"/>
              <a:t>   Support Facility 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Research</a:t>
            </a:r>
            <a:endParaRPr lang="en-GB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4751" y="2485894"/>
            <a:ext cx="3719249" cy="307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58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oposed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637" y="1237444"/>
            <a:ext cx="1622451" cy="16893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6517" y="0"/>
            <a:ext cx="7772400" cy="1470025"/>
          </a:xfrm>
        </p:spPr>
        <p:txBody>
          <a:bodyPr/>
          <a:lstStyle/>
          <a:p>
            <a:r>
              <a:rPr lang="en-US" dirty="0" smtClean="0"/>
              <a:t>Informal Economy Support Facility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776517" y="3071093"/>
            <a:ext cx="7671513" cy="4048874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sz="3800" b="1" dirty="0" smtClean="0">
                <a:solidFill>
                  <a:schemeClr val="tx1"/>
                </a:solidFill>
              </a:rPr>
              <a:t>Overall Goals of IESF are to:</a:t>
            </a:r>
          </a:p>
          <a:p>
            <a:pPr marL="457200" indent="-457200" algn="l">
              <a:buFont typeface="Arial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I</a:t>
            </a:r>
            <a:r>
              <a:rPr lang="en-US" sz="4000" dirty="0" smtClean="0">
                <a:solidFill>
                  <a:schemeClr val="tx1"/>
                </a:solidFill>
              </a:rPr>
              <a:t>mprove impact of projects and strengthen implementing partners</a:t>
            </a:r>
          </a:p>
          <a:p>
            <a:pPr marL="457200" indent="-457200" algn="l">
              <a:buFont typeface="Arial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Network together across 17 projects in 13 countries to achieve real results</a:t>
            </a:r>
          </a:p>
          <a:p>
            <a:pPr marL="457200" indent="-457200" algn="l">
              <a:buFont typeface="Arial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Provide direct support from the overarching RNSF project to each of the 17 projects individually</a:t>
            </a:r>
          </a:p>
          <a:p>
            <a:pPr marL="457200" indent="-457200" algn="l">
              <a:buFont typeface="Arial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L</a:t>
            </a:r>
            <a:r>
              <a:rPr lang="en-US" sz="4000" dirty="0" smtClean="0">
                <a:solidFill>
                  <a:schemeClr val="tx1"/>
                </a:solidFill>
              </a:rPr>
              <a:t>earn from the experiences of networking throughout the 3-4 years to replicate the IESF</a:t>
            </a:r>
          </a:p>
          <a:p>
            <a:pPr marL="457200" indent="-457200" algn="l">
              <a:buFont typeface="Arial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Improve effectiveness and impact of future projects </a:t>
            </a:r>
          </a:p>
          <a:p>
            <a:pPr marL="457200" indent="-457200" algn="l"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44974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IESF is</a:t>
            </a:r>
            <a:br>
              <a:rPr lang="en-US" dirty="0" smtClean="0"/>
            </a:br>
            <a:r>
              <a:rPr lang="en-US" dirty="0" smtClean="0"/>
              <a:t>What IESF is not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434163"/>
          </a:xfrm>
        </p:spPr>
        <p:txBody>
          <a:bodyPr>
            <a:normAutofit/>
          </a:bodyPr>
          <a:lstStyle/>
          <a:p>
            <a:r>
              <a:rPr lang="en-US" dirty="0" smtClean="0"/>
              <a:t>IESF is designed to support you in line with </a:t>
            </a:r>
            <a:r>
              <a:rPr lang="en-US" b="1" dirty="0" smtClean="0">
                <a:solidFill>
                  <a:srgbClr val="A1F096"/>
                </a:solidFill>
              </a:rPr>
              <a:t>your </a:t>
            </a:r>
            <a:r>
              <a:rPr lang="en-US" dirty="0" smtClean="0"/>
              <a:t>implementation needs</a:t>
            </a:r>
          </a:p>
          <a:p>
            <a:r>
              <a:rPr lang="en-US" dirty="0"/>
              <a:t>W</a:t>
            </a:r>
            <a:r>
              <a:rPr lang="en-US" dirty="0" smtClean="0"/>
              <a:t>e hope to learn as much from</a:t>
            </a:r>
            <a:r>
              <a:rPr lang="en-US" b="1" dirty="0" smtClean="0">
                <a:solidFill>
                  <a:srgbClr val="A1F096"/>
                </a:solidFill>
              </a:rPr>
              <a:t> you </a:t>
            </a:r>
            <a:r>
              <a:rPr lang="en-US" dirty="0" smtClean="0"/>
              <a:t>as you from us and from each other</a:t>
            </a:r>
          </a:p>
          <a:p>
            <a:r>
              <a:rPr lang="en-US" dirty="0"/>
              <a:t>We will</a:t>
            </a:r>
            <a:r>
              <a:rPr lang="en-US" b="1" dirty="0">
                <a:solidFill>
                  <a:srgbClr val="000090"/>
                </a:solidFill>
              </a:rPr>
              <a:t> track how useful </a:t>
            </a:r>
            <a:r>
              <a:rPr lang="en-US" dirty="0" smtClean="0"/>
              <a:t>our joint </a:t>
            </a:r>
            <a:r>
              <a:rPr lang="en-US" dirty="0"/>
              <a:t>inputs are to </a:t>
            </a:r>
            <a:r>
              <a:rPr lang="en-US" dirty="0" smtClean="0"/>
              <a:t>improve projects and </a:t>
            </a:r>
            <a:r>
              <a:rPr lang="en-US" dirty="0"/>
              <a:t>IESF functioning</a:t>
            </a:r>
          </a:p>
          <a:p>
            <a:r>
              <a:rPr lang="en-US" dirty="0" smtClean="0"/>
              <a:t>Guidance provided on the IESF are </a:t>
            </a:r>
            <a:r>
              <a:rPr lang="en-US" b="1" dirty="0" smtClean="0">
                <a:solidFill>
                  <a:srgbClr val="000090"/>
                </a:solidFill>
              </a:rPr>
              <a:t>suggestions</a:t>
            </a:r>
            <a:r>
              <a:rPr lang="en-US" dirty="0" smtClean="0"/>
              <a:t>, implementation of guidance is not mandatory</a:t>
            </a:r>
          </a:p>
          <a:p>
            <a:r>
              <a:rPr lang="en-US" dirty="0" smtClean="0"/>
              <a:t>IESF </a:t>
            </a:r>
            <a:r>
              <a:rPr lang="en-US" dirty="0" smtClean="0">
                <a:solidFill>
                  <a:srgbClr val="FF0000"/>
                </a:solidFill>
              </a:rPr>
              <a:t>does not replace </a:t>
            </a:r>
            <a:r>
              <a:rPr lang="en-US" dirty="0" smtClean="0"/>
              <a:t>the work of delegations in the countries.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944" y="0"/>
            <a:ext cx="894284" cy="8942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110" y="894284"/>
            <a:ext cx="904288" cy="90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82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669" y="0"/>
            <a:ext cx="5080144" cy="731837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Research component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253" y="3936544"/>
            <a:ext cx="6984990" cy="292145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What does the RNSF and EC hope to learn:</a:t>
            </a:r>
          </a:p>
          <a:p>
            <a:r>
              <a:rPr lang="en-US" dirty="0" smtClean="0"/>
              <a:t>Innovative approaches </a:t>
            </a:r>
          </a:p>
          <a:p>
            <a:r>
              <a:rPr lang="en-US" dirty="0" smtClean="0"/>
              <a:t>Good practices</a:t>
            </a:r>
          </a:p>
          <a:p>
            <a:r>
              <a:rPr lang="en-US" dirty="0" smtClean="0"/>
              <a:t>Lessons learned </a:t>
            </a:r>
          </a:p>
          <a:p>
            <a:r>
              <a:rPr lang="en-US" dirty="0" smtClean="0"/>
              <a:t>How implementation challenges were overcome to inform future planning in different contexts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Screen Shot 2015-05-31 at 20.21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118" y="731837"/>
            <a:ext cx="4206567" cy="320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620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46138"/>
            <a:ext cx="4770052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Sources of information: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091" y="2835501"/>
            <a:ext cx="8520125" cy="3290662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Documentation- literature from a wide array of sources</a:t>
            </a:r>
            <a:endParaRPr lang="en-GB" dirty="0"/>
          </a:p>
          <a:p>
            <a:pPr lvl="0"/>
            <a:r>
              <a:rPr lang="en-US" dirty="0"/>
              <a:t>The 17 </a:t>
            </a:r>
            <a:r>
              <a:rPr lang="en-US" dirty="0" smtClean="0"/>
              <a:t>projects as they are being implemented</a:t>
            </a:r>
            <a:endParaRPr lang="en-GB" dirty="0"/>
          </a:p>
          <a:p>
            <a:pPr lvl="0"/>
            <a:r>
              <a:rPr lang="en-US" dirty="0"/>
              <a:t>Past projects</a:t>
            </a:r>
            <a:endParaRPr lang="en-GB" dirty="0"/>
          </a:p>
          <a:p>
            <a:pPr lvl="0"/>
            <a:r>
              <a:rPr lang="en-US" dirty="0"/>
              <a:t>Conferences, workshops, meetings with experts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US" dirty="0"/>
          </a:p>
        </p:txBody>
      </p:sp>
      <p:pic>
        <p:nvPicPr>
          <p:cNvPr id="4" name="Picture 3" descr="Screen Shot 2015-05-31 at 20.18.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012" y="-9538"/>
            <a:ext cx="3793988" cy="245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079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 Goals of the Seminar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</a:rPr>
              <a:t>Project implementing partners, RNSF staff, and key relevant DEVCO staff will be well acquainted on a </a:t>
            </a:r>
            <a:r>
              <a:rPr lang="en-GB" b="1" dirty="0">
                <a:solidFill>
                  <a:srgbClr val="558ED5"/>
                </a:solidFill>
              </a:rPr>
              <a:t>professiona</a:t>
            </a:r>
            <a:r>
              <a:rPr lang="en-GB" dirty="0">
                <a:solidFill>
                  <a:srgbClr val="558ED5"/>
                </a:solidFill>
              </a:rPr>
              <a:t>l</a:t>
            </a:r>
            <a:r>
              <a:rPr lang="en-GB" dirty="0">
                <a:solidFill>
                  <a:srgbClr val="000000"/>
                </a:solidFill>
              </a:rPr>
              <a:t> and </a:t>
            </a:r>
            <a:r>
              <a:rPr lang="en-GB" b="1" dirty="0">
                <a:solidFill>
                  <a:srgbClr val="A1F096"/>
                </a:solidFill>
              </a:rPr>
              <a:t>personal level</a:t>
            </a:r>
          </a:p>
          <a:p>
            <a:pPr lvl="0"/>
            <a:endParaRPr lang="en-GB" dirty="0">
              <a:solidFill>
                <a:srgbClr val="0000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Implementing partners </a:t>
            </a:r>
            <a:r>
              <a:rPr lang="en-GB" dirty="0">
                <a:solidFill>
                  <a:srgbClr val="000000"/>
                </a:solidFill>
              </a:rPr>
              <a:t>will be able to effectively use </a:t>
            </a:r>
            <a:r>
              <a:rPr lang="en-GB" dirty="0" smtClean="0">
                <a:solidFill>
                  <a:srgbClr val="000000"/>
                </a:solidFill>
              </a:rPr>
              <a:t>the IESF  (Platform</a:t>
            </a:r>
            <a:r>
              <a:rPr lang="en-GB" dirty="0">
                <a:solidFill>
                  <a:srgbClr val="000000"/>
                </a:solidFill>
              </a:rPr>
              <a:t>) for the benefit of their projects and collaborate with others to improve theirs.  </a:t>
            </a:r>
            <a:endParaRPr lang="en-GB" dirty="0" smtClean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GB" dirty="0">
              <a:solidFill>
                <a:srgbClr val="0000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</a:rPr>
              <a:t>F</a:t>
            </a:r>
            <a:r>
              <a:rPr lang="en-GB" dirty="0" smtClean="0">
                <a:solidFill>
                  <a:srgbClr val="000000"/>
                </a:solidFill>
              </a:rPr>
              <a:t>unctioning </a:t>
            </a:r>
            <a:r>
              <a:rPr lang="en-GB" dirty="0">
                <a:solidFill>
                  <a:srgbClr val="000000"/>
                </a:solidFill>
              </a:rPr>
              <a:t>of the IESF </a:t>
            </a:r>
            <a:r>
              <a:rPr lang="en-GB" dirty="0" smtClean="0">
                <a:solidFill>
                  <a:srgbClr val="000000"/>
                </a:solidFill>
              </a:rPr>
              <a:t>will be improved due to </a:t>
            </a:r>
            <a:r>
              <a:rPr lang="en-GB" dirty="0">
                <a:solidFill>
                  <a:srgbClr val="000000"/>
                </a:solidFill>
              </a:rPr>
              <a:t>input </a:t>
            </a:r>
            <a:r>
              <a:rPr lang="en-GB" dirty="0" smtClean="0">
                <a:solidFill>
                  <a:srgbClr val="000000"/>
                </a:solidFill>
              </a:rPr>
              <a:t>from </a:t>
            </a:r>
            <a:r>
              <a:rPr lang="en-GB" dirty="0">
                <a:solidFill>
                  <a:srgbClr val="000000"/>
                </a:solidFill>
              </a:rPr>
              <a:t>participants</a:t>
            </a:r>
          </a:p>
          <a:p>
            <a:pPr lvl="0"/>
            <a:endParaRPr lang="en-GB" dirty="0">
              <a:solidFill>
                <a:srgbClr val="0000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b="1" dirty="0">
                <a:solidFill>
                  <a:srgbClr val="558ED5"/>
                </a:solidFill>
              </a:rPr>
              <a:t>Implementing partners </a:t>
            </a:r>
            <a:r>
              <a:rPr lang="en-GB" dirty="0">
                <a:solidFill>
                  <a:srgbClr val="000000"/>
                </a:solidFill>
              </a:rPr>
              <a:t>will have acquired strengthened capacities on relevant technical subjects </a:t>
            </a:r>
          </a:p>
          <a:p>
            <a:pPr marL="514350" lvl="0" indent="-514350">
              <a:buFont typeface="+mj-lt"/>
              <a:buAutoNum type="arabicPeriod"/>
            </a:pPr>
            <a:endParaRPr lang="en-GB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179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1437</TotalTime>
  <Words>654</Words>
  <Application>Microsoft Macintosh PowerPoint</Application>
  <PresentationFormat>On-screen Show (4:3)</PresentationFormat>
  <Paragraphs>109</Paragraphs>
  <Slides>14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Research Network Support Facility RNSF</vt:lpstr>
      <vt:lpstr>Overall Goals </vt:lpstr>
      <vt:lpstr> Project has 2 Interlinked Main Components </vt:lpstr>
      <vt:lpstr>Informal Economy Support Facility</vt:lpstr>
      <vt:lpstr>What IESF is What IESF is not</vt:lpstr>
      <vt:lpstr>Research component</vt:lpstr>
      <vt:lpstr>Sources of information: </vt:lpstr>
      <vt:lpstr>Summary Goals of the Seminar </vt:lpstr>
      <vt:lpstr>PowerPoint Presentation</vt:lpstr>
      <vt:lpstr>PowerPoint Presentation</vt:lpstr>
      <vt:lpstr>  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Mei Zegers</dc:creator>
  <cp:lastModifiedBy>Mei Zegers</cp:lastModifiedBy>
  <cp:revision>40</cp:revision>
  <dcterms:created xsi:type="dcterms:W3CDTF">2015-05-30T15:34:13Z</dcterms:created>
  <dcterms:modified xsi:type="dcterms:W3CDTF">2015-06-01T20:40:55Z</dcterms:modified>
</cp:coreProperties>
</file>