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Lst>
  <p:notesMasterIdLst>
    <p:notesMasterId r:id="rId29"/>
  </p:notesMasterIdLst>
  <p:sldIdLst>
    <p:sldId id="256" r:id="rId4"/>
    <p:sldId id="296" r:id="rId5"/>
    <p:sldId id="284" r:id="rId6"/>
    <p:sldId id="285" r:id="rId7"/>
    <p:sldId id="286" r:id="rId8"/>
    <p:sldId id="264" r:id="rId9"/>
    <p:sldId id="265" r:id="rId10"/>
    <p:sldId id="266" r:id="rId11"/>
    <p:sldId id="267" r:id="rId12"/>
    <p:sldId id="287" r:id="rId13"/>
    <p:sldId id="288" r:id="rId14"/>
    <p:sldId id="291" r:id="rId15"/>
    <p:sldId id="289" r:id="rId16"/>
    <p:sldId id="290" r:id="rId17"/>
    <p:sldId id="273" r:id="rId18"/>
    <p:sldId id="274" r:id="rId19"/>
    <p:sldId id="262" r:id="rId20"/>
    <p:sldId id="268" r:id="rId21"/>
    <p:sldId id="292" r:id="rId22"/>
    <p:sldId id="293" r:id="rId23"/>
    <p:sldId id="272" r:id="rId24"/>
    <p:sldId id="275" r:id="rId25"/>
    <p:sldId id="276" r:id="rId26"/>
    <p:sldId id="294" r:id="rId27"/>
    <p:sldId id="258" r:id="rId2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81" autoAdjust="0"/>
    <p:restoredTop sz="94660"/>
  </p:normalViewPr>
  <p:slideViewPr>
    <p:cSldViewPr>
      <p:cViewPr>
        <p:scale>
          <a:sx n="100" d="100"/>
          <a:sy n="100" d="100"/>
        </p:scale>
        <p:origin x="-588" y="10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F3425C-2E66-4B09-959D-E6D3C2FBEA90}" type="datetimeFigureOut">
              <a:rPr lang="en-GB" smtClean="0"/>
              <a:t>31/05/2015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F0BD69-9022-4AD9-9E3C-DF04117ACEFA}" type="slidenum">
              <a:rPr lang="en-GB" smtClean="0"/>
              <a:t>‹Nr.›</a:t>
            </a:fld>
            <a:endParaRPr lang="en-GB"/>
          </a:p>
        </p:txBody>
      </p:sp>
    </p:spTree>
    <p:extLst>
      <p:ext uri="{BB962C8B-B14F-4D97-AF65-F5344CB8AC3E}">
        <p14:creationId xmlns:p14="http://schemas.microsoft.com/office/powerpoint/2010/main" val="155078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F0BD69-9022-4AD9-9E3C-DF04117ACEFA}" type="slidenum">
              <a:rPr lang="en-GB" smtClean="0">
                <a:solidFill>
                  <a:prstClr val="black"/>
                </a:solidFill>
              </a:rPr>
              <a:pPr/>
              <a:t>14</a:t>
            </a:fld>
            <a:endParaRPr lang="en-GB">
              <a:solidFill>
                <a:prstClr val="black"/>
              </a:solidFill>
            </a:endParaRPr>
          </a:p>
        </p:txBody>
      </p:sp>
    </p:spTree>
    <p:extLst>
      <p:ext uri="{BB962C8B-B14F-4D97-AF65-F5344CB8AC3E}">
        <p14:creationId xmlns:p14="http://schemas.microsoft.com/office/powerpoint/2010/main" val="1097610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F0BD69-9022-4AD9-9E3C-DF04117ACEFA}" type="slidenum">
              <a:rPr lang="en-GB" smtClean="0">
                <a:solidFill>
                  <a:prstClr val="black"/>
                </a:solidFill>
              </a:rPr>
              <a:pPr/>
              <a:t>15</a:t>
            </a:fld>
            <a:endParaRPr lang="en-GB">
              <a:solidFill>
                <a:prstClr val="black"/>
              </a:solidFill>
            </a:endParaRPr>
          </a:p>
        </p:txBody>
      </p:sp>
    </p:spTree>
    <p:extLst>
      <p:ext uri="{BB962C8B-B14F-4D97-AF65-F5344CB8AC3E}">
        <p14:creationId xmlns:p14="http://schemas.microsoft.com/office/powerpoint/2010/main" val="1097610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F0BD69-9022-4AD9-9E3C-DF04117ACEFA}" type="slidenum">
              <a:rPr lang="en-GB" smtClean="0">
                <a:solidFill>
                  <a:prstClr val="black"/>
                </a:solidFill>
              </a:rPr>
              <a:pPr/>
              <a:t>16</a:t>
            </a:fld>
            <a:endParaRPr lang="en-GB">
              <a:solidFill>
                <a:prstClr val="black"/>
              </a:solidFill>
            </a:endParaRPr>
          </a:p>
        </p:txBody>
      </p:sp>
    </p:spTree>
    <p:extLst>
      <p:ext uri="{BB962C8B-B14F-4D97-AF65-F5344CB8AC3E}">
        <p14:creationId xmlns:p14="http://schemas.microsoft.com/office/powerpoint/2010/main" val="10976102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dia">
    <p:spTree>
      <p:nvGrpSpPr>
        <p:cNvPr id="1" name=""/>
        <p:cNvGrpSpPr/>
        <p:nvPr/>
      </p:nvGrpSpPr>
      <p:grpSpPr>
        <a:xfrm>
          <a:off x="0" y="0"/>
          <a:ext cx="0" cy="0"/>
          <a:chOff x="0" y="0"/>
          <a:chExt cx="0" cy="0"/>
        </a:xfrm>
      </p:grpSpPr>
      <p:sp>
        <p:nvSpPr>
          <p:cNvPr id="6146" name="Rectangle 2" descr="Titlemaster-Title"/>
          <p:cNvSpPr>
            <a:spLocks noGrp="1" noChangeArrowheads="1"/>
          </p:cNvSpPr>
          <p:nvPr>
            <p:ph type="ctrTitle"/>
          </p:nvPr>
        </p:nvSpPr>
        <p:spPr>
          <a:xfrm>
            <a:off x="1116000" y="3240000"/>
            <a:ext cx="7128408" cy="1470025"/>
          </a:xfrm>
        </p:spPr>
        <p:txBody>
          <a:bodyPr>
            <a:normAutofit/>
          </a:bodyPr>
          <a:lstStyle>
            <a:lvl1pPr>
              <a:lnSpc>
                <a:spcPct val="90000"/>
              </a:lnSpc>
              <a:defRPr sz="2400"/>
            </a:lvl1pPr>
          </a:lstStyle>
          <a:p>
            <a:pPr lvl="0"/>
            <a:r>
              <a:rPr lang="en-US" noProof="0" smtClean="0"/>
              <a:t>Click to edit Master title style</a:t>
            </a:r>
            <a:endParaRPr lang="en-US" noProof="0" dirty="0" smtClean="0"/>
          </a:p>
        </p:txBody>
      </p:sp>
      <p:sp>
        <p:nvSpPr>
          <p:cNvPr id="6147" name="Rectangle 3"/>
          <p:cNvSpPr>
            <a:spLocks noGrp="1" noChangeArrowheads="1"/>
          </p:cNvSpPr>
          <p:nvPr>
            <p:ph type="subTitle" idx="1"/>
          </p:nvPr>
        </p:nvSpPr>
        <p:spPr>
          <a:xfrm>
            <a:off x="1116000" y="4788000"/>
            <a:ext cx="7127875" cy="1368425"/>
          </a:xfrm>
        </p:spPr>
        <p:txBody>
          <a:bodyPr/>
          <a:lstStyle>
            <a:lvl1pPr marL="0" indent="0">
              <a:lnSpc>
                <a:spcPct val="90000"/>
              </a:lnSpc>
              <a:buFontTx/>
              <a:buNone/>
              <a:defRPr sz="1400" b="1">
                <a:solidFill>
                  <a:schemeClr val="accent6"/>
                </a:solidFill>
              </a:defRPr>
            </a:lvl1pPr>
          </a:lstStyle>
          <a:p>
            <a:pPr lvl="0"/>
            <a:r>
              <a:rPr lang="en-US" noProof="0" smtClean="0"/>
              <a:t>Click to edit Master subtitle style</a:t>
            </a:r>
            <a:endParaRPr lang="en-US" noProof="0" dirty="0" smtClean="0"/>
          </a:p>
        </p:txBody>
      </p:sp>
      <p:sp>
        <p:nvSpPr>
          <p:cNvPr id="7" name="Picture Placeholder 2"/>
          <p:cNvSpPr>
            <a:spLocks noGrp="1"/>
          </p:cNvSpPr>
          <p:nvPr>
            <p:ph type="pic" sz="quarter" idx="10"/>
          </p:nvPr>
        </p:nvSpPr>
        <p:spPr>
          <a:xfrm>
            <a:off x="0" y="1231200"/>
            <a:ext cx="9144000" cy="1911600"/>
          </a:xfrm>
        </p:spPr>
        <p:txBody>
          <a:bodyPr/>
          <a:lstStyle>
            <a:lvl1pPr>
              <a:defRPr>
                <a:solidFill>
                  <a:srgbClr val="653E16"/>
                </a:solidFill>
              </a:defRPr>
            </a:lvl1pPr>
          </a:lstStyle>
          <a:p>
            <a:r>
              <a:rPr lang="en-US" smtClean="0"/>
              <a:t>Click icon to add picture</a:t>
            </a:r>
            <a:endParaRPr lang="nl-NL" dirty="0"/>
          </a:p>
        </p:txBody>
      </p:sp>
      <p:sp>
        <p:nvSpPr>
          <p:cNvPr id="8" name="Date Placeholder 7"/>
          <p:cNvSpPr>
            <a:spLocks noGrp="1"/>
          </p:cNvSpPr>
          <p:nvPr>
            <p:ph type="dt" sz="half" idx="11"/>
          </p:nvPr>
        </p:nvSpPr>
        <p:spPr>
          <a:xfrm>
            <a:off x="1115616" y="6343200"/>
            <a:ext cx="7128792" cy="180000"/>
          </a:xfrm>
        </p:spPr>
        <p:txBody>
          <a:bodyPr lIns="0" tIns="0" rIns="0" bIns="0">
            <a:normAutofit/>
          </a:bodyPr>
          <a:lstStyle>
            <a:lvl1pPr algn="l">
              <a:defRPr>
                <a:solidFill>
                  <a:srgbClr val="663D07"/>
                </a:solidFill>
              </a:defRPr>
            </a:lvl1pPr>
          </a:lstStyle>
          <a:p>
            <a:fld id="{D4353B3C-C1A7-4892-BDFC-67EBEC4BF871}" type="datetimeFigureOut">
              <a:rPr lang="en-GB" smtClean="0"/>
              <a:t>31/05/2015</a:t>
            </a:fld>
            <a:endParaRPr lang="en-GB"/>
          </a:p>
        </p:txBody>
      </p:sp>
      <p:sp>
        <p:nvSpPr>
          <p:cNvPr id="9" name="Footer Placeholder 8"/>
          <p:cNvSpPr>
            <a:spLocks noGrp="1"/>
          </p:cNvSpPr>
          <p:nvPr>
            <p:ph type="ftr" sz="quarter" idx="12"/>
          </p:nvPr>
        </p:nvSpPr>
        <p:spPr>
          <a:xfrm>
            <a:off x="1115616" y="6165305"/>
            <a:ext cx="7128792" cy="180000"/>
          </a:xfrm>
        </p:spPr>
        <p:txBody>
          <a:bodyPr lIns="0" tIns="0" rIns="0" bIns="0">
            <a:normAutofit/>
          </a:bodyPr>
          <a:lstStyle>
            <a:lvl1pPr algn="l">
              <a:defRPr>
                <a:solidFill>
                  <a:srgbClr val="663D07"/>
                </a:solidFill>
              </a:defRPr>
            </a:lvl1pPr>
          </a:lstStyle>
          <a:p>
            <a:endParaRPr lang="en-GB"/>
          </a:p>
        </p:txBody>
      </p:sp>
      <p:pic>
        <p:nvPicPr>
          <p:cNvPr id="1026" name="Picture 2" descr="\\doc-files\Project\Panteia\dStyle 2010\Aangeleverde bestanden\Afbeeldingen\Logo's\Panteia logo payoff_BU.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3200"/>
            <a:ext cx="4140000" cy="99399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r="87523"/>
          <a:stretch/>
        </p:blipFill>
        <p:spPr>
          <a:xfrm>
            <a:off x="0" y="1238400"/>
            <a:ext cx="1140903" cy="1911096"/>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81468"/>
          <a:stretch/>
        </p:blipFill>
        <p:spPr>
          <a:xfrm>
            <a:off x="7449424" y="1238400"/>
            <a:ext cx="1694576" cy="1911096"/>
          </a:xfrm>
          <a:prstGeom prst="rect">
            <a:avLst/>
          </a:prstGeom>
        </p:spPr>
      </p:pic>
    </p:spTree>
    <p:extLst>
      <p:ext uri="{BB962C8B-B14F-4D97-AF65-F5344CB8AC3E}">
        <p14:creationId xmlns:p14="http://schemas.microsoft.com/office/powerpoint/2010/main" val="394323875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NL"/>
          </a:p>
        </p:txBody>
      </p:sp>
      <p:sp>
        <p:nvSpPr>
          <p:cNvPr id="3" name="Tijdelijke aanduiding voor verticale tekst 2"/>
          <p:cNvSpPr>
            <a:spLocks noGrp="1"/>
          </p:cNvSpPr>
          <p:nvPr>
            <p:ph type="body" orient="vert" idx="1"/>
          </p:nvPr>
        </p:nvSpPr>
        <p:spPr/>
        <p:txBody>
          <a:bodyPr vert="eaVert"/>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Tree>
    <p:extLst>
      <p:ext uri="{BB962C8B-B14F-4D97-AF65-F5344CB8AC3E}">
        <p14:creationId xmlns:p14="http://schemas.microsoft.com/office/powerpoint/2010/main" val="23796571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42113" y="404813"/>
            <a:ext cx="1874837" cy="5216525"/>
          </a:xfrm>
        </p:spPr>
        <p:txBody>
          <a:bodyPr vert="eaVert"/>
          <a:lstStyle/>
          <a:p>
            <a:r>
              <a:rPr lang="en-US" smtClean="0"/>
              <a:t>Click to edit Master title style</a:t>
            </a:r>
            <a:endParaRPr lang="nl-NL"/>
          </a:p>
        </p:txBody>
      </p:sp>
      <p:sp>
        <p:nvSpPr>
          <p:cNvPr id="3" name="Tijdelijke aanduiding voor verticale tekst 2"/>
          <p:cNvSpPr>
            <a:spLocks noGrp="1"/>
          </p:cNvSpPr>
          <p:nvPr>
            <p:ph type="body" orient="vert" idx="1"/>
          </p:nvPr>
        </p:nvSpPr>
        <p:spPr>
          <a:xfrm>
            <a:off x="1116013" y="404813"/>
            <a:ext cx="5473700" cy="5216525"/>
          </a:xfrm>
        </p:spPr>
        <p:txBody>
          <a:bodyPr vert="eaVert"/>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Tree>
    <p:extLst>
      <p:ext uri="{BB962C8B-B14F-4D97-AF65-F5344CB8AC3E}">
        <p14:creationId xmlns:p14="http://schemas.microsoft.com/office/powerpoint/2010/main" val="418876125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iteldia">
    <p:spTree>
      <p:nvGrpSpPr>
        <p:cNvPr id="1" name=""/>
        <p:cNvGrpSpPr/>
        <p:nvPr/>
      </p:nvGrpSpPr>
      <p:grpSpPr>
        <a:xfrm>
          <a:off x="0" y="0"/>
          <a:ext cx="0" cy="0"/>
          <a:chOff x="0" y="0"/>
          <a:chExt cx="0" cy="0"/>
        </a:xfrm>
      </p:grpSpPr>
      <p:sp>
        <p:nvSpPr>
          <p:cNvPr id="6146" name="Rectangle 2" descr="Titlemaster-Title"/>
          <p:cNvSpPr>
            <a:spLocks noGrp="1" noChangeArrowheads="1"/>
          </p:cNvSpPr>
          <p:nvPr>
            <p:ph type="ctrTitle"/>
          </p:nvPr>
        </p:nvSpPr>
        <p:spPr>
          <a:xfrm>
            <a:off x="1116000" y="3240000"/>
            <a:ext cx="7128408" cy="1470025"/>
          </a:xfrm>
        </p:spPr>
        <p:txBody>
          <a:bodyPr>
            <a:normAutofit/>
          </a:bodyPr>
          <a:lstStyle>
            <a:lvl1pPr>
              <a:lnSpc>
                <a:spcPct val="90000"/>
              </a:lnSpc>
              <a:defRPr sz="2400"/>
            </a:lvl1pPr>
          </a:lstStyle>
          <a:p>
            <a:pPr lvl="0"/>
            <a:r>
              <a:rPr lang="en-US" noProof="0" smtClean="0"/>
              <a:t>Click to edit Master title style</a:t>
            </a:r>
            <a:endParaRPr lang="en-US" noProof="0" dirty="0" smtClean="0"/>
          </a:p>
        </p:txBody>
      </p:sp>
      <p:sp>
        <p:nvSpPr>
          <p:cNvPr id="6147" name="Rectangle 3"/>
          <p:cNvSpPr>
            <a:spLocks noGrp="1" noChangeArrowheads="1"/>
          </p:cNvSpPr>
          <p:nvPr>
            <p:ph type="subTitle" idx="1"/>
          </p:nvPr>
        </p:nvSpPr>
        <p:spPr>
          <a:xfrm>
            <a:off x="1116000" y="4788000"/>
            <a:ext cx="7127875" cy="1368425"/>
          </a:xfrm>
        </p:spPr>
        <p:txBody>
          <a:bodyPr/>
          <a:lstStyle>
            <a:lvl1pPr marL="0" indent="0">
              <a:lnSpc>
                <a:spcPct val="90000"/>
              </a:lnSpc>
              <a:buFontTx/>
              <a:buNone/>
              <a:defRPr sz="1400" b="1">
                <a:solidFill>
                  <a:schemeClr val="accent6"/>
                </a:solidFill>
              </a:defRPr>
            </a:lvl1pPr>
          </a:lstStyle>
          <a:p>
            <a:pPr lvl="0"/>
            <a:r>
              <a:rPr lang="en-US" noProof="0" smtClean="0"/>
              <a:t>Click to edit Master subtitle style</a:t>
            </a:r>
            <a:endParaRPr lang="en-US" noProof="0" dirty="0" smtClean="0"/>
          </a:p>
        </p:txBody>
      </p:sp>
      <p:sp>
        <p:nvSpPr>
          <p:cNvPr id="7" name="Picture Placeholder 2"/>
          <p:cNvSpPr>
            <a:spLocks noGrp="1"/>
          </p:cNvSpPr>
          <p:nvPr>
            <p:ph type="pic" sz="quarter" idx="10"/>
          </p:nvPr>
        </p:nvSpPr>
        <p:spPr>
          <a:xfrm>
            <a:off x="0" y="1231200"/>
            <a:ext cx="9144000" cy="1911600"/>
          </a:xfrm>
        </p:spPr>
        <p:txBody>
          <a:bodyPr/>
          <a:lstStyle>
            <a:lvl1pPr>
              <a:defRPr>
                <a:solidFill>
                  <a:srgbClr val="653E16"/>
                </a:solidFill>
              </a:defRPr>
            </a:lvl1pPr>
          </a:lstStyle>
          <a:p>
            <a:r>
              <a:rPr lang="en-US" smtClean="0"/>
              <a:t>Click icon to add picture</a:t>
            </a:r>
            <a:endParaRPr lang="nl-NL" dirty="0"/>
          </a:p>
        </p:txBody>
      </p:sp>
      <p:sp>
        <p:nvSpPr>
          <p:cNvPr id="8" name="Date Placeholder 7"/>
          <p:cNvSpPr>
            <a:spLocks noGrp="1"/>
          </p:cNvSpPr>
          <p:nvPr>
            <p:ph type="dt" sz="half" idx="11"/>
          </p:nvPr>
        </p:nvSpPr>
        <p:spPr>
          <a:xfrm>
            <a:off x="1115616" y="6343200"/>
            <a:ext cx="7128792" cy="180000"/>
          </a:xfrm>
        </p:spPr>
        <p:txBody>
          <a:bodyPr lIns="0" tIns="0" rIns="0" bIns="0">
            <a:normAutofit/>
          </a:bodyPr>
          <a:lstStyle>
            <a:lvl1pPr algn="l">
              <a:defRPr>
                <a:solidFill>
                  <a:srgbClr val="663D07"/>
                </a:solidFill>
              </a:defRPr>
            </a:lvl1pPr>
          </a:lstStyle>
          <a:p>
            <a:fld id="{EC452AD1-6F44-468D-BF6F-A9DEC91B31CC}" type="datetimeFigureOut">
              <a:rPr lang="nl-NL" smtClean="0"/>
              <a:pPr/>
              <a:t>31-5-2015</a:t>
            </a:fld>
            <a:endParaRPr lang="nl-NL"/>
          </a:p>
        </p:txBody>
      </p:sp>
      <p:sp>
        <p:nvSpPr>
          <p:cNvPr id="9" name="Footer Placeholder 8"/>
          <p:cNvSpPr>
            <a:spLocks noGrp="1"/>
          </p:cNvSpPr>
          <p:nvPr>
            <p:ph type="ftr" sz="quarter" idx="12"/>
          </p:nvPr>
        </p:nvSpPr>
        <p:spPr>
          <a:xfrm>
            <a:off x="1115616" y="6165305"/>
            <a:ext cx="7128792" cy="180000"/>
          </a:xfrm>
        </p:spPr>
        <p:txBody>
          <a:bodyPr lIns="0" tIns="0" rIns="0" bIns="0">
            <a:normAutofit/>
          </a:bodyPr>
          <a:lstStyle>
            <a:lvl1pPr algn="l">
              <a:defRPr>
                <a:solidFill>
                  <a:srgbClr val="663D07"/>
                </a:solidFill>
              </a:defRPr>
            </a:lvl1pPr>
          </a:lstStyle>
          <a:p>
            <a:endParaRPr lang="nl-NL"/>
          </a:p>
        </p:txBody>
      </p:sp>
      <p:pic>
        <p:nvPicPr>
          <p:cNvPr id="1026" name="Picture 2" descr="\\doc-files\Project\Panteia\dStyle 2010\Aangeleverde bestanden\Afbeeldingen\Logo's\Panteia logo payoff_BU.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3200"/>
            <a:ext cx="4140000" cy="99399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r="87523"/>
          <a:stretch/>
        </p:blipFill>
        <p:spPr>
          <a:xfrm>
            <a:off x="0" y="1238400"/>
            <a:ext cx="1140903" cy="1911096"/>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81468"/>
          <a:stretch/>
        </p:blipFill>
        <p:spPr>
          <a:xfrm>
            <a:off x="7449424" y="1238400"/>
            <a:ext cx="1694576" cy="1911096"/>
          </a:xfrm>
          <a:prstGeom prst="rect">
            <a:avLst/>
          </a:prstGeom>
        </p:spPr>
      </p:pic>
    </p:spTree>
    <p:extLst>
      <p:ext uri="{BB962C8B-B14F-4D97-AF65-F5344CB8AC3E}">
        <p14:creationId xmlns:p14="http://schemas.microsoft.com/office/powerpoint/2010/main" val="188776609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a:lvl5pPr>
          </a:lstStyle>
          <a:p>
            <a:pPr marL="342900" marR="0" lvl="0"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Click to edit Master text styles</a:t>
            </a:r>
          </a:p>
          <a:p>
            <a:pPr marL="342900" marR="0" lvl="1"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Second level</a:t>
            </a:r>
          </a:p>
          <a:p>
            <a:pPr marL="342900" marR="0" lvl="2"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Third level</a:t>
            </a:r>
          </a:p>
          <a:p>
            <a:pPr marL="342900" marR="0" lvl="3"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Fourth level</a:t>
            </a:r>
          </a:p>
          <a:p>
            <a:pPr marL="342900" marR="0" lvl="4"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Fifth level</a:t>
            </a:r>
            <a:endParaRPr kumimoji="0" lang="en-US" sz="2000" b="0" i="0" u="none" strike="noStrike" kern="0" cap="none" spc="0" normalizeH="0" baseline="0" noProof="0" dirty="0" smtClean="0">
              <a:ln>
                <a:noFill/>
              </a:ln>
              <a:solidFill>
                <a:srgbClr val="653E16"/>
              </a:solidFill>
              <a:effectLst/>
              <a:uLnTx/>
              <a:uFillTx/>
              <a:latin typeface="+mn-lt"/>
              <a:ea typeface="+mn-ea"/>
              <a:cs typeface="+mn-cs"/>
            </a:endParaRPr>
          </a:p>
        </p:txBody>
      </p:sp>
      <p:sp>
        <p:nvSpPr>
          <p:cNvPr id="4" name="Title 3"/>
          <p:cNvSpPr>
            <a:spLocks noGrp="1"/>
          </p:cNvSpPr>
          <p:nvPr>
            <p:ph type="title"/>
          </p:nvPr>
        </p:nvSpPr>
        <p:spPr/>
        <p:txBody>
          <a:bodyPr/>
          <a:lstStyle/>
          <a:p>
            <a:r>
              <a:rPr lang="en-US" smtClean="0"/>
              <a:t>Click to edit Master title style</a:t>
            </a:r>
            <a:endParaRPr lang="nl-NL"/>
          </a:p>
        </p:txBody>
      </p:sp>
    </p:spTree>
    <p:extLst>
      <p:ext uri="{BB962C8B-B14F-4D97-AF65-F5344CB8AC3E}">
        <p14:creationId xmlns:p14="http://schemas.microsoft.com/office/powerpoint/2010/main" val="38507243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normAutofit/>
          </a:bodyPr>
          <a:lstStyle>
            <a:lvl1pPr algn="l">
              <a:defRPr sz="4000" b="1" cap="all"/>
            </a:lvl1pPr>
          </a:lstStyle>
          <a:p>
            <a:r>
              <a:rPr lang="en-US" smtClean="0"/>
              <a:t>Click to edit Master title style</a:t>
            </a:r>
            <a:endParaRPr lang="nl-NL" dirty="0"/>
          </a:p>
        </p:txBody>
      </p:sp>
      <p:sp>
        <p:nvSpPr>
          <p:cNvPr id="3" name="Tijdelijke aanduiding voor tekst 2"/>
          <p:cNvSpPr>
            <a:spLocks noGrp="1"/>
          </p:cNvSpPr>
          <p:nvPr>
            <p:ph type="body" idx="1"/>
          </p:nvPr>
        </p:nvSpPr>
        <p:spPr>
          <a:xfrm>
            <a:off x="722313" y="2906713"/>
            <a:ext cx="7772400" cy="1500187"/>
          </a:xfrm>
        </p:spPr>
        <p:txBody>
          <a:bodyPr anchor="b">
            <a:normAutofit/>
          </a:bodyPr>
          <a:lstStyle>
            <a:lvl1pPr marL="0" indent="0">
              <a:buNone/>
              <a:defRPr lang="nl-NL" sz="2000" dirty="0" smtClean="0">
                <a:solidFill>
                  <a:srgbClr val="653E16"/>
                </a:solidFill>
                <a:latin typeface="+mn-lt"/>
                <a:ea typeface="+mn-ea"/>
                <a:cs typeface="+mn-cs"/>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marL="0" lvl="0" indent="0" algn="l" rtl="0" fontAlgn="base">
              <a:lnSpc>
                <a:spcPct val="95000"/>
              </a:lnSpc>
              <a:spcBef>
                <a:spcPct val="10000"/>
              </a:spcBef>
              <a:spcAft>
                <a:spcPct val="0"/>
              </a:spcAft>
              <a:buSzPct val="105000"/>
              <a:buNone/>
            </a:pPr>
            <a:r>
              <a:rPr lang="en-US" smtClean="0"/>
              <a:t>Click to edit Master text styles</a:t>
            </a:r>
          </a:p>
        </p:txBody>
      </p:sp>
    </p:spTree>
    <p:extLst>
      <p:ext uri="{BB962C8B-B14F-4D97-AF65-F5344CB8AC3E}">
        <p14:creationId xmlns:p14="http://schemas.microsoft.com/office/powerpoint/2010/main" val="109523107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Inhoud van twee">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1116013" y="1700213"/>
            <a:ext cx="3673475" cy="3921125"/>
          </a:xfrm>
        </p:spPr>
        <p:txBody>
          <a:bodyPr/>
          <a:lstStyle>
            <a:lvl1pPr marL="457200" marR="0" indent="-4572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4" name="Tijdelijke aanduiding voor inhoud 3"/>
          <p:cNvSpPr>
            <a:spLocks noGrp="1"/>
          </p:cNvSpPr>
          <p:nvPr>
            <p:ph sz="half" idx="2"/>
          </p:nvPr>
        </p:nvSpPr>
        <p:spPr>
          <a:xfrm>
            <a:off x="4941888" y="1700213"/>
            <a:ext cx="3675062" cy="3921125"/>
          </a:xfrm>
        </p:spPr>
        <p:txBody>
          <a:bodyPr/>
          <a:lstStyle>
            <a:lvl1pPr marL="457200" marR="0" indent="-4572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5" name="Title 4"/>
          <p:cNvSpPr>
            <a:spLocks noGrp="1"/>
          </p:cNvSpPr>
          <p:nvPr>
            <p:ph type="title"/>
          </p:nvPr>
        </p:nvSpPr>
        <p:spPr/>
        <p:txBody>
          <a:bodyPr/>
          <a:lstStyle/>
          <a:p>
            <a:r>
              <a:rPr lang="en-US" smtClean="0"/>
              <a:t>Click to edit Master title style</a:t>
            </a:r>
            <a:endParaRPr lang="nl-NL"/>
          </a:p>
        </p:txBody>
      </p:sp>
    </p:spTree>
    <p:extLst>
      <p:ext uri="{BB962C8B-B14F-4D97-AF65-F5344CB8AC3E}">
        <p14:creationId xmlns:p14="http://schemas.microsoft.com/office/powerpoint/2010/main" val="239987819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nl-NL" dirty="0"/>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solidFill>
                  <a:srgbClr val="653E1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Tijdelijke aanduiding voor inhoud 3"/>
          <p:cNvSpPr>
            <a:spLocks noGrp="1"/>
          </p:cNvSpPr>
          <p:nvPr>
            <p:ph sz="half" idx="2"/>
          </p:nvPr>
        </p:nvSpPr>
        <p:spPr>
          <a:xfrm>
            <a:off x="457200" y="2174875"/>
            <a:ext cx="4040188" cy="3951288"/>
          </a:xfrm>
        </p:spPr>
        <p:txBody>
          <a:bodyPr/>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solidFill>
                  <a:srgbClr val="653E1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Tijdelijke aanduiding voor inhoud 5"/>
          <p:cNvSpPr>
            <a:spLocks noGrp="1"/>
          </p:cNvSpPr>
          <p:nvPr>
            <p:ph sz="quarter" idx="4"/>
          </p:nvPr>
        </p:nvSpPr>
        <p:spPr>
          <a:xfrm>
            <a:off x="4645025" y="2174875"/>
            <a:ext cx="4041775" cy="3951288"/>
          </a:xfrm>
        </p:spPr>
        <p:txBody>
          <a:bodyPr/>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Tree>
    <p:extLst>
      <p:ext uri="{BB962C8B-B14F-4D97-AF65-F5344CB8AC3E}">
        <p14:creationId xmlns:p14="http://schemas.microsoft.com/office/powerpoint/2010/main" val="6012334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lleen titel">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nl-NL"/>
          </a:p>
        </p:txBody>
      </p:sp>
    </p:spTree>
    <p:extLst>
      <p:ext uri="{BB962C8B-B14F-4D97-AF65-F5344CB8AC3E}">
        <p14:creationId xmlns:p14="http://schemas.microsoft.com/office/powerpoint/2010/main" val="374440234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253041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nl-NL"/>
          </a:p>
        </p:txBody>
      </p:sp>
      <p:sp>
        <p:nvSpPr>
          <p:cNvPr id="3" name="Tijdelijke aanduiding voor inhoud 2"/>
          <p:cNvSpPr>
            <a:spLocks noGrp="1"/>
          </p:cNvSpPr>
          <p:nvPr>
            <p:ph idx="1"/>
          </p:nvPr>
        </p:nvSpPr>
        <p:spPr>
          <a:xfrm>
            <a:off x="3575050" y="273050"/>
            <a:ext cx="5111750" cy="5853113"/>
          </a:xfrm>
        </p:spPr>
        <p:txBody>
          <a:bodyPr/>
          <a:lstStyle>
            <a:lvl1pPr marL="457200" marR="0" indent="-4572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solidFill>
                  <a:srgbClr val="653E1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914730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a:lvl5pPr>
          </a:lstStyle>
          <a:p>
            <a:pPr marL="342900" marR="0" lvl="0"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Click to edit Master text styles</a:t>
            </a:r>
          </a:p>
          <a:p>
            <a:pPr marL="342900" marR="0" lvl="1"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Second level</a:t>
            </a:r>
          </a:p>
          <a:p>
            <a:pPr marL="342900" marR="0" lvl="2"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Third level</a:t>
            </a:r>
          </a:p>
          <a:p>
            <a:pPr marL="342900" marR="0" lvl="3"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Fourth level</a:t>
            </a:r>
          </a:p>
          <a:p>
            <a:pPr marL="342900" marR="0" lvl="4"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Fifth level</a:t>
            </a:r>
            <a:endParaRPr kumimoji="0" lang="en-US" sz="2000" b="0" i="0" u="none" strike="noStrike" kern="0" cap="none" spc="0" normalizeH="0" baseline="0" noProof="0" dirty="0" smtClean="0">
              <a:ln>
                <a:noFill/>
              </a:ln>
              <a:solidFill>
                <a:srgbClr val="653E16"/>
              </a:solidFill>
              <a:effectLst/>
              <a:uLnTx/>
              <a:uFillTx/>
              <a:latin typeface="+mn-lt"/>
              <a:ea typeface="+mn-ea"/>
              <a:cs typeface="+mn-cs"/>
            </a:endParaRPr>
          </a:p>
        </p:txBody>
      </p:sp>
      <p:sp>
        <p:nvSpPr>
          <p:cNvPr id="4" name="Title 3"/>
          <p:cNvSpPr>
            <a:spLocks noGrp="1"/>
          </p:cNvSpPr>
          <p:nvPr>
            <p:ph type="title"/>
          </p:nvPr>
        </p:nvSpPr>
        <p:spPr/>
        <p:txBody>
          <a:bodyPr/>
          <a:lstStyle/>
          <a:p>
            <a:r>
              <a:rPr lang="en-US" smtClean="0"/>
              <a:t>Click to edit Master title style</a:t>
            </a:r>
            <a:endParaRPr lang="nl-NL"/>
          </a:p>
        </p:txBody>
      </p:sp>
    </p:spTree>
    <p:extLst>
      <p:ext uri="{BB962C8B-B14F-4D97-AF65-F5344CB8AC3E}">
        <p14:creationId xmlns:p14="http://schemas.microsoft.com/office/powerpoint/2010/main" val="180592152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solidFill>
                  <a:srgbClr val="653E16"/>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solidFill>
                  <a:schemeClr val="accent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4601372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NL"/>
          </a:p>
        </p:txBody>
      </p:sp>
      <p:sp>
        <p:nvSpPr>
          <p:cNvPr id="3" name="Tijdelijke aanduiding voor verticale tekst 2"/>
          <p:cNvSpPr>
            <a:spLocks noGrp="1"/>
          </p:cNvSpPr>
          <p:nvPr>
            <p:ph type="body" orient="vert" idx="1"/>
          </p:nvPr>
        </p:nvSpPr>
        <p:spPr/>
        <p:txBody>
          <a:bodyPr vert="eaVert"/>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Tree>
    <p:extLst>
      <p:ext uri="{BB962C8B-B14F-4D97-AF65-F5344CB8AC3E}">
        <p14:creationId xmlns:p14="http://schemas.microsoft.com/office/powerpoint/2010/main" val="351735643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42113" y="404813"/>
            <a:ext cx="1874837" cy="5216525"/>
          </a:xfrm>
        </p:spPr>
        <p:txBody>
          <a:bodyPr vert="eaVert"/>
          <a:lstStyle/>
          <a:p>
            <a:r>
              <a:rPr lang="en-US" smtClean="0"/>
              <a:t>Click to edit Master title style</a:t>
            </a:r>
            <a:endParaRPr lang="nl-NL"/>
          </a:p>
        </p:txBody>
      </p:sp>
      <p:sp>
        <p:nvSpPr>
          <p:cNvPr id="3" name="Tijdelijke aanduiding voor verticale tekst 2"/>
          <p:cNvSpPr>
            <a:spLocks noGrp="1"/>
          </p:cNvSpPr>
          <p:nvPr>
            <p:ph type="body" orient="vert" idx="1"/>
          </p:nvPr>
        </p:nvSpPr>
        <p:spPr>
          <a:xfrm>
            <a:off x="1116013" y="404813"/>
            <a:ext cx="5473700" cy="5216525"/>
          </a:xfrm>
        </p:spPr>
        <p:txBody>
          <a:bodyPr vert="eaVert"/>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Tree>
    <p:extLst>
      <p:ext uri="{BB962C8B-B14F-4D97-AF65-F5344CB8AC3E}">
        <p14:creationId xmlns:p14="http://schemas.microsoft.com/office/powerpoint/2010/main" val="36716723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normAutofit/>
          </a:bodyPr>
          <a:lstStyle>
            <a:lvl1pPr algn="l">
              <a:defRPr sz="4000" b="1" cap="all"/>
            </a:lvl1pPr>
          </a:lstStyle>
          <a:p>
            <a:r>
              <a:rPr lang="en-US" smtClean="0"/>
              <a:t>Click to edit Master title style</a:t>
            </a:r>
            <a:endParaRPr lang="nl-NL" dirty="0"/>
          </a:p>
        </p:txBody>
      </p:sp>
      <p:sp>
        <p:nvSpPr>
          <p:cNvPr id="3" name="Tijdelijke aanduiding voor tekst 2"/>
          <p:cNvSpPr>
            <a:spLocks noGrp="1"/>
          </p:cNvSpPr>
          <p:nvPr>
            <p:ph type="body" idx="1"/>
          </p:nvPr>
        </p:nvSpPr>
        <p:spPr>
          <a:xfrm>
            <a:off x="722313" y="2906713"/>
            <a:ext cx="7772400" cy="1500187"/>
          </a:xfrm>
        </p:spPr>
        <p:txBody>
          <a:bodyPr anchor="b">
            <a:normAutofit/>
          </a:bodyPr>
          <a:lstStyle>
            <a:lvl1pPr marL="0" indent="0">
              <a:buNone/>
              <a:defRPr lang="nl-NL" sz="2000" dirty="0" smtClean="0">
                <a:solidFill>
                  <a:srgbClr val="653E16"/>
                </a:solidFill>
                <a:latin typeface="+mn-lt"/>
                <a:ea typeface="+mn-ea"/>
                <a:cs typeface="+mn-cs"/>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marL="0" lvl="0" indent="0" algn="l" rtl="0" fontAlgn="base">
              <a:lnSpc>
                <a:spcPct val="95000"/>
              </a:lnSpc>
              <a:spcBef>
                <a:spcPct val="10000"/>
              </a:spcBef>
              <a:spcAft>
                <a:spcPct val="0"/>
              </a:spcAft>
              <a:buSzPct val="105000"/>
              <a:buNone/>
            </a:pPr>
            <a:r>
              <a:rPr lang="en-US" smtClean="0"/>
              <a:t>Click to edit Master text styles</a:t>
            </a:r>
          </a:p>
        </p:txBody>
      </p:sp>
    </p:spTree>
    <p:extLst>
      <p:ext uri="{BB962C8B-B14F-4D97-AF65-F5344CB8AC3E}">
        <p14:creationId xmlns:p14="http://schemas.microsoft.com/office/powerpoint/2010/main" val="40865008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Inhoud van twee">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1116013" y="1700213"/>
            <a:ext cx="3673475" cy="3921125"/>
          </a:xfrm>
        </p:spPr>
        <p:txBody>
          <a:bodyPr/>
          <a:lstStyle>
            <a:lvl1pPr marL="457200" marR="0" indent="-4572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4" name="Tijdelijke aanduiding voor inhoud 3"/>
          <p:cNvSpPr>
            <a:spLocks noGrp="1"/>
          </p:cNvSpPr>
          <p:nvPr>
            <p:ph sz="half" idx="2"/>
          </p:nvPr>
        </p:nvSpPr>
        <p:spPr>
          <a:xfrm>
            <a:off x="4941888" y="1700213"/>
            <a:ext cx="3675062" cy="3921125"/>
          </a:xfrm>
        </p:spPr>
        <p:txBody>
          <a:bodyPr/>
          <a:lstStyle>
            <a:lvl1pPr marL="457200" marR="0" indent="-4572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5" name="Title 4"/>
          <p:cNvSpPr>
            <a:spLocks noGrp="1"/>
          </p:cNvSpPr>
          <p:nvPr>
            <p:ph type="title"/>
          </p:nvPr>
        </p:nvSpPr>
        <p:spPr/>
        <p:txBody>
          <a:bodyPr/>
          <a:lstStyle/>
          <a:p>
            <a:r>
              <a:rPr lang="en-US" smtClean="0"/>
              <a:t>Click to edit Master title style</a:t>
            </a:r>
            <a:endParaRPr lang="nl-NL"/>
          </a:p>
        </p:txBody>
      </p:sp>
    </p:spTree>
    <p:extLst>
      <p:ext uri="{BB962C8B-B14F-4D97-AF65-F5344CB8AC3E}">
        <p14:creationId xmlns:p14="http://schemas.microsoft.com/office/powerpoint/2010/main" val="134251314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nl-NL" dirty="0"/>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solidFill>
                  <a:srgbClr val="653E1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Tijdelijke aanduiding voor inhoud 3"/>
          <p:cNvSpPr>
            <a:spLocks noGrp="1"/>
          </p:cNvSpPr>
          <p:nvPr>
            <p:ph sz="half" idx="2"/>
          </p:nvPr>
        </p:nvSpPr>
        <p:spPr>
          <a:xfrm>
            <a:off x="457200" y="2174875"/>
            <a:ext cx="4040188" cy="3951288"/>
          </a:xfrm>
        </p:spPr>
        <p:txBody>
          <a:bodyPr/>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solidFill>
                  <a:srgbClr val="653E1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Tijdelijke aanduiding voor inhoud 5"/>
          <p:cNvSpPr>
            <a:spLocks noGrp="1"/>
          </p:cNvSpPr>
          <p:nvPr>
            <p:ph sz="quarter" idx="4"/>
          </p:nvPr>
        </p:nvSpPr>
        <p:spPr>
          <a:xfrm>
            <a:off x="4645025" y="2174875"/>
            <a:ext cx="4041775" cy="3951288"/>
          </a:xfrm>
        </p:spPr>
        <p:txBody>
          <a:bodyPr/>
          <a:lstStyle>
            <a:lvl1pPr marL="342900" marR="0" indent="-3429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Tree>
    <p:extLst>
      <p:ext uri="{BB962C8B-B14F-4D97-AF65-F5344CB8AC3E}">
        <p14:creationId xmlns:p14="http://schemas.microsoft.com/office/powerpoint/2010/main" val="255322584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lleen titel">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nl-NL"/>
          </a:p>
        </p:txBody>
      </p:sp>
    </p:spTree>
    <p:extLst>
      <p:ext uri="{BB962C8B-B14F-4D97-AF65-F5344CB8AC3E}">
        <p14:creationId xmlns:p14="http://schemas.microsoft.com/office/powerpoint/2010/main" val="41015326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24834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nl-NL"/>
          </a:p>
        </p:txBody>
      </p:sp>
      <p:sp>
        <p:nvSpPr>
          <p:cNvPr id="3" name="Tijdelijke aanduiding voor inhoud 2"/>
          <p:cNvSpPr>
            <a:spLocks noGrp="1"/>
          </p:cNvSpPr>
          <p:nvPr>
            <p:ph idx="1"/>
          </p:nvPr>
        </p:nvSpPr>
        <p:spPr>
          <a:xfrm>
            <a:off x="3575050" y="273050"/>
            <a:ext cx="5111750" cy="5853113"/>
          </a:xfrm>
        </p:spPr>
        <p:txBody>
          <a:bodyPr/>
          <a:lstStyle>
            <a:lvl1pPr marL="457200" marR="0" indent="-4572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smtClean="0">
                <a:ln>
                  <a:noFill/>
                </a:ln>
                <a:solidFill>
                  <a:srgbClr val="653E16"/>
                </a:solidFill>
                <a:effectLst/>
                <a:uLnTx/>
                <a:uFillTx/>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kumimoji="0" lang="nl-NL" sz="2000" b="0" i="0" u="none" strike="noStrike" kern="0" cap="none" spc="0" normalizeH="0" baseline="0" dirty="0">
                <a:ln>
                  <a:noFill/>
                </a:ln>
                <a:solidFill>
                  <a:srgbClr val="653E16"/>
                </a:solidFill>
                <a:effectLst/>
                <a:uLnTx/>
                <a:uFillTx/>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dirty="0"/>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solidFill>
                  <a:srgbClr val="653E1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383308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solidFill>
                  <a:srgbClr val="653E16"/>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solidFill>
                  <a:schemeClr val="accent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8477027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16000" y="396000"/>
            <a:ext cx="7502400" cy="79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lgn="l" rtl="0" fontAlgn="base">
              <a:spcBef>
                <a:spcPct val="0"/>
              </a:spcBef>
              <a:spcAft>
                <a:spcPct val="0"/>
              </a:spcAft>
            </a:pPr>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1116000" y="1476000"/>
            <a:ext cx="7500937" cy="439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rmAutofit/>
          </a:bodyPr>
          <a:lstStyle/>
          <a:p>
            <a:pPr marL="342900" marR="0" lvl="0"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Click to edit Master text styles</a:t>
            </a:r>
          </a:p>
          <a:p>
            <a:pPr marL="342900" marR="0" lvl="1"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Second level</a:t>
            </a:r>
          </a:p>
          <a:p>
            <a:pPr marL="342900" marR="0" lvl="2"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Third level</a:t>
            </a:r>
          </a:p>
          <a:p>
            <a:pPr marL="342900" marR="0" lvl="3"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Fourth level</a:t>
            </a:r>
          </a:p>
          <a:p>
            <a:pPr marL="342900" marR="0" lvl="4"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Fifth level</a:t>
            </a:r>
            <a:endParaRPr kumimoji="0" lang="en-US" sz="2000" b="0" i="0" u="none" strike="noStrike" kern="0" cap="none" spc="0" normalizeH="0" baseline="0" noProof="0" dirty="0" smtClean="0">
              <a:ln>
                <a:noFill/>
              </a:ln>
              <a:solidFill>
                <a:srgbClr val="653E16"/>
              </a:solidFill>
              <a:effectLst/>
              <a:uLnTx/>
              <a:uFillTx/>
              <a:latin typeface="+mn-lt"/>
            </a:endParaRPr>
          </a:p>
        </p:txBody>
      </p:sp>
      <p:sp>
        <p:nvSpPr>
          <p:cNvPr id="4" name="Date Placeholder 3"/>
          <p:cNvSpPr>
            <a:spLocks noGrp="1"/>
          </p:cNvSpPr>
          <p:nvPr>
            <p:ph type="dt" sz="half" idx="2"/>
          </p:nvPr>
        </p:nvSpPr>
        <p:spPr>
          <a:xfrm>
            <a:off x="6516216" y="6309320"/>
            <a:ext cx="2133600" cy="365125"/>
          </a:xfrm>
          <a:prstGeom prst="rect">
            <a:avLst/>
          </a:prstGeom>
        </p:spPr>
        <p:txBody>
          <a:bodyPr vert="horz" lIns="91440" tIns="45720" rIns="91440" bIns="45720" rtlCol="0" anchor="ctr"/>
          <a:lstStyle>
            <a:lvl1pPr algn="r">
              <a:defRPr sz="1000">
                <a:solidFill>
                  <a:schemeClr val="accent5"/>
                </a:solidFill>
                <a:latin typeface="+mn-lt"/>
              </a:defRPr>
            </a:lvl1pPr>
          </a:lstStyle>
          <a:p>
            <a:fld id="{D4353B3C-C1A7-4892-BDFC-67EBEC4BF871}" type="datetimeFigureOut">
              <a:rPr lang="en-GB" smtClean="0"/>
              <a:t>31/05/2015</a:t>
            </a:fld>
            <a:endParaRPr lang="en-GB"/>
          </a:p>
        </p:txBody>
      </p:sp>
      <p:sp>
        <p:nvSpPr>
          <p:cNvPr id="5" name="Footer Placeholder 4"/>
          <p:cNvSpPr>
            <a:spLocks noGrp="1"/>
          </p:cNvSpPr>
          <p:nvPr>
            <p:ph type="ftr" sz="quarter" idx="3"/>
          </p:nvPr>
        </p:nvSpPr>
        <p:spPr>
          <a:xfrm>
            <a:off x="3124200" y="6309320"/>
            <a:ext cx="2895600" cy="365125"/>
          </a:xfrm>
          <a:prstGeom prst="rect">
            <a:avLst/>
          </a:prstGeom>
        </p:spPr>
        <p:txBody>
          <a:bodyPr vert="horz" lIns="91440" tIns="45720" rIns="91440" bIns="45720" rtlCol="0" anchor="ctr"/>
          <a:lstStyle>
            <a:lvl1pPr algn="ctr">
              <a:defRPr sz="1000">
                <a:solidFill>
                  <a:schemeClr val="accent5"/>
                </a:solidFill>
                <a:latin typeface="+mn-lt"/>
              </a:defRPr>
            </a:lvl1pPr>
          </a:lstStyle>
          <a:p>
            <a:endParaRPr lang="en-GB"/>
          </a:p>
        </p:txBody>
      </p:sp>
      <p:pic>
        <p:nvPicPr>
          <p:cNvPr id="2050" name="Picture 2" descr="C:\Users\Tester\Desktop\Panteia logo payoff - RGB.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138000"/>
            <a:ext cx="2279513" cy="7128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fontAlgn="base" hangingPunct="1">
        <a:spcBef>
          <a:spcPct val="0"/>
        </a:spcBef>
        <a:spcAft>
          <a:spcPct val="0"/>
        </a:spcAft>
        <a:defRPr lang="en-US" sz="2800" b="1" dirty="0" smtClean="0">
          <a:solidFill>
            <a:schemeClr val="accent3"/>
          </a:solidFill>
          <a:latin typeface="+mj-lt"/>
          <a:ea typeface="+mj-ea"/>
          <a:cs typeface="+mj-cs"/>
        </a:defRPr>
      </a:lvl1pPr>
      <a:lvl2pPr algn="l" rtl="0" eaLnBrk="1" fontAlgn="base" hangingPunct="1">
        <a:spcBef>
          <a:spcPct val="0"/>
        </a:spcBef>
        <a:spcAft>
          <a:spcPct val="0"/>
        </a:spcAft>
        <a:defRPr sz="3200" b="1">
          <a:solidFill>
            <a:srgbClr val="663D07"/>
          </a:solidFill>
          <a:latin typeface="Verdana" pitchFamily="34" charset="0"/>
        </a:defRPr>
      </a:lvl2pPr>
      <a:lvl3pPr algn="l" rtl="0" eaLnBrk="1" fontAlgn="base" hangingPunct="1">
        <a:spcBef>
          <a:spcPct val="0"/>
        </a:spcBef>
        <a:spcAft>
          <a:spcPct val="0"/>
        </a:spcAft>
        <a:defRPr sz="3200" b="1">
          <a:solidFill>
            <a:srgbClr val="663D07"/>
          </a:solidFill>
          <a:latin typeface="Verdana" pitchFamily="34" charset="0"/>
        </a:defRPr>
      </a:lvl3pPr>
      <a:lvl4pPr algn="l" rtl="0" eaLnBrk="1" fontAlgn="base" hangingPunct="1">
        <a:spcBef>
          <a:spcPct val="0"/>
        </a:spcBef>
        <a:spcAft>
          <a:spcPct val="0"/>
        </a:spcAft>
        <a:defRPr sz="3200" b="1">
          <a:solidFill>
            <a:srgbClr val="663D07"/>
          </a:solidFill>
          <a:latin typeface="Verdana" pitchFamily="34" charset="0"/>
        </a:defRPr>
      </a:lvl4pPr>
      <a:lvl5pPr algn="l" rtl="0" eaLnBrk="1" fontAlgn="base" hangingPunct="1">
        <a:spcBef>
          <a:spcPct val="0"/>
        </a:spcBef>
        <a:spcAft>
          <a:spcPct val="0"/>
        </a:spcAft>
        <a:defRPr sz="3200" b="1">
          <a:solidFill>
            <a:srgbClr val="663D07"/>
          </a:solidFill>
          <a:latin typeface="Verdana" pitchFamily="34" charset="0"/>
        </a:defRPr>
      </a:lvl5pPr>
      <a:lvl6pPr marL="457200" algn="l" rtl="0" eaLnBrk="1" fontAlgn="base" hangingPunct="1">
        <a:spcBef>
          <a:spcPct val="0"/>
        </a:spcBef>
        <a:spcAft>
          <a:spcPct val="0"/>
        </a:spcAft>
        <a:defRPr sz="3200" b="1">
          <a:solidFill>
            <a:srgbClr val="663D07"/>
          </a:solidFill>
          <a:latin typeface="Verdana" pitchFamily="34" charset="0"/>
        </a:defRPr>
      </a:lvl6pPr>
      <a:lvl7pPr marL="914400" algn="l" rtl="0" eaLnBrk="1" fontAlgn="base" hangingPunct="1">
        <a:spcBef>
          <a:spcPct val="0"/>
        </a:spcBef>
        <a:spcAft>
          <a:spcPct val="0"/>
        </a:spcAft>
        <a:defRPr sz="3200" b="1">
          <a:solidFill>
            <a:srgbClr val="663D07"/>
          </a:solidFill>
          <a:latin typeface="Verdana" pitchFamily="34" charset="0"/>
        </a:defRPr>
      </a:lvl7pPr>
      <a:lvl8pPr marL="1371600" algn="l" rtl="0" eaLnBrk="1" fontAlgn="base" hangingPunct="1">
        <a:spcBef>
          <a:spcPct val="0"/>
        </a:spcBef>
        <a:spcAft>
          <a:spcPct val="0"/>
        </a:spcAft>
        <a:defRPr sz="3200" b="1">
          <a:solidFill>
            <a:srgbClr val="663D07"/>
          </a:solidFill>
          <a:latin typeface="Verdana" pitchFamily="34" charset="0"/>
        </a:defRPr>
      </a:lvl8pPr>
      <a:lvl9pPr marL="1828800" algn="l" rtl="0" eaLnBrk="1" fontAlgn="base" hangingPunct="1">
        <a:spcBef>
          <a:spcPct val="0"/>
        </a:spcBef>
        <a:spcAft>
          <a:spcPct val="0"/>
        </a:spcAft>
        <a:defRPr sz="3200" b="1">
          <a:solidFill>
            <a:srgbClr val="663D07"/>
          </a:solidFill>
          <a:latin typeface="Verdana" pitchFamily="34" charset="0"/>
        </a:defRPr>
      </a:lvl9pPr>
    </p:titleStyle>
    <p:bodyStyle>
      <a:lvl1pPr marL="0" marR="0" indent="0" algn="l" defTabSz="914400" rtl="0" eaLnBrk="1" fontAlgn="base" latinLnBrk="0" hangingPunct="1">
        <a:lnSpc>
          <a:spcPct val="95000"/>
        </a:lnSpc>
        <a:spcBef>
          <a:spcPct val="10000"/>
        </a:spcBef>
        <a:spcAft>
          <a:spcPct val="0"/>
        </a:spcAft>
        <a:buClrTx/>
        <a:buSzPct val="105000"/>
        <a:buFontTx/>
        <a:buNone/>
        <a:tabLst/>
        <a:defRPr lang="en-US" sz="2000">
          <a:solidFill>
            <a:schemeClr val="tx1"/>
          </a:solidFill>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5pPr>
      <a:lvl6pPr marL="2514600" indent="-228600" algn="l" rtl="0" eaLnBrk="1" fontAlgn="base" hangingPunct="1">
        <a:lnSpc>
          <a:spcPct val="80000"/>
        </a:lnSpc>
        <a:spcBef>
          <a:spcPct val="40000"/>
        </a:spcBef>
        <a:spcAft>
          <a:spcPct val="0"/>
        </a:spcAft>
        <a:buChar char="»"/>
        <a:defRPr sz="1600">
          <a:solidFill>
            <a:schemeClr val="tx1"/>
          </a:solidFill>
          <a:latin typeface="+mn-lt"/>
        </a:defRPr>
      </a:lvl6pPr>
      <a:lvl7pPr marL="2971800" indent="-228600" algn="l" rtl="0" eaLnBrk="1" fontAlgn="base" hangingPunct="1">
        <a:lnSpc>
          <a:spcPct val="80000"/>
        </a:lnSpc>
        <a:spcBef>
          <a:spcPct val="40000"/>
        </a:spcBef>
        <a:spcAft>
          <a:spcPct val="0"/>
        </a:spcAft>
        <a:buChar char="»"/>
        <a:defRPr sz="1600">
          <a:solidFill>
            <a:schemeClr val="tx1"/>
          </a:solidFill>
          <a:latin typeface="+mn-lt"/>
        </a:defRPr>
      </a:lvl7pPr>
      <a:lvl8pPr marL="3429000" indent="-228600" algn="l" rtl="0" eaLnBrk="1" fontAlgn="base" hangingPunct="1">
        <a:lnSpc>
          <a:spcPct val="80000"/>
        </a:lnSpc>
        <a:spcBef>
          <a:spcPct val="40000"/>
        </a:spcBef>
        <a:spcAft>
          <a:spcPct val="0"/>
        </a:spcAft>
        <a:buChar char="»"/>
        <a:defRPr sz="1600">
          <a:solidFill>
            <a:schemeClr val="tx1"/>
          </a:solidFill>
          <a:latin typeface="+mn-lt"/>
        </a:defRPr>
      </a:lvl8pPr>
      <a:lvl9pPr marL="3886200" indent="-228600" algn="l" rtl="0" eaLnBrk="1" fontAlgn="base" hangingPunct="1">
        <a:lnSpc>
          <a:spcPct val="80000"/>
        </a:lnSpc>
        <a:spcBef>
          <a:spcPct val="40000"/>
        </a:spcBef>
        <a:spcAft>
          <a:spcPct val="0"/>
        </a:spcAft>
        <a:buChar char="»"/>
        <a:defRPr sz="16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16000" y="396000"/>
            <a:ext cx="7502400" cy="79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lgn="l" rtl="0" fontAlgn="base">
              <a:spcBef>
                <a:spcPct val="0"/>
              </a:spcBef>
              <a:spcAft>
                <a:spcPct val="0"/>
              </a:spcAft>
            </a:pPr>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1116000" y="1476000"/>
            <a:ext cx="7500937" cy="439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rmAutofit/>
          </a:bodyPr>
          <a:lstStyle/>
          <a:p>
            <a:pPr marL="342900" marR="0" lvl="0"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Click to edit Master text styles</a:t>
            </a:r>
          </a:p>
          <a:p>
            <a:pPr marL="342900" marR="0" lvl="1"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Second level</a:t>
            </a:r>
          </a:p>
          <a:p>
            <a:pPr marL="342900" marR="0" lvl="2"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Third level</a:t>
            </a:r>
          </a:p>
          <a:p>
            <a:pPr marL="342900" marR="0" lvl="3"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Fourth level</a:t>
            </a:r>
          </a:p>
          <a:p>
            <a:pPr marL="342900" marR="0" lvl="4" indent="-342900" algn="l" defTabSz="914400" rtl="0" eaLnBrk="1" fontAlgn="base" latinLnBrk="0" hangingPunct="1">
              <a:lnSpc>
                <a:spcPct val="95000"/>
              </a:lnSpc>
              <a:spcBef>
                <a:spcPct val="10000"/>
              </a:spcBef>
              <a:spcAft>
                <a:spcPct val="0"/>
              </a:spcAft>
              <a:buClrTx/>
              <a:buSzPct val="105000"/>
              <a:buFontTx/>
              <a:buChar char="•"/>
              <a:tabLst/>
              <a:defRPr/>
            </a:pPr>
            <a:r>
              <a:rPr kumimoji="0" lang="en-US" sz="2000" b="0" i="0" u="none" strike="noStrike" kern="0" cap="none" spc="0" normalizeH="0" baseline="0" noProof="0" smtClean="0">
                <a:ln>
                  <a:noFill/>
                </a:ln>
                <a:solidFill>
                  <a:srgbClr val="653E16"/>
                </a:solidFill>
                <a:effectLst/>
                <a:uLnTx/>
                <a:uFillTx/>
                <a:latin typeface="+mn-lt"/>
                <a:ea typeface="+mn-ea"/>
                <a:cs typeface="+mn-cs"/>
              </a:rPr>
              <a:t>Fifth level</a:t>
            </a:r>
            <a:endParaRPr kumimoji="0" lang="en-US" sz="2000" b="0" i="0" u="none" strike="noStrike" kern="0" cap="none" spc="0" normalizeH="0" baseline="0" noProof="0" dirty="0" smtClean="0">
              <a:ln>
                <a:noFill/>
              </a:ln>
              <a:solidFill>
                <a:srgbClr val="653E16"/>
              </a:solidFill>
              <a:effectLst/>
              <a:uLnTx/>
              <a:uFillTx/>
              <a:latin typeface="+mn-lt"/>
            </a:endParaRPr>
          </a:p>
        </p:txBody>
      </p:sp>
      <p:sp>
        <p:nvSpPr>
          <p:cNvPr id="4" name="Date Placeholder 3"/>
          <p:cNvSpPr>
            <a:spLocks noGrp="1"/>
          </p:cNvSpPr>
          <p:nvPr>
            <p:ph type="dt" sz="half" idx="2"/>
          </p:nvPr>
        </p:nvSpPr>
        <p:spPr>
          <a:xfrm>
            <a:off x="6516216" y="6309320"/>
            <a:ext cx="2133600" cy="365125"/>
          </a:xfrm>
          <a:prstGeom prst="rect">
            <a:avLst/>
          </a:prstGeom>
        </p:spPr>
        <p:txBody>
          <a:bodyPr vert="horz" lIns="91440" tIns="45720" rIns="91440" bIns="45720" rtlCol="0" anchor="ctr"/>
          <a:lstStyle>
            <a:lvl1pPr algn="r">
              <a:defRPr sz="1000">
                <a:solidFill>
                  <a:schemeClr val="accent5"/>
                </a:solidFill>
                <a:latin typeface="+mn-lt"/>
              </a:defRPr>
            </a:lvl1pPr>
          </a:lstStyle>
          <a:p>
            <a:fld id="{EC452AD1-6F44-468D-BF6F-A9DEC91B31CC}" type="datetimeFigureOut">
              <a:rPr lang="nl-NL" smtClean="0">
                <a:solidFill>
                  <a:srgbClr val="E8DDCD"/>
                </a:solidFill>
              </a:rPr>
              <a:pPr/>
              <a:t>31-5-2015</a:t>
            </a:fld>
            <a:endParaRPr lang="nl-NL">
              <a:solidFill>
                <a:srgbClr val="E8DDCD"/>
              </a:solidFill>
            </a:endParaRPr>
          </a:p>
        </p:txBody>
      </p:sp>
      <p:sp>
        <p:nvSpPr>
          <p:cNvPr id="5" name="Footer Placeholder 4"/>
          <p:cNvSpPr>
            <a:spLocks noGrp="1"/>
          </p:cNvSpPr>
          <p:nvPr>
            <p:ph type="ftr" sz="quarter" idx="3"/>
          </p:nvPr>
        </p:nvSpPr>
        <p:spPr>
          <a:xfrm>
            <a:off x="3124200" y="6309320"/>
            <a:ext cx="2895600" cy="365125"/>
          </a:xfrm>
          <a:prstGeom prst="rect">
            <a:avLst/>
          </a:prstGeom>
        </p:spPr>
        <p:txBody>
          <a:bodyPr vert="horz" lIns="91440" tIns="45720" rIns="91440" bIns="45720" rtlCol="0" anchor="ctr"/>
          <a:lstStyle>
            <a:lvl1pPr algn="ctr">
              <a:defRPr sz="1000">
                <a:solidFill>
                  <a:schemeClr val="accent5"/>
                </a:solidFill>
                <a:latin typeface="+mn-lt"/>
              </a:defRPr>
            </a:lvl1pPr>
          </a:lstStyle>
          <a:p>
            <a:endParaRPr lang="nl-NL">
              <a:solidFill>
                <a:srgbClr val="E8DDCD"/>
              </a:solidFill>
            </a:endParaRPr>
          </a:p>
        </p:txBody>
      </p:sp>
      <p:pic>
        <p:nvPicPr>
          <p:cNvPr id="2050" name="Picture 2" descr="C:\Users\Tester\Desktop\Panteia logo payoff - RGB.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138000"/>
            <a:ext cx="2279513" cy="71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11966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1" fontAlgn="base" hangingPunct="1">
        <a:spcBef>
          <a:spcPct val="0"/>
        </a:spcBef>
        <a:spcAft>
          <a:spcPct val="0"/>
        </a:spcAft>
        <a:defRPr lang="en-US" sz="2800" b="1" dirty="0" smtClean="0">
          <a:solidFill>
            <a:schemeClr val="accent3"/>
          </a:solidFill>
          <a:latin typeface="+mj-lt"/>
          <a:ea typeface="+mj-ea"/>
          <a:cs typeface="+mj-cs"/>
        </a:defRPr>
      </a:lvl1pPr>
      <a:lvl2pPr algn="l" rtl="0" eaLnBrk="1" fontAlgn="base" hangingPunct="1">
        <a:spcBef>
          <a:spcPct val="0"/>
        </a:spcBef>
        <a:spcAft>
          <a:spcPct val="0"/>
        </a:spcAft>
        <a:defRPr sz="3200" b="1">
          <a:solidFill>
            <a:srgbClr val="663D07"/>
          </a:solidFill>
          <a:latin typeface="Verdana" pitchFamily="34" charset="0"/>
        </a:defRPr>
      </a:lvl2pPr>
      <a:lvl3pPr algn="l" rtl="0" eaLnBrk="1" fontAlgn="base" hangingPunct="1">
        <a:spcBef>
          <a:spcPct val="0"/>
        </a:spcBef>
        <a:spcAft>
          <a:spcPct val="0"/>
        </a:spcAft>
        <a:defRPr sz="3200" b="1">
          <a:solidFill>
            <a:srgbClr val="663D07"/>
          </a:solidFill>
          <a:latin typeface="Verdana" pitchFamily="34" charset="0"/>
        </a:defRPr>
      </a:lvl3pPr>
      <a:lvl4pPr algn="l" rtl="0" eaLnBrk="1" fontAlgn="base" hangingPunct="1">
        <a:spcBef>
          <a:spcPct val="0"/>
        </a:spcBef>
        <a:spcAft>
          <a:spcPct val="0"/>
        </a:spcAft>
        <a:defRPr sz="3200" b="1">
          <a:solidFill>
            <a:srgbClr val="663D07"/>
          </a:solidFill>
          <a:latin typeface="Verdana" pitchFamily="34" charset="0"/>
        </a:defRPr>
      </a:lvl4pPr>
      <a:lvl5pPr algn="l" rtl="0" eaLnBrk="1" fontAlgn="base" hangingPunct="1">
        <a:spcBef>
          <a:spcPct val="0"/>
        </a:spcBef>
        <a:spcAft>
          <a:spcPct val="0"/>
        </a:spcAft>
        <a:defRPr sz="3200" b="1">
          <a:solidFill>
            <a:srgbClr val="663D07"/>
          </a:solidFill>
          <a:latin typeface="Verdana" pitchFamily="34" charset="0"/>
        </a:defRPr>
      </a:lvl5pPr>
      <a:lvl6pPr marL="457200" algn="l" rtl="0" eaLnBrk="1" fontAlgn="base" hangingPunct="1">
        <a:spcBef>
          <a:spcPct val="0"/>
        </a:spcBef>
        <a:spcAft>
          <a:spcPct val="0"/>
        </a:spcAft>
        <a:defRPr sz="3200" b="1">
          <a:solidFill>
            <a:srgbClr val="663D07"/>
          </a:solidFill>
          <a:latin typeface="Verdana" pitchFamily="34" charset="0"/>
        </a:defRPr>
      </a:lvl6pPr>
      <a:lvl7pPr marL="914400" algn="l" rtl="0" eaLnBrk="1" fontAlgn="base" hangingPunct="1">
        <a:spcBef>
          <a:spcPct val="0"/>
        </a:spcBef>
        <a:spcAft>
          <a:spcPct val="0"/>
        </a:spcAft>
        <a:defRPr sz="3200" b="1">
          <a:solidFill>
            <a:srgbClr val="663D07"/>
          </a:solidFill>
          <a:latin typeface="Verdana" pitchFamily="34" charset="0"/>
        </a:defRPr>
      </a:lvl7pPr>
      <a:lvl8pPr marL="1371600" algn="l" rtl="0" eaLnBrk="1" fontAlgn="base" hangingPunct="1">
        <a:spcBef>
          <a:spcPct val="0"/>
        </a:spcBef>
        <a:spcAft>
          <a:spcPct val="0"/>
        </a:spcAft>
        <a:defRPr sz="3200" b="1">
          <a:solidFill>
            <a:srgbClr val="663D07"/>
          </a:solidFill>
          <a:latin typeface="Verdana" pitchFamily="34" charset="0"/>
        </a:defRPr>
      </a:lvl8pPr>
      <a:lvl9pPr marL="1828800" algn="l" rtl="0" eaLnBrk="1" fontAlgn="base" hangingPunct="1">
        <a:spcBef>
          <a:spcPct val="0"/>
        </a:spcBef>
        <a:spcAft>
          <a:spcPct val="0"/>
        </a:spcAft>
        <a:defRPr sz="3200" b="1">
          <a:solidFill>
            <a:srgbClr val="663D07"/>
          </a:solidFill>
          <a:latin typeface="Verdana" pitchFamily="34" charset="0"/>
        </a:defRPr>
      </a:lvl9pPr>
    </p:titleStyle>
    <p:bodyStyle>
      <a:lvl1pPr marL="0" marR="0" indent="0" algn="l" defTabSz="914400" rtl="0" eaLnBrk="1" fontAlgn="base" latinLnBrk="0" hangingPunct="1">
        <a:lnSpc>
          <a:spcPct val="95000"/>
        </a:lnSpc>
        <a:spcBef>
          <a:spcPct val="10000"/>
        </a:spcBef>
        <a:spcAft>
          <a:spcPct val="0"/>
        </a:spcAft>
        <a:buClrTx/>
        <a:buSzPct val="105000"/>
        <a:buFontTx/>
        <a:buNone/>
        <a:tabLst/>
        <a:defRPr lang="en-US" sz="2000">
          <a:solidFill>
            <a:schemeClr val="tx1"/>
          </a:solidFill>
          <a:latin typeface="+mn-lt"/>
          <a:ea typeface="+mn-ea"/>
          <a:cs typeface="+mn-cs"/>
        </a:defRPr>
      </a:lvl1pPr>
      <a:lvl2pPr marL="742950" marR="0" indent="-28575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2pPr>
      <a:lvl3pPr marL="1143000" marR="0" indent="-22860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3pPr>
      <a:lvl4pPr marL="1600200" marR="0" indent="-22860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4pPr>
      <a:lvl5pPr marL="2057400" marR="0" indent="-228600" algn="l" defTabSz="914400" rtl="0" eaLnBrk="1" fontAlgn="base" latinLnBrk="0" hangingPunct="1">
        <a:lnSpc>
          <a:spcPct val="95000"/>
        </a:lnSpc>
        <a:spcBef>
          <a:spcPct val="10000"/>
        </a:spcBef>
        <a:spcAft>
          <a:spcPct val="0"/>
        </a:spcAft>
        <a:buClrTx/>
        <a:buSzPct val="105000"/>
        <a:buFontTx/>
        <a:buChar char="•"/>
        <a:tabLst/>
        <a:defRPr lang="en-US" sz="2000">
          <a:solidFill>
            <a:schemeClr val="tx1"/>
          </a:solidFill>
          <a:latin typeface="+mn-lt"/>
          <a:ea typeface="+mn-ea"/>
          <a:cs typeface="+mn-cs"/>
        </a:defRPr>
      </a:lvl5pPr>
      <a:lvl6pPr marL="2514600" indent="-228600" algn="l" rtl="0" eaLnBrk="1" fontAlgn="base" hangingPunct="1">
        <a:lnSpc>
          <a:spcPct val="80000"/>
        </a:lnSpc>
        <a:spcBef>
          <a:spcPct val="40000"/>
        </a:spcBef>
        <a:spcAft>
          <a:spcPct val="0"/>
        </a:spcAft>
        <a:buChar char="»"/>
        <a:defRPr sz="1600">
          <a:solidFill>
            <a:schemeClr val="tx1"/>
          </a:solidFill>
          <a:latin typeface="+mn-lt"/>
        </a:defRPr>
      </a:lvl6pPr>
      <a:lvl7pPr marL="2971800" indent="-228600" algn="l" rtl="0" eaLnBrk="1" fontAlgn="base" hangingPunct="1">
        <a:lnSpc>
          <a:spcPct val="80000"/>
        </a:lnSpc>
        <a:spcBef>
          <a:spcPct val="40000"/>
        </a:spcBef>
        <a:spcAft>
          <a:spcPct val="0"/>
        </a:spcAft>
        <a:buChar char="»"/>
        <a:defRPr sz="1600">
          <a:solidFill>
            <a:schemeClr val="tx1"/>
          </a:solidFill>
          <a:latin typeface="+mn-lt"/>
        </a:defRPr>
      </a:lvl7pPr>
      <a:lvl8pPr marL="3429000" indent="-228600" algn="l" rtl="0" eaLnBrk="1" fontAlgn="base" hangingPunct="1">
        <a:lnSpc>
          <a:spcPct val="80000"/>
        </a:lnSpc>
        <a:spcBef>
          <a:spcPct val="40000"/>
        </a:spcBef>
        <a:spcAft>
          <a:spcPct val="0"/>
        </a:spcAft>
        <a:buChar char="»"/>
        <a:defRPr sz="1600">
          <a:solidFill>
            <a:schemeClr val="tx1"/>
          </a:solidFill>
          <a:latin typeface="+mn-lt"/>
        </a:defRPr>
      </a:lvl8pPr>
      <a:lvl9pPr marL="3886200" indent="-228600" algn="l" rtl="0" eaLnBrk="1" fontAlgn="base" hangingPunct="1">
        <a:lnSpc>
          <a:spcPct val="80000"/>
        </a:lnSpc>
        <a:spcBef>
          <a:spcPct val="40000"/>
        </a:spcBef>
        <a:spcAft>
          <a:spcPct val="0"/>
        </a:spcAft>
        <a:buChar char="»"/>
        <a:defRPr sz="16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hyperlink" Target="mailto:j.snijders@panteia.nl"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_TITLE_1">
    <p:spTree>
      <p:nvGrpSpPr>
        <p:cNvPr id="1" name=""/>
        <p:cNvGrpSpPr/>
        <p:nvPr/>
      </p:nvGrpSpPr>
      <p:grpSpPr>
        <a:xfrm>
          <a:off x="0" y="0"/>
          <a:ext cx="0" cy="0"/>
          <a:chOff x="0" y="0"/>
          <a:chExt cx="0" cy="0"/>
        </a:xfrm>
      </p:grpSpPr>
      <p:sp>
        <p:nvSpPr>
          <p:cNvPr id="3074" name="shpTitle"/>
          <p:cNvSpPr>
            <a:spLocks noGrp="1"/>
          </p:cNvSpPr>
          <p:nvPr>
            <p:ph type="ctrTitle"/>
          </p:nvPr>
        </p:nvSpPr>
        <p:spPr/>
        <p:txBody>
          <a:bodyPr/>
          <a:lstStyle/>
          <a:p>
            <a:pPr eaLnBrk="1" hangingPunct="1"/>
            <a:r>
              <a:rPr lang="nl-NL" smtClean="0"/>
              <a:t>Enabling environment development</a:t>
            </a:r>
            <a:endParaRPr lang="nl-NL" dirty="0" smtClean="0"/>
          </a:p>
        </p:txBody>
      </p:sp>
      <p:sp>
        <p:nvSpPr>
          <p:cNvPr id="3075" name="shpSubtitle"/>
          <p:cNvSpPr>
            <a:spLocks noGrp="1"/>
          </p:cNvSpPr>
          <p:nvPr>
            <p:ph type="subTitle" idx="1"/>
          </p:nvPr>
        </p:nvSpPr>
        <p:spPr/>
        <p:txBody>
          <a:bodyPr/>
          <a:lstStyle/>
          <a:p>
            <a:pPr eaLnBrk="1" hangingPunct="1"/>
            <a:r>
              <a:rPr lang="en-US" smtClean="0"/>
              <a:t>strengthen legal and policy frameworks, institutions, coordination, capacity strengthening</a:t>
            </a:r>
            <a:endParaRPr lang="nl-NL" dirty="0" smtClean="0"/>
          </a:p>
        </p:txBody>
      </p:sp>
      <p:sp>
        <p:nvSpPr>
          <p:cNvPr id="4" name="Picture Placeholder 2"/>
          <p:cNvSpPr>
            <a:spLocks noGrp="1"/>
          </p:cNvSpPr>
          <p:nvPr>
            <p:ph type="pic" sz="quarter" idx="10"/>
          </p:nvPr>
        </p:nvSpPr>
        <p:spPr>
          <a:xfrm>
            <a:off x="0" y="1231200"/>
            <a:ext cx="9144000" cy="1911600"/>
          </a:xfrm>
          <a:noFill/>
        </p:spPr>
        <p:txBody>
          <a:bodyPr/>
          <a:lstStyle/>
          <a:p>
            <a:endParaRPr lang="nl-NL"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r="87523"/>
          <a:stretch/>
        </p:blipFill>
        <p:spPr>
          <a:xfrm>
            <a:off x="0" y="1238400"/>
            <a:ext cx="1140903" cy="1911096"/>
          </a:xfrm>
          <a:prstGeom prst="rect">
            <a:avLst/>
          </a:prstGeom>
        </p:spPr>
      </p:pic>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l="81468"/>
          <a:stretch/>
        </p:blipFill>
        <p:spPr>
          <a:xfrm>
            <a:off x="7449424" y="1238400"/>
            <a:ext cx="1694576" cy="1911096"/>
          </a:xfrm>
          <a:prstGeom prst="rect">
            <a:avLst/>
          </a:prstGeom>
        </p:spPr>
      </p:pic>
      <p:sp>
        <p:nvSpPr>
          <p:cNvPr id="2" name="Footer Placeholder 1"/>
          <p:cNvSpPr>
            <a:spLocks noGrp="1"/>
          </p:cNvSpPr>
          <p:nvPr>
            <p:ph type="ftr" sz="quarter" idx="12"/>
          </p:nvPr>
        </p:nvSpPr>
        <p:spPr/>
        <p:txBody>
          <a:bodyPr/>
          <a:lstStyle/>
          <a:p>
            <a:r>
              <a:rPr lang="en-GB" smtClean="0"/>
              <a:t>Jacqueline Snijders</a:t>
            </a:r>
            <a:endParaRPr lang="en-GB"/>
          </a:p>
        </p:txBody>
      </p:sp>
      <p:sp>
        <p:nvSpPr>
          <p:cNvPr id="3" name="Date Placeholder 2"/>
          <p:cNvSpPr>
            <a:spLocks noGrp="1"/>
          </p:cNvSpPr>
          <p:nvPr>
            <p:ph type="dt" sz="half" idx="11"/>
          </p:nvPr>
        </p:nvSpPr>
        <p:spPr/>
        <p:txBody>
          <a:bodyPr/>
          <a:lstStyle/>
          <a:p>
            <a:r>
              <a:rPr lang="en-GB" smtClean="0"/>
              <a:t>June 1, 2015</a:t>
            </a:r>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2060848"/>
            <a:ext cx="7500937" cy="3807152"/>
          </a:xfrm>
        </p:spPr>
        <p:txBody>
          <a:bodyPr>
            <a:normAutofit/>
          </a:bodyPr>
          <a:lstStyle/>
          <a:p>
            <a:pPr marL="0" indent="0">
              <a:buNone/>
            </a:pPr>
            <a:r>
              <a:rPr lang="en-US" dirty="0" smtClean="0">
                <a:solidFill>
                  <a:srgbClr val="653E16"/>
                </a:solidFill>
              </a:rPr>
              <a:t>Informal </a:t>
            </a:r>
            <a:r>
              <a:rPr lang="en-US" dirty="0">
                <a:solidFill>
                  <a:srgbClr val="653E16"/>
                </a:solidFill>
              </a:rPr>
              <a:t>economy’ refers to all economic activities, by economic units as well as by individual workers, that are – in law or in practice – not covered or insufficiently covered by formal arrangements. </a:t>
            </a:r>
            <a:endParaRPr lang="en-US" dirty="0" smtClean="0">
              <a:solidFill>
                <a:srgbClr val="653E16"/>
              </a:solidFill>
            </a:endParaRPr>
          </a:p>
          <a:p>
            <a:pPr marL="0" indent="0">
              <a:buNone/>
            </a:pPr>
            <a:endParaRPr lang="en-US" dirty="0">
              <a:solidFill>
                <a:srgbClr val="653E16"/>
              </a:solidFill>
            </a:endParaRPr>
          </a:p>
          <a:p>
            <a:pPr marL="0" indent="0">
              <a:buNone/>
            </a:pPr>
            <a:r>
              <a:rPr lang="en-US" dirty="0" smtClean="0">
                <a:solidFill>
                  <a:srgbClr val="653E16"/>
                </a:solidFill>
              </a:rPr>
              <a:t>As </a:t>
            </a:r>
            <a:r>
              <a:rPr lang="en-US" dirty="0">
                <a:solidFill>
                  <a:srgbClr val="653E16"/>
                </a:solidFill>
              </a:rPr>
              <a:t>such, it covers both:</a:t>
            </a:r>
          </a:p>
          <a:p>
            <a:r>
              <a:rPr lang="en-US" dirty="0" smtClean="0">
                <a:solidFill>
                  <a:srgbClr val="653E16"/>
                </a:solidFill>
              </a:rPr>
              <a:t>informal </a:t>
            </a:r>
            <a:r>
              <a:rPr lang="en-US" dirty="0">
                <a:solidFill>
                  <a:srgbClr val="653E16"/>
                </a:solidFill>
              </a:rPr>
              <a:t>enterprises, and </a:t>
            </a:r>
          </a:p>
          <a:p>
            <a:r>
              <a:rPr lang="en-US" dirty="0" smtClean="0">
                <a:solidFill>
                  <a:srgbClr val="653E16"/>
                </a:solidFill>
              </a:rPr>
              <a:t>informal employment</a:t>
            </a:r>
          </a:p>
          <a:p>
            <a:endParaRPr lang="en-US" dirty="0">
              <a:solidFill>
                <a:srgbClr val="653E16"/>
              </a:solidFill>
            </a:endParaRPr>
          </a:p>
          <a:p>
            <a:pPr marL="0" indent="0">
              <a:buNone/>
            </a:pPr>
            <a:r>
              <a:rPr lang="en-US" dirty="0" smtClean="0">
                <a:solidFill>
                  <a:srgbClr val="653E16"/>
                </a:solidFill>
              </a:rPr>
              <a:t>Results </a:t>
            </a:r>
            <a:r>
              <a:rPr lang="en-US" dirty="0" smtClean="0">
                <a:solidFill>
                  <a:srgbClr val="653E16"/>
                </a:solidFill>
              </a:rPr>
              <a:t>presented focus </a:t>
            </a:r>
            <a:r>
              <a:rPr lang="en-US" dirty="0" smtClean="0">
                <a:solidFill>
                  <a:srgbClr val="653E16"/>
                </a:solidFill>
              </a:rPr>
              <a:t>on informal enterprises: study carried out </a:t>
            </a:r>
            <a:r>
              <a:rPr lang="en-US" dirty="0" smtClean="0">
                <a:solidFill>
                  <a:srgbClr val="653E16"/>
                </a:solidFill>
              </a:rPr>
              <a:t>by </a:t>
            </a:r>
            <a:r>
              <a:rPr lang="en-US" dirty="0" err="1" smtClean="0">
                <a:solidFill>
                  <a:srgbClr val="653E16"/>
                </a:solidFill>
              </a:rPr>
              <a:t>Panteia</a:t>
            </a:r>
            <a:r>
              <a:rPr lang="en-US" dirty="0" smtClean="0">
                <a:solidFill>
                  <a:srgbClr val="653E16"/>
                </a:solidFill>
              </a:rPr>
              <a:t> for </a:t>
            </a:r>
            <a:r>
              <a:rPr lang="en-US" dirty="0">
                <a:solidFill>
                  <a:srgbClr val="653E16"/>
                </a:solidFill>
              </a:rPr>
              <a:t>GIZ </a:t>
            </a:r>
            <a:r>
              <a:rPr lang="en-US" dirty="0" smtClean="0">
                <a:solidFill>
                  <a:srgbClr val="653E16"/>
                </a:solidFill>
              </a:rPr>
              <a:t>and ILO  on whether and how the level of formalization could be improved. </a:t>
            </a:r>
            <a:endParaRPr lang="nl-NL" dirty="0">
              <a:solidFill>
                <a:srgbClr val="653E16"/>
              </a:solidFill>
            </a:endParaRPr>
          </a:p>
        </p:txBody>
      </p:sp>
      <p:sp>
        <p:nvSpPr>
          <p:cNvPr id="3" name="Title 2"/>
          <p:cNvSpPr>
            <a:spLocks noGrp="1"/>
          </p:cNvSpPr>
          <p:nvPr>
            <p:ph type="title"/>
          </p:nvPr>
        </p:nvSpPr>
        <p:spPr>
          <a:xfrm>
            <a:off x="1187624" y="620688"/>
            <a:ext cx="7502400" cy="1224048"/>
          </a:xfrm>
        </p:spPr>
        <p:txBody>
          <a:bodyPr/>
          <a:lstStyle/>
          <a:p>
            <a:r>
              <a:rPr lang="en-US" dirty="0" smtClean="0"/>
              <a:t>4. Stimulate </a:t>
            </a:r>
            <a:r>
              <a:rPr lang="en-US" dirty="0"/>
              <a:t>formalization of informal SMEs</a:t>
            </a:r>
          </a:p>
        </p:txBody>
      </p:sp>
    </p:spTree>
    <p:extLst>
      <p:ext uri="{BB962C8B-B14F-4D97-AF65-F5344CB8AC3E}">
        <p14:creationId xmlns:p14="http://schemas.microsoft.com/office/powerpoint/2010/main" val="2837043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pPr marL="0" indent="0">
              <a:buNone/>
            </a:pPr>
            <a:r>
              <a:rPr lang="en-US" sz="2400" dirty="0"/>
              <a:t>Informal enterprises are usually defined in terms </a:t>
            </a:r>
            <a:r>
              <a:rPr lang="en-US" sz="2400" dirty="0" smtClean="0"/>
              <a:t>of: </a:t>
            </a:r>
          </a:p>
          <a:p>
            <a:r>
              <a:rPr lang="en-US" sz="2400" dirty="0" smtClean="0"/>
              <a:t>lack </a:t>
            </a:r>
            <a:r>
              <a:rPr lang="en-US" sz="2400" dirty="0"/>
              <a:t>of compliance with government regulations (in particular regarding registration, payment of taxes and social contributions, and </a:t>
            </a:r>
            <a:r>
              <a:rPr lang="en-US" sz="2400" dirty="0" err="1"/>
              <a:t>labour</a:t>
            </a:r>
            <a:r>
              <a:rPr lang="en-US" sz="2400" dirty="0"/>
              <a:t> regulations) and/or </a:t>
            </a:r>
            <a:endParaRPr lang="en-US" sz="2400" dirty="0" smtClean="0"/>
          </a:p>
          <a:p>
            <a:r>
              <a:rPr lang="en-US" sz="2400" dirty="0" smtClean="0"/>
              <a:t>firm size</a:t>
            </a:r>
            <a:endParaRPr lang="en-US" sz="2400" dirty="0"/>
          </a:p>
          <a:p>
            <a:endParaRPr lang="en-GB" dirty="0"/>
          </a:p>
        </p:txBody>
      </p:sp>
      <p:sp>
        <p:nvSpPr>
          <p:cNvPr id="3" name="Title 2"/>
          <p:cNvSpPr>
            <a:spLocks noGrp="1"/>
          </p:cNvSpPr>
          <p:nvPr>
            <p:ph type="title"/>
          </p:nvPr>
        </p:nvSpPr>
        <p:spPr/>
        <p:txBody>
          <a:bodyPr/>
          <a:lstStyle/>
          <a:p>
            <a:r>
              <a:rPr lang="en-GB" dirty="0" smtClean="0"/>
              <a:t>Definition informal enterprises</a:t>
            </a:r>
            <a:endParaRPr lang="en-GB" dirty="0"/>
          </a:p>
        </p:txBody>
      </p:sp>
    </p:spTree>
    <p:extLst>
      <p:ext uri="{BB962C8B-B14F-4D97-AF65-F5344CB8AC3E}">
        <p14:creationId xmlns:p14="http://schemas.microsoft.com/office/powerpoint/2010/main" val="465971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457200" indent="-457200">
              <a:buFont typeface="+mj-lt"/>
              <a:buAutoNum type="arabicPeriod"/>
            </a:pPr>
            <a:r>
              <a:rPr lang="en-US" dirty="0" smtClean="0"/>
              <a:t>Formal </a:t>
            </a:r>
            <a:r>
              <a:rPr lang="en-US" dirty="0"/>
              <a:t>enterprises tend to perform better than informal enterprises. At macro level, an increase in the number and/or size of formal enterprises </a:t>
            </a:r>
            <a:r>
              <a:rPr lang="en-US" dirty="0" smtClean="0"/>
              <a:t>leads to higher GDP </a:t>
            </a:r>
            <a:endParaRPr lang="en-US" dirty="0"/>
          </a:p>
          <a:p>
            <a:pPr marL="457200" indent="-457200">
              <a:buFont typeface="+mj-lt"/>
              <a:buAutoNum type="arabicPeriod"/>
            </a:pPr>
            <a:r>
              <a:rPr lang="en-US" dirty="0" smtClean="0"/>
              <a:t>Many </a:t>
            </a:r>
            <a:r>
              <a:rPr lang="en-US" dirty="0"/>
              <a:t>employees will benefit from </a:t>
            </a:r>
            <a:r>
              <a:rPr lang="en-US" dirty="0" smtClean="0"/>
              <a:t>transition. Higher </a:t>
            </a:r>
            <a:r>
              <a:rPr lang="en-US" dirty="0" err="1"/>
              <a:t>labour</a:t>
            </a:r>
            <a:r>
              <a:rPr lang="en-US" dirty="0"/>
              <a:t> </a:t>
            </a:r>
            <a:r>
              <a:rPr lang="en-US" dirty="0" smtClean="0"/>
              <a:t>productivity makes higher </a:t>
            </a:r>
            <a:r>
              <a:rPr lang="en-US" dirty="0"/>
              <a:t>wages and better working conditions are possible.</a:t>
            </a:r>
          </a:p>
          <a:p>
            <a:pPr marL="457200" indent="-457200">
              <a:buFont typeface="+mj-lt"/>
              <a:buAutoNum type="arabicPeriod"/>
            </a:pPr>
            <a:r>
              <a:rPr lang="en-US" dirty="0" smtClean="0"/>
              <a:t>Increase </a:t>
            </a:r>
            <a:r>
              <a:rPr lang="en-US" dirty="0" smtClean="0"/>
              <a:t>of </a:t>
            </a:r>
            <a:r>
              <a:rPr lang="en-US" dirty="0"/>
              <a:t>the country’s tax revenues, which in turn can be used for various public </a:t>
            </a:r>
            <a:r>
              <a:rPr lang="en-US" dirty="0" smtClean="0"/>
              <a:t>support </a:t>
            </a:r>
            <a:r>
              <a:rPr lang="en-US" dirty="0" err="1" smtClean="0"/>
              <a:t>programmes</a:t>
            </a:r>
            <a:r>
              <a:rPr lang="en-US" dirty="0"/>
              <a:t>.</a:t>
            </a:r>
          </a:p>
          <a:p>
            <a:pPr marL="457200" indent="-457200">
              <a:buFont typeface="+mj-lt"/>
              <a:buAutoNum type="arabicPeriod"/>
            </a:pPr>
            <a:r>
              <a:rPr lang="en-US" dirty="0" smtClean="0"/>
              <a:t>Improvement of </a:t>
            </a:r>
            <a:r>
              <a:rPr lang="en-US" dirty="0"/>
              <a:t>the general attitude towards government, which would in turn have a positive effect on the intention to comply with regulations.</a:t>
            </a:r>
          </a:p>
          <a:p>
            <a:endParaRPr lang="en-GB" dirty="0" smtClean="0"/>
          </a:p>
          <a:p>
            <a:pPr marL="0" indent="0">
              <a:buNone/>
            </a:pPr>
            <a:r>
              <a:rPr lang="en-US" dirty="0"/>
              <a:t>These factors have the potential to reinforce each other, e.g. a larger tax base allows higher government investments in infrastructure, education and the rule of law. </a:t>
            </a:r>
            <a:endParaRPr lang="en-GB" dirty="0"/>
          </a:p>
        </p:txBody>
      </p:sp>
      <p:sp>
        <p:nvSpPr>
          <p:cNvPr id="3" name="Title 2"/>
          <p:cNvSpPr>
            <a:spLocks noGrp="1"/>
          </p:cNvSpPr>
          <p:nvPr>
            <p:ph type="title"/>
          </p:nvPr>
        </p:nvSpPr>
        <p:spPr/>
        <p:txBody>
          <a:bodyPr/>
          <a:lstStyle/>
          <a:p>
            <a:r>
              <a:rPr lang="en-US" sz="2400" dirty="0"/>
              <a:t>Positive effects </a:t>
            </a:r>
            <a:r>
              <a:rPr lang="en-US" sz="2400" dirty="0" smtClean="0"/>
              <a:t>transition </a:t>
            </a:r>
            <a:r>
              <a:rPr lang="en-US" sz="2400" dirty="0"/>
              <a:t>from </a:t>
            </a:r>
            <a:r>
              <a:rPr lang="en-US" sz="2400" dirty="0" smtClean="0"/>
              <a:t>informal to formal</a:t>
            </a:r>
            <a:endParaRPr lang="en-GB" sz="2400" dirty="0"/>
          </a:p>
        </p:txBody>
      </p:sp>
    </p:spTree>
    <p:extLst>
      <p:ext uri="{BB962C8B-B14F-4D97-AF65-F5344CB8AC3E}">
        <p14:creationId xmlns:p14="http://schemas.microsoft.com/office/powerpoint/2010/main" val="24101836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1484784"/>
            <a:ext cx="7500937" cy="4383216"/>
          </a:xfrm>
        </p:spPr>
        <p:txBody>
          <a:bodyPr>
            <a:normAutofit/>
          </a:bodyPr>
          <a:lstStyle/>
          <a:p>
            <a:pPr lvl="0"/>
            <a:endParaRPr lang="en-US" b="1" dirty="0" smtClean="0"/>
          </a:p>
          <a:p>
            <a:pPr marL="0" lvl="0" indent="0">
              <a:buNone/>
            </a:pPr>
            <a:r>
              <a:rPr lang="en-US" b="1" dirty="0" smtClean="0"/>
              <a:t>Depends on: </a:t>
            </a:r>
            <a:endParaRPr lang="en-US" b="1" dirty="0"/>
          </a:p>
          <a:p>
            <a:pPr lvl="0"/>
            <a:endParaRPr lang="en-US" b="1" dirty="0" smtClean="0"/>
          </a:p>
          <a:p>
            <a:pPr lvl="0"/>
            <a:r>
              <a:rPr lang="en-US" b="1" dirty="0" smtClean="0">
                <a:solidFill>
                  <a:srgbClr val="C00000"/>
                </a:solidFill>
              </a:rPr>
              <a:t>Costs</a:t>
            </a:r>
            <a:r>
              <a:rPr lang="en-US" b="1" dirty="0" smtClean="0"/>
              <a:t> </a:t>
            </a:r>
            <a:r>
              <a:rPr lang="en-US" dirty="0" smtClean="0"/>
              <a:t>of becoming </a:t>
            </a:r>
            <a:r>
              <a:rPr lang="en-US" dirty="0"/>
              <a:t>and remaining </a:t>
            </a:r>
            <a:r>
              <a:rPr lang="en-US" dirty="0" smtClean="0"/>
              <a:t>formal: entry </a:t>
            </a:r>
            <a:r>
              <a:rPr lang="en-US" dirty="0"/>
              <a:t>costs (registration costs); taxes, fees and social contributions; and compliance costs (e.g. with </a:t>
            </a:r>
            <a:r>
              <a:rPr lang="en-US" dirty="0" err="1"/>
              <a:t>labour</a:t>
            </a:r>
            <a:r>
              <a:rPr lang="en-US" dirty="0"/>
              <a:t> regulations and property registration</a:t>
            </a:r>
            <a:r>
              <a:rPr lang="en-US" dirty="0" smtClean="0"/>
              <a:t>)</a:t>
            </a:r>
          </a:p>
          <a:p>
            <a:pPr marL="0" lvl="0" indent="0">
              <a:buNone/>
            </a:pPr>
            <a:r>
              <a:rPr lang="en-US" dirty="0" smtClean="0"/>
              <a:t> </a:t>
            </a:r>
            <a:endParaRPr lang="nl-NL" dirty="0"/>
          </a:p>
          <a:p>
            <a:pPr lvl="0"/>
            <a:r>
              <a:rPr lang="en-US" b="1" dirty="0">
                <a:solidFill>
                  <a:srgbClr val="C00000"/>
                </a:solidFill>
              </a:rPr>
              <a:t>Benefits</a:t>
            </a:r>
            <a:r>
              <a:rPr lang="en-US" b="1" dirty="0"/>
              <a:t> </a:t>
            </a:r>
            <a:r>
              <a:rPr lang="en-US" dirty="0" smtClean="0"/>
              <a:t>of being formal: reduction </a:t>
            </a:r>
            <a:r>
              <a:rPr lang="en-US" dirty="0"/>
              <a:t>in the risk of closure or having to pay fines or bribes; </a:t>
            </a:r>
            <a:r>
              <a:rPr lang="en-US" dirty="0" smtClean="0"/>
              <a:t>easier </a:t>
            </a:r>
            <a:r>
              <a:rPr lang="en-US" dirty="0"/>
              <a:t>to establish an enterprise at a permanent location; </a:t>
            </a:r>
            <a:r>
              <a:rPr lang="en-US" dirty="0" smtClean="0"/>
              <a:t>better </a:t>
            </a:r>
            <a:r>
              <a:rPr lang="en-US" dirty="0"/>
              <a:t>access to (public) business development services, financial services and insurance services; and getting access to more and different markets.</a:t>
            </a:r>
            <a:endParaRPr lang="nl-NL" dirty="0"/>
          </a:p>
          <a:p>
            <a:endParaRPr lang="en-GB" dirty="0"/>
          </a:p>
        </p:txBody>
      </p:sp>
      <p:sp>
        <p:nvSpPr>
          <p:cNvPr id="3" name="Title 2"/>
          <p:cNvSpPr>
            <a:spLocks noGrp="1"/>
          </p:cNvSpPr>
          <p:nvPr>
            <p:ph type="title"/>
          </p:nvPr>
        </p:nvSpPr>
        <p:spPr>
          <a:xfrm>
            <a:off x="1116000" y="396000"/>
            <a:ext cx="7502400" cy="1016776"/>
          </a:xfrm>
        </p:spPr>
        <p:txBody>
          <a:bodyPr/>
          <a:lstStyle/>
          <a:p>
            <a:r>
              <a:rPr lang="en-US" dirty="0"/>
              <a:t>Choice </a:t>
            </a:r>
            <a:r>
              <a:rPr lang="en-US" dirty="0" smtClean="0"/>
              <a:t>for formal </a:t>
            </a:r>
            <a:r>
              <a:rPr lang="en-US" dirty="0"/>
              <a:t>or </a:t>
            </a:r>
            <a:r>
              <a:rPr lang="en-US" dirty="0" smtClean="0"/>
              <a:t>informal entrepreneurship</a:t>
            </a:r>
            <a:endParaRPr lang="en-GB" dirty="0"/>
          </a:p>
        </p:txBody>
      </p:sp>
    </p:spTree>
    <p:extLst>
      <p:ext uri="{BB962C8B-B14F-4D97-AF65-F5344CB8AC3E}">
        <p14:creationId xmlns:p14="http://schemas.microsoft.com/office/powerpoint/2010/main" val="681815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1988840"/>
            <a:ext cx="7500937" cy="4248472"/>
          </a:xfrm>
        </p:spPr>
        <p:txBody>
          <a:bodyPr>
            <a:noAutofit/>
          </a:bodyPr>
          <a:lstStyle/>
          <a:p>
            <a:pPr marL="0" indent="0">
              <a:buNone/>
            </a:pPr>
            <a:r>
              <a:rPr lang="en-US" sz="2400" dirty="0" smtClean="0"/>
              <a:t>Assumption: High </a:t>
            </a:r>
            <a:r>
              <a:rPr lang="en-US" sz="2400" dirty="0"/>
              <a:t>entry costs and high levels of taxes/ fees/social contributions of formal enterprises</a:t>
            </a:r>
            <a:r>
              <a:rPr lang="en-US" sz="2400" dirty="0" smtClean="0"/>
              <a:t>.</a:t>
            </a:r>
          </a:p>
          <a:p>
            <a:pPr marL="0" indent="0">
              <a:buNone/>
            </a:pPr>
            <a:r>
              <a:rPr lang="en-US" sz="2400" dirty="0" smtClean="0">
                <a:solidFill>
                  <a:srgbClr val="C00000"/>
                </a:solidFill>
              </a:rPr>
              <a:t>Action </a:t>
            </a:r>
            <a:r>
              <a:rPr lang="en-US" sz="2400" dirty="0">
                <a:solidFill>
                  <a:srgbClr val="C00000"/>
                </a:solidFill>
              </a:rPr>
              <a:t>needed </a:t>
            </a:r>
            <a:r>
              <a:rPr lang="en-US" sz="2400" dirty="0"/>
              <a:t>is reducing these </a:t>
            </a:r>
            <a:r>
              <a:rPr lang="en-US" sz="2400" dirty="0" smtClean="0"/>
              <a:t>costs </a:t>
            </a:r>
          </a:p>
          <a:p>
            <a:pPr marL="0" indent="0">
              <a:buNone/>
            </a:pPr>
            <a:endParaRPr lang="en-US" sz="2400" dirty="0"/>
          </a:p>
          <a:p>
            <a:pPr marL="0" indent="0">
              <a:buNone/>
            </a:pPr>
            <a:r>
              <a:rPr lang="en-US" sz="2400" dirty="0" smtClean="0"/>
              <a:t>&gt; more </a:t>
            </a:r>
            <a:r>
              <a:rPr lang="en-US" sz="2400" dirty="0"/>
              <a:t>enterprises formalized </a:t>
            </a:r>
            <a:r>
              <a:rPr lang="en-US" sz="2400" dirty="0" smtClean="0"/>
              <a:t>&gt; these enterprises get </a:t>
            </a:r>
            <a:r>
              <a:rPr lang="en-US" sz="2400" dirty="0"/>
              <a:t>more access to markets and services &gt; positive effect on </a:t>
            </a:r>
            <a:r>
              <a:rPr lang="en-US" sz="2400" dirty="0" smtClean="0"/>
              <a:t>performance of enterprises </a:t>
            </a:r>
            <a:r>
              <a:rPr lang="en-US" sz="2400" dirty="0"/>
              <a:t>and economic growth (</a:t>
            </a:r>
            <a:r>
              <a:rPr lang="en-US" sz="2400" i="1" dirty="0"/>
              <a:t>romantic view</a:t>
            </a:r>
            <a:r>
              <a:rPr lang="en-US" sz="2400" dirty="0" smtClean="0"/>
              <a:t>) </a:t>
            </a:r>
          </a:p>
        </p:txBody>
      </p:sp>
      <p:sp>
        <p:nvSpPr>
          <p:cNvPr id="3" name="Title 2"/>
          <p:cNvSpPr>
            <a:spLocks noGrp="1"/>
          </p:cNvSpPr>
          <p:nvPr>
            <p:ph type="title"/>
          </p:nvPr>
        </p:nvSpPr>
        <p:spPr>
          <a:xfrm>
            <a:off x="1116000" y="332656"/>
            <a:ext cx="7502400" cy="720080"/>
          </a:xfrm>
        </p:spPr>
        <p:txBody>
          <a:bodyPr/>
          <a:lstStyle/>
          <a:p>
            <a:r>
              <a:rPr lang="en-US" sz="2400" dirty="0"/>
              <a:t>Three main views on </a:t>
            </a:r>
            <a:r>
              <a:rPr lang="en-US" sz="2400" dirty="0" smtClean="0"/>
              <a:t>causes many informal enterprises (1):</a:t>
            </a:r>
            <a:endParaRPr lang="en-GB" sz="2400" dirty="0"/>
          </a:p>
        </p:txBody>
      </p:sp>
    </p:spTree>
    <p:extLst>
      <p:ext uri="{BB962C8B-B14F-4D97-AF65-F5344CB8AC3E}">
        <p14:creationId xmlns:p14="http://schemas.microsoft.com/office/powerpoint/2010/main" val="1208156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1268760"/>
            <a:ext cx="7500937" cy="4968552"/>
          </a:xfrm>
        </p:spPr>
        <p:txBody>
          <a:bodyPr>
            <a:noAutofit/>
          </a:bodyPr>
          <a:lstStyle/>
          <a:p>
            <a:pPr marL="457200" indent="-457200">
              <a:buFont typeface="+mj-lt"/>
              <a:buAutoNum type="arabicPeriod"/>
            </a:pPr>
            <a:endParaRPr lang="en-US" sz="1600" dirty="0"/>
          </a:p>
          <a:p>
            <a:pPr marL="0" indent="0">
              <a:buNone/>
            </a:pPr>
            <a:r>
              <a:rPr lang="en-US" sz="2400" dirty="0" smtClean="0"/>
              <a:t>Assumption: Costs </a:t>
            </a:r>
            <a:r>
              <a:rPr lang="en-US" sz="2400" dirty="0"/>
              <a:t>formalization </a:t>
            </a:r>
            <a:r>
              <a:rPr lang="en-US" sz="2400" dirty="0" smtClean="0"/>
              <a:t>are higher </a:t>
            </a:r>
            <a:r>
              <a:rPr lang="en-US" sz="2400" dirty="0"/>
              <a:t>than benefits and informal enterprises have a competitive advantage compared to formal enterprises </a:t>
            </a:r>
            <a:endParaRPr lang="en-US" sz="2400" dirty="0" smtClean="0"/>
          </a:p>
          <a:p>
            <a:pPr marL="0" indent="0">
              <a:buNone/>
            </a:pPr>
            <a:endParaRPr lang="en-US" sz="2400" dirty="0"/>
          </a:p>
          <a:p>
            <a:pPr marL="0" indent="0">
              <a:buNone/>
            </a:pPr>
            <a:r>
              <a:rPr lang="en-US" sz="2400" dirty="0" smtClean="0"/>
              <a:t>&gt; </a:t>
            </a:r>
            <a:r>
              <a:rPr lang="en-US" sz="2400" dirty="0"/>
              <a:t>negative effect on economic growth due to lower productivity and take away market shares  </a:t>
            </a:r>
            <a:r>
              <a:rPr lang="en-US" sz="2400" dirty="0" smtClean="0"/>
              <a:t>by informal enterprises from </a:t>
            </a:r>
            <a:r>
              <a:rPr lang="en-US" sz="2400" dirty="0"/>
              <a:t>more productive formal enterprises  &gt; </a:t>
            </a:r>
            <a:r>
              <a:rPr lang="en-US" sz="2400" dirty="0">
                <a:solidFill>
                  <a:srgbClr val="C00000"/>
                </a:solidFill>
              </a:rPr>
              <a:t>action </a:t>
            </a:r>
            <a:r>
              <a:rPr lang="en-US" sz="2400" dirty="0" smtClean="0">
                <a:solidFill>
                  <a:srgbClr val="C00000"/>
                </a:solidFill>
              </a:rPr>
              <a:t>needed</a:t>
            </a:r>
            <a:r>
              <a:rPr lang="en-US" sz="2400" dirty="0" smtClean="0"/>
              <a:t>: </a:t>
            </a:r>
            <a:r>
              <a:rPr lang="en-US" sz="2400" dirty="0"/>
              <a:t>informal enterprises should be forced to close  </a:t>
            </a:r>
            <a:r>
              <a:rPr lang="en-US" sz="2400" dirty="0" smtClean="0"/>
              <a:t>(</a:t>
            </a:r>
            <a:r>
              <a:rPr lang="en-US" sz="2400" i="1" dirty="0" smtClean="0"/>
              <a:t>McKinsey </a:t>
            </a:r>
            <a:r>
              <a:rPr lang="en-US" sz="2400" i="1" dirty="0"/>
              <a:t>view</a:t>
            </a:r>
            <a:r>
              <a:rPr lang="en-US" sz="2400" dirty="0"/>
              <a:t>)</a:t>
            </a:r>
          </a:p>
          <a:p>
            <a:pPr marL="457200" indent="-457200">
              <a:buFont typeface="+mj-lt"/>
              <a:buAutoNum type="arabicPeriod"/>
            </a:pPr>
            <a:endParaRPr lang="en-US" sz="1600" dirty="0"/>
          </a:p>
        </p:txBody>
      </p:sp>
      <p:sp>
        <p:nvSpPr>
          <p:cNvPr id="3" name="Title 2"/>
          <p:cNvSpPr>
            <a:spLocks noGrp="1"/>
          </p:cNvSpPr>
          <p:nvPr>
            <p:ph type="title"/>
          </p:nvPr>
        </p:nvSpPr>
        <p:spPr>
          <a:xfrm>
            <a:off x="1116000" y="332656"/>
            <a:ext cx="7502400" cy="720080"/>
          </a:xfrm>
        </p:spPr>
        <p:txBody>
          <a:bodyPr/>
          <a:lstStyle/>
          <a:p>
            <a:r>
              <a:rPr lang="en-US" sz="2400" dirty="0"/>
              <a:t>Three main views on </a:t>
            </a:r>
            <a:r>
              <a:rPr lang="en-US" sz="2400" dirty="0" smtClean="0"/>
              <a:t>causes many informal enterprises (2):</a:t>
            </a:r>
            <a:endParaRPr lang="en-GB" sz="2400" dirty="0"/>
          </a:p>
        </p:txBody>
      </p:sp>
    </p:spTree>
    <p:extLst>
      <p:ext uri="{BB962C8B-B14F-4D97-AF65-F5344CB8AC3E}">
        <p14:creationId xmlns:p14="http://schemas.microsoft.com/office/powerpoint/2010/main" val="3260065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1268760"/>
            <a:ext cx="7500937" cy="4968552"/>
          </a:xfrm>
        </p:spPr>
        <p:txBody>
          <a:bodyPr>
            <a:noAutofit/>
          </a:bodyPr>
          <a:lstStyle/>
          <a:p>
            <a:pPr marL="457200" indent="-457200">
              <a:buFont typeface="+mj-lt"/>
              <a:buAutoNum type="arabicPeriod"/>
            </a:pPr>
            <a:endParaRPr lang="en-US" sz="1600" dirty="0"/>
          </a:p>
          <a:p>
            <a:pPr marL="0" indent="0">
              <a:buNone/>
            </a:pPr>
            <a:r>
              <a:rPr lang="en-US" sz="2400" dirty="0" smtClean="0"/>
              <a:t>Assumption: People </a:t>
            </a:r>
            <a:r>
              <a:rPr lang="en-US" sz="2400" dirty="0"/>
              <a:t>running an informal enterprise might prefer to have a formal wage job. Large number of informal enterprises is not </a:t>
            </a:r>
            <a:r>
              <a:rPr lang="en-US" sz="2400" dirty="0" smtClean="0"/>
              <a:t>due to choice </a:t>
            </a:r>
            <a:r>
              <a:rPr lang="en-US" sz="2400" dirty="0"/>
              <a:t>of entrepreneur between formality and informality, but result of person searching for income (subsistence enterprises). </a:t>
            </a:r>
            <a:endParaRPr lang="en-US" sz="2400" dirty="0" smtClean="0"/>
          </a:p>
          <a:p>
            <a:pPr marL="0" indent="0">
              <a:buNone/>
            </a:pPr>
            <a:endParaRPr lang="en-US" sz="2400" dirty="0"/>
          </a:p>
          <a:p>
            <a:pPr marL="0" indent="0">
              <a:buNone/>
            </a:pPr>
            <a:r>
              <a:rPr lang="en-US" sz="2400" dirty="0" smtClean="0"/>
              <a:t>&gt; </a:t>
            </a:r>
            <a:r>
              <a:rPr lang="en-US" sz="2400" dirty="0"/>
              <a:t>Benefits of formalization are low since necessity entrepreneurs lack drive and skills for growth &gt; </a:t>
            </a:r>
            <a:r>
              <a:rPr lang="en-US" sz="2400" dirty="0">
                <a:solidFill>
                  <a:srgbClr val="C00000"/>
                </a:solidFill>
              </a:rPr>
              <a:t>Action </a:t>
            </a:r>
            <a:r>
              <a:rPr lang="en-US" sz="2400" dirty="0" smtClean="0">
                <a:solidFill>
                  <a:srgbClr val="C00000"/>
                </a:solidFill>
              </a:rPr>
              <a:t>needed</a:t>
            </a:r>
            <a:r>
              <a:rPr lang="en-US" sz="2400" dirty="0" smtClean="0"/>
              <a:t>: </a:t>
            </a:r>
            <a:r>
              <a:rPr lang="en-US" sz="2400" dirty="0"/>
              <a:t>stimulating the creation of new, formal firms and improving the conditions for the incumbent formal enterprises to grow and provide formal jobs (</a:t>
            </a:r>
            <a:r>
              <a:rPr lang="en-US" sz="2400" i="1" dirty="0"/>
              <a:t>the dual view</a:t>
            </a:r>
            <a:r>
              <a:rPr lang="en-US" sz="2400" dirty="0"/>
              <a:t>)</a:t>
            </a:r>
            <a:endParaRPr lang="en-GB" sz="2400" dirty="0"/>
          </a:p>
        </p:txBody>
      </p:sp>
      <p:sp>
        <p:nvSpPr>
          <p:cNvPr id="3" name="Title 2"/>
          <p:cNvSpPr>
            <a:spLocks noGrp="1"/>
          </p:cNvSpPr>
          <p:nvPr>
            <p:ph type="title"/>
          </p:nvPr>
        </p:nvSpPr>
        <p:spPr>
          <a:xfrm>
            <a:off x="1116000" y="332656"/>
            <a:ext cx="7502400" cy="720080"/>
          </a:xfrm>
        </p:spPr>
        <p:txBody>
          <a:bodyPr/>
          <a:lstStyle/>
          <a:p>
            <a:r>
              <a:rPr lang="en-US" sz="2400" dirty="0"/>
              <a:t>Three main views on </a:t>
            </a:r>
            <a:r>
              <a:rPr lang="en-US" sz="2400" dirty="0" smtClean="0"/>
              <a:t>causes many informal enterprises (3):</a:t>
            </a:r>
            <a:endParaRPr lang="en-GB" sz="2400" dirty="0"/>
          </a:p>
        </p:txBody>
      </p:sp>
    </p:spTree>
    <p:extLst>
      <p:ext uri="{BB962C8B-B14F-4D97-AF65-F5344CB8AC3E}">
        <p14:creationId xmlns:p14="http://schemas.microsoft.com/office/powerpoint/2010/main" val="3260065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Unofficial </a:t>
            </a:r>
            <a:r>
              <a:rPr lang="en-US" dirty="0"/>
              <a:t>enterprises are usually owned by entrepreneurs with higher educational and skill levels, can benefit from some kind of product differentiation, and operate more efficient than subsistence enterprises. </a:t>
            </a:r>
            <a:endParaRPr lang="en-US" dirty="0" smtClean="0"/>
          </a:p>
          <a:p>
            <a:endParaRPr lang="en-US" dirty="0"/>
          </a:p>
          <a:p>
            <a:r>
              <a:rPr lang="en-US" dirty="0" smtClean="0"/>
              <a:t>Unofficial </a:t>
            </a:r>
            <a:r>
              <a:rPr lang="en-US" dirty="0"/>
              <a:t>enterprises are more similar to formal enterprises (of similar size) than subsistence enterprises are. </a:t>
            </a:r>
          </a:p>
          <a:p>
            <a:endParaRPr lang="en-US" dirty="0"/>
          </a:p>
          <a:p>
            <a:r>
              <a:rPr lang="en-US" dirty="0" smtClean="0"/>
              <a:t>Romantic </a:t>
            </a:r>
            <a:r>
              <a:rPr lang="en-US" dirty="0"/>
              <a:t>and </a:t>
            </a:r>
            <a:r>
              <a:rPr lang="en-US" dirty="0" smtClean="0"/>
              <a:t>McKinsey view: more relevant for the </a:t>
            </a:r>
            <a:r>
              <a:rPr lang="en-US" dirty="0"/>
              <a:t>subpopulation of unofficial enterprises. Such enterprises are likely to have more potential, and are therefore more likely to compete with formal firms and also to transform into a formal enterprise. </a:t>
            </a:r>
            <a:endParaRPr lang="en-US" dirty="0" smtClean="0"/>
          </a:p>
          <a:p>
            <a:endParaRPr lang="en-US" dirty="0"/>
          </a:p>
          <a:p>
            <a:r>
              <a:rPr lang="en-US" dirty="0" smtClean="0"/>
              <a:t>Dual view: More relevant for </a:t>
            </a:r>
            <a:r>
              <a:rPr lang="en-US" dirty="0"/>
              <a:t>subsistence </a:t>
            </a:r>
            <a:r>
              <a:rPr lang="en-US" dirty="0" smtClean="0"/>
              <a:t>enterprises</a:t>
            </a:r>
            <a:endParaRPr lang="en-GB" dirty="0"/>
          </a:p>
        </p:txBody>
      </p:sp>
      <p:sp>
        <p:nvSpPr>
          <p:cNvPr id="3" name="Title 2"/>
          <p:cNvSpPr>
            <a:spLocks noGrp="1"/>
          </p:cNvSpPr>
          <p:nvPr>
            <p:ph type="title"/>
          </p:nvPr>
        </p:nvSpPr>
        <p:spPr/>
        <p:txBody>
          <a:bodyPr/>
          <a:lstStyle/>
          <a:p>
            <a:r>
              <a:rPr lang="en-GB" dirty="0" smtClean="0"/>
              <a:t>Difference subsistence and unofficial enterprises is important</a:t>
            </a:r>
            <a:endParaRPr lang="en-GB" dirty="0"/>
          </a:p>
        </p:txBody>
      </p:sp>
    </p:spTree>
    <p:extLst>
      <p:ext uri="{BB962C8B-B14F-4D97-AF65-F5344CB8AC3E}">
        <p14:creationId xmlns:p14="http://schemas.microsoft.com/office/powerpoint/2010/main" val="1534407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Literature research</a:t>
            </a:r>
            <a:endParaRPr lang="en-GB" dirty="0" smtClean="0"/>
          </a:p>
          <a:p>
            <a:endParaRPr lang="en-GB" dirty="0"/>
          </a:p>
          <a:p>
            <a:r>
              <a:rPr lang="en-GB" dirty="0" smtClean="0"/>
              <a:t>10 programmes studied on the basis of </a:t>
            </a:r>
            <a:r>
              <a:rPr lang="en-GB" dirty="0" smtClean="0"/>
              <a:t>available information </a:t>
            </a:r>
            <a:endParaRPr lang="en-GB" dirty="0" smtClean="0"/>
          </a:p>
          <a:p>
            <a:endParaRPr lang="en-GB" dirty="0" smtClean="0"/>
          </a:p>
          <a:p>
            <a:r>
              <a:rPr lang="en-GB" dirty="0" smtClean="0"/>
              <a:t>The </a:t>
            </a:r>
            <a:r>
              <a:rPr lang="en-GB" dirty="0" smtClean="0"/>
              <a:t>programmes/policies </a:t>
            </a:r>
            <a:r>
              <a:rPr lang="en-GB" dirty="0" smtClean="0"/>
              <a:t>were mainly aimed at reducing the costs of formalisation by reforming business entry</a:t>
            </a:r>
          </a:p>
          <a:p>
            <a:endParaRPr lang="en-GB" dirty="0"/>
          </a:p>
          <a:p>
            <a:endParaRPr lang="en-GB" dirty="0"/>
          </a:p>
        </p:txBody>
      </p:sp>
      <p:sp>
        <p:nvSpPr>
          <p:cNvPr id="3" name="Title 2"/>
          <p:cNvSpPr>
            <a:spLocks noGrp="1"/>
          </p:cNvSpPr>
          <p:nvPr>
            <p:ph type="title"/>
          </p:nvPr>
        </p:nvSpPr>
        <p:spPr/>
        <p:txBody>
          <a:bodyPr/>
          <a:lstStyle/>
          <a:p>
            <a:r>
              <a:rPr lang="en-GB" dirty="0" smtClean="0"/>
              <a:t>The effect of </a:t>
            </a:r>
            <a:r>
              <a:rPr lang="en-GB" dirty="0" smtClean="0"/>
              <a:t>formalization policies</a:t>
            </a:r>
            <a:endParaRPr lang="en-GB" dirty="0"/>
          </a:p>
        </p:txBody>
      </p:sp>
    </p:spTree>
    <p:extLst>
      <p:ext uri="{BB962C8B-B14F-4D97-AF65-F5344CB8AC3E}">
        <p14:creationId xmlns:p14="http://schemas.microsoft.com/office/powerpoint/2010/main" val="35092788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smtClean="0"/>
              <a:t>1. </a:t>
            </a:r>
            <a:r>
              <a:rPr lang="en-US" dirty="0" err="1" smtClean="0"/>
              <a:t>Monotax</a:t>
            </a:r>
            <a:r>
              <a:rPr lang="en-US" dirty="0" smtClean="0"/>
              <a:t> </a:t>
            </a:r>
            <a:r>
              <a:rPr lang="en-US" dirty="0"/>
              <a:t>(Argentina), this concerns the simplified regime for small taxpayers that consists of a single tax with a flat monthly fee, which replaces income tax, VAT and social security </a:t>
            </a:r>
            <a:r>
              <a:rPr lang="en-US" dirty="0" smtClean="0"/>
              <a:t>contributions. </a:t>
            </a:r>
          </a:p>
          <a:p>
            <a:pPr marL="0" indent="0">
              <a:buNone/>
            </a:pPr>
            <a:endParaRPr lang="en-US" dirty="0"/>
          </a:p>
          <a:p>
            <a:pPr marL="0" indent="0">
              <a:buNone/>
            </a:pPr>
            <a:r>
              <a:rPr lang="en-US" dirty="0" smtClean="0"/>
              <a:t>2. SIMPLES </a:t>
            </a:r>
            <a:r>
              <a:rPr lang="en-US" dirty="0"/>
              <a:t>(Brazil), introduced by the Brazilian government in 1996, is a program with reduced tax rates and tax regulations for Brazilian micro firms with no more than 5 paid </a:t>
            </a:r>
            <a:r>
              <a:rPr lang="en-US" dirty="0" smtClean="0"/>
              <a:t>employees.</a:t>
            </a:r>
          </a:p>
          <a:p>
            <a:pPr marL="0" indent="0">
              <a:buNone/>
            </a:pPr>
            <a:endParaRPr lang="en-US" dirty="0"/>
          </a:p>
          <a:p>
            <a:pPr marL="0" indent="0">
              <a:buNone/>
            </a:pPr>
            <a:r>
              <a:rPr lang="en-US" dirty="0" smtClean="0"/>
              <a:t>3. </a:t>
            </a:r>
            <a:r>
              <a:rPr lang="en-US" dirty="0"/>
              <a:t>The Individual Micro-entrepreneur (MEI) is an innovation of the Brazilian tax system approved in </a:t>
            </a:r>
            <a:r>
              <a:rPr lang="en-US" dirty="0" smtClean="0"/>
              <a:t>2008 </a:t>
            </a:r>
            <a:r>
              <a:rPr lang="en-US" dirty="0"/>
              <a:t>allowing the </a:t>
            </a:r>
            <a:r>
              <a:rPr lang="en-US" dirty="0" err="1"/>
              <a:t>formalisation</a:t>
            </a:r>
            <a:r>
              <a:rPr lang="en-US" dirty="0"/>
              <a:t> of self-employed workers at low costs, with pension coverage for the micro-entrepreneur and his/her </a:t>
            </a:r>
            <a:r>
              <a:rPr lang="en-US" dirty="0" smtClean="0"/>
              <a:t>family.</a:t>
            </a:r>
            <a:endParaRPr lang="en-US" dirty="0"/>
          </a:p>
          <a:p>
            <a:endParaRPr lang="en-GB" dirty="0"/>
          </a:p>
        </p:txBody>
      </p:sp>
      <p:sp>
        <p:nvSpPr>
          <p:cNvPr id="3" name="Title 2"/>
          <p:cNvSpPr>
            <a:spLocks noGrp="1"/>
          </p:cNvSpPr>
          <p:nvPr>
            <p:ph type="title"/>
          </p:nvPr>
        </p:nvSpPr>
        <p:spPr/>
        <p:txBody>
          <a:bodyPr/>
          <a:lstStyle/>
          <a:p>
            <a:r>
              <a:rPr lang="en-GB" dirty="0" smtClean="0"/>
              <a:t>Example of policies </a:t>
            </a:r>
            <a:r>
              <a:rPr lang="en-GB" dirty="0" smtClean="0"/>
              <a:t>studied</a:t>
            </a:r>
            <a:endParaRPr lang="en-GB" dirty="0"/>
          </a:p>
        </p:txBody>
      </p:sp>
    </p:spTree>
    <p:extLst>
      <p:ext uri="{BB962C8B-B14F-4D97-AF65-F5344CB8AC3E}">
        <p14:creationId xmlns:p14="http://schemas.microsoft.com/office/powerpoint/2010/main" val="1563301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en-US" sz="2800" b="1" dirty="0">
                <a:solidFill>
                  <a:srgbClr val="D44F18"/>
                </a:solidFill>
                <a:ea typeface="+mj-ea"/>
                <a:cs typeface="+mj-cs"/>
              </a:rPr>
              <a:t>Context: How can the growth of small and medium-sized enterprises (SMEs) be improved? How can the employment creation by SMEs be improved? How can SMEs provide better jobs?</a:t>
            </a:r>
            <a:endParaRPr lang="nl-NL" dirty="0"/>
          </a:p>
        </p:txBody>
      </p:sp>
      <p:sp>
        <p:nvSpPr>
          <p:cNvPr id="3" name="Titel 2"/>
          <p:cNvSpPr>
            <a:spLocks noGrp="1"/>
          </p:cNvSpPr>
          <p:nvPr>
            <p:ph type="title"/>
          </p:nvPr>
        </p:nvSpPr>
        <p:spPr/>
        <p:txBody>
          <a:bodyPr/>
          <a:lstStyle/>
          <a:p>
            <a:endParaRPr lang="nl-NL"/>
          </a:p>
        </p:txBody>
      </p:sp>
    </p:spTree>
    <p:extLst>
      <p:ext uri="{BB962C8B-B14F-4D97-AF65-F5344CB8AC3E}">
        <p14:creationId xmlns:p14="http://schemas.microsoft.com/office/powerpoint/2010/main" val="11251510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pc="30" dirty="0" smtClean="0">
                <a:ea typeface="Times New Roman"/>
                <a:cs typeface="Times New Roman"/>
              </a:rPr>
              <a:t>Minas </a:t>
            </a:r>
            <a:r>
              <a:rPr lang="en-GB" spc="30" dirty="0" err="1">
                <a:ea typeface="Times New Roman"/>
                <a:cs typeface="Times New Roman"/>
              </a:rPr>
              <a:t>Fácil</a:t>
            </a:r>
            <a:r>
              <a:rPr lang="en-GB" spc="30" dirty="0">
                <a:ea typeface="Times New Roman"/>
                <a:cs typeface="Times New Roman"/>
              </a:rPr>
              <a:t> </a:t>
            </a:r>
            <a:r>
              <a:rPr lang="en-GB" spc="30" dirty="0" smtClean="0">
                <a:ea typeface="Times New Roman"/>
                <a:cs typeface="Times New Roman"/>
              </a:rPr>
              <a:t>Expresso /Brazil); expansion of a </a:t>
            </a:r>
            <a:r>
              <a:rPr lang="en-GB" spc="30" dirty="0">
                <a:ea typeface="Times New Roman"/>
                <a:cs typeface="Times New Roman"/>
              </a:rPr>
              <a:t>business start-up simplification program to more remote </a:t>
            </a:r>
            <a:r>
              <a:rPr lang="en-GB" spc="30" dirty="0" smtClean="0">
                <a:ea typeface="Times New Roman"/>
                <a:cs typeface="Times New Roman"/>
              </a:rPr>
              <a:t>municipalities through set up of local registration offices </a:t>
            </a:r>
          </a:p>
          <a:p>
            <a:endParaRPr lang="en-GB" spc="30" dirty="0">
              <a:cs typeface="Times New Roman"/>
            </a:endParaRPr>
          </a:p>
          <a:p>
            <a:r>
              <a:rPr lang="en-US" dirty="0"/>
              <a:t>Law 1429 (</a:t>
            </a:r>
            <a:r>
              <a:rPr lang="en-US" dirty="0" smtClean="0"/>
              <a:t>Colombia) package of measures on formalization </a:t>
            </a:r>
            <a:r>
              <a:rPr lang="en-US" dirty="0"/>
              <a:t>of </a:t>
            </a:r>
            <a:r>
              <a:rPr lang="en-US" dirty="0" smtClean="0"/>
              <a:t>employment </a:t>
            </a:r>
            <a:r>
              <a:rPr lang="en-US" dirty="0"/>
              <a:t>and </a:t>
            </a:r>
            <a:r>
              <a:rPr lang="en-US" dirty="0" smtClean="0"/>
              <a:t>enterprises </a:t>
            </a:r>
            <a:r>
              <a:rPr lang="en-US" dirty="0" err="1" smtClean="0"/>
              <a:t>a.o</a:t>
            </a:r>
            <a:r>
              <a:rPr lang="en-US" dirty="0" err="1"/>
              <a:t>.</a:t>
            </a:r>
            <a:r>
              <a:rPr lang="en-US" dirty="0"/>
              <a:t>: (1) business development; (2) reduction of costs during first years of existence; (3) employment generation for specific target groups; (4) reducing red </a:t>
            </a:r>
            <a:r>
              <a:rPr lang="en-US" dirty="0" smtClean="0"/>
              <a:t>tape.</a:t>
            </a:r>
          </a:p>
          <a:p>
            <a:endParaRPr lang="en-US" dirty="0"/>
          </a:p>
          <a:p>
            <a:r>
              <a:rPr lang="en-US" dirty="0" smtClean="0"/>
              <a:t>Experiment </a:t>
            </a:r>
            <a:r>
              <a:rPr lang="en-US" dirty="0"/>
              <a:t>in Sri </a:t>
            </a:r>
            <a:r>
              <a:rPr lang="en-US" dirty="0" smtClean="0"/>
              <a:t>Lanka: Offering </a:t>
            </a:r>
            <a:r>
              <a:rPr lang="en-US" dirty="0"/>
              <a:t>informal firms after </a:t>
            </a:r>
            <a:r>
              <a:rPr lang="en-US" dirty="0" smtClean="0"/>
              <a:t>formalization </a:t>
            </a:r>
            <a:r>
              <a:rPr lang="en-US" dirty="0"/>
              <a:t>a financial </a:t>
            </a:r>
            <a:r>
              <a:rPr lang="en-US" dirty="0" smtClean="0"/>
              <a:t>compensation.</a:t>
            </a:r>
            <a:endParaRPr lang="en-GB" dirty="0"/>
          </a:p>
        </p:txBody>
      </p:sp>
      <p:sp>
        <p:nvSpPr>
          <p:cNvPr id="3" name="Title 2"/>
          <p:cNvSpPr>
            <a:spLocks noGrp="1"/>
          </p:cNvSpPr>
          <p:nvPr>
            <p:ph type="title"/>
          </p:nvPr>
        </p:nvSpPr>
        <p:spPr/>
        <p:txBody>
          <a:bodyPr/>
          <a:lstStyle/>
          <a:p>
            <a:r>
              <a:rPr lang="en-GB" dirty="0" smtClean="0"/>
              <a:t>Measures studied</a:t>
            </a:r>
            <a:endParaRPr lang="en-GB" dirty="0"/>
          </a:p>
        </p:txBody>
      </p:sp>
    </p:spTree>
    <p:extLst>
      <p:ext uri="{BB962C8B-B14F-4D97-AF65-F5344CB8AC3E}">
        <p14:creationId xmlns:p14="http://schemas.microsoft.com/office/powerpoint/2010/main" val="23561354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endParaRPr lang="en-GB" dirty="0"/>
          </a:p>
          <a:p>
            <a:r>
              <a:rPr lang="en-GB" dirty="0"/>
              <a:t>Comparing practices has to be done with care, since local circumstances differ </a:t>
            </a:r>
            <a:r>
              <a:rPr lang="en-GB" dirty="0" smtClean="0"/>
              <a:t>considerable. Effect can differ per country</a:t>
            </a:r>
            <a:endParaRPr lang="en-GB" dirty="0"/>
          </a:p>
          <a:p>
            <a:endParaRPr lang="en-GB" dirty="0"/>
          </a:p>
          <a:p>
            <a:r>
              <a:rPr lang="en-GB" dirty="0"/>
              <a:t>More monitoring and measuring impact is needed in each programme and not only on the number of entries but </a:t>
            </a:r>
            <a:r>
              <a:rPr lang="en-GB" dirty="0" smtClean="0"/>
              <a:t>also longer </a:t>
            </a:r>
            <a:r>
              <a:rPr lang="en-GB" dirty="0"/>
              <a:t>term impact on performance and employment </a:t>
            </a:r>
            <a:r>
              <a:rPr lang="en-GB" dirty="0" smtClean="0"/>
              <a:t>created</a:t>
            </a:r>
          </a:p>
          <a:p>
            <a:endParaRPr lang="en-GB" dirty="0"/>
          </a:p>
          <a:p>
            <a:r>
              <a:rPr lang="en-GB" dirty="0" smtClean="0"/>
              <a:t>Effects of  changing business entry forms is low. Decision of becoming formal is not so much determined by the cost of becoming formal, but the costs and benefits of being formal</a:t>
            </a:r>
          </a:p>
          <a:p>
            <a:endParaRPr lang="en-GB" dirty="0" smtClean="0"/>
          </a:p>
          <a:p>
            <a:r>
              <a:rPr lang="en-GB" dirty="0" smtClean="0"/>
              <a:t>Strengthening enforcement law showed to have good results</a:t>
            </a:r>
          </a:p>
          <a:p>
            <a:endParaRPr lang="en-GB" dirty="0" smtClean="0"/>
          </a:p>
          <a:p>
            <a:endParaRPr lang="en-GB" dirty="0" smtClean="0"/>
          </a:p>
          <a:p>
            <a:endParaRPr lang="en-GB" dirty="0" smtClean="0"/>
          </a:p>
          <a:p>
            <a:endParaRPr lang="en-GB" dirty="0"/>
          </a:p>
          <a:p>
            <a:endParaRPr lang="en-GB" dirty="0"/>
          </a:p>
        </p:txBody>
      </p:sp>
      <p:sp>
        <p:nvSpPr>
          <p:cNvPr id="3" name="Title 2"/>
          <p:cNvSpPr>
            <a:spLocks noGrp="1"/>
          </p:cNvSpPr>
          <p:nvPr>
            <p:ph type="title"/>
          </p:nvPr>
        </p:nvSpPr>
        <p:spPr/>
        <p:txBody>
          <a:bodyPr/>
          <a:lstStyle/>
          <a:p>
            <a:r>
              <a:rPr lang="en-GB" dirty="0" smtClean="0"/>
              <a:t>Conclusions Formalization policies (1)</a:t>
            </a:r>
            <a:endParaRPr lang="en-GB" dirty="0"/>
          </a:p>
        </p:txBody>
      </p:sp>
    </p:spTree>
    <p:extLst>
      <p:ext uri="{BB962C8B-B14F-4D97-AF65-F5344CB8AC3E}">
        <p14:creationId xmlns:p14="http://schemas.microsoft.com/office/powerpoint/2010/main" val="21108636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1700808"/>
            <a:ext cx="7500937" cy="4167192"/>
          </a:xfrm>
        </p:spPr>
        <p:txBody>
          <a:bodyPr>
            <a:normAutofit lnSpcReduction="10000"/>
          </a:bodyPr>
          <a:lstStyle/>
          <a:p>
            <a:r>
              <a:rPr lang="en-GB" dirty="0" smtClean="0"/>
              <a:t>Decision to formalise </a:t>
            </a:r>
            <a:r>
              <a:rPr lang="en-GB" dirty="0" smtClean="0"/>
              <a:t>is often taken </a:t>
            </a:r>
            <a:r>
              <a:rPr lang="en-GB" dirty="0" smtClean="0"/>
              <a:t>in start-up phase. More effective to focus on new start ups.</a:t>
            </a:r>
          </a:p>
          <a:p>
            <a:endParaRPr lang="en-GB" dirty="0"/>
          </a:p>
          <a:p>
            <a:r>
              <a:rPr lang="en-GB" dirty="0" smtClean="0"/>
              <a:t>Focus on growth oriented (unofficial) enterprises since they may benefit more from formalization then subsistence enterprises. </a:t>
            </a:r>
          </a:p>
          <a:p>
            <a:endParaRPr lang="en-GB" dirty="0"/>
          </a:p>
          <a:p>
            <a:r>
              <a:rPr lang="en-GB" dirty="0" smtClean="0"/>
              <a:t>Subsistence enterprises might have less skills and less motivation to become formal (preferring a paid job)</a:t>
            </a:r>
          </a:p>
          <a:p>
            <a:endParaRPr lang="en-GB" dirty="0"/>
          </a:p>
          <a:p>
            <a:r>
              <a:rPr lang="en-GB" dirty="0" smtClean="0"/>
              <a:t>Large reforms combining more reforms at one moment are preferred. Studies show that number of entries increase significantly if costs are reduced with 50% and time involved with procedures with 15%</a:t>
            </a:r>
          </a:p>
          <a:p>
            <a:endParaRPr lang="en-GB" dirty="0"/>
          </a:p>
          <a:p>
            <a:endParaRPr lang="en-GB" dirty="0" smtClean="0"/>
          </a:p>
          <a:p>
            <a:endParaRPr lang="en-GB" dirty="0" smtClean="0"/>
          </a:p>
          <a:p>
            <a:endParaRPr lang="en-GB" dirty="0" smtClean="0"/>
          </a:p>
          <a:p>
            <a:endParaRPr lang="en-GB" dirty="0"/>
          </a:p>
          <a:p>
            <a:endParaRPr lang="en-GB" dirty="0"/>
          </a:p>
        </p:txBody>
      </p:sp>
      <p:sp>
        <p:nvSpPr>
          <p:cNvPr id="3" name="Title 2"/>
          <p:cNvSpPr>
            <a:spLocks noGrp="1"/>
          </p:cNvSpPr>
          <p:nvPr>
            <p:ph type="title"/>
          </p:nvPr>
        </p:nvSpPr>
        <p:spPr>
          <a:xfrm>
            <a:off x="971600" y="620688"/>
            <a:ext cx="7502400" cy="936104"/>
          </a:xfrm>
        </p:spPr>
        <p:txBody>
          <a:bodyPr/>
          <a:lstStyle/>
          <a:p>
            <a:r>
              <a:rPr lang="en-GB" dirty="0" smtClean="0"/>
              <a:t>Conclusions </a:t>
            </a:r>
            <a:r>
              <a:rPr lang="en-GB" dirty="0"/>
              <a:t>Formalization policies (</a:t>
            </a:r>
            <a:r>
              <a:rPr lang="en-GB" dirty="0" smtClean="0"/>
              <a:t>2)</a:t>
            </a:r>
            <a:br>
              <a:rPr lang="en-GB" dirty="0" smtClean="0"/>
            </a:br>
            <a:endParaRPr lang="en-GB" dirty="0"/>
          </a:p>
        </p:txBody>
      </p:sp>
    </p:spTree>
    <p:extLst>
      <p:ext uri="{BB962C8B-B14F-4D97-AF65-F5344CB8AC3E}">
        <p14:creationId xmlns:p14="http://schemas.microsoft.com/office/powerpoint/2010/main" val="4158157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1700808"/>
            <a:ext cx="7500937" cy="4167192"/>
          </a:xfrm>
        </p:spPr>
        <p:txBody>
          <a:bodyPr/>
          <a:lstStyle/>
          <a:p>
            <a:r>
              <a:rPr lang="en-GB" dirty="0" smtClean="0"/>
              <a:t>Existing initiatives did not show that being formal, means easier access to bank loans or public contracts. So effects should nog be overestimated in campaign to stimulate entrepreneurs to formalise.</a:t>
            </a:r>
          </a:p>
          <a:p>
            <a:endParaRPr lang="en-GB" dirty="0"/>
          </a:p>
          <a:p>
            <a:endParaRPr lang="en-GB" dirty="0"/>
          </a:p>
          <a:p>
            <a:endParaRPr lang="en-GB" dirty="0" smtClean="0"/>
          </a:p>
          <a:p>
            <a:endParaRPr lang="en-GB" dirty="0" smtClean="0"/>
          </a:p>
          <a:p>
            <a:endParaRPr lang="en-GB" dirty="0" smtClean="0"/>
          </a:p>
          <a:p>
            <a:endParaRPr lang="en-GB" dirty="0"/>
          </a:p>
          <a:p>
            <a:endParaRPr lang="en-GB" dirty="0"/>
          </a:p>
        </p:txBody>
      </p:sp>
      <p:sp>
        <p:nvSpPr>
          <p:cNvPr id="3" name="Title 2"/>
          <p:cNvSpPr>
            <a:spLocks noGrp="1"/>
          </p:cNvSpPr>
          <p:nvPr>
            <p:ph type="title"/>
          </p:nvPr>
        </p:nvSpPr>
        <p:spPr>
          <a:xfrm>
            <a:off x="1116000" y="396000"/>
            <a:ext cx="7502400" cy="1376816"/>
          </a:xfrm>
        </p:spPr>
        <p:txBody>
          <a:bodyPr/>
          <a:lstStyle/>
          <a:p>
            <a:r>
              <a:rPr lang="en-GB" dirty="0" smtClean="0"/>
              <a:t>Conclusions  Formalization policies (3)</a:t>
            </a:r>
            <a:br>
              <a:rPr lang="en-GB" dirty="0" smtClean="0"/>
            </a:br>
            <a:endParaRPr lang="en-GB" dirty="0"/>
          </a:p>
        </p:txBody>
      </p:sp>
    </p:spTree>
    <p:extLst>
      <p:ext uri="{BB962C8B-B14F-4D97-AF65-F5344CB8AC3E}">
        <p14:creationId xmlns:p14="http://schemas.microsoft.com/office/powerpoint/2010/main" val="461654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br>
              <a:rPr lang="en-GB" dirty="0"/>
            </a:br>
            <a:endParaRPr lang="en-GB" dirty="0"/>
          </a:p>
        </p:txBody>
      </p:sp>
      <p:sp>
        <p:nvSpPr>
          <p:cNvPr id="3" name="Text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502936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95000"/>
              </a:lnSpc>
              <a:spcBef>
                <a:spcPct val="10000"/>
              </a:spcBef>
              <a:buSzPct val="105000"/>
            </a:pPr>
            <a:r>
              <a:rPr lang="en-GB" sz="2000" dirty="0" smtClean="0">
                <a:solidFill>
                  <a:srgbClr val="653E16"/>
                </a:solidFill>
                <a:latin typeface="+mn-lt"/>
                <a:ea typeface="+mn-ea"/>
                <a:cs typeface="+mn-cs"/>
              </a:rPr>
              <a:t/>
            </a:r>
            <a:br>
              <a:rPr lang="en-GB" sz="2000" dirty="0" smtClean="0">
                <a:solidFill>
                  <a:srgbClr val="653E16"/>
                </a:solidFill>
                <a:latin typeface="+mn-lt"/>
                <a:ea typeface="+mn-ea"/>
                <a:cs typeface="+mn-cs"/>
              </a:rPr>
            </a:br>
            <a:r>
              <a:rPr lang="en-GB" sz="2000" dirty="0" smtClean="0">
                <a:solidFill>
                  <a:srgbClr val="653E16"/>
                </a:solidFill>
                <a:latin typeface="+mn-lt"/>
                <a:ea typeface="+mn-ea"/>
                <a:cs typeface="+mn-cs"/>
              </a:rPr>
              <a:t/>
            </a:r>
            <a:br>
              <a:rPr lang="en-GB" sz="2000" dirty="0" smtClean="0">
                <a:solidFill>
                  <a:srgbClr val="653E16"/>
                </a:solidFill>
                <a:latin typeface="+mn-lt"/>
                <a:ea typeface="+mn-ea"/>
                <a:cs typeface="+mn-cs"/>
              </a:rPr>
            </a:br>
            <a:r>
              <a:rPr lang="en-GB" sz="2000" dirty="0">
                <a:solidFill>
                  <a:srgbClr val="653E16"/>
                </a:solidFill>
                <a:latin typeface="+mn-lt"/>
                <a:ea typeface="+mn-ea"/>
                <a:cs typeface="+mn-cs"/>
              </a:rPr>
              <a:t/>
            </a:r>
            <a:br>
              <a:rPr lang="en-GB" sz="2000" dirty="0">
                <a:solidFill>
                  <a:srgbClr val="653E16"/>
                </a:solidFill>
                <a:latin typeface="+mn-lt"/>
                <a:ea typeface="+mn-ea"/>
                <a:cs typeface="+mn-cs"/>
              </a:rPr>
            </a:br>
            <a:endParaRPr lang="en-GB" sz="2000" dirty="0">
              <a:solidFill>
                <a:srgbClr val="653E16"/>
              </a:solidFill>
              <a:latin typeface="+mn-lt"/>
              <a:ea typeface="+mn-ea"/>
              <a:cs typeface="+mn-cs"/>
            </a:endParaRPr>
          </a:p>
        </p:txBody>
      </p:sp>
      <p:sp>
        <p:nvSpPr>
          <p:cNvPr id="3" name="Text Placeholder 2"/>
          <p:cNvSpPr>
            <a:spLocks noGrp="1"/>
          </p:cNvSpPr>
          <p:nvPr>
            <p:ph type="body" idx="1"/>
          </p:nvPr>
        </p:nvSpPr>
        <p:spPr>
          <a:xfrm>
            <a:off x="722313" y="1484785"/>
            <a:ext cx="7772400" cy="2922116"/>
          </a:xfrm>
        </p:spPr>
        <p:txBody>
          <a:bodyPr>
            <a:normAutofit/>
          </a:bodyPr>
          <a:lstStyle/>
          <a:p>
            <a:r>
              <a:rPr lang="en-GB" sz="1800" b="1" dirty="0" smtClean="0"/>
              <a:t>More information:</a:t>
            </a:r>
          </a:p>
          <a:p>
            <a:r>
              <a:rPr lang="en-GB" sz="1800" dirty="0" smtClean="0"/>
              <a:t>Panteia (</a:t>
            </a:r>
            <a:r>
              <a:rPr lang="en-GB" sz="1800" dirty="0"/>
              <a:t>N</a:t>
            </a:r>
            <a:r>
              <a:rPr lang="en-GB" sz="1800" dirty="0" smtClean="0"/>
              <a:t>etherlands)</a:t>
            </a:r>
          </a:p>
          <a:p>
            <a:r>
              <a:rPr lang="en-GB" sz="1800" dirty="0" smtClean="0"/>
              <a:t>Jacqueline Snijders (</a:t>
            </a:r>
            <a:r>
              <a:rPr lang="en-GB" sz="1800" dirty="0" smtClean="0">
                <a:hlinkClick r:id="rId2"/>
              </a:rPr>
              <a:t>j.snijders@panteia.nl</a:t>
            </a:r>
            <a:r>
              <a:rPr lang="en-GB" sz="1800" dirty="0" smtClean="0"/>
              <a:t>)</a:t>
            </a:r>
          </a:p>
          <a:p>
            <a:r>
              <a:rPr lang="en-GB" sz="1800" dirty="0" err="1" smtClean="0"/>
              <a:t>Bredewater</a:t>
            </a:r>
            <a:r>
              <a:rPr lang="en-GB" sz="1800" dirty="0" smtClean="0"/>
              <a:t> 26</a:t>
            </a:r>
          </a:p>
          <a:p>
            <a:r>
              <a:rPr lang="en-GB" sz="1800" dirty="0" smtClean="0"/>
              <a:t>2715 CA </a:t>
            </a:r>
            <a:r>
              <a:rPr lang="en-GB" sz="1800" dirty="0" err="1" smtClean="0"/>
              <a:t>Zoetermeer</a:t>
            </a:r>
            <a:endParaRPr lang="en-GB" sz="1800" dirty="0" smtClean="0"/>
          </a:p>
          <a:p>
            <a:r>
              <a:rPr lang="en-GB" sz="1800" dirty="0" smtClean="0"/>
              <a:t>www.panteia.eu</a:t>
            </a:r>
          </a:p>
          <a:p>
            <a:r>
              <a:rPr lang="en-GB" sz="1800" dirty="0" smtClean="0"/>
              <a:t>Tel: + 31 79 322 22 00</a:t>
            </a:r>
          </a:p>
          <a:p>
            <a:endParaRPr lang="en-GB" sz="1800" dirty="0"/>
          </a:p>
          <a:p>
            <a:endParaRPr lang="en-GB" sz="1800" dirty="0" smtClean="0"/>
          </a:p>
          <a:p>
            <a:endParaRPr lang="en-GB" sz="1800" dirty="0"/>
          </a:p>
        </p:txBody>
      </p:sp>
    </p:spTree>
    <p:extLst>
      <p:ext uri="{BB962C8B-B14F-4D97-AF65-F5344CB8AC3E}">
        <p14:creationId xmlns:p14="http://schemas.microsoft.com/office/powerpoint/2010/main" val="15075895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2400" dirty="0" smtClean="0"/>
              <a:t>Access to finance</a:t>
            </a:r>
          </a:p>
          <a:p>
            <a:r>
              <a:rPr lang="en-GB" sz="2400" dirty="0" smtClean="0"/>
              <a:t>Access to electricity</a:t>
            </a:r>
          </a:p>
          <a:p>
            <a:r>
              <a:rPr lang="en-GB" sz="2400" dirty="0" smtClean="0"/>
              <a:t>Competition of informal enterprises</a:t>
            </a:r>
          </a:p>
          <a:p>
            <a:r>
              <a:rPr lang="en-GB" sz="2400" dirty="0" smtClean="0"/>
              <a:t>Tax rate</a:t>
            </a:r>
          </a:p>
          <a:p>
            <a:r>
              <a:rPr lang="en-GB" sz="2400" dirty="0" smtClean="0"/>
              <a:t>Political instability</a:t>
            </a:r>
          </a:p>
          <a:p>
            <a:endParaRPr lang="en-GB" sz="2400" dirty="0"/>
          </a:p>
          <a:p>
            <a:pPr marL="0" indent="0">
              <a:buNone/>
            </a:pPr>
            <a:r>
              <a:rPr lang="en-GB" sz="2400" dirty="0" smtClean="0"/>
              <a:t>Supporting job creation means </a:t>
            </a:r>
            <a:r>
              <a:rPr lang="en-GB" sz="2400" dirty="0" smtClean="0"/>
              <a:t>supporting </a:t>
            </a:r>
            <a:r>
              <a:rPr lang="en-GB" sz="2400" dirty="0" smtClean="0"/>
              <a:t>SMEs in improving productivity and improving the quality of jobs</a:t>
            </a:r>
          </a:p>
          <a:p>
            <a:pPr marL="0" indent="0">
              <a:buNone/>
            </a:pPr>
            <a:endParaRPr lang="en-GB" sz="2400" dirty="0"/>
          </a:p>
          <a:p>
            <a:pPr marL="0" indent="0">
              <a:buNone/>
            </a:pPr>
            <a:r>
              <a:rPr lang="en-GB" sz="2400" dirty="0" smtClean="0"/>
              <a:t>How can the constraints be reduced?:</a:t>
            </a:r>
            <a:endParaRPr lang="en-GB" sz="2400" dirty="0"/>
          </a:p>
        </p:txBody>
      </p:sp>
      <p:sp>
        <p:nvSpPr>
          <p:cNvPr id="3" name="Title 2"/>
          <p:cNvSpPr>
            <a:spLocks noGrp="1"/>
          </p:cNvSpPr>
          <p:nvPr>
            <p:ph type="title"/>
          </p:nvPr>
        </p:nvSpPr>
        <p:spPr/>
        <p:txBody>
          <a:bodyPr/>
          <a:lstStyle/>
          <a:p>
            <a:r>
              <a:rPr lang="en-GB" dirty="0" smtClean="0"/>
              <a:t>Major constraints SMEs growth according to SMEs</a:t>
            </a:r>
            <a:endParaRPr lang="en-GB" dirty="0"/>
          </a:p>
        </p:txBody>
      </p:sp>
    </p:spTree>
    <p:extLst>
      <p:ext uri="{BB962C8B-B14F-4D97-AF65-F5344CB8AC3E}">
        <p14:creationId xmlns:p14="http://schemas.microsoft.com/office/powerpoint/2010/main" val="2002099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457200" indent="-457200">
              <a:buFont typeface="+mj-lt"/>
              <a:buAutoNum type="arabicPeriod"/>
            </a:pPr>
            <a:r>
              <a:rPr lang="en-GB" dirty="0" smtClean="0"/>
              <a:t>Improve access to finance</a:t>
            </a:r>
          </a:p>
          <a:p>
            <a:pPr marL="457200" indent="-457200">
              <a:buFont typeface="+mj-lt"/>
              <a:buAutoNum type="arabicPeriod"/>
            </a:pPr>
            <a:r>
              <a:rPr lang="en-GB" dirty="0" smtClean="0"/>
              <a:t>Make information, advice and training on entrepreneurship available</a:t>
            </a:r>
          </a:p>
          <a:p>
            <a:pPr marL="457200" indent="-457200">
              <a:buFont typeface="+mj-lt"/>
              <a:buAutoNum type="arabicPeriod"/>
            </a:pPr>
            <a:r>
              <a:rPr lang="en-GB" dirty="0" smtClean="0">
                <a:solidFill>
                  <a:srgbClr val="FF0000"/>
                </a:solidFill>
              </a:rPr>
              <a:t>Create an enabling environment that is favourable to SMEs and create a level playing field</a:t>
            </a:r>
          </a:p>
          <a:p>
            <a:pPr marL="457200" indent="-457200">
              <a:buFont typeface="+mj-lt"/>
              <a:buAutoNum type="arabicPeriod"/>
            </a:pPr>
            <a:r>
              <a:rPr lang="en-GB" dirty="0" smtClean="0">
                <a:solidFill>
                  <a:srgbClr val="FF0000"/>
                </a:solidFill>
              </a:rPr>
              <a:t>Stimulate formalization of informal SMEs</a:t>
            </a:r>
          </a:p>
          <a:p>
            <a:endParaRPr lang="en-GB" dirty="0" smtClean="0"/>
          </a:p>
          <a:p>
            <a:pPr marL="0" indent="0">
              <a:buNone/>
            </a:pPr>
            <a:r>
              <a:rPr lang="en-GB" dirty="0" smtClean="0"/>
              <a:t>Policies should be developed by the government in close cooperation with employers and employee </a:t>
            </a:r>
            <a:r>
              <a:rPr lang="en-GB" dirty="0" smtClean="0"/>
              <a:t>organisations so that they focus on the real needs.</a:t>
            </a:r>
            <a:endParaRPr lang="en-GB" dirty="0" smtClean="0"/>
          </a:p>
          <a:p>
            <a:pPr marL="0" indent="0">
              <a:buNone/>
            </a:pPr>
            <a:endParaRPr lang="en-GB" dirty="0" smtClean="0"/>
          </a:p>
          <a:p>
            <a:pPr marL="0" indent="0">
              <a:buNone/>
            </a:pPr>
            <a:r>
              <a:rPr lang="en-GB" dirty="0" smtClean="0"/>
              <a:t>Employers and employee organisations can support their members with information, advice, training, networking etc. </a:t>
            </a:r>
          </a:p>
          <a:p>
            <a:pPr marL="0" indent="0">
              <a:buNone/>
            </a:pPr>
            <a:endParaRPr lang="en-GB" dirty="0"/>
          </a:p>
          <a:p>
            <a:pPr marL="0" indent="0">
              <a:buNone/>
            </a:pPr>
            <a:r>
              <a:rPr lang="en-GB" dirty="0" smtClean="0"/>
              <a:t>Organisation of entrepreneurs and workers is needed!</a:t>
            </a:r>
          </a:p>
          <a:p>
            <a:endParaRPr lang="en-GB" dirty="0" smtClean="0"/>
          </a:p>
          <a:p>
            <a:endParaRPr lang="en-GB" dirty="0"/>
          </a:p>
        </p:txBody>
      </p:sp>
      <p:sp>
        <p:nvSpPr>
          <p:cNvPr id="3" name="Title 2"/>
          <p:cNvSpPr>
            <a:spLocks noGrp="1"/>
          </p:cNvSpPr>
          <p:nvPr>
            <p:ph type="title"/>
          </p:nvPr>
        </p:nvSpPr>
        <p:spPr/>
        <p:txBody>
          <a:bodyPr/>
          <a:lstStyle/>
          <a:p>
            <a:r>
              <a:rPr lang="en-GB" dirty="0" smtClean="0"/>
              <a:t>How can constraints be reduced?</a:t>
            </a:r>
            <a:endParaRPr lang="en-GB" dirty="0"/>
          </a:p>
        </p:txBody>
      </p:sp>
    </p:spTree>
    <p:extLst>
      <p:ext uri="{BB962C8B-B14F-4D97-AF65-F5344CB8AC3E}">
        <p14:creationId xmlns:p14="http://schemas.microsoft.com/office/powerpoint/2010/main" val="1439191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6000" y="2348880"/>
            <a:ext cx="7500937" cy="3519120"/>
          </a:xfrm>
        </p:spPr>
        <p:txBody>
          <a:bodyPr>
            <a:normAutofit lnSpcReduction="10000"/>
          </a:bodyPr>
          <a:lstStyle/>
          <a:p>
            <a:r>
              <a:rPr lang="en-GB" sz="2400" dirty="0" smtClean="0"/>
              <a:t>Business environment covers the legal and regulatory system in a country that governs the operation of an enterprise</a:t>
            </a:r>
          </a:p>
          <a:p>
            <a:endParaRPr lang="en-GB" sz="2400" dirty="0" smtClean="0"/>
          </a:p>
          <a:p>
            <a:r>
              <a:rPr lang="en-GB" sz="2400" dirty="0" smtClean="0"/>
              <a:t>SMEs and entrepreneurs can not afford specialists explaining how to deal with this system.</a:t>
            </a:r>
          </a:p>
          <a:p>
            <a:endParaRPr lang="en-GB" sz="2400" dirty="0"/>
          </a:p>
          <a:p>
            <a:r>
              <a:rPr lang="en-GB" sz="2400" dirty="0" smtClean="0"/>
              <a:t>How </a:t>
            </a:r>
            <a:r>
              <a:rPr lang="en-GB" sz="2400" dirty="0" smtClean="0"/>
              <a:t>can this system be made more in favour of SMEs and new entrepreneurs?</a:t>
            </a:r>
          </a:p>
          <a:p>
            <a:endParaRPr lang="en-GB" dirty="0"/>
          </a:p>
        </p:txBody>
      </p:sp>
      <p:sp>
        <p:nvSpPr>
          <p:cNvPr id="3" name="Title 2"/>
          <p:cNvSpPr>
            <a:spLocks noGrp="1"/>
          </p:cNvSpPr>
          <p:nvPr>
            <p:ph type="title"/>
          </p:nvPr>
        </p:nvSpPr>
        <p:spPr>
          <a:xfrm>
            <a:off x="1116000" y="396000"/>
            <a:ext cx="7502400" cy="1592840"/>
          </a:xfrm>
        </p:spPr>
        <p:txBody>
          <a:bodyPr/>
          <a:lstStyle/>
          <a:p>
            <a:r>
              <a:rPr lang="en-US" dirty="0" smtClean="0"/>
              <a:t>3. Create </a:t>
            </a:r>
            <a:r>
              <a:rPr lang="en-US" dirty="0"/>
              <a:t>an enabling environment that is </a:t>
            </a:r>
            <a:r>
              <a:rPr lang="en-US" dirty="0" smtClean="0"/>
              <a:t>favorable </a:t>
            </a:r>
            <a:r>
              <a:rPr lang="en-US" dirty="0"/>
              <a:t>to SMEs and create a level playing field</a:t>
            </a:r>
          </a:p>
        </p:txBody>
      </p:sp>
    </p:spTree>
    <p:extLst>
      <p:ext uri="{BB962C8B-B14F-4D97-AF65-F5344CB8AC3E}">
        <p14:creationId xmlns:p14="http://schemas.microsoft.com/office/powerpoint/2010/main" val="3746663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1. </a:t>
            </a:r>
            <a:r>
              <a:rPr lang="en-US" dirty="0" smtClean="0">
                <a:solidFill>
                  <a:srgbClr val="C00000"/>
                </a:solidFill>
              </a:rPr>
              <a:t>Business </a:t>
            </a:r>
            <a:r>
              <a:rPr lang="en-US" dirty="0">
                <a:solidFill>
                  <a:srgbClr val="C00000"/>
                </a:solidFill>
              </a:rPr>
              <a:t>registration and licensing</a:t>
            </a:r>
            <a:r>
              <a:rPr lang="en-US" dirty="0"/>
              <a:t>; adapting business registration and licensing regimes to simplify the administrative processes of registration (for example, one stop-shop integrating all procedures necessary for business registration</a:t>
            </a:r>
            <a:r>
              <a:rPr lang="en-US" dirty="0" smtClean="0"/>
              <a:t>).</a:t>
            </a:r>
          </a:p>
          <a:p>
            <a:pPr marL="0" indent="0">
              <a:buNone/>
            </a:pPr>
            <a:endParaRPr lang="en-US" dirty="0"/>
          </a:p>
          <a:p>
            <a:pPr marL="0" indent="0">
              <a:buNone/>
            </a:pPr>
            <a:r>
              <a:rPr lang="en-US" dirty="0" smtClean="0"/>
              <a:t>2. </a:t>
            </a:r>
            <a:r>
              <a:rPr lang="en-US" dirty="0" smtClean="0">
                <a:solidFill>
                  <a:srgbClr val="C00000"/>
                </a:solidFill>
              </a:rPr>
              <a:t>Simplification </a:t>
            </a:r>
            <a:r>
              <a:rPr lang="en-US" dirty="0">
                <a:solidFill>
                  <a:srgbClr val="C00000"/>
                </a:solidFill>
              </a:rPr>
              <a:t>of taxation policy and administration</a:t>
            </a:r>
            <a:r>
              <a:rPr lang="en-US" dirty="0"/>
              <a:t>, in order to ease tax compliance (for example, by introducing more transparent and simplified tax reporting, and differentiating tax schemes for </a:t>
            </a:r>
            <a:r>
              <a:rPr lang="en-US" dirty="0" smtClean="0"/>
              <a:t>micro enterprises</a:t>
            </a:r>
            <a:r>
              <a:rPr lang="en-US" dirty="0"/>
              <a:t>, farmers and currently informal enterprises). </a:t>
            </a:r>
            <a:endParaRPr lang="en-GB" dirty="0"/>
          </a:p>
        </p:txBody>
      </p:sp>
      <p:sp>
        <p:nvSpPr>
          <p:cNvPr id="3" name="Title 2"/>
          <p:cNvSpPr>
            <a:spLocks noGrp="1"/>
          </p:cNvSpPr>
          <p:nvPr>
            <p:ph type="title"/>
          </p:nvPr>
        </p:nvSpPr>
        <p:spPr/>
        <p:txBody>
          <a:bodyPr/>
          <a:lstStyle/>
          <a:p>
            <a:r>
              <a:rPr lang="en-GB" dirty="0" smtClean="0"/>
              <a:t>Possible actions enabling environment (1)</a:t>
            </a:r>
            <a:endParaRPr lang="en-GB" dirty="0"/>
          </a:p>
        </p:txBody>
      </p:sp>
    </p:spTree>
    <p:extLst>
      <p:ext uri="{BB962C8B-B14F-4D97-AF65-F5344CB8AC3E}">
        <p14:creationId xmlns:p14="http://schemas.microsoft.com/office/powerpoint/2010/main" val="3661852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3. </a:t>
            </a:r>
            <a:r>
              <a:rPr lang="en-US" dirty="0" smtClean="0">
                <a:solidFill>
                  <a:srgbClr val="C00000"/>
                </a:solidFill>
              </a:rPr>
              <a:t>Land </a:t>
            </a:r>
            <a:r>
              <a:rPr lang="en-US" dirty="0">
                <a:solidFill>
                  <a:srgbClr val="C00000"/>
                </a:solidFill>
              </a:rPr>
              <a:t>ownership and titling</a:t>
            </a:r>
            <a:r>
              <a:rPr lang="en-US" dirty="0"/>
              <a:t>; reforming incomplete </a:t>
            </a:r>
            <a:r>
              <a:rPr lang="en-US" dirty="0" err="1" smtClean="0"/>
              <a:t>cadastres</a:t>
            </a:r>
            <a:r>
              <a:rPr lang="en-US" dirty="0"/>
              <a:t> </a:t>
            </a:r>
            <a:r>
              <a:rPr lang="en-US" dirty="0" smtClean="0"/>
              <a:t>and </a:t>
            </a:r>
            <a:r>
              <a:rPr lang="en-US" dirty="0" smtClean="0"/>
              <a:t>costly </a:t>
            </a:r>
            <a:r>
              <a:rPr lang="en-US" dirty="0"/>
              <a:t>land registration </a:t>
            </a:r>
            <a:r>
              <a:rPr lang="en-US" dirty="0" smtClean="0"/>
              <a:t>systems, </a:t>
            </a:r>
            <a:r>
              <a:rPr lang="en-US" dirty="0"/>
              <a:t>and enabling female ownership of land and </a:t>
            </a:r>
            <a:r>
              <a:rPr lang="en-US" dirty="0" smtClean="0"/>
              <a:t>assets. In this way enterprises </a:t>
            </a:r>
            <a:r>
              <a:rPr lang="en-US" dirty="0" smtClean="0"/>
              <a:t>can </a:t>
            </a:r>
            <a:r>
              <a:rPr lang="en-US" dirty="0" smtClean="0"/>
              <a:t>work </a:t>
            </a:r>
            <a:r>
              <a:rPr lang="en-US" dirty="0"/>
              <a:t>from a permanent location and to raise capital through land-based collateral</a:t>
            </a:r>
            <a:r>
              <a:rPr lang="en-US" dirty="0" smtClean="0"/>
              <a:t>.</a:t>
            </a:r>
          </a:p>
          <a:p>
            <a:pPr marL="0" indent="0">
              <a:buNone/>
            </a:pPr>
            <a:endParaRPr lang="en-US" dirty="0"/>
          </a:p>
          <a:p>
            <a:pPr marL="0" indent="0">
              <a:buNone/>
            </a:pPr>
            <a:r>
              <a:rPr lang="en-US" dirty="0" smtClean="0"/>
              <a:t>4. </a:t>
            </a:r>
            <a:r>
              <a:rPr lang="en-US" dirty="0" err="1" smtClean="0">
                <a:solidFill>
                  <a:srgbClr val="C00000"/>
                </a:solidFill>
              </a:rPr>
              <a:t>Labour</a:t>
            </a:r>
            <a:r>
              <a:rPr lang="en-US" dirty="0" smtClean="0">
                <a:solidFill>
                  <a:srgbClr val="C00000"/>
                </a:solidFill>
              </a:rPr>
              <a:t> </a:t>
            </a:r>
            <a:r>
              <a:rPr lang="en-US" dirty="0">
                <a:solidFill>
                  <a:srgbClr val="C00000"/>
                </a:solidFill>
              </a:rPr>
              <a:t>and </a:t>
            </a:r>
            <a:r>
              <a:rPr lang="en-US" dirty="0" err="1">
                <a:solidFill>
                  <a:srgbClr val="C00000"/>
                </a:solidFill>
              </a:rPr>
              <a:t>labour</a:t>
            </a:r>
            <a:r>
              <a:rPr lang="en-US" dirty="0">
                <a:solidFill>
                  <a:srgbClr val="C00000"/>
                </a:solidFill>
              </a:rPr>
              <a:t>-related issues</a:t>
            </a:r>
            <a:r>
              <a:rPr lang="en-US" dirty="0"/>
              <a:t>; </a:t>
            </a:r>
            <a:r>
              <a:rPr lang="en-US" dirty="0" smtClean="0"/>
              <a:t>guarantee </a:t>
            </a:r>
            <a:r>
              <a:rPr lang="en-US" dirty="0"/>
              <a:t>a proper functioning of the </a:t>
            </a:r>
            <a:r>
              <a:rPr lang="en-US" dirty="0" err="1"/>
              <a:t>labour</a:t>
            </a:r>
            <a:r>
              <a:rPr lang="en-US" dirty="0"/>
              <a:t> market, basic social protection for workers and skills </a:t>
            </a:r>
            <a:r>
              <a:rPr lang="en-US" dirty="0" smtClean="0"/>
              <a:t>development. Keep the </a:t>
            </a:r>
            <a:r>
              <a:rPr lang="en-US" dirty="0"/>
              <a:t>costs of complying with these regulations </a:t>
            </a:r>
            <a:r>
              <a:rPr lang="en-US" dirty="0" smtClean="0"/>
              <a:t>as </a:t>
            </a:r>
            <a:r>
              <a:rPr lang="en-US" dirty="0"/>
              <a:t>low as possible</a:t>
            </a:r>
            <a:r>
              <a:rPr lang="en-US" dirty="0" smtClean="0"/>
              <a:t>. </a:t>
            </a:r>
          </a:p>
          <a:p>
            <a:endParaRPr lang="en-US" dirty="0"/>
          </a:p>
          <a:p>
            <a:endParaRPr lang="en-GB" dirty="0"/>
          </a:p>
        </p:txBody>
      </p:sp>
      <p:sp>
        <p:nvSpPr>
          <p:cNvPr id="3" name="Title 2"/>
          <p:cNvSpPr>
            <a:spLocks noGrp="1"/>
          </p:cNvSpPr>
          <p:nvPr>
            <p:ph type="title"/>
          </p:nvPr>
        </p:nvSpPr>
        <p:spPr/>
        <p:txBody>
          <a:bodyPr/>
          <a:lstStyle/>
          <a:p>
            <a:r>
              <a:rPr lang="en-GB" dirty="0"/>
              <a:t>Possible actions </a:t>
            </a:r>
            <a:r>
              <a:rPr lang="en-GB" dirty="0" smtClean="0"/>
              <a:t>enabling environment (2)</a:t>
            </a:r>
            <a:endParaRPr lang="en-GB" dirty="0"/>
          </a:p>
        </p:txBody>
      </p:sp>
    </p:spTree>
    <p:extLst>
      <p:ext uri="{BB962C8B-B14F-4D97-AF65-F5344CB8AC3E}">
        <p14:creationId xmlns:p14="http://schemas.microsoft.com/office/powerpoint/2010/main" val="1687106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5. </a:t>
            </a:r>
            <a:r>
              <a:rPr lang="en-US" dirty="0" smtClean="0">
                <a:solidFill>
                  <a:srgbClr val="C00000"/>
                </a:solidFill>
              </a:rPr>
              <a:t>Judicial </a:t>
            </a:r>
            <a:r>
              <a:rPr lang="en-US" dirty="0">
                <a:solidFill>
                  <a:srgbClr val="C00000"/>
                </a:solidFill>
              </a:rPr>
              <a:t>reform</a:t>
            </a:r>
            <a:r>
              <a:rPr lang="en-US" dirty="0"/>
              <a:t>; reducing transaction costs, improving the quality of governance methods and improving access to justice in bureaucratic administration</a:t>
            </a:r>
            <a:r>
              <a:rPr lang="en-US" dirty="0" smtClean="0"/>
              <a:t>.</a:t>
            </a:r>
          </a:p>
          <a:p>
            <a:pPr marL="0" indent="0">
              <a:buNone/>
            </a:pPr>
            <a:endParaRPr lang="en-US" dirty="0"/>
          </a:p>
          <a:p>
            <a:pPr marL="0" indent="0">
              <a:buNone/>
            </a:pPr>
            <a:r>
              <a:rPr lang="en-US" dirty="0" smtClean="0"/>
              <a:t>6. </a:t>
            </a:r>
            <a:r>
              <a:rPr lang="en-US" dirty="0" smtClean="0">
                <a:solidFill>
                  <a:srgbClr val="C00000"/>
                </a:solidFill>
              </a:rPr>
              <a:t>Intellectual </a:t>
            </a:r>
            <a:r>
              <a:rPr lang="en-US" dirty="0">
                <a:solidFill>
                  <a:srgbClr val="C00000"/>
                </a:solidFill>
              </a:rPr>
              <a:t>property rights</a:t>
            </a:r>
            <a:r>
              <a:rPr lang="en-US" dirty="0"/>
              <a:t>; improving the enforcement of existing laws regarding trademarks and other property rights, in order to </a:t>
            </a:r>
            <a:r>
              <a:rPr lang="en-US" dirty="0" smtClean="0"/>
              <a:t>use economic opportunities</a:t>
            </a:r>
            <a:endParaRPr lang="en-US" dirty="0"/>
          </a:p>
          <a:p>
            <a:pPr marL="457200" indent="-457200">
              <a:buAutoNum type="arabicPeriod" startAt="6"/>
            </a:pPr>
            <a:endParaRPr lang="en-US" dirty="0"/>
          </a:p>
          <a:p>
            <a:pPr marL="0" indent="0">
              <a:buNone/>
            </a:pPr>
            <a:r>
              <a:rPr lang="en-US" dirty="0" smtClean="0"/>
              <a:t>7. </a:t>
            </a:r>
            <a:r>
              <a:rPr lang="en-US" dirty="0" smtClean="0">
                <a:solidFill>
                  <a:srgbClr val="C00000"/>
                </a:solidFill>
              </a:rPr>
              <a:t>Improved </a:t>
            </a:r>
            <a:r>
              <a:rPr lang="en-US" dirty="0">
                <a:solidFill>
                  <a:srgbClr val="C00000"/>
                </a:solidFill>
              </a:rPr>
              <a:t>access to financial services</a:t>
            </a:r>
            <a:r>
              <a:rPr lang="en-US" dirty="0"/>
              <a:t>; increase the access of poor women and men to the full range of financial services, in order to reduce the costs of </a:t>
            </a:r>
            <a:r>
              <a:rPr lang="en-US" dirty="0" smtClean="0"/>
              <a:t>getting and </a:t>
            </a:r>
            <a:r>
              <a:rPr lang="en-US" dirty="0" smtClean="0"/>
              <a:t>using </a:t>
            </a:r>
            <a:r>
              <a:rPr lang="en-US" dirty="0" smtClean="0"/>
              <a:t>capital</a:t>
            </a:r>
            <a:r>
              <a:rPr lang="en-US" dirty="0"/>
              <a:t>. </a:t>
            </a:r>
          </a:p>
          <a:p>
            <a:endParaRPr lang="en-GB" dirty="0"/>
          </a:p>
        </p:txBody>
      </p:sp>
      <p:sp>
        <p:nvSpPr>
          <p:cNvPr id="3" name="Title 2"/>
          <p:cNvSpPr>
            <a:spLocks noGrp="1"/>
          </p:cNvSpPr>
          <p:nvPr>
            <p:ph type="title"/>
          </p:nvPr>
        </p:nvSpPr>
        <p:spPr/>
        <p:txBody>
          <a:bodyPr/>
          <a:lstStyle/>
          <a:p>
            <a:r>
              <a:rPr lang="en-GB" dirty="0"/>
              <a:t>Possible actions </a:t>
            </a:r>
            <a:r>
              <a:rPr lang="en-GB" dirty="0" smtClean="0"/>
              <a:t>enabling environment (3)</a:t>
            </a:r>
            <a:endParaRPr lang="en-GB" dirty="0"/>
          </a:p>
        </p:txBody>
      </p:sp>
    </p:spTree>
    <p:extLst>
      <p:ext uri="{BB962C8B-B14F-4D97-AF65-F5344CB8AC3E}">
        <p14:creationId xmlns:p14="http://schemas.microsoft.com/office/powerpoint/2010/main" val="3646786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8. </a:t>
            </a:r>
            <a:r>
              <a:rPr lang="en-US" dirty="0" smtClean="0">
                <a:solidFill>
                  <a:srgbClr val="C00000"/>
                </a:solidFill>
              </a:rPr>
              <a:t>Access </a:t>
            </a:r>
            <a:r>
              <a:rPr lang="en-US" dirty="0">
                <a:solidFill>
                  <a:srgbClr val="C00000"/>
                </a:solidFill>
              </a:rPr>
              <a:t>to information about business regulation and rules</a:t>
            </a:r>
            <a:r>
              <a:rPr lang="en-US" dirty="0"/>
              <a:t>; </a:t>
            </a:r>
            <a:r>
              <a:rPr lang="en-US" dirty="0" smtClean="0"/>
              <a:t>create awareness and provide information on existing </a:t>
            </a:r>
            <a:r>
              <a:rPr lang="en-US" dirty="0"/>
              <a:t>business regulations and </a:t>
            </a:r>
            <a:r>
              <a:rPr lang="en-US" dirty="0" smtClean="0"/>
              <a:t>rules.</a:t>
            </a:r>
          </a:p>
          <a:p>
            <a:pPr marL="0" indent="0">
              <a:buNone/>
            </a:pPr>
            <a:endParaRPr lang="en-US" dirty="0"/>
          </a:p>
          <a:p>
            <a:pPr marL="0" indent="0">
              <a:buNone/>
            </a:pPr>
            <a:r>
              <a:rPr lang="en-US" dirty="0" smtClean="0"/>
              <a:t>9. </a:t>
            </a:r>
            <a:r>
              <a:rPr lang="en-US" dirty="0" smtClean="0">
                <a:solidFill>
                  <a:srgbClr val="C00000"/>
                </a:solidFill>
              </a:rPr>
              <a:t>Incentives </a:t>
            </a:r>
            <a:r>
              <a:rPr lang="en-US" dirty="0">
                <a:solidFill>
                  <a:srgbClr val="C00000"/>
                </a:solidFill>
              </a:rPr>
              <a:t>for reform and communicating these to informal enterprises</a:t>
            </a:r>
            <a:r>
              <a:rPr lang="en-US" dirty="0"/>
              <a:t>. </a:t>
            </a:r>
            <a:r>
              <a:rPr lang="en-US" dirty="0" err="1"/>
              <a:t>Formalisation</a:t>
            </a:r>
            <a:r>
              <a:rPr lang="en-US" dirty="0"/>
              <a:t> should introduce the benefits of compliance with the legal and regulatory framework. Micro and small enterprises should see </a:t>
            </a:r>
            <a:r>
              <a:rPr lang="en-US" dirty="0" err="1"/>
              <a:t>formalisation</a:t>
            </a:r>
            <a:r>
              <a:rPr lang="en-US" dirty="0"/>
              <a:t> as an opportunity for greater access to markets and growth.</a:t>
            </a:r>
          </a:p>
          <a:p>
            <a:endParaRPr lang="en-GB" dirty="0"/>
          </a:p>
        </p:txBody>
      </p:sp>
      <p:sp>
        <p:nvSpPr>
          <p:cNvPr id="3" name="Title 2"/>
          <p:cNvSpPr>
            <a:spLocks noGrp="1"/>
          </p:cNvSpPr>
          <p:nvPr>
            <p:ph type="title"/>
          </p:nvPr>
        </p:nvSpPr>
        <p:spPr/>
        <p:txBody>
          <a:bodyPr/>
          <a:lstStyle/>
          <a:p>
            <a:r>
              <a:rPr lang="en-GB" dirty="0"/>
              <a:t>Possible actions enabling environment (</a:t>
            </a:r>
            <a:r>
              <a:rPr lang="en-GB" dirty="0" smtClean="0"/>
              <a:t>4)</a:t>
            </a:r>
            <a:endParaRPr lang="en-GB" dirty="0"/>
          </a:p>
        </p:txBody>
      </p:sp>
    </p:spTree>
    <p:extLst>
      <p:ext uri="{BB962C8B-B14F-4D97-AF65-F5344CB8AC3E}">
        <p14:creationId xmlns:p14="http://schemas.microsoft.com/office/powerpoint/2010/main" val="1815806943"/>
      </p:ext>
    </p:extLst>
  </p:cSld>
  <p:clrMapOvr>
    <a:masterClrMapping/>
  </p:clrMapOvr>
  <p:timing>
    <p:tnLst>
      <p:par>
        <p:cTn id="1" dur="indefinite" restart="never" nodeType="tmRoot"/>
      </p:par>
    </p:tnLst>
  </p:timing>
</p:sld>
</file>

<file path=ppt/theme/theme1.xml><?xml version="1.0" encoding="utf-8"?>
<a:theme xmlns:a="http://schemas.openxmlformats.org/drawingml/2006/main" name="Panteia-basic">
  <a:themeElements>
    <a:clrScheme name="Panteia_CI_Colors">
      <a:dk1>
        <a:srgbClr val="653E16"/>
      </a:dk1>
      <a:lt1>
        <a:srgbClr val="FFFFFF"/>
      </a:lt1>
      <a:dk2>
        <a:srgbClr val="653E16"/>
      </a:dk2>
      <a:lt2>
        <a:srgbClr val="E8DDCD"/>
      </a:lt2>
      <a:accent1>
        <a:srgbClr val="AEA79F"/>
      </a:accent1>
      <a:accent2>
        <a:srgbClr val="718674"/>
      </a:accent2>
      <a:accent3>
        <a:srgbClr val="D44F18"/>
      </a:accent3>
      <a:accent4>
        <a:srgbClr val="FFE697"/>
      </a:accent4>
      <a:accent5>
        <a:srgbClr val="E8DDCD"/>
      </a:accent5>
      <a:accent6>
        <a:srgbClr val="9B8167"/>
      </a:accent6>
      <a:hlink>
        <a:srgbClr val="0000FF"/>
      </a:hlink>
      <a:folHlink>
        <a:srgbClr val="800080"/>
      </a:folHlink>
    </a:clrScheme>
    <a:fontScheme name="Panteia-basic">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anteia-basi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nteia-basic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nteia-basic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nteia-basic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nteia-basic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nteia-basic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nteia-basic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nteia-basic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nteia-basic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nteia-basic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nteia-basic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nteia-basic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anteia-basic">
  <a:themeElements>
    <a:clrScheme name="Panteia_CI_Colors">
      <a:dk1>
        <a:srgbClr val="653E16"/>
      </a:dk1>
      <a:lt1>
        <a:srgbClr val="FFFFFF"/>
      </a:lt1>
      <a:dk2>
        <a:srgbClr val="653E16"/>
      </a:dk2>
      <a:lt2>
        <a:srgbClr val="E8DDCD"/>
      </a:lt2>
      <a:accent1>
        <a:srgbClr val="AEA79F"/>
      </a:accent1>
      <a:accent2>
        <a:srgbClr val="718674"/>
      </a:accent2>
      <a:accent3>
        <a:srgbClr val="D44F18"/>
      </a:accent3>
      <a:accent4>
        <a:srgbClr val="FFE697"/>
      </a:accent4>
      <a:accent5>
        <a:srgbClr val="E8DDCD"/>
      </a:accent5>
      <a:accent6>
        <a:srgbClr val="9B8167"/>
      </a:accent6>
      <a:hlink>
        <a:srgbClr val="0000FF"/>
      </a:hlink>
      <a:folHlink>
        <a:srgbClr val="800080"/>
      </a:folHlink>
    </a:clrScheme>
    <a:fontScheme name="Panteia-basic">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anteia-basi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nteia-basic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nteia-basic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nteia-basic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nteia-basic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nteia-basic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nteia-basic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nteia-basic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nteia-basic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nteia-basic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nteia-basic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nteia-basic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ustomProperties xmlns="http://www.documentaal.nl/CustomProperties">
  <Language>&lt;?xml version="1.0" encoding="utf-16"?&gt;&lt;EntityValue xmlns:xsi="http://www.w3.org/2001/XMLSchema-instance" xmlns:xsd="http://www.w3.org/2001/XMLSchema" ID="41e7470c-3677-4df2-bda7-41bde99f3a54" Text="English"&gt;&lt;Prefixes /&gt;&lt;Attributes&gt;&lt;EntityAttribute Name="ID" Text="EN" /&gt;&lt;EntityAttribute Name="Code" Text="2057" /&gt;&lt;/Attributes&gt;&lt;/EntityValue&gt;</Language>
  <Title>&lt;?xml version="1.0" encoding="utf-16"?&gt;&lt;EntityValue xmlns:xsi="http://www.w3.org/2001/XMLSchema-instance" xmlns:xsd="http://www.w3.org/2001/XMLSchema" ID="6e45e854-81a3-4f9f-9118-60289d306cc7" Text="Enabling environment development"&gt;&lt;Prefixes /&gt;&lt;Attributes /&gt;&lt;/EntityValue&gt;</Title>
  <Subtitle>&lt;?xml version="1.0" encoding="utf-16"?&gt;&lt;EntityValue xmlns:xsi="http://www.w3.org/2001/XMLSchema-instance" xmlns:xsd="http://www.w3.org/2001/XMLSchema" ID="a4cc7fdb-4cd7-40f1-a04e-7528afc3d52c" Text="strengthen legal and policy frameworks, institutions, coordination, capacity strengthening"&gt;&lt;Prefixes /&gt;&lt;Attributes /&gt;&lt;/EntityValue&gt;</Subtitle>
  <Date>&lt;?xml version="1.0" encoding="utf-16"?&gt;&lt;EntityValue xmlns:xsi="http://www.w3.org/2001/XMLSchema-instance" xmlns:xsd="http://www.w3.org/2001/XMLSchema" ID="b7108ecf-5d84-4638-b5dc-bf2d0000fc24" Text="June 1, 2015"&gt;&lt;Prefixes /&gt;&lt;Attributes&gt;&lt;EntityAttribute Name="Ticks" Text="635687136000000000" /&gt;&lt;/Attributes&gt;&lt;/EntityValue&gt;</Date>
  <Author>&lt;?xml version="1.0" encoding="utf-16"?&gt;&lt;EntityValue xmlns:xsi="http://www.w3.org/2001/XMLSchema-instance" xmlns:xsd="http://www.w3.org/2001/XMLSchema" ID="81f4aa6e-f97b-4c5e-98ca-be937c96ff99" Text="JaSni"&gt;&lt;Prefixes /&gt;&lt;Attributes&gt;&lt;EntityAttribute Name="FromDocument" Text="false" /&gt;&lt;/Attributes&gt;&lt;/EntityValue&gt;</Author>
  <AuthorData>&lt;?xml version="1.0" encoding="utf-16"?&gt;&lt;EntityValue xmlns:xsi="http://www.w3.org/2001/XMLSchema-instance" xmlns:xsd="http://www.w3.org/2001/XMLSchema" ID="5c00771f-12b2-4bea-bd63-8a635b51ac9b" Text="JaSni (EN)"&gt;&lt;Prefixes /&gt;&lt;Attributes&gt;&lt;EntityAttribute Name="import" Text="Snijders, Jacqueline" /&gt;&lt;EntityAttribute Name="seperator1" Text="" /&gt;&lt;EntityAttribute Name="fullname" Text="Jacqueline Snijders" /&gt;&lt;EntityAttribute Name="titlefor" Text="" /&gt;&lt;EntityAttribute Name="initials" Text="JS" /&gt;&lt;EntityAttribute Name="firstletters" Text="" /&gt;&lt;EntityAttribute Name="firstname" Text="Jacqueline" /&gt;&lt;EntityAttribute Name="middlename" Text="" /&gt;&lt;EntityAttribute Name="lastname" Text="Snijders" /&gt;&lt;EntityAttribute Name="titleafter" Text="" /&gt;&lt;EntityAttribute Name="loginname" Text="" /&gt;&lt;EntityAttribute Name="function" Text=" Manager International Business Research" /&gt;&lt;EntityAttribute Name="email" Text="j.snijders@panteia.nl" /&gt;&lt;EntityAttribute Name="bulist" Text="Panteia" /&gt;&lt;EntityAttribute Name="locationlist" Text="Internationaal &amp;amp; Brussel" /&gt;&lt;EntityAttribute Name="telephone" Text="31 (0)79 322 22 60" /&gt;&lt;EntityAttribute Name="mobile" Text="" /&gt;&lt;EntityAttribute Name="fax" Text="" /&gt;&lt;EntityAttribute Name="greeting" Text="With kind regards," /&gt;&lt;EntityAttribute Name="signature" Text="" /&gt;&lt;EntityAttribute Name="twitter" Text="" /&gt;&lt;EntityAttribute Name="linkedin" Text="" /&gt;&lt;EntityAttribute Name="Facebook" Text="" /&gt;&lt;EntityAttribute Name="Hyves" Text="" /&gt;&lt;EntityAttribute Name="country" Text="The Netherlands" /&gt;&lt;EntityAttribute Name="LocationData" Text="InternationaalBrussel (EN)" /&gt;&lt;EntityAttribute Name="template" Text="" /&gt;&lt;EntityAttribute Name="present" Text="" /&gt;&lt;/Attributes&gt;&lt;/EntityValue&gt;</AuthorData>
  <BULocation>&lt;?xml version="1.0" encoding="utf-16"?&gt;&lt;EntityValue xmlns:xsi="http://www.w3.org/2001/XMLSchema-instance" xmlns:xsd="http://www.w3.org/2001/XMLSchema" ID="23e94c4e-b451-431e-a12d-2392a33d4cd0" Text="Panteia - InternationaalBrussel (EN)"&gt;&lt;Prefixes /&gt;&lt;Attributes&gt;&lt;EntityAttribute Name="BUNAME" Text="Panteia" /&gt;&lt;EntityAttribute Name="BU" Text="Panteia" /&gt;&lt;EntityAttribute Name="responsible" Text="" /&gt;&lt;EntityAttribute Name="sharedDrive" Text="" /&gt;&lt;EntityAttribute Name="bankinfo" Text="Rabobank 37.36.09.302«BR»IBAN: NL50RABO0373609302«BR»SWIFT/BIC-CODE: RABONL2U" /&gt;&lt;EntityAttribute Name="coc" Text="The Hague 27199369" /&gt;&lt;EntityAttribute Name="vatnr" Text="NL8099.81.737.B01" /&gt;&lt;EntityAttribute Name="LegalTextDoc" Text="" /&gt;&lt;EntityAttribute Name="LegalTextFax" Text="" /&gt;&lt;EntityAttribute Name="LegalTextMail" Text="" /&gt;&lt;EntityAttribute Name="internet" Text="www.panteia.nl" /&gt;&lt;EntityAttribute Name="email" Text="info@panteia.nl" /&gt;&lt;EntityAttribute Name="MarketingMessage" Text="" /&gt;&lt;EntityAttribute Name="colofon" Text="" /&gt;&lt;EntityAttribute Name="logo" Text="{SHAREDFOLDER}Images\Logos\Panteia_logo.png" /&gt;&lt;EntityAttribute Name="Sublogo" Text="" /&gt;&lt;EntityAttribute Name="Sublogo2" Text="" /&gt;&lt;EntityAttribute Name="Sublogo3" Text="" /&gt;&lt;EntityAttribute Name="logo_otherpages" Text="{SHAREDFOLDER}Images\Logos\logo_other_pages.png" /&gt;&lt;EntityAttribute Name="logo_bw" Text="{SHAREDFOLDER}Images\Logos_black_white\Panteia_logo_bw.png" /&gt;&lt;EntityAttribute Name="logo_otherpages_bw" Text="{SHAREDFOLDER}Images\Logos_black_white\logo_other_pages_bw.png" /&gt;&lt;EntityAttribute Name="logo_email" Text="{SHAREDFOLDER}Images\Logos_email\Panteia_logo.png" /&gt;&lt;EntityAttribute Name="logo_report" Text="{SHAREDFOLDER}Images\Logos\logo_report_other_pages.png" /&gt;&lt;EntityAttribute Name="LegalTextReport" Text="The responsibility for the contents of this report lies with Panteia. Quoting numbers or text in papers, essays and books is permitted only when the source is clearly mentioned. No part of this publication may be copied and/or published in any form or by any means, or stored in a retrieval system, without the prior written permission of Panteia. Panteia does not accept responsibility for printing errors and/or other imperfections. «BR»" /&gt;&lt;EntityAttribute Name="subname" Text="" /&gt;&lt;EntityAttribute Name="LegalEntity" Text="Panteia B.V." /&gt;&lt;EntityAttribute Name="BUNameList" Text="Research voor Beleid | EIM | NEA | IOO | Stratus | IPM" /&gt;&lt;EntityAttribute Name="PrintAddressData" Text="false" /&gt;&lt;EntityAttribute Name="Location" Text="Internationaal &amp;amp; Brussel" /&gt;&lt;EntityAttribute Name="LocLocationname" Text="Panteia" /&gt;&lt;EntityAttribute Name="LocTelephone" Text="+31 79 322 20 00" /&gt;&lt;EntityAttribute Name="LocFax" Text="+31 79 322 21 01" /&gt;&lt;EntityAttribute Name="LocEmail" Text="info@panteia.nl" /&gt;&lt;EntityAttribute Name="LocVisitAddress1" Text="Bredewater 26" /&gt;&lt;EntityAttribute Name="LocVisitAddress2" Text="" /&gt;&lt;EntityAttribute Name="LocVisitAddress3" Text="" /&gt;&lt;EntityAttribute Name="LocZip" Text="2715 CA" /&gt;&lt;EntityAttribute Name="LocCity" Text="Zoetermeer" /&gt;&lt;EntityAttribute Name="LocState" Text="" /&gt;&lt;EntityAttribute Name="LocCountry" Text="The Netherlands" /&gt;&lt;EntityAttribute Name="LocPOBox1" Text="7001" /&gt;&lt;EntityAttribute Name="LocPOBox2" Text="2701 AA " /&gt;&lt;EntityAttribute Name="LocPOBox3" Text="Zoetermeer" /&gt;&lt;EntityAttribute Name="LocPOBox4" Text="" /&gt;&lt;EntityAttribute Name="LocMarketingMessage" Text="" /&gt;&lt;EntityAttribute Name="LocDirections" Text="" /&gt;&lt;EntityAttribute Name="LocWebsite" Text="www.panteia.nl" /&gt;&lt;EntityAttribute Name="LocPOBoxCountry" Text="" /&gt;&lt;EntityAttribute Name="ReportTemplateFile" Text="{SHAREDFOLDER}Word\Templates\Report.dotx" /&gt;&lt;EntityAttribute Name="ResearchInfoHeader" Text="" /&gt;&lt;EntityAttribute Name="ResearchInfoLine" Text="" /&gt;&lt;EntityAttribute Name="MarketingLogo" Text="" /&gt;&lt;EntityAttribute Name="MarketingUrl" Text="" /&gt;&lt;EntityAttribute Name="MarketingText" Text="" /&gt;&lt;/Attributes&gt;&lt;/EntityValue&gt;</BULocation>
  <Template>&lt;?xml version="1.0" encoding="utf-16"?&gt;&lt;EntityValue xmlns:xsi="http://www.w3.org/2001/XMLSchema-instance" xmlns:xsd="http://www.w3.org/2001/XMLSchema" ID="2138190f-d9e0-4758-9e62-23ad258d2e08" Text=""&gt;&lt;Prefixes /&gt;&lt;Attributes /&gt;&lt;/EntityValue&gt;</Template>
</CustomProperties>
</file>

<file path=customXml/itemProps1.xml><?xml version="1.0" encoding="utf-8"?>
<ds:datastoreItem xmlns:ds="http://schemas.openxmlformats.org/officeDocument/2006/customXml" ds:itemID="{B7B20600-EEA2-49CB-95E3-10A63B3E75D4}">
  <ds:schemaRefs>
    <ds:schemaRef ds:uri="http://www.documentaal.nl/CustomProperties"/>
  </ds:schemaRefs>
</ds:datastoreItem>
</file>

<file path=docProps/app.xml><?xml version="1.0" encoding="utf-8"?>
<Properties xmlns="http://schemas.openxmlformats.org/officeDocument/2006/extended-properties" xmlns:vt="http://schemas.openxmlformats.org/officeDocument/2006/docPropsVTypes">
  <Template>Presentation</Template>
  <TotalTime>0</TotalTime>
  <Words>1775</Words>
  <Application>Microsoft Office PowerPoint</Application>
  <PresentationFormat>Bildschirmpräsentation (4:3)</PresentationFormat>
  <Paragraphs>162</Paragraphs>
  <Slides>25</Slides>
  <Notes>3</Notes>
  <HiddenSlides>0</HiddenSlides>
  <MMClips>0</MMClips>
  <ScaleCrop>false</ScaleCrop>
  <HeadingPairs>
    <vt:vector size="4" baseType="variant">
      <vt:variant>
        <vt:lpstr>Design</vt:lpstr>
      </vt:variant>
      <vt:variant>
        <vt:i4>2</vt:i4>
      </vt:variant>
      <vt:variant>
        <vt:lpstr>Folientitel</vt:lpstr>
      </vt:variant>
      <vt:variant>
        <vt:i4>25</vt:i4>
      </vt:variant>
    </vt:vector>
  </HeadingPairs>
  <TitlesOfParts>
    <vt:vector size="27" baseType="lpstr">
      <vt:lpstr>Panteia-basic</vt:lpstr>
      <vt:lpstr>1_Panteia-basic</vt:lpstr>
      <vt:lpstr>Enabling environment development</vt:lpstr>
      <vt:lpstr>PowerPoint-Präsentation</vt:lpstr>
      <vt:lpstr>Major constraints SMEs growth according to SMEs</vt:lpstr>
      <vt:lpstr>How can constraints be reduced?</vt:lpstr>
      <vt:lpstr>3. Create an enabling environment that is favorable to SMEs and create a level playing field</vt:lpstr>
      <vt:lpstr>Possible actions enabling environment (1)</vt:lpstr>
      <vt:lpstr>Possible actions enabling environment (2)</vt:lpstr>
      <vt:lpstr>Possible actions enabling environment (3)</vt:lpstr>
      <vt:lpstr>Possible actions enabling environment (4)</vt:lpstr>
      <vt:lpstr>4. Stimulate formalization of informal SMEs</vt:lpstr>
      <vt:lpstr>Definition informal enterprises</vt:lpstr>
      <vt:lpstr>Positive effects transition from informal to formal</vt:lpstr>
      <vt:lpstr>Choice for formal or informal entrepreneurship</vt:lpstr>
      <vt:lpstr>Three main views on causes many informal enterprises (1):</vt:lpstr>
      <vt:lpstr>Three main views on causes many informal enterprises (2):</vt:lpstr>
      <vt:lpstr>Three main views on causes many informal enterprises (3):</vt:lpstr>
      <vt:lpstr>Difference subsistence and unofficial enterprises is important</vt:lpstr>
      <vt:lpstr>The effect of formalization policies</vt:lpstr>
      <vt:lpstr>Example of policies studied</vt:lpstr>
      <vt:lpstr>Measures studied</vt:lpstr>
      <vt:lpstr>Conclusions Formalization policies (1)</vt:lpstr>
      <vt:lpstr>Conclusions Formalization policies (2) </vt:lpstr>
      <vt:lpstr>Conclusions  Formalization policies (3) </vt:lpstr>
      <vt:lpstr>Thank you! </vt:lpstr>
      <vt:lpstr>   </vt:lpstr>
    </vt:vector>
  </TitlesOfParts>
  <Company>Panteia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environment development</dc:title>
  <dc:creator>JaSni (EN)</dc:creator>
  <cp:lastModifiedBy>drs J.A.H. Dolk</cp:lastModifiedBy>
  <cp:revision>35</cp:revision>
  <dcterms:created xsi:type="dcterms:W3CDTF">2015-05-28T11:13:47Z</dcterms:created>
  <dcterms:modified xsi:type="dcterms:W3CDTF">2015-05-31T20:32:43Z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Style">
    <vt:bool>true</vt:bool>
  </property>
</Properties>
</file>