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8" r:id="rId3"/>
    <p:sldId id="257" r:id="rId4"/>
    <p:sldId id="319" r:id="rId5"/>
    <p:sldId id="289" r:id="rId6"/>
    <p:sldId id="306" r:id="rId7"/>
    <p:sldId id="296" r:id="rId8"/>
    <p:sldId id="302" r:id="rId9"/>
    <p:sldId id="303" r:id="rId10"/>
    <p:sldId id="299" r:id="rId11"/>
    <p:sldId id="295" r:id="rId12"/>
    <p:sldId id="297" r:id="rId13"/>
    <p:sldId id="327" r:id="rId14"/>
    <p:sldId id="300" r:id="rId15"/>
    <p:sldId id="304" r:id="rId16"/>
    <p:sldId id="316" r:id="rId17"/>
    <p:sldId id="294" r:id="rId18"/>
    <p:sldId id="310" r:id="rId19"/>
    <p:sldId id="317" r:id="rId20"/>
    <p:sldId id="265" r:id="rId21"/>
    <p:sldId id="320" r:id="rId22"/>
    <p:sldId id="298" r:id="rId23"/>
    <p:sldId id="308" r:id="rId24"/>
    <p:sldId id="321" r:id="rId25"/>
    <p:sldId id="305" r:id="rId26"/>
    <p:sldId id="322" r:id="rId27"/>
    <p:sldId id="309" r:id="rId28"/>
    <p:sldId id="323" r:id="rId29"/>
    <p:sldId id="325" r:id="rId30"/>
    <p:sldId id="313" r:id="rId31"/>
    <p:sldId id="324" r:id="rId32"/>
    <p:sldId id="260" r:id="rId33"/>
    <p:sldId id="326" r:id="rId3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56F456"/>
    <a:srgbClr val="CCFEBE"/>
    <a:srgbClr val="A8FD91"/>
    <a:srgbClr val="FFD624"/>
    <a:srgbClr val="3166CF"/>
    <a:srgbClr val="FF3300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990292-F563-46C0-A3CB-B13694053754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6DF8320E-A81A-4865-9180-52F89E5165D2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BO" smtClean="0">
              <a:solidFill>
                <a:srgbClr val="3166CF"/>
              </a:solidFill>
            </a:rPr>
            <a:t>LG</a:t>
          </a:r>
          <a:endParaRPr lang="en-GB" dirty="0">
            <a:solidFill>
              <a:srgbClr val="3166CF"/>
            </a:solidFill>
          </a:endParaRPr>
        </a:p>
      </dgm:t>
    </dgm:pt>
    <dgm:pt modelId="{107F5F62-55EA-4399-8B84-43DE2BFB9857}" type="parTrans" cxnId="{02FDAE94-2ADE-46EE-9CA0-8A9DC8D2DBE2}">
      <dgm:prSet/>
      <dgm:spPr/>
      <dgm:t>
        <a:bodyPr/>
        <a:lstStyle/>
        <a:p>
          <a:endParaRPr lang="en-GB"/>
        </a:p>
      </dgm:t>
    </dgm:pt>
    <dgm:pt modelId="{3620AD72-2D89-46A8-B9AB-CA72CA9165E0}" type="sibTrans" cxnId="{02FDAE94-2ADE-46EE-9CA0-8A9DC8D2DBE2}">
      <dgm:prSet/>
      <dgm:spPr/>
      <dgm:t>
        <a:bodyPr/>
        <a:lstStyle/>
        <a:p>
          <a:endParaRPr lang="en-GB"/>
        </a:p>
      </dgm:t>
    </dgm:pt>
    <dgm:pt modelId="{1C584031-0E98-4190-AA57-CC041EE40135}">
      <dgm:prSet phldrT="[Text]"/>
      <dgm:spPr>
        <a:solidFill>
          <a:srgbClr val="FFC000"/>
        </a:solidFill>
      </dgm:spPr>
      <dgm:t>
        <a:bodyPr/>
        <a:lstStyle/>
        <a:p>
          <a:r>
            <a:rPr lang="es-BO" dirty="0" smtClean="0"/>
            <a:t>COM</a:t>
          </a:r>
          <a:endParaRPr lang="en-GB" dirty="0"/>
        </a:p>
      </dgm:t>
    </dgm:pt>
    <dgm:pt modelId="{49C9B6FF-EB60-4232-83BC-F11CBFBAD639}" type="parTrans" cxnId="{37665E9C-D927-44E5-BA53-D3D235B3FBFA}">
      <dgm:prSet/>
      <dgm:spPr/>
      <dgm:t>
        <a:bodyPr/>
        <a:lstStyle/>
        <a:p>
          <a:endParaRPr lang="en-GB"/>
        </a:p>
      </dgm:t>
    </dgm:pt>
    <dgm:pt modelId="{C96A5D4A-8A07-4ACD-82E7-DFD2B406311E}" type="sibTrans" cxnId="{37665E9C-D927-44E5-BA53-D3D235B3FBFA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4DAB641-6CF3-4DE4-AF2D-9C11838F2536}">
      <dgm:prSet phldrT="[Text]"/>
      <dgm:spPr>
        <a:solidFill>
          <a:srgbClr val="92D050"/>
        </a:solidFill>
      </dgm:spPr>
      <dgm:t>
        <a:bodyPr/>
        <a:lstStyle/>
        <a:p>
          <a:r>
            <a:rPr lang="es-BO" dirty="0" smtClean="0"/>
            <a:t>OSC</a:t>
          </a:r>
          <a:endParaRPr lang="en-GB" dirty="0"/>
        </a:p>
      </dgm:t>
    </dgm:pt>
    <dgm:pt modelId="{1CAAB38A-F154-4B33-8979-E051A816016D}" type="parTrans" cxnId="{EC38793E-4137-42BF-AEE4-9EEF7917F73B}">
      <dgm:prSet/>
      <dgm:spPr/>
      <dgm:t>
        <a:bodyPr/>
        <a:lstStyle/>
        <a:p>
          <a:endParaRPr lang="en-GB"/>
        </a:p>
      </dgm:t>
    </dgm:pt>
    <dgm:pt modelId="{1D2498DD-29CC-45B6-8A39-4C2E5F13B5C5}" type="sibTrans" cxnId="{EC38793E-4137-42BF-AEE4-9EEF7917F73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ED6C868-BF6D-47DE-B1E0-1AF0C3EA4BF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 smtClean="0"/>
            <a:t>PUBL</a:t>
          </a:r>
          <a:endParaRPr lang="en-GB" dirty="0"/>
        </a:p>
      </dgm:t>
    </dgm:pt>
    <dgm:pt modelId="{11E77C9A-B920-4CA0-ABE6-ED18A8DE1B1A}" type="parTrans" cxnId="{0C748D57-EC2D-432D-94E4-C299E6807042}">
      <dgm:prSet/>
      <dgm:spPr/>
      <dgm:t>
        <a:bodyPr/>
        <a:lstStyle/>
        <a:p>
          <a:endParaRPr lang="en-GB"/>
        </a:p>
      </dgm:t>
    </dgm:pt>
    <dgm:pt modelId="{9100EB5C-ED79-4FF8-82FB-D4479AE04497}" type="sibTrans" cxnId="{0C748D57-EC2D-432D-94E4-C299E6807042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C0ED6CC-371D-4E59-B6B1-CCD246B67BD2}">
      <dgm:prSet phldrT="[Text]"/>
      <dgm:spPr>
        <a:solidFill>
          <a:srgbClr val="0070C0"/>
        </a:solidFill>
      </dgm:spPr>
      <dgm:t>
        <a:bodyPr/>
        <a:lstStyle/>
        <a:p>
          <a:r>
            <a:rPr lang="es-BO" dirty="0" err="1" smtClean="0"/>
            <a:t>Empr</a:t>
          </a:r>
          <a:endParaRPr lang="en-GB" dirty="0"/>
        </a:p>
      </dgm:t>
    </dgm:pt>
    <dgm:pt modelId="{2D8AEACA-B858-42E9-A7E5-37CEE3A32DBA}" type="parTrans" cxnId="{69B8041D-30AC-4393-95D8-E6FA6479CEE8}">
      <dgm:prSet/>
      <dgm:spPr/>
      <dgm:t>
        <a:bodyPr/>
        <a:lstStyle/>
        <a:p>
          <a:endParaRPr lang="en-GB"/>
        </a:p>
      </dgm:t>
    </dgm:pt>
    <dgm:pt modelId="{C68C7FD0-BF19-468F-91BC-40BAC3C261AD}" type="sibTrans" cxnId="{69B8041D-30AC-4393-95D8-E6FA6479CEE8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B5DFE0CD-B4F5-4F12-B768-468AFCF77E7E}" type="pres">
      <dgm:prSet presAssocID="{22990292-F563-46C0-A3CB-B136940537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2704410-9E50-4674-9B06-2D76EA4CD561}" type="pres">
      <dgm:prSet presAssocID="{6DF8320E-A81A-4865-9180-52F89E5165D2}" presName="centerShape" presStyleLbl="node0" presStyleIdx="0" presStyleCnt="1"/>
      <dgm:spPr/>
      <dgm:t>
        <a:bodyPr/>
        <a:lstStyle/>
        <a:p>
          <a:endParaRPr lang="en-GB"/>
        </a:p>
      </dgm:t>
    </dgm:pt>
    <dgm:pt modelId="{FFCECA0D-2509-4AFA-AE9E-F41D523CCA45}" type="pres">
      <dgm:prSet presAssocID="{1C584031-0E98-4190-AA57-CC041EE4013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E2DC0A4-6CB6-4800-B2B4-1F71F4BDFCC3}" type="pres">
      <dgm:prSet presAssocID="{1C584031-0E98-4190-AA57-CC041EE40135}" presName="dummy" presStyleCnt="0"/>
      <dgm:spPr/>
      <dgm:t>
        <a:bodyPr/>
        <a:lstStyle/>
        <a:p>
          <a:endParaRPr lang="en-GB"/>
        </a:p>
      </dgm:t>
    </dgm:pt>
    <dgm:pt modelId="{07058359-313C-4D20-B33E-BFCAFC793E8C}" type="pres">
      <dgm:prSet presAssocID="{C96A5D4A-8A07-4ACD-82E7-DFD2B406311E}" presName="sibTrans" presStyleLbl="sibTrans2D1" presStyleIdx="0" presStyleCnt="4"/>
      <dgm:spPr/>
      <dgm:t>
        <a:bodyPr/>
        <a:lstStyle/>
        <a:p>
          <a:endParaRPr lang="en-GB"/>
        </a:p>
      </dgm:t>
    </dgm:pt>
    <dgm:pt modelId="{EB87F24C-B646-4F3B-9220-280390371812}" type="pres">
      <dgm:prSet presAssocID="{F4DAB641-6CF3-4DE4-AF2D-9C11838F253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F744D5-910B-4100-8379-96AB05CB86BD}" type="pres">
      <dgm:prSet presAssocID="{F4DAB641-6CF3-4DE4-AF2D-9C11838F2536}" presName="dummy" presStyleCnt="0"/>
      <dgm:spPr/>
      <dgm:t>
        <a:bodyPr/>
        <a:lstStyle/>
        <a:p>
          <a:endParaRPr lang="en-GB"/>
        </a:p>
      </dgm:t>
    </dgm:pt>
    <dgm:pt modelId="{0237A09A-472A-4824-9282-CF40FA3DCEDA}" type="pres">
      <dgm:prSet presAssocID="{1D2498DD-29CC-45B6-8A39-4C2E5F13B5C5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75A78C7-E743-49D6-B3E5-1D93BAEE12CA}" type="pres">
      <dgm:prSet presAssocID="{FED6C868-BF6D-47DE-B1E0-1AF0C3EA4BF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F80722-5BA9-4533-ACD0-B8A4BBA5A691}" type="pres">
      <dgm:prSet presAssocID="{FED6C868-BF6D-47DE-B1E0-1AF0C3EA4BFD}" presName="dummy" presStyleCnt="0"/>
      <dgm:spPr/>
      <dgm:t>
        <a:bodyPr/>
        <a:lstStyle/>
        <a:p>
          <a:endParaRPr lang="en-GB"/>
        </a:p>
      </dgm:t>
    </dgm:pt>
    <dgm:pt modelId="{207ACE78-592C-428E-A80D-FDDFF676DA3C}" type="pres">
      <dgm:prSet presAssocID="{9100EB5C-ED79-4FF8-82FB-D4479AE04497}" presName="sibTrans" presStyleLbl="sibTrans2D1" presStyleIdx="2" presStyleCnt="4"/>
      <dgm:spPr/>
      <dgm:t>
        <a:bodyPr/>
        <a:lstStyle/>
        <a:p>
          <a:endParaRPr lang="en-GB"/>
        </a:p>
      </dgm:t>
    </dgm:pt>
    <dgm:pt modelId="{86FAC88D-AB62-46BF-A875-90D0233E1587}" type="pres">
      <dgm:prSet presAssocID="{FC0ED6CC-371D-4E59-B6B1-CCD246B67BD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43B582-A949-4182-9282-2D7A8E453C75}" type="pres">
      <dgm:prSet presAssocID="{FC0ED6CC-371D-4E59-B6B1-CCD246B67BD2}" presName="dummy" presStyleCnt="0"/>
      <dgm:spPr/>
      <dgm:t>
        <a:bodyPr/>
        <a:lstStyle/>
        <a:p>
          <a:endParaRPr lang="en-GB"/>
        </a:p>
      </dgm:t>
    </dgm:pt>
    <dgm:pt modelId="{23ADDCB1-B6EB-47A1-AC01-A584E3D93B5E}" type="pres">
      <dgm:prSet presAssocID="{C68C7FD0-BF19-468F-91BC-40BAC3C261AD}" presName="sibTrans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0C748D57-EC2D-432D-94E4-C299E6807042}" srcId="{6DF8320E-A81A-4865-9180-52F89E5165D2}" destId="{FED6C868-BF6D-47DE-B1E0-1AF0C3EA4BFD}" srcOrd="2" destOrd="0" parTransId="{11E77C9A-B920-4CA0-ABE6-ED18A8DE1B1A}" sibTransId="{9100EB5C-ED79-4FF8-82FB-D4479AE04497}"/>
    <dgm:cxn modelId="{69B8041D-30AC-4393-95D8-E6FA6479CEE8}" srcId="{6DF8320E-A81A-4865-9180-52F89E5165D2}" destId="{FC0ED6CC-371D-4E59-B6B1-CCD246B67BD2}" srcOrd="3" destOrd="0" parTransId="{2D8AEACA-B858-42E9-A7E5-37CEE3A32DBA}" sibTransId="{C68C7FD0-BF19-468F-91BC-40BAC3C261AD}"/>
    <dgm:cxn modelId="{EC38793E-4137-42BF-AEE4-9EEF7917F73B}" srcId="{6DF8320E-A81A-4865-9180-52F89E5165D2}" destId="{F4DAB641-6CF3-4DE4-AF2D-9C11838F2536}" srcOrd="1" destOrd="0" parTransId="{1CAAB38A-F154-4B33-8979-E051A816016D}" sibTransId="{1D2498DD-29CC-45B6-8A39-4C2E5F13B5C5}"/>
    <dgm:cxn modelId="{F776609A-33F2-4128-B430-3008A17BC2BA}" type="presOf" srcId="{22990292-F563-46C0-A3CB-B13694053754}" destId="{B5DFE0CD-B4F5-4F12-B768-468AFCF77E7E}" srcOrd="0" destOrd="0" presId="urn:microsoft.com/office/officeart/2005/8/layout/radial6"/>
    <dgm:cxn modelId="{A62BF4EB-313C-45BF-844C-386652005D60}" type="presOf" srcId="{1C584031-0E98-4190-AA57-CC041EE40135}" destId="{FFCECA0D-2509-4AFA-AE9E-F41D523CCA45}" srcOrd="0" destOrd="0" presId="urn:microsoft.com/office/officeart/2005/8/layout/radial6"/>
    <dgm:cxn modelId="{AB691BF1-08C5-498F-A67B-6E616E965463}" type="presOf" srcId="{F4DAB641-6CF3-4DE4-AF2D-9C11838F2536}" destId="{EB87F24C-B646-4F3B-9220-280390371812}" srcOrd="0" destOrd="0" presId="urn:microsoft.com/office/officeart/2005/8/layout/radial6"/>
    <dgm:cxn modelId="{6F507600-1132-43F9-AA2A-BA884EC0E84A}" type="presOf" srcId="{9100EB5C-ED79-4FF8-82FB-D4479AE04497}" destId="{207ACE78-592C-428E-A80D-FDDFF676DA3C}" srcOrd="0" destOrd="0" presId="urn:microsoft.com/office/officeart/2005/8/layout/radial6"/>
    <dgm:cxn modelId="{1C1C231B-FC2D-4454-BD15-0B3EA643FC19}" type="presOf" srcId="{C96A5D4A-8A07-4ACD-82E7-DFD2B406311E}" destId="{07058359-313C-4D20-B33E-BFCAFC793E8C}" srcOrd="0" destOrd="0" presId="urn:microsoft.com/office/officeart/2005/8/layout/radial6"/>
    <dgm:cxn modelId="{2DCA4A14-473E-4B0F-8A4A-D2A3D6753D55}" type="presOf" srcId="{C68C7FD0-BF19-468F-91BC-40BAC3C261AD}" destId="{23ADDCB1-B6EB-47A1-AC01-A584E3D93B5E}" srcOrd="0" destOrd="0" presId="urn:microsoft.com/office/officeart/2005/8/layout/radial6"/>
    <dgm:cxn modelId="{37665E9C-D927-44E5-BA53-D3D235B3FBFA}" srcId="{6DF8320E-A81A-4865-9180-52F89E5165D2}" destId="{1C584031-0E98-4190-AA57-CC041EE40135}" srcOrd="0" destOrd="0" parTransId="{49C9B6FF-EB60-4232-83BC-F11CBFBAD639}" sibTransId="{C96A5D4A-8A07-4ACD-82E7-DFD2B406311E}"/>
    <dgm:cxn modelId="{02FDAE94-2ADE-46EE-9CA0-8A9DC8D2DBE2}" srcId="{22990292-F563-46C0-A3CB-B13694053754}" destId="{6DF8320E-A81A-4865-9180-52F89E5165D2}" srcOrd="0" destOrd="0" parTransId="{107F5F62-55EA-4399-8B84-43DE2BFB9857}" sibTransId="{3620AD72-2D89-46A8-B9AB-CA72CA9165E0}"/>
    <dgm:cxn modelId="{DC1E390D-4913-407C-AD28-24C711223CC3}" type="presOf" srcId="{6DF8320E-A81A-4865-9180-52F89E5165D2}" destId="{42704410-9E50-4674-9B06-2D76EA4CD561}" srcOrd="0" destOrd="0" presId="urn:microsoft.com/office/officeart/2005/8/layout/radial6"/>
    <dgm:cxn modelId="{4DE7ED18-96EB-4663-9222-88754ADAB076}" type="presOf" srcId="{1D2498DD-29CC-45B6-8A39-4C2E5F13B5C5}" destId="{0237A09A-472A-4824-9282-CF40FA3DCEDA}" srcOrd="0" destOrd="0" presId="urn:microsoft.com/office/officeart/2005/8/layout/radial6"/>
    <dgm:cxn modelId="{DE70F2D7-2711-461B-9DC8-4D87A08E625B}" type="presOf" srcId="{FC0ED6CC-371D-4E59-B6B1-CCD246B67BD2}" destId="{86FAC88D-AB62-46BF-A875-90D0233E1587}" srcOrd="0" destOrd="0" presId="urn:microsoft.com/office/officeart/2005/8/layout/radial6"/>
    <dgm:cxn modelId="{08783FDE-4FFE-41E4-9474-CF6FF769D9C2}" type="presOf" srcId="{FED6C868-BF6D-47DE-B1E0-1AF0C3EA4BFD}" destId="{275A78C7-E743-49D6-B3E5-1D93BAEE12CA}" srcOrd="0" destOrd="0" presId="urn:microsoft.com/office/officeart/2005/8/layout/radial6"/>
    <dgm:cxn modelId="{9036F0F9-16D5-464D-B8B3-6F8A71ACE329}" type="presParOf" srcId="{B5DFE0CD-B4F5-4F12-B768-468AFCF77E7E}" destId="{42704410-9E50-4674-9B06-2D76EA4CD561}" srcOrd="0" destOrd="0" presId="urn:microsoft.com/office/officeart/2005/8/layout/radial6"/>
    <dgm:cxn modelId="{CC31C05C-034F-4231-8DCF-B4CA09311257}" type="presParOf" srcId="{B5DFE0CD-B4F5-4F12-B768-468AFCF77E7E}" destId="{FFCECA0D-2509-4AFA-AE9E-F41D523CCA45}" srcOrd="1" destOrd="0" presId="urn:microsoft.com/office/officeart/2005/8/layout/radial6"/>
    <dgm:cxn modelId="{150653E5-7676-4B88-ABA3-FD4B06465543}" type="presParOf" srcId="{B5DFE0CD-B4F5-4F12-B768-468AFCF77E7E}" destId="{1E2DC0A4-6CB6-4800-B2B4-1F71F4BDFCC3}" srcOrd="2" destOrd="0" presId="urn:microsoft.com/office/officeart/2005/8/layout/radial6"/>
    <dgm:cxn modelId="{F1ADDB16-34BA-4FB5-A619-DD7F095F580C}" type="presParOf" srcId="{B5DFE0CD-B4F5-4F12-B768-468AFCF77E7E}" destId="{07058359-313C-4D20-B33E-BFCAFC793E8C}" srcOrd="3" destOrd="0" presId="urn:microsoft.com/office/officeart/2005/8/layout/radial6"/>
    <dgm:cxn modelId="{0CEC5394-02CB-4111-B980-A23EE55B184E}" type="presParOf" srcId="{B5DFE0CD-B4F5-4F12-B768-468AFCF77E7E}" destId="{EB87F24C-B646-4F3B-9220-280390371812}" srcOrd="4" destOrd="0" presId="urn:microsoft.com/office/officeart/2005/8/layout/radial6"/>
    <dgm:cxn modelId="{25DED2D2-D076-4E2B-998F-BFD9E08EE7E5}" type="presParOf" srcId="{B5DFE0CD-B4F5-4F12-B768-468AFCF77E7E}" destId="{14F744D5-910B-4100-8379-96AB05CB86BD}" srcOrd="5" destOrd="0" presId="urn:microsoft.com/office/officeart/2005/8/layout/radial6"/>
    <dgm:cxn modelId="{AA72568B-75B4-40F5-8E1B-86B62070826F}" type="presParOf" srcId="{B5DFE0CD-B4F5-4F12-B768-468AFCF77E7E}" destId="{0237A09A-472A-4824-9282-CF40FA3DCEDA}" srcOrd="6" destOrd="0" presId="urn:microsoft.com/office/officeart/2005/8/layout/radial6"/>
    <dgm:cxn modelId="{B4F7C18C-4568-4096-B458-B0E2BC8CE13B}" type="presParOf" srcId="{B5DFE0CD-B4F5-4F12-B768-468AFCF77E7E}" destId="{275A78C7-E743-49D6-B3E5-1D93BAEE12CA}" srcOrd="7" destOrd="0" presId="urn:microsoft.com/office/officeart/2005/8/layout/radial6"/>
    <dgm:cxn modelId="{E31DE0A1-F649-47FA-BD2E-3C0F84D2AAC5}" type="presParOf" srcId="{B5DFE0CD-B4F5-4F12-B768-468AFCF77E7E}" destId="{1CF80722-5BA9-4533-ACD0-B8A4BBA5A691}" srcOrd="8" destOrd="0" presId="urn:microsoft.com/office/officeart/2005/8/layout/radial6"/>
    <dgm:cxn modelId="{7F58D0B1-E780-4C08-9112-5EDCF4E7FB96}" type="presParOf" srcId="{B5DFE0CD-B4F5-4F12-B768-468AFCF77E7E}" destId="{207ACE78-592C-428E-A80D-FDDFF676DA3C}" srcOrd="9" destOrd="0" presId="urn:microsoft.com/office/officeart/2005/8/layout/radial6"/>
    <dgm:cxn modelId="{C1C53F27-2A31-4481-9777-271FC866C869}" type="presParOf" srcId="{B5DFE0CD-B4F5-4F12-B768-468AFCF77E7E}" destId="{86FAC88D-AB62-46BF-A875-90D0233E1587}" srcOrd="10" destOrd="0" presId="urn:microsoft.com/office/officeart/2005/8/layout/radial6"/>
    <dgm:cxn modelId="{9988333F-C839-4A35-A179-94EFC7F58577}" type="presParOf" srcId="{B5DFE0CD-B4F5-4F12-B768-468AFCF77E7E}" destId="{CE43B582-A949-4182-9282-2D7A8E453C75}" srcOrd="11" destOrd="0" presId="urn:microsoft.com/office/officeart/2005/8/layout/radial6"/>
    <dgm:cxn modelId="{2EA68916-7AEC-49AC-B920-0A09125641A3}" type="presParOf" srcId="{B5DFE0CD-B4F5-4F12-B768-468AFCF77E7E}" destId="{23ADDCB1-B6EB-47A1-AC01-A584E3D93B5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990292-F563-46C0-A3CB-B13694053754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6DF8320E-A81A-4865-9180-52F89E5165D2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BO" dirty="0" smtClean="0">
              <a:solidFill>
                <a:srgbClr val="3166CF"/>
              </a:solidFill>
            </a:rPr>
            <a:t>LG</a:t>
          </a:r>
          <a:endParaRPr lang="en-GB" dirty="0">
            <a:solidFill>
              <a:srgbClr val="3166CF"/>
            </a:solidFill>
          </a:endParaRPr>
        </a:p>
      </dgm:t>
    </dgm:pt>
    <dgm:pt modelId="{107F5F62-55EA-4399-8B84-43DE2BFB9857}" type="parTrans" cxnId="{02FDAE94-2ADE-46EE-9CA0-8A9DC8D2DBE2}">
      <dgm:prSet/>
      <dgm:spPr/>
      <dgm:t>
        <a:bodyPr/>
        <a:lstStyle/>
        <a:p>
          <a:endParaRPr lang="en-GB"/>
        </a:p>
      </dgm:t>
    </dgm:pt>
    <dgm:pt modelId="{3620AD72-2D89-46A8-B9AB-CA72CA9165E0}" type="sibTrans" cxnId="{02FDAE94-2ADE-46EE-9CA0-8A9DC8D2DBE2}">
      <dgm:prSet/>
      <dgm:spPr/>
      <dgm:t>
        <a:bodyPr/>
        <a:lstStyle/>
        <a:p>
          <a:endParaRPr lang="en-GB"/>
        </a:p>
      </dgm:t>
    </dgm:pt>
    <dgm:pt modelId="{1C584031-0E98-4190-AA57-CC041EE40135}">
      <dgm:prSet phldrT="[Text]"/>
      <dgm:spPr>
        <a:solidFill>
          <a:srgbClr val="FFC000"/>
        </a:solidFill>
      </dgm:spPr>
      <dgm:t>
        <a:bodyPr/>
        <a:lstStyle/>
        <a:p>
          <a:r>
            <a:rPr lang="es-BO" dirty="0" smtClean="0"/>
            <a:t>COM</a:t>
          </a:r>
          <a:endParaRPr lang="en-GB" dirty="0"/>
        </a:p>
      </dgm:t>
    </dgm:pt>
    <dgm:pt modelId="{49C9B6FF-EB60-4232-83BC-F11CBFBAD639}" type="parTrans" cxnId="{37665E9C-D927-44E5-BA53-D3D235B3FBFA}">
      <dgm:prSet/>
      <dgm:spPr/>
      <dgm:t>
        <a:bodyPr/>
        <a:lstStyle/>
        <a:p>
          <a:endParaRPr lang="en-GB"/>
        </a:p>
      </dgm:t>
    </dgm:pt>
    <dgm:pt modelId="{C96A5D4A-8A07-4ACD-82E7-DFD2B406311E}" type="sibTrans" cxnId="{37665E9C-D927-44E5-BA53-D3D235B3FBFA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4DAB641-6CF3-4DE4-AF2D-9C11838F2536}">
      <dgm:prSet phldrT="[Text]"/>
      <dgm:spPr>
        <a:solidFill>
          <a:srgbClr val="92D050"/>
        </a:solidFill>
      </dgm:spPr>
      <dgm:t>
        <a:bodyPr/>
        <a:lstStyle/>
        <a:p>
          <a:r>
            <a:rPr lang="es-BO" dirty="0" smtClean="0"/>
            <a:t>CSO</a:t>
          </a:r>
          <a:endParaRPr lang="en-GB" dirty="0"/>
        </a:p>
      </dgm:t>
    </dgm:pt>
    <dgm:pt modelId="{1CAAB38A-F154-4B33-8979-E051A816016D}" type="parTrans" cxnId="{EC38793E-4137-42BF-AEE4-9EEF7917F73B}">
      <dgm:prSet/>
      <dgm:spPr/>
      <dgm:t>
        <a:bodyPr/>
        <a:lstStyle/>
        <a:p>
          <a:endParaRPr lang="en-GB"/>
        </a:p>
      </dgm:t>
    </dgm:pt>
    <dgm:pt modelId="{1D2498DD-29CC-45B6-8A39-4C2E5F13B5C5}" type="sibTrans" cxnId="{EC38793E-4137-42BF-AEE4-9EEF7917F73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ED6C868-BF6D-47DE-B1E0-1AF0C3EA4BF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 smtClean="0"/>
            <a:t>PUBL</a:t>
          </a:r>
          <a:endParaRPr lang="en-GB" dirty="0"/>
        </a:p>
      </dgm:t>
    </dgm:pt>
    <dgm:pt modelId="{11E77C9A-B920-4CA0-ABE6-ED18A8DE1B1A}" type="parTrans" cxnId="{0C748D57-EC2D-432D-94E4-C299E6807042}">
      <dgm:prSet/>
      <dgm:spPr/>
      <dgm:t>
        <a:bodyPr/>
        <a:lstStyle/>
        <a:p>
          <a:endParaRPr lang="en-GB"/>
        </a:p>
      </dgm:t>
    </dgm:pt>
    <dgm:pt modelId="{9100EB5C-ED79-4FF8-82FB-D4479AE04497}" type="sibTrans" cxnId="{0C748D57-EC2D-432D-94E4-C299E6807042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C0ED6CC-371D-4E59-B6B1-CCD246B67BD2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 smtClean="0"/>
            <a:t>BUSI</a:t>
          </a:r>
          <a:endParaRPr lang="en-GB" dirty="0"/>
        </a:p>
      </dgm:t>
    </dgm:pt>
    <dgm:pt modelId="{2D8AEACA-B858-42E9-A7E5-37CEE3A32DBA}" type="parTrans" cxnId="{69B8041D-30AC-4393-95D8-E6FA6479CEE8}">
      <dgm:prSet/>
      <dgm:spPr/>
      <dgm:t>
        <a:bodyPr/>
        <a:lstStyle/>
        <a:p>
          <a:endParaRPr lang="en-GB"/>
        </a:p>
      </dgm:t>
    </dgm:pt>
    <dgm:pt modelId="{C68C7FD0-BF19-468F-91BC-40BAC3C261AD}" type="sibTrans" cxnId="{69B8041D-30AC-4393-95D8-E6FA6479CEE8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B5DFE0CD-B4F5-4F12-B768-468AFCF77E7E}" type="pres">
      <dgm:prSet presAssocID="{22990292-F563-46C0-A3CB-B136940537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2704410-9E50-4674-9B06-2D76EA4CD561}" type="pres">
      <dgm:prSet presAssocID="{6DF8320E-A81A-4865-9180-52F89E5165D2}" presName="centerShape" presStyleLbl="node0" presStyleIdx="0" presStyleCnt="1"/>
      <dgm:spPr/>
      <dgm:t>
        <a:bodyPr/>
        <a:lstStyle/>
        <a:p>
          <a:endParaRPr lang="en-GB"/>
        </a:p>
      </dgm:t>
    </dgm:pt>
    <dgm:pt modelId="{FFCECA0D-2509-4AFA-AE9E-F41D523CCA45}" type="pres">
      <dgm:prSet presAssocID="{1C584031-0E98-4190-AA57-CC041EE4013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E2DC0A4-6CB6-4800-B2B4-1F71F4BDFCC3}" type="pres">
      <dgm:prSet presAssocID="{1C584031-0E98-4190-AA57-CC041EE40135}" presName="dummy" presStyleCnt="0"/>
      <dgm:spPr/>
    </dgm:pt>
    <dgm:pt modelId="{07058359-313C-4D20-B33E-BFCAFC793E8C}" type="pres">
      <dgm:prSet presAssocID="{C96A5D4A-8A07-4ACD-82E7-DFD2B406311E}" presName="sibTrans" presStyleLbl="sibTrans2D1" presStyleIdx="0" presStyleCnt="4"/>
      <dgm:spPr/>
      <dgm:t>
        <a:bodyPr/>
        <a:lstStyle/>
        <a:p>
          <a:endParaRPr lang="en-GB"/>
        </a:p>
      </dgm:t>
    </dgm:pt>
    <dgm:pt modelId="{EB87F24C-B646-4F3B-9220-280390371812}" type="pres">
      <dgm:prSet presAssocID="{F4DAB641-6CF3-4DE4-AF2D-9C11838F253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F744D5-910B-4100-8379-96AB05CB86BD}" type="pres">
      <dgm:prSet presAssocID="{F4DAB641-6CF3-4DE4-AF2D-9C11838F2536}" presName="dummy" presStyleCnt="0"/>
      <dgm:spPr/>
    </dgm:pt>
    <dgm:pt modelId="{0237A09A-472A-4824-9282-CF40FA3DCEDA}" type="pres">
      <dgm:prSet presAssocID="{1D2498DD-29CC-45B6-8A39-4C2E5F13B5C5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75A78C7-E743-49D6-B3E5-1D93BAEE12CA}" type="pres">
      <dgm:prSet presAssocID="{FED6C868-BF6D-47DE-B1E0-1AF0C3EA4BF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F80722-5BA9-4533-ACD0-B8A4BBA5A691}" type="pres">
      <dgm:prSet presAssocID="{FED6C868-BF6D-47DE-B1E0-1AF0C3EA4BFD}" presName="dummy" presStyleCnt="0"/>
      <dgm:spPr/>
    </dgm:pt>
    <dgm:pt modelId="{207ACE78-592C-428E-A80D-FDDFF676DA3C}" type="pres">
      <dgm:prSet presAssocID="{9100EB5C-ED79-4FF8-82FB-D4479AE04497}" presName="sibTrans" presStyleLbl="sibTrans2D1" presStyleIdx="2" presStyleCnt="4"/>
      <dgm:spPr/>
      <dgm:t>
        <a:bodyPr/>
        <a:lstStyle/>
        <a:p>
          <a:endParaRPr lang="en-GB"/>
        </a:p>
      </dgm:t>
    </dgm:pt>
    <dgm:pt modelId="{86FAC88D-AB62-46BF-A875-90D0233E1587}" type="pres">
      <dgm:prSet presAssocID="{FC0ED6CC-371D-4E59-B6B1-CCD246B67BD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43B582-A949-4182-9282-2D7A8E453C75}" type="pres">
      <dgm:prSet presAssocID="{FC0ED6CC-371D-4E59-B6B1-CCD246B67BD2}" presName="dummy" presStyleCnt="0"/>
      <dgm:spPr/>
    </dgm:pt>
    <dgm:pt modelId="{23ADDCB1-B6EB-47A1-AC01-A584E3D93B5E}" type="pres">
      <dgm:prSet presAssocID="{C68C7FD0-BF19-468F-91BC-40BAC3C261AD}" presName="sibTrans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D9EA6D74-D1C7-4644-880F-C3090FE127A1}" type="presOf" srcId="{22990292-F563-46C0-A3CB-B13694053754}" destId="{B5DFE0CD-B4F5-4F12-B768-468AFCF77E7E}" srcOrd="0" destOrd="0" presId="urn:microsoft.com/office/officeart/2005/8/layout/radial6"/>
    <dgm:cxn modelId="{0C748D57-EC2D-432D-94E4-C299E6807042}" srcId="{6DF8320E-A81A-4865-9180-52F89E5165D2}" destId="{FED6C868-BF6D-47DE-B1E0-1AF0C3EA4BFD}" srcOrd="2" destOrd="0" parTransId="{11E77C9A-B920-4CA0-ABE6-ED18A8DE1B1A}" sibTransId="{9100EB5C-ED79-4FF8-82FB-D4479AE04497}"/>
    <dgm:cxn modelId="{69B8041D-30AC-4393-95D8-E6FA6479CEE8}" srcId="{6DF8320E-A81A-4865-9180-52F89E5165D2}" destId="{FC0ED6CC-371D-4E59-B6B1-CCD246B67BD2}" srcOrd="3" destOrd="0" parTransId="{2D8AEACA-B858-42E9-A7E5-37CEE3A32DBA}" sibTransId="{C68C7FD0-BF19-468F-91BC-40BAC3C261AD}"/>
    <dgm:cxn modelId="{EC38793E-4137-42BF-AEE4-9EEF7917F73B}" srcId="{6DF8320E-A81A-4865-9180-52F89E5165D2}" destId="{F4DAB641-6CF3-4DE4-AF2D-9C11838F2536}" srcOrd="1" destOrd="0" parTransId="{1CAAB38A-F154-4B33-8979-E051A816016D}" sibTransId="{1D2498DD-29CC-45B6-8A39-4C2E5F13B5C5}"/>
    <dgm:cxn modelId="{6BF2A101-10AB-4293-A4AE-905FC11030A5}" type="presOf" srcId="{FED6C868-BF6D-47DE-B1E0-1AF0C3EA4BFD}" destId="{275A78C7-E743-49D6-B3E5-1D93BAEE12CA}" srcOrd="0" destOrd="0" presId="urn:microsoft.com/office/officeart/2005/8/layout/radial6"/>
    <dgm:cxn modelId="{A9976591-CF50-4D68-A8B4-A71EB4A89115}" type="presOf" srcId="{C68C7FD0-BF19-468F-91BC-40BAC3C261AD}" destId="{23ADDCB1-B6EB-47A1-AC01-A584E3D93B5E}" srcOrd="0" destOrd="0" presId="urn:microsoft.com/office/officeart/2005/8/layout/radial6"/>
    <dgm:cxn modelId="{A80E3BAB-8452-43F2-BB6F-AA28E71C8408}" type="presOf" srcId="{1D2498DD-29CC-45B6-8A39-4C2E5F13B5C5}" destId="{0237A09A-472A-4824-9282-CF40FA3DCEDA}" srcOrd="0" destOrd="0" presId="urn:microsoft.com/office/officeart/2005/8/layout/radial6"/>
    <dgm:cxn modelId="{780DA689-3317-4AC9-941D-DB343CF4154D}" type="presOf" srcId="{6DF8320E-A81A-4865-9180-52F89E5165D2}" destId="{42704410-9E50-4674-9B06-2D76EA4CD561}" srcOrd="0" destOrd="0" presId="urn:microsoft.com/office/officeart/2005/8/layout/radial6"/>
    <dgm:cxn modelId="{AA4CCB3C-5207-4D73-8F64-36B87F3C7069}" type="presOf" srcId="{C96A5D4A-8A07-4ACD-82E7-DFD2B406311E}" destId="{07058359-313C-4D20-B33E-BFCAFC793E8C}" srcOrd="0" destOrd="0" presId="urn:microsoft.com/office/officeart/2005/8/layout/radial6"/>
    <dgm:cxn modelId="{37665E9C-D927-44E5-BA53-D3D235B3FBFA}" srcId="{6DF8320E-A81A-4865-9180-52F89E5165D2}" destId="{1C584031-0E98-4190-AA57-CC041EE40135}" srcOrd="0" destOrd="0" parTransId="{49C9B6FF-EB60-4232-83BC-F11CBFBAD639}" sibTransId="{C96A5D4A-8A07-4ACD-82E7-DFD2B406311E}"/>
    <dgm:cxn modelId="{02FDAE94-2ADE-46EE-9CA0-8A9DC8D2DBE2}" srcId="{22990292-F563-46C0-A3CB-B13694053754}" destId="{6DF8320E-A81A-4865-9180-52F89E5165D2}" srcOrd="0" destOrd="0" parTransId="{107F5F62-55EA-4399-8B84-43DE2BFB9857}" sibTransId="{3620AD72-2D89-46A8-B9AB-CA72CA9165E0}"/>
    <dgm:cxn modelId="{745F7BAE-8E66-4FC4-8C77-9970F916BE25}" type="presOf" srcId="{1C584031-0E98-4190-AA57-CC041EE40135}" destId="{FFCECA0D-2509-4AFA-AE9E-F41D523CCA45}" srcOrd="0" destOrd="0" presId="urn:microsoft.com/office/officeart/2005/8/layout/radial6"/>
    <dgm:cxn modelId="{86E37983-2494-4176-8349-2223C73386A1}" type="presOf" srcId="{FC0ED6CC-371D-4E59-B6B1-CCD246B67BD2}" destId="{86FAC88D-AB62-46BF-A875-90D0233E1587}" srcOrd="0" destOrd="0" presId="urn:microsoft.com/office/officeart/2005/8/layout/radial6"/>
    <dgm:cxn modelId="{F139B5F6-F10C-4E79-9801-323EB947329A}" type="presOf" srcId="{9100EB5C-ED79-4FF8-82FB-D4479AE04497}" destId="{207ACE78-592C-428E-A80D-FDDFF676DA3C}" srcOrd="0" destOrd="0" presId="urn:microsoft.com/office/officeart/2005/8/layout/radial6"/>
    <dgm:cxn modelId="{7FD005BA-A8B2-47AD-8FF9-22F19301B43C}" type="presOf" srcId="{F4DAB641-6CF3-4DE4-AF2D-9C11838F2536}" destId="{EB87F24C-B646-4F3B-9220-280390371812}" srcOrd="0" destOrd="0" presId="urn:microsoft.com/office/officeart/2005/8/layout/radial6"/>
    <dgm:cxn modelId="{4FB5FEA0-DE9F-4CF8-9A8F-EB1DE0D892C4}" type="presParOf" srcId="{B5DFE0CD-B4F5-4F12-B768-468AFCF77E7E}" destId="{42704410-9E50-4674-9B06-2D76EA4CD561}" srcOrd="0" destOrd="0" presId="urn:microsoft.com/office/officeart/2005/8/layout/radial6"/>
    <dgm:cxn modelId="{D40554F5-66A5-4C7D-8832-96E280B7EAF6}" type="presParOf" srcId="{B5DFE0CD-B4F5-4F12-B768-468AFCF77E7E}" destId="{FFCECA0D-2509-4AFA-AE9E-F41D523CCA45}" srcOrd="1" destOrd="0" presId="urn:microsoft.com/office/officeart/2005/8/layout/radial6"/>
    <dgm:cxn modelId="{3ACF87E0-9F2E-4122-B65F-EFFAD46A2092}" type="presParOf" srcId="{B5DFE0CD-B4F5-4F12-B768-468AFCF77E7E}" destId="{1E2DC0A4-6CB6-4800-B2B4-1F71F4BDFCC3}" srcOrd="2" destOrd="0" presId="urn:microsoft.com/office/officeart/2005/8/layout/radial6"/>
    <dgm:cxn modelId="{A74188CB-7000-484D-B75F-2F2CB56AD674}" type="presParOf" srcId="{B5DFE0CD-B4F5-4F12-B768-468AFCF77E7E}" destId="{07058359-313C-4D20-B33E-BFCAFC793E8C}" srcOrd="3" destOrd="0" presId="urn:microsoft.com/office/officeart/2005/8/layout/radial6"/>
    <dgm:cxn modelId="{6D96B2C6-3F69-4585-BAED-4B5CE98FED9E}" type="presParOf" srcId="{B5DFE0CD-B4F5-4F12-B768-468AFCF77E7E}" destId="{EB87F24C-B646-4F3B-9220-280390371812}" srcOrd="4" destOrd="0" presId="urn:microsoft.com/office/officeart/2005/8/layout/radial6"/>
    <dgm:cxn modelId="{117ECF5C-99B0-4DCD-ADE0-4CD7A25C3C58}" type="presParOf" srcId="{B5DFE0CD-B4F5-4F12-B768-468AFCF77E7E}" destId="{14F744D5-910B-4100-8379-96AB05CB86BD}" srcOrd="5" destOrd="0" presId="urn:microsoft.com/office/officeart/2005/8/layout/radial6"/>
    <dgm:cxn modelId="{E2679E2D-E632-4932-94D1-6461849E0B0C}" type="presParOf" srcId="{B5DFE0CD-B4F5-4F12-B768-468AFCF77E7E}" destId="{0237A09A-472A-4824-9282-CF40FA3DCEDA}" srcOrd="6" destOrd="0" presId="urn:microsoft.com/office/officeart/2005/8/layout/radial6"/>
    <dgm:cxn modelId="{98979895-5947-4EFD-93F6-8648092D7851}" type="presParOf" srcId="{B5DFE0CD-B4F5-4F12-B768-468AFCF77E7E}" destId="{275A78C7-E743-49D6-B3E5-1D93BAEE12CA}" srcOrd="7" destOrd="0" presId="urn:microsoft.com/office/officeart/2005/8/layout/radial6"/>
    <dgm:cxn modelId="{7BCD104B-5EFA-4E26-A877-251E5D841FD8}" type="presParOf" srcId="{B5DFE0CD-B4F5-4F12-B768-468AFCF77E7E}" destId="{1CF80722-5BA9-4533-ACD0-B8A4BBA5A691}" srcOrd="8" destOrd="0" presId="urn:microsoft.com/office/officeart/2005/8/layout/radial6"/>
    <dgm:cxn modelId="{75102F97-FA61-466B-8D5F-C5C6A7049E94}" type="presParOf" srcId="{B5DFE0CD-B4F5-4F12-B768-468AFCF77E7E}" destId="{207ACE78-592C-428E-A80D-FDDFF676DA3C}" srcOrd="9" destOrd="0" presId="urn:microsoft.com/office/officeart/2005/8/layout/radial6"/>
    <dgm:cxn modelId="{533583ED-B010-4F6B-A485-3EFCB65083ED}" type="presParOf" srcId="{B5DFE0CD-B4F5-4F12-B768-468AFCF77E7E}" destId="{86FAC88D-AB62-46BF-A875-90D0233E1587}" srcOrd="10" destOrd="0" presId="urn:microsoft.com/office/officeart/2005/8/layout/radial6"/>
    <dgm:cxn modelId="{CCB46D7C-A718-4475-AFA1-03B293D2300B}" type="presParOf" srcId="{B5DFE0CD-B4F5-4F12-B768-468AFCF77E7E}" destId="{CE43B582-A949-4182-9282-2D7A8E453C75}" srcOrd="11" destOrd="0" presId="urn:microsoft.com/office/officeart/2005/8/layout/radial6"/>
    <dgm:cxn modelId="{605D45EE-E694-4A76-BA70-CB3B3802CAB2}" type="presParOf" srcId="{B5DFE0CD-B4F5-4F12-B768-468AFCF77E7E}" destId="{23ADDCB1-B6EB-47A1-AC01-A584E3D93B5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990292-F563-46C0-A3CB-B13694053754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6DF8320E-A81A-4865-9180-52F89E5165D2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BO" dirty="0" smtClean="0">
              <a:solidFill>
                <a:srgbClr val="3166CF"/>
              </a:solidFill>
            </a:rPr>
            <a:t>LG</a:t>
          </a:r>
          <a:endParaRPr lang="en-GB" dirty="0">
            <a:solidFill>
              <a:srgbClr val="3166CF"/>
            </a:solidFill>
          </a:endParaRPr>
        </a:p>
      </dgm:t>
    </dgm:pt>
    <dgm:pt modelId="{107F5F62-55EA-4399-8B84-43DE2BFB9857}" type="parTrans" cxnId="{02FDAE94-2ADE-46EE-9CA0-8A9DC8D2DBE2}">
      <dgm:prSet/>
      <dgm:spPr/>
      <dgm:t>
        <a:bodyPr/>
        <a:lstStyle/>
        <a:p>
          <a:endParaRPr lang="en-GB"/>
        </a:p>
      </dgm:t>
    </dgm:pt>
    <dgm:pt modelId="{3620AD72-2D89-46A8-B9AB-CA72CA9165E0}" type="sibTrans" cxnId="{02FDAE94-2ADE-46EE-9CA0-8A9DC8D2DBE2}">
      <dgm:prSet/>
      <dgm:spPr/>
      <dgm:t>
        <a:bodyPr/>
        <a:lstStyle/>
        <a:p>
          <a:endParaRPr lang="en-GB"/>
        </a:p>
      </dgm:t>
    </dgm:pt>
    <dgm:pt modelId="{1C584031-0E98-4190-AA57-CC041EE40135}">
      <dgm:prSet phldrT="[Text]"/>
      <dgm:spPr>
        <a:solidFill>
          <a:srgbClr val="FFC000"/>
        </a:solidFill>
      </dgm:spPr>
      <dgm:t>
        <a:bodyPr/>
        <a:lstStyle/>
        <a:p>
          <a:r>
            <a:rPr lang="es-BO" dirty="0" smtClean="0"/>
            <a:t>COM</a:t>
          </a:r>
          <a:endParaRPr lang="en-GB" dirty="0"/>
        </a:p>
      </dgm:t>
    </dgm:pt>
    <dgm:pt modelId="{49C9B6FF-EB60-4232-83BC-F11CBFBAD639}" type="parTrans" cxnId="{37665E9C-D927-44E5-BA53-D3D235B3FBFA}">
      <dgm:prSet/>
      <dgm:spPr/>
      <dgm:t>
        <a:bodyPr/>
        <a:lstStyle/>
        <a:p>
          <a:endParaRPr lang="en-GB"/>
        </a:p>
      </dgm:t>
    </dgm:pt>
    <dgm:pt modelId="{C96A5D4A-8A07-4ACD-82E7-DFD2B406311E}" type="sibTrans" cxnId="{37665E9C-D927-44E5-BA53-D3D235B3FBFA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4DAB641-6CF3-4DE4-AF2D-9C11838F2536}">
      <dgm:prSet phldrT="[Text]"/>
      <dgm:spPr>
        <a:solidFill>
          <a:srgbClr val="92D050"/>
        </a:solidFill>
      </dgm:spPr>
      <dgm:t>
        <a:bodyPr/>
        <a:lstStyle/>
        <a:p>
          <a:r>
            <a:rPr lang="es-BO" dirty="0" smtClean="0"/>
            <a:t>CSO</a:t>
          </a:r>
          <a:endParaRPr lang="en-GB" dirty="0"/>
        </a:p>
      </dgm:t>
    </dgm:pt>
    <dgm:pt modelId="{1CAAB38A-F154-4B33-8979-E051A816016D}" type="parTrans" cxnId="{EC38793E-4137-42BF-AEE4-9EEF7917F73B}">
      <dgm:prSet/>
      <dgm:spPr/>
      <dgm:t>
        <a:bodyPr/>
        <a:lstStyle/>
        <a:p>
          <a:endParaRPr lang="en-GB"/>
        </a:p>
      </dgm:t>
    </dgm:pt>
    <dgm:pt modelId="{1D2498DD-29CC-45B6-8A39-4C2E5F13B5C5}" type="sibTrans" cxnId="{EC38793E-4137-42BF-AEE4-9EEF7917F73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ED6C868-BF6D-47DE-B1E0-1AF0C3EA4BF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 smtClean="0"/>
            <a:t>PUBL</a:t>
          </a:r>
          <a:endParaRPr lang="en-GB" dirty="0"/>
        </a:p>
      </dgm:t>
    </dgm:pt>
    <dgm:pt modelId="{11E77C9A-B920-4CA0-ABE6-ED18A8DE1B1A}" type="parTrans" cxnId="{0C748D57-EC2D-432D-94E4-C299E6807042}">
      <dgm:prSet/>
      <dgm:spPr/>
      <dgm:t>
        <a:bodyPr/>
        <a:lstStyle/>
        <a:p>
          <a:endParaRPr lang="en-GB"/>
        </a:p>
      </dgm:t>
    </dgm:pt>
    <dgm:pt modelId="{9100EB5C-ED79-4FF8-82FB-D4479AE04497}" type="sibTrans" cxnId="{0C748D57-EC2D-432D-94E4-C299E6807042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FC0ED6CC-371D-4E59-B6B1-CCD246B67BD2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 smtClean="0"/>
            <a:t>BUSI</a:t>
          </a:r>
          <a:endParaRPr lang="en-GB" dirty="0"/>
        </a:p>
      </dgm:t>
    </dgm:pt>
    <dgm:pt modelId="{2D8AEACA-B858-42E9-A7E5-37CEE3A32DBA}" type="parTrans" cxnId="{69B8041D-30AC-4393-95D8-E6FA6479CEE8}">
      <dgm:prSet/>
      <dgm:spPr/>
      <dgm:t>
        <a:bodyPr/>
        <a:lstStyle/>
        <a:p>
          <a:endParaRPr lang="en-GB"/>
        </a:p>
      </dgm:t>
    </dgm:pt>
    <dgm:pt modelId="{C68C7FD0-BF19-468F-91BC-40BAC3C261AD}" type="sibTrans" cxnId="{69B8041D-30AC-4393-95D8-E6FA6479CEE8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/>
        </a:p>
      </dgm:t>
    </dgm:pt>
    <dgm:pt modelId="{B5DFE0CD-B4F5-4F12-B768-468AFCF77E7E}" type="pres">
      <dgm:prSet presAssocID="{22990292-F563-46C0-A3CB-B136940537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2704410-9E50-4674-9B06-2D76EA4CD561}" type="pres">
      <dgm:prSet presAssocID="{6DF8320E-A81A-4865-9180-52F89E5165D2}" presName="centerShape" presStyleLbl="node0" presStyleIdx="0" presStyleCnt="1"/>
      <dgm:spPr/>
      <dgm:t>
        <a:bodyPr/>
        <a:lstStyle/>
        <a:p>
          <a:endParaRPr lang="en-GB"/>
        </a:p>
      </dgm:t>
    </dgm:pt>
    <dgm:pt modelId="{FFCECA0D-2509-4AFA-AE9E-F41D523CCA45}" type="pres">
      <dgm:prSet presAssocID="{1C584031-0E98-4190-AA57-CC041EE4013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E2DC0A4-6CB6-4800-B2B4-1F71F4BDFCC3}" type="pres">
      <dgm:prSet presAssocID="{1C584031-0E98-4190-AA57-CC041EE40135}" presName="dummy" presStyleCnt="0"/>
      <dgm:spPr/>
    </dgm:pt>
    <dgm:pt modelId="{07058359-313C-4D20-B33E-BFCAFC793E8C}" type="pres">
      <dgm:prSet presAssocID="{C96A5D4A-8A07-4ACD-82E7-DFD2B406311E}" presName="sibTrans" presStyleLbl="sibTrans2D1" presStyleIdx="0" presStyleCnt="4"/>
      <dgm:spPr/>
      <dgm:t>
        <a:bodyPr/>
        <a:lstStyle/>
        <a:p>
          <a:endParaRPr lang="en-GB"/>
        </a:p>
      </dgm:t>
    </dgm:pt>
    <dgm:pt modelId="{EB87F24C-B646-4F3B-9220-280390371812}" type="pres">
      <dgm:prSet presAssocID="{F4DAB641-6CF3-4DE4-AF2D-9C11838F253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F744D5-910B-4100-8379-96AB05CB86BD}" type="pres">
      <dgm:prSet presAssocID="{F4DAB641-6CF3-4DE4-AF2D-9C11838F2536}" presName="dummy" presStyleCnt="0"/>
      <dgm:spPr/>
    </dgm:pt>
    <dgm:pt modelId="{0237A09A-472A-4824-9282-CF40FA3DCEDA}" type="pres">
      <dgm:prSet presAssocID="{1D2498DD-29CC-45B6-8A39-4C2E5F13B5C5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75A78C7-E743-49D6-B3E5-1D93BAEE12CA}" type="pres">
      <dgm:prSet presAssocID="{FED6C868-BF6D-47DE-B1E0-1AF0C3EA4BF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F80722-5BA9-4533-ACD0-B8A4BBA5A691}" type="pres">
      <dgm:prSet presAssocID="{FED6C868-BF6D-47DE-B1E0-1AF0C3EA4BFD}" presName="dummy" presStyleCnt="0"/>
      <dgm:spPr/>
    </dgm:pt>
    <dgm:pt modelId="{207ACE78-592C-428E-A80D-FDDFF676DA3C}" type="pres">
      <dgm:prSet presAssocID="{9100EB5C-ED79-4FF8-82FB-D4479AE04497}" presName="sibTrans" presStyleLbl="sibTrans2D1" presStyleIdx="2" presStyleCnt="4"/>
      <dgm:spPr/>
      <dgm:t>
        <a:bodyPr/>
        <a:lstStyle/>
        <a:p>
          <a:endParaRPr lang="en-GB"/>
        </a:p>
      </dgm:t>
    </dgm:pt>
    <dgm:pt modelId="{86FAC88D-AB62-46BF-A875-90D0233E1587}" type="pres">
      <dgm:prSet presAssocID="{FC0ED6CC-371D-4E59-B6B1-CCD246B67BD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43B582-A949-4182-9282-2D7A8E453C75}" type="pres">
      <dgm:prSet presAssocID="{FC0ED6CC-371D-4E59-B6B1-CCD246B67BD2}" presName="dummy" presStyleCnt="0"/>
      <dgm:spPr/>
    </dgm:pt>
    <dgm:pt modelId="{23ADDCB1-B6EB-47A1-AC01-A584E3D93B5E}" type="pres">
      <dgm:prSet presAssocID="{C68C7FD0-BF19-468F-91BC-40BAC3C261AD}" presName="sibTrans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0C748D57-EC2D-432D-94E4-C299E6807042}" srcId="{6DF8320E-A81A-4865-9180-52F89E5165D2}" destId="{FED6C868-BF6D-47DE-B1E0-1AF0C3EA4BFD}" srcOrd="2" destOrd="0" parTransId="{11E77C9A-B920-4CA0-ABE6-ED18A8DE1B1A}" sibTransId="{9100EB5C-ED79-4FF8-82FB-D4479AE04497}"/>
    <dgm:cxn modelId="{35A216FC-8331-4B5D-971D-E702BDC6745A}" type="presOf" srcId="{C96A5D4A-8A07-4ACD-82E7-DFD2B406311E}" destId="{07058359-313C-4D20-B33E-BFCAFC793E8C}" srcOrd="0" destOrd="0" presId="urn:microsoft.com/office/officeart/2005/8/layout/radial6"/>
    <dgm:cxn modelId="{69B8041D-30AC-4393-95D8-E6FA6479CEE8}" srcId="{6DF8320E-A81A-4865-9180-52F89E5165D2}" destId="{FC0ED6CC-371D-4E59-B6B1-CCD246B67BD2}" srcOrd="3" destOrd="0" parTransId="{2D8AEACA-B858-42E9-A7E5-37CEE3A32DBA}" sibTransId="{C68C7FD0-BF19-468F-91BC-40BAC3C261AD}"/>
    <dgm:cxn modelId="{EC38793E-4137-42BF-AEE4-9EEF7917F73B}" srcId="{6DF8320E-A81A-4865-9180-52F89E5165D2}" destId="{F4DAB641-6CF3-4DE4-AF2D-9C11838F2536}" srcOrd="1" destOrd="0" parTransId="{1CAAB38A-F154-4B33-8979-E051A816016D}" sibTransId="{1D2498DD-29CC-45B6-8A39-4C2E5F13B5C5}"/>
    <dgm:cxn modelId="{C786D6F7-CE92-4BC1-A83D-58FB8255BE18}" type="presOf" srcId="{F4DAB641-6CF3-4DE4-AF2D-9C11838F2536}" destId="{EB87F24C-B646-4F3B-9220-280390371812}" srcOrd="0" destOrd="0" presId="urn:microsoft.com/office/officeart/2005/8/layout/radial6"/>
    <dgm:cxn modelId="{71F9D1D2-C8A3-4B45-BD31-F0B67295354F}" type="presOf" srcId="{FED6C868-BF6D-47DE-B1E0-1AF0C3EA4BFD}" destId="{275A78C7-E743-49D6-B3E5-1D93BAEE12CA}" srcOrd="0" destOrd="0" presId="urn:microsoft.com/office/officeart/2005/8/layout/radial6"/>
    <dgm:cxn modelId="{003DCBB6-63F0-49E3-866C-0889B706B004}" type="presOf" srcId="{C68C7FD0-BF19-468F-91BC-40BAC3C261AD}" destId="{23ADDCB1-B6EB-47A1-AC01-A584E3D93B5E}" srcOrd="0" destOrd="0" presId="urn:microsoft.com/office/officeart/2005/8/layout/radial6"/>
    <dgm:cxn modelId="{F0F657E4-1C62-452A-9392-145BA3E21C6F}" type="presOf" srcId="{FC0ED6CC-371D-4E59-B6B1-CCD246B67BD2}" destId="{86FAC88D-AB62-46BF-A875-90D0233E1587}" srcOrd="0" destOrd="0" presId="urn:microsoft.com/office/officeart/2005/8/layout/radial6"/>
    <dgm:cxn modelId="{C098D24F-233A-42BB-AFFA-0AFBDE62C09A}" type="presOf" srcId="{1D2498DD-29CC-45B6-8A39-4C2E5F13B5C5}" destId="{0237A09A-472A-4824-9282-CF40FA3DCEDA}" srcOrd="0" destOrd="0" presId="urn:microsoft.com/office/officeart/2005/8/layout/radial6"/>
    <dgm:cxn modelId="{37665E9C-D927-44E5-BA53-D3D235B3FBFA}" srcId="{6DF8320E-A81A-4865-9180-52F89E5165D2}" destId="{1C584031-0E98-4190-AA57-CC041EE40135}" srcOrd="0" destOrd="0" parTransId="{49C9B6FF-EB60-4232-83BC-F11CBFBAD639}" sibTransId="{C96A5D4A-8A07-4ACD-82E7-DFD2B406311E}"/>
    <dgm:cxn modelId="{02FDAE94-2ADE-46EE-9CA0-8A9DC8D2DBE2}" srcId="{22990292-F563-46C0-A3CB-B13694053754}" destId="{6DF8320E-A81A-4865-9180-52F89E5165D2}" srcOrd="0" destOrd="0" parTransId="{107F5F62-55EA-4399-8B84-43DE2BFB9857}" sibTransId="{3620AD72-2D89-46A8-B9AB-CA72CA9165E0}"/>
    <dgm:cxn modelId="{ED086340-CC00-477D-B62F-2A68074450CE}" type="presOf" srcId="{22990292-F563-46C0-A3CB-B13694053754}" destId="{B5DFE0CD-B4F5-4F12-B768-468AFCF77E7E}" srcOrd="0" destOrd="0" presId="urn:microsoft.com/office/officeart/2005/8/layout/radial6"/>
    <dgm:cxn modelId="{DCF9344F-173C-487D-8580-44BACE4A4DDD}" type="presOf" srcId="{9100EB5C-ED79-4FF8-82FB-D4479AE04497}" destId="{207ACE78-592C-428E-A80D-FDDFF676DA3C}" srcOrd="0" destOrd="0" presId="urn:microsoft.com/office/officeart/2005/8/layout/radial6"/>
    <dgm:cxn modelId="{95BF5851-5917-45AC-9D01-A88778B87CF5}" type="presOf" srcId="{1C584031-0E98-4190-AA57-CC041EE40135}" destId="{FFCECA0D-2509-4AFA-AE9E-F41D523CCA45}" srcOrd="0" destOrd="0" presId="urn:microsoft.com/office/officeart/2005/8/layout/radial6"/>
    <dgm:cxn modelId="{6E00FEB5-2C52-416E-A1DD-AC6122EB9A16}" type="presOf" srcId="{6DF8320E-A81A-4865-9180-52F89E5165D2}" destId="{42704410-9E50-4674-9B06-2D76EA4CD561}" srcOrd="0" destOrd="0" presId="urn:microsoft.com/office/officeart/2005/8/layout/radial6"/>
    <dgm:cxn modelId="{7744F84D-899C-480D-AB8E-04B814DCAF49}" type="presParOf" srcId="{B5DFE0CD-B4F5-4F12-B768-468AFCF77E7E}" destId="{42704410-9E50-4674-9B06-2D76EA4CD561}" srcOrd="0" destOrd="0" presId="urn:microsoft.com/office/officeart/2005/8/layout/radial6"/>
    <dgm:cxn modelId="{84CFBA50-FBFD-4145-8405-E619525E3070}" type="presParOf" srcId="{B5DFE0CD-B4F5-4F12-B768-468AFCF77E7E}" destId="{FFCECA0D-2509-4AFA-AE9E-F41D523CCA45}" srcOrd="1" destOrd="0" presId="urn:microsoft.com/office/officeart/2005/8/layout/radial6"/>
    <dgm:cxn modelId="{317A0BA9-D9D0-4E6C-BCBF-2A6DAA0498F0}" type="presParOf" srcId="{B5DFE0CD-B4F5-4F12-B768-468AFCF77E7E}" destId="{1E2DC0A4-6CB6-4800-B2B4-1F71F4BDFCC3}" srcOrd="2" destOrd="0" presId="urn:microsoft.com/office/officeart/2005/8/layout/radial6"/>
    <dgm:cxn modelId="{8B3E38CF-E3C7-4453-9C9D-1EC7F48C6AB1}" type="presParOf" srcId="{B5DFE0CD-B4F5-4F12-B768-468AFCF77E7E}" destId="{07058359-313C-4D20-B33E-BFCAFC793E8C}" srcOrd="3" destOrd="0" presId="urn:microsoft.com/office/officeart/2005/8/layout/radial6"/>
    <dgm:cxn modelId="{4BD46E91-9F3D-487E-9563-5F3948F863A1}" type="presParOf" srcId="{B5DFE0CD-B4F5-4F12-B768-468AFCF77E7E}" destId="{EB87F24C-B646-4F3B-9220-280390371812}" srcOrd="4" destOrd="0" presId="urn:microsoft.com/office/officeart/2005/8/layout/radial6"/>
    <dgm:cxn modelId="{E9BADDFF-F56F-49E3-A82C-2EBCE8EBBB63}" type="presParOf" srcId="{B5DFE0CD-B4F5-4F12-B768-468AFCF77E7E}" destId="{14F744D5-910B-4100-8379-96AB05CB86BD}" srcOrd="5" destOrd="0" presId="urn:microsoft.com/office/officeart/2005/8/layout/radial6"/>
    <dgm:cxn modelId="{7F769008-BF5C-492C-A479-A873914A42ED}" type="presParOf" srcId="{B5DFE0CD-B4F5-4F12-B768-468AFCF77E7E}" destId="{0237A09A-472A-4824-9282-CF40FA3DCEDA}" srcOrd="6" destOrd="0" presId="urn:microsoft.com/office/officeart/2005/8/layout/radial6"/>
    <dgm:cxn modelId="{C0D0DB7B-C13A-433F-88FA-AE64C78EF8D4}" type="presParOf" srcId="{B5DFE0CD-B4F5-4F12-B768-468AFCF77E7E}" destId="{275A78C7-E743-49D6-B3E5-1D93BAEE12CA}" srcOrd="7" destOrd="0" presId="urn:microsoft.com/office/officeart/2005/8/layout/radial6"/>
    <dgm:cxn modelId="{D54F540E-C102-4518-A74E-C2EA87C83E55}" type="presParOf" srcId="{B5DFE0CD-B4F5-4F12-B768-468AFCF77E7E}" destId="{1CF80722-5BA9-4533-ACD0-B8A4BBA5A691}" srcOrd="8" destOrd="0" presId="urn:microsoft.com/office/officeart/2005/8/layout/radial6"/>
    <dgm:cxn modelId="{46CB5184-2DA4-4CD7-9A5F-9CC70E4E4643}" type="presParOf" srcId="{B5DFE0CD-B4F5-4F12-B768-468AFCF77E7E}" destId="{207ACE78-592C-428E-A80D-FDDFF676DA3C}" srcOrd="9" destOrd="0" presId="urn:microsoft.com/office/officeart/2005/8/layout/radial6"/>
    <dgm:cxn modelId="{51B18694-5CE5-4307-A5D6-70A140760E7D}" type="presParOf" srcId="{B5DFE0CD-B4F5-4F12-B768-468AFCF77E7E}" destId="{86FAC88D-AB62-46BF-A875-90D0233E1587}" srcOrd="10" destOrd="0" presId="urn:microsoft.com/office/officeart/2005/8/layout/radial6"/>
    <dgm:cxn modelId="{AC43AED7-8360-4E2D-96F1-401D28F1F9D6}" type="presParOf" srcId="{B5DFE0CD-B4F5-4F12-B768-468AFCF77E7E}" destId="{CE43B582-A949-4182-9282-2D7A8E453C75}" srcOrd="11" destOrd="0" presId="urn:microsoft.com/office/officeart/2005/8/layout/radial6"/>
    <dgm:cxn modelId="{3C6D2D91-7F17-4B13-924B-B6E22F8405A7}" type="presParOf" srcId="{B5DFE0CD-B4F5-4F12-B768-468AFCF77E7E}" destId="{23ADDCB1-B6EB-47A1-AC01-A584E3D93B5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DDCB1-B6EB-47A1-AC01-A584E3D93B5E}">
      <dsp:nvSpPr>
        <dsp:cNvPr id="0" name=""/>
        <dsp:cNvSpPr/>
      </dsp:nvSpPr>
      <dsp:spPr>
        <a:xfrm>
          <a:off x="703020" y="203424"/>
          <a:ext cx="1359571" cy="1359571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ACE78-592C-428E-A80D-FDDFF676DA3C}">
      <dsp:nvSpPr>
        <dsp:cNvPr id="0" name=""/>
        <dsp:cNvSpPr/>
      </dsp:nvSpPr>
      <dsp:spPr>
        <a:xfrm>
          <a:off x="703020" y="203424"/>
          <a:ext cx="1359571" cy="1359571"/>
        </a:xfrm>
        <a:prstGeom prst="blockArc">
          <a:avLst>
            <a:gd name="adj1" fmla="val 5400000"/>
            <a:gd name="adj2" fmla="val 10800000"/>
            <a:gd name="adj3" fmla="val 4636"/>
          </a:avLst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7A09A-472A-4824-9282-CF40FA3DCEDA}">
      <dsp:nvSpPr>
        <dsp:cNvPr id="0" name=""/>
        <dsp:cNvSpPr/>
      </dsp:nvSpPr>
      <dsp:spPr>
        <a:xfrm>
          <a:off x="703020" y="203424"/>
          <a:ext cx="1359571" cy="1359571"/>
        </a:xfrm>
        <a:prstGeom prst="blockArc">
          <a:avLst>
            <a:gd name="adj1" fmla="val 0"/>
            <a:gd name="adj2" fmla="val 5400000"/>
            <a:gd name="adj3" fmla="val 4636"/>
          </a:avLst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58359-313C-4D20-B33E-BFCAFC793E8C}">
      <dsp:nvSpPr>
        <dsp:cNvPr id="0" name=""/>
        <dsp:cNvSpPr/>
      </dsp:nvSpPr>
      <dsp:spPr>
        <a:xfrm>
          <a:off x="703020" y="203424"/>
          <a:ext cx="1359571" cy="1359571"/>
        </a:xfrm>
        <a:prstGeom prst="blockArc">
          <a:avLst>
            <a:gd name="adj1" fmla="val 16200000"/>
            <a:gd name="adj2" fmla="val 0"/>
            <a:gd name="adj3" fmla="val 463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04410-9E50-4674-9B06-2D76EA4CD561}">
      <dsp:nvSpPr>
        <dsp:cNvPr id="0" name=""/>
        <dsp:cNvSpPr/>
      </dsp:nvSpPr>
      <dsp:spPr>
        <a:xfrm>
          <a:off x="1070189" y="570593"/>
          <a:ext cx="625233" cy="6252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200" kern="1200" smtClean="0">
              <a:solidFill>
                <a:srgbClr val="3166CF"/>
              </a:solidFill>
            </a:rPr>
            <a:t>LG</a:t>
          </a:r>
          <a:endParaRPr lang="en-GB" sz="2200" kern="1200" dirty="0">
            <a:solidFill>
              <a:srgbClr val="3166CF"/>
            </a:solidFill>
          </a:endParaRPr>
        </a:p>
      </dsp:txBody>
      <dsp:txXfrm>
        <a:off x="1161752" y="662156"/>
        <a:ext cx="442107" cy="442107"/>
      </dsp:txXfrm>
    </dsp:sp>
    <dsp:sp modelId="{FFCECA0D-2509-4AFA-AE9E-F41D523CCA45}">
      <dsp:nvSpPr>
        <dsp:cNvPr id="0" name=""/>
        <dsp:cNvSpPr/>
      </dsp:nvSpPr>
      <dsp:spPr>
        <a:xfrm>
          <a:off x="1163974" y="348"/>
          <a:ext cx="437663" cy="43766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800" kern="1200" dirty="0" smtClean="0"/>
            <a:t>COM</a:t>
          </a:r>
          <a:endParaRPr lang="en-GB" sz="800" kern="1200" dirty="0"/>
        </a:p>
      </dsp:txBody>
      <dsp:txXfrm>
        <a:off x="1228068" y="64442"/>
        <a:ext cx="309475" cy="309475"/>
      </dsp:txXfrm>
    </dsp:sp>
    <dsp:sp modelId="{EB87F24C-B646-4F3B-9220-280390371812}">
      <dsp:nvSpPr>
        <dsp:cNvPr id="0" name=""/>
        <dsp:cNvSpPr/>
      </dsp:nvSpPr>
      <dsp:spPr>
        <a:xfrm>
          <a:off x="1828004" y="664378"/>
          <a:ext cx="437663" cy="437663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800" kern="1200" dirty="0" smtClean="0"/>
            <a:t>OSC</a:t>
          </a:r>
          <a:endParaRPr lang="en-GB" sz="800" kern="1200" dirty="0"/>
        </a:p>
      </dsp:txBody>
      <dsp:txXfrm>
        <a:off x="1892098" y="728472"/>
        <a:ext cx="309475" cy="309475"/>
      </dsp:txXfrm>
    </dsp:sp>
    <dsp:sp modelId="{275A78C7-E743-49D6-B3E5-1D93BAEE12CA}">
      <dsp:nvSpPr>
        <dsp:cNvPr id="0" name=""/>
        <dsp:cNvSpPr/>
      </dsp:nvSpPr>
      <dsp:spPr>
        <a:xfrm>
          <a:off x="1163974" y="1328408"/>
          <a:ext cx="437663" cy="437663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PUBL</a:t>
          </a:r>
          <a:endParaRPr lang="en-GB" sz="800" kern="1200" dirty="0"/>
        </a:p>
      </dsp:txBody>
      <dsp:txXfrm>
        <a:off x="1228068" y="1392502"/>
        <a:ext cx="309475" cy="309475"/>
      </dsp:txXfrm>
    </dsp:sp>
    <dsp:sp modelId="{86FAC88D-AB62-46BF-A875-90D0233E1587}">
      <dsp:nvSpPr>
        <dsp:cNvPr id="0" name=""/>
        <dsp:cNvSpPr/>
      </dsp:nvSpPr>
      <dsp:spPr>
        <a:xfrm>
          <a:off x="499944" y="664378"/>
          <a:ext cx="437663" cy="437663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800" kern="1200" dirty="0" err="1" smtClean="0"/>
            <a:t>Empr</a:t>
          </a:r>
          <a:endParaRPr lang="en-GB" sz="800" kern="1200" dirty="0"/>
        </a:p>
      </dsp:txBody>
      <dsp:txXfrm>
        <a:off x="564038" y="728472"/>
        <a:ext cx="309475" cy="3094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DDCB1-B6EB-47A1-AC01-A584E3D93B5E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ACE78-592C-428E-A80D-FDDFF676DA3C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7A09A-472A-4824-9282-CF40FA3DCEDA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58359-313C-4D20-B33E-BFCAFC793E8C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04410-9E50-4674-9B06-2D76EA4CD561}">
      <dsp:nvSpPr>
        <dsp:cNvPr id="0" name=""/>
        <dsp:cNvSpPr/>
      </dsp:nvSpPr>
      <dsp:spPr>
        <a:xfrm>
          <a:off x="327296" y="221065"/>
          <a:ext cx="242733" cy="2427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800" kern="1200" dirty="0" smtClean="0">
              <a:solidFill>
                <a:srgbClr val="3166CF"/>
              </a:solidFill>
            </a:rPr>
            <a:t>LG</a:t>
          </a:r>
          <a:endParaRPr lang="en-GB" sz="800" kern="1200" dirty="0">
            <a:solidFill>
              <a:srgbClr val="3166CF"/>
            </a:solidFill>
          </a:endParaRPr>
        </a:p>
      </dsp:txBody>
      <dsp:txXfrm>
        <a:off x="362843" y="256612"/>
        <a:ext cx="171639" cy="171639"/>
      </dsp:txXfrm>
    </dsp:sp>
    <dsp:sp modelId="{FFCECA0D-2509-4AFA-AE9E-F41D523CCA45}">
      <dsp:nvSpPr>
        <dsp:cNvPr id="0" name=""/>
        <dsp:cNvSpPr/>
      </dsp:nvSpPr>
      <dsp:spPr>
        <a:xfrm>
          <a:off x="363706" y="40"/>
          <a:ext cx="169913" cy="16991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500" kern="1200" dirty="0" smtClean="0"/>
            <a:t>COM</a:t>
          </a:r>
          <a:endParaRPr lang="en-GB" sz="500" kern="1200" dirty="0"/>
        </a:p>
      </dsp:txBody>
      <dsp:txXfrm>
        <a:off x="388589" y="24923"/>
        <a:ext cx="120147" cy="120147"/>
      </dsp:txXfrm>
    </dsp:sp>
    <dsp:sp modelId="{EB87F24C-B646-4F3B-9220-280390371812}">
      <dsp:nvSpPr>
        <dsp:cNvPr id="0" name=""/>
        <dsp:cNvSpPr/>
      </dsp:nvSpPr>
      <dsp:spPr>
        <a:xfrm>
          <a:off x="621141" y="257475"/>
          <a:ext cx="169913" cy="169913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500" kern="1200" dirty="0" smtClean="0"/>
            <a:t>CSO</a:t>
          </a:r>
          <a:endParaRPr lang="en-GB" sz="500" kern="1200" dirty="0"/>
        </a:p>
      </dsp:txBody>
      <dsp:txXfrm>
        <a:off x="646024" y="282358"/>
        <a:ext cx="120147" cy="120147"/>
      </dsp:txXfrm>
    </dsp:sp>
    <dsp:sp modelId="{275A78C7-E743-49D6-B3E5-1D93BAEE12CA}">
      <dsp:nvSpPr>
        <dsp:cNvPr id="0" name=""/>
        <dsp:cNvSpPr/>
      </dsp:nvSpPr>
      <dsp:spPr>
        <a:xfrm>
          <a:off x="363706" y="514910"/>
          <a:ext cx="169913" cy="169913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PUBL</a:t>
          </a:r>
          <a:endParaRPr lang="en-GB" sz="500" kern="1200" dirty="0"/>
        </a:p>
      </dsp:txBody>
      <dsp:txXfrm>
        <a:off x="388589" y="539793"/>
        <a:ext cx="120147" cy="120147"/>
      </dsp:txXfrm>
    </dsp:sp>
    <dsp:sp modelId="{86FAC88D-AB62-46BF-A875-90D0233E1587}">
      <dsp:nvSpPr>
        <dsp:cNvPr id="0" name=""/>
        <dsp:cNvSpPr/>
      </dsp:nvSpPr>
      <dsp:spPr>
        <a:xfrm>
          <a:off x="106271" y="257475"/>
          <a:ext cx="169913" cy="169913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BUSI</a:t>
          </a:r>
          <a:endParaRPr lang="en-GB" sz="500" kern="1200" dirty="0"/>
        </a:p>
      </dsp:txBody>
      <dsp:txXfrm>
        <a:off x="131154" y="282358"/>
        <a:ext cx="120147" cy="1201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DDCB1-B6EB-47A1-AC01-A584E3D93B5E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ACE78-592C-428E-A80D-FDDFF676DA3C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7A09A-472A-4824-9282-CF40FA3DCEDA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58359-313C-4D20-B33E-BFCAFC793E8C}">
      <dsp:nvSpPr>
        <dsp:cNvPr id="0" name=""/>
        <dsp:cNvSpPr/>
      </dsp:nvSpPr>
      <dsp:spPr>
        <a:xfrm>
          <a:off x="185111" y="78880"/>
          <a:ext cx="527103" cy="527103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04410-9E50-4674-9B06-2D76EA4CD561}">
      <dsp:nvSpPr>
        <dsp:cNvPr id="0" name=""/>
        <dsp:cNvSpPr/>
      </dsp:nvSpPr>
      <dsp:spPr>
        <a:xfrm>
          <a:off x="327296" y="221065"/>
          <a:ext cx="242733" cy="2427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800" kern="1200" dirty="0" smtClean="0">
              <a:solidFill>
                <a:srgbClr val="3166CF"/>
              </a:solidFill>
            </a:rPr>
            <a:t>LG</a:t>
          </a:r>
          <a:endParaRPr lang="en-GB" sz="800" kern="1200" dirty="0">
            <a:solidFill>
              <a:srgbClr val="3166CF"/>
            </a:solidFill>
          </a:endParaRPr>
        </a:p>
      </dsp:txBody>
      <dsp:txXfrm>
        <a:off x="362843" y="256612"/>
        <a:ext cx="171639" cy="171639"/>
      </dsp:txXfrm>
    </dsp:sp>
    <dsp:sp modelId="{FFCECA0D-2509-4AFA-AE9E-F41D523CCA45}">
      <dsp:nvSpPr>
        <dsp:cNvPr id="0" name=""/>
        <dsp:cNvSpPr/>
      </dsp:nvSpPr>
      <dsp:spPr>
        <a:xfrm>
          <a:off x="363706" y="40"/>
          <a:ext cx="169913" cy="16991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500" kern="1200" dirty="0" smtClean="0"/>
            <a:t>COM</a:t>
          </a:r>
          <a:endParaRPr lang="en-GB" sz="500" kern="1200" dirty="0"/>
        </a:p>
      </dsp:txBody>
      <dsp:txXfrm>
        <a:off x="388589" y="24923"/>
        <a:ext cx="120147" cy="120147"/>
      </dsp:txXfrm>
    </dsp:sp>
    <dsp:sp modelId="{EB87F24C-B646-4F3B-9220-280390371812}">
      <dsp:nvSpPr>
        <dsp:cNvPr id="0" name=""/>
        <dsp:cNvSpPr/>
      </dsp:nvSpPr>
      <dsp:spPr>
        <a:xfrm>
          <a:off x="621141" y="257475"/>
          <a:ext cx="169913" cy="169913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500" kern="1200" dirty="0" smtClean="0"/>
            <a:t>CSO</a:t>
          </a:r>
          <a:endParaRPr lang="en-GB" sz="500" kern="1200" dirty="0"/>
        </a:p>
      </dsp:txBody>
      <dsp:txXfrm>
        <a:off x="646024" y="282358"/>
        <a:ext cx="120147" cy="120147"/>
      </dsp:txXfrm>
    </dsp:sp>
    <dsp:sp modelId="{275A78C7-E743-49D6-B3E5-1D93BAEE12CA}">
      <dsp:nvSpPr>
        <dsp:cNvPr id="0" name=""/>
        <dsp:cNvSpPr/>
      </dsp:nvSpPr>
      <dsp:spPr>
        <a:xfrm>
          <a:off x="363706" y="514910"/>
          <a:ext cx="169913" cy="169913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PUBL</a:t>
          </a:r>
          <a:endParaRPr lang="en-GB" sz="500" kern="1200" dirty="0"/>
        </a:p>
      </dsp:txBody>
      <dsp:txXfrm>
        <a:off x="388589" y="539793"/>
        <a:ext cx="120147" cy="120147"/>
      </dsp:txXfrm>
    </dsp:sp>
    <dsp:sp modelId="{86FAC88D-AB62-46BF-A875-90D0233E1587}">
      <dsp:nvSpPr>
        <dsp:cNvPr id="0" name=""/>
        <dsp:cNvSpPr/>
      </dsp:nvSpPr>
      <dsp:spPr>
        <a:xfrm>
          <a:off x="106271" y="257475"/>
          <a:ext cx="169913" cy="169913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BUSI</a:t>
          </a:r>
          <a:endParaRPr lang="en-GB" sz="500" kern="1200" dirty="0"/>
        </a:p>
      </dsp:txBody>
      <dsp:txXfrm>
        <a:off x="131154" y="282358"/>
        <a:ext cx="120147" cy="120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E5CA657-5C06-46E9-973D-B5CC98987B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722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C39D815-7EC6-432D-9E3A-93F90C72AB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959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BO" dirty="0" smtClean="0"/>
              <a:t>Geografía</a:t>
            </a:r>
            <a:r>
              <a:rPr lang="es-BO" baseline="0" dirty="0" smtClean="0"/>
              <a:t> física, geografía humana y geografía económica.  Historia, política e instituciones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053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BO" dirty="0" smtClean="0"/>
              <a:t>Identidades regionales fuertes, capaz de crear nichos de producción, costo del proceso de regionalización.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BO" dirty="0" smtClean="0"/>
              <a:t>Manía homogeneizadora.</a:t>
            </a:r>
            <a:r>
              <a:rPr lang="es-BO" baseline="0" dirty="0" smtClean="0"/>
              <a:t> No se puede tratar igual a realidades diferentes</a:t>
            </a:r>
            <a:endParaRPr lang="es-419" dirty="0" smtClean="0"/>
          </a:p>
          <a:p>
            <a:r>
              <a:rPr lang="es-BO" dirty="0" smtClean="0"/>
              <a:t>El nombre</a:t>
            </a:r>
            <a:r>
              <a:rPr lang="es-BO" baseline="0" dirty="0" smtClean="0"/>
              <a:t> no es la cosa nombrada ni el mapa es el territorio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4709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558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BO" dirty="0" smtClean="0"/>
              <a:t>Identidades regionales fuertes, capaz de crear nichos de producción, costo del proceso de regionalización.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BO" dirty="0" smtClean="0"/>
              <a:t>Manía homogeneizadora.</a:t>
            </a:r>
            <a:r>
              <a:rPr lang="es-BO" baseline="0" dirty="0" smtClean="0"/>
              <a:t> No se puede tratar igual a realidades diferentes</a:t>
            </a:r>
            <a:endParaRPr lang="es-419" dirty="0" smtClean="0"/>
          </a:p>
          <a:p>
            <a:r>
              <a:rPr lang="es-BO" dirty="0" smtClean="0"/>
              <a:t>El nombre</a:t>
            </a:r>
            <a:r>
              <a:rPr lang="es-BO" baseline="0" dirty="0" smtClean="0"/>
              <a:t> no es la cosa nombrada ni el mapa es el territorio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9763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3079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9D815-7EC6-432D-9E3A-93F90C72ABE9}" type="slidenum">
              <a:rPr lang="en-GB" altLang="en-US" smtClean="0"/>
              <a:pPr/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0826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451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4B266FE0-4EFD-46B3-A4A9-1794AD9758C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4D165-CFC4-4FAF-8F2C-528371F36A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209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24120-5CFB-42E7-A2E8-3C083854AE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255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6E739-2A74-4C20-9274-1714CDA2CE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187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2A5A6-5BF4-40C9-B5F5-9713982629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805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9EDC1-41FC-4B92-A659-CBCAC9E033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817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FE268-C5B9-4DAA-B300-3B74E3895A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845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24BD-79DA-4874-AFB2-2BC253BD65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147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93C22-0F57-409D-A142-1AF20BF419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207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ABBA9-5A7F-4DCF-B110-03CC7CACCC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57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06636-646C-47F1-B719-8783994491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560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5632D72-5A49-4EA6-ABB1-E9BF7EB3E30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1700808"/>
            <a:ext cx="8856983" cy="1524941"/>
          </a:xfrm>
        </p:spPr>
        <p:txBody>
          <a:bodyPr>
            <a:noAutofit/>
          </a:bodyPr>
          <a:lstStyle/>
          <a:p>
            <a:pPr algn="ctr"/>
            <a:r>
              <a:rPr lang="es-419" sz="4000" dirty="0" smtClean="0"/>
              <a:t>Enfoque </a:t>
            </a:r>
            <a:r>
              <a:rPr lang="en-GB" sz="4000" dirty="0" smtClean="0"/>
              <a:t>Territorial </a:t>
            </a:r>
            <a:r>
              <a:rPr lang="es-419" sz="4000" dirty="0" smtClean="0"/>
              <a:t>del Desarrollo Local</a:t>
            </a:r>
            <a:endParaRPr lang="es-419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4365104"/>
            <a:ext cx="8532812" cy="1728787"/>
          </a:xfrm>
        </p:spPr>
        <p:txBody>
          <a:bodyPr/>
          <a:lstStyle/>
          <a:p>
            <a:r>
              <a:rPr lang="es-BO" altLang="en-US" dirty="0" smtClean="0"/>
              <a:t>Haciendo efectiva la promesa de desarrollo a través de la descentralización</a:t>
            </a:r>
            <a:endParaRPr lang="es-BO" altLang="en-US" dirty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1357313" y="6172200"/>
            <a:ext cx="76787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Tx/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buClr>
                <a:srgbClr val="FFFFFF"/>
              </a:buClr>
              <a:defRPr/>
            </a:pPr>
            <a:r>
              <a:rPr lang="es-EC" sz="1600" dirty="0" smtClean="0">
                <a:solidFill>
                  <a:srgbClr val="FFFFFF"/>
                </a:solidFill>
              </a:rPr>
              <a:t>Alfonso García Salaues</a:t>
            </a:r>
            <a:endParaRPr lang="es-EC" sz="1050" dirty="0" smtClean="0">
              <a:solidFill>
                <a:srgbClr val="FFFFFF"/>
              </a:solidFill>
            </a:endParaRPr>
          </a:p>
          <a:p>
            <a:pPr algn="r">
              <a:buClr>
                <a:srgbClr val="FFFFFF"/>
              </a:buClr>
              <a:defRPr/>
            </a:pPr>
            <a:r>
              <a:rPr lang="es-EC" sz="1050" dirty="0" smtClean="0">
                <a:solidFill>
                  <a:srgbClr val="FFFFFF"/>
                </a:solidFill>
              </a:rPr>
              <a:t>Bogotá, Junio 2015</a:t>
            </a:r>
            <a:endParaRPr lang="es-EC" sz="105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569200" cy="936625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3. Bloques de construcción de la política de desarrollo local con enfoque territorial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rgbClr val="002060"/>
              </a:buClr>
              <a:buFont typeface="+mj-lt"/>
              <a:buAutoNum type="arabicPeriod"/>
            </a:pPr>
            <a:r>
              <a:rPr lang="es-BO" dirty="0" smtClean="0"/>
              <a:t>Cambios en instituciones </a:t>
            </a:r>
            <a:r>
              <a:rPr lang="es-BO" dirty="0" smtClean="0"/>
              <a:t>y capacidad en el ámbito sub-nacional</a:t>
            </a:r>
          </a:p>
          <a:p>
            <a:pPr marL="457200" indent="-457200">
              <a:buClr>
                <a:srgbClr val="002060"/>
              </a:buClr>
              <a:buFont typeface="+mj-lt"/>
              <a:buAutoNum type="arabicPeriod"/>
            </a:pPr>
            <a:endParaRPr lang="es-BO" dirty="0" smtClean="0"/>
          </a:p>
          <a:p>
            <a:pPr marL="457200" indent="-457200">
              <a:buClr>
                <a:srgbClr val="002060"/>
              </a:buClr>
              <a:buFont typeface="+mj-lt"/>
              <a:buAutoNum type="arabicPeriod"/>
            </a:pPr>
            <a:r>
              <a:rPr lang="es-BO" dirty="0" smtClean="0"/>
              <a:t>Mejoras en los sistemas </a:t>
            </a:r>
            <a:r>
              <a:rPr lang="es-BO" dirty="0" smtClean="0"/>
              <a:t>de gestión del desarrollo </a:t>
            </a:r>
            <a:r>
              <a:rPr lang="es-BO" dirty="0" smtClean="0"/>
              <a:t>local</a:t>
            </a:r>
            <a:endParaRPr lang="es-BO" dirty="0" smtClean="0"/>
          </a:p>
          <a:p>
            <a:pPr marL="457200" indent="-457200">
              <a:buClr>
                <a:srgbClr val="002060"/>
              </a:buClr>
              <a:buFont typeface="+mj-lt"/>
              <a:buAutoNum type="arabicPeriod"/>
            </a:pPr>
            <a:endParaRPr lang="es-BO" dirty="0" smtClean="0"/>
          </a:p>
          <a:p>
            <a:pPr marL="457200" indent="-457200">
              <a:buClr>
                <a:srgbClr val="002060"/>
              </a:buClr>
              <a:buFont typeface="+mj-lt"/>
              <a:buAutoNum type="arabicPeriod"/>
            </a:pPr>
            <a:r>
              <a:rPr lang="es-BO" dirty="0" smtClean="0"/>
              <a:t>Políticas </a:t>
            </a:r>
            <a:r>
              <a:rPr lang="es-BO" dirty="0" smtClean="0"/>
              <a:t>nacionales propicias para el </a:t>
            </a:r>
            <a:r>
              <a:rPr lang="es-BO" dirty="0" smtClean="0"/>
              <a:t>desarrollo local con enfoque territorial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29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lock Arc 16"/>
          <p:cNvSpPr/>
          <p:nvPr/>
        </p:nvSpPr>
        <p:spPr>
          <a:xfrm>
            <a:off x="2207792" y="2564904"/>
            <a:ext cx="4575371" cy="2383452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2195736" y="2558675"/>
            <a:ext cx="4575371" cy="2383452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Block Arc 18"/>
          <p:cNvSpPr/>
          <p:nvPr/>
        </p:nvSpPr>
        <p:spPr>
          <a:xfrm>
            <a:off x="2219848" y="2533254"/>
            <a:ext cx="4575371" cy="2383452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Block Arc 19"/>
          <p:cNvSpPr/>
          <p:nvPr/>
        </p:nvSpPr>
        <p:spPr>
          <a:xfrm>
            <a:off x="2195736" y="2564904"/>
            <a:ext cx="4575371" cy="2383452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3538565" y="2211314"/>
            <a:ext cx="1913823" cy="7682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419" sz="1400" dirty="0" smtClean="0"/>
              <a:t>Comunidades</a:t>
            </a:r>
            <a:endParaRPr lang="es-419" sz="1400" dirty="0"/>
          </a:p>
        </p:txBody>
      </p:sp>
      <p:sp>
        <p:nvSpPr>
          <p:cNvPr id="23" name="Freeform 22"/>
          <p:cNvSpPr/>
          <p:nvPr/>
        </p:nvSpPr>
        <p:spPr>
          <a:xfrm>
            <a:off x="6128673" y="3396875"/>
            <a:ext cx="1789497" cy="7682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600" dirty="0" smtClean="0"/>
              <a:t>OSC</a:t>
            </a:r>
            <a:endParaRPr lang="es-419" sz="1600" dirty="0"/>
          </a:p>
        </p:txBody>
      </p:sp>
      <p:sp>
        <p:nvSpPr>
          <p:cNvPr id="24" name="Freeform 23"/>
          <p:cNvSpPr/>
          <p:nvPr/>
        </p:nvSpPr>
        <p:spPr>
          <a:xfrm>
            <a:off x="3538564" y="4705342"/>
            <a:ext cx="1913823" cy="7682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 smtClean="0"/>
              <a:t>Entidades públicas</a:t>
            </a:r>
            <a:endParaRPr lang="es-419" sz="1400" dirty="0"/>
          </a:p>
        </p:txBody>
      </p:sp>
      <p:sp>
        <p:nvSpPr>
          <p:cNvPr id="25" name="Freeform 24"/>
          <p:cNvSpPr/>
          <p:nvPr/>
        </p:nvSpPr>
        <p:spPr>
          <a:xfrm>
            <a:off x="1301375" y="3410375"/>
            <a:ext cx="1629657" cy="7682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 smtClean="0"/>
              <a:t>Empresas</a:t>
            </a:r>
          </a:p>
        </p:txBody>
      </p:sp>
      <p:sp>
        <p:nvSpPr>
          <p:cNvPr id="28" name="Freeform 27"/>
          <p:cNvSpPr/>
          <p:nvPr/>
        </p:nvSpPr>
        <p:spPr>
          <a:xfrm>
            <a:off x="107504" y="1358702"/>
            <a:ext cx="2823528" cy="979776"/>
          </a:xfrm>
          <a:custGeom>
            <a:avLst/>
            <a:gdLst>
              <a:gd name="connsiteX0" fmla="*/ 0 w 3548062"/>
              <a:gd name="connsiteY0" fmla="*/ 87531 h 875307"/>
              <a:gd name="connsiteX1" fmla="*/ 87531 w 3548062"/>
              <a:gd name="connsiteY1" fmla="*/ 0 h 875307"/>
              <a:gd name="connsiteX2" fmla="*/ 3460531 w 3548062"/>
              <a:gd name="connsiteY2" fmla="*/ 0 h 875307"/>
              <a:gd name="connsiteX3" fmla="*/ 3548062 w 3548062"/>
              <a:gd name="connsiteY3" fmla="*/ 87531 h 875307"/>
              <a:gd name="connsiteX4" fmla="*/ 3548062 w 3548062"/>
              <a:gd name="connsiteY4" fmla="*/ 787776 h 875307"/>
              <a:gd name="connsiteX5" fmla="*/ 3460531 w 3548062"/>
              <a:gd name="connsiteY5" fmla="*/ 875307 h 875307"/>
              <a:gd name="connsiteX6" fmla="*/ 87531 w 3548062"/>
              <a:gd name="connsiteY6" fmla="*/ 875307 h 875307"/>
              <a:gd name="connsiteX7" fmla="*/ 0 w 3548062"/>
              <a:gd name="connsiteY7" fmla="*/ 787776 h 875307"/>
              <a:gd name="connsiteX8" fmla="*/ 0 w 3548062"/>
              <a:gd name="connsiteY8" fmla="*/ 87531 h 8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75307">
                <a:moveTo>
                  <a:pt x="0" y="87531"/>
                </a:moveTo>
                <a:cubicBezTo>
                  <a:pt x="0" y="39189"/>
                  <a:pt x="39189" y="0"/>
                  <a:pt x="87531" y="0"/>
                </a:cubicBezTo>
                <a:lnTo>
                  <a:pt x="3460531" y="0"/>
                </a:lnTo>
                <a:cubicBezTo>
                  <a:pt x="3508873" y="0"/>
                  <a:pt x="3548062" y="39189"/>
                  <a:pt x="3548062" y="87531"/>
                </a:cubicBezTo>
                <a:lnTo>
                  <a:pt x="3548062" y="787776"/>
                </a:lnTo>
                <a:cubicBezTo>
                  <a:pt x="3548062" y="836118"/>
                  <a:pt x="3508873" y="875307"/>
                  <a:pt x="3460531" y="875307"/>
                </a:cubicBezTo>
                <a:lnTo>
                  <a:pt x="87531" y="875307"/>
                </a:lnTo>
                <a:cubicBezTo>
                  <a:pt x="39189" y="875307"/>
                  <a:pt x="0" y="836118"/>
                  <a:pt x="0" y="787776"/>
                </a:cubicBezTo>
                <a:lnTo>
                  <a:pt x="0" y="87531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7808" tIns="87808" rIns="87808" bIns="8780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es-419" dirty="0" smtClean="0">
                <a:solidFill>
                  <a:schemeClr val="tx1"/>
                </a:solidFill>
              </a:rPr>
              <a:t>Instituciones efectivas para la cooperación intergubernamental vertical (provincial y nacional) y horizontal (otros gobiernos locales)</a:t>
            </a:r>
            <a:endParaRPr lang="es-419" dirty="0">
              <a:solidFill>
                <a:schemeClr val="tx1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6520203" y="5747005"/>
            <a:ext cx="2564243" cy="706331"/>
          </a:xfrm>
          <a:custGeom>
            <a:avLst/>
            <a:gdLst>
              <a:gd name="connsiteX0" fmla="*/ 0 w 3548062"/>
              <a:gd name="connsiteY0" fmla="*/ 108413 h 1084128"/>
              <a:gd name="connsiteX1" fmla="*/ 108413 w 3548062"/>
              <a:gd name="connsiteY1" fmla="*/ 0 h 1084128"/>
              <a:gd name="connsiteX2" fmla="*/ 3439649 w 3548062"/>
              <a:gd name="connsiteY2" fmla="*/ 0 h 1084128"/>
              <a:gd name="connsiteX3" fmla="*/ 3548062 w 3548062"/>
              <a:gd name="connsiteY3" fmla="*/ 108413 h 1084128"/>
              <a:gd name="connsiteX4" fmla="*/ 3548062 w 3548062"/>
              <a:gd name="connsiteY4" fmla="*/ 975715 h 1084128"/>
              <a:gd name="connsiteX5" fmla="*/ 3439649 w 3548062"/>
              <a:gd name="connsiteY5" fmla="*/ 1084128 h 1084128"/>
              <a:gd name="connsiteX6" fmla="*/ 108413 w 3548062"/>
              <a:gd name="connsiteY6" fmla="*/ 1084128 h 1084128"/>
              <a:gd name="connsiteX7" fmla="*/ 0 w 3548062"/>
              <a:gd name="connsiteY7" fmla="*/ 975715 h 1084128"/>
              <a:gd name="connsiteX8" fmla="*/ 0 w 3548062"/>
              <a:gd name="connsiteY8" fmla="*/ 108413 h 10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1084128">
                <a:moveTo>
                  <a:pt x="0" y="108413"/>
                </a:moveTo>
                <a:cubicBezTo>
                  <a:pt x="0" y="48538"/>
                  <a:pt x="48538" y="0"/>
                  <a:pt x="108413" y="0"/>
                </a:cubicBezTo>
                <a:lnTo>
                  <a:pt x="3439649" y="0"/>
                </a:lnTo>
                <a:cubicBezTo>
                  <a:pt x="3499524" y="0"/>
                  <a:pt x="3548062" y="48538"/>
                  <a:pt x="3548062" y="108413"/>
                </a:cubicBezTo>
                <a:lnTo>
                  <a:pt x="3548062" y="975715"/>
                </a:lnTo>
                <a:cubicBezTo>
                  <a:pt x="3548062" y="1035590"/>
                  <a:pt x="3499524" y="1084128"/>
                  <a:pt x="3439649" y="1084128"/>
                </a:cubicBezTo>
                <a:lnTo>
                  <a:pt x="108413" y="1084128"/>
                </a:lnTo>
                <a:cubicBezTo>
                  <a:pt x="48538" y="1084128"/>
                  <a:pt x="0" y="1035590"/>
                  <a:pt x="0" y="975715"/>
                </a:cubicBezTo>
                <a:lnTo>
                  <a:pt x="0" y="108413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s-BO" dirty="0">
                <a:solidFill>
                  <a:schemeClr val="tx1"/>
                </a:solidFill>
              </a:rPr>
              <a:t>Ciudadanía Activa y </a:t>
            </a:r>
            <a:r>
              <a:rPr lang="es-BO" dirty="0" smtClean="0">
                <a:solidFill>
                  <a:schemeClr val="tx1"/>
                </a:solidFill>
              </a:rPr>
              <a:t>acuerdos </a:t>
            </a:r>
            <a:r>
              <a:rPr lang="es-BO" dirty="0">
                <a:solidFill>
                  <a:schemeClr val="tx1"/>
                </a:solidFill>
              </a:rPr>
              <a:t>público-privados</a:t>
            </a:r>
            <a:endParaRPr lang="es-419" dirty="0">
              <a:solidFill>
                <a:schemeClr val="tx1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2878042" y="5641062"/>
            <a:ext cx="3476684" cy="812273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4077052" y="310455"/>
                </a:moveTo>
                <a:lnTo>
                  <a:pt x="3766597" y="620909"/>
                </a:lnTo>
                <a:lnTo>
                  <a:pt x="3766597" y="496727"/>
                </a:lnTo>
                <a:lnTo>
                  <a:pt x="310455" y="496727"/>
                </a:lnTo>
                <a:lnTo>
                  <a:pt x="310455" y="620909"/>
                </a:lnTo>
                <a:lnTo>
                  <a:pt x="0" y="310455"/>
                </a:lnTo>
                <a:lnTo>
                  <a:pt x="310455" y="1"/>
                </a:lnTo>
                <a:lnTo>
                  <a:pt x="310455" y="124183"/>
                </a:lnTo>
                <a:lnTo>
                  <a:pt x="3766597" y="124183"/>
                </a:lnTo>
                <a:lnTo>
                  <a:pt x="3766597" y="1"/>
                </a:lnTo>
                <a:lnTo>
                  <a:pt x="4077052" y="310455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6" bIns="93137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r>
              <a:rPr lang="es-BO" sz="1400" b="1" dirty="0" smtClean="0">
                <a:solidFill>
                  <a:schemeClr val="tx1"/>
                </a:solidFill>
              </a:rPr>
              <a:t>Movilización y apalancamiento de recursos locales</a:t>
            </a:r>
            <a:endParaRPr lang="es-419" sz="1400" b="1" dirty="0">
              <a:solidFill>
                <a:schemeClr val="tx1"/>
              </a:solidFill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107503" y="5747005"/>
            <a:ext cx="2725021" cy="706331"/>
          </a:xfrm>
          <a:custGeom>
            <a:avLst/>
            <a:gdLst>
              <a:gd name="connsiteX0" fmla="*/ 0 w 3548062"/>
              <a:gd name="connsiteY0" fmla="*/ 85664 h 856644"/>
              <a:gd name="connsiteX1" fmla="*/ 85664 w 3548062"/>
              <a:gd name="connsiteY1" fmla="*/ 0 h 856644"/>
              <a:gd name="connsiteX2" fmla="*/ 3462398 w 3548062"/>
              <a:gd name="connsiteY2" fmla="*/ 0 h 856644"/>
              <a:gd name="connsiteX3" fmla="*/ 3548062 w 3548062"/>
              <a:gd name="connsiteY3" fmla="*/ 85664 h 856644"/>
              <a:gd name="connsiteX4" fmla="*/ 3548062 w 3548062"/>
              <a:gd name="connsiteY4" fmla="*/ 770980 h 856644"/>
              <a:gd name="connsiteX5" fmla="*/ 3462398 w 3548062"/>
              <a:gd name="connsiteY5" fmla="*/ 856644 h 856644"/>
              <a:gd name="connsiteX6" fmla="*/ 85664 w 3548062"/>
              <a:gd name="connsiteY6" fmla="*/ 856644 h 856644"/>
              <a:gd name="connsiteX7" fmla="*/ 0 w 3548062"/>
              <a:gd name="connsiteY7" fmla="*/ 770980 h 856644"/>
              <a:gd name="connsiteX8" fmla="*/ 0 w 3548062"/>
              <a:gd name="connsiteY8" fmla="*/ 85664 h 85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56644">
                <a:moveTo>
                  <a:pt x="0" y="85664"/>
                </a:moveTo>
                <a:cubicBezTo>
                  <a:pt x="0" y="38353"/>
                  <a:pt x="38353" y="0"/>
                  <a:pt x="85664" y="0"/>
                </a:cubicBezTo>
                <a:lnTo>
                  <a:pt x="3462398" y="0"/>
                </a:lnTo>
                <a:cubicBezTo>
                  <a:pt x="3509709" y="0"/>
                  <a:pt x="3548062" y="38353"/>
                  <a:pt x="3548062" y="85664"/>
                </a:cubicBezTo>
                <a:lnTo>
                  <a:pt x="3548062" y="770980"/>
                </a:lnTo>
                <a:cubicBezTo>
                  <a:pt x="3548062" y="818291"/>
                  <a:pt x="3509709" y="856644"/>
                  <a:pt x="3462398" y="856644"/>
                </a:cubicBezTo>
                <a:lnTo>
                  <a:pt x="85664" y="856644"/>
                </a:lnTo>
                <a:cubicBezTo>
                  <a:pt x="38353" y="856644"/>
                  <a:pt x="0" y="818291"/>
                  <a:pt x="0" y="770980"/>
                </a:cubicBezTo>
                <a:lnTo>
                  <a:pt x="0" y="85664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s-BO" dirty="0" smtClean="0">
                <a:solidFill>
                  <a:schemeClr val="tx1"/>
                </a:solidFill>
              </a:rPr>
              <a:t>Desarrollo de </a:t>
            </a:r>
            <a:r>
              <a:rPr lang="es-BO" sz="1400" dirty="0" smtClean="0">
                <a:solidFill>
                  <a:schemeClr val="tx1"/>
                </a:solidFill>
              </a:rPr>
              <a:t>Liderazgo</a:t>
            </a:r>
            <a:r>
              <a:rPr lang="es-BO" dirty="0" smtClean="0">
                <a:solidFill>
                  <a:schemeClr val="tx1"/>
                </a:solidFill>
              </a:rPr>
              <a:t> Local </a:t>
            </a:r>
            <a:r>
              <a:rPr lang="es-419" dirty="0" smtClean="0">
                <a:solidFill>
                  <a:schemeClr val="tx1"/>
                </a:solidFill>
              </a:rPr>
              <a:t>&amp; </a:t>
            </a:r>
            <a:r>
              <a:rPr lang="es-BO" dirty="0" smtClean="0">
                <a:solidFill>
                  <a:schemeClr val="tx1"/>
                </a:solidFill>
              </a:rPr>
              <a:t>capacidad </a:t>
            </a:r>
            <a:r>
              <a:rPr lang="es-419" dirty="0" smtClean="0">
                <a:solidFill>
                  <a:schemeClr val="tx1"/>
                </a:solidFill>
              </a:rPr>
              <a:t>administrativa</a:t>
            </a:r>
            <a:endParaRPr lang="es-419" dirty="0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 rot="16200000">
            <a:off x="-1135142" y="3646697"/>
            <a:ext cx="3277381" cy="792089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  <a:solidFill>
            <a:srgbClr val="FFFF00"/>
          </a:solidFill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r>
              <a:rPr lang="es-BO" sz="1400" b="1" dirty="0" smtClean="0">
                <a:solidFill>
                  <a:schemeClr val="tx1"/>
                </a:solidFill>
              </a:rPr>
              <a:t>Coordinación de políticas</a:t>
            </a:r>
            <a:endParaRPr lang="es-419" sz="1400" b="1" dirty="0">
              <a:solidFill>
                <a:schemeClr val="tx1"/>
              </a:solidFill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107504" y="896019"/>
            <a:ext cx="8976942" cy="462683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s-BO" sz="2400" b="1" kern="0" dirty="0">
                <a:solidFill>
                  <a:schemeClr val="bg1"/>
                </a:solidFill>
              </a:rPr>
              <a:t>4</a:t>
            </a:r>
            <a:r>
              <a:rPr lang="es-BO" sz="2400" b="1" kern="0" dirty="0" smtClean="0">
                <a:solidFill>
                  <a:schemeClr val="bg1"/>
                </a:solidFill>
              </a:rPr>
              <a:t>. </a:t>
            </a:r>
            <a:r>
              <a:rPr lang="es-BO" sz="2400" b="1" kern="0" dirty="0" smtClean="0">
                <a:solidFill>
                  <a:schemeClr val="bg1"/>
                </a:solidFill>
              </a:rPr>
              <a:t>Instituciones </a:t>
            </a:r>
            <a:r>
              <a:rPr lang="es-BO" sz="2400" b="1" kern="0" dirty="0" smtClean="0">
                <a:solidFill>
                  <a:schemeClr val="bg1"/>
                </a:solidFill>
              </a:rPr>
              <a:t>y capacidad a nivel sub-nacional</a:t>
            </a:r>
            <a:endParaRPr lang="es-419" sz="2400" b="1" kern="0" dirty="0">
              <a:solidFill>
                <a:schemeClr val="bg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671205" y="3410375"/>
            <a:ext cx="1717291" cy="740102"/>
            <a:chOff x="4912841" y="2173732"/>
            <a:chExt cx="3655126" cy="3655123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42" name="Freeform 41"/>
            <p:cNvSpPr/>
            <p:nvPr/>
          </p:nvSpPr>
          <p:spPr>
            <a:xfrm>
              <a:off x="4912844" y="2173732"/>
              <a:ext cx="3655123" cy="3655123"/>
            </a:xfrm>
            <a:custGeom>
              <a:avLst/>
              <a:gdLst>
                <a:gd name="connsiteX0" fmla="*/ 1827561 w 3655123"/>
                <a:gd name="connsiteY0" fmla="*/ 0 h 3655123"/>
                <a:gd name="connsiteX1" fmla="*/ 3655123 w 3655123"/>
                <a:gd name="connsiteY1" fmla="*/ 1827562 h 3655123"/>
                <a:gd name="connsiteX2" fmla="*/ 1827561 w 3655123"/>
                <a:gd name="connsiteY2" fmla="*/ 3655124 h 3655123"/>
                <a:gd name="connsiteX3" fmla="*/ 1827562 w 3655123"/>
                <a:gd name="connsiteY3" fmla="*/ 1827562 h 3655123"/>
                <a:gd name="connsiteX4" fmla="*/ 1827561 w 3655123"/>
                <a:gd name="connsiteY4" fmla="*/ 0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1" y="0"/>
                  </a:moveTo>
                  <a:cubicBezTo>
                    <a:pt x="2836896" y="0"/>
                    <a:pt x="3655123" y="818227"/>
                    <a:pt x="3655123" y="1827562"/>
                  </a:cubicBezTo>
                  <a:cubicBezTo>
                    <a:pt x="3655123" y="2836897"/>
                    <a:pt x="2836896" y="3655124"/>
                    <a:pt x="1827561" y="3655124"/>
                  </a:cubicBezTo>
                  <a:cubicBezTo>
                    <a:pt x="1827561" y="3045937"/>
                    <a:pt x="1827562" y="2436749"/>
                    <a:pt x="1827562" y="1827562"/>
                  </a:cubicBezTo>
                  <a:cubicBezTo>
                    <a:pt x="1827562" y="1218375"/>
                    <a:pt x="1827561" y="609187"/>
                    <a:pt x="1827561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chemeClr val="accent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5912" tIns="423178" rIns="423178" bIns="423178" numCol="1" spcCol="1270" anchor="ctr" anchorCtr="0">
              <a:noAutofit/>
            </a:bodyPr>
            <a:lstStyle/>
            <a:p>
              <a:pPr algn="r" defTabSz="533400">
                <a:lnSpc>
                  <a:spcPct val="90000"/>
                </a:lnSpc>
                <a:spcAft>
                  <a:spcPct val="35000"/>
                </a:spcAft>
              </a:pPr>
              <a:endParaRPr lang="es-419" sz="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4912841" y="2173732"/>
              <a:ext cx="3655123" cy="3655123"/>
            </a:xfrm>
            <a:custGeom>
              <a:avLst/>
              <a:gdLst>
                <a:gd name="connsiteX0" fmla="*/ 1827562 w 3655123"/>
                <a:gd name="connsiteY0" fmla="*/ 3655123 h 3655123"/>
                <a:gd name="connsiteX1" fmla="*/ 0 w 3655123"/>
                <a:gd name="connsiteY1" fmla="*/ 1827561 h 3655123"/>
                <a:gd name="connsiteX2" fmla="*/ 1827562 w 3655123"/>
                <a:gd name="connsiteY2" fmla="*/ -1 h 3655123"/>
                <a:gd name="connsiteX3" fmla="*/ 1827562 w 3655123"/>
                <a:gd name="connsiteY3" fmla="*/ 1827562 h 3655123"/>
                <a:gd name="connsiteX4" fmla="*/ 1827562 w 3655123"/>
                <a:gd name="connsiteY4" fmla="*/ 3655123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2" y="3655123"/>
                  </a:moveTo>
                  <a:cubicBezTo>
                    <a:pt x="818227" y="3655123"/>
                    <a:pt x="0" y="2836896"/>
                    <a:pt x="0" y="1827561"/>
                  </a:cubicBezTo>
                  <a:cubicBezTo>
                    <a:pt x="0" y="818226"/>
                    <a:pt x="818227" y="-1"/>
                    <a:pt x="1827562" y="-1"/>
                  </a:cubicBezTo>
                  <a:lnTo>
                    <a:pt x="1827562" y="1827562"/>
                  </a:lnTo>
                  <a:lnTo>
                    <a:pt x="1827562" y="3655123"/>
                  </a:ln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6861" tIns="423178" rIns="1402229" bIns="423178" numCol="1" spcCol="1270" anchor="ctr" anchorCtr="0">
              <a:noAutofit/>
            </a:bodyPr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</a:pPr>
              <a:endParaRPr lang="es-419" sz="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805531" y="3118615"/>
              <a:ext cx="2063930" cy="18943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2800" b="1" dirty="0" smtClean="0">
                  <a:ln w="0"/>
                  <a:solidFill>
                    <a:srgbClr val="3166CF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G</a:t>
              </a:r>
              <a:r>
                <a:rPr lang="es-BO" sz="2800" b="1" dirty="0" smtClean="0">
                  <a:ln w="0"/>
                  <a:solidFill>
                    <a:srgbClr val="3166CF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 L</a:t>
              </a:r>
              <a:endParaRPr lang="es-419" sz="2800" b="1" dirty="0">
                <a:ln w="0"/>
                <a:solidFill>
                  <a:srgbClr val="3166C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9" name="Up-Down Arrow 8"/>
          <p:cNvSpPr/>
          <p:nvPr/>
        </p:nvSpPr>
        <p:spPr>
          <a:xfrm>
            <a:off x="4416083" y="2815272"/>
            <a:ext cx="227539" cy="649111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45" name="Up-Down Arrow 44"/>
          <p:cNvSpPr/>
          <p:nvPr/>
        </p:nvSpPr>
        <p:spPr>
          <a:xfrm>
            <a:off x="4416083" y="4178632"/>
            <a:ext cx="227539" cy="649111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47" name="Up-Down Arrow 46"/>
          <p:cNvSpPr/>
          <p:nvPr/>
        </p:nvSpPr>
        <p:spPr>
          <a:xfrm rot="16200000">
            <a:off x="3165649" y="3385059"/>
            <a:ext cx="230533" cy="780579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26" name="Up-Down Arrow 25"/>
          <p:cNvSpPr/>
          <p:nvPr/>
        </p:nvSpPr>
        <p:spPr>
          <a:xfrm rot="16200000">
            <a:off x="5650620" y="3370001"/>
            <a:ext cx="230533" cy="780579"/>
          </a:xfrm>
          <a:prstGeom prst="up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</p:spTree>
    <p:extLst>
      <p:ext uri="{BB962C8B-B14F-4D97-AF65-F5344CB8AC3E}">
        <p14:creationId xmlns:p14="http://schemas.microsoft.com/office/powerpoint/2010/main" val="31836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Gobiernos locales y su importancia para el ETDL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s-BO" dirty="0" smtClean="0"/>
              <a:t>El elemento fundamental para la promoción del desarrollo local con Enfoque Territorial es la existencia de </a:t>
            </a:r>
            <a:r>
              <a:rPr lang="es-BO" dirty="0" smtClean="0">
                <a:solidFill>
                  <a:srgbClr val="FF0000"/>
                </a:solidFill>
              </a:rPr>
              <a:t>gobiernos locales autónomos.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s-BO" dirty="0" smtClean="0"/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s-BO" dirty="0" smtClean="0">
                <a:solidFill>
                  <a:srgbClr val="FF0000"/>
                </a:solidFill>
              </a:rPr>
              <a:t>Autonomía</a:t>
            </a:r>
            <a:r>
              <a:rPr lang="es-BO" dirty="0" smtClean="0"/>
              <a:t> implica discrecionalidad para actuar en los diferentes ámbitos del desarrollo (social, económico y ambiental) y la </a:t>
            </a:r>
            <a:r>
              <a:rPr lang="es-BO" dirty="0" smtClean="0">
                <a:solidFill>
                  <a:srgbClr val="FF0000"/>
                </a:solidFill>
              </a:rPr>
              <a:t>obligación de rendir cuentas</a:t>
            </a:r>
            <a:r>
              <a:rPr lang="es-BO" dirty="0" smtClean="0"/>
              <a:t> hacia sus mandantes y hacia el gobierno central</a:t>
            </a:r>
            <a:r>
              <a:rPr lang="es-BO" dirty="0" smtClean="0"/>
              <a:t>.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s-BO" dirty="0"/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s-BO" dirty="0" smtClean="0">
                <a:solidFill>
                  <a:srgbClr val="FF0000"/>
                </a:solidFill>
              </a:rPr>
              <a:t>Capacidad de iniciativa y control de legalidad </a:t>
            </a:r>
            <a:r>
              <a:rPr lang="es-BO" dirty="0" smtClean="0"/>
              <a:t>son las características de la autonomía local.</a:t>
            </a:r>
            <a:endParaRPr lang="es-BO" dirty="0" smtClean="0"/>
          </a:p>
        </p:txBody>
      </p:sp>
    </p:spTree>
    <p:extLst>
      <p:ext uri="{BB962C8B-B14F-4D97-AF65-F5344CB8AC3E}">
        <p14:creationId xmlns:p14="http://schemas.microsoft.com/office/powerpoint/2010/main" val="366084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Definición de autonomía en Colombia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O" dirty="0" smtClean="0"/>
              <a:t>La autonomía de las entidades territoriales esta limitada por la Constitución y las leyes.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Política</a:t>
            </a:r>
            <a:r>
              <a:rPr lang="es-BO" dirty="0" smtClean="0"/>
              <a:t>: Gobernarse por autoridades propias.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Administrativa</a:t>
            </a:r>
            <a:r>
              <a:rPr lang="es-BO" dirty="0" smtClean="0"/>
              <a:t>: Ejercer las competencias que le correspondan (legislar, regular, sancionar)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Fiscal</a:t>
            </a:r>
            <a:r>
              <a:rPr lang="es-BO" dirty="0" smtClean="0"/>
              <a:t>: Participar en las rentas nacionales y establecer tributos necesarios para el cumplimiento de sus funciones.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51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07504" y="260648"/>
            <a:ext cx="8739843" cy="648072"/>
          </a:xfrm>
          <a:prstGeom prst="rect">
            <a:avLst/>
          </a:prstGeom>
          <a:solidFill>
            <a:srgbClr val="0F5494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s-BO" sz="2400" kern="0" dirty="0" smtClean="0">
                <a:solidFill>
                  <a:schemeClr val="bg1"/>
                </a:solidFill>
              </a:rPr>
              <a:t>Ventajas comparativas de los gobiernos locales para promover el desarrollo</a:t>
            </a:r>
            <a:endParaRPr lang="es-419" sz="2400" kern="0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897393"/>
              </p:ext>
            </p:extLst>
          </p:nvPr>
        </p:nvGraphicFramePr>
        <p:xfrm>
          <a:off x="395536" y="1196752"/>
          <a:ext cx="8308032" cy="4843683"/>
        </p:xfrm>
        <a:graphic>
          <a:graphicData uri="http://schemas.openxmlformats.org/drawingml/2006/table">
            <a:tbl>
              <a:tblPr firstRow="1" firstCol="1" bandRow="1"/>
              <a:tblGrid>
                <a:gridCol w="1440160"/>
                <a:gridCol w="2664296"/>
                <a:gridCol w="1152128"/>
                <a:gridCol w="1008112"/>
                <a:gridCol w="1080120"/>
                <a:gridCol w="963216"/>
              </a:tblGrid>
              <a:tr h="6539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Enfoque</a:t>
                      </a:r>
                      <a:r>
                        <a:rPr lang="es-419" sz="18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requerido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Cualidad Institucional 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Gobierno Local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Agencias Estatales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Sector</a:t>
                      </a:r>
                      <a:r>
                        <a:rPr lang="es-BO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Privado</a:t>
                      </a:r>
                      <a:r>
                        <a:rPr lang="es-419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8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OSC</a:t>
                      </a:r>
                      <a:r>
                        <a:rPr lang="es-BO" sz="18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&amp; ONG</a:t>
                      </a:r>
                      <a:endParaRPr lang="es-419" sz="28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2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Comprehensivo 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Mandato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amplio (no solamente responsabilidades funcionales específicas</a:t>
                      </a:r>
                      <a:r>
                        <a:rPr lang="es-419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0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Facilitador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Legitimidad política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para la coordinación multisectorial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6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Normativo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Autoridad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gubernamental con mandato para la formulación e implementación de política y poder regulatorio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5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Rendición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de cuentas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Una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entidad completamente local (con poderes de decisión auto contenidos</a:t>
                      </a:r>
                      <a:r>
                        <a:rPr lang="es-419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  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2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Largo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plazo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Institución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</a:t>
                      </a:r>
                      <a:r>
                        <a:rPr lang="es-BO" sz="16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ermanente</a:t>
                      </a:r>
                      <a:r>
                        <a:rPr lang="es-BO" sz="1600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y estable en el ámbito local</a:t>
                      </a:r>
                      <a:endParaRPr lang="es-419" sz="24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240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s-419" sz="20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8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Liderazgo y capacidad gerencial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0F5494"/>
              </a:buClr>
            </a:pPr>
            <a:r>
              <a:rPr lang="es-BO" dirty="0" smtClean="0"/>
              <a:t>Los gobiernos locales deben tener </a:t>
            </a:r>
            <a:r>
              <a:rPr lang="es-BO" dirty="0" smtClean="0">
                <a:solidFill>
                  <a:srgbClr val="FF0000"/>
                </a:solidFill>
              </a:rPr>
              <a:t>liderazgo político </a:t>
            </a:r>
            <a:r>
              <a:rPr lang="es-BO" dirty="0" smtClean="0"/>
              <a:t>para inspirar y movilizar a las comunidades, ciudadanos y los recursos del </a:t>
            </a:r>
            <a:r>
              <a:rPr lang="es-BO" dirty="0" smtClean="0"/>
              <a:t>territorio hacia una visión y objetivos comunes.</a:t>
            </a:r>
            <a:endParaRPr lang="es-BO" dirty="0" smtClean="0"/>
          </a:p>
          <a:p>
            <a:pPr>
              <a:buClr>
                <a:srgbClr val="0F5494"/>
              </a:buClr>
            </a:pPr>
            <a:r>
              <a:rPr lang="es-BO" dirty="0" smtClean="0"/>
              <a:t>Asimismo, los </a:t>
            </a:r>
            <a:r>
              <a:rPr lang="es-BO" dirty="0" smtClean="0">
                <a:solidFill>
                  <a:srgbClr val="FF0000"/>
                </a:solidFill>
              </a:rPr>
              <a:t>gobiernos locales </a:t>
            </a:r>
            <a:r>
              <a:rPr lang="es-BO" dirty="0" smtClean="0"/>
              <a:t>deben tener capacidad gerencial para tomar </a:t>
            </a:r>
            <a:r>
              <a:rPr lang="es-BO" dirty="0" smtClean="0"/>
              <a:t>las decisiones adecuadas.</a:t>
            </a:r>
            <a:endParaRPr lang="es-BO" dirty="0" smtClean="0"/>
          </a:p>
          <a:p>
            <a:pPr>
              <a:buClr>
                <a:srgbClr val="0F5494"/>
              </a:buClr>
            </a:pPr>
            <a:r>
              <a:rPr lang="es-BO" dirty="0" smtClean="0"/>
              <a:t>Capacidad de </a:t>
            </a:r>
            <a:r>
              <a:rPr lang="es-BO" dirty="0" smtClean="0">
                <a:solidFill>
                  <a:srgbClr val="FF0000"/>
                </a:solidFill>
              </a:rPr>
              <a:t>definir e implementar políticas </a:t>
            </a:r>
            <a:r>
              <a:rPr lang="es-BO" dirty="0" smtClean="0">
                <a:solidFill>
                  <a:srgbClr val="FF0000"/>
                </a:solidFill>
              </a:rPr>
              <a:t>locales</a:t>
            </a:r>
            <a:r>
              <a:rPr lang="es-BO" dirty="0" smtClean="0"/>
              <a:t>, más allá de ser responsable de la localización de políticas nacionales, </a:t>
            </a:r>
            <a:r>
              <a:rPr lang="es-BO" dirty="0" smtClean="0"/>
              <a:t>y la </a:t>
            </a:r>
            <a:r>
              <a:rPr lang="es-BO" dirty="0" smtClean="0">
                <a:solidFill>
                  <a:srgbClr val="FF0000"/>
                </a:solidFill>
              </a:rPr>
              <a:t>obligación de rendir cuentas </a:t>
            </a:r>
            <a:r>
              <a:rPr lang="es-BO" dirty="0" smtClean="0"/>
              <a:t>son las características centrales de un gobierno autónomo.</a:t>
            </a:r>
          </a:p>
        </p:txBody>
      </p:sp>
    </p:spTree>
    <p:extLst>
      <p:ext uri="{BB962C8B-B14F-4D97-AF65-F5344CB8AC3E}">
        <p14:creationId xmlns:p14="http://schemas.microsoft.com/office/powerpoint/2010/main" val="352929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/>
              <a:t>C</a:t>
            </a:r>
            <a:r>
              <a:rPr lang="es-BO" dirty="0" smtClean="0"/>
              <a:t>apacidad </a:t>
            </a:r>
            <a:r>
              <a:rPr lang="es-BO" dirty="0"/>
              <a:t>administrativa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F5494"/>
              </a:buClr>
            </a:pPr>
            <a:r>
              <a:rPr lang="es-BO" dirty="0" smtClean="0">
                <a:solidFill>
                  <a:srgbClr val="FF0000"/>
                </a:solidFill>
              </a:rPr>
              <a:t>Escala</a:t>
            </a:r>
            <a:r>
              <a:rPr lang="es-BO" dirty="0" smtClean="0"/>
              <a:t> de los gobiernos locales y eficiencia en la prestación de servicios públicos y la construcción de infraestructura.</a:t>
            </a:r>
          </a:p>
          <a:p>
            <a:pPr>
              <a:buClr>
                <a:srgbClr val="0F5494"/>
              </a:buClr>
            </a:pPr>
            <a:r>
              <a:rPr lang="es-BO" dirty="0" smtClean="0"/>
              <a:t>Disponibilidad de </a:t>
            </a:r>
            <a:r>
              <a:rPr lang="es-BO" dirty="0" smtClean="0">
                <a:solidFill>
                  <a:srgbClr val="FF0000"/>
                </a:solidFill>
              </a:rPr>
              <a:t>personal calificado</a:t>
            </a:r>
          </a:p>
          <a:p>
            <a:pPr>
              <a:buClr>
                <a:srgbClr val="0F5494"/>
              </a:buClr>
            </a:pPr>
            <a:r>
              <a:rPr lang="es-BO" dirty="0" smtClean="0">
                <a:solidFill>
                  <a:srgbClr val="FF0000"/>
                </a:solidFill>
              </a:rPr>
              <a:t>Recursos financieros</a:t>
            </a:r>
            <a:r>
              <a:rPr lang="es-BO" dirty="0" smtClean="0"/>
              <a:t> para contratar personal necesario.</a:t>
            </a:r>
          </a:p>
          <a:p>
            <a:pPr>
              <a:buClr>
                <a:srgbClr val="0F5494"/>
              </a:buClr>
            </a:pPr>
            <a:r>
              <a:rPr lang="es-BO" dirty="0"/>
              <a:t>Debe existir un </a:t>
            </a:r>
            <a:r>
              <a:rPr lang="es-BO" dirty="0">
                <a:solidFill>
                  <a:srgbClr val="FF0000"/>
                </a:solidFill>
              </a:rPr>
              <a:t>sistema de fortalecimiento </a:t>
            </a:r>
            <a:r>
              <a:rPr lang="es-BO" dirty="0"/>
              <a:t>de capacidades institucionales sumado a un sistema de servicio civil.</a:t>
            </a:r>
            <a:endParaRPr lang="en-GB" dirty="0"/>
          </a:p>
          <a:p>
            <a:pPr>
              <a:buClr>
                <a:srgbClr val="0F5494"/>
              </a:buClr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55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420415" y="2276872"/>
            <a:ext cx="6192688" cy="2639561"/>
            <a:chOff x="4825816" y="1309049"/>
            <a:chExt cx="3655123" cy="4519806"/>
          </a:xfrm>
        </p:grpSpPr>
        <p:sp>
          <p:nvSpPr>
            <p:cNvPr id="18" name="Freeform 17"/>
            <p:cNvSpPr/>
            <p:nvPr/>
          </p:nvSpPr>
          <p:spPr>
            <a:xfrm>
              <a:off x="4825816" y="1309049"/>
              <a:ext cx="3655123" cy="4519806"/>
            </a:xfrm>
            <a:custGeom>
              <a:avLst/>
              <a:gdLst>
                <a:gd name="connsiteX0" fmla="*/ 1827561 w 3655123"/>
                <a:gd name="connsiteY0" fmla="*/ 0 h 3655123"/>
                <a:gd name="connsiteX1" fmla="*/ 3655123 w 3655123"/>
                <a:gd name="connsiteY1" fmla="*/ 1827562 h 3655123"/>
                <a:gd name="connsiteX2" fmla="*/ 1827561 w 3655123"/>
                <a:gd name="connsiteY2" fmla="*/ 3655124 h 3655123"/>
                <a:gd name="connsiteX3" fmla="*/ 1827562 w 3655123"/>
                <a:gd name="connsiteY3" fmla="*/ 1827562 h 3655123"/>
                <a:gd name="connsiteX4" fmla="*/ 1827561 w 3655123"/>
                <a:gd name="connsiteY4" fmla="*/ 0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1" y="0"/>
                  </a:moveTo>
                  <a:cubicBezTo>
                    <a:pt x="2836896" y="0"/>
                    <a:pt x="3655123" y="818227"/>
                    <a:pt x="3655123" y="1827562"/>
                  </a:cubicBezTo>
                  <a:cubicBezTo>
                    <a:pt x="3655123" y="2836897"/>
                    <a:pt x="2836896" y="3655124"/>
                    <a:pt x="1827561" y="3655124"/>
                  </a:cubicBezTo>
                  <a:cubicBezTo>
                    <a:pt x="1827561" y="3045937"/>
                    <a:pt x="1827562" y="2436749"/>
                    <a:pt x="1827562" y="1827562"/>
                  </a:cubicBezTo>
                  <a:cubicBezTo>
                    <a:pt x="1827562" y="1218375"/>
                    <a:pt x="1827561" y="609187"/>
                    <a:pt x="1827561" y="0"/>
                  </a:cubicBez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47882" tIns="564237" rIns="564237" bIns="564237" numCol="1" spcCol="1270" anchor="ctr" anchorCtr="0">
              <a:noAutofit/>
            </a:bodyPr>
            <a:lstStyle/>
            <a:p>
              <a:pPr algn="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419" sz="1600" b="1" kern="1200" noProof="0" dirty="0" smtClean="0">
                <a:solidFill>
                  <a:srgbClr val="002060"/>
                </a:solidFill>
              </a:endParaRPr>
            </a:p>
            <a:p>
              <a:pPr algn="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BO" sz="1600" b="1" dirty="0">
                <a:solidFill>
                  <a:srgbClr val="002060"/>
                </a:solidFill>
              </a:endParaRPr>
            </a:p>
            <a:p>
              <a:pPr algn="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419" sz="1600" b="1" kern="1200" noProof="0" dirty="0" smtClean="0">
                  <a:solidFill>
                    <a:srgbClr val="002060"/>
                  </a:solidFill>
                </a:rPr>
                <a:t>Capacidades </a:t>
              </a:r>
            </a:p>
            <a:p>
              <a:pPr algn="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419" sz="1600" b="1" kern="1200" noProof="0" dirty="0" smtClean="0">
                  <a:solidFill>
                    <a:srgbClr val="002060"/>
                  </a:solidFill>
                </a:rPr>
                <a:t>administrativas</a:t>
              </a:r>
              <a:endParaRPr lang="es-419" sz="1600" b="1" kern="1200" noProof="0" dirty="0">
                <a:solidFill>
                  <a:srgbClr val="002060"/>
                </a:solidFill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4825816" y="1309049"/>
              <a:ext cx="3655123" cy="4519806"/>
            </a:xfrm>
            <a:custGeom>
              <a:avLst/>
              <a:gdLst>
                <a:gd name="connsiteX0" fmla="*/ 1827562 w 3655123"/>
                <a:gd name="connsiteY0" fmla="*/ 3655123 h 3655123"/>
                <a:gd name="connsiteX1" fmla="*/ 0 w 3655123"/>
                <a:gd name="connsiteY1" fmla="*/ 1827561 h 3655123"/>
                <a:gd name="connsiteX2" fmla="*/ 1827562 w 3655123"/>
                <a:gd name="connsiteY2" fmla="*/ -1 h 3655123"/>
                <a:gd name="connsiteX3" fmla="*/ 1827562 w 3655123"/>
                <a:gd name="connsiteY3" fmla="*/ 1827562 h 3655123"/>
                <a:gd name="connsiteX4" fmla="*/ 1827562 w 3655123"/>
                <a:gd name="connsiteY4" fmla="*/ 3655123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2" y="3655123"/>
                  </a:moveTo>
                  <a:cubicBezTo>
                    <a:pt x="818227" y="3655123"/>
                    <a:pt x="0" y="2836896"/>
                    <a:pt x="0" y="1827561"/>
                  </a:cubicBezTo>
                  <a:cubicBezTo>
                    <a:pt x="0" y="818226"/>
                    <a:pt x="818227" y="-1"/>
                    <a:pt x="1827562" y="-1"/>
                  </a:cubicBezTo>
                  <a:lnTo>
                    <a:pt x="1827562" y="1827562"/>
                  </a:lnTo>
                  <a:lnTo>
                    <a:pt x="1827562" y="3655123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2481" tIns="564237" rIns="1869638" bIns="564237" numCol="1" spcCol="1270" anchor="ctr" anchorCtr="0">
              <a:noAutofit/>
            </a:bodyPr>
            <a:lstStyle/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419" sz="1600" b="1" kern="1200" noProof="0" dirty="0" smtClean="0">
                <a:solidFill>
                  <a:srgbClr val="002060"/>
                </a:solidFill>
              </a:endParaRPr>
            </a:p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419" sz="1600" b="1" dirty="0" smtClean="0">
                <a:solidFill>
                  <a:srgbClr val="002060"/>
                </a:solidFill>
              </a:endParaRPr>
            </a:p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419" sz="1600" b="1" kern="1200" noProof="0" dirty="0" smtClean="0">
                  <a:solidFill>
                    <a:srgbClr val="002060"/>
                  </a:solidFill>
                </a:rPr>
                <a:t>Liderazgo </a:t>
              </a:r>
              <a:r>
                <a:rPr lang="es-419" sz="1600" b="1" dirty="0" smtClean="0">
                  <a:solidFill>
                    <a:srgbClr val="002060"/>
                  </a:solidFill>
                </a:rPr>
                <a:t>Político y </a:t>
              </a:r>
            </a:p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419" sz="1600" b="1" dirty="0" smtClean="0">
                  <a:solidFill>
                    <a:srgbClr val="002060"/>
                  </a:solidFill>
                </a:rPr>
                <a:t>Capacidad Gerencial</a:t>
              </a:r>
              <a:endParaRPr lang="es-419" sz="1600" b="1" kern="1200" noProof="0" dirty="0">
                <a:solidFill>
                  <a:srgbClr val="00206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21412" y="2631864"/>
              <a:ext cx="2063931" cy="914399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3600" b="1" dirty="0" smtClean="0">
                  <a:solidFill>
                    <a:srgbClr val="002060"/>
                  </a:solidFill>
                </a:rPr>
                <a:t>G L</a:t>
              </a:r>
              <a:endParaRPr lang="es-419" sz="36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1" name="Up Arrow Callout 20"/>
          <p:cNvSpPr/>
          <p:nvPr/>
        </p:nvSpPr>
        <p:spPr>
          <a:xfrm>
            <a:off x="346720" y="4021228"/>
            <a:ext cx="8340079" cy="2554968"/>
          </a:xfrm>
          <a:prstGeom prst="upArrowCallou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2000" b="1" dirty="0" smtClean="0">
                <a:solidFill>
                  <a:srgbClr val="002060"/>
                </a:solidFill>
              </a:rPr>
              <a:t>Sistema de desarrollo de capacidades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BO" sz="1400" dirty="0" smtClean="0">
                <a:solidFill>
                  <a:srgbClr val="002060"/>
                </a:solidFill>
              </a:rPr>
              <a:t>Mejora de destrezas individuales</a:t>
            </a:r>
            <a:r>
              <a:rPr lang="es-419" sz="1400" dirty="0" smtClean="0">
                <a:solidFill>
                  <a:srgbClr val="002060"/>
                </a:solidFill>
              </a:rPr>
              <a:t>,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419" sz="1400" dirty="0" smtClean="0">
                <a:solidFill>
                  <a:srgbClr val="002060"/>
                </a:solidFill>
              </a:rPr>
              <a:t> </a:t>
            </a:r>
            <a:r>
              <a:rPr lang="es-BO" sz="1400" dirty="0" smtClean="0">
                <a:solidFill>
                  <a:srgbClr val="002060"/>
                </a:solidFill>
              </a:rPr>
              <a:t>Mejora de las condiciones organizacionales en las cuales tales destrezas pueden aplicarse efectivamente, y </a:t>
            </a:r>
            <a:r>
              <a:rPr lang="es-419" sz="1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419" sz="1400" dirty="0" smtClean="0">
                <a:solidFill>
                  <a:srgbClr val="002060"/>
                </a:solidFill>
              </a:rPr>
              <a:t>Crea</a:t>
            </a:r>
            <a:r>
              <a:rPr lang="es-BO" sz="1400" dirty="0" smtClean="0">
                <a:solidFill>
                  <a:srgbClr val="002060"/>
                </a:solidFill>
              </a:rPr>
              <a:t>r una política y marco legal que pueda facilitar ambos desarrollos</a:t>
            </a:r>
            <a:endParaRPr lang="es-419" sz="1400" dirty="0">
              <a:solidFill>
                <a:srgbClr val="002060"/>
              </a:solidFill>
            </a:endParaRPr>
          </a:p>
        </p:txBody>
      </p:sp>
      <p:sp>
        <p:nvSpPr>
          <p:cNvPr id="24" name="Down Arrow Callout 23"/>
          <p:cNvSpPr/>
          <p:nvPr/>
        </p:nvSpPr>
        <p:spPr bwMode="auto">
          <a:xfrm>
            <a:off x="171871" y="1136062"/>
            <a:ext cx="8689776" cy="1716874"/>
          </a:xfrm>
          <a:prstGeom prst="downArrowCallout">
            <a:avLst>
              <a:gd name="adj1" fmla="val 36896"/>
              <a:gd name="adj2" fmla="val 36185"/>
              <a:gd name="adj3" fmla="val 25000"/>
              <a:gd name="adj4" fmla="val 64977"/>
            </a:avLst>
          </a:prstGeom>
          <a:solidFill>
            <a:schemeClr val="bg1"/>
          </a:solidFill>
          <a:ln w="28575">
            <a:solidFill>
              <a:srgbClr val="002060"/>
            </a:solidFill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000" b="1" dirty="0" smtClean="0">
                <a:solidFill>
                  <a:srgbClr val="002060"/>
                </a:solidFill>
                <a:latin typeface="+mn-lt"/>
              </a:rPr>
              <a:t>Autonomía, recursos </a:t>
            </a:r>
            <a:r>
              <a:rPr lang="es-BO" sz="2000" b="1" dirty="0">
                <a:solidFill>
                  <a:srgbClr val="002060"/>
                </a:solidFill>
                <a:latin typeface="+mn-lt"/>
              </a:rPr>
              <a:t>y </a:t>
            </a:r>
            <a:r>
              <a:rPr lang="es-BO" sz="2000" b="1" dirty="0" smtClean="0">
                <a:solidFill>
                  <a:srgbClr val="002060"/>
                </a:solidFill>
                <a:latin typeface="+mn-lt"/>
              </a:rPr>
              <a:t>sistemas de rendición </a:t>
            </a:r>
            <a:r>
              <a:rPr lang="es-BO" sz="2000" b="1" dirty="0">
                <a:solidFill>
                  <a:srgbClr val="002060"/>
                </a:solidFill>
                <a:latin typeface="+mn-lt"/>
              </a:rPr>
              <a:t>de cuentas hacia sus mandantes y hacia el gobierno </a:t>
            </a:r>
            <a:r>
              <a:rPr lang="es-BO" sz="2000" b="1" dirty="0" smtClean="0">
                <a:solidFill>
                  <a:srgbClr val="002060"/>
                </a:solidFill>
                <a:latin typeface="+mn-lt"/>
              </a:rPr>
              <a:t>central</a:t>
            </a:r>
          </a:p>
          <a:p>
            <a:pPr marL="457200" indent="-457200" algn="ctr">
              <a:buAutoNum type="arabicPeriod"/>
            </a:pPr>
            <a:r>
              <a:rPr lang="es-BO" sz="1600" dirty="0" smtClean="0">
                <a:solidFill>
                  <a:srgbClr val="002060"/>
                </a:solidFill>
              </a:rPr>
              <a:t>Capacidad de iniciativa para promover el desarrollo</a:t>
            </a:r>
          </a:p>
          <a:p>
            <a:pPr marL="342900" indent="-342900" algn="ctr">
              <a:buAutoNum type="arabicPeriod"/>
            </a:pPr>
            <a:r>
              <a:rPr lang="es-BO" sz="1600" dirty="0" smtClean="0">
                <a:solidFill>
                  <a:srgbClr val="002060"/>
                </a:solidFill>
              </a:rPr>
              <a:t>Sujeto solamente a control de legalidad</a:t>
            </a:r>
            <a:endParaRPr lang="en-GB" sz="1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346721" y="980730"/>
            <a:ext cx="8340078" cy="9144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936625"/>
          </a:xfrm>
        </p:spPr>
        <p:txBody>
          <a:bodyPr>
            <a:normAutofit fontScale="90000"/>
          </a:bodyPr>
          <a:lstStyle/>
          <a:p>
            <a:r>
              <a:rPr lang="es-BO" sz="3200" dirty="0">
                <a:solidFill>
                  <a:srgbClr val="0070C0"/>
                </a:solidFill>
              </a:rPr>
              <a:t>Instituciones y capacidad a nivel sub-nacional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377"/>
            <a:ext cx="8229600" cy="4103935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0070C0"/>
              </a:buClr>
            </a:pPr>
            <a:r>
              <a:rPr lang="es-419" dirty="0" smtClean="0">
                <a:solidFill>
                  <a:srgbClr val="FF0000"/>
                </a:solidFill>
              </a:rPr>
              <a:t>Coordinación sin subordinación </a:t>
            </a:r>
            <a:r>
              <a:rPr lang="es-419" dirty="0" smtClean="0"/>
              <a:t>entre diferentes niveles de gobierno… el desarrollo local está conectado verticalmente y horizontalmente.</a:t>
            </a:r>
            <a:endParaRPr lang="es-BO" dirty="0" smtClean="0"/>
          </a:p>
          <a:p>
            <a:pPr>
              <a:buClr>
                <a:srgbClr val="0070C0"/>
              </a:buClr>
            </a:pPr>
            <a:endParaRPr lang="es-419" dirty="0" smtClean="0"/>
          </a:p>
          <a:p>
            <a:pPr>
              <a:buClr>
                <a:srgbClr val="0070C0"/>
              </a:buClr>
            </a:pPr>
            <a:r>
              <a:rPr lang="es-419" dirty="0" smtClean="0"/>
              <a:t>Las </a:t>
            </a:r>
            <a:r>
              <a:rPr lang="es-419" dirty="0" smtClean="0">
                <a:solidFill>
                  <a:srgbClr val="FF0000"/>
                </a:solidFill>
              </a:rPr>
              <a:t>relaciones jerárquicas </a:t>
            </a:r>
            <a:r>
              <a:rPr lang="es-419" dirty="0" smtClean="0"/>
              <a:t>deben ser reemplazadas por </a:t>
            </a:r>
            <a:r>
              <a:rPr lang="es-419" dirty="0" smtClean="0">
                <a:solidFill>
                  <a:srgbClr val="FF0000"/>
                </a:solidFill>
              </a:rPr>
              <a:t>asociaciones negociadas </a:t>
            </a:r>
            <a:r>
              <a:rPr lang="es-419" dirty="0" smtClean="0"/>
              <a:t>entre gobiernos locales y el gobierno central y también entre gobiernos locales operando en las mismas o diferentes escalas.</a:t>
            </a:r>
          </a:p>
          <a:p>
            <a:pPr>
              <a:buClr>
                <a:srgbClr val="0070C0"/>
              </a:buClr>
            </a:pPr>
            <a:endParaRPr lang="es-BO" dirty="0" smtClean="0"/>
          </a:p>
          <a:p>
            <a:pPr>
              <a:buClr>
                <a:srgbClr val="0070C0"/>
              </a:buClr>
            </a:pPr>
            <a:r>
              <a:rPr lang="es-419" dirty="0" smtClean="0"/>
              <a:t>Debe existir un </a:t>
            </a:r>
            <a:r>
              <a:rPr lang="es-419" dirty="0" smtClean="0">
                <a:solidFill>
                  <a:srgbClr val="FF0000"/>
                </a:solidFill>
              </a:rPr>
              <a:t>marco normativo </a:t>
            </a:r>
            <a:r>
              <a:rPr lang="es-419" dirty="0" smtClean="0"/>
              <a:t>adecuado y asistencia </a:t>
            </a:r>
            <a:r>
              <a:rPr lang="es-BO" dirty="0" smtClean="0"/>
              <a:t>técnica </a:t>
            </a:r>
            <a:r>
              <a:rPr lang="es-419" dirty="0" smtClean="0"/>
              <a:t>para promover e institucionalizar estas </a:t>
            </a:r>
            <a:r>
              <a:rPr lang="es-419" dirty="0" smtClean="0">
                <a:solidFill>
                  <a:srgbClr val="FF0000"/>
                </a:solidFill>
              </a:rPr>
              <a:t>negociaciones intergubernamentales </a:t>
            </a:r>
            <a:r>
              <a:rPr lang="es-419" dirty="0" smtClean="0"/>
              <a:t>y mecanismos de cooperación horizontal y vertical, esta es una característica fundamental del enfoque territorial y le da su carácter de </a:t>
            </a:r>
            <a:r>
              <a:rPr lang="es-419" dirty="0" err="1" smtClean="0"/>
              <a:t>multi</a:t>
            </a:r>
            <a:r>
              <a:rPr lang="es-BO" dirty="0" smtClean="0"/>
              <a:t>escalar</a:t>
            </a:r>
            <a:r>
              <a:rPr lang="es-419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844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BO" sz="3200" dirty="0">
                <a:solidFill>
                  <a:srgbClr val="0070C0"/>
                </a:solidFill>
              </a:rPr>
              <a:t>Ciudadanía Activa y acuerdos público-privados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74491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es-419" dirty="0"/>
              <a:t>Ciudadanía activa es un ingrediente fundamental del ETDL, </a:t>
            </a:r>
            <a:r>
              <a:rPr lang="es-419" dirty="0">
                <a:solidFill>
                  <a:srgbClr val="FF0000"/>
                </a:solidFill>
              </a:rPr>
              <a:t>participación en la búsqueda e implementación de </a:t>
            </a:r>
            <a:r>
              <a:rPr lang="es-419" dirty="0" smtClean="0">
                <a:solidFill>
                  <a:srgbClr val="FF0000"/>
                </a:solidFill>
              </a:rPr>
              <a:t>soluciones</a:t>
            </a:r>
            <a:r>
              <a:rPr lang="es-BO" dirty="0" smtClean="0">
                <a:solidFill>
                  <a:srgbClr val="FF0000"/>
                </a:solidFill>
              </a:rPr>
              <a:t> </a:t>
            </a:r>
            <a:r>
              <a:rPr lang="es-BO" dirty="0" smtClean="0"/>
              <a:t>a los problemas locales</a:t>
            </a:r>
            <a:r>
              <a:rPr lang="es-419" dirty="0" smtClean="0"/>
              <a:t>.</a:t>
            </a:r>
            <a:endParaRPr lang="es-419" dirty="0"/>
          </a:p>
          <a:p>
            <a:pPr>
              <a:buClr>
                <a:srgbClr val="0070C0"/>
              </a:buClr>
            </a:pPr>
            <a:r>
              <a:rPr lang="es-419" dirty="0"/>
              <a:t>La participación ciudadana debe incluir </a:t>
            </a:r>
            <a:r>
              <a:rPr lang="es-419" dirty="0" smtClean="0"/>
              <a:t>la </a:t>
            </a:r>
            <a:r>
              <a:rPr lang="es-419" dirty="0"/>
              <a:t>acción colectiva para la </a:t>
            </a:r>
            <a:r>
              <a:rPr lang="es-419" dirty="0">
                <a:solidFill>
                  <a:srgbClr val="FF0000"/>
                </a:solidFill>
              </a:rPr>
              <a:t>coproducción de </a:t>
            </a:r>
            <a:r>
              <a:rPr lang="es-419" dirty="0" smtClean="0">
                <a:solidFill>
                  <a:srgbClr val="FF0000"/>
                </a:solidFill>
              </a:rPr>
              <a:t>servicios</a:t>
            </a:r>
            <a:r>
              <a:rPr lang="es-BO" dirty="0" smtClean="0"/>
              <a:t>.</a:t>
            </a:r>
            <a:endParaRPr lang="es-419" dirty="0"/>
          </a:p>
          <a:p>
            <a:pPr>
              <a:buClr>
                <a:srgbClr val="0070C0"/>
              </a:buClr>
            </a:pPr>
            <a:r>
              <a:rPr lang="es-419" dirty="0" smtClean="0"/>
              <a:t>Los gobiernos locales necesitan </a:t>
            </a:r>
            <a:r>
              <a:rPr lang="es-419" dirty="0" smtClean="0">
                <a:solidFill>
                  <a:srgbClr val="FF0000"/>
                </a:solidFill>
              </a:rPr>
              <a:t>interactuar con las sociedades locales</a:t>
            </a:r>
            <a:r>
              <a:rPr lang="es-419" dirty="0" smtClean="0"/>
              <a:t> más allá de la tradicional “participación” en la definición de políticas publicas locales y veeduría social.</a:t>
            </a:r>
          </a:p>
        </p:txBody>
      </p:sp>
    </p:spTree>
    <p:extLst>
      <p:ext uri="{BB962C8B-B14F-4D97-AF65-F5344CB8AC3E}">
        <p14:creationId xmlns:p14="http://schemas.microsoft.com/office/powerpoint/2010/main" val="25366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Contenido</a:t>
            </a:r>
            <a:endParaRPr lang="es-41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ClrTx/>
              <a:buFont typeface="+mj-lt"/>
              <a:buAutoNum type="arabicPeriod"/>
            </a:pPr>
            <a:r>
              <a:rPr lang="es-BO" dirty="0"/>
              <a:t>Enfoque territorial del desarrollo </a:t>
            </a:r>
            <a:r>
              <a:rPr lang="es-BO" dirty="0" smtClean="0"/>
              <a:t>local</a:t>
            </a:r>
            <a:endParaRPr lang="es-419" dirty="0"/>
          </a:p>
          <a:p>
            <a:pPr marL="457200" indent="-457200">
              <a:buClrTx/>
              <a:buFont typeface="+mj-lt"/>
              <a:buAutoNum type="arabicPeriod"/>
            </a:pPr>
            <a:r>
              <a:rPr lang="es-BO" dirty="0" smtClean="0"/>
              <a:t>Por </a:t>
            </a:r>
            <a:r>
              <a:rPr lang="es-BO" dirty="0" smtClean="0"/>
              <a:t>qué necesitamos el Enfoque Territorial?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s-419" dirty="0" smtClean="0"/>
              <a:t>Bloques de construcción del Enfoque Territorial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s-BO" dirty="0" smtClean="0"/>
              <a:t>Cambios en las </a:t>
            </a:r>
            <a:r>
              <a:rPr lang="es-419" dirty="0" smtClean="0"/>
              <a:t>políticas </a:t>
            </a:r>
            <a:r>
              <a:rPr lang="es-419" dirty="0" smtClean="0"/>
              <a:t>sub-nacionales</a:t>
            </a:r>
            <a:endParaRPr lang="es-BO" dirty="0" smtClean="0"/>
          </a:p>
          <a:p>
            <a:pPr marL="857250" lvl="1" indent="-457200">
              <a:buClrTx/>
              <a:buFont typeface="+mj-lt"/>
              <a:buAutoNum type="alphaLcParenR"/>
            </a:pPr>
            <a:r>
              <a:rPr lang="es-419" dirty="0"/>
              <a:t>Gobiernos locales y su importancia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s-BO" dirty="0" smtClean="0"/>
              <a:t>Mejoras en los </a:t>
            </a:r>
            <a:r>
              <a:rPr lang="es-419" dirty="0" smtClean="0"/>
              <a:t>sistema</a:t>
            </a:r>
            <a:r>
              <a:rPr lang="es-BO" dirty="0" smtClean="0"/>
              <a:t>s</a:t>
            </a:r>
            <a:r>
              <a:rPr lang="es-419" dirty="0" smtClean="0"/>
              <a:t> </a:t>
            </a:r>
            <a:r>
              <a:rPr lang="es-419" dirty="0" smtClean="0"/>
              <a:t>de gestión de los gobiernos locales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s-419" dirty="0" smtClean="0"/>
              <a:t>Políticas nacionales </a:t>
            </a:r>
            <a:r>
              <a:rPr lang="es-BO" dirty="0" smtClean="0"/>
              <a:t>propicias </a:t>
            </a:r>
            <a:r>
              <a:rPr lang="es-419" dirty="0" smtClean="0"/>
              <a:t>para </a:t>
            </a:r>
            <a:r>
              <a:rPr lang="es-419" dirty="0" smtClean="0"/>
              <a:t>el Enfoque </a:t>
            </a:r>
            <a:r>
              <a:rPr lang="es-419" dirty="0" smtClean="0"/>
              <a:t>Territorial</a:t>
            </a:r>
            <a:endParaRPr lang="es-419" dirty="0" smtClean="0"/>
          </a:p>
          <a:p>
            <a:endParaRPr lang="es-419" dirty="0" smtClean="0"/>
          </a:p>
          <a:p>
            <a:endParaRPr lang="es-419" dirty="0" smtClean="0"/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40012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ck Arc 3"/>
          <p:cNvSpPr/>
          <p:nvPr/>
        </p:nvSpPr>
        <p:spPr>
          <a:xfrm>
            <a:off x="2283799" y="2710998"/>
            <a:ext cx="5288254" cy="3454306"/>
          </a:xfrm>
          <a:prstGeom prst="blockArc">
            <a:avLst>
              <a:gd name="adj1" fmla="val 10800000"/>
              <a:gd name="adj2" fmla="val 16200000"/>
              <a:gd name="adj3" fmla="val 5077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Block Arc 4"/>
          <p:cNvSpPr/>
          <p:nvPr/>
        </p:nvSpPr>
        <p:spPr>
          <a:xfrm>
            <a:off x="2123728" y="2832076"/>
            <a:ext cx="5288254" cy="3405236"/>
          </a:xfrm>
          <a:prstGeom prst="blockArc">
            <a:avLst>
              <a:gd name="adj1" fmla="val 4368314"/>
              <a:gd name="adj2" fmla="val 1080000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Block Arc 5"/>
          <p:cNvSpPr/>
          <p:nvPr/>
        </p:nvSpPr>
        <p:spPr>
          <a:xfrm>
            <a:off x="2265622" y="2786066"/>
            <a:ext cx="5134161" cy="3451246"/>
          </a:xfrm>
          <a:prstGeom prst="blockArc">
            <a:avLst>
              <a:gd name="adj1" fmla="val 0"/>
              <a:gd name="adj2" fmla="val 5081842"/>
              <a:gd name="adj3" fmla="val 4871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Block Arc 6"/>
          <p:cNvSpPr/>
          <p:nvPr/>
        </p:nvSpPr>
        <p:spPr>
          <a:xfrm>
            <a:off x="2258654" y="2718092"/>
            <a:ext cx="5288254" cy="3405236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4070750" y="2094229"/>
            <a:ext cx="1619386" cy="1019840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 smtClean="0"/>
              <a:t>Comunidades</a:t>
            </a:r>
            <a:endParaRPr lang="es-419" sz="1400" dirty="0"/>
          </a:p>
        </p:txBody>
      </p:sp>
      <p:sp>
        <p:nvSpPr>
          <p:cNvPr id="9" name="Freeform 8"/>
          <p:cNvSpPr/>
          <p:nvPr/>
        </p:nvSpPr>
        <p:spPr>
          <a:xfrm>
            <a:off x="6719773" y="4087691"/>
            <a:ext cx="1704559" cy="1097608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600" dirty="0" smtClean="0"/>
              <a:t>OCS</a:t>
            </a:r>
            <a:endParaRPr lang="es-419" sz="1600" dirty="0"/>
          </a:p>
        </p:txBody>
      </p:sp>
      <p:sp>
        <p:nvSpPr>
          <p:cNvPr id="11" name="Freeform 10"/>
          <p:cNvSpPr/>
          <p:nvPr/>
        </p:nvSpPr>
        <p:spPr>
          <a:xfrm>
            <a:off x="874306" y="4087691"/>
            <a:ext cx="1704559" cy="1097608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600" dirty="0" smtClean="0"/>
              <a:t>Empresas</a:t>
            </a:r>
            <a:endParaRPr lang="es-419" sz="1600" dirty="0"/>
          </a:p>
        </p:txBody>
      </p:sp>
      <p:sp>
        <p:nvSpPr>
          <p:cNvPr id="35" name="Oval 34"/>
          <p:cNvSpPr/>
          <p:nvPr/>
        </p:nvSpPr>
        <p:spPr>
          <a:xfrm>
            <a:off x="3953412" y="3157035"/>
            <a:ext cx="1832685" cy="15279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36" name="Oval 35"/>
          <p:cNvSpPr/>
          <p:nvPr/>
        </p:nvSpPr>
        <p:spPr>
          <a:xfrm>
            <a:off x="4341036" y="3442271"/>
            <a:ext cx="1078815" cy="8141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100" dirty="0" smtClean="0">
                <a:solidFill>
                  <a:schemeClr val="accent6"/>
                </a:solidFill>
              </a:rPr>
              <a:t>Gente</a:t>
            </a:r>
            <a:endParaRPr lang="es-419" sz="1100" dirty="0">
              <a:solidFill>
                <a:schemeClr val="accent6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076733" y="4319122"/>
            <a:ext cx="1832685" cy="15279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38" name="Oval 37"/>
          <p:cNvSpPr/>
          <p:nvPr/>
        </p:nvSpPr>
        <p:spPr>
          <a:xfrm>
            <a:off x="3419981" y="4625829"/>
            <a:ext cx="1140663" cy="8141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100" dirty="0" smtClean="0">
                <a:solidFill>
                  <a:schemeClr val="accent6"/>
                </a:solidFill>
              </a:rPr>
              <a:t>Financiamiento</a:t>
            </a:r>
            <a:endParaRPr lang="es-419" sz="1100" dirty="0">
              <a:solidFill>
                <a:schemeClr val="accent6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4830092" y="4268933"/>
            <a:ext cx="1832685" cy="15279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050" dirty="0"/>
          </a:p>
        </p:txBody>
      </p:sp>
      <p:sp>
        <p:nvSpPr>
          <p:cNvPr id="40" name="Oval 39"/>
          <p:cNvSpPr/>
          <p:nvPr/>
        </p:nvSpPr>
        <p:spPr>
          <a:xfrm>
            <a:off x="5207026" y="4608104"/>
            <a:ext cx="1078815" cy="8141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>
                <a:solidFill>
                  <a:schemeClr val="accent6"/>
                </a:solidFill>
              </a:rPr>
              <a:t>Activos</a:t>
            </a:r>
            <a:endParaRPr lang="es-419" dirty="0">
              <a:solidFill>
                <a:schemeClr val="accent6"/>
              </a:solidFill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4355976" y="4293096"/>
            <a:ext cx="979473" cy="393354"/>
          </a:xfrm>
          <a:custGeom>
            <a:avLst/>
            <a:gdLst>
              <a:gd name="connsiteX0" fmla="*/ 0 w 1096003"/>
              <a:gd name="connsiteY0" fmla="*/ 119197 h 715168"/>
              <a:gd name="connsiteX1" fmla="*/ 119197 w 1096003"/>
              <a:gd name="connsiteY1" fmla="*/ 0 h 715168"/>
              <a:gd name="connsiteX2" fmla="*/ 976806 w 1096003"/>
              <a:gd name="connsiteY2" fmla="*/ 0 h 715168"/>
              <a:gd name="connsiteX3" fmla="*/ 1096003 w 1096003"/>
              <a:gd name="connsiteY3" fmla="*/ 119197 h 715168"/>
              <a:gd name="connsiteX4" fmla="*/ 1096003 w 1096003"/>
              <a:gd name="connsiteY4" fmla="*/ 595971 h 715168"/>
              <a:gd name="connsiteX5" fmla="*/ 976806 w 1096003"/>
              <a:gd name="connsiteY5" fmla="*/ 715168 h 715168"/>
              <a:gd name="connsiteX6" fmla="*/ 119197 w 1096003"/>
              <a:gd name="connsiteY6" fmla="*/ 715168 h 715168"/>
              <a:gd name="connsiteX7" fmla="*/ 0 w 1096003"/>
              <a:gd name="connsiteY7" fmla="*/ 595971 h 715168"/>
              <a:gd name="connsiteX8" fmla="*/ 0 w 1096003"/>
              <a:gd name="connsiteY8" fmla="*/ 119197 h 715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6003" h="715168">
                <a:moveTo>
                  <a:pt x="0" y="119197"/>
                </a:moveTo>
                <a:cubicBezTo>
                  <a:pt x="0" y="53366"/>
                  <a:pt x="53366" y="0"/>
                  <a:pt x="119197" y="0"/>
                </a:cubicBezTo>
                <a:lnTo>
                  <a:pt x="976806" y="0"/>
                </a:lnTo>
                <a:cubicBezTo>
                  <a:pt x="1042637" y="0"/>
                  <a:pt x="1096003" y="53366"/>
                  <a:pt x="1096003" y="119197"/>
                </a:cubicBezTo>
                <a:lnTo>
                  <a:pt x="1096003" y="595971"/>
                </a:lnTo>
                <a:cubicBezTo>
                  <a:pt x="1096003" y="661802"/>
                  <a:pt x="1042637" y="715168"/>
                  <a:pt x="976806" y="715168"/>
                </a:cubicBezTo>
                <a:lnTo>
                  <a:pt x="119197" y="715168"/>
                </a:lnTo>
                <a:cubicBezTo>
                  <a:pt x="53366" y="715168"/>
                  <a:pt x="0" y="661802"/>
                  <a:pt x="0" y="595971"/>
                </a:cubicBezTo>
                <a:lnTo>
                  <a:pt x="0" y="1191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344" tIns="163344" rIns="163344" bIns="163344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</a:pPr>
            <a:r>
              <a:rPr lang="es-419" sz="1800" b="1" dirty="0" smtClean="0"/>
              <a:t>G</a:t>
            </a:r>
            <a:r>
              <a:rPr lang="es-BO" sz="1800" b="1" dirty="0" smtClean="0"/>
              <a:t>L</a:t>
            </a:r>
            <a:endParaRPr lang="es-419" sz="1800" b="1" dirty="0"/>
          </a:p>
        </p:txBody>
      </p:sp>
      <p:sp>
        <p:nvSpPr>
          <p:cNvPr id="42" name="Oval 41"/>
          <p:cNvSpPr/>
          <p:nvPr/>
        </p:nvSpPr>
        <p:spPr>
          <a:xfrm>
            <a:off x="7546908" y="6172886"/>
            <a:ext cx="255506" cy="23623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600" dirty="0"/>
          </a:p>
        </p:txBody>
      </p:sp>
      <p:sp>
        <p:nvSpPr>
          <p:cNvPr id="43" name="Oval 42"/>
          <p:cNvSpPr/>
          <p:nvPr/>
        </p:nvSpPr>
        <p:spPr>
          <a:xfrm>
            <a:off x="7546908" y="5905520"/>
            <a:ext cx="255506" cy="236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600" dirty="0"/>
          </a:p>
        </p:txBody>
      </p:sp>
      <p:sp>
        <p:nvSpPr>
          <p:cNvPr id="44" name="TextBox 43"/>
          <p:cNvSpPr txBox="1"/>
          <p:nvPr/>
        </p:nvSpPr>
        <p:spPr>
          <a:xfrm>
            <a:off x="7873010" y="5902140"/>
            <a:ext cx="11047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800" dirty="0" smtClean="0"/>
              <a:t>Recursos públicos</a:t>
            </a:r>
            <a:endParaRPr lang="es-419" sz="800" dirty="0"/>
          </a:p>
        </p:txBody>
      </p:sp>
      <p:sp>
        <p:nvSpPr>
          <p:cNvPr id="45" name="TextBox 44"/>
          <p:cNvSpPr txBox="1"/>
          <p:nvPr/>
        </p:nvSpPr>
        <p:spPr>
          <a:xfrm>
            <a:off x="7873010" y="6172886"/>
            <a:ext cx="13083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800" dirty="0" smtClean="0"/>
              <a:t>Recursos no estatales</a:t>
            </a:r>
            <a:endParaRPr lang="es-419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5320508" y="6609687"/>
            <a:ext cx="3736920" cy="1692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419" sz="500" dirty="0" err="1" smtClean="0"/>
              <a:t>Adapted</a:t>
            </a:r>
            <a:r>
              <a:rPr lang="es-419" sz="500" dirty="0" smtClean="0"/>
              <a:t> </a:t>
            </a:r>
            <a:r>
              <a:rPr lang="es-419" sz="500" dirty="0" err="1" smtClean="0"/>
              <a:t>from</a:t>
            </a:r>
            <a:r>
              <a:rPr lang="es-419" sz="500" dirty="0" smtClean="0"/>
              <a:t> </a:t>
            </a:r>
            <a:r>
              <a:rPr lang="es-419" sz="500" dirty="0" err="1" smtClean="0"/>
              <a:t>the</a:t>
            </a:r>
            <a:r>
              <a:rPr lang="es-419" sz="500" dirty="0" smtClean="0"/>
              <a:t> </a:t>
            </a:r>
            <a:r>
              <a:rPr lang="es-419" sz="500" dirty="0" err="1" smtClean="0"/>
              <a:t>Institute</a:t>
            </a:r>
            <a:r>
              <a:rPr lang="es-419" sz="500" dirty="0" smtClean="0"/>
              <a:t> </a:t>
            </a:r>
            <a:r>
              <a:rPr lang="es-419" sz="500" dirty="0" err="1" smtClean="0"/>
              <a:t>for</a:t>
            </a:r>
            <a:r>
              <a:rPr lang="es-419" sz="500" dirty="0" smtClean="0"/>
              <a:t> </a:t>
            </a:r>
            <a:r>
              <a:rPr lang="es-419" sz="500" dirty="0" err="1" smtClean="0"/>
              <a:t>Government</a:t>
            </a:r>
            <a:r>
              <a:rPr lang="es-419" sz="500" dirty="0" smtClean="0"/>
              <a:t>. “</a:t>
            </a:r>
            <a:r>
              <a:rPr lang="es-419" sz="500" dirty="0" err="1" smtClean="0"/>
              <a:t>The</a:t>
            </a:r>
            <a:r>
              <a:rPr lang="es-419" sz="500" dirty="0" smtClean="0"/>
              <a:t> Big </a:t>
            </a:r>
            <a:r>
              <a:rPr lang="es-419" sz="500" dirty="0" err="1" smtClean="0"/>
              <a:t>Society</a:t>
            </a:r>
            <a:r>
              <a:rPr lang="es-419" sz="500" dirty="0" smtClean="0"/>
              <a:t>: </a:t>
            </a:r>
            <a:r>
              <a:rPr lang="es-419" sz="500" i="1" dirty="0" smtClean="0"/>
              <a:t>A </a:t>
            </a:r>
            <a:r>
              <a:rPr lang="es-419" sz="500" i="1" dirty="0" err="1" smtClean="0"/>
              <a:t>framework</a:t>
            </a:r>
            <a:r>
              <a:rPr lang="es-419" sz="500" i="1" dirty="0" smtClean="0"/>
              <a:t> </a:t>
            </a:r>
            <a:r>
              <a:rPr lang="es-419" sz="500" i="1" dirty="0" err="1" smtClean="0"/>
              <a:t>for</a:t>
            </a:r>
            <a:r>
              <a:rPr lang="es-419" sz="500" i="1" dirty="0" smtClean="0"/>
              <a:t> </a:t>
            </a:r>
            <a:r>
              <a:rPr lang="es-419" sz="500" i="1" dirty="0" err="1" smtClean="0"/>
              <a:t>policymakers</a:t>
            </a:r>
            <a:r>
              <a:rPr lang="es-419" sz="500" i="1" dirty="0" smtClean="0"/>
              <a:t>”. </a:t>
            </a:r>
            <a:r>
              <a:rPr lang="es-419" sz="500" i="1" dirty="0" err="1" smtClean="0"/>
              <a:t>April</a:t>
            </a:r>
            <a:r>
              <a:rPr lang="es-419" sz="500" i="1" dirty="0" smtClean="0"/>
              <a:t> 2011. UK </a:t>
            </a:r>
            <a:endParaRPr lang="es-419" sz="500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62532" y="28886"/>
            <a:ext cx="8994895" cy="873603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BO" sz="3200" dirty="0" smtClean="0">
                <a:solidFill>
                  <a:schemeClr val="bg1"/>
                </a:solidFill>
              </a:rPr>
              <a:t>ETDL</a:t>
            </a:r>
            <a:r>
              <a:rPr lang="es-419" sz="3200" dirty="0" smtClean="0">
                <a:solidFill>
                  <a:schemeClr val="bg1"/>
                </a:solidFill>
              </a:rPr>
              <a:t>: </a:t>
            </a:r>
            <a:r>
              <a:rPr lang="es-BO" sz="3200" dirty="0" smtClean="0">
                <a:solidFill>
                  <a:schemeClr val="bg1"/>
                </a:solidFill>
              </a:rPr>
              <a:t>Apalancamiento y</a:t>
            </a:r>
            <a:r>
              <a:rPr lang="es-419" sz="3200" dirty="0" smtClean="0">
                <a:solidFill>
                  <a:schemeClr val="bg1"/>
                </a:solidFill>
              </a:rPr>
              <a:t> </a:t>
            </a:r>
            <a:r>
              <a:rPr lang="es-BO" sz="3200" dirty="0" smtClean="0">
                <a:solidFill>
                  <a:schemeClr val="bg1"/>
                </a:solidFill>
              </a:rPr>
              <a:t>movilización</a:t>
            </a:r>
            <a:r>
              <a:rPr lang="es-419" sz="3200" dirty="0" smtClean="0">
                <a:solidFill>
                  <a:schemeClr val="bg1"/>
                </a:solidFill>
              </a:rPr>
              <a:t> </a:t>
            </a:r>
            <a:r>
              <a:rPr lang="es-BO" sz="3200" dirty="0" smtClean="0">
                <a:solidFill>
                  <a:schemeClr val="bg1"/>
                </a:solidFill>
              </a:rPr>
              <a:t>Recursos </a:t>
            </a:r>
            <a:r>
              <a:rPr lang="es-419" sz="3200" dirty="0" smtClean="0">
                <a:solidFill>
                  <a:schemeClr val="bg1"/>
                </a:solidFill>
              </a:rPr>
              <a:t>local</a:t>
            </a:r>
            <a:r>
              <a:rPr lang="es-BO" sz="3200" dirty="0" smtClean="0">
                <a:solidFill>
                  <a:schemeClr val="bg1"/>
                </a:solidFill>
              </a:rPr>
              <a:t>es</a:t>
            </a:r>
            <a:r>
              <a:rPr lang="es-419" sz="3200" dirty="0" smtClean="0">
                <a:solidFill>
                  <a:schemeClr val="bg1"/>
                </a:solidFill>
              </a:rPr>
              <a:t>… </a:t>
            </a:r>
            <a:r>
              <a:rPr lang="es-BO" sz="3200" dirty="0" smtClean="0">
                <a:solidFill>
                  <a:schemeClr val="bg1"/>
                </a:solidFill>
              </a:rPr>
              <a:t>efecto </a:t>
            </a:r>
            <a:r>
              <a:rPr lang="es-419" sz="3200" dirty="0" smtClean="0">
                <a:solidFill>
                  <a:schemeClr val="bg1"/>
                </a:solidFill>
              </a:rPr>
              <a:t>incremental</a:t>
            </a:r>
            <a:endParaRPr lang="es-419" sz="3200" dirty="0">
              <a:solidFill>
                <a:schemeClr val="bg1"/>
              </a:solidFill>
            </a:endParaRPr>
          </a:p>
        </p:txBody>
      </p:sp>
      <p:sp>
        <p:nvSpPr>
          <p:cNvPr id="22" name="Rectangular Callout 21"/>
          <p:cNvSpPr/>
          <p:nvPr/>
        </p:nvSpPr>
        <p:spPr>
          <a:xfrm>
            <a:off x="167824" y="1301081"/>
            <a:ext cx="1867437" cy="1855954"/>
          </a:xfrm>
          <a:prstGeom prst="wedgeRectCallout">
            <a:avLst>
              <a:gd name="adj1" fmla="val 164372"/>
              <a:gd name="adj2" fmla="val 75212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b="1" dirty="0" smtClean="0"/>
              <a:t>Gente de fuera del sector público:</a:t>
            </a:r>
            <a:r>
              <a:rPr lang="es-419" b="1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ciudadanos apoyándose mutuamente</a:t>
            </a:r>
            <a:r>
              <a:rPr lang="es-419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Voluntarios </a:t>
            </a:r>
            <a:r>
              <a:rPr lang="es-419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Gente trabajando en organizaciones sin animo de lucro</a:t>
            </a:r>
            <a:endParaRPr lang="es-419" dirty="0"/>
          </a:p>
        </p:txBody>
      </p:sp>
      <p:sp>
        <p:nvSpPr>
          <p:cNvPr id="23" name="Rectangular Callout 22"/>
          <p:cNvSpPr/>
          <p:nvPr/>
        </p:nvSpPr>
        <p:spPr>
          <a:xfrm>
            <a:off x="62532" y="5185300"/>
            <a:ext cx="2025898" cy="1672700"/>
          </a:xfrm>
          <a:prstGeom prst="wedgeRectCallout">
            <a:avLst>
              <a:gd name="adj1" fmla="val 121732"/>
              <a:gd name="adj2" fmla="val -53003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b="1" dirty="0" smtClean="0"/>
              <a:t>Nuevas fuentes de financiamiento:</a:t>
            </a:r>
            <a:r>
              <a:rPr lang="es-419" b="1" dirty="0" smtClean="0"/>
              <a:t> </a:t>
            </a:r>
            <a:r>
              <a:rPr lang="es-419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Filantropía privada</a:t>
            </a:r>
            <a:r>
              <a:rPr lang="es-419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Responsabilidad social empresarial</a:t>
            </a:r>
            <a:endParaRPr lang="es-419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Cooperación al desarrollo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Aportes comunitarios</a:t>
            </a:r>
            <a:endParaRPr lang="es-419" dirty="0"/>
          </a:p>
        </p:txBody>
      </p:sp>
      <p:sp>
        <p:nvSpPr>
          <p:cNvPr id="24" name="Rectangular Callout 23"/>
          <p:cNvSpPr/>
          <p:nvPr/>
        </p:nvSpPr>
        <p:spPr>
          <a:xfrm>
            <a:off x="7160644" y="1016474"/>
            <a:ext cx="1867437" cy="2097595"/>
          </a:xfrm>
          <a:prstGeom prst="wedgeRectCallout">
            <a:avLst>
              <a:gd name="adj1" fmla="val -106745"/>
              <a:gd name="adj2" fmla="val 120576"/>
            </a:avLst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b="1" dirty="0" smtClean="0"/>
              <a:t>Nuevos activos:</a:t>
            </a:r>
            <a:r>
              <a:rPr lang="es-419" b="1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Uso de activos privados (iglesias, centros de eventos, </a:t>
            </a:r>
            <a:r>
              <a:rPr lang="es-BO" dirty="0" smtClean="0"/>
              <a:t>espacios públicos)</a:t>
            </a:r>
            <a:r>
              <a:rPr lang="es-419" dirty="0" smtClean="0"/>
              <a:t>  </a:t>
            </a:r>
            <a:endParaRPr lang="es-419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BO" dirty="0" smtClean="0"/>
              <a:t>Entregando activos públicos a la comunidad, y organizaciones filantrópicas</a:t>
            </a:r>
            <a:endParaRPr lang="es-419" dirty="0"/>
          </a:p>
        </p:txBody>
      </p:sp>
      <p:sp>
        <p:nvSpPr>
          <p:cNvPr id="25" name="Freeform 24"/>
          <p:cNvSpPr/>
          <p:nvPr/>
        </p:nvSpPr>
        <p:spPr>
          <a:xfrm>
            <a:off x="3923531" y="5902140"/>
            <a:ext cx="1913823" cy="7682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400" dirty="0" smtClean="0"/>
              <a:t>Entidades públicas</a:t>
            </a:r>
            <a:endParaRPr lang="es-419" sz="1400" dirty="0"/>
          </a:p>
        </p:txBody>
      </p:sp>
    </p:spTree>
    <p:extLst>
      <p:ext uri="{BB962C8B-B14F-4D97-AF65-F5344CB8AC3E}">
        <p14:creationId xmlns:p14="http://schemas.microsoft.com/office/powerpoint/2010/main" val="14888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BO" sz="3200" dirty="0">
                <a:solidFill>
                  <a:srgbClr val="0070C0"/>
                </a:solidFill>
              </a:rPr>
              <a:t>Ciudadanía Activa y acuerdos público-privados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74491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es-419" dirty="0" smtClean="0"/>
              <a:t>Los gobiernos locales también tienen que trabajar junto a los </a:t>
            </a:r>
            <a:r>
              <a:rPr lang="es-419" dirty="0" smtClean="0">
                <a:solidFill>
                  <a:srgbClr val="FF0000"/>
                </a:solidFill>
              </a:rPr>
              <a:t>agentes económicos </a:t>
            </a:r>
            <a:r>
              <a:rPr lang="es-BO" dirty="0" smtClean="0">
                <a:solidFill>
                  <a:srgbClr val="FF0000"/>
                </a:solidFill>
              </a:rPr>
              <a:t>privados</a:t>
            </a:r>
            <a:r>
              <a:rPr lang="es-419" dirty="0" smtClean="0">
                <a:solidFill>
                  <a:srgbClr val="FF0000"/>
                </a:solidFill>
              </a:rPr>
              <a:t> </a:t>
            </a:r>
            <a:r>
              <a:rPr lang="es-419" dirty="0" smtClean="0"/>
              <a:t>para la formulación de políticas y estrategias d</a:t>
            </a:r>
            <a:r>
              <a:rPr lang="es-BO" dirty="0" smtClean="0"/>
              <a:t>e</a:t>
            </a:r>
            <a:r>
              <a:rPr lang="es-419" dirty="0" smtClean="0"/>
              <a:t> desarrollo económico local.</a:t>
            </a:r>
          </a:p>
          <a:p>
            <a:pPr>
              <a:buClr>
                <a:srgbClr val="0070C0"/>
              </a:buClr>
            </a:pPr>
            <a:r>
              <a:rPr lang="es-BO" dirty="0" smtClean="0"/>
              <a:t>Las instituciones más </a:t>
            </a:r>
            <a:r>
              <a:rPr lang="es-BO" dirty="0" smtClean="0">
                <a:solidFill>
                  <a:srgbClr val="FF0000"/>
                </a:solidFill>
              </a:rPr>
              <a:t>sostenibles</a:t>
            </a:r>
            <a:r>
              <a:rPr lang="es-BO" dirty="0" smtClean="0"/>
              <a:t> son aquellas que activan a los ciudadanos y </a:t>
            </a:r>
            <a:r>
              <a:rPr lang="es-BO" dirty="0" smtClean="0">
                <a:solidFill>
                  <a:srgbClr val="FF0000"/>
                </a:solidFill>
              </a:rPr>
              <a:t>movilizan recursos locales </a:t>
            </a:r>
            <a:r>
              <a:rPr lang="es-BO" dirty="0" smtClean="0"/>
              <a:t>para resolver problemas sociales y de bienestar de la comunidad.</a:t>
            </a:r>
          </a:p>
          <a:p>
            <a:pPr>
              <a:buClr>
                <a:srgbClr val="0070C0"/>
              </a:buClr>
            </a:pPr>
            <a:r>
              <a:rPr lang="es-BO" dirty="0" smtClean="0"/>
              <a:t>R</a:t>
            </a:r>
            <a:r>
              <a:rPr lang="es-BO" dirty="0" smtClean="0"/>
              <a:t>esponsabilidad </a:t>
            </a:r>
            <a:r>
              <a:rPr lang="es-BO" dirty="0" smtClean="0"/>
              <a:t>colectiva… empoderamiento de la ciudadanía 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4448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lowchart: Process 27"/>
          <p:cNvSpPr/>
          <p:nvPr/>
        </p:nvSpPr>
        <p:spPr>
          <a:xfrm>
            <a:off x="31110" y="1340768"/>
            <a:ext cx="9112890" cy="5143499"/>
          </a:xfrm>
          <a:prstGeom prst="flowChartProcess">
            <a:avLst/>
          </a:prstGeom>
          <a:solidFill>
            <a:schemeClr val="bg1"/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900" dirty="0"/>
          </a:p>
        </p:txBody>
      </p:sp>
      <p:grpSp>
        <p:nvGrpSpPr>
          <p:cNvPr id="4" name="Group 3"/>
          <p:cNvGrpSpPr/>
          <p:nvPr/>
        </p:nvGrpSpPr>
        <p:grpSpPr>
          <a:xfrm>
            <a:off x="375642" y="1340768"/>
            <a:ext cx="8454935" cy="5143499"/>
            <a:chOff x="3973133" y="2178978"/>
            <a:chExt cx="3653345" cy="2860674"/>
          </a:xfrm>
          <a:solidFill>
            <a:srgbClr val="FFFF00"/>
          </a:solidFill>
        </p:grpSpPr>
        <p:sp>
          <p:nvSpPr>
            <p:cNvPr id="5" name="Freeform 4"/>
            <p:cNvSpPr/>
            <p:nvPr/>
          </p:nvSpPr>
          <p:spPr>
            <a:xfrm rot="21600000">
              <a:off x="3973133" y="2178978"/>
              <a:ext cx="1826673" cy="1430338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0" y="1826671"/>
                  </a:moveTo>
                  <a:lnTo>
                    <a:pt x="0" y="304452"/>
                  </a:lnTo>
                  <a:cubicBezTo>
                    <a:pt x="0" y="136308"/>
                    <a:pt x="83575" y="1"/>
                    <a:pt x="186670" y="1"/>
                  </a:cubicBezTo>
                  <a:lnTo>
                    <a:pt x="1430337" y="1"/>
                  </a:lnTo>
                  <a:lnTo>
                    <a:pt x="1430337" y="1826671"/>
                  </a:lnTo>
                  <a:lnTo>
                    <a:pt x="0" y="1826671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5" rIns="85344" bIns="353533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419" sz="1800" b="1" dirty="0" smtClean="0">
                  <a:solidFill>
                    <a:srgbClr val="002060"/>
                  </a:solidFill>
                </a:rPr>
                <a:t>Alcance </a:t>
              </a:r>
              <a:r>
                <a:rPr lang="es-BO" sz="1800" b="1" dirty="0" smtClean="0">
                  <a:solidFill>
                    <a:srgbClr val="002060"/>
                  </a:solidFill>
                </a:rPr>
                <a:t>amplio </a:t>
              </a:r>
              <a:r>
                <a:rPr lang="es-419" sz="1800" b="1" dirty="0" smtClean="0">
                  <a:solidFill>
                    <a:srgbClr val="002060"/>
                  </a:solidFill>
                </a:rPr>
                <a:t>e integral del desarrollo local</a:t>
              </a:r>
              <a:endParaRPr lang="es-419" sz="1800" b="1" dirty="0">
                <a:solidFill>
                  <a:srgbClr val="002060"/>
                </a:solidFill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5799806" y="2178978"/>
              <a:ext cx="1826672" cy="1430337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0" y="0"/>
                  </a:moveTo>
                  <a:lnTo>
                    <a:pt x="1588278" y="0"/>
                  </a:lnTo>
                  <a:cubicBezTo>
                    <a:pt x="1719939" y="0"/>
                    <a:pt x="1826672" y="106733"/>
                    <a:pt x="1826672" y="238394"/>
                  </a:cubicBezTo>
                  <a:lnTo>
                    <a:pt x="1826672" y="1430337"/>
                  </a:lnTo>
                  <a:lnTo>
                    <a:pt x="0" y="1430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3465231"/>
                <a:satOff val="-15989"/>
                <a:lumOff val="588"/>
                <a:alphaOff val="0"/>
              </a:schemeClr>
            </a:fillRef>
            <a:effectRef idx="0">
              <a:schemeClr val="accent4">
                <a:hueOff val="3465231"/>
                <a:satOff val="-15989"/>
                <a:lumOff val="58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353533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800" b="1" dirty="0" smtClean="0">
                  <a:solidFill>
                    <a:srgbClr val="002060"/>
                  </a:solidFill>
                </a:rPr>
                <a:t>Sistema de Planificación mejorado</a:t>
              </a:r>
              <a:endParaRPr lang="es-419" sz="1800" b="1" dirty="0">
                <a:solidFill>
                  <a:srgbClr val="002060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 rot="21600000">
              <a:off x="3973134" y="3609315"/>
              <a:ext cx="1826673" cy="1430337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1826672" y="1430337"/>
                  </a:moveTo>
                  <a:lnTo>
                    <a:pt x="238394" y="1430337"/>
                  </a:lnTo>
                  <a:cubicBezTo>
                    <a:pt x="106733" y="1430337"/>
                    <a:pt x="0" y="1323604"/>
                    <a:pt x="0" y="1191943"/>
                  </a:cubicBezTo>
                  <a:lnTo>
                    <a:pt x="0" y="0"/>
                  </a:lnTo>
                  <a:lnTo>
                    <a:pt x="1826672" y="0"/>
                  </a:lnTo>
                  <a:lnTo>
                    <a:pt x="1826672" y="1430337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6930461"/>
                <a:satOff val="-31979"/>
                <a:lumOff val="1177"/>
                <a:alphaOff val="0"/>
              </a:schemeClr>
            </a:fillRef>
            <a:effectRef idx="0">
              <a:schemeClr val="accent4">
                <a:hueOff val="6930461"/>
                <a:satOff val="-31979"/>
                <a:lumOff val="1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2" rIns="85345" bIns="85345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800" b="1" dirty="0" smtClean="0">
                  <a:solidFill>
                    <a:srgbClr val="002060"/>
                  </a:solidFill>
                </a:rPr>
                <a:t>Instrumentos financieros para el desarrollo local diversificados y mejorados </a:t>
              </a:r>
              <a:endParaRPr lang="es-419" sz="1800" b="1" dirty="0">
                <a:solidFill>
                  <a:srgbClr val="002060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5799805" y="3609314"/>
              <a:ext cx="1826673" cy="1430338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1430337" y="1"/>
                  </a:moveTo>
                  <a:lnTo>
                    <a:pt x="1430337" y="1522220"/>
                  </a:lnTo>
                  <a:cubicBezTo>
                    <a:pt x="1430337" y="1690364"/>
                    <a:pt x="1346762" y="1826671"/>
                    <a:pt x="1243667" y="1826671"/>
                  </a:cubicBezTo>
                  <a:lnTo>
                    <a:pt x="0" y="1826671"/>
                  </a:lnTo>
                  <a:lnTo>
                    <a:pt x="0" y="1"/>
                  </a:lnTo>
                  <a:lnTo>
                    <a:pt x="1430337" y="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3" rIns="85345" bIns="85345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800" b="1" dirty="0" smtClean="0">
                  <a:solidFill>
                    <a:srgbClr val="002060"/>
                  </a:solidFill>
                </a:rPr>
                <a:t>Mejores instituciones y espacio para innovación en la implementación de acciones de desarrollo</a:t>
              </a:r>
              <a:endParaRPr lang="es-419" sz="18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309963" y="3140630"/>
            <a:ext cx="4463333" cy="1543769"/>
            <a:chOff x="4912840" y="2144528"/>
            <a:chExt cx="4033898" cy="3673598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4" name="Freeform 23"/>
            <p:cNvSpPr/>
            <p:nvPr/>
          </p:nvSpPr>
          <p:spPr>
            <a:xfrm>
              <a:off x="4912840" y="2163003"/>
              <a:ext cx="4033898" cy="3655123"/>
            </a:xfrm>
            <a:custGeom>
              <a:avLst/>
              <a:gdLst>
                <a:gd name="connsiteX0" fmla="*/ 1827561 w 3655123"/>
                <a:gd name="connsiteY0" fmla="*/ 0 h 3655123"/>
                <a:gd name="connsiteX1" fmla="*/ 3655123 w 3655123"/>
                <a:gd name="connsiteY1" fmla="*/ 1827562 h 3655123"/>
                <a:gd name="connsiteX2" fmla="*/ 1827561 w 3655123"/>
                <a:gd name="connsiteY2" fmla="*/ 3655124 h 3655123"/>
                <a:gd name="connsiteX3" fmla="*/ 1827562 w 3655123"/>
                <a:gd name="connsiteY3" fmla="*/ 1827562 h 3655123"/>
                <a:gd name="connsiteX4" fmla="*/ 1827561 w 3655123"/>
                <a:gd name="connsiteY4" fmla="*/ 0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1" y="0"/>
                  </a:moveTo>
                  <a:cubicBezTo>
                    <a:pt x="2836896" y="0"/>
                    <a:pt x="3655123" y="818227"/>
                    <a:pt x="3655123" y="1827562"/>
                  </a:cubicBezTo>
                  <a:cubicBezTo>
                    <a:pt x="3655123" y="2836897"/>
                    <a:pt x="2836896" y="3655124"/>
                    <a:pt x="1827561" y="3655124"/>
                  </a:cubicBezTo>
                  <a:cubicBezTo>
                    <a:pt x="1827561" y="3045937"/>
                    <a:pt x="1827562" y="2436749"/>
                    <a:pt x="1827562" y="1827562"/>
                  </a:cubicBezTo>
                  <a:cubicBezTo>
                    <a:pt x="1827562" y="1218375"/>
                    <a:pt x="1827561" y="609187"/>
                    <a:pt x="1827561" y="0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5912" tIns="423178" rIns="423178" bIns="423178" numCol="1" spcCol="1270" anchor="ctr" anchorCtr="0">
              <a:noAutofit/>
            </a:bodyPr>
            <a:lstStyle/>
            <a:p>
              <a:pPr algn="r" defTabSz="533400">
                <a:lnSpc>
                  <a:spcPct val="90000"/>
                </a:lnSpc>
                <a:spcAft>
                  <a:spcPct val="35000"/>
                </a:spcAft>
              </a:pPr>
              <a:endParaRPr lang="es-BO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algn="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4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   Capacidad 	    Administrativa</a:t>
              </a:r>
              <a:endParaRPr lang="es-419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5038150" y="2144528"/>
              <a:ext cx="3844510" cy="3655123"/>
            </a:xfrm>
            <a:custGeom>
              <a:avLst/>
              <a:gdLst>
                <a:gd name="connsiteX0" fmla="*/ 1827562 w 3655123"/>
                <a:gd name="connsiteY0" fmla="*/ 3655123 h 3655123"/>
                <a:gd name="connsiteX1" fmla="*/ 0 w 3655123"/>
                <a:gd name="connsiteY1" fmla="*/ 1827561 h 3655123"/>
                <a:gd name="connsiteX2" fmla="*/ 1827562 w 3655123"/>
                <a:gd name="connsiteY2" fmla="*/ -1 h 3655123"/>
                <a:gd name="connsiteX3" fmla="*/ 1827562 w 3655123"/>
                <a:gd name="connsiteY3" fmla="*/ 1827562 h 3655123"/>
                <a:gd name="connsiteX4" fmla="*/ 1827562 w 3655123"/>
                <a:gd name="connsiteY4" fmla="*/ 3655123 h 3655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5123" h="3655123">
                  <a:moveTo>
                    <a:pt x="1827562" y="3655123"/>
                  </a:moveTo>
                  <a:cubicBezTo>
                    <a:pt x="818227" y="3655123"/>
                    <a:pt x="0" y="2836896"/>
                    <a:pt x="0" y="1827561"/>
                  </a:cubicBezTo>
                  <a:cubicBezTo>
                    <a:pt x="0" y="818226"/>
                    <a:pt x="818227" y="-1"/>
                    <a:pt x="1827562" y="-1"/>
                  </a:cubicBezTo>
                  <a:lnTo>
                    <a:pt x="1827562" y="1827562"/>
                  </a:lnTo>
                  <a:lnTo>
                    <a:pt x="1827562" y="3655123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6861" tIns="423178" rIns="1402229" bIns="423178" numCol="1" spcCol="1270" anchor="ctr" anchorCtr="0">
              <a:noAutofit/>
            </a:bodyPr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</a:pPr>
              <a:endParaRPr lang="es-BO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pPr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4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Liderazgo &amp;</a:t>
              </a:r>
            </a:p>
            <a:p>
              <a:pPr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14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Gerencia</a:t>
              </a:r>
              <a:r>
                <a:rPr lang="es-419" sz="14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906610" y="2485496"/>
              <a:ext cx="2063931" cy="100376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4400" b="1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G L</a:t>
              </a:r>
              <a:endParaRPr lang="es-419" sz="4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385920" y="74854"/>
            <a:ext cx="8444657" cy="90587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s-BO" sz="2800" dirty="0">
                <a:solidFill>
                  <a:schemeClr val="bg1"/>
                </a:solidFill>
              </a:rPr>
              <a:t>5</a:t>
            </a:r>
            <a:r>
              <a:rPr lang="es-BO" sz="2800" dirty="0" smtClean="0">
                <a:solidFill>
                  <a:schemeClr val="bg1"/>
                </a:solidFill>
              </a:rPr>
              <a:t>. </a:t>
            </a:r>
            <a:r>
              <a:rPr lang="es-BO" sz="2800" dirty="0" smtClean="0">
                <a:solidFill>
                  <a:schemeClr val="bg1"/>
                </a:solidFill>
              </a:rPr>
              <a:t>Mejoras en los Sistemas de Gestión del Desarrollo Local</a:t>
            </a:r>
            <a:endParaRPr lang="es-419" sz="2800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0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Alcance </a:t>
            </a:r>
            <a:r>
              <a:rPr lang="es-BO" dirty="0"/>
              <a:t>amplio </a:t>
            </a:r>
            <a:r>
              <a:rPr lang="es-419" dirty="0"/>
              <a:t>e integral del desarrollo </a:t>
            </a:r>
            <a:r>
              <a:rPr lang="es-419" dirty="0" smtClean="0"/>
              <a:t>local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</a:pPr>
            <a:r>
              <a:rPr lang="es-BO" dirty="0" smtClean="0"/>
              <a:t>Los gobiernos locales deben tener un </a:t>
            </a:r>
            <a:r>
              <a:rPr lang="es-BO" dirty="0" smtClean="0">
                <a:solidFill>
                  <a:srgbClr val="FF0000"/>
                </a:solidFill>
              </a:rPr>
              <a:t>mandato amplio </a:t>
            </a:r>
            <a:r>
              <a:rPr lang="es-BO" dirty="0" smtClean="0"/>
              <a:t>para el </a:t>
            </a:r>
            <a:r>
              <a:rPr lang="es-BO" dirty="0" smtClean="0"/>
              <a:t>desarrollo, </a:t>
            </a:r>
            <a:r>
              <a:rPr lang="es-BO" dirty="0" smtClean="0"/>
              <a:t>definiendo e implementando sus propias políticas que respondan a los intereses de sus mandantes.</a:t>
            </a:r>
          </a:p>
          <a:p>
            <a:pPr>
              <a:buClr>
                <a:srgbClr val="0070C0"/>
              </a:buClr>
            </a:pPr>
            <a:r>
              <a:rPr lang="es-BO" dirty="0" smtClean="0"/>
              <a:t>Los gobiernos locales </a:t>
            </a:r>
            <a:r>
              <a:rPr lang="es-BO" dirty="0" smtClean="0">
                <a:solidFill>
                  <a:srgbClr val="FF0000"/>
                </a:solidFill>
              </a:rPr>
              <a:t>no deben ser solamente agentes </a:t>
            </a:r>
            <a:r>
              <a:rPr lang="es-BO" dirty="0" smtClean="0"/>
              <a:t>del gobierno central para mejorar la eficiencia </a:t>
            </a:r>
            <a:r>
              <a:rPr lang="es-BO" dirty="0" err="1" smtClean="0"/>
              <a:t>asignativa</a:t>
            </a:r>
            <a:r>
              <a:rPr lang="es-BO" dirty="0" smtClean="0"/>
              <a:t> del gasto público.  Deben ser verdaderos </a:t>
            </a:r>
            <a:r>
              <a:rPr lang="es-BO" dirty="0" smtClean="0">
                <a:solidFill>
                  <a:srgbClr val="FF0000"/>
                </a:solidFill>
              </a:rPr>
              <a:t>agentes de promoción del desarrollo</a:t>
            </a:r>
            <a:r>
              <a:rPr lang="es-BO" dirty="0" smtClean="0"/>
              <a:t>.</a:t>
            </a:r>
          </a:p>
          <a:p>
            <a:pPr>
              <a:buClr>
                <a:srgbClr val="0070C0"/>
              </a:buClr>
            </a:pPr>
            <a:r>
              <a:rPr lang="es-BO" dirty="0"/>
              <a:t>Acabar con el </a:t>
            </a:r>
            <a:r>
              <a:rPr lang="es-BO" dirty="0">
                <a:solidFill>
                  <a:srgbClr val="FF0000"/>
                </a:solidFill>
              </a:rPr>
              <a:t>falso dilema entre capacidades-funciones-recursos</a:t>
            </a:r>
            <a:r>
              <a:rPr lang="es-BO" dirty="0"/>
              <a:t> que limita la descentralización.  Esta es una relación circular… no lineal!!! Y, como tal puede comenzar en cualquier punto</a:t>
            </a:r>
            <a:r>
              <a:rPr lang="es-BO" dirty="0" smtClean="0"/>
              <a:t>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60123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/>
              <a:t>Sistema de Planificación mejorado</a:t>
            </a:r>
            <a:r>
              <a:rPr lang="es-ES" dirty="0"/>
              <a:t>(2</a:t>
            </a:r>
            <a:r>
              <a:rPr lang="es-ES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0070C0"/>
              </a:buClr>
            </a:pPr>
            <a:r>
              <a:rPr lang="es-ES" dirty="0"/>
              <a:t>Distinguir y articular (a) la planificación local y (b) la localización de nacional (o incluso mundial, como en el caso de los ODM) objetivos de desarrollo.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es-ES" dirty="0"/>
              <a:t>Las cuestiones clave que deben abordarse </a:t>
            </a:r>
            <a:r>
              <a:rPr lang="es-ES" dirty="0" smtClean="0"/>
              <a:t>son:</a:t>
            </a:r>
            <a:endParaRPr lang="es-ES" dirty="0"/>
          </a:p>
          <a:p>
            <a:pPr>
              <a:buClr>
                <a:srgbClr val="0070C0"/>
              </a:buClr>
            </a:pPr>
            <a:r>
              <a:rPr lang="es-ES" dirty="0"/>
              <a:t>La identificación de las </a:t>
            </a:r>
            <a:r>
              <a:rPr lang="es-ES" dirty="0">
                <a:solidFill>
                  <a:srgbClr val="FF0000"/>
                </a:solidFill>
              </a:rPr>
              <a:t>escalas territoriales </a:t>
            </a:r>
            <a:r>
              <a:rPr lang="es-ES" dirty="0" smtClean="0"/>
              <a:t>pertinentes (nacional, regional, departamental, municipal, metropolitana etc.)</a:t>
            </a:r>
            <a:endParaRPr lang="es-ES" dirty="0"/>
          </a:p>
          <a:p>
            <a:pPr>
              <a:buClr>
                <a:srgbClr val="0070C0"/>
              </a:buClr>
            </a:pPr>
            <a:r>
              <a:rPr lang="es-ES" dirty="0"/>
              <a:t>El </a:t>
            </a:r>
            <a:r>
              <a:rPr lang="es-ES" dirty="0">
                <a:solidFill>
                  <a:srgbClr val="FF0000"/>
                </a:solidFill>
              </a:rPr>
              <a:t>fortalecimiento de las instituciones </a:t>
            </a:r>
            <a:r>
              <a:rPr lang="es-ES" dirty="0"/>
              <a:t>de planificación </a:t>
            </a:r>
            <a:r>
              <a:rPr lang="es-ES" dirty="0" smtClean="0"/>
              <a:t>del DL</a:t>
            </a:r>
            <a:endParaRPr lang="es-ES" dirty="0"/>
          </a:p>
          <a:p>
            <a:pPr>
              <a:buClr>
                <a:srgbClr val="0070C0"/>
              </a:buClr>
            </a:pPr>
            <a:r>
              <a:rPr lang="es-ES" dirty="0"/>
              <a:t>La elección de los </a:t>
            </a:r>
            <a:r>
              <a:rPr lang="es-ES" dirty="0">
                <a:solidFill>
                  <a:srgbClr val="FF0000"/>
                </a:solidFill>
              </a:rPr>
              <a:t>instrumentos de planificación </a:t>
            </a:r>
            <a:r>
              <a:rPr lang="es-ES" dirty="0" smtClean="0"/>
              <a:t>apropiada</a:t>
            </a:r>
            <a:endParaRPr lang="es-ES" dirty="0"/>
          </a:p>
          <a:p>
            <a:pPr>
              <a:buClr>
                <a:srgbClr val="0070C0"/>
              </a:buClr>
            </a:pPr>
            <a:r>
              <a:rPr lang="es-ES" dirty="0" smtClean="0"/>
              <a:t>El </a:t>
            </a:r>
            <a:r>
              <a:rPr lang="es-ES" dirty="0"/>
              <a:t>desarrollo de un sistema de apoyo a la </a:t>
            </a:r>
            <a:r>
              <a:rPr lang="es-ES" dirty="0" smtClean="0"/>
              <a:t>planificación Efectiva</a:t>
            </a:r>
            <a:r>
              <a:rPr lang="es-BO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073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13"/>
          <p:cNvSpPr/>
          <p:nvPr/>
        </p:nvSpPr>
        <p:spPr>
          <a:xfrm>
            <a:off x="5699827" y="2911670"/>
            <a:ext cx="524435" cy="149243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endParaRPr lang="es-419" sz="14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2225870"/>
            <a:ext cx="2017987" cy="6858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 smtClean="0"/>
              <a:t>Gobierno </a:t>
            </a:r>
            <a:r>
              <a:rPr lang="es-419" sz="1600" dirty="0" smtClean="0"/>
              <a:t>Central</a:t>
            </a:r>
            <a:endParaRPr lang="es-419" sz="1600" dirty="0"/>
          </a:p>
        </p:txBody>
      </p:sp>
      <p:sp>
        <p:nvSpPr>
          <p:cNvPr id="7" name="Rectangle 6"/>
          <p:cNvSpPr/>
          <p:nvPr/>
        </p:nvSpPr>
        <p:spPr>
          <a:xfrm>
            <a:off x="323528" y="3319883"/>
            <a:ext cx="2014720" cy="6858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 smtClean="0"/>
              <a:t>Gobierno </a:t>
            </a:r>
            <a:r>
              <a:rPr lang="es-BO" sz="1500" dirty="0" smtClean="0"/>
              <a:t>Provincial/Departamental/Regional</a:t>
            </a:r>
            <a:endParaRPr lang="es-419" sz="1500" dirty="0"/>
          </a:p>
        </p:txBody>
      </p:sp>
      <p:sp>
        <p:nvSpPr>
          <p:cNvPr id="8" name="Rectangle 7"/>
          <p:cNvSpPr/>
          <p:nvPr/>
        </p:nvSpPr>
        <p:spPr>
          <a:xfrm>
            <a:off x="323528" y="4404105"/>
            <a:ext cx="2011454" cy="685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 smtClean="0"/>
              <a:t>Gobierno </a:t>
            </a:r>
            <a:r>
              <a:rPr lang="es-419" sz="1600" dirty="0" smtClean="0"/>
              <a:t>Local</a:t>
            </a:r>
            <a:endParaRPr lang="es-419" sz="1600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153961361"/>
              </p:ext>
            </p:extLst>
          </p:nvPr>
        </p:nvGraphicFramePr>
        <p:xfrm>
          <a:off x="5792228" y="4614908"/>
          <a:ext cx="2765612" cy="17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Down Arrow Callout 11"/>
          <p:cNvSpPr/>
          <p:nvPr/>
        </p:nvSpPr>
        <p:spPr>
          <a:xfrm>
            <a:off x="3059206" y="2225870"/>
            <a:ext cx="3287806" cy="1094013"/>
          </a:xfrm>
          <a:prstGeom prst="downArrowCallout">
            <a:avLst>
              <a:gd name="adj1" fmla="val 21725"/>
              <a:gd name="adj2" fmla="val 24877"/>
              <a:gd name="adj3" fmla="val 18450"/>
              <a:gd name="adj4" fmla="val 64977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 smtClean="0"/>
              <a:t>Plan Nacional de Desarrollo</a:t>
            </a:r>
            <a:endParaRPr lang="es-419" sz="1600" dirty="0"/>
          </a:p>
        </p:txBody>
      </p:sp>
      <p:sp>
        <p:nvSpPr>
          <p:cNvPr id="13" name="Down Arrow Callout 12"/>
          <p:cNvSpPr/>
          <p:nvPr/>
        </p:nvSpPr>
        <p:spPr>
          <a:xfrm>
            <a:off x="3059206" y="3319883"/>
            <a:ext cx="2643887" cy="1084222"/>
          </a:xfrm>
          <a:prstGeom prst="downArrowCallou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500" dirty="0" smtClean="0"/>
              <a:t>Plan </a:t>
            </a:r>
            <a:r>
              <a:rPr lang="es-BO" sz="1500" dirty="0" smtClean="0"/>
              <a:t>Provincial/Departamental/Regional </a:t>
            </a:r>
            <a:r>
              <a:rPr lang="es-BO" sz="1500" dirty="0" smtClean="0"/>
              <a:t>de Desarrollo</a:t>
            </a:r>
            <a:endParaRPr lang="es-419" sz="1500" dirty="0"/>
          </a:p>
        </p:txBody>
      </p:sp>
      <p:sp>
        <p:nvSpPr>
          <p:cNvPr id="15" name="Rectangle 14"/>
          <p:cNvSpPr/>
          <p:nvPr/>
        </p:nvSpPr>
        <p:spPr>
          <a:xfrm>
            <a:off x="3075321" y="4413896"/>
            <a:ext cx="3148941" cy="685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 smtClean="0"/>
              <a:t>Plan de Desarrollo </a:t>
            </a:r>
            <a:r>
              <a:rPr lang="es-419" sz="1600" dirty="0" smtClean="0"/>
              <a:t>Local</a:t>
            </a:r>
            <a:endParaRPr lang="es-BO" sz="1600" dirty="0" smtClean="0"/>
          </a:p>
          <a:p>
            <a:pPr algn="ctr"/>
            <a:r>
              <a:rPr lang="es-BO" sz="1600" dirty="0" smtClean="0"/>
              <a:t>(Diferente al plan corporativo de GL)</a:t>
            </a:r>
            <a:endParaRPr lang="es-419" sz="1600" dirty="0"/>
          </a:p>
        </p:txBody>
      </p:sp>
      <p:sp>
        <p:nvSpPr>
          <p:cNvPr id="16" name="Striped Right Arrow 15"/>
          <p:cNvSpPr/>
          <p:nvPr/>
        </p:nvSpPr>
        <p:spPr>
          <a:xfrm rot="16200000">
            <a:off x="6888702" y="4624209"/>
            <a:ext cx="2789869" cy="510501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400" dirty="0" smtClean="0"/>
              <a:t>Planificación Participativa</a:t>
            </a:r>
            <a:endParaRPr lang="es-419" sz="1400" dirty="0"/>
          </a:p>
        </p:txBody>
      </p:sp>
      <p:sp>
        <p:nvSpPr>
          <p:cNvPr id="18" name="Striped Right Arrow 17"/>
          <p:cNvSpPr/>
          <p:nvPr/>
        </p:nvSpPr>
        <p:spPr>
          <a:xfrm>
            <a:off x="2341515" y="2380513"/>
            <a:ext cx="733806" cy="363474"/>
          </a:xfrm>
          <a:prstGeom prst="striped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600" dirty="0"/>
          </a:p>
        </p:txBody>
      </p:sp>
      <p:sp>
        <p:nvSpPr>
          <p:cNvPr id="19" name="Striped Right Arrow 18"/>
          <p:cNvSpPr/>
          <p:nvPr/>
        </p:nvSpPr>
        <p:spPr>
          <a:xfrm>
            <a:off x="2334982" y="3451764"/>
            <a:ext cx="733806" cy="363474"/>
          </a:xfrm>
          <a:prstGeom prst="striped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600" dirty="0"/>
          </a:p>
        </p:txBody>
      </p:sp>
      <p:sp>
        <p:nvSpPr>
          <p:cNvPr id="20" name="Striped Right Arrow 19"/>
          <p:cNvSpPr/>
          <p:nvPr/>
        </p:nvSpPr>
        <p:spPr>
          <a:xfrm>
            <a:off x="2325400" y="4545777"/>
            <a:ext cx="749921" cy="363474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600" dirty="0"/>
          </a:p>
        </p:txBody>
      </p:sp>
      <p:sp>
        <p:nvSpPr>
          <p:cNvPr id="22" name="Down Arrow 21"/>
          <p:cNvSpPr/>
          <p:nvPr/>
        </p:nvSpPr>
        <p:spPr>
          <a:xfrm>
            <a:off x="8538886" y="2225870"/>
            <a:ext cx="522517" cy="4048526"/>
          </a:xfrm>
          <a:prstGeom prst="downArrow">
            <a:avLst/>
          </a:prstGeom>
          <a:solidFill>
            <a:srgbClr val="2D5EC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BO" sz="1400" dirty="0" smtClean="0"/>
              <a:t>Planificación Indicativa</a:t>
            </a:r>
            <a:endParaRPr lang="es-419" sz="14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67544" y="1229924"/>
            <a:ext cx="8289707" cy="610495"/>
          </a:xfrm>
          <a:prstGeom prst="rect">
            <a:avLst/>
          </a:prstGeom>
          <a:solidFill>
            <a:srgbClr val="0F5494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s-419" sz="1500" b="1" kern="0" dirty="0" smtClean="0">
                <a:solidFill>
                  <a:schemeClr val="bg1"/>
                </a:solidFill>
              </a:rPr>
              <a:t>El desarrollo local es </a:t>
            </a:r>
            <a:r>
              <a:rPr lang="es-419" sz="1500" b="1" kern="0" dirty="0" err="1" smtClean="0">
                <a:solidFill>
                  <a:schemeClr val="bg1"/>
                </a:solidFill>
              </a:rPr>
              <a:t>multi</a:t>
            </a:r>
            <a:r>
              <a:rPr lang="es-419" sz="1500" b="1" kern="0" dirty="0" smtClean="0">
                <a:solidFill>
                  <a:schemeClr val="bg1"/>
                </a:solidFill>
              </a:rPr>
              <a:t>-escalar e incluye </a:t>
            </a:r>
            <a:r>
              <a:rPr lang="es-BO" sz="1500" b="1" kern="0" dirty="0" smtClean="0">
                <a:solidFill>
                  <a:schemeClr val="bg1"/>
                </a:solidFill>
              </a:rPr>
              <a:t>actores, </a:t>
            </a:r>
            <a:r>
              <a:rPr lang="es-419" sz="1500" b="1" kern="0" dirty="0" smtClean="0">
                <a:solidFill>
                  <a:schemeClr val="bg1"/>
                </a:solidFill>
              </a:rPr>
              <a:t>grupos de interés y redes en distintos niveles.</a:t>
            </a:r>
            <a:endParaRPr lang="es-419" sz="1500" b="1" kern="0" dirty="0">
              <a:solidFill>
                <a:schemeClr val="bg1"/>
              </a:solidFill>
            </a:endParaRPr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771678452"/>
              </p:ext>
            </p:extLst>
          </p:nvPr>
        </p:nvGraphicFramePr>
        <p:xfrm>
          <a:off x="3275856" y="5394552"/>
          <a:ext cx="897326" cy="6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131494865"/>
              </p:ext>
            </p:extLst>
          </p:nvPr>
        </p:nvGraphicFramePr>
        <p:xfrm>
          <a:off x="4139952" y="5408432"/>
          <a:ext cx="897326" cy="6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Left Arrow 8"/>
          <p:cNvSpPr/>
          <p:nvPr/>
        </p:nvSpPr>
        <p:spPr bwMode="auto">
          <a:xfrm>
            <a:off x="467544" y="6032078"/>
            <a:ext cx="5756718" cy="484632"/>
          </a:xfrm>
          <a:prstGeom prst="leftArrow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sz="16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Coordinación horizontal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53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/>
              <a:t>Instrumentos financieros diversificados y mejorados </a:t>
            </a:r>
            <a:r>
              <a:rPr lang="es-BO" dirty="0" smtClean="0"/>
              <a:t>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Clr>
                <a:srgbClr val="2D5EC1"/>
              </a:buClr>
            </a:pPr>
            <a:r>
              <a:rPr lang="es-ES" dirty="0"/>
              <a:t>Diversificar </a:t>
            </a:r>
            <a:r>
              <a:rPr lang="es-ES" dirty="0" smtClean="0"/>
              <a:t>mecanismos y fuentes de financiamiento para el desarrollo local. </a:t>
            </a:r>
            <a:r>
              <a:rPr lang="es-ES" dirty="0"/>
              <a:t>que </a:t>
            </a:r>
            <a:r>
              <a:rPr lang="es-ES" dirty="0" smtClean="0"/>
              <a:t>incluye:</a:t>
            </a:r>
            <a:endParaRPr lang="es-ES" dirty="0"/>
          </a:p>
          <a:p>
            <a:pPr>
              <a:buClr>
                <a:srgbClr val="2D5EC1"/>
              </a:buClr>
            </a:pPr>
            <a:r>
              <a:rPr lang="es-ES" dirty="0" smtClean="0"/>
              <a:t>Significativas fuentes de </a:t>
            </a:r>
            <a:r>
              <a:rPr lang="es-ES" dirty="0" smtClean="0">
                <a:solidFill>
                  <a:srgbClr val="FF0000"/>
                </a:solidFill>
              </a:rPr>
              <a:t>ingresos propios </a:t>
            </a:r>
            <a:r>
              <a:rPr lang="es-ES" dirty="0" smtClean="0"/>
              <a:t>(tributarios y no tributarios) </a:t>
            </a:r>
            <a:r>
              <a:rPr lang="es-ES" dirty="0"/>
              <a:t>y </a:t>
            </a:r>
            <a:r>
              <a:rPr lang="es-ES" dirty="0" smtClean="0"/>
              <a:t>capacidad </a:t>
            </a:r>
            <a:r>
              <a:rPr lang="es-ES" dirty="0"/>
              <a:t>de definir la base y la tasa de impuestos </a:t>
            </a:r>
            <a:r>
              <a:rPr lang="es-ES" dirty="0" smtClean="0"/>
              <a:t>locales.</a:t>
            </a:r>
            <a:endParaRPr lang="es-ES" dirty="0"/>
          </a:p>
          <a:p>
            <a:pPr>
              <a:buClr>
                <a:srgbClr val="2D5EC1"/>
              </a:buClr>
            </a:pPr>
            <a:r>
              <a:rPr lang="es-ES" dirty="0" smtClean="0"/>
              <a:t>Un sistema de </a:t>
            </a:r>
            <a:r>
              <a:rPr lang="es-ES" dirty="0" smtClean="0">
                <a:solidFill>
                  <a:srgbClr val="FF0000"/>
                </a:solidFill>
              </a:rPr>
              <a:t>transferencias intergubernamentales </a:t>
            </a:r>
            <a:r>
              <a:rPr lang="es-ES" dirty="0" smtClean="0"/>
              <a:t>bien </a:t>
            </a:r>
            <a:r>
              <a:rPr lang="es-ES" dirty="0" smtClean="0"/>
              <a:t>diseñado. </a:t>
            </a:r>
            <a:r>
              <a:rPr lang="es-ES" dirty="0"/>
              <a:t>De particular importancia </a:t>
            </a:r>
            <a:r>
              <a:rPr lang="es-ES" dirty="0" smtClean="0"/>
              <a:t>son </a:t>
            </a:r>
            <a:r>
              <a:rPr lang="es-ES" dirty="0" smtClean="0"/>
              <a:t>las transferencias no condicionadas con fórmulas claras.</a:t>
            </a:r>
            <a:endParaRPr lang="es-ES" dirty="0"/>
          </a:p>
          <a:p>
            <a:pPr>
              <a:buClr>
                <a:srgbClr val="2D5EC1"/>
              </a:buClr>
            </a:pPr>
            <a:r>
              <a:rPr lang="es-ES" dirty="0" smtClean="0">
                <a:solidFill>
                  <a:srgbClr val="FF0000"/>
                </a:solidFill>
              </a:rPr>
              <a:t>Ventanas </a:t>
            </a:r>
            <a:r>
              <a:rPr lang="es-ES" dirty="0">
                <a:solidFill>
                  <a:srgbClr val="FF0000"/>
                </a:solidFill>
              </a:rPr>
              <a:t>de financiación </a:t>
            </a:r>
            <a:r>
              <a:rPr lang="es-ES" dirty="0" smtClean="0"/>
              <a:t>de </a:t>
            </a:r>
            <a:r>
              <a:rPr lang="es-ES" dirty="0"/>
              <a:t>inversiones </a:t>
            </a:r>
            <a:r>
              <a:rPr lang="es-ES" dirty="0" smtClean="0"/>
              <a:t>para </a:t>
            </a:r>
            <a:r>
              <a:rPr lang="es-ES" dirty="0"/>
              <a:t>atender </a:t>
            </a:r>
            <a:r>
              <a:rPr lang="es-ES" dirty="0" smtClean="0"/>
              <a:t>necesidades </a:t>
            </a:r>
            <a:r>
              <a:rPr lang="es-ES" dirty="0"/>
              <a:t>de inversiones locales de preparación, evaluación y financiación</a:t>
            </a:r>
          </a:p>
          <a:p>
            <a:pPr>
              <a:buClr>
                <a:srgbClr val="2D5EC1"/>
              </a:buClr>
            </a:pPr>
            <a:r>
              <a:rPr lang="es-ES" dirty="0" smtClean="0"/>
              <a:t>Acceso </a:t>
            </a:r>
            <a:r>
              <a:rPr lang="es-ES" dirty="0"/>
              <a:t>a los </a:t>
            </a:r>
            <a:r>
              <a:rPr lang="es-ES" dirty="0">
                <a:solidFill>
                  <a:srgbClr val="FF0000"/>
                </a:solidFill>
              </a:rPr>
              <a:t>mercados de capitales</a:t>
            </a:r>
            <a:r>
              <a:rPr lang="es-ES" dirty="0"/>
              <a:t>. </a:t>
            </a:r>
            <a:r>
              <a:rPr lang="es-ES" dirty="0" smtClean="0"/>
              <a:t>Mecanismos </a:t>
            </a:r>
            <a:r>
              <a:rPr lang="es-ES" dirty="0"/>
              <a:t>de financiación </a:t>
            </a:r>
            <a:r>
              <a:rPr lang="es-ES" dirty="0" smtClean="0"/>
              <a:t>“mancomunado" </a:t>
            </a:r>
            <a:r>
              <a:rPr lang="es-ES" dirty="0"/>
              <a:t>para reducir los riesgos y superar las limitaciones de capacidad</a:t>
            </a:r>
          </a:p>
          <a:p>
            <a:pPr>
              <a:buClr>
                <a:srgbClr val="2D5EC1"/>
              </a:buClr>
            </a:pPr>
            <a:r>
              <a:rPr lang="es-ES" dirty="0" smtClean="0">
                <a:solidFill>
                  <a:srgbClr val="FF0000"/>
                </a:solidFill>
              </a:rPr>
              <a:t>Delegación</a:t>
            </a:r>
            <a:r>
              <a:rPr lang="es-ES" dirty="0" smtClean="0"/>
              <a:t> </a:t>
            </a:r>
            <a:r>
              <a:rPr lang="es-ES" dirty="0"/>
              <a:t>arreglos contractuales eficaces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31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002060"/>
              </a:buClr>
            </a:pPr>
            <a:r>
              <a:rPr lang="es-BO" dirty="0" smtClean="0">
                <a:solidFill>
                  <a:srgbClr val="FF0000"/>
                </a:solidFill>
              </a:rPr>
              <a:t>Innovaciones</a:t>
            </a:r>
            <a:r>
              <a:rPr lang="es-BO" dirty="0" smtClean="0"/>
              <a:t> y espacio para la implementación de acciones de desarrollo permitiendo </a:t>
            </a:r>
            <a:r>
              <a:rPr lang="es-BO" dirty="0" smtClean="0">
                <a:solidFill>
                  <a:srgbClr val="FF0000"/>
                </a:solidFill>
              </a:rPr>
              <a:t>contratos con comunidades</a:t>
            </a:r>
            <a:r>
              <a:rPr lang="es-BO" dirty="0" smtClean="0"/>
              <a:t>, subcontrataciones, delegación, cesión de infraestructura pública en comodatos, arriendos, coproducción, trabajo voluntario, etc.</a:t>
            </a:r>
          </a:p>
          <a:p>
            <a:pPr>
              <a:buClr>
                <a:srgbClr val="002060"/>
              </a:buClr>
            </a:pPr>
            <a:r>
              <a:rPr lang="es-BO" dirty="0" smtClean="0"/>
              <a:t>Oportunidades de </a:t>
            </a:r>
            <a:r>
              <a:rPr lang="es-BO" dirty="0" smtClean="0">
                <a:solidFill>
                  <a:srgbClr val="FF0000"/>
                </a:solidFill>
              </a:rPr>
              <a:t>acuerdos público-privados </a:t>
            </a:r>
            <a:r>
              <a:rPr lang="es-BO" dirty="0" smtClean="0"/>
              <a:t>para la creación de infraestructura pública y provisión de servicios públicos.</a:t>
            </a:r>
          </a:p>
          <a:p>
            <a:pPr>
              <a:buClr>
                <a:srgbClr val="002060"/>
              </a:buClr>
            </a:pPr>
            <a:r>
              <a:rPr lang="es-BO" dirty="0" smtClean="0"/>
              <a:t>Abrir espacio para la </a:t>
            </a:r>
            <a:r>
              <a:rPr lang="es-BO" dirty="0" smtClean="0">
                <a:solidFill>
                  <a:srgbClr val="FF0000"/>
                </a:solidFill>
              </a:rPr>
              <a:t>participación de entes privados sin fines de lucro en la provisión </a:t>
            </a:r>
            <a:r>
              <a:rPr lang="es-BO" dirty="0" smtClean="0"/>
              <a:t>de servicios públicos como educación y salud.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1196752"/>
            <a:ext cx="8784976" cy="936625"/>
          </a:xfrm>
        </p:spPr>
        <p:txBody>
          <a:bodyPr>
            <a:noAutofit/>
          </a:bodyPr>
          <a:lstStyle/>
          <a:p>
            <a:r>
              <a:rPr lang="es-BO" dirty="0"/>
              <a:t>Mejores instituciones y espacio para innovación en la implementación </a:t>
            </a:r>
            <a:r>
              <a:rPr lang="es-BO" dirty="0" smtClean="0"/>
              <a:t>(4)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23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002060"/>
              </a:buClr>
            </a:pPr>
            <a:r>
              <a:rPr lang="es-ES" dirty="0"/>
              <a:t>Mejorar el marco regulatorio, para eliminar las reglas que pueden funcionar contra la movilización de recursos locales </a:t>
            </a:r>
            <a:r>
              <a:rPr lang="es-ES" dirty="0" smtClean="0"/>
              <a:t>y/o </a:t>
            </a:r>
            <a:r>
              <a:rPr lang="es-ES" dirty="0"/>
              <a:t>crear fuertes incentivos para </a:t>
            </a:r>
            <a:r>
              <a:rPr lang="es-ES" dirty="0" smtClean="0"/>
              <a:t>eludirlos </a:t>
            </a:r>
            <a:r>
              <a:rPr lang="es-ES" dirty="0" smtClean="0">
                <a:solidFill>
                  <a:srgbClr val="FF0000"/>
                </a:solidFill>
              </a:rPr>
              <a:t>(sistemas de contrataciones)</a:t>
            </a:r>
            <a:r>
              <a:rPr lang="es-ES" dirty="0" smtClean="0"/>
              <a:t>.</a:t>
            </a:r>
            <a:endParaRPr lang="es-ES" dirty="0"/>
          </a:p>
          <a:p>
            <a:pPr>
              <a:buClr>
                <a:srgbClr val="002060"/>
              </a:buClr>
            </a:pPr>
            <a:r>
              <a:rPr lang="es-ES" dirty="0"/>
              <a:t>Fortalecimiento de la capacidad de </a:t>
            </a:r>
            <a:r>
              <a:rPr lang="es-ES" dirty="0" smtClean="0"/>
              <a:t>GL </a:t>
            </a:r>
            <a:r>
              <a:rPr lang="es-ES" dirty="0"/>
              <a:t>para gestionar </a:t>
            </a:r>
            <a:r>
              <a:rPr lang="es-ES" dirty="0" smtClean="0"/>
              <a:t> procesos </a:t>
            </a:r>
            <a:r>
              <a:rPr lang="es-ES" dirty="0"/>
              <a:t>de </a:t>
            </a:r>
            <a:r>
              <a:rPr lang="es-ES" dirty="0" smtClean="0"/>
              <a:t>adquisición y también </a:t>
            </a:r>
            <a:r>
              <a:rPr lang="es-ES" dirty="0" smtClean="0">
                <a:solidFill>
                  <a:srgbClr val="FF0000"/>
                </a:solidFill>
              </a:rPr>
              <a:t>fortalecer la oferta de servicios técnicos </a:t>
            </a:r>
            <a:r>
              <a:rPr lang="es-ES" dirty="0">
                <a:solidFill>
                  <a:srgbClr val="FF0000"/>
                </a:solidFill>
              </a:rPr>
              <a:t>y contratistas locales </a:t>
            </a:r>
            <a:r>
              <a:rPr lang="es-ES" dirty="0"/>
              <a:t>para ofrecer servicios </a:t>
            </a:r>
            <a:r>
              <a:rPr lang="es-ES" dirty="0" smtClean="0"/>
              <a:t>y obras de calidad (OSC, </a:t>
            </a:r>
            <a:r>
              <a:rPr lang="es-ES" dirty="0"/>
              <a:t>empresas </a:t>
            </a:r>
            <a:r>
              <a:rPr lang="es-ES" dirty="0" smtClean="0"/>
              <a:t>y comunidades locales)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1196752"/>
            <a:ext cx="8784976" cy="936625"/>
          </a:xfrm>
        </p:spPr>
        <p:txBody>
          <a:bodyPr>
            <a:noAutofit/>
          </a:bodyPr>
          <a:lstStyle/>
          <a:p>
            <a:r>
              <a:rPr lang="es-BO" dirty="0"/>
              <a:t>Mejores instituciones y espacio para innovación en la implementación </a:t>
            </a:r>
            <a:r>
              <a:rPr lang="es-BO" dirty="0" smtClean="0"/>
              <a:t>(4)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5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74451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Clr>
                <a:srgbClr val="002060"/>
              </a:buClr>
            </a:pPr>
            <a:r>
              <a:rPr lang="es-ES" dirty="0"/>
              <a:t>La reforma de la descentralización debe entenderse como un </a:t>
            </a:r>
            <a:r>
              <a:rPr lang="es-ES" dirty="0">
                <a:solidFill>
                  <a:srgbClr val="FF0000"/>
                </a:solidFill>
              </a:rPr>
              <a:t>proceso político orientado a empoderar a las comunidades locales a través de la potenciación del papel de sus gobiernos locales</a:t>
            </a:r>
            <a:r>
              <a:rPr lang="es-ES" dirty="0"/>
              <a:t>, dotándolos de la autonomía política, fiscal y administrativa para planificar, financiar y poner en práctica políticas, programas y proyectos orientados al desarrollo local</a:t>
            </a:r>
            <a:r>
              <a:rPr lang="es-ES" dirty="0" smtClean="0"/>
              <a:t>.</a:t>
            </a:r>
          </a:p>
          <a:p>
            <a:pPr>
              <a:buClr>
                <a:srgbClr val="002060"/>
              </a:buClr>
            </a:pPr>
            <a:endParaRPr lang="es-ES" dirty="0"/>
          </a:p>
          <a:p>
            <a:pPr>
              <a:buClr>
                <a:srgbClr val="002060"/>
              </a:buClr>
            </a:pPr>
            <a:r>
              <a:rPr lang="es-ES" dirty="0"/>
              <a:t>La descentralización debería definir </a:t>
            </a:r>
            <a:r>
              <a:rPr lang="es-ES" dirty="0">
                <a:solidFill>
                  <a:srgbClr val="FF0000"/>
                </a:solidFill>
              </a:rPr>
              <a:t>los principios generales en los que operan los gobiernos locales </a:t>
            </a:r>
            <a:r>
              <a:rPr lang="es-ES" dirty="0"/>
              <a:t>y sus relaciones con otros niveles de gobierno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196752"/>
            <a:ext cx="836327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s-BO" kern="0" dirty="0"/>
              <a:t>6</a:t>
            </a:r>
            <a:r>
              <a:rPr lang="es-BO" kern="0" dirty="0" smtClean="0"/>
              <a:t>. </a:t>
            </a:r>
            <a:r>
              <a:rPr lang="es-419" kern="0" dirty="0" smtClean="0"/>
              <a:t>Políticas nacionales</a:t>
            </a:r>
            <a:r>
              <a:rPr lang="es-BO" kern="0" dirty="0" smtClean="0"/>
              <a:t> para el ETDL: Reforma de descentralización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1144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BO" altLang="en-US" dirty="0" smtClean="0"/>
              <a:t>1</a:t>
            </a:r>
            <a:r>
              <a:rPr lang="es-419" altLang="en-US" dirty="0" smtClean="0"/>
              <a:t>. Enfoque territorial del Desarrollo Local (ETDL)</a:t>
            </a:r>
            <a:endParaRPr lang="es-419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accent6"/>
              </a:buClr>
            </a:pPr>
            <a:r>
              <a:rPr lang="es-419" dirty="0" smtClean="0"/>
              <a:t>El ETDL ha sido definido como un marco de política</a:t>
            </a:r>
            <a:r>
              <a:rPr lang="es-BO" dirty="0" smtClean="0"/>
              <a:t>s</a:t>
            </a:r>
            <a:r>
              <a:rPr lang="es-419" dirty="0" smtClean="0"/>
              <a:t> </a:t>
            </a:r>
            <a:r>
              <a:rPr lang="es-BO" dirty="0" smtClean="0"/>
              <a:t>públicas multidimensionales </a:t>
            </a:r>
            <a:r>
              <a:rPr lang="es-419" dirty="0" smtClean="0"/>
              <a:t>destinado a </a:t>
            </a:r>
            <a:r>
              <a:rPr lang="es-419" dirty="0" smtClean="0">
                <a:solidFill>
                  <a:srgbClr val="FF0000"/>
                </a:solidFill>
              </a:rPr>
              <a:t>expandir </a:t>
            </a:r>
            <a:r>
              <a:rPr lang="es-BO" dirty="0" smtClean="0">
                <a:solidFill>
                  <a:srgbClr val="FF0000"/>
                </a:solidFill>
              </a:rPr>
              <a:t>las oportunidades y el potencial</a:t>
            </a:r>
            <a:r>
              <a:rPr lang="es-BO" dirty="0" smtClean="0"/>
              <a:t> de cada territorio para promover el desarrollo local. </a:t>
            </a:r>
          </a:p>
          <a:p>
            <a:pPr>
              <a:buClr>
                <a:schemeClr val="accent6"/>
              </a:buClr>
            </a:pPr>
            <a:endParaRPr lang="es-BO" dirty="0" smtClean="0"/>
          </a:p>
          <a:p>
            <a:pPr>
              <a:buClr>
                <a:schemeClr val="accent6"/>
              </a:buClr>
            </a:pPr>
            <a:r>
              <a:rPr lang="es-BO" dirty="0" smtClean="0"/>
              <a:t>Promueve la </a:t>
            </a:r>
            <a:r>
              <a:rPr lang="es-BO" dirty="0">
                <a:solidFill>
                  <a:srgbClr val="FF0000"/>
                </a:solidFill>
              </a:rPr>
              <a:t>interacción de diferentes </a:t>
            </a:r>
            <a:r>
              <a:rPr lang="es-BO" dirty="0" smtClean="0">
                <a:solidFill>
                  <a:srgbClr val="FF0000"/>
                </a:solidFill>
              </a:rPr>
              <a:t>actores</a:t>
            </a:r>
            <a:r>
              <a:rPr lang="es-BO" dirty="0" smtClean="0"/>
              <a:t>: </a:t>
            </a:r>
            <a:r>
              <a:rPr lang="es-BO" dirty="0"/>
              <a:t>ciudadanos, comunidades, organizaciones de la sociedad civil, sector privado, gobiernos locales, gobierno central y otras entidades del sector público</a:t>
            </a:r>
            <a:r>
              <a:rPr lang="es-BO" dirty="0" smtClean="0"/>
              <a:t>.</a:t>
            </a:r>
          </a:p>
          <a:p>
            <a:pPr>
              <a:buClr>
                <a:schemeClr val="accent6"/>
              </a:buClr>
            </a:pPr>
            <a:endParaRPr lang="es-BO" altLang="en-US" dirty="0" smtClean="0"/>
          </a:p>
          <a:p>
            <a:pPr>
              <a:buClr>
                <a:schemeClr val="accent6"/>
              </a:buClr>
            </a:pPr>
            <a:r>
              <a:rPr lang="es-BO" altLang="en-US" dirty="0" smtClean="0"/>
              <a:t>Promueve la </a:t>
            </a:r>
            <a:r>
              <a:rPr lang="es-BO" altLang="en-US" dirty="0" smtClean="0">
                <a:solidFill>
                  <a:srgbClr val="FF0000"/>
                </a:solidFill>
              </a:rPr>
              <a:t>interacción a diferentes escalas</a:t>
            </a:r>
            <a:r>
              <a:rPr lang="es-BO" altLang="en-US" dirty="0" smtClean="0"/>
              <a:t>:</a:t>
            </a:r>
            <a:r>
              <a:rPr lang="es-BO" dirty="0"/>
              <a:t> </a:t>
            </a:r>
            <a:r>
              <a:rPr lang="es-BO" dirty="0" smtClean="0"/>
              <a:t>Nacional, regional, departamental y local.</a:t>
            </a:r>
            <a:endParaRPr lang="es-419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Políticas </a:t>
            </a:r>
            <a:r>
              <a:rPr lang="es-419" dirty="0" smtClean="0"/>
              <a:t>nacionales</a:t>
            </a:r>
            <a:r>
              <a:rPr lang="es-BO" dirty="0"/>
              <a:t> </a:t>
            </a:r>
            <a:r>
              <a:rPr lang="es-BO" dirty="0" smtClean="0"/>
              <a:t>para el ETDL: Política de Desarrollo Urbano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816945"/>
          </a:xfrm>
        </p:spPr>
        <p:txBody>
          <a:bodyPr>
            <a:normAutofit fontScale="70000" lnSpcReduction="20000"/>
          </a:bodyPr>
          <a:lstStyle/>
          <a:p>
            <a:pPr marL="0" indent="0">
              <a:buClr>
                <a:srgbClr val="002060"/>
              </a:buClr>
              <a:buNone/>
            </a:pPr>
            <a:r>
              <a:rPr lang="es-ES" dirty="0" smtClean="0"/>
              <a:t>Se requiere una </a:t>
            </a:r>
            <a:r>
              <a:rPr lang="es-ES" dirty="0"/>
              <a:t>política de desarrollo urbano nacional, en consonancia con la nueva arquitectura institucional creado por las reformas de descentralización y empoderamiento de las autoridades </a:t>
            </a:r>
            <a:r>
              <a:rPr lang="es-ES" dirty="0" smtClean="0"/>
              <a:t>locales.</a:t>
            </a:r>
            <a:endParaRPr lang="es-ES" dirty="0"/>
          </a:p>
          <a:p>
            <a:pPr marL="0" indent="0">
              <a:buClr>
                <a:srgbClr val="002060"/>
              </a:buClr>
              <a:buNone/>
            </a:pPr>
            <a:r>
              <a:rPr lang="es-ES" dirty="0"/>
              <a:t>La política de desarrollo urbano debe incluir:</a:t>
            </a:r>
          </a:p>
          <a:p>
            <a:pPr>
              <a:buClr>
                <a:srgbClr val="002060"/>
              </a:buClr>
            </a:pPr>
            <a:r>
              <a:rPr lang="es-ES" dirty="0" smtClean="0"/>
              <a:t>La </a:t>
            </a:r>
            <a:r>
              <a:rPr lang="es-ES" dirty="0"/>
              <a:t>necesidad de desarrollar un </a:t>
            </a:r>
            <a:r>
              <a:rPr lang="es-ES" dirty="0" smtClean="0">
                <a:solidFill>
                  <a:srgbClr val="FF0000"/>
                </a:solidFill>
              </a:rPr>
              <a:t>sistema de asentamientos urbanos más equilibrado</a:t>
            </a:r>
            <a:r>
              <a:rPr lang="es-ES" dirty="0" smtClean="0"/>
              <a:t> y </a:t>
            </a:r>
            <a:r>
              <a:rPr lang="es-ES" dirty="0"/>
              <a:t>ordenamiento territorial;</a:t>
            </a:r>
          </a:p>
          <a:p>
            <a:pPr>
              <a:buClr>
                <a:srgbClr val="002060"/>
              </a:buClr>
            </a:pPr>
            <a:r>
              <a:rPr lang="es-ES" dirty="0" smtClean="0"/>
              <a:t>El </a:t>
            </a:r>
            <a:r>
              <a:rPr lang="es-ES" dirty="0"/>
              <a:t>fortalecimiento de la </a:t>
            </a:r>
            <a:r>
              <a:rPr lang="es-ES" dirty="0">
                <a:solidFill>
                  <a:srgbClr val="FF0000"/>
                </a:solidFill>
              </a:rPr>
              <a:t>cohesión social y mejorar la provisión de servicios</a:t>
            </a:r>
            <a:r>
              <a:rPr lang="es-ES" dirty="0"/>
              <a:t>.  Mejorar la </a:t>
            </a:r>
            <a:r>
              <a:rPr lang="es-ES" dirty="0">
                <a:solidFill>
                  <a:srgbClr val="FF0000"/>
                </a:solidFill>
              </a:rPr>
              <a:t>movilidad</a:t>
            </a:r>
            <a:r>
              <a:rPr lang="es-ES" dirty="0"/>
              <a:t> y seguridad de las personas;</a:t>
            </a:r>
          </a:p>
          <a:p>
            <a:pPr>
              <a:buClr>
                <a:srgbClr val="002060"/>
              </a:buClr>
            </a:pPr>
            <a:r>
              <a:rPr lang="es-ES" dirty="0" smtClean="0"/>
              <a:t>La </a:t>
            </a:r>
            <a:r>
              <a:rPr lang="es-ES" dirty="0"/>
              <a:t>necesidad de invertir en </a:t>
            </a:r>
            <a:r>
              <a:rPr lang="es-ES" dirty="0">
                <a:solidFill>
                  <a:srgbClr val="FF0000"/>
                </a:solidFill>
              </a:rPr>
              <a:t>infraestructura, vivienda social y mejoramiento</a:t>
            </a:r>
            <a:r>
              <a:rPr lang="es-ES" dirty="0"/>
              <a:t> de zonas marginales;</a:t>
            </a:r>
          </a:p>
          <a:p>
            <a:pPr>
              <a:buClr>
                <a:srgbClr val="002060"/>
              </a:buClr>
            </a:pPr>
            <a:r>
              <a:rPr lang="es-ES" dirty="0" smtClean="0"/>
              <a:t>La </a:t>
            </a:r>
            <a:r>
              <a:rPr lang="es-ES" dirty="0"/>
              <a:t>necesidad de invertir en la </a:t>
            </a:r>
            <a:r>
              <a:rPr lang="es-ES" dirty="0">
                <a:solidFill>
                  <a:srgbClr val="FF0000"/>
                </a:solidFill>
              </a:rPr>
              <a:t>gestión del medio </a:t>
            </a:r>
            <a:r>
              <a:rPr lang="es-ES" dirty="0" smtClean="0">
                <a:solidFill>
                  <a:srgbClr val="FF0000"/>
                </a:solidFill>
              </a:rPr>
              <a:t>ambiente</a:t>
            </a:r>
            <a:r>
              <a:rPr lang="es-ES" dirty="0" smtClean="0"/>
              <a:t>; </a:t>
            </a:r>
            <a:r>
              <a:rPr lang="es-ES" dirty="0"/>
              <a:t>y</a:t>
            </a:r>
          </a:p>
          <a:p>
            <a:pPr>
              <a:buClr>
                <a:srgbClr val="002060"/>
              </a:buClr>
            </a:pPr>
            <a:r>
              <a:rPr lang="es-ES" dirty="0" smtClean="0"/>
              <a:t>La </a:t>
            </a:r>
            <a:r>
              <a:rPr lang="es-ES" dirty="0"/>
              <a:t>necesidad de desarrollar la </a:t>
            </a:r>
            <a:r>
              <a:rPr lang="es-ES" dirty="0">
                <a:solidFill>
                  <a:srgbClr val="FF0000"/>
                </a:solidFill>
              </a:rPr>
              <a:t>economía urbana y generar empleo</a:t>
            </a:r>
            <a:r>
              <a:rPr lang="es-E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7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Políticas </a:t>
            </a:r>
            <a:r>
              <a:rPr lang="es-419" dirty="0" smtClean="0"/>
              <a:t>nacionales</a:t>
            </a:r>
            <a:r>
              <a:rPr lang="es-BO" dirty="0"/>
              <a:t> </a:t>
            </a:r>
            <a:r>
              <a:rPr lang="es-BO" dirty="0" smtClean="0"/>
              <a:t>para el ETDL: Política de Desarrollo Rural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2577" y="2492896"/>
            <a:ext cx="8229600" cy="388895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indent="0">
              <a:buClr>
                <a:srgbClr val="002060"/>
              </a:buClr>
              <a:buNone/>
            </a:pPr>
            <a:r>
              <a:rPr lang="es-ES" dirty="0"/>
              <a:t>La política de desarrollo rural debe incluir:</a:t>
            </a:r>
          </a:p>
          <a:p>
            <a:pPr marL="0" indent="0">
              <a:buClr>
                <a:srgbClr val="002060"/>
              </a:buClr>
              <a:buNone/>
            </a:pPr>
            <a:endParaRPr lang="es-ES" dirty="0"/>
          </a:p>
          <a:p>
            <a:pPr>
              <a:buClr>
                <a:srgbClr val="002060"/>
              </a:buClr>
            </a:pPr>
            <a:r>
              <a:rPr lang="es-ES" dirty="0" smtClean="0"/>
              <a:t>La </a:t>
            </a:r>
            <a:r>
              <a:rPr lang="es-ES" dirty="0"/>
              <a:t>mejora de la </a:t>
            </a:r>
            <a:r>
              <a:rPr lang="es-ES" dirty="0">
                <a:solidFill>
                  <a:srgbClr val="FF0000"/>
                </a:solidFill>
              </a:rPr>
              <a:t>conectividad espacial</a:t>
            </a:r>
            <a:r>
              <a:rPr lang="es-ES" dirty="0"/>
              <a:t>;</a:t>
            </a:r>
          </a:p>
          <a:p>
            <a:pPr>
              <a:buClr>
                <a:srgbClr val="002060"/>
              </a:buClr>
            </a:pPr>
            <a:r>
              <a:rPr lang="es-ES" dirty="0"/>
              <a:t>La </a:t>
            </a:r>
            <a:r>
              <a:rPr lang="es-ES" dirty="0">
                <a:solidFill>
                  <a:srgbClr val="FF0000"/>
                </a:solidFill>
              </a:rPr>
              <a:t>mejora de los servicios públicos </a:t>
            </a:r>
            <a:r>
              <a:rPr lang="es-ES" dirty="0"/>
              <a:t>en el área rural;</a:t>
            </a:r>
          </a:p>
          <a:p>
            <a:pPr>
              <a:buClr>
                <a:srgbClr val="002060"/>
              </a:buClr>
            </a:pPr>
            <a:r>
              <a:rPr lang="es-ES" dirty="0"/>
              <a:t>El fomento de la </a:t>
            </a:r>
            <a:r>
              <a:rPr lang="es-ES" dirty="0">
                <a:solidFill>
                  <a:srgbClr val="FF0000"/>
                </a:solidFill>
              </a:rPr>
              <a:t>formación técnica</a:t>
            </a:r>
            <a:r>
              <a:rPr lang="es-ES" dirty="0"/>
              <a:t>;</a:t>
            </a:r>
          </a:p>
          <a:p>
            <a:pPr>
              <a:buClr>
                <a:srgbClr val="002060"/>
              </a:buClr>
            </a:pPr>
            <a:r>
              <a:rPr lang="es-ES" dirty="0"/>
              <a:t>La construcción de </a:t>
            </a:r>
            <a:r>
              <a:rPr lang="es-ES" dirty="0">
                <a:solidFill>
                  <a:srgbClr val="FF0000"/>
                </a:solidFill>
              </a:rPr>
              <a:t>infraestructura productiva </a:t>
            </a:r>
            <a:r>
              <a:rPr lang="es-ES" dirty="0"/>
              <a:t>para apoyar la adaptación al cambio climático y reducir </a:t>
            </a:r>
            <a:r>
              <a:rPr lang="es-ES" dirty="0" smtClean="0"/>
              <a:t>efectos </a:t>
            </a:r>
            <a:r>
              <a:rPr lang="es-ES" dirty="0"/>
              <a:t>causados ​​por </a:t>
            </a:r>
            <a:r>
              <a:rPr lang="es-ES" dirty="0" smtClean="0"/>
              <a:t>desastres </a:t>
            </a:r>
            <a:r>
              <a:rPr lang="es-ES" dirty="0"/>
              <a:t>naturales;</a:t>
            </a:r>
          </a:p>
          <a:p>
            <a:pPr>
              <a:buClr>
                <a:srgbClr val="002060"/>
              </a:buClr>
            </a:pPr>
            <a:r>
              <a:rPr lang="es-ES" dirty="0"/>
              <a:t>Mejoras en los derechos </a:t>
            </a:r>
            <a:r>
              <a:rPr lang="es-ES" dirty="0">
                <a:solidFill>
                  <a:srgbClr val="FF0000"/>
                </a:solidFill>
              </a:rPr>
              <a:t>de propiedad, vivienda rural y mercados de tierras</a:t>
            </a:r>
            <a:r>
              <a:rPr lang="es-ES" dirty="0"/>
              <a:t> como una forma de movilizar los activos de la población rural;</a:t>
            </a:r>
          </a:p>
          <a:p>
            <a:pPr>
              <a:buClr>
                <a:srgbClr val="002060"/>
              </a:buClr>
            </a:pPr>
            <a:r>
              <a:rPr lang="es-ES" dirty="0"/>
              <a:t>Acciones para </a:t>
            </a:r>
            <a:r>
              <a:rPr lang="es-ES" dirty="0">
                <a:solidFill>
                  <a:srgbClr val="FF0000"/>
                </a:solidFill>
              </a:rPr>
              <a:t>reducir la pobreza extrema, vulnerabilidad </a:t>
            </a:r>
            <a:r>
              <a:rPr lang="es-ES" dirty="0"/>
              <a:t>e inseguridad alimentaria; y</a:t>
            </a:r>
          </a:p>
          <a:p>
            <a:pPr>
              <a:buClr>
                <a:srgbClr val="002060"/>
              </a:buClr>
            </a:pPr>
            <a:r>
              <a:rPr lang="es-ES" dirty="0">
                <a:solidFill>
                  <a:srgbClr val="FF0000"/>
                </a:solidFill>
              </a:rPr>
              <a:t>Establecer servicios especializados</a:t>
            </a:r>
            <a:r>
              <a:rPr lang="es-ES" dirty="0"/>
              <a:t> como: extensión agrícola, servicios financieros (ahorro, crédito, </a:t>
            </a:r>
            <a:r>
              <a:rPr lang="es-ES" dirty="0" smtClean="0"/>
              <a:t>seguros, etc.), </a:t>
            </a:r>
            <a:r>
              <a:rPr lang="es-ES" dirty="0"/>
              <a:t>control de calidad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896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70448" y="1677508"/>
            <a:ext cx="8558009" cy="4568781"/>
          </a:xfrm>
          <a:prstGeom prst="triangle">
            <a:avLst>
              <a:gd name="adj" fmla="val 49777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700" dirty="0"/>
          </a:p>
        </p:txBody>
      </p:sp>
      <p:sp>
        <p:nvSpPr>
          <p:cNvPr id="17" name="Block Arc 16"/>
          <p:cNvSpPr/>
          <p:nvPr/>
        </p:nvSpPr>
        <p:spPr>
          <a:xfrm>
            <a:off x="3105853" y="3724616"/>
            <a:ext cx="3151189" cy="1637628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3093797" y="3718387"/>
            <a:ext cx="3151189" cy="1637628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Block Arc 18"/>
          <p:cNvSpPr/>
          <p:nvPr/>
        </p:nvSpPr>
        <p:spPr>
          <a:xfrm>
            <a:off x="3093797" y="3718388"/>
            <a:ext cx="3151189" cy="1637628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Block Arc 19"/>
          <p:cNvSpPr/>
          <p:nvPr/>
        </p:nvSpPr>
        <p:spPr>
          <a:xfrm>
            <a:off x="3106354" y="3724616"/>
            <a:ext cx="3151189" cy="1637628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4217969" y="3274338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700" dirty="0" smtClean="0"/>
              <a:t>Comunidades</a:t>
            </a:r>
            <a:endParaRPr lang="es-419" sz="700" dirty="0"/>
          </a:p>
        </p:txBody>
      </p:sp>
      <p:sp>
        <p:nvSpPr>
          <p:cNvPr id="23" name="Freeform 22"/>
          <p:cNvSpPr/>
          <p:nvPr/>
        </p:nvSpPr>
        <p:spPr>
          <a:xfrm>
            <a:off x="5958462" y="4279502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419" sz="1050" dirty="0" smtClean="0"/>
              <a:t>O</a:t>
            </a:r>
            <a:r>
              <a:rPr lang="es-BO" sz="1050" dirty="0" smtClean="0"/>
              <a:t>SC</a:t>
            </a:r>
            <a:endParaRPr lang="es-419" sz="1050" dirty="0"/>
          </a:p>
        </p:txBody>
      </p:sp>
      <p:sp>
        <p:nvSpPr>
          <p:cNvPr id="24" name="Freeform 23"/>
          <p:cNvSpPr/>
          <p:nvPr/>
        </p:nvSpPr>
        <p:spPr>
          <a:xfrm>
            <a:off x="4184577" y="5302429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050" dirty="0" smtClean="0"/>
              <a:t>Entidades Públicas</a:t>
            </a:r>
            <a:endParaRPr lang="es-419" sz="1050" dirty="0"/>
          </a:p>
        </p:txBody>
      </p:sp>
      <p:sp>
        <p:nvSpPr>
          <p:cNvPr id="25" name="Freeform 24"/>
          <p:cNvSpPr/>
          <p:nvPr/>
        </p:nvSpPr>
        <p:spPr>
          <a:xfrm>
            <a:off x="2492770" y="4275169"/>
            <a:ext cx="1015721" cy="527856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6108" tIns="176108" rIns="176108" bIns="176108" numCol="1" spcCol="1270" anchor="ctr" anchorCtr="0">
            <a:noAutofit/>
          </a:bodyPr>
          <a:lstStyle/>
          <a:p>
            <a:pPr algn="ctr" defTabSz="1000125">
              <a:lnSpc>
                <a:spcPct val="90000"/>
              </a:lnSpc>
              <a:spcAft>
                <a:spcPct val="35000"/>
              </a:spcAft>
            </a:pPr>
            <a:r>
              <a:rPr lang="es-BO" sz="1050" dirty="0" smtClean="0"/>
              <a:t>Empresas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53958" y="3892305"/>
            <a:ext cx="2458202" cy="1336895"/>
            <a:chOff x="3973135" y="2178980"/>
            <a:chExt cx="3653346" cy="2860675"/>
          </a:xfrm>
        </p:grpSpPr>
        <p:sp>
          <p:nvSpPr>
            <p:cNvPr id="35" name="Freeform 34"/>
            <p:cNvSpPr/>
            <p:nvPr/>
          </p:nvSpPr>
          <p:spPr>
            <a:xfrm>
              <a:off x="3973135" y="2178980"/>
              <a:ext cx="1826673" cy="1430339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0" y="1826671"/>
                  </a:moveTo>
                  <a:lnTo>
                    <a:pt x="0" y="304452"/>
                  </a:lnTo>
                  <a:cubicBezTo>
                    <a:pt x="0" y="136308"/>
                    <a:pt x="83575" y="1"/>
                    <a:pt x="186670" y="1"/>
                  </a:cubicBezTo>
                  <a:lnTo>
                    <a:pt x="1430337" y="1"/>
                  </a:lnTo>
                  <a:lnTo>
                    <a:pt x="1430337" y="1826671"/>
                  </a:lnTo>
                  <a:lnTo>
                    <a:pt x="0" y="182667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5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600" dirty="0" smtClean="0">
                  <a:solidFill>
                    <a:schemeClr val="tx1"/>
                  </a:solidFill>
                </a:rPr>
                <a:t>Alcance integral del desarrollo local</a:t>
              </a:r>
              <a:endParaRPr lang="es-419" sz="600" dirty="0">
                <a:solidFill>
                  <a:schemeClr val="tx1"/>
                </a:solidFill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799808" y="2178980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0" y="0"/>
                  </a:moveTo>
                  <a:lnTo>
                    <a:pt x="1588278" y="0"/>
                  </a:lnTo>
                  <a:cubicBezTo>
                    <a:pt x="1719939" y="0"/>
                    <a:pt x="1826672" y="106733"/>
                    <a:pt x="1826672" y="238394"/>
                  </a:cubicBezTo>
                  <a:lnTo>
                    <a:pt x="1826672" y="1430337"/>
                  </a:lnTo>
                  <a:lnTo>
                    <a:pt x="0" y="1430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3465231"/>
                <a:satOff val="-15989"/>
                <a:lumOff val="588"/>
                <a:alphaOff val="0"/>
              </a:schemeClr>
            </a:fillRef>
            <a:effectRef idx="0">
              <a:schemeClr val="accent4">
                <a:hueOff val="3465231"/>
                <a:satOff val="-15989"/>
                <a:lumOff val="58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353533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600" dirty="0" smtClean="0">
                  <a:solidFill>
                    <a:schemeClr val="tx1"/>
                  </a:solidFill>
                </a:rPr>
                <a:t>Sistemas de planificación local mejorados</a:t>
              </a:r>
              <a:endParaRPr lang="es-419" sz="600" dirty="0">
                <a:solidFill>
                  <a:schemeClr val="tx1"/>
                </a:solidFill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73136" y="3609317"/>
              <a:ext cx="1826673" cy="1430338"/>
            </a:xfrm>
            <a:custGeom>
              <a:avLst/>
              <a:gdLst>
                <a:gd name="connsiteX0" fmla="*/ 0 w 1826672"/>
                <a:gd name="connsiteY0" fmla="*/ 0 h 1430337"/>
                <a:gd name="connsiteX1" fmla="*/ 1588278 w 1826672"/>
                <a:gd name="connsiteY1" fmla="*/ 0 h 1430337"/>
                <a:gd name="connsiteX2" fmla="*/ 1826672 w 1826672"/>
                <a:gd name="connsiteY2" fmla="*/ 238394 h 1430337"/>
                <a:gd name="connsiteX3" fmla="*/ 1826672 w 1826672"/>
                <a:gd name="connsiteY3" fmla="*/ 1430337 h 1430337"/>
                <a:gd name="connsiteX4" fmla="*/ 0 w 1826672"/>
                <a:gd name="connsiteY4" fmla="*/ 1430337 h 1430337"/>
                <a:gd name="connsiteX5" fmla="*/ 0 w 1826672"/>
                <a:gd name="connsiteY5" fmla="*/ 0 h 143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6672" h="1430337">
                  <a:moveTo>
                    <a:pt x="1826672" y="1430337"/>
                  </a:moveTo>
                  <a:lnTo>
                    <a:pt x="238394" y="1430337"/>
                  </a:lnTo>
                  <a:cubicBezTo>
                    <a:pt x="106733" y="1430337"/>
                    <a:pt x="0" y="1323604"/>
                    <a:pt x="0" y="1191943"/>
                  </a:cubicBezTo>
                  <a:lnTo>
                    <a:pt x="0" y="0"/>
                  </a:lnTo>
                  <a:lnTo>
                    <a:pt x="1826672" y="0"/>
                  </a:lnTo>
                  <a:lnTo>
                    <a:pt x="1826672" y="1430337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6930461"/>
                <a:satOff val="-31979"/>
                <a:lumOff val="1177"/>
                <a:alphaOff val="0"/>
              </a:schemeClr>
            </a:fillRef>
            <a:effectRef idx="0">
              <a:schemeClr val="accent4">
                <a:hueOff val="6930461"/>
                <a:satOff val="-31979"/>
                <a:lumOff val="1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2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600" dirty="0" smtClean="0">
                  <a:solidFill>
                    <a:schemeClr val="tx1"/>
                  </a:solidFill>
                </a:rPr>
                <a:t>Instrumentos de financiamiento del desarrollo local diversificados y mejorados</a:t>
              </a:r>
              <a:endParaRPr lang="es-419" sz="600" dirty="0">
                <a:solidFill>
                  <a:schemeClr val="tx1"/>
                </a:solidFill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99808" y="3609315"/>
              <a:ext cx="1826673" cy="1430340"/>
            </a:xfrm>
            <a:custGeom>
              <a:avLst/>
              <a:gdLst>
                <a:gd name="connsiteX0" fmla="*/ 0 w 1430337"/>
                <a:gd name="connsiteY0" fmla="*/ 0 h 1826672"/>
                <a:gd name="connsiteX1" fmla="*/ 1191943 w 1430337"/>
                <a:gd name="connsiteY1" fmla="*/ 0 h 1826672"/>
                <a:gd name="connsiteX2" fmla="*/ 1430337 w 1430337"/>
                <a:gd name="connsiteY2" fmla="*/ 238394 h 1826672"/>
                <a:gd name="connsiteX3" fmla="*/ 1430337 w 1430337"/>
                <a:gd name="connsiteY3" fmla="*/ 1826672 h 1826672"/>
                <a:gd name="connsiteX4" fmla="*/ 0 w 1430337"/>
                <a:gd name="connsiteY4" fmla="*/ 1826672 h 1826672"/>
                <a:gd name="connsiteX5" fmla="*/ 0 w 1430337"/>
                <a:gd name="connsiteY5" fmla="*/ 0 h 18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0337" h="1826672">
                  <a:moveTo>
                    <a:pt x="1430337" y="1"/>
                  </a:moveTo>
                  <a:lnTo>
                    <a:pt x="1430337" y="1522220"/>
                  </a:lnTo>
                  <a:cubicBezTo>
                    <a:pt x="1430337" y="1690364"/>
                    <a:pt x="1346762" y="1826671"/>
                    <a:pt x="1243667" y="1826671"/>
                  </a:cubicBezTo>
                  <a:lnTo>
                    <a:pt x="0" y="1826671"/>
                  </a:lnTo>
                  <a:lnTo>
                    <a:pt x="0" y="1"/>
                  </a:lnTo>
                  <a:lnTo>
                    <a:pt x="1430337" y="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0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353533" rIns="85345" bIns="85345" numCol="1" spcCol="1270" anchor="b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</a:pPr>
              <a:r>
                <a:rPr lang="es-BO" sz="600" dirty="0" smtClean="0">
                  <a:solidFill>
                    <a:schemeClr val="tx1"/>
                  </a:solidFill>
                </a:rPr>
                <a:t>Instituciones mejoradas &amp; capacidad local para la implementación </a:t>
              </a:r>
              <a:endParaRPr lang="es-419" sz="600" dirty="0">
                <a:solidFill>
                  <a:schemeClr val="tx1"/>
                </a:solidFill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251804" y="3251731"/>
              <a:ext cx="1096004" cy="715169"/>
            </a:xfrm>
            <a:custGeom>
              <a:avLst/>
              <a:gdLst>
                <a:gd name="connsiteX0" fmla="*/ 0 w 1096003"/>
                <a:gd name="connsiteY0" fmla="*/ 119197 h 715168"/>
                <a:gd name="connsiteX1" fmla="*/ 119197 w 1096003"/>
                <a:gd name="connsiteY1" fmla="*/ 0 h 715168"/>
                <a:gd name="connsiteX2" fmla="*/ 976806 w 1096003"/>
                <a:gd name="connsiteY2" fmla="*/ 0 h 715168"/>
                <a:gd name="connsiteX3" fmla="*/ 1096003 w 1096003"/>
                <a:gd name="connsiteY3" fmla="*/ 119197 h 715168"/>
                <a:gd name="connsiteX4" fmla="*/ 1096003 w 1096003"/>
                <a:gd name="connsiteY4" fmla="*/ 595971 h 715168"/>
                <a:gd name="connsiteX5" fmla="*/ 976806 w 1096003"/>
                <a:gd name="connsiteY5" fmla="*/ 715168 h 715168"/>
                <a:gd name="connsiteX6" fmla="*/ 119197 w 1096003"/>
                <a:gd name="connsiteY6" fmla="*/ 715168 h 715168"/>
                <a:gd name="connsiteX7" fmla="*/ 0 w 1096003"/>
                <a:gd name="connsiteY7" fmla="*/ 595971 h 715168"/>
                <a:gd name="connsiteX8" fmla="*/ 0 w 1096003"/>
                <a:gd name="connsiteY8" fmla="*/ 119197 h 7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6003" h="715168">
                  <a:moveTo>
                    <a:pt x="0" y="119197"/>
                  </a:moveTo>
                  <a:cubicBezTo>
                    <a:pt x="0" y="53366"/>
                    <a:pt x="53366" y="0"/>
                    <a:pt x="119197" y="0"/>
                  </a:cubicBezTo>
                  <a:lnTo>
                    <a:pt x="976806" y="0"/>
                  </a:lnTo>
                  <a:cubicBezTo>
                    <a:pt x="1042637" y="0"/>
                    <a:pt x="1096003" y="53366"/>
                    <a:pt x="1096003" y="119197"/>
                  </a:cubicBezTo>
                  <a:lnTo>
                    <a:pt x="1096003" y="595971"/>
                  </a:lnTo>
                  <a:cubicBezTo>
                    <a:pt x="1096003" y="661802"/>
                    <a:pt x="1042637" y="715168"/>
                    <a:pt x="976806" y="715168"/>
                  </a:cubicBezTo>
                  <a:lnTo>
                    <a:pt x="119197" y="715168"/>
                  </a:lnTo>
                  <a:cubicBezTo>
                    <a:pt x="53366" y="715168"/>
                    <a:pt x="0" y="661802"/>
                    <a:pt x="0" y="595971"/>
                  </a:cubicBezTo>
                  <a:lnTo>
                    <a:pt x="0" y="11919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3344" tIns="163344" rIns="163344" bIns="163344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es-419" sz="1400" dirty="0" smtClean="0">
                  <a:solidFill>
                    <a:schemeClr val="tx1"/>
                  </a:solidFill>
                </a:rPr>
                <a:t>L  G</a:t>
              </a:r>
              <a:endParaRPr lang="es-419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8" name="Freeform 27"/>
          <p:cNvSpPr/>
          <p:nvPr/>
        </p:nvSpPr>
        <p:spPr>
          <a:xfrm>
            <a:off x="3777110" y="2716898"/>
            <a:ext cx="1944686" cy="280261"/>
          </a:xfrm>
          <a:custGeom>
            <a:avLst/>
            <a:gdLst>
              <a:gd name="connsiteX0" fmla="*/ 0 w 3548062"/>
              <a:gd name="connsiteY0" fmla="*/ 87531 h 875307"/>
              <a:gd name="connsiteX1" fmla="*/ 87531 w 3548062"/>
              <a:gd name="connsiteY1" fmla="*/ 0 h 875307"/>
              <a:gd name="connsiteX2" fmla="*/ 3460531 w 3548062"/>
              <a:gd name="connsiteY2" fmla="*/ 0 h 875307"/>
              <a:gd name="connsiteX3" fmla="*/ 3548062 w 3548062"/>
              <a:gd name="connsiteY3" fmla="*/ 87531 h 875307"/>
              <a:gd name="connsiteX4" fmla="*/ 3548062 w 3548062"/>
              <a:gd name="connsiteY4" fmla="*/ 787776 h 875307"/>
              <a:gd name="connsiteX5" fmla="*/ 3460531 w 3548062"/>
              <a:gd name="connsiteY5" fmla="*/ 875307 h 875307"/>
              <a:gd name="connsiteX6" fmla="*/ 87531 w 3548062"/>
              <a:gd name="connsiteY6" fmla="*/ 875307 h 875307"/>
              <a:gd name="connsiteX7" fmla="*/ 0 w 3548062"/>
              <a:gd name="connsiteY7" fmla="*/ 787776 h 875307"/>
              <a:gd name="connsiteX8" fmla="*/ 0 w 3548062"/>
              <a:gd name="connsiteY8" fmla="*/ 87531 h 8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75307">
                <a:moveTo>
                  <a:pt x="0" y="87531"/>
                </a:moveTo>
                <a:cubicBezTo>
                  <a:pt x="0" y="39189"/>
                  <a:pt x="39189" y="0"/>
                  <a:pt x="87531" y="0"/>
                </a:cubicBezTo>
                <a:lnTo>
                  <a:pt x="3460531" y="0"/>
                </a:lnTo>
                <a:cubicBezTo>
                  <a:pt x="3508873" y="0"/>
                  <a:pt x="3548062" y="39189"/>
                  <a:pt x="3548062" y="87531"/>
                </a:cubicBezTo>
                <a:lnTo>
                  <a:pt x="3548062" y="787776"/>
                </a:lnTo>
                <a:cubicBezTo>
                  <a:pt x="3548062" y="836118"/>
                  <a:pt x="3508873" y="875307"/>
                  <a:pt x="3460531" y="875307"/>
                </a:cubicBezTo>
                <a:lnTo>
                  <a:pt x="87531" y="875307"/>
                </a:lnTo>
                <a:cubicBezTo>
                  <a:pt x="39189" y="875307"/>
                  <a:pt x="0" y="836118"/>
                  <a:pt x="0" y="787776"/>
                </a:cubicBezTo>
                <a:lnTo>
                  <a:pt x="0" y="875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7808" tIns="87808" rIns="87808" bIns="8780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es-BO" sz="700" b="1" dirty="0" smtClean="0">
                <a:solidFill>
                  <a:schemeClr val="tx1"/>
                </a:solidFill>
              </a:rPr>
              <a:t>Instituciones efectivas para la cooperación intergubernamental</a:t>
            </a:r>
            <a:endParaRPr lang="es-419" sz="700" b="1" dirty="0">
              <a:solidFill>
                <a:schemeClr val="tx1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 rot="2796383">
            <a:off x="5116639" y="4281371"/>
            <a:ext cx="3879950" cy="340319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5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s-419" sz="900" dirty="0"/>
          </a:p>
        </p:txBody>
      </p:sp>
      <p:sp>
        <p:nvSpPr>
          <p:cNvPr id="30" name="Freeform 29"/>
          <p:cNvSpPr/>
          <p:nvPr/>
        </p:nvSpPr>
        <p:spPr>
          <a:xfrm>
            <a:off x="6568352" y="5802362"/>
            <a:ext cx="1944686" cy="347571"/>
          </a:xfrm>
          <a:custGeom>
            <a:avLst/>
            <a:gdLst>
              <a:gd name="connsiteX0" fmla="*/ 0 w 3548062"/>
              <a:gd name="connsiteY0" fmla="*/ 108413 h 1084128"/>
              <a:gd name="connsiteX1" fmla="*/ 108413 w 3548062"/>
              <a:gd name="connsiteY1" fmla="*/ 0 h 1084128"/>
              <a:gd name="connsiteX2" fmla="*/ 3439649 w 3548062"/>
              <a:gd name="connsiteY2" fmla="*/ 0 h 1084128"/>
              <a:gd name="connsiteX3" fmla="*/ 3548062 w 3548062"/>
              <a:gd name="connsiteY3" fmla="*/ 108413 h 1084128"/>
              <a:gd name="connsiteX4" fmla="*/ 3548062 w 3548062"/>
              <a:gd name="connsiteY4" fmla="*/ 975715 h 1084128"/>
              <a:gd name="connsiteX5" fmla="*/ 3439649 w 3548062"/>
              <a:gd name="connsiteY5" fmla="*/ 1084128 h 1084128"/>
              <a:gd name="connsiteX6" fmla="*/ 108413 w 3548062"/>
              <a:gd name="connsiteY6" fmla="*/ 1084128 h 1084128"/>
              <a:gd name="connsiteX7" fmla="*/ 0 w 3548062"/>
              <a:gd name="connsiteY7" fmla="*/ 975715 h 1084128"/>
              <a:gd name="connsiteX8" fmla="*/ 0 w 3548062"/>
              <a:gd name="connsiteY8" fmla="*/ 108413 h 10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1084128">
                <a:moveTo>
                  <a:pt x="0" y="108413"/>
                </a:moveTo>
                <a:cubicBezTo>
                  <a:pt x="0" y="48538"/>
                  <a:pt x="48538" y="0"/>
                  <a:pt x="108413" y="0"/>
                </a:cubicBezTo>
                <a:lnTo>
                  <a:pt x="3439649" y="0"/>
                </a:lnTo>
                <a:cubicBezTo>
                  <a:pt x="3499524" y="0"/>
                  <a:pt x="3548062" y="48538"/>
                  <a:pt x="3548062" y="108413"/>
                </a:cubicBezTo>
                <a:lnTo>
                  <a:pt x="3548062" y="975715"/>
                </a:lnTo>
                <a:cubicBezTo>
                  <a:pt x="3548062" y="1035590"/>
                  <a:pt x="3499524" y="1084128"/>
                  <a:pt x="3439649" y="1084128"/>
                </a:cubicBezTo>
                <a:lnTo>
                  <a:pt x="108413" y="1084128"/>
                </a:lnTo>
                <a:cubicBezTo>
                  <a:pt x="48538" y="1084128"/>
                  <a:pt x="0" y="1035590"/>
                  <a:pt x="0" y="975715"/>
                </a:cubicBezTo>
                <a:lnTo>
                  <a:pt x="0" y="1084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s-BO" sz="700" b="1" dirty="0" smtClean="0">
                <a:solidFill>
                  <a:schemeClr val="tx1"/>
                </a:solidFill>
              </a:rPr>
              <a:t>Ciudadanía Activa </a:t>
            </a:r>
            <a:r>
              <a:rPr lang="es-419" sz="700" b="1" dirty="0" smtClean="0">
                <a:solidFill>
                  <a:schemeClr val="tx1"/>
                </a:solidFill>
              </a:rPr>
              <a:t>&amp; </a:t>
            </a:r>
            <a:r>
              <a:rPr lang="es-BO" sz="700" b="1" dirty="0" smtClean="0">
                <a:solidFill>
                  <a:schemeClr val="tx1"/>
                </a:solidFill>
              </a:rPr>
              <a:t>alianzas </a:t>
            </a:r>
            <a:r>
              <a:rPr lang="es-419" sz="700" b="1" dirty="0" smtClean="0">
                <a:solidFill>
                  <a:schemeClr val="tx1"/>
                </a:solidFill>
              </a:rPr>
              <a:t>público-priva</a:t>
            </a:r>
            <a:r>
              <a:rPr lang="es-BO" sz="700" b="1" dirty="0" smtClean="0">
                <a:solidFill>
                  <a:schemeClr val="tx1"/>
                </a:solidFill>
              </a:rPr>
              <a:t>das</a:t>
            </a:r>
            <a:endParaRPr lang="es-419" sz="700" b="1" dirty="0">
              <a:solidFill>
                <a:schemeClr val="tx1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 rot="21554773">
            <a:off x="3035845" y="5802109"/>
            <a:ext cx="3476684" cy="316016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4077052" y="310455"/>
                </a:moveTo>
                <a:lnTo>
                  <a:pt x="3766597" y="620909"/>
                </a:lnTo>
                <a:lnTo>
                  <a:pt x="3766597" y="496727"/>
                </a:lnTo>
                <a:lnTo>
                  <a:pt x="310455" y="496727"/>
                </a:lnTo>
                <a:lnTo>
                  <a:pt x="310455" y="620909"/>
                </a:lnTo>
                <a:lnTo>
                  <a:pt x="0" y="310455"/>
                </a:lnTo>
                <a:lnTo>
                  <a:pt x="310455" y="1"/>
                </a:lnTo>
                <a:lnTo>
                  <a:pt x="310455" y="124183"/>
                </a:lnTo>
                <a:lnTo>
                  <a:pt x="3766597" y="124183"/>
                </a:lnTo>
                <a:lnTo>
                  <a:pt x="3766597" y="1"/>
                </a:lnTo>
                <a:lnTo>
                  <a:pt x="4077052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6" bIns="93137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s-419" sz="900" dirty="0"/>
          </a:p>
        </p:txBody>
      </p:sp>
      <p:sp>
        <p:nvSpPr>
          <p:cNvPr id="32" name="Freeform 31"/>
          <p:cNvSpPr/>
          <p:nvPr/>
        </p:nvSpPr>
        <p:spPr>
          <a:xfrm>
            <a:off x="1055945" y="5802363"/>
            <a:ext cx="1944686" cy="347564"/>
          </a:xfrm>
          <a:custGeom>
            <a:avLst/>
            <a:gdLst>
              <a:gd name="connsiteX0" fmla="*/ 0 w 3548062"/>
              <a:gd name="connsiteY0" fmla="*/ 85664 h 856644"/>
              <a:gd name="connsiteX1" fmla="*/ 85664 w 3548062"/>
              <a:gd name="connsiteY1" fmla="*/ 0 h 856644"/>
              <a:gd name="connsiteX2" fmla="*/ 3462398 w 3548062"/>
              <a:gd name="connsiteY2" fmla="*/ 0 h 856644"/>
              <a:gd name="connsiteX3" fmla="*/ 3548062 w 3548062"/>
              <a:gd name="connsiteY3" fmla="*/ 85664 h 856644"/>
              <a:gd name="connsiteX4" fmla="*/ 3548062 w 3548062"/>
              <a:gd name="connsiteY4" fmla="*/ 770980 h 856644"/>
              <a:gd name="connsiteX5" fmla="*/ 3462398 w 3548062"/>
              <a:gd name="connsiteY5" fmla="*/ 856644 h 856644"/>
              <a:gd name="connsiteX6" fmla="*/ 85664 w 3548062"/>
              <a:gd name="connsiteY6" fmla="*/ 856644 h 856644"/>
              <a:gd name="connsiteX7" fmla="*/ 0 w 3548062"/>
              <a:gd name="connsiteY7" fmla="*/ 770980 h 856644"/>
              <a:gd name="connsiteX8" fmla="*/ 0 w 3548062"/>
              <a:gd name="connsiteY8" fmla="*/ 85664 h 85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8062" h="856644">
                <a:moveTo>
                  <a:pt x="0" y="85664"/>
                </a:moveTo>
                <a:cubicBezTo>
                  <a:pt x="0" y="38353"/>
                  <a:pt x="38353" y="0"/>
                  <a:pt x="85664" y="0"/>
                </a:cubicBezTo>
                <a:lnTo>
                  <a:pt x="3462398" y="0"/>
                </a:lnTo>
                <a:cubicBezTo>
                  <a:pt x="3509709" y="0"/>
                  <a:pt x="3548062" y="38353"/>
                  <a:pt x="3548062" y="85664"/>
                </a:cubicBezTo>
                <a:lnTo>
                  <a:pt x="3548062" y="770980"/>
                </a:lnTo>
                <a:cubicBezTo>
                  <a:pt x="3548062" y="818291"/>
                  <a:pt x="3509709" y="856644"/>
                  <a:pt x="3462398" y="856644"/>
                </a:cubicBezTo>
                <a:lnTo>
                  <a:pt x="85664" y="856644"/>
                </a:lnTo>
                <a:cubicBezTo>
                  <a:pt x="38353" y="856644"/>
                  <a:pt x="0" y="818291"/>
                  <a:pt x="0" y="770980"/>
                </a:cubicBezTo>
                <a:lnTo>
                  <a:pt x="0" y="8566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</a:pPr>
            <a:r>
              <a:rPr lang="es-BO" sz="700" b="1" dirty="0" smtClean="0">
                <a:solidFill>
                  <a:schemeClr val="tx1"/>
                </a:solidFill>
              </a:rPr>
              <a:t>Liderazgo local </a:t>
            </a:r>
            <a:r>
              <a:rPr lang="es-419" sz="700" b="1" dirty="0" smtClean="0">
                <a:solidFill>
                  <a:schemeClr val="tx1"/>
                </a:solidFill>
              </a:rPr>
              <a:t>&amp; </a:t>
            </a:r>
            <a:r>
              <a:rPr lang="es-BO" sz="700" b="1" dirty="0" smtClean="0">
                <a:solidFill>
                  <a:schemeClr val="tx1"/>
                </a:solidFill>
              </a:rPr>
              <a:t>y desarrollo de capacidad administrativa</a:t>
            </a:r>
            <a:endParaRPr lang="es-419" sz="700" b="1" dirty="0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 rot="18807171">
            <a:off x="537899" y="4212696"/>
            <a:ext cx="3822154" cy="340320"/>
          </a:xfrm>
          <a:custGeom>
            <a:avLst/>
            <a:gdLst>
              <a:gd name="connsiteX0" fmla="*/ 0 w 4077052"/>
              <a:gd name="connsiteY0" fmla="*/ 310455 h 620910"/>
              <a:gd name="connsiteX1" fmla="*/ 310455 w 4077052"/>
              <a:gd name="connsiteY1" fmla="*/ 0 h 620910"/>
              <a:gd name="connsiteX2" fmla="*/ 310455 w 4077052"/>
              <a:gd name="connsiteY2" fmla="*/ 124182 h 620910"/>
              <a:gd name="connsiteX3" fmla="*/ 3766597 w 4077052"/>
              <a:gd name="connsiteY3" fmla="*/ 124182 h 620910"/>
              <a:gd name="connsiteX4" fmla="*/ 3766597 w 4077052"/>
              <a:gd name="connsiteY4" fmla="*/ 0 h 620910"/>
              <a:gd name="connsiteX5" fmla="*/ 4077052 w 4077052"/>
              <a:gd name="connsiteY5" fmla="*/ 310455 h 620910"/>
              <a:gd name="connsiteX6" fmla="*/ 3766597 w 4077052"/>
              <a:gd name="connsiteY6" fmla="*/ 620910 h 620910"/>
              <a:gd name="connsiteX7" fmla="*/ 3766597 w 4077052"/>
              <a:gd name="connsiteY7" fmla="*/ 496728 h 620910"/>
              <a:gd name="connsiteX8" fmla="*/ 310455 w 4077052"/>
              <a:gd name="connsiteY8" fmla="*/ 496728 h 620910"/>
              <a:gd name="connsiteX9" fmla="*/ 310455 w 4077052"/>
              <a:gd name="connsiteY9" fmla="*/ 620910 h 620910"/>
              <a:gd name="connsiteX10" fmla="*/ 0 w 4077052"/>
              <a:gd name="connsiteY10" fmla="*/ 310455 h 62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7052" h="620910">
                <a:moveTo>
                  <a:pt x="0" y="310455"/>
                </a:moveTo>
                <a:lnTo>
                  <a:pt x="310455" y="0"/>
                </a:lnTo>
                <a:lnTo>
                  <a:pt x="310455" y="124182"/>
                </a:lnTo>
                <a:lnTo>
                  <a:pt x="3766597" y="124182"/>
                </a:lnTo>
                <a:lnTo>
                  <a:pt x="3766597" y="0"/>
                </a:lnTo>
                <a:lnTo>
                  <a:pt x="4077052" y="310455"/>
                </a:lnTo>
                <a:lnTo>
                  <a:pt x="3766597" y="620910"/>
                </a:lnTo>
                <a:lnTo>
                  <a:pt x="3766597" y="496728"/>
                </a:lnTo>
                <a:lnTo>
                  <a:pt x="310455" y="496728"/>
                </a:lnTo>
                <a:lnTo>
                  <a:pt x="310455" y="620910"/>
                </a:lnTo>
                <a:lnTo>
                  <a:pt x="0" y="310455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4" tIns="93137" rIns="139705" bIns="93136" numCol="1" spcCol="1270" anchor="ctr" anchorCtr="0">
            <a:noAutofit/>
          </a:bodyPr>
          <a:lstStyle/>
          <a:p>
            <a:pPr algn="ctr" defTabSz="866775">
              <a:lnSpc>
                <a:spcPct val="90000"/>
              </a:lnSpc>
              <a:spcAft>
                <a:spcPct val="35000"/>
              </a:spcAft>
            </a:pPr>
            <a:endParaRPr lang="es-419" sz="900" dirty="0"/>
          </a:p>
        </p:txBody>
      </p:sp>
      <p:sp>
        <p:nvSpPr>
          <p:cNvPr id="3" name="TextBox 2"/>
          <p:cNvSpPr txBox="1"/>
          <p:nvPr/>
        </p:nvSpPr>
        <p:spPr>
          <a:xfrm>
            <a:off x="2628024" y="6325289"/>
            <a:ext cx="4956806" cy="200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BO" sz="700" dirty="0" smtClean="0"/>
              <a:t>Reforma de Descentralización mejorando la autonomía y la rendición de cuentas de los Gobiernos Locales</a:t>
            </a:r>
            <a:endParaRPr lang="es-419" sz="700" dirty="0"/>
          </a:p>
        </p:txBody>
      </p:sp>
      <p:sp>
        <p:nvSpPr>
          <p:cNvPr id="4" name="TextBox 3"/>
          <p:cNvSpPr txBox="1"/>
          <p:nvPr/>
        </p:nvSpPr>
        <p:spPr>
          <a:xfrm rot="2803985">
            <a:off x="5202891" y="3653779"/>
            <a:ext cx="3486852" cy="200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BO" sz="700" dirty="0" smtClean="0"/>
              <a:t>Política Nacional de Desarrollo Urbano que apoye a los gobiernos locales</a:t>
            </a:r>
            <a:endParaRPr lang="es-419" sz="700" dirty="0"/>
          </a:p>
        </p:txBody>
      </p:sp>
      <p:sp>
        <p:nvSpPr>
          <p:cNvPr id="5" name="TextBox 4"/>
          <p:cNvSpPr txBox="1"/>
          <p:nvPr/>
        </p:nvSpPr>
        <p:spPr>
          <a:xfrm rot="18763603">
            <a:off x="708761" y="3696188"/>
            <a:ext cx="3480440" cy="200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BO" sz="700" dirty="0" smtClean="0"/>
              <a:t>Política Nacional de Desarrollo rural que apoyen a los Gobiernos Locales</a:t>
            </a:r>
            <a:endParaRPr lang="es-419" sz="7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70448" y="1268760"/>
            <a:ext cx="8558008" cy="381199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es-419" sz="1800" b="1" kern="0" dirty="0" smtClean="0">
                <a:solidFill>
                  <a:schemeClr val="bg1"/>
                </a:solidFill>
              </a:rPr>
              <a:t>Bloques de construcción del ETDL</a:t>
            </a:r>
            <a:endParaRPr lang="es-419" sz="1800" b="1" kern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92540" y="1930695"/>
            <a:ext cx="1687706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700"/>
            </a:lvl1pPr>
          </a:lstStyle>
          <a:p>
            <a:r>
              <a:rPr lang="es-BO" sz="1200" dirty="0" smtClean="0"/>
              <a:t>Políticas </a:t>
            </a:r>
            <a:r>
              <a:rPr lang="es-419" sz="1200" dirty="0" smtClean="0"/>
              <a:t>Nacional</a:t>
            </a:r>
            <a:r>
              <a:rPr lang="es-BO" sz="1200" dirty="0" smtClean="0"/>
              <a:t>es</a:t>
            </a:r>
            <a:endParaRPr lang="es-419" sz="120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6608668" y="2216531"/>
            <a:ext cx="1251092" cy="1000734"/>
          </a:xfrm>
          <a:prstGeom prst="straightConnector1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7691605" y="3496315"/>
            <a:ext cx="1336851" cy="7788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968" tIns="75968" rIns="75968" bIns="75968" numCol="1" spcCol="1270" anchor="ctr" anchorCtr="0">
            <a:noAutofit/>
          </a:bodyPr>
          <a:lstStyle>
            <a:defPPr>
              <a:defRPr lang="en-GB"/>
            </a:defPPr>
            <a:lvl1pPr algn="ctr" defTabSz="666750">
              <a:lnSpc>
                <a:spcPct val="90000"/>
              </a:lnSpc>
              <a:spcAft>
                <a:spcPct val="35000"/>
              </a:spcAft>
              <a:defRPr sz="7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s-BO" sz="900" dirty="0" smtClean="0"/>
              <a:t>Instituciones y capacidad a nivel </a:t>
            </a:r>
            <a:r>
              <a:rPr lang="es-419" sz="900" dirty="0" smtClean="0"/>
              <a:t>Sub-</a:t>
            </a:r>
            <a:r>
              <a:rPr lang="es-BO" sz="900" dirty="0" smtClean="0"/>
              <a:t>Nacional</a:t>
            </a:r>
            <a:endParaRPr lang="es-419" sz="900" dirty="0"/>
          </a:p>
        </p:txBody>
      </p:sp>
      <p:cxnSp>
        <p:nvCxnSpPr>
          <p:cNvPr id="42" name="Straight Arrow Connector 41"/>
          <p:cNvCxnSpPr>
            <a:stCxn id="40" idx="2"/>
            <a:endCxn id="30" idx="3"/>
          </p:cNvCxnSpPr>
          <p:nvPr/>
        </p:nvCxnSpPr>
        <p:spPr bwMode="auto">
          <a:xfrm>
            <a:off x="8360031" y="4275169"/>
            <a:ext cx="153007" cy="1561950"/>
          </a:xfrm>
          <a:prstGeom prst="straightConnector1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/>
          <p:cNvSpPr txBox="1"/>
          <p:nvPr/>
        </p:nvSpPr>
        <p:spPr>
          <a:xfrm>
            <a:off x="46349" y="3660599"/>
            <a:ext cx="1754006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BO" dirty="0" smtClean="0"/>
              <a:t>Sistema de Gestión</a:t>
            </a:r>
          </a:p>
          <a:p>
            <a:r>
              <a:rPr lang="es-BO" dirty="0"/>
              <a:t>d</a:t>
            </a:r>
            <a:r>
              <a:rPr lang="es-BO" dirty="0" smtClean="0"/>
              <a:t>el Desarrollo </a:t>
            </a:r>
            <a:r>
              <a:rPr lang="es-419" dirty="0" smtClean="0"/>
              <a:t>Local </a:t>
            </a:r>
          </a:p>
          <a:p>
            <a:r>
              <a:rPr lang="es-BO" dirty="0" smtClean="0"/>
              <a:t>mejorado</a:t>
            </a:r>
            <a:endParaRPr lang="es-419" dirty="0"/>
          </a:p>
        </p:txBody>
      </p:sp>
      <p:cxnSp>
        <p:nvCxnSpPr>
          <p:cNvPr id="12" name="Straight Arrow Connector 11"/>
          <p:cNvCxnSpPr>
            <a:stCxn id="14" idx="3"/>
          </p:cNvCxnSpPr>
          <p:nvPr/>
        </p:nvCxnSpPr>
        <p:spPr bwMode="auto">
          <a:xfrm>
            <a:off x="1800355" y="3983765"/>
            <a:ext cx="1708136" cy="291404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9706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" grpId="0" animBg="1"/>
      <p:bldP spid="4" grpId="0" animBg="1"/>
      <p:bldP spid="5" grpId="0" animBg="1"/>
      <p:bldP spid="27" grpId="0" animBg="1"/>
      <p:bldP spid="7" grpId="0" animBg="1"/>
      <p:bldP spid="40" grpId="0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altLang="en-US" sz="4000" smtClean="0">
                <a:solidFill>
                  <a:srgbClr val="FF9900"/>
                </a:solidFill>
                <a:latin typeface="Arial" panose="020B0604020202020204" pitchFamily="34" charset="0"/>
              </a:rPr>
              <a:t/>
            </a:r>
            <a:br>
              <a:rPr lang="en-US" altLang="en-US" sz="4000" smtClean="0">
                <a:solidFill>
                  <a:srgbClr val="FF9900"/>
                </a:solidFill>
                <a:latin typeface="Arial" panose="020B0604020202020204" pitchFamily="34" charset="0"/>
              </a:rPr>
            </a:br>
            <a:r>
              <a:rPr lang="ar-AE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BE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BE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sz="4000" smtClean="0"/>
              <a:t>¡</a:t>
            </a:r>
            <a:r>
              <a:rPr lang="fr-BE" altLang="en-US" sz="4000" smtClean="0"/>
              <a:t>MUCHAS GRACIAS POR SU ATENCION!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00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40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7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Territorio…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960837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2D5EC1"/>
              </a:buClr>
            </a:pPr>
            <a:r>
              <a:rPr lang="es-ES" i="0" dirty="0"/>
              <a:t>El </a:t>
            </a:r>
            <a:r>
              <a:rPr lang="es-ES" i="0" dirty="0" err="1"/>
              <a:t>territorium</a:t>
            </a:r>
            <a:r>
              <a:rPr lang="es-ES" i="0" dirty="0"/>
              <a:t>, de acuerdo con la ley romana, </a:t>
            </a:r>
            <a:r>
              <a:rPr lang="es-ES" i="0" dirty="0">
                <a:solidFill>
                  <a:srgbClr val="FF0000"/>
                </a:solidFill>
              </a:rPr>
              <a:t>fue la zona de influencia de una comunidad </a:t>
            </a:r>
            <a:r>
              <a:rPr lang="es-ES" i="0" dirty="0" smtClean="0">
                <a:solidFill>
                  <a:srgbClr val="FF0000"/>
                </a:solidFill>
              </a:rPr>
              <a:t>política</a:t>
            </a:r>
            <a:r>
              <a:rPr lang="es-ES" i="0" dirty="0" smtClean="0"/>
              <a:t>, "un </a:t>
            </a:r>
            <a:r>
              <a:rPr lang="es-ES" i="0" dirty="0"/>
              <a:t>grupo de hombres unidos por la ley" (Cicerón</a:t>
            </a:r>
            <a:r>
              <a:rPr lang="es-ES" i="0" dirty="0" smtClean="0"/>
              <a:t>).</a:t>
            </a:r>
          </a:p>
          <a:p>
            <a:pPr marL="0" indent="0">
              <a:buClr>
                <a:srgbClr val="2D5EC1"/>
              </a:buClr>
              <a:buNone/>
            </a:pPr>
            <a:endParaRPr lang="es-ES" i="0" dirty="0" smtClean="0"/>
          </a:p>
          <a:p>
            <a:pPr>
              <a:buClr>
                <a:srgbClr val="2D5EC1"/>
              </a:buClr>
            </a:pPr>
            <a:r>
              <a:rPr lang="es-ES" i="0" dirty="0"/>
              <a:t>En Francia, el territorio en el que se estableció la comunidad rural fue llamado el </a:t>
            </a:r>
            <a:r>
              <a:rPr lang="es-ES" i="0" dirty="0" err="1"/>
              <a:t>finage</a:t>
            </a:r>
            <a:r>
              <a:rPr lang="es-ES" i="0" dirty="0"/>
              <a:t>, y contó con</a:t>
            </a:r>
            <a:r>
              <a:rPr lang="es-ES" i="0" dirty="0">
                <a:solidFill>
                  <a:srgbClr val="FF0000"/>
                </a:solidFill>
              </a:rPr>
              <a:t> la iglesia, las casas, los caminos, los campos y los bosques</a:t>
            </a:r>
            <a:r>
              <a:rPr lang="es-ES" i="0" dirty="0"/>
              <a:t>. Era más o menos el equivalente a la </a:t>
            </a:r>
            <a:r>
              <a:rPr lang="es-ES" i="0" dirty="0" err="1" smtClean="0"/>
              <a:t>terminus</a:t>
            </a:r>
            <a:r>
              <a:rPr lang="es-ES" i="0" dirty="0" smtClean="0"/>
              <a:t>, </a:t>
            </a:r>
            <a:r>
              <a:rPr lang="es-ES" i="0" dirty="0"/>
              <a:t>o incluso más </a:t>
            </a:r>
            <a:r>
              <a:rPr lang="es-ES" i="0" dirty="0" smtClean="0"/>
              <a:t>al de </a:t>
            </a:r>
            <a:r>
              <a:rPr lang="es-ES" i="0" dirty="0"/>
              <a:t>"jurisdicción", ya que supuso implícitamente el </a:t>
            </a:r>
            <a:r>
              <a:rPr lang="es-ES" i="0" dirty="0">
                <a:solidFill>
                  <a:srgbClr val="FF0000"/>
                </a:solidFill>
              </a:rPr>
              <a:t>derecho a la libre administración</a:t>
            </a:r>
            <a:r>
              <a:rPr lang="es-ES" i="0" dirty="0"/>
              <a:t>.</a:t>
            </a:r>
            <a:endParaRPr lang="es-ES" i="0" dirty="0" smtClean="0"/>
          </a:p>
          <a:p>
            <a:pPr>
              <a:buClr>
                <a:srgbClr val="2D5EC1"/>
              </a:buClr>
            </a:pPr>
            <a:endParaRPr lang="es-ES" dirty="0" smtClean="0"/>
          </a:p>
          <a:p>
            <a:pPr>
              <a:buClr>
                <a:srgbClr val="2D5EC1"/>
              </a:buClr>
            </a:pPr>
            <a:r>
              <a:rPr lang="es-ES" dirty="0" smtClean="0"/>
              <a:t>El </a:t>
            </a:r>
            <a:r>
              <a:rPr lang="es-ES" dirty="0"/>
              <a:t>territorio no es, por tanto, solo el espacio llano, </a:t>
            </a:r>
            <a:r>
              <a:rPr lang="es-ES" dirty="0">
                <a:solidFill>
                  <a:srgbClr val="FF0000"/>
                </a:solidFill>
              </a:rPr>
              <a:t>pero el espacio del hombre, la naturaleza transformada por la actividad humana</a:t>
            </a:r>
            <a:r>
              <a:rPr lang="es-ES" dirty="0"/>
              <a:t>; cultura significaba originalmente naturaleza transformada por el trabajo humano y "cultivar" tiene la misma raíz. </a:t>
            </a:r>
            <a:r>
              <a:rPr lang="es-ES" dirty="0">
                <a:solidFill>
                  <a:srgbClr val="FF0000"/>
                </a:solidFill>
              </a:rPr>
              <a:t>Es el espacio de la cultura y de la historia; un espacio social, ya que contiene, se reproduce y desarrolla las relaciones sociales</a:t>
            </a:r>
            <a:r>
              <a:rPr lang="es-ES" dirty="0"/>
              <a:t>. Y también es un espacio natural.</a:t>
            </a:r>
          </a:p>
          <a:p>
            <a:pPr marL="0" indent="0">
              <a:buClr>
                <a:srgbClr val="2D5EC1"/>
              </a:buClr>
              <a:buNone/>
            </a:pPr>
            <a:r>
              <a:rPr lang="en-US" sz="1300" i="0" dirty="0"/>
              <a:t>A brief explanation of the concept of territory and its implications - </a:t>
            </a:r>
            <a:r>
              <a:rPr lang="en-US" sz="1300" i="0" dirty="0" err="1"/>
              <a:t>Miquel</a:t>
            </a:r>
            <a:r>
              <a:rPr lang="en-US" sz="1300" i="0" dirty="0"/>
              <a:t> </a:t>
            </a:r>
            <a:r>
              <a:rPr lang="en-US" sz="1300" i="0" dirty="0" err="1" smtClean="0"/>
              <a:t>Amorós</a:t>
            </a:r>
            <a:endParaRPr lang="en-US" sz="1300" i="0" dirty="0"/>
          </a:p>
        </p:txBody>
      </p:sp>
    </p:spTree>
    <p:extLst>
      <p:ext uri="{BB962C8B-B14F-4D97-AF65-F5344CB8AC3E}">
        <p14:creationId xmlns:p14="http://schemas.microsoft.com/office/powerpoint/2010/main" val="386311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s-419" dirty="0" smtClean="0"/>
              <a:t>Qué entendemos por Desarrollo Local con Enfoque Territorial?</a:t>
            </a:r>
            <a:endParaRPr lang="es-41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Tx/>
            </a:pPr>
            <a:r>
              <a:rPr lang="es-419" dirty="0" smtClean="0"/>
              <a:t>Dimensión geográfica, relacionada con </a:t>
            </a:r>
            <a:r>
              <a:rPr lang="es-419" dirty="0" smtClean="0">
                <a:solidFill>
                  <a:srgbClr val="FF0000"/>
                </a:solidFill>
              </a:rPr>
              <a:t>un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s-419" dirty="0" smtClean="0">
                <a:solidFill>
                  <a:srgbClr val="FF0000"/>
                </a:solidFill>
              </a:rPr>
              <a:t> </a:t>
            </a:r>
            <a:r>
              <a:rPr lang="es-419" dirty="0" smtClean="0">
                <a:solidFill>
                  <a:srgbClr val="FF0000"/>
                </a:solidFill>
              </a:rPr>
              <a:t>porción del territorio nacional </a:t>
            </a:r>
            <a:r>
              <a:rPr lang="es-419" dirty="0" smtClean="0"/>
              <a:t>y podría ser: </a:t>
            </a:r>
            <a:r>
              <a:rPr lang="es-419" dirty="0" smtClean="0"/>
              <a:t>urbana, metropolitana</a:t>
            </a:r>
            <a:r>
              <a:rPr lang="es-BO" dirty="0" smtClean="0"/>
              <a:t>, </a:t>
            </a:r>
            <a:r>
              <a:rPr lang="es-BO" dirty="0" smtClean="0"/>
              <a:t>provincial, distrital, cuenca hidrográfica, área amazónica, zona montañosa, etc.</a:t>
            </a:r>
          </a:p>
          <a:p>
            <a:pPr>
              <a:buClrTx/>
            </a:pPr>
            <a:r>
              <a:rPr lang="es-BO" dirty="0" smtClean="0"/>
              <a:t>Dimensión espacial se refiere a la </a:t>
            </a:r>
            <a:r>
              <a:rPr lang="es-BO" dirty="0" smtClean="0">
                <a:solidFill>
                  <a:srgbClr val="FF0000"/>
                </a:solidFill>
              </a:rPr>
              <a:t>integración del desarrollo considerando los múltiples </a:t>
            </a:r>
            <a:r>
              <a:rPr lang="es-BO" dirty="0" smtClean="0">
                <a:solidFill>
                  <a:srgbClr val="FF0000"/>
                </a:solidFill>
              </a:rPr>
              <a:t>actores </a:t>
            </a:r>
            <a:r>
              <a:rPr lang="es-BO" dirty="0" smtClean="0"/>
              <a:t>guiados por una visión de futuro y se obtiene a través de inversiones en infraestructura y gestión del ambiente natural y </a:t>
            </a:r>
            <a:r>
              <a:rPr lang="es-BO" dirty="0" smtClean="0"/>
              <a:t>construido.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93143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01002" y="97683"/>
            <a:ext cx="8933622" cy="6646909"/>
            <a:chOff x="101002" y="97683"/>
            <a:chExt cx="8933622" cy="6646909"/>
          </a:xfrm>
        </p:grpSpPr>
        <p:sp>
          <p:nvSpPr>
            <p:cNvPr id="5" name="Freeform 4"/>
            <p:cNvSpPr/>
            <p:nvPr/>
          </p:nvSpPr>
          <p:spPr>
            <a:xfrm>
              <a:off x="3697860" y="1741576"/>
              <a:ext cx="548899" cy="3127924"/>
            </a:xfrm>
            <a:custGeom>
              <a:avLst/>
              <a:gdLst>
                <a:gd name="connsiteX0" fmla="*/ 121047 w 484188"/>
                <a:gd name="connsiteY0" fmla="*/ 0 h 1119188"/>
                <a:gd name="connsiteX1" fmla="*/ 363141 w 484188"/>
                <a:gd name="connsiteY1" fmla="*/ 0 h 1119188"/>
                <a:gd name="connsiteX2" fmla="*/ 363141 w 484188"/>
                <a:gd name="connsiteY2" fmla="*/ 876958 h 1119188"/>
                <a:gd name="connsiteX3" fmla="*/ 484188 w 484188"/>
                <a:gd name="connsiteY3" fmla="*/ 876958 h 1119188"/>
                <a:gd name="connsiteX4" fmla="*/ 242094 w 484188"/>
                <a:gd name="connsiteY4" fmla="*/ 1119188 h 1119188"/>
                <a:gd name="connsiteX5" fmla="*/ 0 w 484188"/>
                <a:gd name="connsiteY5" fmla="*/ 876958 h 1119188"/>
                <a:gd name="connsiteX6" fmla="*/ 121047 w 484188"/>
                <a:gd name="connsiteY6" fmla="*/ 876958 h 1119188"/>
                <a:gd name="connsiteX7" fmla="*/ 121047 w 484188"/>
                <a:gd name="connsiteY7" fmla="*/ 0 h 1119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119188">
                  <a:moveTo>
                    <a:pt x="121047" y="0"/>
                  </a:moveTo>
                  <a:lnTo>
                    <a:pt x="363141" y="0"/>
                  </a:lnTo>
                  <a:lnTo>
                    <a:pt x="363141" y="876958"/>
                  </a:lnTo>
                  <a:lnTo>
                    <a:pt x="484188" y="876958"/>
                  </a:lnTo>
                  <a:lnTo>
                    <a:pt x="242094" y="1119188"/>
                  </a:lnTo>
                  <a:lnTo>
                    <a:pt x="0" y="876958"/>
                  </a:lnTo>
                  <a:lnTo>
                    <a:pt x="121047" y="876958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Educación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4295893" y="1741575"/>
              <a:ext cx="548899" cy="3124291"/>
            </a:xfrm>
            <a:custGeom>
              <a:avLst/>
              <a:gdLst>
                <a:gd name="connsiteX0" fmla="*/ 121047 w 484188"/>
                <a:gd name="connsiteY0" fmla="*/ 0 h 1119188"/>
                <a:gd name="connsiteX1" fmla="*/ 363141 w 484188"/>
                <a:gd name="connsiteY1" fmla="*/ 0 h 1119188"/>
                <a:gd name="connsiteX2" fmla="*/ 363141 w 484188"/>
                <a:gd name="connsiteY2" fmla="*/ 876920 h 1119188"/>
                <a:gd name="connsiteX3" fmla="*/ 484188 w 484188"/>
                <a:gd name="connsiteY3" fmla="*/ 876920 h 1119188"/>
                <a:gd name="connsiteX4" fmla="*/ 242094 w 484188"/>
                <a:gd name="connsiteY4" fmla="*/ 1119188 h 1119188"/>
                <a:gd name="connsiteX5" fmla="*/ 0 w 484188"/>
                <a:gd name="connsiteY5" fmla="*/ 876920 h 1119188"/>
                <a:gd name="connsiteX6" fmla="*/ 121047 w 484188"/>
                <a:gd name="connsiteY6" fmla="*/ 876920 h 1119188"/>
                <a:gd name="connsiteX7" fmla="*/ 121047 w 484188"/>
                <a:gd name="connsiteY7" fmla="*/ 0 h 1119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119188">
                  <a:moveTo>
                    <a:pt x="121047" y="0"/>
                  </a:moveTo>
                  <a:lnTo>
                    <a:pt x="363141" y="0"/>
                  </a:lnTo>
                  <a:lnTo>
                    <a:pt x="363141" y="876920"/>
                  </a:lnTo>
                  <a:lnTo>
                    <a:pt x="484188" y="876920"/>
                  </a:lnTo>
                  <a:lnTo>
                    <a:pt x="242094" y="1119188"/>
                  </a:lnTo>
                  <a:lnTo>
                    <a:pt x="0" y="876920"/>
                  </a:lnTo>
                  <a:lnTo>
                    <a:pt x="121047" y="876920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Salud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4938716" y="1741575"/>
              <a:ext cx="548899" cy="3147161"/>
            </a:xfrm>
            <a:custGeom>
              <a:avLst/>
              <a:gdLst>
                <a:gd name="connsiteX0" fmla="*/ 121047 w 484188"/>
                <a:gd name="connsiteY0" fmla="*/ 0 h 1109663"/>
                <a:gd name="connsiteX1" fmla="*/ 363141 w 484188"/>
                <a:gd name="connsiteY1" fmla="*/ 0 h 1109663"/>
                <a:gd name="connsiteX2" fmla="*/ 363141 w 484188"/>
                <a:gd name="connsiteY2" fmla="*/ 867419 h 1109663"/>
                <a:gd name="connsiteX3" fmla="*/ 484188 w 484188"/>
                <a:gd name="connsiteY3" fmla="*/ 867419 h 1109663"/>
                <a:gd name="connsiteX4" fmla="*/ 242094 w 484188"/>
                <a:gd name="connsiteY4" fmla="*/ 1109663 h 1109663"/>
                <a:gd name="connsiteX5" fmla="*/ 0 w 484188"/>
                <a:gd name="connsiteY5" fmla="*/ 867419 h 1109663"/>
                <a:gd name="connsiteX6" fmla="*/ 121047 w 484188"/>
                <a:gd name="connsiteY6" fmla="*/ 867419 h 1109663"/>
                <a:gd name="connsiteX7" fmla="*/ 121047 w 484188"/>
                <a:gd name="connsiteY7" fmla="*/ 0 h 1109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109663">
                  <a:moveTo>
                    <a:pt x="121047" y="0"/>
                  </a:moveTo>
                  <a:lnTo>
                    <a:pt x="363141" y="0"/>
                  </a:lnTo>
                  <a:lnTo>
                    <a:pt x="363141" y="867419"/>
                  </a:lnTo>
                  <a:lnTo>
                    <a:pt x="484188" y="867419"/>
                  </a:lnTo>
                  <a:lnTo>
                    <a:pt x="242094" y="1109663"/>
                  </a:lnTo>
                  <a:lnTo>
                    <a:pt x="0" y="867419"/>
                  </a:lnTo>
                  <a:lnTo>
                    <a:pt x="121047" y="867419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Agua </a:t>
              </a:r>
              <a:r>
                <a:rPr lang="es-BO" dirty="0" err="1" smtClean="0">
                  <a:solidFill>
                    <a:schemeClr val="tx1"/>
                  </a:solidFill>
                </a:rPr>
                <a:t>Saneamien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5581539" y="1741575"/>
              <a:ext cx="548899" cy="3135675"/>
            </a:xfrm>
            <a:custGeom>
              <a:avLst/>
              <a:gdLst>
                <a:gd name="connsiteX0" fmla="*/ 121047 w 484188"/>
                <a:gd name="connsiteY0" fmla="*/ 0 h 1100138"/>
                <a:gd name="connsiteX1" fmla="*/ 363141 w 484188"/>
                <a:gd name="connsiteY1" fmla="*/ 0 h 1100138"/>
                <a:gd name="connsiteX2" fmla="*/ 363141 w 484188"/>
                <a:gd name="connsiteY2" fmla="*/ 857899 h 1100138"/>
                <a:gd name="connsiteX3" fmla="*/ 484188 w 484188"/>
                <a:gd name="connsiteY3" fmla="*/ 857899 h 1100138"/>
                <a:gd name="connsiteX4" fmla="*/ 242094 w 484188"/>
                <a:gd name="connsiteY4" fmla="*/ 1100138 h 1100138"/>
                <a:gd name="connsiteX5" fmla="*/ 0 w 484188"/>
                <a:gd name="connsiteY5" fmla="*/ 857899 h 1100138"/>
                <a:gd name="connsiteX6" fmla="*/ 121047 w 484188"/>
                <a:gd name="connsiteY6" fmla="*/ 857899 h 1100138"/>
                <a:gd name="connsiteX7" fmla="*/ 121047 w 484188"/>
                <a:gd name="connsiteY7" fmla="*/ 0 h 110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100138">
                  <a:moveTo>
                    <a:pt x="121047" y="0"/>
                  </a:moveTo>
                  <a:lnTo>
                    <a:pt x="363141" y="0"/>
                  </a:lnTo>
                  <a:lnTo>
                    <a:pt x="363141" y="857899"/>
                  </a:lnTo>
                  <a:lnTo>
                    <a:pt x="484188" y="857899"/>
                  </a:lnTo>
                  <a:lnTo>
                    <a:pt x="242094" y="1100138"/>
                  </a:lnTo>
                  <a:lnTo>
                    <a:pt x="0" y="857899"/>
                  </a:lnTo>
                  <a:lnTo>
                    <a:pt x="121047" y="857899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Vivienda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6202117" y="1741575"/>
              <a:ext cx="539001" cy="3147161"/>
            </a:xfrm>
            <a:custGeom>
              <a:avLst/>
              <a:gdLst>
                <a:gd name="connsiteX0" fmla="*/ 121047 w 475456"/>
                <a:gd name="connsiteY0" fmla="*/ 0 h 1100138"/>
                <a:gd name="connsiteX1" fmla="*/ 363141 w 475456"/>
                <a:gd name="connsiteY1" fmla="*/ 0 h 1100138"/>
                <a:gd name="connsiteX2" fmla="*/ 363141 w 475456"/>
                <a:gd name="connsiteY2" fmla="*/ 857899 h 1100138"/>
                <a:gd name="connsiteX3" fmla="*/ 466724 w 475456"/>
                <a:gd name="connsiteY3" fmla="*/ 857899 h 1100138"/>
                <a:gd name="connsiteX4" fmla="*/ 475456 w 475456"/>
                <a:gd name="connsiteY4" fmla="*/ 866636 h 1100138"/>
                <a:gd name="connsiteX5" fmla="*/ 242094 w 475456"/>
                <a:gd name="connsiteY5" fmla="*/ 1100138 h 1100138"/>
                <a:gd name="connsiteX6" fmla="*/ 0 w 475456"/>
                <a:gd name="connsiteY6" fmla="*/ 857899 h 1100138"/>
                <a:gd name="connsiteX7" fmla="*/ 121047 w 475456"/>
                <a:gd name="connsiteY7" fmla="*/ 857899 h 1100138"/>
                <a:gd name="connsiteX8" fmla="*/ 121047 w 475456"/>
                <a:gd name="connsiteY8" fmla="*/ 0 h 110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456" h="1100138">
                  <a:moveTo>
                    <a:pt x="121047" y="0"/>
                  </a:moveTo>
                  <a:lnTo>
                    <a:pt x="363141" y="0"/>
                  </a:lnTo>
                  <a:lnTo>
                    <a:pt x="363141" y="857899"/>
                  </a:lnTo>
                  <a:lnTo>
                    <a:pt x="466724" y="857899"/>
                  </a:lnTo>
                  <a:lnTo>
                    <a:pt x="475456" y="866636"/>
                  </a:lnTo>
                  <a:lnTo>
                    <a:pt x="242094" y="1100138"/>
                  </a:lnTo>
                  <a:lnTo>
                    <a:pt x="0" y="857899"/>
                  </a:lnTo>
                  <a:lnTo>
                    <a:pt x="121047" y="857899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rgbClr val="C39BE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Des. Urbano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6805444" y="1741575"/>
              <a:ext cx="548899" cy="3154326"/>
            </a:xfrm>
            <a:custGeom>
              <a:avLst/>
              <a:gdLst>
                <a:gd name="connsiteX0" fmla="*/ 121047 w 484188"/>
                <a:gd name="connsiteY0" fmla="*/ 0 h 1090613"/>
                <a:gd name="connsiteX1" fmla="*/ 363141 w 484188"/>
                <a:gd name="connsiteY1" fmla="*/ 0 h 1090613"/>
                <a:gd name="connsiteX2" fmla="*/ 363141 w 484188"/>
                <a:gd name="connsiteY2" fmla="*/ 848369 h 1090613"/>
                <a:gd name="connsiteX3" fmla="*/ 484188 w 484188"/>
                <a:gd name="connsiteY3" fmla="*/ 848369 h 1090613"/>
                <a:gd name="connsiteX4" fmla="*/ 242094 w 484188"/>
                <a:gd name="connsiteY4" fmla="*/ 1090613 h 1090613"/>
                <a:gd name="connsiteX5" fmla="*/ 18256 w 484188"/>
                <a:gd name="connsiteY5" fmla="*/ 866636 h 1090613"/>
                <a:gd name="connsiteX6" fmla="*/ 26988 w 484188"/>
                <a:gd name="connsiteY6" fmla="*/ 857899 h 1090613"/>
                <a:gd name="connsiteX7" fmla="*/ 9524 w 484188"/>
                <a:gd name="connsiteY7" fmla="*/ 857899 h 1090613"/>
                <a:gd name="connsiteX8" fmla="*/ 0 w 484188"/>
                <a:gd name="connsiteY8" fmla="*/ 848369 h 1090613"/>
                <a:gd name="connsiteX9" fmla="*/ 121047 w 484188"/>
                <a:gd name="connsiteY9" fmla="*/ 848369 h 1090613"/>
                <a:gd name="connsiteX10" fmla="*/ 121047 w 484188"/>
                <a:gd name="connsiteY10" fmla="*/ 0 h 10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4188" h="1090613">
                  <a:moveTo>
                    <a:pt x="121047" y="0"/>
                  </a:moveTo>
                  <a:lnTo>
                    <a:pt x="363141" y="0"/>
                  </a:lnTo>
                  <a:lnTo>
                    <a:pt x="363141" y="848369"/>
                  </a:lnTo>
                  <a:lnTo>
                    <a:pt x="484188" y="848369"/>
                  </a:lnTo>
                  <a:lnTo>
                    <a:pt x="242094" y="1090613"/>
                  </a:lnTo>
                  <a:lnTo>
                    <a:pt x="18256" y="866636"/>
                  </a:lnTo>
                  <a:lnTo>
                    <a:pt x="26988" y="857899"/>
                  </a:lnTo>
                  <a:lnTo>
                    <a:pt x="9524" y="857899"/>
                  </a:lnTo>
                  <a:lnTo>
                    <a:pt x="0" y="848369"/>
                  </a:lnTo>
                  <a:lnTo>
                    <a:pt x="121047" y="848369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Seguridad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7404476" y="1741575"/>
              <a:ext cx="548899" cy="3169686"/>
            </a:xfrm>
            <a:custGeom>
              <a:avLst/>
              <a:gdLst>
                <a:gd name="connsiteX0" fmla="*/ 121047 w 484188"/>
                <a:gd name="connsiteY0" fmla="*/ 0 h 1081088"/>
                <a:gd name="connsiteX1" fmla="*/ 363141 w 484188"/>
                <a:gd name="connsiteY1" fmla="*/ 0 h 1081088"/>
                <a:gd name="connsiteX2" fmla="*/ 363141 w 484188"/>
                <a:gd name="connsiteY2" fmla="*/ 838834 h 1081088"/>
                <a:gd name="connsiteX3" fmla="*/ 484188 w 484188"/>
                <a:gd name="connsiteY3" fmla="*/ 838834 h 1081088"/>
                <a:gd name="connsiteX4" fmla="*/ 242094 w 484188"/>
                <a:gd name="connsiteY4" fmla="*/ 1081088 h 1081088"/>
                <a:gd name="connsiteX5" fmla="*/ 0 w 484188"/>
                <a:gd name="connsiteY5" fmla="*/ 838834 h 1081088"/>
                <a:gd name="connsiteX6" fmla="*/ 121047 w 484188"/>
                <a:gd name="connsiteY6" fmla="*/ 838834 h 1081088"/>
                <a:gd name="connsiteX7" fmla="*/ 121047 w 484188"/>
                <a:gd name="connsiteY7" fmla="*/ 0 h 1081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081088">
                  <a:moveTo>
                    <a:pt x="121047" y="0"/>
                  </a:moveTo>
                  <a:lnTo>
                    <a:pt x="363141" y="0"/>
                  </a:lnTo>
                  <a:lnTo>
                    <a:pt x="363141" y="838834"/>
                  </a:lnTo>
                  <a:lnTo>
                    <a:pt x="484188" y="838834"/>
                  </a:lnTo>
                  <a:lnTo>
                    <a:pt x="242094" y="1081088"/>
                  </a:lnTo>
                  <a:lnTo>
                    <a:pt x="0" y="838834"/>
                  </a:lnTo>
                  <a:lnTo>
                    <a:pt x="121047" y="838834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Des. Rural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8002509" y="1741575"/>
              <a:ext cx="548899" cy="3154326"/>
            </a:xfrm>
            <a:custGeom>
              <a:avLst/>
              <a:gdLst>
                <a:gd name="connsiteX0" fmla="*/ 121047 w 484188"/>
                <a:gd name="connsiteY0" fmla="*/ 0 h 1090613"/>
                <a:gd name="connsiteX1" fmla="*/ 363141 w 484188"/>
                <a:gd name="connsiteY1" fmla="*/ 0 h 1090613"/>
                <a:gd name="connsiteX2" fmla="*/ 363141 w 484188"/>
                <a:gd name="connsiteY2" fmla="*/ 848369 h 1090613"/>
                <a:gd name="connsiteX3" fmla="*/ 484188 w 484188"/>
                <a:gd name="connsiteY3" fmla="*/ 848369 h 1090613"/>
                <a:gd name="connsiteX4" fmla="*/ 242094 w 484188"/>
                <a:gd name="connsiteY4" fmla="*/ 1090613 h 1090613"/>
                <a:gd name="connsiteX5" fmla="*/ 0 w 484188"/>
                <a:gd name="connsiteY5" fmla="*/ 848369 h 1090613"/>
                <a:gd name="connsiteX6" fmla="*/ 121047 w 484188"/>
                <a:gd name="connsiteY6" fmla="*/ 848369 h 1090613"/>
                <a:gd name="connsiteX7" fmla="*/ 121047 w 484188"/>
                <a:gd name="connsiteY7" fmla="*/ 0 h 10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4188" h="1090613">
                  <a:moveTo>
                    <a:pt x="121047" y="0"/>
                  </a:moveTo>
                  <a:lnTo>
                    <a:pt x="363141" y="0"/>
                  </a:lnTo>
                  <a:lnTo>
                    <a:pt x="363141" y="848369"/>
                  </a:lnTo>
                  <a:lnTo>
                    <a:pt x="484188" y="848369"/>
                  </a:lnTo>
                  <a:lnTo>
                    <a:pt x="242094" y="1090613"/>
                  </a:lnTo>
                  <a:lnTo>
                    <a:pt x="0" y="848369"/>
                  </a:lnTo>
                  <a:lnTo>
                    <a:pt x="121047" y="848369"/>
                  </a:lnTo>
                  <a:lnTo>
                    <a:pt x="121047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wordArt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BO" dirty="0" smtClean="0">
                  <a:solidFill>
                    <a:schemeClr val="tx1"/>
                  </a:solidFill>
                </a:rPr>
                <a:t>Medio Ambiente</a:t>
              </a:r>
              <a:endParaRPr lang="es-419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130873" y="5575661"/>
              <a:ext cx="45719" cy="127578"/>
            </a:xfrm>
            <a:custGeom>
              <a:avLst/>
              <a:gdLst>
                <a:gd name="connsiteX0" fmla="*/ 1029 w 1427"/>
                <a:gd name="connsiteY0" fmla="*/ 531 h 2400"/>
                <a:gd name="connsiteX1" fmla="*/ 332 w 1427"/>
                <a:gd name="connsiteY1" fmla="*/ 1902 h 2400"/>
                <a:gd name="connsiteX2" fmla="*/ 0 w 1427"/>
                <a:gd name="connsiteY2" fmla="*/ 2400 h 2400"/>
                <a:gd name="connsiteX3" fmla="*/ 1029 w 1427"/>
                <a:gd name="connsiteY3" fmla="*/ 531 h 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7" h="2400">
                  <a:moveTo>
                    <a:pt x="1029" y="531"/>
                  </a:moveTo>
                  <a:cubicBezTo>
                    <a:pt x="1640" y="-395"/>
                    <a:pt x="1649" y="-211"/>
                    <a:pt x="332" y="1902"/>
                  </a:cubicBezTo>
                  <a:lnTo>
                    <a:pt x="0" y="2400"/>
                  </a:lnTo>
                  <a:lnTo>
                    <a:pt x="1029" y="531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419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7243938" y="6617014"/>
              <a:ext cx="45719" cy="127578"/>
            </a:xfrm>
            <a:custGeom>
              <a:avLst/>
              <a:gdLst>
                <a:gd name="connsiteX0" fmla="*/ 7225 w 7255"/>
                <a:gd name="connsiteY0" fmla="*/ 173 h 1835"/>
                <a:gd name="connsiteX1" fmla="*/ 0 w 7255"/>
                <a:gd name="connsiteY1" fmla="*/ 1764 h 1835"/>
                <a:gd name="connsiteX2" fmla="*/ 10 w 7255"/>
                <a:gd name="connsiteY2" fmla="*/ 646 h 1835"/>
                <a:gd name="connsiteX3" fmla="*/ 958 w 7255"/>
                <a:gd name="connsiteY3" fmla="*/ 477 h 1835"/>
                <a:gd name="connsiteX4" fmla="*/ 7225 w 7255"/>
                <a:gd name="connsiteY4" fmla="*/ 173 h 1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5" h="1835">
                  <a:moveTo>
                    <a:pt x="7225" y="173"/>
                  </a:moveTo>
                  <a:cubicBezTo>
                    <a:pt x="7706" y="692"/>
                    <a:pt x="2295" y="2176"/>
                    <a:pt x="0" y="1764"/>
                  </a:cubicBezTo>
                  <a:lnTo>
                    <a:pt x="10" y="646"/>
                  </a:lnTo>
                  <a:lnTo>
                    <a:pt x="958" y="477"/>
                  </a:lnTo>
                  <a:cubicBezTo>
                    <a:pt x="5271" y="-104"/>
                    <a:pt x="6985" y="-86"/>
                    <a:pt x="7225" y="173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419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640867" y="4719919"/>
              <a:ext cx="6059111" cy="2024673"/>
            </a:xfrm>
            <a:custGeom>
              <a:avLst/>
              <a:gdLst>
                <a:gd name="connsiteX0" fmla="*/ 3451538 w 6516710"/>
                <a:gd name="connsiteY0" fmla="*/ 77274 h 2009105"/>
                <a:gd name="connsiteX1" fmla="*/ 3541691 w 6516710"/>
                <a:gd name="connsiteY1" fmla="*/ 90152 h 2009105"/>
                <a:gd name="connsiteX2" fmla="*/ 3631843 w 6516710"/>
                <a:gd name="connsiteY2" fmla="*/ 115910 h 2009105"/>
                <a:gd name="connsiteX3" fmla="*/ 3760631 w 6516710"/>
                <a:gd name="connsiteY3" fmla="*/ 128789 h 2009105"/>
                <a:gd name="connsiteX4" fmla="*/ 4095482 w 6516710"/>
                <a:gd name="connsiteY4" fmla="*/ 115910 h 2009105"/>
                <a:gd name="connsiteX5" fmla="*/ 4134119 w 6516710"/>
                <a:gd name="connsiteY5" fmla="*/ 103031 h 2009105"/>
                <a:gd name="connsiteX6" fmla="*/ 4262907 w 6516710"/>
                <a:gd name="connsiteY6" fmla="*/ 90152 h 2009105"/>
                <a:gd name="connsiteX7" fmla="*/ 4752305 w 6516710"/>
                <a:gd name="connsiteY7" fmla="*/ 77274 h 2009105"/>
                <a:gd name="connsiteX8" fmla="*/ 4829578 w 6516710"/>
                <a:gd name="connsiteY8" fmla="*/ 64395 h 2009105"/>
                <a:gd name="connsiteX9" fmla="*/ 5228823 w 6516710"/>
                <a:gd name="connsiteY9" fmla="*/ 38637 h 2009105"/>
                <a:gd name="connsiteX10" fmla="*/ 5306096 w 6516710"/>
                <a:gd name="connsiteY10" fmla="*/ 25758 h 2009105"/>
                <a:gd name="connsiteX11" fmla="*/ 5344733 w 6516710"/>
                <a:gd name="connsiteY11" fmla="*/ 12879 h 2009105"/>
                <a:gd name="connsiteX12" fmla="*/ 5409127 w 6516710"/>
                <a:gd name="connsiteY12" fmla="*/ 0 h 2009105"/>
                <a:gd name="connsiteX13" fmla="*/ 5666705 w 6516710"/>
                <a:gd name="connsiteY13" fmla="*/ 12879 h 2009105"/>
                <a:gd name="connsiteX14" fmla="*/ 5795493 w 6516710"/>
                <a:gd name="connsiteY14" fmla="*/ 38637 h 2009105"/>
                <a:gd name="connsiteX15" fmla="*/ 5834130 w 6516710"/>
                <a:gd name="connsiteY15" fmla="*/ 51516 h 2009105"/>
                <a:gd name="connsiteX16" fmla="*/ 5885646 w 6516710"/>
                <a:gd name="connsiteY16" fmla="*/ 64395 h 2009105"/>
                <a:gd name="connsiteX17" fmla="*/ 5924282 w 6516710"/>
                <a:gd name="connsiteY17" fmla="*/ 77274 h 2009105"/>
                <a:gd name="connsiteX18" fmla="*/ 5988677 w 6516710"/>
                <a:gd name="connsiteY18" fmla="*/ 90152 h 2009105"/>
                <a:gd name="connsiteX19" fmla="*/ 6040192 w 6516710"/>
                <a:gd name="connsiteY19" fmla="*/ 103031 h 2009105"/>
                <a:gd name="connsiteX20" fmla="*/ 6143223 w 6516710"/>
                <a:gd name="connsiteY20" fmla="*/ 128789 h 2009105"/>
                <a:gd name="connsiteX21" fmla="*/ 6194738 w 6516710"/>
                <a:gd name="connsiteY21" fmla="*/ 154547 h 2009105"/>
                <a:gd name="connsiteX22" fmla="*/ 6284891 w 6516710"/>
                <a:gd name="connsiteY22" fmla="*/ 218941 h 2009105"/>
                <a:gd name="connsiteX23" fmla="*/ 6336406 w 6516710"/>
                <a:gd name="connsiteY23" fmla="*/ 296214 h 2009105"/>
                <a:gd name="connsiteX24" fmla="*/ 6362164 w 6516710"/>
                <a:gd name="connsiteY24" fmla="*/ 334851 h 2009105"/>
                <a:gd name="connsiteX25" fmla="*/ 6400800 w 6516710"/>
                <a:gd name="connsiteY25" fmla="*/ 425003 h 2009105"/>
                <a:gd name="connsiteX26" fmla="*/ 6426558 w 6516710"/>
                <a:gd name="connsiteY26" fmla="*/ 463640 h 2009105"/>
                <a:gd name="connsiteX27" fmla="*/ 6465195 w 6516710"/>
                <a:gd name="connsiteY27" fmla="*/ 605307 h 2009105"/>
                <a:gd name="connsiteX28" fmla="*/ 6503831 w 6516710"/>
                <a:gd name="connsiteY28" fmla="*/ 772733 h 2009105"/>
                <a:gd name="connsiteX29" fmla="*/ 6516710 w 6516710"/>
                <a:gd name="connsiteY29" fmla="*/ 927279 h 2009105"/>
                <a:gd name="connsiteX30" fmla="*/ 6503831 w 6516710"/>
                <a:gd name="connsiteY30" fmla="*/ 965916 h 2009105"/>
                <a:gd name="connsiteX31" fmla="*/ 6426558 w 6516710"/>
                <a:gd name="connsiteY31" fmla="*/ 991674 h 2009105"/>
                <a:gd name="connsiteX32" fmla="*/ 6387922 w 6516710"/>
                <a:gd name="connsiteY32" fmla="*/ 1017431 h 2009105"/>
                <a:gd name="connsiteX33" fmla="*/ 6259133 w 6516710"/>
                <a:gd name="connsiteY33" fmla="*/ 1056068 h 2009105"/>
                <a:gd name="connsiteX34" fmla="*/ 6181860 w 6516710"/>
                <a:gd name="connsiteY34" fmla="*/ 1081826 h 2009105"/>
                <a:gd name="connsiteX35" fmla="*/ 6143223 w 6516710"/>
                <a:gd name="connsiteY35" fmla="*/ 1094705 h 2009105"/>
                <a:gd name="connsiteX36" fmla="*/ 6053071 w 6516710"/>
                <a:gd name="connsiteY36" fmla="*/ 1159099 h 2009105"/>
                <a:gd name="connsiteX37" fmla="*/ 6014434 w 6516710"/>
                <a:gd name="connsiteY37" fmla="*/ 1223493 h 2009105"/>
                <a:gd name="connsiteX38" fmla="*/ 5962919 w 6516710"/>
                <a:gd name="connsiteY38" fmla="*/ 1365161 h 2009105"/>
                <a:gd name="connsiteX39" fmla="*/ 5937161 w 6516710"/>
                <a:gd name="connsiteY39" fmla="*/ 1429555 h 2009105"/>
                <a:gd name="connsiteX40" fmla="*/ 5898524 w 6516710"/>
                <a:gd name="connsiteY40" fmla="*/ 1558344 h 2009105"/>
                <a:gd name="connsiteX41" fmla="*/ 5859888 w 6516710"/>
                <a:gd name="connsiteY41" fmla="*/ 1596981 h 2009105"/>
                <a:gd name="connsiteX42" fmla="*/ 5847009 w 6516710"/>
                <a:gd name="connsiteY42" fmla="*/ 1635617 h 2009105"/>
                <a:gd name="connsiteX43" fmla="*/ 5705341 w 6516710"/>
                <a:gd name="connsiteY43" fmla="*/ 1712891 h 2009105"/>
                <a:gd name="connsiteX44" fmla="*/ 5576553 w 6516710"/>
                <a:gd name="connsiteY44" fmla="*/ 1725769 h 2009105"/>
                <a:gd name="connsiteX45" fmla="*/ 5306096 w 6516710"/>
                <a:gd name="connsiteY45" fmla="*/ 1700012 h 2009105"/>
                <a:gd name="connsiteX46" fmla="*/ 5215944 w 6516710"/>
                <a:gd name="connsiteY46" fmla="*/ 1674254 h 2009105"/>
                <a:gd name="connsiteX47" fmla="*/ 5151550 w 6516710"/>
                <a:gd name="connsiteY47" fmla="*/ 1648496 h 2009105"/>
                <a:gd name="connsiteX48" fmla="*/ 5035640 w 6516710"/>
                <a:gd name="connsiteY48" fmla="*/ 1622738 h 2009105"/>
                <a:gd name="connsiteX49" fmla="*/ 4984124 w 6516710"/>
                <a:gd name="connsiteY49" fmla="*/ 1596981 h 2009105"/>
                <a:gd name="connsiteX50" fmla="*/ 4919730 w 6516710"/>
                <a:gd name="connsiteY50" fmla="*/ 1584102 h 2009105"/>
                <a:gd name="connsiteX51" fmla="*/ 4816699 w 6516710"/>
                <a:gd name="connsiteY51" fmla="*/ 1558344 h 2009105"/>
                <a:gd name="connsiteX52" fmla="*/ 4610637 w 6516710"/>
                <a:gd name="connsiteY52" fmla="*/ 1571223 h 2009105"/>
                <a:gd name="connsiteX53" fmla="*/ 4572000 w 6516710"/>
                <a:gd name="connsiteY53" fmla="*/ 1596981 h 2009105"/>
                <a:gd name="connsiteX54" fmla="*/ 4443212 w 6516710"/>
                <a:gd name="connsiteY54" fmla="*/ 1687133 h 2009105"/>
                <a:gd name="connsiteX55" fmla="*/ 4353060 w 6516710"/>
                <a:gd name="connsiteY55" fmla="*/ 1725769 h 2009105"/>
                <a:gd name="connsiteX56" fmla="*/ 4314423 w 6516710"/>
                <a:gd name="connsiteY56" fmla="*/ 1751527 h 2009105"/>
                <a:gd name="connsiteX57" fmla="*/ 4185634 w 6516710"/>
                <a:gd name="connsiteY57" fmla="*/ 1790164 h 2009105"/>
                <a:gd name="connsiteX58" fmla="*/ 4095482 w 6516710"/>
                <a:gd name="connsiteY58" fmla="*/ 1815922 h 2009105"/>
                <a:gd name="connsiteX59" fmla="*/ 3979572 w 6516710"/>
                <a:gd name="connsiteY59" fmla="*/ 1867437 h 2009105"/>
                <a:gd name="connsiteX60" fmla="*/ 3902299 w 6516710"/>
                <a:gd name="connsiteY60" fmla="*/ 1893195 h 2009105"/>
                <a:gd name="connsiteX61" fmla="*/ 3863662 w 6516710"/>
                <a:gd name="connsiteY61" fmla="*/ 1906074 h 2009105"/>
                <a:gd name="connsiteX62" fmla="*/ 3786389 w 6516710"/>
                <a:gd name="connsiteY62" fmla="*/ 1918952 h 2009105"/>
                <a:gd name="connsiteX63" fmla="*/ 3644722 w 6516710"/>
                <a:gd name="connsiteY63" fmla="*/ 1957589 h 2009105"/>
                <a:gd name="connsiteX64" fmla="*/ 3567448 w 6516710"/>
                <a:gd name="connsiteY64" fmla="*/ 1970468 h 2009105"/>
                <a:gd name="connsiteX65" fmla="*/ 3503054 w 6516710"/>
                <a:gd name="connsiteY65" fmla="*/ 1983347 h 2009105"/>
                <a:gd name="connsiteX66" fmla="*/ 3361386 w 6516710"/>
                <a:gd name="connsiteY66" fmla="*/ 2009105 h 2009105"/>
                <a:gd name="connsiteX67" fmla="*/ 3193961 w 6516710"/>
                <a:gd name="connsiteY67" fmla="*/ 1996226 h 2009105"/>
                <a:gd name="connsiteX68" fmla="*/ 3000778 w 6516710"/>
                <a:gd name="connsiteY68" fmla="*/ 1957589 h 2009105"/>
                <a:gd name="connsiteX69" fmla="*/ 1970468 w 6516710"/>
                <a:gd name="connsiteY69" fmla="*/ 1944710 h 2009105"/>
                <a:gd name="connsiteX70" fmla="*/ 1815922 w 6516710"/>
                <a:gd name="connsiteY70" fmla="*/ 1931831 h 2009105"/>
                <a:gd name="connsiteX71" fmla="*/ 1725769 w 6516710"/>
                <a:gd name="connsiteY71" fmla="*/ 1906074 h 2009105"/>
                <a:gd name="connsiteX72" fmla="*/ 1609860 w 6516710"/>
                <a:gd name="connsiteY72" fmla="*/ 1893195 h 2009105"/>
                <a:gd name="connsiteX73" fmla="*/ 1493950 w 6516710"/>
                <a:gd name="connsiteY73" fmla="*/ 1867437 h 2009105"/>
                <a:gd name="connsiteX74" fmla="*/ 1275009 w 6516710"/>
                <a:gd name="connsiteY74" fmla="*/ 1828800 h 2009105"/>
                <a:gd name="connsiteX75" fmla="*/ 1094705 w 6516710"/>
                <a:gd name="connsiteY75" fmla="*/ 1712891 h 2009105"/>
                <a:gd name="connsiteX76" fmla="*/ 965916 w 6516710"/>
                <a:gd name="connsiteY76" fmla="*/ 1609860 h 2009105"/>
                <a:gd name="connsiteX77" fmla="*/ 862885 w 6516710"/>
                <a:gd name="connsiteY77" fmla="*/ 1545465 h 2009105"/>
                <a:gd name="connsiteX78" fmla="*/ 631065 w 6516710"/>
                <a:gd name="connsiteY78" fmla="*/ 1532586 h 2009105"/>
                <a:gd name="connsiteX79" fmla="*/ 605307 w 6516710"/>
                <a:gd name="connsiteY79" fmla="*/ 1416676 h 2009105"/>
                <a:gd name="connsiteX80" fmla="*/ 592429 w 6516710"/>
                <a:gd name="connsiteY80" fmla="*/ 1378040 h 2009105"/>
                <a:gd name="connsiteX81" fmla="*/ 566671 w 6516710"/>
                <a:gd name="connsiteY81" fmla="*/ 1339403 h 2009105"/>
                <a:gd name="connsiteX82" fmla="*/ 540913 w 6516710"/>
                <a:gd name="connsiteY82" fmla="*/ 1236372 h 2009105"/>
                <a:gd name="connsiteX83" fmla="*/ 515155 w 6516710"/>
                <a:gd name="connsiteY83" fmla="*/ 1120462 h 2009105"/>
                <a:gd name="connsiteX84" fmla="*/ 450761 w 6516710"/>
                <a:gd name="connsiteY84" fmla="*/ 1004552 h 2009105"/>
                <a:gd name="connsiteX85" fmla="*/ 360609 w 6516710"/>
                <a:gd name="connsiteY85" fmla="*/ 824248 h 2009105"/>
                <a:gd name="connsiteX86" fmla="*/ 218941 w 6516710"/>
                <a:gd name="connsiteY86" fmla="*/ 579550 h 2009105"/>
                <a:gd name="connsiteX87" fmla="*/ 167426 w 6516710"/>
                <a:gd name="connsiteY87" fmla="*/ 476519 h 2009105"/>
                <a:gd name="connsiteX88" fmla="*/ 115910 w 6516710"/>
                <a:gd name="connsiteY88" fmla="*/ 399245 h 2009105"/>
                <a:gd name="connsiteX89" fmla="*/ 90153 w 6516710"/>
                <a:gd name="connsiteY89" fmla="*/ 347730 h 2009105"/>
                <a:gd name="connsiteX90" fmla="*/ 64395 w 6516710"/>
                <a:gd name="connsiteY90" fmla="*/ 309093 h 2009105"/>
                <a:gd name="connsiteX91" fmla="*/ 38637 w 6516710"/>
                <a:gd name="connsiteY91" fmla="*/ 257578 h 2009105"/>
                <a:gd name="connsiteX92" fmla="*/ 0 w 6516710"/>
                <a:gd name="connsiteY92" fmla="*/ 231820 h 2009105"/>
                <a:gd name="connsiteX93" fmla="*/ 77274 w 6516710"/>
                <a:gd name="connsiteY93" fmla="*/ 218941 h 2009105"/>
                <a:gd name="connsiteX94" fmla="*/ 1030310 w 6516710"/>
                <a:gd name="connsiteY94" fmla="*/ 218941 h 2009105"/>
                <a:gd name="connsiteX95" fmla="*/ 1236372 w 6516710"/>
                <a:gd name="connsiteY95" fmla="*/ 244699 h 2009105"/>
                <a:gd name="connsiteX96" fmla="*/ 1313646 w 6516710"/>
                <a:gd name="connsiteY96" fmla="*/ 283336 h 2009105"/>
                <a:gd name="connsiteX97" fmla="*/ 1365161 w 6516710"/>
                <a:gd name="connsiteY97" fmla="*/ 334851 h 2009105"/>
                <a:gd name="connsiteX98" fmla="*/ 1442434 w 6516710"/>
                <a:gd name="connsiteY98" fmla="*/ 386367 h 2009105"/>
                <a:gd name="connsiteX99" fmla="*/ 1648496 w 6516710"/>
                <a:gd name="connsiteY99" fmla="*/ 347730 h 2009105"/>
                <a:gd name="connsiteX100" fmla="*/ 1725769 w 6516710"/>
                <a:gd name="connsiteY100" fmla="*/ 321972 h 2009105"/>
                <a:gd name="connsiteX101" fmla="*/ 1854558 w 6516710"/>
                <a:gd name="connsiteY101" fmla="*/ 231820 h 2009105"/>
                <a:gd name="connsiteX102" fmla="*/ 1931831 w 6516710"/>
                <a:gd name="connsiteY102" fmla="*/ 193183 h 2009105"/>
                <a:gd name="connsiteX103" fmla="*/ 1970468 w 6516710"/>
                <a:gd name="connsiteY103" fmla="*/ 167426 h 2009105"/>
                <a:gd name="connsiteX104" fmla="*/ 2047741 w 6516710"/>
                <a:gd name="connsiteY104" fmla="*/ 141668 h 2009105"/>
                <a:gd name="connsiteX105" fmla="*/ 2189409 w 6516710"/>
                <a:gd name="connsiteY105" fmla="*/ 90152 h 2009105"/>
                <a:gd name="connsiteX106" fmla="*/ 2228046 w 6516710"/>
                <a:gd name="connsiteY106" fmla="*/ 77274 h 2009105"/>
                <a:gd name="connsiteX107" fmla="*/ 2382592 w 6516710"/>
                <a:gd name="connsiteY107" fmla="*/ 64395 h 2009105"/>
                <a:gd name="connsiteX108" fmla="*/ 2614412 w 6516710"/>
                <a:gd name="connsiteY108" fmla="*/ 77274 h 2009105"/>
                <a:gd name="connsiteX109" fmla="*/ 2691685 w 6516710"/>
                <a:gd name="connsiteY109" fmla="*/ 103031 h 2009105"/>
                <a:gd name="connsiteX110" fmla="*/ 3013657 w 6516710"/>
                <a:gd name="connsiteY110" fmla="*/ 115910 h 2009105"/>
                <a:gd name="connsiteX111" fmla="*/ 3090930 w 6516710"/>
                <a:gd name="connsiteY111" fmla="*/ 154547 h 2009105"/>
                <a:gd name="connsiteX112" fmla="*/ 3245477 w 6516710"/>
                <a:gd name="connsiteY112" fmla="*/ 115910 h 2009105"/>
                <a:gd name="connsiteX113" fmla="*/ 3322750 w 6516710"/>
                <a:gd name="connsiteY113" fmla="*/ 90152 h 2009105"/>
                <a:gd name="connsiteX114" fmla="*/ 3451538 w 6516710"/>
                <a:gd name="connsiteY114" fmla="*/ 77274 h 2009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6516710" h="2009105">
                  <a:moveTo>
                    <a:pt x="3451538" y="77274"/>
                  </a:moveTo>
                  <a:cubicBezTo>
                    <a:pt x="3481589" y="81567"/>
                    <a:pt x="3511924" y="84199"/>
                    <a:pt x="3541691" y="90152"/>
                  </a:cubicBezTo>
                  <a:cubicBezTo>
                    <a:pt x="3633452" y="108504"/>
                    <a:pt x="3519784" y="99901"/>
                    <a:pt x="3631843" y="115910"/>
                  </a:cubicBezTo>
                  <a:cubicBezTo>
                    <a:pt x="3674553" y="122011"/>
                    <a:pt x="3717702" y="124496"/>
                    <a:pt x="3760631" y="128789"/>
                  </a:cubicBezTo>
                  <a:cubicBezTo>
                    <a:pt x="3872248" y="124496"/>
                    <a:pt x="3984047" y="123595"/>
                    <a:pt x="4095482" y="115910"/>
                  </a:cubicBezTo>
                  <a:cubicBezTo>
                    <a:pt x="4109025" y="114976"/>
                    <a:pt x="4120701" y="105095"/>
                    <a:pt x="4134119" y="103031"/>
                  </a:cubicBezTo>
                  <a:cubicBezTo>
                    <a:pt x="4176761" y="96471"/>
                    <a:pt x="4219801" y="91948"/>
                    <a:pt x="4262907" y="90152"/>
                  </a:cubicBezTo>
                  <a:cubicBezTo>
                    <a:pt x="4425955" y="83359"/>
                    <a:pt x="4589172" y="81567"/>
                    <a:pt x="4752305" y="77274"/>
                  </a:cubicBezTo>
                  <a:cubicBezTo>
                    <a:pt x="4778063" y="72981"/>
                    <a:pt x="4803550" y="66505"/>
                    <a:pt x="4829578" y="64395"/>
                  </a:cubicBezTo>
                  <a:cubicBezTo>
                    <a:pt x="4962500" y="53617"/>
                    <a:pt x="5228823" y="38637"/>
                    <a:pt x="5228823" y="38637"/>
                  </a:cubicBezTo>
                  <a:cubicBezTo>
                    <a:pt x="5254581" y="34344"/>
                    <a:pt x="5280605" y="31423"/>
                    <a:pt x="5306096" y="25758"/>
                  </a:cubicBezTo>
                  <a:cubicBezTo>
                    <a:pt x="5319348" y="22813"/>
                    <a:pt x="5331563" y="16172"/>
                    <a:pt x="5344733" y="12879"/>
                  </a:cubicBezTo>
                  <a:cubicBezTo>
                    <a:pt x="5365969" y="7570"/>
                    <a:pt x="5387662" y="4293"/>
                    <a:pt x="5409127" y="0"/>
                  </a:cubicBezTo>
                  <a:cubicBezTo>
                    <a:pt x="5494986" y="4293"/>
                    <a:pt x="5580992" y="6286"/>
                    <a:pt x="5666705" y="12879"/>
                  </a:cubicBezTo>
                  <a:cubicBezTo>
                    <a:pt x="5701327" y="15542"/>
                    <a:pt x="5759389" y="28322"/>
                    <a:pt x="5795493" y="38637"/>
                  </a:cubicBezTo>
                  <a:cubicBezTo>
                    <a:pt x="5808546" y="42367"/>
                    <a:pt x="5821077" y="47786"/>
                    <a:pt x="5834130" y="51516"/>
                  </a:cubicBezTo>
                  <a:cubicBezTo>
                    <a:pt x="5851149" y="56379"/>
                    <a:pt x="5868627" y="59532"/>
                    <a:pt x="5885646" y="64395"/>
                  </a:cubicBezTo>
                  <a:cubicBezTo>
                    <a:pt x="5898699" y="68124"/>
                    <a:pt x="5911112" y="73982"/>
                    <a:pt x="5924282" y="77274"/>
                  </a:cubicBezTo>
                  <a:cubicBezTo>
                    <a:pt x="5945518" y="82583"/>
                    <a:pt x="5967308" y="85404"/>
                    <a:pt x="5988677" y="90152"/>
                  </a:cubicBezTo>
                  <a:cubicBezTo>
                    <a:pt x="6005956" y="93992"/>
                    <a:pt x="6022913" y="99191"/>
                    <a:pt x="6040192" y="103031"/>
                  </a:cubicBezTo>
                  <a:cubicBezTo>
                    <a:pt x="6082057" y="112334"/>
                    <a:pt x="6106048" y="112857"/>
                    <a:pt x="6143223" y="128789"/>
                  </a:cubicBezTo>
                  <a:cubicBezTo>
                    <a:pt x="6160869" y="136352"/>
                    <a:pt x="6178069" y="145022"/>
                    <a:pt x="6194738" y="154547"/>
                  </a:cubicBezTo>
                  <a:cubicBezTo>
                    <a:pt x="6221101" y="169612"/>
                    <a:pt x="6262780" y="202358"/>
                    <a:pt x="6284891" y="218941"/>
                  </a:cubicBezTo>
                  <a:lnTo>
                    <a:pt x="6336406" y="296214"/>
                  </a:lnTo>
                  <a:cubicBezTo>
                    <a:pt x="6344992" y="309093"/>
                    <a:pt x="6357269" y="320167"/>
                    <a:pt x="6362164" y="334851"/>
                  </a:cubicBezTo>
                  <a:cubicBezTo>
                    <a:pt x="6376612" y="378196"/>
                    <a:pt x="6375338" y="380444"/>
                    <a:pt x="6400800" y="425003"/>
                  </a:cubicBezTo>
                  <a:cubicBezTo>
                    <a:pt x="6408480" y="438442"/>
                    <a:pt x="6420271" y="449495"/>
                    <a:pt x="6426558" y="463640"/>
                  </a:cubicBezTo>
                  <a:cubicBezTo>
                    <a:pt x="6454699" y="526956"/>
                    <a:pt x="6450651" y="542284"/>
                    <a:pt x="6465195" y="605307"/>
                  </a:cubicBezTo>
                  <a:cubicBezTo>
                    <a:pt x="6511785" y="807194"/>
                    <a:pt x="6474412" y="625629"/>
                    <a:pt x="6503831" y="772733"/>
                  </a:cubicBezTo>
                  <a:cubicBezTo>
                    <a:pt x="6508124" y="824248"/>
                    <a:pt x="6516710" y="875585"/>
                    <a:pt x="6516710" y="927279"/>
                  </a:cubicBezTo>
                  <a:cubicBezTo>
                    <a:pt x="6516710" y="940855"/>
                    <a:pt x="6514878" y="958025"/>
                    <a:pt x="6503831" y="965916"/>
                  </a:cubicBezTo>
                  <a:cubicBezTo>
                    <a:pt x="6481737" y="981697"/>
                    <a:pt x="6449149" y="976613"/>
                    <a:pt x="6426558" y="991674"/>
                  </a:cubicBezTo>
                  <a:cubicBezTo>
                    <a:pt x="6413679" y="1000260"/>
                    <a:pt x="6402066" y="1011145"/>
                    <a:pt x="6387922" y="1017431"/>
                  </a:cubicBezTo>
                  <a:cubicBezTo>
                    <a:pt x="6324873" y="1045452"/>
                    <a:pt x="6316768" y="1038777"/>
                    <a:pt x="6259133" y="1056068"/>
                  </a:cubicBezTo>
                  <a:cubicBezTo>
                    <a:pt x="6233127" y="1063870"/>
                    <a:pt x="6207618" y="1073240"/>
                    <a:pt x="6181860" y="1081826"/>
                  </a:cubicBezTo>
                  <a:cubicBezTo>
                    <a:pt x="6168981" y="1086119"/>
                    <a:pt x="6154519" y="1087175"/>
                    <a:pt x="6143223" y="1094705"/>
                  </a:cubicBezTo>
                  <a:cubicBezTo>
                    <a:pt x="6086726" y="1132368"/>
                    <a:pt x="6116969" y="1111175"/>
                    <a:pt x="6053071" y="1159099"/>
                  </a:cubicBezTo>
                  <a:cubicBezTo>
                    <a:pt x="6040192" y="1180564"/>
                    <a:pt x="6025629" y="1201104"/>
                    <a:pt x="6014434" y="1223493"/>
                  </a:cubicBezTo>
                  <a:cubicBezTo>
                    <a:pt x="5986283" y="1279795"/>
                    <a:pt x="5986957" y="1305068"/>
                    <a:pt x="5962919" y="1365161"/>
                  </a:cubicBezTo>
                  <a:cubicBezTo>
                    <a:pt x="5954333" y="1386626"/>
                    <a:pt x="5944472" y="1407623"/>
                    <a:pt x="5937161" y="1429555"/>
                  </a:cubicBezTo>
                  <a:cubicBezTo>
                    <a:pt x="5928406" y="1455821"/>
                    <a:pt x="5913453" y="1543415"/>
                    <a:pt x="5898524" y="1558344"/>
                  </a:cubicBezTo>
                  <a:lnTo>
                    <a:pt x="5859888" y="1596981"/>
                  </a:lnTo>
                  <a:cubicBezTo>
                    <a:pt x="5855595" y="1609860"/>
                    <a:pt x="5856608" y="1626018"/>
                    <a:pt x="5847009" y="1635617"/>
                  </a:cubicBezTo>
                  <a:cubicBezTo>
                    <a:pt x="5821891" y="1660735"/>
                    <a:pt x="5745165" y="1704926"/>
                    <a:pt x="5705341" y="1712891"/>
                  </a:cubicBezTo>
                  <a:cubicBezTo>
                    <a:pt x="5663035" y="1721352"/>
                    <a:pt x="5619482" y="1721476"/>
                    <a:pt x="5576553" y="1725769"/>
                  </a:cubicBezTo>
                  <a:cubicBezTo>
                    <a:pt x="5486401" y="1717183"/>
                    <a:pt x="5396011" y="1710802"/>
                    <a:pt x="5306096" y="1700012"/>
                  </a:cubicBezTo>
                  <a:cubicBezTo>
                    <a:pt x="5286198" y="1697624"/>
                    <a:pt x="5237022" y="1682158"/>
                    <a:pt x="5215944" y="1674254"/>
                  </a:cubicBezTo>
                  <a:cubicBezTo>
                    <a:pt x="5194298" y="1666137"/>
                    <a:pt x="5173693" y="1655139"/>
                    <a:pt x="5151550" y="1648496"/>
                  </a:cubicBezTo>
                  <a:cubicBezTo>
                    <a:pt x="5110741" y="1636253"/>
                    <a:pt x="5075286" y="1637605"/>
                    <a:pt x="5035640" y="1622738"/>
                  </a:cubicBezTo>
                  <a:cubicBezTo>
                    <a:pt x="5017664" y="1615997"/>
                    <a:pt x="5002338" y="1603052"/>
                    <a:pt x="4984124" y="1596981"/>
                  </a:cubicBezTo>
                  <a:cubicBezTo>
                    <a:pt x="4963358" y="1590059"/>
                    <a:pt x="4940966" y="1589411"/>
                    <a:pt x="4919730" y="1584102"/>
                  </a:cubicBezTo>
                  <a:cubicBezTo>
                    <a:pt x="4761322" y="1544500"/>
                    <a:pt x="5054042" y="1605813"/>
                    <a:pt x="4816699" y="1558344"/>
                  </a:cubicBezTo>
                  <a:cubicBezTo>
                    <a:pt x="4748012" y="1562637"/>
                    <a:pt x="4678616" y="1560489"/>
                    <a:pt x="4610637" y="1571223"/>
                  </a:cubicBezTo>
                  <a:cubicBezTo>
                    <a:pt x="4595348" y="1573637"/>
                    <a:pt x="4584595" y="1587984"/>
                    <a:pt x="4572000" y="1596981"/>
                  </a:cubicBezTo>
                  <a:cubicBezTo>
                    <a:pt x="4546287" y="1615348"/>
                    <a:pt x="4465414" y="1679732"/>
                    <a:pt x="4443212" y="1687133"/>
                  </a:cubicBezTo>
                  <a:cubicBezTo>
                    <a:pt x="4399867" y="1701581"/>
                    <a:pt x="4397619" y="1700307"/>
                    <a:pt x="4353060" y="1725769"/>
                  </a:cubicBezTo>
                  <a:cubicBezTo>
                    <a:pt x="4339621" y="1733449"/>
                    <a:pt x="4328568" y="1745240"/>
                    <a:pt x="4314423" y="1751527"/>
                  </a:cubicBezTo>
                  <a:cubicBezTo>
                    <a:pt x="4259330" y="1776013"/>
                    <a:pt x="4238083" y="1775178"/>
                    <a:pt x="4185634" y="1790164"/>
                  </a:cubicBezTo>
                  <a:cubicBezTo>
                    <a:pt x="4056300" y="1827117"/>
                    <a:pt x="4256532" y="1775660"/>
                    <a:pt x="4095482" y="1815922"/>
                  </a:cubicBezTo>
                  <a:cubicBezTo>
                    <a:pt x="4034254" y="1856740"/>
                    <a:pt x="4071531" y="1836784"/>
                    <a:pt x="3979572" y="1867437"/>
                  </a:cubicBezTo>
                  <a:lnTo>
                    <a:pt x="3902299" y="1893195"/>
                  </a:lnTo>
                  <a:cubicBezTo>
                    <a:pt x="3889420" y="1897488"/>
                    <a:pt x="3877053" y="1903842"/>
                    <a:pt x="3863662" y="1906074"/>
                  </a:cubicBezTo>
                  <a:lnTo>
                    <a:pt x="3786389" y="1918952"/>
                  </a:lnTo>
                  <a:cubicBezTo>
                    <a:pt x="3736449" y="1935599"/>
                    <a:pt x="3702824" y="1947905"/>
                    <a:pt x="3644722" y="1957589"/>
                  </a:cubicBezTo>
                  <a:lnTo>
                    <a:pt x="3567448" y="1970468"/>
                  </a:lnTo>
                  <a:cubicBezTo>
                    <a:pt x="3545911" y="1974384"/>
                    <a:pt x="3524591" y="1979431"/>
                    <a:pt x="3503054" y="1983347"/>
                  </a:cubicBezTo>
                  <a:cubicBezTo>
                    <a:pt x="3321787" y="2016305"/>
                    <a:pt x="3520463" y="1977290"/>
                    <a:pt x="3361386" y="2009105"/>
                  </a:cubicBezTo>
                  <a:cubicBezTo>
                    <a:pt x="3305578" y="2004812"/>
                    <a:pt x="3249372" y="2004142"/>
                    <a:pt x="3193961" y="1996226"/>
                  </a:cubicBezTo>
                  <a:cubicBezTo>
                    <a:pt x="3089069" y="1981241"/>
                    <a:pt x="3102318" y="1959923"/>
                    <a:pt x="3000778" y="1957589"/>
                  </a:cubicBezTo>
                  <a:cubicBezTo>
                    <a:pt x="2657405" y="1949695"/>
                    <a:pt x="2313905" y="1949003"/>
                    <a:pt x="1970468" y="1944710"/>
                  </a:cubicBezTo>
                  <a:cubicBezTo>
                    <a:pt x="1918953" y="1940417"/>
                    <a:pt x="1866983" y="1939893"/>
                    <a:pt x="1815922" y="1931831"/>
                  </a:cubicBezTo>
                  <a:cubicBezTo>
                    <a:pt x="1785051" y="1926957"/>
                    <a:pt x="1756487" y="1911834"/>
                    <a:pt x="1725769" y="1906074"/>
                  </a:cubicBezTo>
                  <a:cubicBezTo>
                    <a:pt x="1687561" y="1898910"/>
                    <a:pt x="1648205" y="1899586"/>
                    <a:pt x="1609860" y="1893195"/>
                  </a:cubicBezTo>
                  <a:cubicBezTo>
                    <a:pt x="1570819" y="1886688"/>
                    <a:pt x="1532680" y="1875591"/>
                    <a:pt x="1493950" y="1867437"/>
                  </a:cubicBezTo>
                  <a:cubicBezTo>
                    <a:pt x="1360059" y="1839249"/>
                    <a:pt x="1391399" y="1845427"/>
                    <a:pt x="1275009" y="1828800"/>
                  </a:cubicBezTo>
                  <a:cubicBezTo>
                    <a:pt x="1219937" y="1795757"/>
                    <a:pt x="1140285" y="1749355"/>
                    <a:pt x="1094705" y="1712891"/>
                  </a:cubicBezTo>
                  <a:lnTo>
                    <a:pt x="965916" y="1609860"/>
                  </a:lnTo>
                  <a:cubicBezTo>
                    <a:pt x="946995" y="1594993"/>
                    <a:pt x="890708" y="1549259"/>
                    <a:pt x="862885" y="1545465"/>
                  </a:cubicBezTo>
                  <a:cubicBezTo>
                    <a:pt x="786202" y="1535008"/>
                    <a:pt x="708338" y="1536879"/>
                    <a:pt x="631065" y="1532586"/>
                  </a:cubicBezTo>
                  <a:cubicBezTo>
                    <a:pt x="622212" y="1488320"/>
                    <a:pt x="617433" y="1459118"/>
                    <a:pt x="605307" y="1416676"/>
                  </a:cubicBezTo>
                  <a:cubicBezTo>
                    <a:pt x="601578" y="1403623"/>
                    <a:pt x="598500" y="1390182"/>
                    <a:pt x="592429" y="1378040"/>
                  </a:cubicBezTo>
                  <a:cubicBezTo>
                    <a:pt x="585507" y="1364195"/>
                    <a:pt x="575257" y="1352282"/>
                    <a:pt x="566671" y="1339403"/>
                  </a:cubicBezTo>
                  <a:cubicBezTo>
                    <a:pt x="558085" y="1305059"/>
                    <a:pt x="548593" y="1270930"/>
                    <a:pt x="540913" y="1236372"/>
                  </a:cubicBezTo>
                  <a:cubicBezTo>
                    <a:pt x="532327" y="1197735"/>
                    <a:pt x="526795" y="1158291"/>
                    <a:pt x="515155" y="1120462"/>
                  </a:cubicBezTo>
                  <a:cubicBezTo>
                    <a:pt x="505986" y="1090662"/>
                    <a:pt x="463051" y="1027902"/>
                    <a:pt x="450761" y="1004552"/>
                  </a:cubicBezTo>
                  <a:cubicBezTo>
                    <a:pt x="419465" y="945090"/>
                    <a:pt x="392786" y="883238"/>
                    <a:pt x="360609" y="824248"/>
                  </a:cubicBezTo>
                  <a:cubicBezTo>
                    <a:pt x="315477" y="741507"/>
                    <a:pt x="264713" y="661939"/>
                    <a:pt x="218941" y="579550"/>
                  </a:cubicBezTo>
                  <a:cubicBezTo>
                    <a:pt x="200294" y="545985"/>
                    <a:pt x="186476" y="509857"/>
                    <a:pt x="167426" y="476519"/>
                  </a:cubicBezTo>
                  <a:cubicBezTo>
                    <a:pt x="152067" y="449641"/>
                    <a:pt x="131837" y="425791"/>
                    <a:pt x="115910" y="399245"/>
                  </a:cubicBezTo>
                  <a:cubicBezTo>
                    <a:pt x="106033" y="382782"/>
                    <a:pt x="99678" y="364399"/>
                    <a:pt x="90153" y="347730"/>
                  </a:cubicBezTo>
                  <a:cubicBezTo>
                    <a:pt x="82473" y="334291"/>
                    <a:pt x="72075" y="322532"/>
                    <a:pt x="64395" y="309093"/>
                  </a:cubicBezTo>
                  <a:cubicBezTo>
                    <a:pt x="54870" y="292424"/>
                    <a:pt x="50928" y="272327"/>
                    <a:pt x="38637" y="257578"/>
                  </a:cubicBezTo>
                  <a:cubicBezTo>
                    <a:pt x="28728" y="245687"/>
                    <a:pt x="12879" y="240406"/>
                    <a:pt x="0" y="231820"/>
                  </a:cubicBezTo>
                  <a:cubicBezTo>
                    <a:pt x="25758" y="227527"/>
                    <a:pt x="51320" y="221825"/>
                    <a:pt x="77274" y="218941"/>
                  </a:cubicBezTo>
                  <a:cubicBezTo>
                    <a:pt x="405448" y="182477"/>
                    <a:pt x="652088" y="212841"/>
                    <a:pt x="1030310" y="218941"/>
                  </a:cubicBezTo>
                  <a:cubicBezTo>
                    <a:pt x="1098997" y="227527"/>
                    <a:pt x="1178776" y="206302"/>
                    <a:pt x="1236372" y="244699"/>
                  </a:cubicBezTo>
                  <a:cubicBezTo>
                    <a:pt x="1286305" y="277987"/>
                    <a:pt x="1260325" y="265562"/>
                    <a:pt x="1313646" y="283336"/>
                  </a:cubicBezTo>
                  <a:cubicBezTo>
                    <a:pt x="1338175" y="356928"/>
                    <a:pt x="1306287" y="295601"/>
                    <a:pt x="1365161" y="334851"/>
                  </a:cubicBezTo>
                  <a:cubicBezTo>
                    <a:pt x="1461635" y="399167"/>
                    <a:pt x="1350566" y="355743"/>
                    <a:pt x="1442434" y="386367"/>
                  </a:cubicBezTo>
                  <a:cubicBezTo>
                    <a:pt x="1699233" y="364967"/>
                    <a:pt x="1519875" y="399179"/>
                    <a:pt x="1648496" y="347730"/>
                  </a:cubicBezTo>
                  <a:cubicBezTo>
                    <a:pt x="1673705" y="337646"/>
                    <a:pt x="1725769" y="321972"/>
                    <a:pt x="1725769" y="321972"/>
                  </a:cubicBezTo>
                  <a:cubicBezTo>
                    <a:pt x="1815559" y="232183"/>
                    <a:pt x="1767704" y="253534"/>
                    <a:pt x="1854558" y="231820"/>
                  </a:cubicBezTo>
                  <a:cubicBezTo>
                    <a:pt x="1965278" y="158006"/>
                    <a:pt x="1825197" y="246499"/>
                    <a:pt x="1931831" y="193183"/>
                  </a:cubicBezTo>
                  <a:cubicBezTo>
                    <a:pt x="1945675" y="186261"/>
                    <a:pt x="1956324" y="173712"/>
                    <a:pt x="1970468" y="167426"/>
                  </a:cubicBezTo>
                  <a:cubicBezTo>
                    <a:pt x="1995279" y="156399"/>
                    <a:pt x="2025150" y="156729"/>
                    <a:pt x="2047741" y="141668"/>
                  </a:cubicBezTo>
                  <a:cubicBezTo>
                    <a:pt x="2128732" y="87674"/>
                    <a:pt x="2041862" y="139331"/>
                    <a:pt x="2189409" y="90152"/>
                  </a:cubicBezTo>
                  <a:cubicBezTo>
                    <a:pt x="2202288" y="85859"/>
                    <a:pt x="2214590" y="79068"/>
                    <a:pt x="2228046" y="77274"/>
                  </a:cubicBezTo>
                  <a:cubicBezTo>
                    <a:pt x="2279286" y="70442"/>
                    <a:pt x="2331077" y="68688"/>
                    <a:pt x="2382592" y="64395"/>
                  </a:cubicBezTo>
                  <a:cubicBezTo>
                    <a:pt x="2459865" y="68688"/>
                    <a:pt x="2537617" y="67675"/>
                    <a:pt x="2614412" y="77274"/>
                  </a:cubicBezTo>
                  <a:cubicBezTo>
                    <a:pt x="2641353" y="80642"/>
                    <a:pt x="2664556" y="101946"/>
                    <a:pt x="2691685" y="103031"/>
                  </a:cubicBezTo>
                  <a:lnTo>
                    <a:pt x="3013657" y="115910"/>
                  </a:lnTo>
                  <a:cubicBezTo>
                    <a:pt x="3033192" y="128934"/>
                    <a:pt x="3064269" y="154547"/>
                    <a:pt x="3090930" y="154547"/>
                  </a:cubicBezTo>
                  <a:cubicBezTo>
                    <a:pt x="3142956" y="154547"/>
                    <a:pt x="3197527" y="131893"/>
                    <a:pt x="3245477" y="115910"/>
                  </a:cubicBezTo>
                  <a:cubicBezTo>
                    <a:pt x="3245479" y="115909"/>
                    <a:pt x="3322749" y="90152"/>
                    <a:pt x="3322750" y="90152"/>
                  </a:cubicBezTo>
                  <a:lnTo>
                    <a:pt x="3451538" y="77274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24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LG</a:t>
              </a:r>
              <a:endParaRPr lang="es-419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28548" y="5239876"/>
              <a:ext cx="643839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s-419" dirty="0" smtClean="0"/>
                <a:t>OSC</a:t>
              </a:r>
              <a:endParaRPr lang="es-419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69798" y="5947823"/>
              <a:ext cx="905823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419" dirty="0" smtClean="0"/>
                <a:t>EMPR.</a:t>
              </a:r>
              <a:endParaRPr lang="es-419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77601" y="5239876"/>
              <a:ext cx="811034" cy="276999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s-419" dirty="0" smtClean="0"/>
                <a:t>COM.</a:t>
              </a:r>
              <a:endParaRPr lang="es-419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429564" y="1142819"/>
              <a:ext cx="6605060" cy="598757"/>
            </a:xfrm>
            <a:prstGeom prst="roundRect">
              <a:avLst/>
            </a:prstGeom>
            <a:solidFill>
              <a:srgbClr val="FFD62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2000" dirty="0" smtClean="0">
                  <a:solidFill>
                    <a:schemeClr val="tx1"/>
                  </a:solidFill>
                </a:rPr>
                <a:t>Gobierno Nacional</a:t>
              </a:r>
            </a:p>
            <a:p>
              <a:pPr algn="ctr"/>
              <a:r>
                <a:rPr lang="es-419" sz="2000" dirty="0" smtClean="0">
                  <a:solidFill>
                    <a:schemeClr val="tx1"/>
                  </a:solidFill>
                </a:rPr>
                <a:t>Localización de políticas nacionales</a:t>
              </a:r>
              <a:endParaRPr lang="es-419" sz="2000" dirty="0">
                <a:solidFill>
                  <a:schemeClr val="tx1"/>
                </a:solidFill>
              </a:endParaRPr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101002" y="4328765"/>
              <a:ext cx="2488544" cy="1620595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s-419" sz="1600" dirty="0" smtClean="0"/>
                <a:t>Gobierno Local Como Agente del Gobierno Nacional</a:t>
              </a:r>
              <a:endParaRPr lang="es-419" sz="1600" dirty="0"/>
            </a:p>
          </p:txBody>
        </p:sp>
        <p:sp>
          <p:nvSpPr>
            <p:cNvPr id="21" name="Title 1"/>
            <p:cNvSpPr txBox="1">
              <a:spLocks/>
            </p:cNvSpPr>
            <p:nvPr/>
          </p:nvSpPr>
          <p:spPr>
            <a:xfrm>
              <a:off x="611560" y="97683"/>
              <a:ext cx="8242192" cy="742899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rmAutofit fontScale="97500"/>
            </a:bodyPr>
            <a:lstStyle>
              <a:lvl1pPr marL="358775" algn="ctr" eaLnBrk="1" hangingPunct="1">
                <a:defRPr sz="3200" b="1">
                  <a:solidFill>
                    <a:schemeClr val="bg1"/>
                  </a:solidFill>
                  <a:latin typeface="+mj-lt"/>
                  <a:ea typeface="+mj-ea"/>
                  <a:cs typeface="+mj-cs"/>
                </a:defRPr>
              </a:lvl1pPr>
              <a:lvl2pPr marL="358775" eaLnBrk="1" hangingPunct="1">
                <a:defRPr sz="3000" b="1"/>
              </a:lvl2pPr>
              <a:lvl3pPr marL="358775" eaLnBrk="1" hangingPunct="1">
                <a:defRPr sz="3000" b="1"/>
              </a:lvl3pPr>
              <a:lvl4pPr marL="358775" eaLnBrk="1" hangingPunct="1">
                <a:defRPr sz="3000" b="1"/>
              </a:lvl4pPr>
              <a:lvl5pPr marL="358775" eaLnBrk="1" hangingPunct="1">
                <a:defRPr sz="3000" b="1"/>
              </a:lvl5pPr>
              <a:lvl6pPr marL="815975" fontAlgn="base">
                <a:spcBef>
                  <a:spcPct val="0"/>
                </a:spcBef>
                <a:spcAft>
                  <a:spcPct val="0"/>
                </a:spcAft>
                <a:defRPr sz="3000" b="1"/>
              </a:lvl6pPr>
              <a:lvl7pPr marL="1273175" fontAlgn="base">
                <a:spcBef>
                  <a:spcPct val="0"/>
                </a:spcBef>
                <a:spcAft>
                  <a:spcPct val="0"/>
                </a:spcAft>
                <a:defRPr sz="3000" b="1"/>
              </a:lvl7pPr>
              <a:lvl8pPr marL="1730375" fontAlgn="base">
                <a:spcBef>
                  <a:spcPct val="0"/>
                </a:spcBef>
                <a:spcAft>
                  <a:spcPct val="0"/>
                </a:spcAft>
                <a:defRPr sz="3000" b="1"/>
              </a:lvl8pPr>
              <a:lvl9pPr marL="2187575" fontAlgn="base">
                <a:spcBef>
                  <a:spcPct val="0"/>
                </a:spcBef>
                <a:spcAft>
                  <a:spcPct val="0"/>
                </a:spcAft>
                <a:defRPr sz="3000" b="1"/>
              </a:lvl9pPr>
            </a:lstStyle>
            <a:p>
              <a:pPr lvl="2"/>
              <a:r>
                <a:rPr lang="es-BO" dirty="0">
                  <a:solidFill>
                    <a:schemeClr val="bg1"/>
                  </a:solidFill>
                </a:rPr>
                <a:t>Enfoque </a:t>
              </a:r>
              <a:r>
                <a:rPr lang="es-419" dirty="0">
                  <a:solidFill>
                    <a:schemeClr val="bg1"/>
                  </a:solidFill>
                </a:rPr>
                <a:t>Sector</a:t>
              </a:r>
              <a:r>
                <a:rPr lang="es-BO" dirty="0">
                  <a:solidFill>
                    <a:schemeClr val="bg1"/>
                  </a:solidFill>
                </a:rPr>
                <a:t>i</a:t>
              </a:r>
              <a:r>
                <a:rPr lang="es-419" dirty="0">
                  <a:solidFill>
                    <a:schemeClr val="bg1"/>
                  </a:solidFill>
                </a:rPr>
                <a:t>al </a:t>
              </a:r>
              <a:r>
                <a:rPr lang="es-BO" dirty="0">
                  <a:solidFill>
                    <a:schemeClr val="bg1"/>
                  </a:solidFill>
                </a:rPr>
                <a:t>y Fragmentado</a:t>
              </a:r>
              <a:endParaRPr lang="es-419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19671" y="6005476"/>
              <a:ext cx="831595" cy="27699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s-419" dirty="0" smtClean="0"/>
                <a:t>PUBL.</a:t>
              </a:r>
              <a:endParaRPr lang="es-419" dirty="0"/>
            </a:p>
          </p:txBody>
        </p:sp>
      </p:grp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395288" y="1214592"/>
            <a:ext cx="8229600" cy="1061883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457200" y="2020429"/>
            <a:ext cx="8229600" cy="4000960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56" name="Flowchart: Process 55"/>
          <p:cNvSpPr/>
          <p:nvPr/>
        </p:nvSpPr>
        <p:spPr>
          <a:xfrm>
            <a:off x="21294" y="840582"/>
            <a:ext cx="9144000" cy="5961096"/>
          </a:xfrm>
          <a:prstGeom prst="flowChartProcess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1800" b="0" i="0" u="none" strike="noStrike" kern="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1199626" y="1135787"/>
            <a:ext cx="7544580" cy="4885601"/>
          </a:xfrm>
          <a:custGeom>
            <a:avLst/>
            <a:gdLst>
              <a:gd name="connsiteX0" fmla="*/ 3451538 w 6516710"/>
              <a:gd name="connsiteY0" fmla="*/ 77274 h 2009105"/>
              <a:gd name="connsiteX1" fmla="*/ 3541691 w 6516710"/>
              <a:gd name="connsiteY1" fmla="*/ 90152 h 2009105"/>
              <a:gd name="connsiteX2" fmla="*/ 3631843 w 6516710"/>
              <a:gd name="connsiteY2" fmla="*/ 115910 h 2009105"/>
              <a:gd name="connsiteX3" fmla="*/ 3760631 w 6516710"/>
              <a:gd name="connsiteY3" fmla="*/ 128789 h 2009105"/>
              <a:gd name="connsiteX4" fmla="*/ 4095482 w 6516710"/>
              <a:gd name="connsiteY4" fmla="*/ 115910 h 2009105"/>
              <a:gd name="connsiteX5" fmla="*/ 4134119 w 6516710"/>
              <a:gd name="connsiteY5" fmla="*/ 103031 h 2009105"/>
              <a:gd name="connsiteX6" fmla="*/ 4262907 w 6516710"/>
              <a:gd name="connsiteY6" fmla="*/ 90152 h 2009105"/>
              <a:gd name="connsiteX7" fmla="*/ 4752305 w 6516710"/>
              <a:gd name="connsiteY7" fmla="*/ 77274 h 2009105"/>
              <a:gd name="connsiteX8" fmla="*/ 4829578 w 6516710"/>
              <a:gd name="connsiteY8" fmla="*/ 64395 h 2009105"/>
              <a:gd name="connsiteX9" fmla="*/ 5228823 w 6516710"/>
              <a:gd name="connsiteY9" fmla="*/ 38637 h 2009105"/>
              <a:gd name="connsiteX10" fmla="*/ 5306096 w 6516710"/>
              <a:gd name="connsiteY10" fmla="*/ 25758 h 2009105"/>
              <a:gd name="connsiteX11" fmla="*/ 5344733 w 6516710"/>
              <a:gd name="connsiteY11" fmla="*/ 12879 h 2009105"/>
              <a:gd name="connsiteX12" fmla="*/ 5409127 w 6516710"/>
              <a:gd name="connsiteY12" fmla="*/ 0 h 2009105"/>
              <a:gd name="connsiteX13" fmla="*/ 5666705 w 6516710"/>
              <a:gd name="connsiteY13" fmla="*/ 12879 h 2009105"/>
              <a:gd name="connsiteX14" fmla="*/ 5795493 w 6516710"/>
              <a:gd name="connsiteY14" fmla="*/ 38637 h 2009105"/>
              <a:gd name="connsiteX15" fmla="*/ 5834130 w 6516710"/>
              <a:gd name="connsiteY15" fmla="*/ 51516 h 2009105"/>
              <a:gd name="connsiteX16" fmla="*/ 5885646 w 6516710"/>
              <a:gd name="connsiteY16" fmla="*/ 64395 h 2009105"/>
              <a:gd name="connsiteX17" fmla="*/ 5924282 w 6516710"/>
              <a:gd name="connsiteY17" fmla="*/ 77274 h 2009105"/>
              <a:gd name="connsiteX18" fmla="*/ 5988677 w 6516710"/>
              <a:gd name="connsiteY18" fmla="*/ 90152 h 2009105"/>
              <a:gd name="connsiteX19" fmla="*/ 6040192 w 6516710"/>
              <a:gd name="connsiteY19" fmla="*/ 103031 h 2009105"/>
              <a:gd name="connsiteX20" fmla="*/ 6143223 w 6516710"/>
              <a:gd name="connsiteY20" fmla="*/ 128789 h 2009105"/>
              <a:gd name="connsiteX21" fmla="*/ 6194738 w 6516710"/>
              <a:gd name="connsiteY21" fmla="*/ 154547 h 2009105"/>
              <a:gd name="connsiteX22" fmla="*/ 6284891 w 6516710"/>
              <a:gd name="connsiteY22" fmla="*/ 218941 h 2009105"/>
              <a:gd name="connsiteX23" fmla="*/ 6336406 w 6516710"/>
              <a:gd name="connsiteY23" fmla="*/ 296214 h 2009105"/>
              <a:gd name="connsiteX24" fmla="*/ 6362164 w 6516710"/>
              <a:gd name="connsiteY24" fmla="*/ 334851 h 2009105"/>
              <a:gd name="connsiteX25" fmla="*/ 6400800 w 6516710"/>
              <a:gd name="connsiteY25" fmla="*/ 425003 h 2009105"/>
              <a:gd name="connsiteX26" fmla="*/ 6426558 w 6516710"/>
              <a:gd name="connsiteY26" fmla="*/ 463640 h 2009105"/>
              <a:gd name="connsiteX27" fmla="*/ 6465195 w 6516710"/>
              <a:gd name="connsiteY27" fmla="*/ 605307 h 2009105"/>
              <a:gd name="connsiteX28" fmla="*/ 6503831 w 6516710"/>
              <a:gd name="connsiteY28" fmla="*/ 772733 h 2009105"/>
              <a:gd name="connsiteX29" fmla="*/ 6516710 w 6516710"/>
              <a:gd name="connsiteY29" fmla="*/ 927279 h 2009105"/>
              <a:gd name="connsiteX30" fmla="*/ 6503831 w 6516710"/>
              <a:gd name="connsiteY30" fmla="*/ 965916 h 2009105"/>
              <a:gd name="connsiteX31" fmla="*/ 6426558 w 6516710"/>
              <a:gd name="connsiteY31" fmla="*/ 991674 h 2009105"/>
              <a:gd name="connsiteX32" fmla="*/ 6387922 w 6516710"/>
              <a:gd name="connsiteY32" fmla="*/ 1017431 h 2009105"/>
              <a:gd name="connsiteX33" fmla="*/ 6259133 w 6516710"/>
              <a:gd name="connsiteY33" fmla="*/ 1056068 h 2009105"/>
              <a:gd name="connsiteX34" fmla="*/ 6181860 w 6516710"/>
              <a:gd name="connsiteY34" fmla="*/ 1081826 h 2009105"/>
              <a:gd name="connsiteX35" fmla="*/ 6143223 w 6516710"/>
              <a:gd name="connsiteY35" fmla="*/ 1094705 h 2009105"/>
              <a:gd name="connsiteX36" fmla="*/ 6053071 w 6516710"/>
              <a:gd name="connsiteY36" fmla="*/ 1159099 h 2009105"/>
              <a:gd name="connsiteX37" fmla="*/ 6014434 w 6516710"/>
              <a:gd name="connsiteY37" fmla="*/ 1223493 h 2009105"/>
              <a:gd name="connsiteX38" fmla="*/ 5962919 w 6516710"/>
              <a:gd name="connsiteY38" fmla="*/ 1365161 h 2009105"/>
              <a:gd name="connsiteX39" fmla="*/ 5937161 w 6516710"/>
              <a:gd name="connsiteY39" fmla="*/ 1429555 h 2009105"/>
              <a:gd name="connsiteX40" fmla="*/ 5898524 w 6516710"/>
              <a:gd name="connsiteY40" fmla="*/ 1558344 h 2009105"/>
              <a:gd name="connsiteX41" fmla="*/ 5859888 w 6516710"/>
              <a:gd name="connsiteY41" fmla="*/ 1596981 h 2009105"/>
              <a:gd name="connsiteX42" fmla="*/ 5847009 w 6516710"/>
              <a:gd name="connsiteY42" fmla="*/ 1635617 h 2009105"/>
              <a:gd name="connsiteX43" fmla="*/ 5705341 w 6516710"/>
              <a:gd name="connsiteY43" fmla="*/ 1712891 h 2009105"/>
              <a:gd name="connsiteX44" fmla="*/ 5576553 w 6516710"/>
              <a:gd name="connsiteY44" fmla="*/ 1725769 h 2009105"/>
              <a:gd name="connsiteX45" fmla="*/ 5306096 w 6516710"/>
              <a:gd name="connsiteY45" fmla="*/ 1700012 h 2009105"/>
              <a:gd name="connsiteX46" fmla="*/ 5215944 w 6516710"/>
              <a:gd name="connsiteY46" fmla="*/ 1674254 h 2009105"/>
              <a:gd name="connsiteX47" fmla="*/ 5151550 w 6516710"/>
              <a:gd name="connsiteY47" fmla="*/ 1648496 h 2009105"/>
              <a:gd name="connsiteX48" fmla="*/ 5035640 w 6516710"/>
              <a:gd name="connsiteY48" fmla="*/ 1622738 h 2009105"/>
              <a:gd name="connsiteX49" fmla="*/ 4984124 w 6516710"/>
              <a:gd name="connsiteY49" fmla="*/ 1596981 h 2009105"/>
              <a:gd name="connsiteX50" fmla="*/ 4919730 w 6516710"/>
              <a:gd name="connsiteY50" fmla="*/ 1584102 h 2009105"/>
              <a:gd name="connsiteX51" fmla="*/ 4816699 w 6516710"/>
              <a:gd name="connsiteY51" fmla="*/ 1558344 h 2009105"/>
              <a:gd name="connsiteX52" fmla="*/ 4610637 w 6516710"/>
              <a:gd name="connsiteY52" fmla="*/ 1571223 h 2009105"/>
              <a:gd name="connsiteX53" fmla="*/ 4572000 w 6516710"/>
              <a:gd name="connsiteY53" fmla="*/ 1596981 h 2009105"/>
              <a:gd name="connsiteX54" fmla="*/ 4443212 w 6516710"/>
              <a:gd name="connsiteY54" fmla="*/ 1687133 h 2009105"/>
              <a:gd name="connsiteX55" fmla="*/ 4353060 w 6516710"/>
              <a:gd name="connsiteY55" fmla="*/ 1725769 h 2009105"/>
              <a:gd name="connsiteX56" fmla="*/ 4314423 w 6516710"/>
              <a:gd name="connsiteY56" fmla="*/ 1751527 h 2009105"/>
              <a:gd name="connsiteX57" fmla="*/ 4185634 w 6516710"/>
              <a:gd name="connsiteY57" fmla="*/ 1790164 h 2009105"/>
              <a:gd name="connsiteX58" fmla="*/ 4095482 w 6516710"/>
              <a:gd name="connsiteY58" fmla="*/ 1815922 h 2009105"/>
              <a:gd name="connsiteX59" fmla="*/ 3979572 w 6516710"/>
              <a:gd name="connsiteY59" fmla="*/ 1867437 h 2009105"/>
              <a:gd name="connsiteX60" fmla="*/ 3902299 w 6516710"/>
              <a:gd name="connsiteY60" fmla="*/ 1893195 h 2009105"/>
              <a:gd name="connsiteX61" fmla="*/ 3863662 w 6516710"/>
              <a:gd name="connsiteY61" fmla="*/ 1906074 h 2009105"/>
              <a:gd name="connsiteX62" fmla="*/ 3786389 w 6516710"/>
              <a:gd name="connsiteY62" fmla="*/ 1918952 h 2009105"/>
              <a:gd name="connsiteX63" fmla="*/ 3644722 w 6516710"/>
              <a:gd name="connsiteY63" fmla="*/ 1957589 h 2009105"/>
              <a:gd name="connsiteX64" fmla="*/ 3567448 w 6516710"/>
              <a:gd name="connsiteY64" fmla="*/ 1970468 h 2009105"/>
              <a:gd name="connsiteX65" fmla="*/ 3503054 w 6516710"/>
              <a:gd name="connsiteY65" fmla="*/ 1983347 h 2009105"/>
              <a:gd name="connsiteX66" fmla="*/ 3361386 w 6516710"/>
              <a:gd name="connsiteY66" fmla="*/ 2009105 h 2009105"/>
              <a:gd name="connsiteX67" fmla="*/ 3193961 w 6516710"/>
              <a:gd name="connsiteY67" fmla="*/ 1996226 h 2009105"/>
              <a:gd name="connsiteX68" fmla="*/ 3000778 w 6516710"/>
              <a:gd name="connsiteY68" fmla="*/ 1957589 h 2009105"/>
              <a:gd name="connsiteX69" fmla="*/ 1970468 w 6516710"/>
              <a:gd name="connsiteY69" fmla="*/ 1944710 h 2009105"/>
              <a:gd name="connsiteX70" fmla="*/ 1815922 w 6516710"/>
              <a:gd name="connsiteY70" fmla="*/ 1931831 h 2009105"/>
              <a:gd name="connsiteX71" fmla="*/ 1725769 w 6516710"/>
              <a:gd name="connsiteY71" fmla="*/ 1906074 h 2009105"/>
              <a:gd name="connsiteX72" fmla="*/ 1609860 w 6516710"/>
              <a:gd name="connsiteY72" fmla="*/ 1893195 h 2009105"/>
              <a:gd name="connsiteX73" fmla="*/ 1493950 w 6516710"/>
              <a:gd name="connsiteY73" fmla="*/ 1867437 h 2009105"/>
              <a:gd name="connsiteX74" fmla="*/ 1275009 w 6516710"/>
              <a:gd name="connsiteY74" fmla="*/ 1828800 h 2009105"/>
              <a:gd name="connsiteX75" fmla="*/ 1094705 w 6516710"/>
              <a:gd name="connsiteY75" fmla="*/ 1712891 h 2009105"/>
              <a:gd name="connsiteX76" fmla="*/ 965916 w 6516710"/>
              <a:gd name="connsiteY76" fmla="*/ 1609860 h 2009105"/>
              <a:gd name="connsiteX77" fmla="*/ 862885 w 6516710"/>
              <a:gd name="connsiteY77" fmla="*/ 1545465 h 2009105"/>
              <a:gd name="connsiteX78" fmla="*/ 631065 w 6516710"/>
              <a:gd name="connsiteY78" fmla="*/ 1532586 h 2009105"/>
              <a:gd name="connsiteX79" fmla="*/ 605307 w 6516710"/>
              <a:gd name="connsiteY79" fmla="*/ 1416676 h 2009105"/>
              <a:gd name="connsiteX80" fmla="*/ 592429 w 6516710"/>
              <a:gd name="connsiteY80" fmla="*/ 1378040 h 2009105"/>
              <a:gd name="connsiteX81" fmla="*/ 566671 w 6516710"/>
              <a:gd name="connsiteY81" fmla="*/ 1339403 h 2009105"/>
              <a:gd name="connsiteX82" fmla="*/ 540913 w 6516710"/>
              <a:gd name="connsiteY82" fmla="*/ 1236372 h 2009105"/>
              <a:gd name="connsiteX83" fmla="*/ 515155 w 6516710"/>
              <a:gd name="connsiteY83" fmla="*/ 1120462 h 2009105"/>
              <a:gd name="connsiteX84" fmla="*/ 450761 w 6516710"/>
              <a:gd name="connsiteY84" fmla="*/ 1004552 h 2009105"/>
              <a:gd name="connsiteX85" fmla="*/ 360609 w 6516710"/>
              <a:gd name="connsiteY85" fmla="*/ 824248 h 2009105"/>
              <a:gd name="connsiteX86" fmla="*/ 218941 w 6516710"/>
              <a:gd name="connsiteY86" fmla="*/ 579550 h 2009105"/>
              <a:gd name="connsiteX87" fmla="*/ 167426 w 6516710"/>
              <a:gd name="connsiteY87" fmla="*/ 476519 h 2009105"/>
              <a:gd name="connsiteX88" fmla="*/ 115910 w 6516710"/>
              <a:gd name="connsiteY88" fmla="*/ 399245 h 2009105"/>
              <a:gd name="connsiteX89" fmla="*/ 90153 w 6516710"/>
              <a:gd name="connsiteY89" fmla="*/ 347730 h 2009105"/>
              <a:gd name="connsiteX90" fmla="*/ 64395 w 6516710"/>
              <a:gd name="connsiteY90" fmla="*/ 309093 h 2009105"/>
              <a:gd name="connsiteX91" fmla="*/ 38637 w 6516710"/>
              <a:gd name="connsiteY91" fmla="*/ 257578 h 2009105"/>
              <a:gd name="connsiteX92" fmla="*/ 0 w 6516710"/>
              <a:gd name="connsiteY92" fmla="*/ 231820 h 2009105"/>
              <a:gd name="connsiteX93" fmla="*/ 77274 w 6516710"/>
              <a:gd name="connsiteY93" fmla="*/ 218941 h 2009105"/>
              <a:gd name="connsiteX94" fmla="*/ 1030310 w 6516710"/>
              <a:gd name="connsiteY94" fmla="*/ 218941 h 2009105"/>
              <a:gd name="connsiteX95" fmla="*/ 1236372 w 6516710"/>
              <a:gd name="connsiteY95" fmla="*/ 244699 h 2009105"/>
              <a:gd name="connsiteX96" fmla="*/ 1313646 w 6516710"/>
              <a:gd name="connsiteY96" fmla="*/ 283336 h 2009105"/>
              <a:gd name="connsiteX97" fmla="*/ 1365161 w 6516710"/>
              <a:gd name="connsiteY97" fmla="*/ 334851 h 2009105"/>
              <a:gd name="connsiteX98" fmla="*/ 1442434 w 6516710"/>
              <a:gd name="connsiteY98" fmla="*/ 386367 h 2009105"/>
              <a:gd name="connsiteX99" fmla="*/ 1648496 w 6516710"/>
              <a:gd name="connsiteY99" fmla="*/ 347730 h 2009105"/>
              <a:gd name="connsiteX100" fmla="*/ 1725769 w 6516710"/>
              <a:gd name="connsiteY100" fmla="*/ 321972 h 2009105"/>
              <a:gd name="connsiteX101" fmla="*/ 1854558 w 6516710"/>
              <a:gd name="connsiteY101" fmla="*/ 231820 h 2009105"/>
              <a:gd name="connsiteX102" fmla="*/ 1931831 w 6516710"/>
              <a:gd name="connsiteY102" fmla="*/ 193183 h 2009105"/>
              <a:gd name="connsiteX103" fmla="*/ 1970468 w 6516710"/>
              <a:gd name="connsiteY103" fmla="*/ 167426 h 2009105"/>
              <a:gd name="connsiteX104" fmla="*/ 2047741 w 6516710"/>
              <a:gd name="connsiteY104" fmla="*/ 141668 h 2009105"/>
              <a:gd name="connsiteX105" fmla="*/ 2189409 w 6516710"/>
              <a:gd name="connsiteY105" fmla="*/ 90152 h 2009105"/>
              <a:gd name="connsiteX106" fmla="*/ 2228046 w 6516710"/>
              <a:gd name="connsiteY106" fmla="*/ 77274 h 2009105"/>
              <a:gd name="connsiteX107" fmla="*/ 2382592 w 6516710"/>
              <a:gd name="connsiteY107" fmla="*/ 64395 h 2009105"/>
              <a:gd name="connsiteX108" fmla="*/ 2614412 w 6516710"/>
              <a:gd name="connsiteY108" fmla="*/ 77274 h 2009105"/>
              <a:gd name="connsiteX109" fmla="*/ 2691685 w 6516710"/>
              <a:gd name="connsiteY109" fmla="*/ 103031 h 2009105"/>
              <a:gd name="connsiteX110" fmla="*/ 3013657 w 6516710"/>
              <a:gd name="connsiteY110" fmla="*/ 115910 h 2009105"/>
              <a:gd name="connsiteX111" fmla="*/ 3090930 w 6516710"/>
              <a:gd name="connsiteY111" fmla="*/ 154547 h 2009105"/>
              <a:gd name="connsiteX112" fmla="*/ 3245477 w 6516710"/>
              <a:gd name="connsiteY112" fmla="*/ 115910 h 2009105"/>
              <a:gd name="connsiteX113" fmla="*/ 3322750 w 6516710"/>
              <a:gd name="connsiteY113" fmla="*/ 90152 h 2009105"/>
              <a:gd name="connsiteX114" fmla="*/ 3451538 w 6516710"/>
              <a:gd name="connsiteY114" fmla="*/ 77274 h 200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6516710" h="2009105">
                <a:moveTo>
                  <a:pt x="3451538" y="77274"/>
                </a:moveTo>
                <a:cubicBezTo>
                  <a:pt x="3481589" y="81567"/>
                  <a:pt x="3511924" y="84199"/>
                  <a:pt x="3541691" y="90152"/>
                </a:cubicBezTo>
                <a:cubicBezTo>
                  <a:pt x="3633452" y="108504"/>
                  <a:pt x="3519784" y="99901"/>
                  <a:pt x="3631843" y="115910"/>
                </a:cubicBezTo>
                <a:cubicBezTo>
                  <a:pt x="3674553" y="122011"/>
                  <a:pt x="3717702" y="124496"/>
                  <a:pt x="3760631" y="128789"/>
                </a:cubicBezTo>
                <a:cubicBezTo>
                  <a:pt x="3872248" y="124496"/>
                  <a:pt x="3984047" y="123595"/>
                  <a:pt x="4095482" y="115910"/>
                </a:cubicBezTo>
                <a:cubicBezTo>
                  <a:pt x="4109025" y="114976"/>
                  <a:pt x="4120701" y="105095"/>
                  <a:pt x="4134119" y="103031"/>
                </a:cubicBezTo>
                <a:cubicBezTo>
                  <a:pt x="4176761" y="96471"/>
                  <a:pt x="4219801" y="91948"/>
                  <a:pt x="4262907" y="90152"/>
                </a:cubicBezTo>
                <a:cubicBezTo>
                  <a:pt x="4425955" y="83359"/>
                  <a:pt x="4589172" y="81567"/>
                  <a:pt x="4752305" y="77274"/>
                </a:cubicBezTo>
                <a:cubicBezTo>
                  <a:pt x="4778063" y="72981"/>
                  <a:pt x="4803550" y="66505"/>
                  <a:pt x="4829578" y="64395"/>
                </a:cubicBezTo>
                <a:cubicBezTo>
                  <a:pt x="4962500" y="53617"/>
                  <a:pt x="5228823" y="38637"/>
                  <a:pt x="5228823" y="38637"/>
                </a:cubicBezTo>
                <a:cubicBezTo>
                  <a:pt x="5254581" y="34344"/>
                  <a:pt x="5280605" y="31423"/>
                  <a:pt x="5306096" y="25758"/>
                </a:cubicBezTo>
                <a:cubicBezTo>
                  <a:pt x="5319348" y="22813"/>
                  <a:pt x="5331563" y="16172"/>
                  <a:pt x="5344733" y="12879"/>
                </a:cubicBezTo>
                <a:cubicBezTo>
                  <a:pt x="5365969" y="7570"/>
                  <a:pt x="5387662" y="4293"/>
                  <a:pt x="5409127" y="0"/>
                </a:cubicBezTo>
                <a:cubicBezTo>
                  <a:pt x="5494986" y="4293"/>
                  <a:pt x="5580992" y="6286"/>
                  <a:pt x="5666705" y="12879"/>
                </a:cubicBezTo>
                <a:cubicBezTo>
                  <a:pt x="5701327" y="15542"/>
                  <a:pt x="5759389" y="28322"/>
                  <a:pt x="5795493" y="38637"/>
                </a:cubicBezTo>
                <a:cubicBezTo>
                  <a:pt x="5808546" y="42367"/>
                  <a:pt x="5821077" y="47786"/>
                  <a:pt x="5834130" y="51516"/>
                </a:cubicBezTo>
                <a:cubicBezTo>
                  <a:pt x="5851149" y="56379"/>
                  <a:pt x="5868627" y="59532"/>
                  <a:pt x="5885646" y="64395"/>
                </a:cubicBezTo>
                <a:cubicBezTo>
                  <a:pt x="5898699" y="68124"/>
                  <a:pt x="5911112" y="73982"/>
                  <a:pt x="5924282" y="77274"/>
                </a:cubicBezTo>
                <a:cubicBezTo>
                  <a:pt x="5945518" y="82583"/>
                  <a:pt x="5967308" y="85404"/>
                  <a:pt x="5988677" y="90152"/>
                </a:cubicBezTo>
                <a:cubicBezTo>
                  <a:pt x="6005956" y="93992"/>
                  <a:pt x="6022913" y="99191"/>
                  <a:pt x="6040192" y="103031"/>
                </a:cubicBezTo>
                <a:cubicBezTo>
                  <a:pt x="6082057" y="112334"/>
                  <a:pt x="6106048" y="112857"/>
                  <a:pt x="6143223" y="128789"/>
                </a:cubicBezTo>
                <a:cubicBezTo>
                  <a:pt x="6160869" y="136352"/>
                  <a:pt x="6178069" y="145022"/>
                  <a:pt x="6194738" y="154547"/>
                </a:cubicBezTo>
                <a:cubicBezTo>
                  <a:pt x="6221101" y="169612"/>
                  <a:pt x="6262780" y="202358"/>
                  <a:pt x="6284891" y="218941"/>
                </a:cubicBezTo>
                <a:lnTo>
                  <a:pt x="6336406" y="296214"/>
                </a:lnTo>
                <a:cubicBezTo>
                  <a:pt x="6344992" y="309093"/>
                  <a:pt x="6357269" y="320167"/>
                  <a:pt x="6362164" y="334851"/>
                </a:cubicBezTo>
                <a:cubicBezTo>
                  <a:pt x="6376612" y="378196"/>
                  <a:pt x="6375338" y="380444"/>
                  <a:pt x="6400800" y="425003"/>
                </a:cubicBezTo>
                <a:cubicBezTo>
                  <a:pt x="6408480" y="438442"/>
                  <a:pt x="6420271" y="449495"/>
                  <a:pt x="6426558" y="463640"/>
                </a:cubicBezTo>
                <a:cubicBezTo>
                  <a:pt x="6454699" y="526956"/>
                  <a:pt x="6450651" y="542284"/>
                  <a:pt x="6465195" y="605307"/>
                </a:cubicBezTo>
                <a:cubicBezTo>
                  <a:pt x="6511785" y="807194"/>
                  <a:pt x="6474412" y="625629"/>
                  <a:pt x="6503831" y="772733"/>
                </a:cubicBezTo>
                <a:cubicBezTo>
                  <a:pt x="6508124" y="824248"/>
                  <a:pt x="6516710" y="875585"/>
                  <a:pt x="6516710" y="927279"/>
                </a:cubicBezTo>
                <a:cubicBezTo>
                  <a:pt x="6516710" y="940855"/>
                  <a:pt x="6514878" y="958025"/>
                  <a:pt x="6503831" y="965916"/>
                </a:cubicBezTo>
                <a:cubicBezTo>
                  <a:pt x="6481737" y="981697"/>
                  <a:pt x="6449149" y="976613"/>
                  <a:pt x="6426558" y="991674"/>
                </a:cubicBezTo>
                <a:cubicBezTo>
                  <a:pt x="6413679" y="1000260"/>
                  <a:pt x="6402066" y="1011145"/>
                  <a:pt x="6387922" y="1017431"/>
                </a:cubicBezTo>
                <a:cubicBezTo>
                  <a:pt x="6324873" y="1045452"/>
                  <a:pt x="6316768" y="1038777"/>
                  <a:pt x="6259133" y="1056068"/>
                </a:cubicBezTo>
                <a:cubicBezTo>
                  <a:pt x="6233127" y="1063870"/>
                  <a:pt x="6207618" y="1073240"/>
                  <a:pt x="6181860" y="1081826"/>
                </a:cubicBezTo>
                <a:cubicBezTo>
                  <a:pt x="6168981" y="1086119"/>
                  <a:pt x="6154519" y="1087175"/>
                  <a:pt x="6143223" y="1094705"/>
                </a:cubicBezTo>
                <a:cubicBezTo>
                  <a:pt x="6086726" y="1132368"/>
                  <a:pt x="6116969" y="1111175"/>
                  <a:pt x="6053071" y="1159099"/>
                </a:cubicBezTo>
                <a:cubicBezTo>
                  <a:pt x="6040192" y="1180564"/>
                  <a:pt x="6025629" y="1201104"/>
                  <a:pt x="6014434" y="1223493"/>
                </a:cubicBezTo>
                <a:cubicBezTo>
                  <a:pt x="5986283" y="1279795"/>
                  <a:pt x="5986957" y="1305068"/>
                  <a:pt x="5962919" y="1365161"/>
                </a:cubicBezTo>
                <a:cubicBezTo>
                  <a:pt x="5954333" y="1386626"/>
                  <a:pt x="5944472" y="1407623"/>
                  <a:pt x="5937161" y="1429555"/>
                </a:cubicBezTo>
                <a:cubicBezTo>
                  <a:pt x="5928406" y="1455821"/>
                  <a:pt x="5913453" y="1543415"/>
                  <a:pt x="5898524" y="1558344"/>
                </a:cubicBezTo>
                <a:lnTo>
                  <a:pt x="5859888" y="1596981"/>
                </a:lnTo>
                <a:cubicBezTo>
                  <a:pt x="5855595" y="1609860"/>
                  <a:pt x="5856608" y="1626018"/>
                  <a:pt x="5847009" y="1635617"/>
                </a:cubicBezTo>
                <a:cubicBezTo>
                  <a:pt x="5821891" y="1660735"/>
                  <a:pt x="5745165" y="1704926"/>
                  <a:pt x="5705341" y="1712891"/>
                </a:cubicBezTo>
                <a:cubicBezTo>
                  <a:pt x="5663035" y="1721352"/>
                  <a:pt x="5619482" y="1721476"/>
                  <a:pt x="5576553" y="1725769"/>
                </a:cubicBezTo>
                <a:cubicBezTo>
                  <a:pt x="5486401" y="1717183"/>
                  <a:pt x="5396011" y="1710802"/>
                  <a:pt x="5306096" y="1700012"/>
                </a:cubicBezTo>
                <a:cubicBezTo>
                  <a:pt x="5286198" y="1697624"/>
                  <a:pt x="5237022" y="1682158"/>
                  <a:pt x="5215944" y="1674254"/>
                </a:cubicBezTo>
                <a:cubicBezTo>
                  <a:pt x="5194298" y="1666137"/>
                  <a:pt x="5173693" y="1655139"/>
                  <a:pt x="5151550" y="1648496"/>
                </a:cubicBezTo>
                <a:cubicBezTo>
                  <a:pt x="5110741" y="1636253"/>
                  <a:pt x="5075286" y="1637605"/>
                  <a:pt x="5035640" y="1622738"/>
                </a:cubicBezTo>
                <a:cubicBezTo>
                  <a:pt x="5017664" y="1615997"/>
                  <a:pt x="5002338" y="1603052"/>
                  <a:pt x="4984124" y="1596981"/>
                </a:cubicBezTo>
                <a:cubicBezTo>
                  <a:pt x="4963358" y="1590059"/>
                  <a:pt x="4940966" y="1589411"/>
                  <a:pt x="4919730" y="1584102"/>
                </a:cubicBezTo>
                <a:cubicBezTo>
                  <a:pt x="4761322" y="1544500"/>
                  <a:pt x="5054042" y="1605813"/>
                  <a:pt x="4816699" y="1558344"/>
                </a:cubicBezTo>
                <a:cubicBezTo>
                  <a:pt x="4748012" y="1562637"/>
                  <a:pt x="4678616" y="1560489"/>
                  <a:pt x="4610637" y="1571223"/>
                </a:cubicBezTo>
                <a:cubicBezTo>
                  <a:pt x="4595348" y="1573637"/>
                  <a:pt x="4584595" y="1587984"/>
                  <a:pt x="4572000" y="1596981"/>
                </a:cubicBezTo>
                <a:cubicBezTo>
                  <a:pt x="4546287" y="1615348"/>
                  <a:pt x="4465414" y="1679732"/>
                  <a:pt x="4443212" y="1687133"/>
                </a:cubicBezTo>
                <a:cubicBezTo>
                  <a:pt x="4399867" y="1701581"/>
                  <a:pt x="4397619" y="1700307"/>
                  <a:pt x="4353060" y="1725769"/>
                </a:cubicBezTo>
                <a:cubicBezTo>
                  <a:pt x="4339621" y="1733449"/>
                  <a:pt x="4328568" y="1745240"/>
                  <a:pt x="4314423" y="1751527"/>
                </a:cubicBezTo>
                <a:cubicBezTo>
                  <a:pt x="4259330" y="1776013"/>
                  <a:pt x="4238083" y="1775178"/>
                  <a:pt x="4185634" y="1790164"/>
                </a:cubicBezTo>
                <a:cubicBezTo>
                  <a:pt x="4056300" y="1827117"/>
                  <a:pt x="4256532" y="1775660"/>
                  <a:pt x="4095482" y="1815922"/>
                </a:cubicBezTo>
                <a:cubicBezTo>
                  <a:pt x="4034254" y="1856740"/>
                  <a:pt x="4071531" y="1836784"/>
                  <a:pt x="3979572" y="1867437"/>
                </a:cubicBezTo>
                <a:lnTo>
                  <a:pt x="3902299" y="1893195"/>
                </a:lnTo>
                <a:cubicBezTo>
                  <a:pt x="3889420" y="1897488"/>
                  <a:pt x="3877053" y="1903842"/>
                  <a:pt x="3863662" y="1906074"/>
                </a:cubicBezTo>
                <a:lnTo>
                  <a:pt x="3786389" y="1918952"/>
                </a:lnTo>
                <a:cubicBezTo>
                  <a:pt x="3736449" y="1935599"/>
                  <a:pt x="3702824" y="1947905"/>
                  <a:pt x="3644722" y="1957589"/>
                </a:cubicBezTo>
                <a:lnTo>
                  <a:pt x="3567448" y="1970468"/>
                </a:lnTo>
                <a:cubicBezTo>
                  <a:pt x="3545911" y="1974384"/>
                  <a:pt x="3524591" y="1979431"/>
                  <a:pt x="3503054" y="1983347"/>
                </a:cubicBezTo>
                <a:cubicBezTo>
                  <a:pt x="3321787" y="2016305"/>
                  <a:pt x="3520463" y="1977290"/>
                  <a:pt x="3361386" y="2009105"/>
                </a:cubicBezTo>
                <a:cubicBezTo>
                  <a:pt x="3305578" y="2004812"/>
                  <a:pt x="3249372" y="2004142"/>
                  <a:pt x="3193961" y="1996226"/>
                </a:cubicBezTo>
                <a:cubicBezTo>
                  <a:pt x="3089069" y="1981241"/>
                  <a:pt x="3102318" y="1959923"/>
                  <a:pt x="3000778" y="1957589"/>
                </a:cubicBezTo>
                <a:cubicBezTo>
                  <a:pt x="2657405" y="1949695"/>
                  <a:pt x="2313905" y="1949003"/>
                  <a:pt x="1970468" y="1944710"/>
                </a:cubicBezTo>
                <a:cubicBezTo>
                  <a:pt x="1918953" y="1940417"/>
                  <a:pt x="1866983" y="1939893"/>
                  <a:pt x="1815922" y="1931831"/>
                </a:cubicBezTo>
                <a:cubicBezTo>
                  <a:pt x="1785051" y="1926957"/>
                  <a:pt x="1756487" y="1911834"/>
                  <a:pt x="1725769" y="1906074"/>
                </a:cubicBezTo>
                <a:cubicBezTo>
                  <a:pt x="1687561" y="1898910"/>
                  <a:pt x="1648205" y="1899586"/>
                  <a:pt x="1609860" y="1893195"/>
                </a:cubicBezTo>
                <a:cubicBezTo>
                  <a:pt x="1570819" y="1886688"/>
                  <a:pt x="1532680" y="1875591"/>
                  <a:pt x="1493950" y="1867437"/>
                </a:cubicBezTo>
                <a:cubicBezTo>
                  <a:pt x="1360059" y="1839249"/>
                  <a:pt x="1391399" y="1845427"/>
                  <a:pt x="1275009" y="1828800"/>
                </a:cubicBezTo>
                <a:cubicBezTo>
                  <a:pt x="1219937" y="1795757"/>
                  <a:pt x="1140285" y="1749355"/>
                  <a:pt x="1094705" y="1712891"/>
                </a:cubicBezTo>
                <a:lnTo>
                  <a:pt x="965916" y="1609860"/>
                </a:lnTo>
                <a:cubicBezTo>
                  <a:pt x="946995" y="1594993"/>
                  <a:pt x="890708" y="1549259"/>
                  <a:pt x="862885" y="1545465"/>
                </a:cubicBezTo>
                <a:cubicBezTo>
                  <a:pt x="786202" y="1535008"/>
                  <a:pt x="708338" y="1536879"/>
                  <a:pt x="631065" y="1532586"/>
                </a:cubicBezTo>
                <a:cubicBezTo>
                  <a:pt x="622212" y="1488320"/>
                  <a:pt x="617433" y="1459118"/>
                  <a:pt x="605307" y="1416676"/>
                </a:cubicBezTo>
                <a:cubicBezTo>
                  <a:pt x="601578" y="1403623"/>
                  <a:pt x="598500" y="1390182"/>
                  <a:pt x="592429" y="1378040"/>
                </a:cubicBezTo>
                <a:cubicBezTo>
                  <a:pt x="585507" y="1364195"/>
                  <a:pt x="575257" y="1352282"/>
                  <a:pt x="566671" y="1339403"/>
                </a:cubicBezTo>
                <a:cubicBezTo>
                  <a:pt x="558085" y="1305059"/>
                  <a:pt x="548593" y="1270930"/>
                  <a:pt x="540913" y="1236372"/>
                </a:cubicBezTo>
                <a:cubicBezTo>
                  <a:pt x="532327" y="1197735"/>
                  <a:pt x="526795" y="1158291"/>
                  <a:pt x="515155" y="1120462"/>
                </a:cubicBezTo>
                <a:cubicBezTo>
                  <a:pt x="505986" y="1090662"/>
                  <a:pt x="463051" y="1027902"/>
                  <a:pt x="450761" y="1004552"/>
                </a:cubicBezTo>
                <a:cubicBezTo>
                  <a:pt x="419465" y="945090"/>
                  <a:pt x="392786" y="883238"/>
                  <a:pt x="360609" y="824248"/>
                </a:cubicBezTo>
                <a:cubicBezTo>
                  <a:pt x="315477" y="741507"/>
                  <a:pt x="264713" y="661939"/>
                  <a:pt x="218941" y="579550"/>
                </a:cubicBezTo>
                <a:cubicBezTo>
                  <a:pt x="200294" y="545985"/>
                  <a:pt x="186476" y="509857"/>
                  <a:pt x="167426" y="476519"/>
                </a:cubicBezTo>
                <a:cubicBezTo>
                  <a:pt x="152067" y="449641"/>
                  <a:pt x="131837" y="425791"/>
                  <a:pt x="115910" y="399245"/>
                </a:cubicBezTo>
                <a:cubicBezTo>
                  <a:pt x="106033" y="382782"/>
                  <a:pt x="99678" y="364399"/>
                  <a:pt x="90153" y="347730"/>
                </a:cubicBezTo>
                <a:cubicBezTo>
                  <a:pt x="82473" y="334291"/>
                  <a:pt x="72075" y="322532"/>
                  <a:pt x="64395" y="309093"/>
                </a:cubicBezTo>
                <a:cubicBezTo>
                  <a:pt x="54870" y="292424"/>
                  <a:pt x="50928" y="272327"/>
                  <a:pt x="38637" y="257578"/>
                </a:cubicBezTo>
                <a:cubicBezTo>
                  <a:pt x="28728" y="245687"/>
                  <a:pt x="12879" y="240406"/>
                  <a:pt x="0" y="231820"/>
                </a:cubicBezTo>
                <a:cubicBezTo>
                  <a:pt x="25758" y="227527"/>
                  <a:pt x="51320" y="221825"/>
                  <a:pt x="77274" y="218941"/>
                </a:cubicBezTo>
                <a:cubicBezTo>
                  <a:pt x="405448" y="182477"/>
                  <a:pt x="652088" y="212841"/>
                  <a:pt x="1030310" y="218941"/>
                </a:cubicBezTo>
                <a:cubicBezTo>
                  <a:pt x="1098997" y="227527"/>
                  <a:pt x="1178776" y="206302"/>
                  <a:pt x="1236372" y="244699"/>
                </a:cubicBezTo>
                <a:cubicBezTo>
                  <a:pt x="1286305" y="277987"/>
                  <a:pt x="1260325" y="265562"/>
                  <a:pt x="1313646" y="283336"/>
                </a:cubicBezTo>
                <a:cubicBezTo>
                  <a:pt x="1338175" y="356928"/>
                  <a:pt x="1306287" y="295601"/>
                  <a:pt x="1365161" y="334851"/>
                </a:cubicBezTo>
                <a:cubicBezTo>
                  <a:pt x="1461635" y="399167"/>
                  <a:pt x="1350566" y="355743"/>
                  <a:pt x="1442434" y="386367"/>
                </a:cubicBezTo>
                <a:cubicBezTo>
                  <a:pt x="1699233" y="364967"/>
                  <a:pt x="1519875" y="399179"/>
                  <a:pt x="1648496" y="347730"/>
                </a:cubicBezTo>
                <a:cubicBezTo>
                  <a:pt x="1673705" y="337646"/>
                  <a:pt x="1725769" y="321972"/>
                  <a:pt x="1725769" y="321972"/>
                </a:cubicBezTo>
                <a:cubicBezTo>
                  <a:pt x="1815559" y="232183"/>
                  <a:pt x="1767704" y="253534"/>
                  <a:pt x="1854558" y="231820"/>
                </a:cubicBezTo>
                <a:cubicBezTo>
                  <a:pt x="1965278" y="158006"/>
                  <a:pt x="1825197" y="246499"/>
                  <a:pt x="1931831" y="193183"/>
                </a:cubicBezTo>
                <a:cubicBezTo>
                  <a:pt x="1945675" y="186261"/>
                  <a:pt x="1956324" y="173712"/>
                  <a:pt x="1970468" y="167426"/>
                </a:cubicBezTo>
                <a:cubicBezTo>
                  <a:pt x="1995279" y="156399"/>
                  <a:pt x="2025150" y="156729"/>
                  <a:pt x="2047741" y="141668"/>
                </a:cubicBezTo>
                <a:cubicBezTo>
                  <a:pt x="2128732" y="87674"/>
                  <a:pt x="2041862" y="139331"/>
                  <a:pt x="2189409" y="90152"/>
                </a:cubicBezTo>
                <a:cubicBezTo>
                  <a:pt x="2202288" y="85859"/>
                  <a:pt x="2214590" y="79068"/>
                  <a:pt x="2228046" y="77274"/>
                </a:cubicBezTo>
                <a:cubicBezTo>
                  <a:pt x="2279286" y="70442"/>
                  <a:pt x="2331077" y="68688"/>
                  <a:pt x="2382592" y="64395"/>
                </a:cubicBezTo>
                <a:cubicBezTo>
                  <a:pt x="2459865" y="68688"/>
                  <a:pt x="2537617" y="67675"/>
                  <a:pt x="2614412" y="77274"/>
                </a:cubicBezTo>
                <a:cubicBezTo>
                  <a:pt x="2641353" y="80642"/>
                  <a:pt x="2664556" y="101946"/>
                  <a:pt x="2691685" y="103031"/>
                </a:cubicBezTo>
                <a:lnTo>
                  <a:pt x="3013657" y="115910"/>
                </a:lnTo>
                <a:cubicBezTo>
                  <a:pt x="3033192" y="128934"/>
                  <a:pt x="3064269" y="154547"/>
                  <a:pt x="3090930" y="154547"/>
                </a:cubicBezTo>
                <a:cubicBezTo>
                  <a:pt x="3142956" y="154547"/>
                  <a:pt x="3197527" y="131893"/>
                  <a:pt x="3245477" y="115910"/>
                </a:cubicBezTo>
                <a:cubicBezTo>
                  <a:pt x="3245479" y="115909"/>
                  <a:pt x="3322749" y="90152"/>
                  <a:pt x="3322750" y="90152"/>
                </a:cubicBezTo>
                <a:lnTo>
                  <a:pt x="3451538" y="77274"/>
                </a:lnTo>
                <a:close/>
              </a:path>
            </a:pathLst>
          </a:custGeom>
          <a:solidFill>
            <a:srgbClr val="CCFEBE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1600" b="0" i="0" u="none" strike="noStrike" kern="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Freeform 57"/>
          <p:cNvSpPr/>
          <p:nvPr/>
        </p:nvSpPr>
        <p:spPr>
          <a:xfrm rot="17916781" flipH="1">
            <a:off x="1952717" y="1989491"/>
            <a:ext cx="594555" cy="1204286"/>
          </a:xfrm>
          <a:custGeom>
            <a:avLst/>
            <a:gdLst>
              <a:gd name="connsiteX0" fmla="*/ 121047 w 484188"/>
              <a:gd name="connsiteY0" fmla="*/ 0 h 1119188"/>
              <a:gd name="connsiteX1" fmla="*/ 363141 w 484188"/>
              <a:gd name="connsiteY1" fmla="*/ 0 h 1119188"/>
              <a:gd name="connsiteX2" fmla="*/ 363141 w 484188"/>
              <a:gd name="connsiteY2" fmla="*/ 876958 h 1119188"/>
              <a:gd name="connsiteX3" fmla="*/ 484188 w 484188"/>
              <a:gd name="connsiteY3" fmla="*/ 876958 h 1119188"/>
              <a:gd name="connsiteX4" fmla="*/ 242094 w 484188"/>
              <a:gd name="connsiteY4" fmla="*/ 1119188 h 1119188"/>
              <a:gd name="connsiteX5" fmla="*/ 0 w 484188"/>
              <a:gd name="connsiteY5" fmla="*/ 876958 h 1119188"/>
              <a:gd name="connsiteX6" fmla="*/ 121047 w 484188"/>
              <a:gd name="connsiteY6" fmla="*/ 876958 h 1119188"/>
              <a:gd name="connsiteX7" fmla="*/ 121047 w 484188"/>
              <a:gd name="connsiteY7" fmla="*/ 0 h 1119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119188">
                <a:moveTo>
                  <a:pt x="121047" y="0"/>
                </a:moveTo>
                <a:lnTo>
                  <a:pt x="363141" y="0"/>
                </a:lnTo>
                <a:lnTo>
                  <a:pt x="363141" y="876958"/>
                </a:lnTo>
                <a:lnTo>
                  <a:pt x="484188" y="876958"/>
                </a:lnTo>
                <a:lnTo>
                  <a:pt x="242094" y="1119188"/>
                </a:lnTo>
                <a:lnTo>
                  <a:pt x="0" y="876958"/>
                </a:lnTo>
                <a:lnTo>
                  <a:pt x="121047" y="876958"/>
                </a:lnTo>
                <a:lnTo>
                  <a:pt x="121047" y="0"/>
                </a:lnTo>
                <a:close/>
              </a:path>
            </a:pathLst>
          </a:custGeom>
          <a:solidFill>
            <a:srgbClr val="ED7D31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Salud</a:t>
            </a:r>
          </a:p>
        </p:txBody>
      </p:sp>
      <p:sp>
        <p:nvSpPr>
          <p:cNvPr id="59" name="Freeform 58"/>
          <p:cNvSpPr/>
          <p:nvPr/>
        </p:nvSpPr>
        <p:spPr>
          <a:xfrm rot="11643003" flipH="1">
            <a:off x="3372325" y="4256818"/>
            <a:ext cx="504485" cy="1630567"/>
          </a:xfrm>
          <a:custGeom>
            <a:avLst/>
            <a:gdLst>
              <a:gd name="connsiteX0" fmla="*/ 121047 w 484188"/>
              <a:gd name="connsiteY0" fmla="*/ 0 h 1119188"/>
              <a:gd name="connsiteX1" fmla="*/ 363141 w 484188"/>
              <a:gd name="connsiteY1" fmla="*/ 0 h 1119188"/>
              <a:gd name="connsiteX2" fmla="*/ 363141 w 484188"/>
              <a:gd name="connsiteY2" fmla="*/ 876920 h 1119188"/>
              <a:gd name="connsiteX3" fmla="*/ 484188 w 484188"/>
              <a:gd name="connsiteY3" fmla="*/ 876920 h 1119188"/>
              <a:gd name="connsiteX4" fmla="*/ 242094 w 484188"/>
              <a:gd name="connsiteY4" fmla="*/ 1119188 h 1119188"/>
              <a:gd name="connsiteX5" fmla="*/ 0 w 484188"/>
              <a:gd name="connsiteY5" fmla="*/ 876920 h 1119188"/>
              <a:gd name="connsiteX6" fmla="*/ 121047 w 484188"/>
              <a:gd name="connsiteY6" fmla="*/ 876920 h 1119188"/>
              <a:gd name="connsiteX7" fmla="*/ 121047 w 484188"/>
              <a:gd name="connsiteY7" fmla="*/ 0 h 1119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119188">
                <a:moveTo>
                  <a:pt x="121047" y="0"/>
                </a:moveTo>
                <a:lnTo>
                  <a:pt x="363141" y="0"/>
                </a:lnTo>
                <a:lnTo>
                  <a:pt x="363141" y="876920"/>
                </a:lnTo>
                <a:lnTo>
                  <a:pt x="484188" y="876920"/>
                </a:lnTo>
                <a:lnTo>
                  <a:pt x="242094" y="1119188"/>
                </a:lnTo>
                <a:lnTo>
                  <a:pt x="0" y="876920"/>
                </a:lnTo>
                <a:lnTo>
                  <a:pt x="121047" y="876920"/>
                </a:lnTo>
                <a:lnTo>
                  <a:pt x="121047" y="0"/>
                </a:lnTo>
                <a:close/>
              </a:path>
            </a:pathLst>
          </a:custGeom>
          <a:solidFill>
            <a:srgbClr val="E7E6E6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Educación</a:t>
            </a:r>
          </a:p>
        </p:txBody>
      </p:sp>
      <p:sp>
        <p:nvSpPr>
          <p:cNvPr id="60" name="Freeform 59"/>
          <p:cNvSpPr/>
          <p:nvPr/>
        </p:nvSpPr>
        <p:spPr>
          <a:xfrm rot="2130838" flipH="1">
            <a:off x="5949739" y="1744212"/>
            <a:ext cx="413722" cy="1167961"/>
          </a:xfrm>
          <a:custGeom>
            <a:avLst/>
            <a:gdLst>
              <a:gd name="connsiteX0" fmla="*/ 121047 w 484188"/>
              <a:gd name="connsiteY0" fmla="*/ 0 h 1109663"/>
              <a:gd name="connsiteX1" fmla="*/ 363141 w 484188"/>
              <a:gd name="connsiteY1" fmla="*/ 0 h 1109663"/>
              <a:gd name="connsiteX2" fmla="*/ 363141 w 484188"/>
              <a:gd name="connsiteY2" fmla="*/ 867419 h 1109663"/>
              <a:gd name="connsiteX3" fmla="*/ 484188 w 484188"/>
              <a:gd name="connsiteY3" fmla="*/ 867419 h 1109663"/>
              <a:gd name="connsiteX4" fmla="*/ 242094 w 484188"/>
              <a:gd name="connsiteY4" fmla="*/ 1109663 h 1109663"/>
              <a:gd name="connsiteX5" fmla="*/ 0 w 484188"/>
              <a:gd name="connsiteY5" fmla="*/ 867419 h 1109663"/>
              <a:gd name="connsiteX6" fmla="*/ 121047 w 484188"/>
              <a:gd name="connsiteY6" fmla="*/ 867419 h 1109663"/>
              <a:gd name="connsiteX7" fmla="*/ 121047 w 484188"/>
              <a:gd name="connsiteY7" fmla="*/ 0 h 1109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109663">
                <a:moveTo>
                  <a:pt x="121047" y="0"/>
                </a:moveTo>
                <a:lnTo>
                  <a:pt x="363141" y="0"/>
                </a:lnTo>
                <a:lnTo>
                  <a:pt x="363141" y="867419"/>
                </a:lnTo>
                <a:lnTo>
                  <a:pt x="484188" y="867419"/>
                </a:lnTo>
                <a:lnTo>
                  <a:pt x="242094" y="1109663"/>
                </a:lnTo>
                <a:lnTo>
                  <a:pt x="0" y="867419"/>
                </a:lnTo>
                <a:lnTo>
                  <a:pt x="121047" y="867419"/>
                </a:lnTo>
                <a:lnTo>
                  <a:pt x="121047" y="0"/>
                </a:lnTo>
                <a:close/>
              </a:path>
            </a:pathLst>
          </a:custGeom>
          <a:solidFill>
            <a:srgbClr val="FFC000">
              <a:lumMod val="20000"/>
              <a:lumOff val="8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BO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Agua</a:t>
            </a:r>
          </a:p>
        </p:txBody>
      </p:sp>
      <p:sp>
        <p:nvSpPr>
          <p:cNvPr id="61" name="Freeform 60"/>
          <p:cNvSpPr/>
          <p:nvPr/>
        </p:nvSpPr>
        <p:spPr>
          <a:xfrm rot="6682536" flipH="1">
            <a:off x="6570607" y="3475484"/>
            <a:ext cx="651038" cy="1489057"/>
          </a:xfrm>
          <a:custGeom>
            <a:avLst/>
            <a:gdLst>
              <a:gd name="connsiteX0" fmla="*/ 121047 w 484188"/>
              <a:gd name="connsiteY0" fmla="*/ 0 h 1100138"/>
              <a:gd name="connsiteX1" fmla="*/ 363141 w 484188"/>
              <a:gd name="connsiteY1" fmla="*/ 0 h 1100138"/>
              <a:gd name="connsiteX2" fmla="*/ 363141 w 484188"/>
              <a:gd name="connsiteY2" fmla="*/ 857899 h 1100138"/>
              <a:gd name="connsiteX3" fmla="*/ 484188 w 484188"/>
              <a:gd name="connsiteY3" fmla="*/ 857899 h 1100138"/>
              <a:gd name="connsiteX4" fmla="*/ 242094 w 484188"/>
              <a:gd name="connsiteY4" fmla="*/ 1100138 h 1100138"/>
              <a:gd name="connsiteX5" fmla="*/ 0 w 484188"/>
              <a:gd name="connsiteY5" fmla="*/ 857899 h 1100138"/>
              <a:gd name="connsiteX6" fmla="*/ 121047 w 484188"/>
              <a:gd name="connsiteY6" fmla="*/ 857899 h 1100138"/>
              <a:gd name="connsiteX7" fmla="*/ 121047 w 484188"/>
              <a:gd name="connsiteY7" fmla="*/ 0 h 110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100138">
                <a:moveTo>
                  <a:pt x="121047" y="0"/>
                </a:moveTo>
                <a:lnTo>
                  <a:pt x="363141" y="0"/>
                </a:lnTo>
                <a:lnTo>
                  <a:pt x="363141" y="857899"/>
                </a:lnTo>
                <a:lnTo>
                  <a:pt x="484188" y="857899"/>
                </a:lnTo>
                <a:lnTo>
                  <a:pt x="242094" y="1100138"/>
                </a:lnTo>
                <a:lnTo>
                  <a:pt x="0" y="857899"/>
                </a:lnTo>
                <a:lnTo>
                  <a:pt x="121047" y="857899"/>
                </a:lnTo>
                <a:lnTo>
                  <a:pt x="121047" y="0"/>
                </a:lnTo>
                <a:close/>
              </a:path>
            </a:pathLst>
          </a:cu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BO" sz="800" kern="0" dirty="0" smtClean="0">
                <a:solidFill>
                  <a:srgbClr val="002060"/>
                </a:solidFill>
                <a:latin typeface="Calibri" panose="020F0502020204030204"/>
              </a:rPr>
              <a:t>Vivienda</a:t>
            </a:r>
            <a:endParaRPr kumimoji="0" lang="es-419" sz="800" b="0" i="0" u="none" strike="noStrike" kern="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Freeform 61"/>
          <p:cNvSpPr/>
          <p:nvPr/>
        </p:nvSpPr>
        <p:spPr>
          <a:xfrm rot="7989420" flipH="1">
            <a:off x="5719424" y="4164032"/>
            <a:ext cx="639299" cy="1050678"/>
          </a:xfrm>
          <a:custGeom>
            <a:avLst/>
            <a:gdLst>
              <a:gd name="connsiteX0" fmla="*/ 121047 w 475456"/>
              <a:gd name="connsiteY0" fmla="*/ 0 h 1100138"/>
              <a:gd name="connsiteX1" fmla="*/ 363141 w 475456"/>
              <a:gd name="connsiteY1" fmla="*/ 0 h 1100138"/>
              <a:gd name="connsiteX2" fmla="*/ 363141 w 475456"/>
              <a:gd name="connsiteY2" fmla="*/ 857899 h 1100138"/>
              <a:gd name="connsiteX3" fmla="*/ 466724 w 475456"/>
              <a:gd name="connsiteY3" fmla="*/ 857899 h 1100138"/>
              <a:gd name="connsiteX4" fmla="*/ 475456 w 475456"/>
              <a:gd name="connsiteY4" fmla="*/ 866636 h 1100138"/>
              <a:gd name="connsiteX5" fmla="*/ 242094 w 475456"/>
              <a:gd name="connsiteY5" fmla="*/ 1100138 h 1100138"/>
              <a:gd name="connsiteX6" fmla="*/ 0 w 475456"/>
              <a:gd name="connsiteY6" fmla="*/ 857899 h 1100138"/>
              <a:gd name="connsiteX7" fmla="*/ 121047 w 475456"/>
              <a:gd name="connsiteY7" fmla="*/ 857899 h 1100138"/>
              <a:gd name="connsiteX8" fmla="*/ 121047 w 475456"/>
              <a:gd name="connsiteY8" fmla="*/ 0 h 110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456" h="1100138">
                <a:moveTo>
                  <a:pt x="121047" y="0"/>
                </a:moveTo>
                <a:lnTo>
                  <a:pt x="363141" y="0"/>
                </a:lnTo>
                <a:lnTo>
                  <a:pt x="363141" y="857899"/>
                </a:lnTo>
                <a:lnTo>
                  <a:pt x="466724" y="857899"/>
                </a:lnTo>
                <a:lnTo>
                  <a:pt x="475456" y="866636"/>
                </a:lnTo>
                <a:lnTo>
                  <a:pt x="242094" y="1100138"/>
                </a:lnTo>
                <a:lnTo>
                  <a:pt x="0" y="857899"/>
                </a:lnTo>
                <a:lnTo>
                  <a:pt x="121047" y="857899"/>
                </a:lnTo>
                <a:lnTo>
                  <a:pt x="121047" y="0"/>
                </a:lnTo>
                <a:close/>
              </a:path>
            </a:pathLst>
          </a:custGeom>
          <a:solidFill>
            <a:srgbClr val="70AD47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BO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Urbano</a:t>
            </a:r>
            <a:endParaRPr kumimoji="0" lang="es-419" sz="800" b="0" i="0" u="none" strike="noStrike" kern="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Freeform 62"/>
          <p:cNvSpPr/>
          <p:nvPr/>
        </p:nvSpPr>
        <p:spPr>
          <a:xfrm rot="3686736" flipH="1">
            <a:off x="6972973" y="1450592"/>
            <a:ext cx="651038" cy="2172042"/>
          </a:xfrm>
          <a:custGeom>
            <a:avLst/>
            <a:gdLst>
              <a:gd name="connsiteX0" fmla="*/ 121047 w 484188"/>
              <a:gd name="connsiteY0" fmla="*/ 0 h 1090613"/>
              <a:gd name="connsiteX1" fmla="*/ 363141 w 484188"/>
              <a:gd name="connsiteY1" fmla="*/ 0 h 1090613"/>
              <a:gd name="connsiteX2" fmla="*/ 363141 w 484188"/>
              <a:gd name="connsiteY2" fmla="*/ 848369 h 1090613"/>
              <a:gd name="connsiteX3" fmla="*/ 484188 w 484188"/>
              <a:gd name="connsiteY3" fmla="*/ 848369 h 1090613"/>
              <a:gd name="connsiteX4" fmla="*/ 242094 w 484188"/>
              <a:gd name="connsiteY4" fmla="*/ 1090613 h 1090613"/>
              <a:gd name="connsiteX5" fmla="*/ 18256 w 484188"/>
              <a:gd name="connsiteY5" fmla="*/ 866636 h 1090613"/>
              <a:gd name="connsiteX6" fmla="*/ 26988 w 484188"/>
              <a:gd name="connsiteY6" fmla="*/ 857899 h 1090613"/>
              <a:gd name="connsiteX7" fmla="*/ 9524 w 484188"/>
              <a:gd name="connsiteY7" fmla="*/ 857899 h 1090613"/>
              <a:gd name="connsiteX8" fmla="*/ 0 w 484188"/>
              <a:gd name="connsiteY8" fmla="*/ 848369 h 1090613"/>
              <a:gd name="connsiteX9" fmla="*/ 121047 w 484188"/>
              <a:gd name="connsiteY9" fmla="*/ 848369 h 1090613"/>
              <a:gd name="connsiteX10" fmla="*/ 121047 w 484188"/>
              <a:gd name="connsiteY10" fmla="*/ 0 h 109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4188" h="1090613">
                <a:moveTo>
                  <a:pt x="121047" y="0"/>
                </a:moveTo>
                <a:lnTo>
                  <a:pt x="363141" y="0"/>
                </a:lnTo>
                <a:lnTo>
                  <a:pt x="363141" y="848369"/>
                </a:lnTo>
                <a:lnTo>
                  <a:pt x="484188" y="848369"/>
                </a:lnTo>
                <a:lnTo>
                  <a:pt x="242094" y="1090613"/>
                </a:lnTo>
                <a:lnTo>
                  <a:pt x="18256" y="866636"/>
                </a:lnTo>
                <a:lnTo>
                  <a:pt x="26988" y="857899"/>
                </a:lnTo>
                <a:lnTo>
                  <a:pt x="9524" y="857899"/>
                </a:lnTo>
                <a:lnTo>
                  <a:pt x="0" y="848369"/>
                </a:lnTo>
                <a:lnTo>
                  <a:pt x="121047" y="848369"/>
                </a:lnTo>
                <a:lnTo>
                  <a:pt x="121047" y="0"/>
                </a:lnTo>
                <a:close/>
              </a:path>
            </a:pathLst>
          </a:custGeom>
          <a:solidFill>
            <a:srgbClr val="E7E6E6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BO" sz="800" kern="0" dirty="0" smtClean="0">
                <a:solidFill>
                  <a:srgbClr val="002060"/>
                </a:solidFill>
                <a:latin typeface="Calibri" panose="020F0502020204030204"/>
              </a:rPr>
              <a:t>Medio Ambiente</a:t>
            </a:r>
            <a:endParaRPr kumimoji="0" lang="es-419" sz="800" b="0" i="0" u="none" strike="noStrike" kern="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Freeform 63"/>
          <p:cNvSpPr/>
          <p:nvPr/>
        </p:nvSpPr>
        <p:spPr>
          <a:xfrm rot="13706849" flipH="1">
            <a:off x="2409221" y="4114043"/>
            <a:ext cx="533909" cy="1114852"/>
          </a:xfrm>
          <a:custGeom>
            <a:avLst/>
            <a:gdLst>
              <a:gd name="connsiteX0" fmla="*/ 121047 w 484188"/>
              <a:gd name="connsiteY0" fmla="*/ 0 h 1081088"/>
              <a:gd name="connsiteX1" fmla="*/ 363141 w 484188"/>
              <a:gd name="connsiteY1" fmla="*/ 0 h 1081088"/>
              <a:gd name="connsiteX2" fmla="*/ 363141 w 484188"/>
              <a:gd name="connsiteY2" fmla="*/ 838834 h 1081088"/>
              <a:gd name="connsiteX3" fmla="*/ 484188 w 484188"/>
              <a:gd name="connsiteY3" fmla="*/ 838834 h 1081088"/>
              <a:gd name="connsiteX4" fmla="*/ 242094 w 484188"/>
              <a:gd name="connsiteY4" fmla="*/ 1081088 h 1081088"/>
              <a:gd name="connsiteX5" fmla="*/ 0 w 484188"/>
              <a:gd name="connsiteY5" fmla="*/ 838834 h 1081088"/>
              <a:gd name="connsiteX6" fmla="*/ 121047 w 484188"/>
              <a:gd name="connsiteY6" fmla="*/ 838834 h 1081088"/>
              <a:gd name="connsiteX7" fmla="*/ 121047 w 484188"/>
              <a:gd name="connsiteY7" fmla="*/ 0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081088">
                <a:moveTo>
                  <a:pt x="121047" y="0"/>
                </a:moveTo>
                <a:lnTo>
                  <a:pt x="363141" y="0"/>
                </a:lnTo>
                <a:lnTo>
                  <a:pt x="363141" y="838834"/>
                </a:lnTo>
                <a:lnTo>
                  <a:pt x="484188" y="838834"/>
                </a:lnTo>
                <a:lnTo>
                  <a:pt x="242094" y="1081088"/>
                </a:lnTo>
                <a:lnTo>
                  <a:pt x="0" y="838834"/>
                </a:lnTo>
                <a:lnTo>
                  <a:pt x="121047" y="838834"/>
                </a:lnTo>
                <a:lnTo>
                  <a:pt x="121047" y="0"/>
                </a:lnTo>
                <a:close/>
              </a:path>
            </a:pathLst>
          </a:custGeom>
          <a:solidFill>
            <a:srgbClr val="FFC000">
              <a:lumMod val="40000"/>
              <a:lumOff val="60000"/>
            </a:srgbClr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RURAL</a:t>
            </a:r>
          </a:p>
        </p:txBody>
      </p:sp>
      <p:sp>
        <p:nvSpPr>
          <p:cNvPr id="65" name="Freeform 64"/>
          <p:cNvSpPr/>
          <p:nvPr/>
        </p:nvSpPr>
        <p:spPr>
          <a:xfrm rot="5742149" flipH="1">
            <a:off x="7326230" y="2923939"/>
            <a:ext cx="651038" cy="1440343"/>
          </a:xfrm>
          <a:custGeom>
            <a:avLst/>
            <a:gdLst>
              <a:gd name="connsiteX0" fmla="*/ 121047 w 484188"/>
              <a:gd name="connsiteY0" fmla="*/ 0 h 1090613"/>
              <a:gd name="connsiteX1" fmla="*/ 363141 w 484188"/>
              <a:gd name="connsiteY1" fmla="*/ 0 h 1090613"/>
              <a:gd name="connsiteX2" fmla="*/ 363141 w 484188"/>
              <a:gd name="connsiteY2" fmla="*/ 848369 h 1090613"/>
              <a:gd name="connsiteX3" fmla="*/ 484188 w 484188"/>
              <a:gd name="connsiteY3" fmla="*/ 848369 h 1090613"/>
              <a:gd name="connsiteX4" fmla="*/ 242094 w 484188"/>
              <a:gd name="connsiteY4" fmla="*/ 1090613 h 1090613"/>
              <a:gd name="connsiteX5" fmla="*/ 0 w 484188"/>
              <a:gd name="connsiteY5" fmla="*/ 848369 h 1090613"/>
              <a:gd name="connsiteX6" fmla="*/ 121047 w 484188"/>
              <a:gd name="connsiteY6" fmla="*/ 848369 h 1090613"/>
              <a:gd name="connsiteX7" fmla="*/ 121047 w 484188"/>
              <a:gd name="connsiteY7" fmla="*/ 0 h 109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188" h="1090613">
                <a:moveTo>
                  <a:pt x="121047" y="0"/>
                </a:moveTo>
                <a:lnTo>
                  <a:pt x="363141" y="0"/>
                </a:lnTo>
                <a:lnTo>
                  <a:pt x="363141" y="848369"/>
                </a:lnTo>
                <a:lnTo>
                  <a:pt x="484188" y="848369"/>
                </a:lnTo>
                <a:lnTo>
                  <a:pt x="242094" y="1090613"/>
                </a:lnTo>
                <a:lnTo>
                  <a:pt x="0" y="848369"/>
                </a:lnTo>
                <a:lnTo>
                  <a:pt x="121047" y="848369"/>
                </a:lnTo>
                <a:lnTo>
                  <a:pt x="121047" y="0"/>
                </a:lnTo>
                <a:close/>
              </a:path>
            </a:pathLst>
          </a:cu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wordArt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BO" sz="800" b="0" i="0" u="none" strike="noStrike" kern="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Seguridad</a:t>
            </a:r>
            <a:endParaRPr kumimoji="0" lang="es-419" sz="800" b="0" i="0" u="none" strike="noStrike" kern="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Block Arc 65"/>
          <p:cNvSpPr/>
          <p:nvPr/>
        </p:nvSpPr>
        <p:spPr>
          <a:xfrm>
            <a:off x="2636833" y="2185734"/>
            <a:ext cx="3552064" cy="2382212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  <a:solidFill>
            <a:srgbClr val="0070C0"/>
          </a:solidFill>
          <a:ln>
            <a:noFill/>
          </a:ln>
          <a:effectLst/>
        </p:spPr>
      </p:sp>
      <p:sp>
        <p:nvSpPr>
          <p:cNvPr id="67" name="Block Arc 66"/>
          <p:cNvSpPr/>
          <p:nvPr/>
        </p:nvSpPr>
        <p:spPr>
          <a:xfrm>
            <a:off x="2620759" y="2177429"/>
            <a:ext cx="3552064" cy="2382212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  <a:solidFill>
            <a:srgbClr val="0070C0"/>
          </a:solidFill>
          <a:ln>
            <a:noFill/>
          </a:ln>
          <a:effectLst/>
        </p:spPr>
      </p:sp>
      <p:sp>
        <p:nvSpPr>
          <p:cNvPr id="68" name="Block Arc 67"/>
          <p:cNvSpPr/>
          <p:nvPr/>
        </p:nvSpPr>
        <p:spPr>
          <a:xfrm>
            <a:off x="2620759" y="2177430"/>
            <a:ext cx="3552064" cy="2382212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  <a:solidFill>
            <a:srgbClr val="0070C0"/>
          </a:solidFill>
          <a:ln>
            <a:noFill/>
          </a:ln>
          <a:effectLst/>
        </p:spPr>
      </p:sp>
      <p:sp>
        <p:nvSpPr>
          <p:cNvPr id="69" name="Block Arc 68"/>
          <p:cNvSpPr/>
          <p:nvPr/>
        </p:nvSpPr>
        <p:spPr>
          <a:xfrm>
            <a:off x="2620759" y="2185734"/>
            <a:ext cx="3552064" cy="2382212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  <a:solidFill>
            <a:srgbClr val="0070C0"/>
          </a:solidFill>
          <a:ln>
            <a:noFill/>
          </a:ln>
          <a:effectLst/>
        </p:spPr>
      </p:sp>
      <p:sp>
        <p:nvSpPr>
          <p:cNvPr id="70" name="Freeform 69"/>
          <p:cNvSpPr/>
          <p:nvPr/>
        </p:nvSpPr>
        <p:spPr>
          <a:xfrm>
            <a:off x="3797502" y="1916832"/>
            <a:ext cx="1144934" cy="7678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C39BE1"/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spcFirstLastPara="0" vert="horz" wrap="square" lIns="234810" tIns="234810" rIns="234810" bIns="234810" numCol="1" spcCol="1270" anchor="ctr" anchorCtr="0">
            <a:noAutofit/>
          </a:bodyPr>
          <a:lstStyle/>
          <a:p>
            <a:pPr marL="0" marR="0" lvl="0" indent="0" algn="ctr" defTabSz="13335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900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Comunidades</a:t>
            </a:r>
          </a:p>
        </p:txBody>
      </p:sp>
      <p:sp>
        <p:nvSpPr>
          <p:cNvPr id="71" name="Freeform 70"/>
          <p:cNvSpPr/>
          <p:nvPr/>
        </p:nvSpPr>
        <p:spPr>
          <a:xfrm>
            <a:off x="5691172" y="3036359"/>
            <a:ext cx="1144934" cy="7678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FFC000"/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spcFirstLastPara="0" vert="horz" wrap="square" lIns="234810" tIns="234810" rIns="234810" bIns="234810" numCol="1" spcCol="1270" anchor="ctr" anchorCtr="0">
            <a:noAutofit/>
          </a:bodyPr>
          <a:lstStyle/>
          <a:p>
            <a:pPr marL="0" marR="0" lvl="0" indent="0" algn="ctr" defTabSz="13335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s-419" sz="1600" kern="0" dirty="0" smtClean="0">
                <a:solidFill>
                  <a:prstClr val="black"/>
                </a:solidFill>
                <a:latin typeface="Calibri" panose="020F0502020204030204"/>
              </a:rPr>
              <a:t>OSC</a:t>
            </a:r>
            <a:endParaRPr kumimoji="0" lang="es-419" sz="1600" b="0" i="0" u="none" strike="noStrike" kern="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3963990" y="4255438"/>
            <a:ext cx="1144934" cy="7678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spcFirstLastPara="0" vert="horz" wrap="square" lIns="234810" tIns="234810" rIns="234810" bIns="234810" numCol="1" spcCol="1270" anchor="ctr" anchorCtr="0">
            <a:noAutofit/>
          </a:bodyPr>
          <a:lstStyle/>
          <a:p>
            <a:pPr marL="0" marR="0" lvl="0" indent="0" algn="ctr" defTabSz="13335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s-419" kern="0" dirty="0" smtClean="0">
                <a:solidFill>
                  <a:prstClr val="black"/>
                </a:solidFill>
                <a:latin typeface="Calibri" panose="020F0502020204030204"/>
              </a:rPr>
              <a:t>Entidades Públicas</a:t>
            </a:r>
            <a:endParaRPr kumimoji="0" lang="es-419" b="0" i="0" u="none" strike="noStrike" kern="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1983966" y="3088685"/>
            <a:ext cx="1144934" cy="767857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spcFirstLastPara="0" vert="horz" wrap="square" lIns="234810" tIns="234810" rIns="234810" bIns="234810" numCol="1" spcCol="1270" anchor="ctr" anchorCtr="0">
            <a:noAutofit/>
          </a:bodyPr>
          <a:lstStyle/>
          <a:p>
            <a:pPr marL="0" marR="0" lvl="0" indent="0" algn="ctr" defTabSz="13335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s-419" sz="1100" kern="0" dirty="0" smtClean="0">
                <a:solidFill>
                  <a:prstClr val="black"/>
                </a:solidFill>
                <a:latin typeface="Calibri" panose="020F0502020204030204"/>
              </a:rPr>
              <a:t>Empresas</a:t>
            </a:r>
            <a:endParaRPr kumimoji="0" lang="es-419" sz="1100" b="0" i="0" u="none" strike="noStrike" kern="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3967319" y="3143444"/>
            <a:ext cx="858943" cy="585361"/>
          </a:xfrm>
          <a:custGeom>
            <a:avLst/>
            <a:gdLst>
              <a:gd name="connsiteX0" fmla="*/ 0 w 1096003"/>
              <a:gd name="connsiteY0" fmla="*/ 119197 h 715168"/>
              <a:gd name="connsiteX1" fmla="*/ 119197 w 1096003"/>
              <a:gd name="connsiteY1" fmla="*/ 0 h 715168"/>
              <a:gd name="connsiteX2" fmla="*/ 976806 w 1096003"/>
              <a:gd name="connsiteY2" fmla="*/ 0 h 715168"/>
              <a:gd name="connsiteX3" fmla="*/ 1096003 w 1096003"/>
              <a:gd name="connsiteY3" fmla="*/ 119197 h 715168"/>
              <a:gd name="connsiteX4" fmla="*/ 1096003 w 1096003"/>
              <a:gd name="connsiteY4" fmla="*/ 595971 h 715168"/>
              <a:gd name="connsiteX5" fmla="*/ 976806 w 1096003"/>
              <a:gd name="connsiteY5" fmla="*/ 715168 h 715168"/>
              <a:gd name="connsiteX6" fmla="*/ 119197 w 1096003"/>
              <a:gd name="connsiteY6" fmla="*/ 715168 h 715168"/>
              <a:gd name="connsiteX7" fmla="*/ 0 w 1096003"/>
              <a:gd name="connsiteY7" fmla="*/ 595971 h 715168"/>
              <a:gd name="connsiteX8" fmla="*/ 0 w 1096003"/>
              <a:gd name="connsiteY8" fmla="*/ 119197 h 715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6003" h="715168">
                <a:moveTo>
                  <a:pt x="0" y="119197"/>
                </a:moveTo>
                <a:cubicBezTo>
                  <a:pt x="0" y="53366"/>
                  <a:pt x="53366" y="0"/>
                  <a:pt x="119197" y="0"/>
                </a:cubicBezTo>
                <a:lnTo>
                  <a:pt x="976806" y="0"/>
                </a:lnTo>
                <a:cubicBezTo>
                  <a:pt x="1042637" y="0"/>
                  <a:pt x="1096003" y="53366"/>
                  <a:pt x="1096003" y="119197"/>
                </a:cubicBezTo>
                <a:lnTo>
                  <a:pt x="1096003" y="595971"/>
                </a:lnTo>
                <a:cubicBezTo>
                  <a:pt x="1096003" y="661802"/>
                  <a:pt x="1042637" y="715168"/>
                  <a:pt x="976806" y="715168"/>
                </a:cubicBezTo>
                <a:lnTo>
                  <a:pt x="119197" y="715168"/>
                </a:lnTo>
                <a:cubicBezTo>
                  <a:pt x="53366" y="715168"/>
                  <a:pt x="0" y="661802"/>
                  <a:pt x="0" y="595971"/>
                </a:cubicBezTo>
                <a:lnTo>
                  <a:pt x="0" y="119197"/>
                </a:lnTo>
                <a:close/>
              </a:path>
            </a:pathLst>
          </a:custGeom>
          <a:solidFill>
            <a:srgbClr val="FFC000">
              <a:tint val="40000"/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spcFirstLastPara="0" vert="horz" wrap="square" lIns="217792" tIns="217792" rIns="217792" bIns="217792" numCol="1" spcCol="1270" anchor="ctr" anchorCtr="0">
            <a:noAutofit/>
          </a:bodyPr>
          <a:lstStyle/>
          <a:p>
            <a:pPr marL="0" marR="0" lvl="0" indent="0" algn="ctr" defTabSz="21336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s-BO" sz="2400" kern="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GL</a:t>
            </a:r>
            <a:endParaRPr kumimoji="0" lang="es-419" sz="2400" b="0" i="0" u="none" strike="noStrike" kern="0" cap="none" spc="0" normalizeH="0" baseline="0" dirty="0" smtClean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923652" y="3708321"/>
            <a:ext cx="1064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Capital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419" sz="1600" dirty="0" smtClean="0">
                <a:solidFill>
                  <a:srgbClr val="FF0000"/>
                </a:solidFill>
                <a:latin typeface="Calibri" panose="020F0502020204030204"/>
              </a:rPr>
              <a:t>Social</a:t>
            </a:r>
            <a:endParaRPr lang="es-419" sz="16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31941" y="-27384"/>
            <a:ext cx="9122706" cy="1042153"/>
          </a:xfrm>
          <a:prstGeom prst="rect">
            <a:avLst/>
          </a:prstGeom>
          <a:solidFill>
            <a:srgbClr val="0F5494"/>
          </a:solidFill>
          <a:ln>
            <a:solidFill>
              <a:srgbClr val="2D5EC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fontAlgn="auto">
              <a:spcAft>
                <a:spcPts val="0"/>
              </a:spcAft>
            </a:pPr>
            <a:r>
              <a:rPr lang="es-BO" sz="2400" b="1" kern="0" dirty="0" smtClean="0">
                <a:solidFill>
                  <a:schemeClr val="bg1"/>
                </a:solidFill>
                <a:latin typeface="Calibri" panose="020F0502020204030204"/>
              </a:rPr>
              <a:t>Desarrollo Local con enfoque territorial: endógeno, holístico y espacialmente integrado, incremental y </a:t>
            </a:r>
            <a:r>
              <a:rPr lang="es-BO" sz="2400" b="1" kern="0" dirty="0" err="1" smtClean="0">
                <a:solidFill>
                  <a:schemeClr val="bg1"/>
                </a:solidFill>
                <a:latin typeface="Calibri" panose="020F0502020204030204"/>
              </a:rPr>
              <a:t>multi</a:t>
            </a:r>
            <a:r>
              <a:rPr lang="es-BO" sz="2400" b="1" kern="0" dirty="0" smtClean="0">
                <a:solidFill>
                  <a:schemeClr val="bg1"/>
                </a:solidFill>
                <a:latin typeface="Calibri" panose="020F0502020204030204"/>
              </a:rPr>
              <a:t>-escalar</a:t>
            </a:r>
            <a:endParaRPr lang="es-419" sz="4800" b="1" kern="0" dirty="0" smtClean="0">
              <a:solidFill>
                <a:schemeClr val="bg1"/>
              </a:solidFill>
              <a:latin typeface="Calibri" panose="020F0502020204030204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887534" y="2564904"/>
            <a:ext cx="87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Activos Físicos</a:t>
            </a:r>
            <a:endParaRPr lang="es-419" sz="16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94540" y="3708321"/>
            <a:ext cx="980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Recursos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419" sz="1600" dirty="0" smtClean="0">
                <a:solidFill>
                  <a:srgbClr val="FF0000"/>
                </a:solidFill>
                <a:latin typeface="Calibri" panose="020F0502020204030204"/>
              </a:rPr>
              <a:t>Natural</a:t>
            </a: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es</a:t>
            </a:r>
            <a:r>
              <a:rPr lang="es-419" sz="1600" dirty="0" smtClean="0">
                <a:solidFill>
                  <a:srgbClr val="FF0000"/>
                </a:solidFill>
                <a:latin typeface="Calibri" panose="020F0502020204030204"/>
              </a:rPr>
              <a:t> </a:t>
            </a:r>
            <a:endParaRPr lang="es-419" sz="16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986547" y="2564904"/>
            <a:ext cx="1495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Recursos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Financieros</a:t>
            </a:r>
            <a:endParaRPr lang="es-419" sz="16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023621" y="3706027"/>
            <a:ext cx="980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Instituciones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419" sz="1600" dirty="0" smtClean="0">
                <a:solidFill>
                  <a:srgbClr val="FF0000"/>
                </a:solidFill>
                <a:latin typeface="Calibri" panose="020F0502020204030204"/>
              </a:rPr>
              <a:t> </a:t>
            </a:r>
            <a:endParaRPr lang="es-419" sz="16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999684" y="2708920"/>
            <a:ext cx="973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Cultura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788024" y="3306470"/>
            <a:ext cx="973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Política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022787" y="3306470"/>
            <a:ext cx="973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BO" sz="1600" dirty="0" smtClean="0">
                <a:solidFill>
                  <a:srgbClr val="FF0000"/>
                </a:solidFill>
                <a:latin typeface="Calibri" panose="020F0502020204030204"/>
              </a:rPr>
              <a:t>Historia</a:t>
            </a:r>
          </a:p>
        </p:txBody>
      </p:sp>
      <p:sp>
        <p:nvSpPr>
          <p:cNvPr id="84" name="Up-Down Arrow 83"/>
          <p:cNvSpPr/>
          <p:nvPr/>
        </p:nvSpPr>
        <p:spPr bwMode="auto">
          <a:xfrm>
            <a:off x="179512" y="873071"/>
            <a:ext cx="1377564" cy="5871521"/>
          </a:xfrm>
          <a:prstGeom prst="upDownArrow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Naturaleza abierta con mecanismos de consulta, negociación y colaboración</a:t>
            </a:r>
            <a:r>
              <a:rPr kumimoji="0" lang="es-BO" sz="1200" b="0" i="0" u="none" strike="noStrike" cap="none" normalizeH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incluyendo actores a nivel local</a:t>
            </a:r>
            <a:r>
              <a:rPr lang="es-BO" dirty="0" smtClean="0"/>
              <a:t>, departamental y nacional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91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 build="p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/>
      <p:bldP spid="75" grpId="0" animBg="1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12255"/>
            <a:ext cx="8229600" cy="936625"/>
          </a:xfrm>
        </p:spPr>
        <p:txBody>
          <a:bodyPr/>
          <a:lstStyle/>
          <a:p>
            <a:r>
              <a:rPr lang="es-BO" dirty="0" smtClean="0"/>
              <a:t>Qué entendemos por Desarrollo Local?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002060"/>
              </a:buClr>
            </a:pPr>
            <a:r>
              <a:rPr lang="es-BO" dirty="0" smtClean="0"/>
              <a:t>No se refiere a una particular escala geográfica o político administrativa donde el desarrollo se produce; se refiere más bien a </a:t>
            </a:r>
            <a:r>
              <a:rPr lang="es-BO" dirty="0" smtClean="0">
                <a:solidFill>
                  <a:srgbClr val="FF0000"/>
                </a:solidFill>
              </a:rPr>
              <a:t>cómo </a:t>
            </a:r>
            <a:r>
              <a:rPr lang="es-BO" dirty="0" smtClean="0"/>
              <a:t>y por </a:t>
            </a:r>
            <a:r>
              <a:rPr lang="es-BO" dirty="0" smtClean="0">
                <a:solidFill>
                  <a:srgbClr val="FF0000"/>
                </a:solidFill>
              </a:rPr>
              <a:t>quiénes</a:t>
            </a:r>
            <a:r>
              <a:rPr lang="es-BO" dirty="0" smtClean="0"/>
              <a:t> es promovido.</a:t>
            </a:r>
          </a:p>
          <a:p>
            <a:pPr>
              <a:buClr>
                <a:srgbClr val="002060"/>
              </a:buClr>
            </a:pPr>
            <a:r>
              <a:rPr lang="es-BO" dirty="0" smtClean="0"/>
              <a:t>El </a:t>
            </a:r>
            <a:r>
              <a:rPr lang="es-BO" dirty="0" smtClean="0">
                <a:solidFill>
                  <a:srgbClr val="FF0000"/>
                </a:solidFill>
              </a:rPr>
              <a:t>cómo</a:t>
            </a:r>
            <a:r>
              <a:rPr lang="es-BO" dirty="0" smtClean="0"/>
              <a:t> se refiere a la necesidad de movilizar el potencial y los recursos del territorio a través de mecanismos político institucionales de gobernanza y administración a diferentes niveles.</a:t>
            </a:r>
          </a:p>
          <a:p>
            <a:pPr>
              <a:buClr>
                <a:srgbClr val="002060"/>
              </a:buClr>
            </a:pPr>
            <a:r>
              <a:rPr lang="es-BO" dirty="0" smtClean="0"/>
              <a:t>El </a:t>
            </a:r>
            <a:r>
              <a:rPr lang="es-BO" dirty="0" smtClean="0">
                <a:solidFill>
                  <a:srgbClr val="FF0000"/>
                </a:solidFill>
              </a:rPr>
              <a:t>quién</a:t>
            </a:r>
            <a:r>
              <a:rPr lang="es-BO" dirty="0" smtClean="0"/>
              <a:t> resalta la importancia de gobiernos locales fortalecidos, la genuina participación de los actores relevantes en un determinado territorio y la existencia de relaciones efectivas entre distintos niveles de gobernanza.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67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2. Por qué necesitamos el ETDL?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002060"/>
              </a:buClr>
            </a:pPr>
            <a:r>
              <a:rPr lang="es-BO" dirty="0" smtClean="0">
                <a:solidFill>
                  <a:srgbClr val="FF0000"/>
                </a:solidFill>
              </a:rPr>
              <a:t>Cambiar la dinámica de concentración </a:t>
            </a:r>
            <a:r>
              <a:rPr lang="es-BO" dirty="0" smtClean="0"/>
              <a:t>del desarrollo, población, actividad económica y oportunidades en unos pocos lugares -como las ciudades capitales, grandes ciudades y algunas áreas ricas en recursos naturales- y desplegar el potencial de desarrollo de los territorios.</a:t>
            </a:r>
          </a:p>
          <a:p>
            <a:pPr>
              <a:buClr>
                <a:srgbClr val="002060"/>
              </a:buClr>
            </a:pPr>
            <a:endParaRPr lang="es-BO" dirty="0" smtClean="0"/>
          </a:p>
          <a:p>
            <a:pPr>
              <a:buClr>
                <a:srgbClr val="002060"/>
              </a:buClr>
            </a:pPr>
            <a:r>
              <a:rPr lang="es-BO" dirty="0" smtClean="0"/>
              <a:t>ETDL trata </a:t>
            </a:r>
            <a:r>
              <a:rPr lang="es-BO" dirty="0" smtClean="0">
                <a:solidFill>
                  <a:srgbClr val="FF0000"/>
                </a:solidFill>
              </a:rPr>
              <a:t>de compensar </a:t>
            </a:r>
            <a:r>
              <a:rPr lang="es-BO" dirty="0" smtClean="0"/>
              <a:t>las inequidades espaciales y promover un desarrollo más equilibrado. </a:t>
            </a:r>
            <a:r>
              <a:rPr lang="es-BO" dirty="0"/>
              <a:t>Es un desarrollo local espacialmente coordinado y más </a:t>
            </a:r>
            <a:r>
              <a:rPr lang="es-BO" dirty="0" smtClean="0"/>
              <a:t>homogéneo en los territorios.</a:t>
            </a:r>
          </a:p>
          <a:p>
            <a:pPr>
              <a:buClr>
                <a:srgbClr val="002060"/>
              </a:buClr>
            </a:pPr>
            <a:endParaRPr lang="es-BO" dirty="0"/>
          </a:p>
          <a:p>
            <a:pPr>
              <a:buClr>
                <a:srgbClr val="002060"/>
              </a:buClr>
            </a:pPr>
            <a:r>
              <a:rPr lang="es-BO" dirty="0"/>
              <a:t>ETDL </a:t>
            </a:r>
            <a:r>
              <a:rPr lang="es-BO" dirty="0" smtClean="0"/>
              <a:t>trata de </a:t>
            </a:r>
            <a:r>
              <a:rPr lang="es-BO" dirty="0" smtClean="0">
                <a:solidFill>
                  <a:srgbClr val="FF0000"/>
                </a:solidFill>
              </a:rPr>
              <a:t>vincular </a:t>
            </a:r>
            <a:r>
              <a:rPr lang="es-BO" dirty="0">
                <a:solidFill>
                  <a:srgbClr val="FF0000"/>
                </a:solidFill>
              </a:rPr>
              <a:t>la descentralización con resultados de </a:t>
            </a:r>
            <a:r>
              <a:rPr lang="es-BO" dirty="0" smtClean="0">
                <a:solidFill>
                  <a:srgbClr val="FF0000"/>
                </a:solidFill>
              </a:rPr>
              <a:t>desarrollo</a:t>
            </a:r>
            <a:r>
              <a:rPr lang="es-BO" dirty="0" smtClean="0"/>
              <a:t> </a:t>
            </a:r>
            <a:r>
              <a:rPr lang="es-BO" dirty="0" smtClean="0"/>
              <a:t>social, económico y </a:t>
            </a:r>
            <a:r>
              <a:rPr lang="es-BO" dirty="0" smtClean="0"/>
              <a:t>sostenibilidad ambiental</a:t>
            </a:r>
            <a:r>
              <a:rPr lang="es-BO" dirty="0" smtClean="0"/>
              <a:t>.</a:t>
            </a:r>
            <a:endParaRPr lang="es-BO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36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1251465"/>
            <a:ext cx="9209464" cy="5297304"/>
            <a:chOff x="0" y="1251465"/>
            <a:chExt cx="9209464" cy="5297304"/>
          </a:xfrm>
        </p:grpSpPr>
        <p:sp>
          <p:nvSpPr>
            <p:cNvPr id="40" name="Title 1"/>
            <p:cNvSpPr txBox="1">
              <a:spLocks/>
            </p:cNvSpPr>
            <p:nvPr/>
          </p:nvSpPr>
          <p:spPr>
            <a:xfrm>
              <a:off x="0" y="1251465"/>
              <a:ext cx="9144000" cy="636398"/>
            </a:xfrm>
            <a:prstGeom prst="rect">
              <a:avLst/>
            </a:prstGeom>
            <a:solidFill>
              <a:srgbClr val="0070C0"/>
            </a:solidFill>
          </p:spPr>
          <p:txBody>
            <a:bodyPr>
              <a:noAutofit/>
            </a:bodyPr>
            <a:lstStyle>
              <a:defPPr>
                <a:defRPr lang="en-GB"/>
              </a:defPPr>
              <a:lvl1pPr defTabSz="914400" eaLnBrk="1" latinLnBrk="0" hangingPunct="1">
                <a:lnSpc>
                  <a:spcPct val="90000"/>
                </a:lnSpc>
                <a:buNone/>
                <a:defRPr sz="44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3pPr marL="0" lvl="2" algn="ctr">
                <a:defRPr sz="2100" b="1" kern="0">
                  <a:solidFill>
                    <a:schemeClr val="bg1"/>
                  </a:solidFill>
                </a:defRPr>
              </a:lvl3pPr>
            </a:lstStyle>
            <a:p>
              <a:pPr lvl="2"/>
              <a:r>
                <a:rPr lang="es-BO" dirty="0" smtClean="0"/>
                <a:t>La inevitabilidad del desarrollo económico desequilibrado</a:t>
              </a:r>
              <a:endParaRPr lang="es-419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610600" y="2252192"/>
              <a:ext cx="7814256" cy="3911231"/>
            </a:xfrm>
            <a:prstGeom prst="ellipse">
              <a:avLst/>
            </a:prstGeom>
            <a:solidFill>
              <a:srgbClr val="A8FD9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5386839" y="2954032"/>
              <a:ext cx="2303876" cy="1918106"/>
            </a:xfrm>
            <a:prstGeom prst="ellipse">
              <a:avLst/>
            </a:prstGeom>
            <a:solidFill>
              <a:srgbClr val="F7AA0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5815467" y="3048186"/>
              <a:ext cx="1875248" cy="1513202"/>
            </a:xfrm>
            <a:custGeom>
              <a:avLst/>
              <a:gdLst>
                <a:gd name="connsiteX0" fmla="*/ 1158929 w 1670993"/>
                <a:gd name="connsiteY0" fmla="*/ 1048512 h 1874727"/>
                <a:gd name="connsiteX1" fmla="*/ 1158929 w 1670993"/>
                <a:gd name="connsiteY1" fmla="*/ 1048512 h 1874727"/>
                <a:gd name="connsiteX2" fmla="*/ 732209 w 1670993"/>
                <a:gd name="connsiteY2" fmla="*/ 426720 h 1874727"/>
                <a:gd name="connsiteX3" fmla="*/ 671249 w 1670993"/>
                <a:gd name="connsiteY3" fmla="*/ 304800 h 1874727"/>
                <a:gd name="connsiteX4" fmla="*/ 598097 w 1670993"/>
                <a:gd name="connsiteY4" fmla="*/ 207264 h 1874727"/>
                <a:gd name="connsiteX5" fmla="*/ 537137 w 1670993"/>
                <a:gd name="connsiteY5" fmla="*/ 73152 h 1874727"/>
                <a:gd name="connsiteX6" fmla="*/ 488369 w 1670993"/>
                <a:gd name="connsiteY6" fmla="*/ 0 h 1874727"/>
                <a:gd name="connsiteX7" fmla="*/ 415217 w 1670993"/>
                <a:gd name="connsiteY7" fmla="*/ 12192 h 1874727"/>
                <a:gd name="connsiteX8" fmla="*/ 232337 w 1670993"/>
                <a:gd name="connsiteY8" fmla="*/ 121920 h 1874727"/>
                <a:gd name="connsiteX9" fmla="*/ 207953 w 1670993"/>
                <a:gd name="connsiteY9" fmla="*/ 158496 h 1874727"/>
                <a:gd name="connsiteX10" fmla="*/ 86033 w 1670993"/>
                <a:gd name="connsiteY10" fmla="*/ 353568 h 1874727"/>
                <a:gd name="connsiteX11" fmla="*/ 25073 w 1670993"/>
                <a:gd name="connsiteY11" fmla="*/ 743712 h 1874727"/>
                <a:gd name="connsiteX12" fmla="*/ 689 w 1670993"/>
                <a:gd name="connsiteY12" fmla="*/ 1011936 h 1874727"/>
                <a:gd name="connsiteX13" fmla="*/ 12881 w 1670993"/>
                <a:gd name="connsiteY13" fmla="*/ 1389888 h 1874727"/>
                <a:gd name="connsiteX14" fmla="*/ 25073 w 1670993"/>
                <a:gd name="connsiteY14" fmla="*/ 1438656 h 1874727"/>
                <a:gd name="connsiteX15" fmla="*/ 73841 w 1670993"/>
                <a:gd name="connsiteY15" fmla="*/ 1548384 h 1874727"/>
                <a:gd name="connsiteX16" fmla="*/ 244529 w 1670993"/>
                <a:gd name="connsiteY16" fmla="*/ 1694688 h 1874727"/>
                <a:gd name="connsiteX17" fmla="*/ 342065 w 1670993"/>
                <a:gd name="connsiteY17" fmla="*/ 1719072 h 1874727"/>
                <a:gd name="connsiteX18" fmla="*/ 378641 w 1670993"/>
                <a:gd name="connsiteY18" fmla="*/ 1731264 h 1874727"/>
                <a:gd name="connsiteX19" fmla="*/ 585905 w 1670993"/>
                <a:gd name="connsiteY19" fmla="*/ 1755648 h 1874727"/>
                <a:gd name="connsiteX20" fmla="*/ 829745 w 1670993"/>
                <a:gd name="connsiteY20" fmla="*/ 1767840 h 1874727"/>
                <a:gd name="connsiteX21" fmla="*/ 927281 w 1670993"/>
                <a:gd name="connsiteY21" fmla="*/ 1792224 h 1874727"/>
                <a:gd name="connsiteX22" fmla="*/ 1012625 w 1670993"/>
                <a:gd name="connsiteY22" fmla="*/ 1828800 h 1874727"/>
                <a:gd name="connsiteX23" fmla="*/ 1085777 w 1670993"/>
                <a:gd name="connsiteY23" fmla="*/ 1853184 h 1874727"/>
                <a:gd name="connsiteX24" fmla="*/ 1171121 w 1670993"/>
                <a:gd name="connsiteY24" fmla="*/ 1828800 h 1874727"/>
                <a:gd name="connsiteX25" fmla="*/ 1244273 w 1670993"/>
                <a:gd name="connsiteY25" fmla="*/ 1804416 h 1874727"/>
                <a:gd name="connsiteX26" fmla="*/ 1280849 w 1670993"/>
                <a:gd name="connsiteY26" fmla="*/ 1780032 h 1874727"/>
                <a:gd name="connsiteX27" fmla="*/ 1414961 w 1670993"/>
                <a:gd name="connsiteY27" fmla="*/ 1767840 h 1874727"/>
                <a:gd name="connsiteX28" fmla="*/ 1463729 w 1670993"/>
                <a:gd name="connsiteY28" fmla="*/ 1670304 h 1874727"/>
                <a:gd name="connsiteX29" fmla="*/ 1475921 w 1670993"/>
                <a:gd name="connsiteY29" fmla="*/ 1621536 h 1874727"/>
                <a:gd name="connsiteX30" fmla="*/ 1512497 w 1670993"/>
                <a:gd name="connsiteY30" fmla="*/ 1572768 h 1874727"/>
                <a:gd name="connsiteX31" fmla="*/ 1536881 w 1670993"/>
                <a:gd name="connsiteY31" fmla="*/ 1524000 h 1874727"/>
                <a:gd name="connsiteX32" fmla="*/ 1658801 w 1670993"/>
                <a:gd name="connsiteY32" fmla="*/ 1377696 h 1874727"/>
                <a:gd name="connsiteX33" fmla="*/ 1670993 w 1670993"/>
                <a:gd name="connsiteY33" fmla="*/ 1304544 h 1874727"/>
                <a:gd name="connsiteX34" fmla="*/ 1646609 w 1670993"/>
                <a:gd name="connsiteY34" fmla="*/ 1133856 h 1874727"/>
                <a:gd name="connsiteX35" fmla="*/ 1634417 w 1670993"/>
                <a:gd name="connsiteY35" fmla="*/ 1060704 h 1874727"/>
                <a:gd name="connsiteX36" fmla="*/ 1561265 w 1670993"/>
                <a:gd name="connsiteY36" fmla="*/ 877824 h 1874727"/>
                <a:gd name="connsiteX37" fmla="*/ 1500305 w 1670993"/>
                <a:gd name="connsiteY37" fmla="*/ 926592 h 1874727"/>
                <a:gd name="connsiteX38" fmla="*/ 1402769 w 1670993"/>
                <a:gd name="connsiteY38" fmla="*/ 1024128 h 1874727"/>
                <a:gd name="connsiteX39" fmla="*/ 1366193 w 1670993"/>
                <a:gd name="connsiteY39" fmla="*/ 1060704 h 1874727"/>
                <a:gd name="connsiteX40" fmla="*/ 1329617 w 1670993"/>
                <a:gd name="connsiteY40" fmla="*/ 1121664 h 1874727"/>
                <a:gd name="connsiteX41" fmla="*/ 1280849 w 1670993"/>
                <a:gd name="connsiteY41" fmla="*/ 1207008 h 1874727"/>
                <a:gd name="connsiteX42" fmla="*/ 1232081 w 1670993"/>
                <a:gd name="connsiteY42" fmla="*/ 1267968 h 1874727"/>
                <a:gd name="connsiteX43" fmla="*/ 1158929 w 1670993"/>
                <a:gd name="connsiteY43" fmla="*/ 1292352 h 1874727"/>
                <a:gd name="connsiteX44" fmla="*/ 1158929 w 1670993"/>
                <a:gd name="connsiteY44" fmla="*/ 1048512 h 187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670993" h="1874727">
                  <a:moveTo>
                    <a:pt x="1158929" y="1048512"/>
                  </a:moveTo>
                  <a:lnTo>
                    <a:pt x="1158929" y="1048512"/>
                  </a:lnTo>
                  <a:cubicBezTo>
                    <a:pt x="1016689" y="841248"/>
                    <a:pt x="844628" y="651559"/>
                    <a:pt x="732209" y="426720"/>
                  </a:cubicBezTo>
                  <a:cubicBezTo>
                    <a:pt x="711889" y="386080"/>
                    <a:pt x="694942" y="343570"/>
                    <a:pt x="671249" y="304800"/>
                  </a:cubicBezTo>
                  <a:cubicBezTo>
                    <a:pt x="650057" y="270123"/>
                    <a:pt x="620073" y="241449"/>
                    <a:pt x="598097" y="207264"/>
                  </a:cubicBezTo>
                  <a:cubicBezTo>
                    <a:pt x="522746" y="90051"/>
                    <a:pt x="594916" y="179081"/>
                    <a:pt x="537137" y="73152"/>
                  </a:cubicBezTo>
                  <a:cubicBezTo>
                    <a:pt x="523104" y="47424"/>
                    <a:pt x="488369" y="0"/>
                    <a:pt x="488369" y="0"/>
                  </a:cubicBezTo>
                  <a:cubicBezTo>
                    <a:pt x="463985" y="4064"/>
                    <a:pt x="437536" y="1564"/>
                    <a:pt x="415217" y="12192"/>
                  </a:cubicBezTo>
                  <a:cubicBezTo>
                    <a:pt x="351032" y="42756"/>
                    <a:pt x="290416" y="80923"/>
                    <a:pt x="232337" y="121920"/>
                  </a:cubicBezTo>
                  <a:cubicBezTo>
                    <a:pt x="220366" y="130370"/>
                    <a:pt x="216745" y="146774"/>
                    <a:pt x="207953" y="158496"/>
                  </a:cubicBezTo>
                  <a:cubicBezTo>
                    <a:pt x="113945" y="283840"/>
                    <a:pt x="197926" y="148431"/>
                    <a:pt x="86033" y="353568"/>
                  </a:cubicBezTo>
                  <a:cubicBezTo>
                    <a:pt x="78847" y="396683"/>
                    <a:pt x="33966" y="641438"/>
                    <a:pt x="25073" y="743712"/>
                  </a:cubicBezTo>
                  <a:cubicBezTo>
                    <a:pt x="0" y="1032051"/>
                    <a:pt x="26681" y="829994"/>
                    <a:pt x="689" y="1011936"/>
                  </a:cubicBezTo>
                  <a:cubicBezTo>
                    <a:pt x="4753" y="1137920"/>
                    <a:pt x="5690" y="1264044"/>
                    <a:pt x="12881" y="1389888"/>
                  </a:cubicBezTo>
                  <a:cubicBezTo>
                    <a:pt x="13837" y="1406617"/>
                    <a:pt x="19058" y="1423017"/>
                    <a:pt x="25073" y="1438656"/>
                  </a:cubicBezTo>
                  <a:cubicBezTo>
                    <a:pt x="39441" y="1476014"/>
                    <a:pt x="53983" y="1513632"/>
                    <a:pt x="73841" y="1548384"/>
                  </a:cubicBezTo>
                  <a:cubicBezTo>
                    <a:pt x="109673" y="1611091"/>
                    <a:pt x="185027" y="1664937"/>
                    <a:pt x="244529" y="1694688"/>
                  </a:cubicBezTo>
                  <a:cubicBezTo>
                    <a:pt x="274504" y="1709675"/>
                    <a:pt x="310272" y="1708474"/>
                    <a:pt x="342065" y="1719072"/>
                  </a:cubicBezTo>
                  <a:cubicBezTo>
                    <a:pt x="354257" y="1723136"/>
                    <a:pt x="366173" y="1728147"/>
                    <a:pt x="378641" y="1731264"/>
                  </a:cubicBezTo>
                  <a:cubicBezTo>
                    <a:pt x="450680" y="1749274"/>
                    <a:pt x="506110" y="1750661"/>
                    <a:pt x="585905" y="1755648"/>
                  </a:cubicBezTo>
                  <a:cubicBezTo>
                    <a:pt x="667128" y="1760724"/>
                    <a:pt x="748465" y="1763776"/>
                    <a:pt x="829745" y="1767840"/>
                  </a:cubicBezTo>
                  <a:cubicBezTo>
                    <a:pt x="913353" y="1795709"/>
                    <a:pt x="809582" y="1762799"/>
                    <a:pt x="927281" y="1792224"/>
                  </a:cubicBezTo>
                  <a:cubicBezTo>
                    <a:pt x="979608" y="1805306"/>
                    <a:pt x="954471" y="1805538"/>
                    <a:pt x="1012625" y="1828800"/>
                  </a:cubicBezTo>
                  <a:cubicBezTo>
                    <a:pt x="1036490" y="1838346"/>
                    <a:pt x="1085777" y="1853184"/>
                    <a:pt x="1085777" y="1853184"/>
                  </a:cubicBezTo>
                  <a:cubicBezTo>
                    <a:pt x="1208698" y="1812210"/>
                    <a:pt x="1018032" y="1874727"/>
                    <a:pt x="1171121" y="1828800"/>
                  </a:cubicBezTo>
                  <a:cubicBezTo>
                    <a:pt x="1195740" y="1821414"/>
                    <a:pt x="1222887" y="1818673"/>
                    <a:pt x="1244273" y="1804416"/>
                  </a:cubicBezTo>
                  <a:cubicBezTo>
                    <a:pt x="1256465" y="1796288"/>
                    <a:pt x="1266521" y="1783102"/>
                    <a:pt x="1280849" y="1780032"/>
                  </a:cubicBezTo>
                  <a:cubicBezTo>
                    <a:pt x="1324741" y="1770627"/>
                    <a:pt x="1370257" y="1771904"/>
                    <a:pt x="1414961" y="1767840"/>
                  </a:cubicBezTo>
                  <a:cubicBezTo>
                    <a:pt x="1444828" y="1723039"/>
                    <a:pt x="1443845" y="1729956"/>
                    <a:pt x="1463729" y="1670304"/>
                  </a:cubicBezTo>
                  <a:cubicBezTo>
                    <a:pt x="1469028" y="1654408"/>
                    <a:pt x="1468427" y="1636523"/>
                    <a:pt x="1475921" y="1621536"/>
                  </a:cubicBezTo>
                  <a:cubicBezTo>
                    <a:pt x="1485008" y="1603361"/>
                    <a:pt x="1501727" y="1589999"/>
                    <a:pt x="1512497" y="1572768"/>
                  </a:cubicBezTo>
                  <a:cubicBezTo>
                    <a:pt x="1522130" y="1557356"/>
                    <a:pt x="1526799" y="1539122"/>
                    <a:pt x="1536881" y="1524000"/>
                  </a:cubicBezTo>
                  <a:cubicBezTo>
                    <a:pt x="1594845" y="1437054"/>
                    <a:pt x="1597691" y="1438806"/>
                    <a:pt x="1658801" y="1377696"/>
                  </a:cubicBezTo>
                  <a:cubicBezTo>
                    <a:pt x="1662865" y="1353312"/>
                    <a:pt x="1670993" y="1329264"/>
                    <a:pt x="1670993" y="1304544"/>
                  </a:cubicBezTo>
                  <a:cubicBezTo>
                    <a:pt x="1670993" y="1079485"/>
                    <a:pt x="1669172" y="1235391"/>
                    <a:pt x="1646609" y="1133856"/>
                  </a:cubicBezTo>
                  <a:cubicBezTo>
                    <a:pt x="1641246" y="1109724"/>
                    <a:pt x="1641033" y="1084522"/>
                    <a:pt x="1634417" y="1060704"/>
                  </a:cubicBezTo>
                  <a:cubicBezTo>
                    <a:pt x="1596273" y="923385"/>
                    <a:pt x="1609815" y="950649"/>
                    <a:pt x="1561265" y="877824"/>
                  </a:cubicBezTo>
                  <a:cubicBezTo>
                    <a:pt x="1496368" y="899456"/>
                    <a:pt x="1548259" y="873842"/>
                    <a:pt x="1500305" y="926592"/>
                  </a:cubicBezTo>
                  <a:cubicBezTo>
                    <a:pt x="1469376" y="960614"/>
                    <a:pt x="1435281" y="991616"/>
                    <a:pt x="1402769" y="1024128"/>
                  </a:cubicBezTo>
                  <a:cubicBezTo>
                    <a:pt x="1390577" y="1036320"/>
                    <a:pt x="1375064" y="1045919"/>
                    <a:pt x="1366193" y="1060704"/>
                  </a:cubicBezTo>
                  <a:lnTo>
                    <a:pt x="1329617" y="1121664"/>
                  </a:lnTo>
                  <a:cubicBezTo>
                    <a:pt x="1303831" y="1224807"/>
                    <a:pt x="1338958" y="1119844"/>
                    <a:pt x="1280849" y="1207008"/>
                  </a:cubicBezTo>
                  <a:cubicBezTo>
                    <a:pt x="1248841" y="1255020"/>
                    <a:pt x="1296660" y="1239266"/>
                    <a:pt x="1232081" y="1267968"/>
                  </a:cubicBezTo>
                  <a:cubicBezTo>
                    <a:pt x="1208593" y="1278407"/>
                    <a:pt x="1158929" y="1318055"/>
                    <a:pt x="1158929" y="1292352"/>
                  </a:cubicBezTo>
                  <a:lnTo>
                    <a:pt x="1158929" y="1048512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6029781" y="3650553"/>
              <a:ext cx="846536" cy="4714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BO" sz="700" dirty="0" smtClean="0">
                  <a:solidFill>
                    <a:srgbClr val="002060"/>
                  </a:solidFill>
                </a:rPr>
                <a:t>Grandes Ciudades </a:t>
              </a:r>
              <a:endParaRPr lang="es-419" sz="700" dirty="0">
                <a:solidFill>
                  <a:srgbClr val="002060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6887037" y="4079181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6404831" y="4132759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7315665" y="3811288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6190517" y="3114768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5869046" y="3436239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 flipV="1">
              <a:off x="6779880" y="2488345"/>
              <a:ext cx="1059395" cy="1055051"/>
            </a:xfrm>
            <a:prstGeom prst="straightConnector1">
              <a:avLst/>
            </a:prstGeom>
            <a:ln>
              <a:solidFill>
                <a:srgbClr val="92D05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668943" y="2081969"/>
              <a:ext cx="146546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BO" sz="1050" dirty="0" smtClean="0"/>
                <a:t>Área Metropolitana</a:t>
              </a:r>
              <a:endParaRPr lang="es-419" sz="1050" dirty="0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483567" y="3683060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5547575" y="3382660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601153" y="4038106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5892383" y="4561387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7071110" y="350232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6803217" y="457389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63" name="Straight Arrow Connector 62"/>
            <p:cNvCxnSpPr>
              <a:stCxn id="50" idx="6"/>
            </p:cNvCxnSpPr>
            <p:nvPr/>
          </p:nvCxnSpPr>
          <p:spPr>
            <a:xfrm>
              <a:off x="7208508" y="4239916"/>
              <a:ext cx="1071570" cy="11787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7562859" y="5383171"/>
              <a:ext cx="164660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BO" sz="1050" dirty="0" smtClean="0"/>
                <a:t>Ciudades secundarias</a:t>
              </a:r>
              <a:endParaRPr lang="es-419" sz="1050" dirty="0"/>
            </a:p>
          </p:txBody>
        </p:sp>
        <p:cxnSp>
          <p:nvCxnSpPr>
            <p:cNvPr id="65" name="Straight Arrow Connector 64"/>
            <p:cNvCxnSpPr>
              <a:stCxn id="62" idx="3"/>
            </p:cNvCxnSpPr>
            <p:nvPr/>
          </p:nvCxnSpPr>
          <p:spPr>
            <a:xfrm>
              <a:off x="6967809" y="4685546"/>
              <a:ext cx="562170" cy="1268882"/>
            </a:xfrm>
            <a:prstGeom prst="straightConnector1">
              <a:avLst/>
            </a:prstGeom>
            <a:ln>
              <a:solidFill>
                <a:srgbClr val="B6509E"/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7151598" y="5946169"/>
              <a:ext cx="70403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BO" sz="1050" dirty="0" smtClean="0"/>
                <a:t>Pueblos</a:t>
              </a:r>
              <a:endParaRPr lang="es-419" sz="1050" dirty="0"/>
            </a:p>
          </p:txBody>
        </p:sp>
        <p:cxnSp>
          <p:nvCxnSpPr>
            <p:cNvPr id="67" name="Straight Arrow Connector 66"/>
            <p:cNvCxnSpPr>
              <a:stCxn id="47" idx="0"/>
              <a:endCxn id="56" idx="2"/>
            </p:cNvCxnSpPr>
            <p:nvPr/>
          </p:nvCxnSpPr>
          <p:spPr>
            <a:xfrm flipV="1">
              <a:off x="6538777" y="2335885"/>
              <a:ext cx="862899" cy="618147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7519408" y="2292984"/>
              <a:ext cx="89800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419" sz="900" dirty="0" smtClean="0"/>
                <a:t>Área</a:t>
              </a:r>
              <a:r>
                <a:rPr lang="es-BO" sz="900" dirty="0" smtClean="0"/>
                <a:t> urbana</a:t>
              </a:r>
              <a:endParaRPr lang="es-419" sz="9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3982637" y="3007610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4079073" y="5097172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77" name="Straight Arrow Connector 76"/>
            <p:cNvCxnSpPr>
              <a:stCxn id="72" idx="2"/>
            </p:cNvCxnSpPr>
            <p:nvPr/>
          </p:nvCxnSpPr>
          <p:spPr>
            <a:xfrm flipH="1" flipV="1">
              <a:off x="2482403" y="2382903"/>
              <a:ext cx="1500234" cy="70507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2109230" y="2189109"/>
              <a:ext cx="97013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BO" sz="900" dirty="0" smtClean="0"/>
                <a:t>Comunidades</a:t>
              </a:r>
              <a:endParaRPr lang="es-419" sz="900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555776" y="5119464"/>
              <a:ext cx="1426005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1800" dirty="0" smtClean="0">
                  <a:solidFill>
                    <a:srgbClr val="002060"/>
                  </a:solidFill>
                </a:rPr>
                <a:t>Área</a:t>
              </a:r>
              <a:r>
                <a:rPr lang="es-BO" sz="1800" dirty="0" smtClean="0">
                  <a:solidFill>
                    <a:srgbClr val="002060"/>
                  </a:solidFill>
                </a:rPr>
                <a:t> Rural</a:t>
              </a:r>
              <a:endParaRPr lang="es-419" sz="1800" dirty="0">
                <a:solidFill>
                  <a:srgbClr val="002060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3812" y="6329478"/>
              <a:ext cx="1960793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419" sz="825" dirty="0" err="1" smtClean="0"/>
                <a:t>Source</a:t>
              </a:r>
              <a:r>
                <a:rPr lang="es-419" sz="825" dirty="0" smtClean="0"/>
                <a:t>: </a:t>
              </a:r>
              <a:r>
                <a:rPr lang="es-419" sz="825" dirty="0" err="1" smtClean="0"/>
                <a:t>Adapted</a:t>
              </a:r>
              <a:r>
                <a:rPr lang="es-419" sz="825" dirty="0" smtClean="0"/>
                <a:t> </a:t>
              </a:r>
              <a:r>
                <a:rPr lang="es-419" sz="825" dirty="0" err="1" smtClean="0"/>
                <a:t>from</a:t>
              </a:r>
              <a:r>
                <a:rPr lang="es-419" sz="825" dirty="0" smtClean="0"/>
                <a:t> WDR 2009</a:t>
              </a:r>
              <a:endParaRPr lang="es-419" sz="825" dirty="0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2149906" y="3748165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3270246" y="3998813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3736173" y="367198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98" name="Oval 97"/>
            <p:cNvSpPr/>
            <p:nvPr/>
          </p:nvSpPr>
          <p:spPr>
            <a:xfrm>
              <a:off x="3089830" y="4828149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99" name="Oval 98"/>
            <p:cNvSpPr/>
            <p:nvPr/>
          </p:nvSpPr>
          <p:spPr>
            <a:xfrm>
              <a:off x="1957834" y="4988885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5106754" y="467826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2684854" y="3024357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16" name="Oval 115"/>
            <p:cNvSpPr/>
            <p:nvPr/>
          </p:nvSpPr>
          <p:spPr>
            <a:xfrm>
              <a:off x="4586981" y="3510520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0" name="Oval 119"/>
            <p:cNvSpPr/>
            <p:nvPr/>
          </p:nvSpPr>
          <p:spPr>
            <a:xfrm>
              <a:off x="1946655" y="355266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1" name="Oval 120"/>
            <p:cNvSpPr/>
            <p:nvPr/>
          </p:nvSpPr>
          <p:spPr>
            <a:xfrm>
              <a:off x="2042749" y="447476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2" name="Oval 121"/>
            <p:cNvSpPr/>
            <p:nvPr/>
          </p:nvSpPr>
          <p:spPr>
            <a:xfrm>
              <a:off x="3943988" y="5900849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0" y="1268760"/>
            <a:ext cx="9209464" cy="5280009"/>
            <a:chOff x="0" y="1268760"/>
            <a:chExt cx="9209464" cy="5280009"/>
          </a:xfrm>
        </p:grpSpPr>
        <p:sp>
          <p:nvSpPr>
            <p:cNvPr id="125" name="Oval 124"/>
            <p:cNvSpPr/>
            <p:nvPr/>
          </p:nvSpPr>
          <p:spPr>
            <a:xfrm>
              <a:off x="610600" y="2252192"/>
              <a:ext cx="7814256" cy="3911231"/>
            </a:xfrm>
            <a:prstGeom prst="ellipse">
              <a:avLst/>
            </a:prstGeom>
            <a:solidFill>
              <a:srgbClr val="A8FD9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6" name="Oval 125"/>
            <p:cNvSpPr/>
            <p:nvPr/>
          </p:nvSpPr>
          <p:spPr>
            <a:xfrm>
              <a:off x="5386839" y="2954032"/>
              <a:ext cx="2303876" cy="1918106"/>
            </a:xfrm>
            <a:prstGeom prst="ellipse">
              <a:avLst/>
            </a:prstGeom>
            <a:solidFill>
              <a:srgbClr val="F7AA0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5815467" y="3048186"/>
              <a:ext cx="1875248" cy="1513202"/>
            </a:xfrm>
            <a:custGeom>
              <a:avLst/>
              <a:gdLst>
                <a:gd name="connsiteX0" fmla="*/ 1158929 w 1670993"/>
                <a:gd name="connsiteY0" fmla="*/ 1048512 h 1874727"/>
                <a:gd name="connsiteX1" fmla="*/ 1158929 w 1670993"/>
                <a:gd name="connsiteY1" fmla="*/ 1048512 h 1874727"/>
                <a:gd name="connsiteX2" fmla="*/ 732209 w 1670993"/>
                <a:gd name="connsiteY2" fmla="*/ 426720 h 1874727"/>
                <a:gd name="connsiteX3" fmla="*/ 671249 w 1670993"/>
                <a:gd name="connsiteY3" fmla="*/ 304800 h 1874727"/>
                <a:gd name="connsiteX4" fmla="*/ 598097 w 1670993"/>
                <a:gd name="connsiteY4" fmla="*/ 207264 h 1874727"/>
                <a:gd name="connsiteX5" fmla="*/ 537137 w 1670993"/>
                <a:gd name="connsiteY5" fmla="*/ 73152 h 1874727"/>
                <a:gd name="connsiteX6" fmla="*/ 488369 w 1670993"/>
                <a:gd name="connsiteY6" fmla="*/ 0 h 1874727"/>
                <a:gd name="connsiteX7" fmla="*/ 415217 w 1670993"/>
                <a:gd name="connsiteY7" fmla="*/ 12192 h 1874727"/>
                <a:gd name="connsiteX8" fmla="*/ 232337 w 1670993"/>
                <a:gd name="connsiteY8" fmla="*/ 121920 h 1874727"/>
                <a:gd name="connsiteX9" fmla="*/ 207953 w 1670993"/>
                <a:gd name="connsiteY9" fmla="*/ 158496 h 1874727"/>
                <a:gd name="connsiteX10" fmla="*/ 86033 w 1670993"/>
                <a:gd name="connsiteY10" fmla="*/ 353568 h 1874727"/>
                <a:gd name="connsiteX11" fmla="*/ 25073 w 1670993"/>
                <a:gd name="connsiteY11" fmla="*/ 743712 h 1874727"/>
                <a:gd name="connsiteX12" fmla="*/ 689 w 1670993"/>
                <a:gd name="connsiteY12" fmla="*/ 1011936 h 1874727"/>
                <a:gd name="connsiteX13" fmla="*/ 12881 w 1670993"/>
                <a:gd name="connsiteY13" fmla="*/ 1389888 h 1874727"/>
                <a:gd name="connsiteX14" fmla="*/ 25073 w 1670993"/>
                <a:gd name="connsiteY14" fmla="*/ 1438656 h 1874727"/>
                <a:gd name="connsiteX15" fmla="*/ 73841 w 1670993"/>
                <a:gd name="connsiteY15" fmla="*/ 1548384 h 1874727"/>
                <a:gd name="connsiteX16" fmla="*/ 244529 w 1670993"/>
                <a:gd name="connsiteY16" fmla="*/ 1694688 h 1874727"/>
                <a:gd name="connsiteX17" fmla="*/ 342065 w 1670993"/>
                <a:gd name="connsiteY17" fmla="*/ 1719072 h 1874727"/>
                <a:gd name="connsiteX18" fmla="*/ 378641 w 1670993"/>
                <a:gd name="connsiteY18" fmla="*/ 1731264 h 1874727"/>
                <a:gd name="connsiteX19" fmla="*/ 585905 w 1670993"/>
                <a:gd name="connsiteY19" fmla="*/ 1755648 h 1874727"/>
                <a:gd name="connsiteX20" fmla="*/ 829745 w 1670993"/>
                <a:gd name="connsiteY20" fmla="*/ 1767840 h 1874727"/>
                <a:gd name="connsiteX21" fmla="*/ 927281 w 1670993"/>
                <a:gd name="connsiteY21" fmla="*/ 1792224 h 1874727"/>
                <a:gd name="connsiteX22" fmla="*/ 1012625 w 1670993"/>
                <a:gd name="connsiteY22" fmla="*/ 1828800 h 1874727"/>
                <a:gd name="connsiteX23" fmla="*/ 1085777 w 1670993"/>
                <a:gd name="connsiteY23" fmla="*/ 1853184 h 1874727"/>
                <a:gd name="connsiteX24" fmla="*/ 1171121 w 1670993"/>
                <a:gd name="connsiteY24" fmla="*/ 1828800 h 1874727"/>
                <a:gd name="connsiteX25" fmla="*/ 1244273 w 1670993"/>
                <a:gd name="connsiteY25" fmla="*/ 1804416 h 1874727"/>
                <a:gd name="connsiteX26" fmla="*/ 1280849 w 1670993"/>
                <a:gd name="connsiteY26" fmla="*/ 1780032 h 1874727"/>
                <a:gd name="connsiteX27" fmla="*/ 1414961 w 1670993"/>
                <a:gd name="connsiteY27" fmla="*/ 1767840 h 1874727"/>
                <a:gd name="connsiteX28" fmla="*/ 1463729 w 1670993"/>
                <a:gd name="connsiteY28" fmla="*/ 1670304 h 1874727"/>
                <a:gd name="connsiteX29" fmla="*/ 1475921 w 1670993"/>
                <a:gd name="connsiteY29" fmla="*/ 1621536 h 1874727"/>
                <a:gd name="connsiteX30" fmla="*/ 1512497 w 1670993"/>
                <a:gd name="connsiteY30" fmla="*/ 1572768 h 1874727"/>
                <a:gd name="connsiteX31" fmla="*/ 1536881 w 1670993"/>
                <a:gd name="connsiteY31" fmla="*/ 1524000 h 1874727"/>
                <a:gd name="connsiteX32" fmla="*/ 1658801 w 1670993"/>
                <a:gd name="connsiteY32" fmla="*/ 1377696 h 1874727"/>
                <a:gd name="connsiteX33" fmla="*/ 1670993 w 1670993"/>
                <a:gd name="connsiteY33" fmla="*/ 1304544 h 1874727"/>
                <a:gd name="connsiteX34" fmla="*/ 1646609 w 1670993"/>
                <a:gd name="connsiteY34" fmla="*/ 1133856 h 1874727"/>
                <a:gd name="connsiteX35" fmla="*/ 1634417 w 1670993"/>
                <a:gd name="connsiteY35" fmla="*/ 1060704 h 1874727"/>
                <a:gd name="connsiteX36" fmla="*/ 1561265 w 1670993"/>
                <a:gd name="connsiteY36" fmla="*/ 877824 h 1874727"/>
                <a:gd name="connsiteX37" fmla="*/ 1500305 w 1670993"/>
                <a:gd name="connsiteY37" fmla="*/ 926592 h 1874727"/>
                <a:gd name="connsiteX38" fmla="*/ 1402769 w 1670993"/>
                <a:gd name="connsiteY38" fmla="*/ 1024128 h 1874727"/>
                <a:gd name="connsiteX39" fmla="*/ 1366193 w 1670993"/>
                <a:gd name="connsiteY39" fmla="*/ 1060704 h 1874727"/>
                <a:gd name="connsiteX40" fmla="*/ 1329617 w 1670993"/>
                <a:gd name="connsiteY40" fmla="*/ 1121664 h 1874727"/>
                <a:gd name="connsiteX41" fmla="*/ 1280849 w 1670993"/>
                <a:gd name="connsiteY41" fmla="*/ 1207008 h 1874727"/>
                <a:gd name="connsiteX42" fmla="*/ 1232081 w 1670993"/>
                <a:gd name="connsiteY42" fmla="*/ 1267968 h 1874727"/>
                <a:gd name="connsiteX43" fmla="*/ 1158929 w 1670993"/>
                <a:gd name="connsiteY43" fmla="*/ 1292352 h 1874727"/>
                <a:gd name="connsiteX44" fmla="*/ 1158929 w 1670993"/>
                <a:gd name="connsiteY44" fmla="*/ 1048512 h 187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670993" h="1874727">
                  <a:moveTo>
                    <a:pt x="1158929" y="1048512"/>
                  </a:moveTo>
                  <a:lnTo>
                    <a:pt x="1158929" y="1048512"/>
                  </a:lnTo>
                  <a:cubicBezTo>
                    <a:pt x="1016689" y="841248"/>
                    <a:pt x="844628" y="651559"/>
                    <a:pt x="732209" y="426720"/>
                  </a:cubicBezTo>
                  <a:cubicBezTo>
                    <a:pt x="711889" y="386080"/>
                    <a:pt x="694942" y="343570"/>
                    <a:pt x="671249" y="304800"/>
                  </a:cubicBezTo>
                  <a:cubicBezTo>
                    <a:pt x="650057" y="270123"/>
                    <a:pt x="620073" y="241449"/>
                    <a:pt x="598097" y="207264"/>
                  </a:cubicBezTo>
                  <a:cubicBezTo>
                    <a:pt x="522746" y="90051"/>
                    <a:pt x="594916" y="179081"/>
                    <a:pt x="537137" y="73152"/>
                  </a:cubicBezTo>
                  <a:cubicBezTo>
                    <a:pt x="523104" y="47424"/>
                    <a:pt x="488369" y="0"/>
                    <a:pt x="488369" y="0"/>
                  </a:cubicBezTo>
                  <a:cubicBezTo>
                    <a:pt x="463985" y="4064"/>
                    <a:pt x="437536" y="1564"/>
                    <a:pt x="415217" y="12192"/>
                  </a:cubicBezTo>
                  <a:cubicBezTo>
                    <a:pt x="351032" y="42756"/>
                    <a:pt x="290416" y="80923"/>
                    <a:pt x="232337" y="121920"/>
                  </a:cubicBezTo>
                  <a:cubicBezTo>
                    <a:pt x="220366" y="130370"/>
                    <a:pt x="216745" y="146774"/>
                    <a:pt x="207953" y="158496"/>
                  </a:cubicBezTo>
                  <a:cubicBezTo>
                    <a:pt x="113945" y="283840"/>
                    <a:pt x="197926" y="148431"/>
                    <a:pt x="86033" y="353568"/>
                  </a:cubicBezTo>
                  <a:cubicBezTo>
                    <a:pt x="78847" y="396683"/>
                    <a:pt x="33966" y="641438"/>
                    <a:pt x="25073" y="743712"/>
                  </a:cubicBezTo>
                  <a:cubicBezTo>
                    <a:pt x="0" y="1032051"/>
                    <a:pt x="26681" y="829994"/>
                    <a:pt x="689" y="1011936"/>
                  </a:cubicBezTo>
                  <a:cubicBezTo>
                    <a:pt x="4753" y="1137920"/>
                    <a:pt x="5690" y="1264044"/>
                    <a:pt x="12881" y="1389888"/>
                  </a:cubicBezTo>
                  <a:cubicBezTo>
                    <a:pt x="13837" y="1406617"/>
                    <a:pt x="19058" y="1423017"/>
                    <a:pt x="25073" y="1438656"/>
                  </a:cubicBezTo>
                  <a:cubicBezTo>
                    <a:pt x="39441" y="1476014"/>
                    <a:pt x="53983" y="1513632"/>
                    <a:pt x="73841" y="1548384"/>
                  </a:cubicBezTo>
                  <a:cubicBezTo>
                    <a:pt x="109673" y="1611091"/>
                    <a:pt x="185027" y="1664937"/>
                    <a:pt x="244529" y="1694688"/>
                  </a:cubicBezTo>
                  <a:cubicBezTo>
                    <a:pt x="274504" y="1709675"/>
                    <a:pt x="310272" y="1708474"/>
                    <a:pt x="342065" y="1719072"/>
                  </a:cubicBezTo>
                  <a:cubicBezTo>
                    <a:pt x="354257" y="1723136"/>
                    <a:pt x="366173" y="1728147"/>
                    <a:pt x="378641" y="1731264"/>
                  </a:cubicBezTo>
                  <a:cubicBezTo>
                    <a:pt x="450680" y="1749274"/>
                    <a:pt x="506110" y="1750661"/>
                    <a:pt x="585905" y="1755648"/>
                  </a:cubicBezTo>
                  <a:cubicBezTo>
                    <a:pt x="667128" y="1760724"/>
                    <a:pt x="748465" y="1763776"/>
                    <a:pt x="829745" y="1767840"/>
                  </a:cubicBezTo>
                  <a:cubicBezTo>
                    <a:pt x="913353" y="1795709"/>
                    <a:pt x="809582" y="1762799"/>
                    <a:pt x="927281" y="1792224"/>
                  </a:cubicBezTo>
                  <a:cubicBezTo>
                    <a:pt x="979608" y="1805306"/>
                    <a:pt x="954471" y="1805538"/>
                    <a:pt x="1012625" y="1828800"/>
                  </a:cubicBezTo>
                  <a:cubicBezTo>
                    <a:pt x="1036490" y="1838346"/>
                    <a:pt x="1085777" y="1853184"/>
                    <a:pt x="1085777" y="1853184"/>
                  </a:cubicBezTo>
                  <a:cubicBezTo>
                    <a:pt x="1208698" y="1812210"/>
                    <a:pt x="1018032" y="1874727"/>
                    <a:pt x="1171121" y="1828800"/>
                  </a:cubicBezTo>
                  <a:cubicBezTo>
                    <a:pt x="1195740" y="1821414"/>
                    <a:pt x="1222887" y="1818673"/>
                    <a:pt x="1244273" y="1804416"/>
                  </a:cubicBezTo>
                  <a:cubicBezTo>
                    <a:pt x="1256465" y="1796288"/>
                    <a:pt x="1266521" y="1783102"/>
                    <a:pt x="1280849" y="1780032"/>
                  </a:cubicBezTo>
                  <a:cubicBezTo>
                    <a:pt x="1324741" y="1770627"/>
                    <a:pt x="1370257" y="1771904"/>
                    <a:pt x="1414961" y="1767840"/>
                  </a:cubicBezTo>
                  <a:cubicBezTo>
                    <a:pt x="1444828" y="1723039"/>
                    <a:pt x="1443845" y="1729956"/>
                    <a:pt x="1463729" y="1670304"/>
                  </a:cubicBezTo>
                  <a:cubicBezTo>
                    <a:pt x="1469028" y="1654408"/>
                    <a:pt x="1468427" y="1636523"/>
                    <a:pt x="1475921" y="1621536"/>
                  </a:cubicBezTo>
                  <a:cubicBezTo>
                    <a:pt x="1485008" y="1603361"/>
                    <a:pt x="1501727" y="1589999"/>
                    <a:pt x="1512497" y="1572768"/>
                  </a:cubicBezTo>
                  <a:cubicBezTo>
                    <a:pt x="1522130" y="1557356"/>
                    <a:pt x="1526799" y="1539122"/>
                    <a:pt x="1536881" y="1524000"/>
                  </a:cubicBezTo>
                  <a:cubicBezTo>
                    <a:pt x="1594845" y="1437054"/>
                    <a:pt x="1597691" y="1438806"/>
                    <a:pt x="1658801" y="1377696"/>
                  </a:cubicBezTo>
                  <a:cubicBezTo>
                    <a:pt x="1662865" y="1353312"/>
                    <a:pt x="1670993" y="1329264"/>
                    <a:pt x="1670993" y="1304544"/>
                  </a:cubicBezTo>
                  <a:cubicBezTo>
                    <a:pt x="1670993" y="1079485"/>
                    <a:pt x="1669172" y="1235391"/>
                    <a:pt x="1646609" y="1133856"/>
                  </a:cubicBezTo>
                  <a:cubicBezTo>
                    <a:pt x="1641246" y="1109724"/>
                    <a:pt x="1641033" y="1084522"/>
                    <a:pt x="1634417" y="1060704"/>
                  </a:cubicBezTo>
                  <a:cubicBezTo>
                    <a:pt x="1596273" y="923385"/>
                    <a:pt x="1609815" y="950649"/>
                    <a:pt x="1561265" y="877824"/>
                  </a:cubicBezTo>
                  <a:cubicBezTo>
                    <a:pt x="1496368" y="899456"/>
                    <a:pt x="1548259" y="873842"/>
                    <a:pt x="1500305" y="926592"/>
                  </a:cubicBezTo>
                  <a:cubicBezTo>
                    <a:pt x="1469376" y="960614"/>
                    <a:pt x="1435281" y="991616"/>
                    <a:pt x="1402769" y="1024128"/>
                  </a:cubicBezTo>
                  <a:cubicBezTo>
                    <a:pt x="1390577" y="1036320"/>
                    <a:pt x="1375064" y="1045919"/>
                    <a:pt x="1366193" y="1060704"/>
                  </a:cubicBezTo>
                  <a:lnTo>
                    <a:pt x="1329617" y="1121664"/>
                  </a:lnTo>
                  <a:cubicBezTo>
                    <a:pt x="1303831" y="1224807"/>
                    <a:pt x="1338958" y="1119844"/>
                    <a:pt x="1280849" y="1207008"/>
                  </a:cubicBezTo>
                  <a:cubicBezTo>
                    <a:pt x="1248841" y="1255020"/>
                    <a:pt x="1296660" y="1239266"/>
                    <a:pt x="1232081" y="1267968"/>
                  </a:cubicBezTo>
                  <a:cubicBezTo>
                    <a:pt x="1208593" y="1278407"/>
                    <a:pt x="1158929" y="1318055"/>
                    <a:pt x="1158929" y="1292352"/>
                  </a:cubicBezTo>
                  <a:lnTo>
                    <a:pt x="1158929" y="1048512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28" name="Oval 127"/>
            <p:cNvSpPr/>
            <p:nvPr/>
          </p:nvSpPr>
          <p:spPr>
            <a:xfrm>
              <a:off x="6029781" y="3650553"/>
              <a:ext cx="846536" cy="4714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BO" sz="700" dirty="0" smtClean="0">
                  <a:solidFill>
                    <a:srgbClr val="002060"/>
                  </a:solidFill>
                </a:rPr>
                <a:t>Grandes Ciudades </a:t>
              </a:r>
              <a:endParaRPr lang="es-419" sz="700" dirty="0">
                <a:solidFill>
                  <a:srgbClr val="002060"/>
                </a:solidFill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6887037" y="4079181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0" name="Oval 129"/>
            <p:cNvSpPr/>
            <p:nvPr/>
          </p:nvSpPr>
          <p:spPr>
            <a:xfrm>
              <a:off x="6404831" y="4132759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1" name="Oval 130"/>
            <p:cNvSpPr/>
            <p:nvPr/>
          </p:nvSpPr>
          <p:spPr>
            <a:xfrm>
              <a:off x="7315665" y="3811288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2" name="Oval 131"/>
            <p:cNvSpPr/>
            <p:nvPr/>
          </p:nvSpPr>
          <p:spPr>
            <a:xfrm>
              <a:off x="6190517" y="3114768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3" name="Oval 132"/>
            <p:cNvSpPr/>
            <p:nvPr/>
          </p:nvSpPr>
          <p:spPr>
            <a:xfrm>
              <a:off x="5869046" y="3436239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134" name="Straight Arrow Connector 133"/>
            <p:cNvCxnSpPr/>
            <p:nvPr/>
          </p:nvCxnSpPr>
          <p:spPr>
            <a:xfrm flipV="1">
              <a:off x="6779880" y="2488345"/>
              <a:ext cx="1059395" cy="1055051"/>
            </a:xfrm>
            <a:prstGeom prst="straightConnector1">
              <a:avLst/>
            </a:prstGeom>
            <a:ln>
              <a:solidFill>
                <a:srgbClr val="92D05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6668943" y="2081969"/>
              <a:ext cx="146546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BO" sz="1050" dirty="0" smtClean="0"/>
                <a:t>Área Metropolitana</a:t>
              </a:r>
              <a:endParaRPr lang="es-419" sz="1050" dirty="0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5483567" y="3683060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5547575" y="3382660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5601153" y="4038106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892383" y="4561387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7071110" y="350232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6803217" y="457389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142" name="Straight Arrow Connector 141"/>
            <p:cNvCxnSpPr>
              <a:stCxn id="129" idx="6"/>
            </p:cNvCxnSpPr>
            <p:nvPr/>
          </p:nvCxnSpPr>
          <p:spPr>
            <a:xfrm>
              <a:off x="7208508" y="4239916"/>
              <a:ext cx="1071570" cy="11787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7562859" y="5383171"/>
              <a:ext cx="164660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BO" sz="1050" dirty="0" smtClean="0"/>
                <a:t>Ciudades secundarias</a:t>
              </a:r>
              <a:endParaRPr lang="es-419" sz="1050" dirty="0"/>
            </a:p>
          </p:txBody>
        </p:sp>
        <p:cxnSp>
          <p:nvCxnSpPr>
            <p:cNvPr id="144" name="Straight Arrow Connector 143"/>
            <p:cNvCxnSpPr>
              <a:stCxn id="141" idx="3"/>
            </p:cNvCxnSpPr>
            <p:nvPr/>
          </p:nvCxnSpPr>
          <p:spPr>
            <a:xfrm>
              <a:off x="6967809" y="4685546"/>
              <a:ext cx="562170" cy="1268882"/>
            </a:xfrm>
            <a:prstGeom prst="straightConnector1">
              <a:avLst/>
            </a:prstGeom>
            <a:ln>
              <a:solidFill>
                <a:srgbClr val="B6509E"/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7151598" y="5946169"/>
              <a:ext cx="70403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BO" sz="1050" dirty="0" smtClean="0"/>
                <a:t>Pueblos</a:t>
              </a:r>
              <a:endParaRPr lang="es-419" sz="1050" dirty="0"/>
            </a:p>
          </p:txBody>
        </p:sp>
        <p:cxnSp>
          <p:nvCxnSpPr>
            <p:cNvPr id="146" name="Straight Arrow Connector 145"/>
            <p:cNvCxnSpPr>
              <a:stCxn id="126" idx="0"/>
              <a:endCxn id="135" idx="2"/>
            </p:cNvCxnSpPr>
            <p:nvPr/>
          </p:nvCxnSpPr>
          <p:spPr>
            <a:xfrm flipV="1">
              <a:off x="6538777" y="2335885"/>
              <a:ext cx="862899" cy="618147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147" name="TextBox 146"/>
            <p:cNvSpPr txBox="1"/>
            <p:nvPr/>
          </p:nvSpPr>
          <p:spPr>
            <a:xfrm>
              <a:off x="7519408" y="2292984"/>
              <a:ext cx="89800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419" sz="900" dirty="0" smtClean="0"/>
                <a:t>Área</a:t>
              </a:r>
              <a:r>
                <a:rPr lang="es-BO" sz="900" dirty="0" smtClean="0"/>
                <a:t> urbana</a:t>
              </a:r>
              <a:endParaRPr lang="es-419" sz="900" dirty="0"/>
            </a:p>
          </p:txBody>
        </p:sp>
        <p:sp>
          <p:nvSpPr>
            <p:cNvPr id="148" name="Oval 147"/>
            <p:cNvSpPr/>
            <p:nvPr/>
          </p:nvSpPr>
          <p:spPr>
            <a:xfrm>
              <a:off x="3071802" y="348981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49" name="Oval 148"/>
            <p:cNvSpPr/>
            <p:nvPr/>
          </p:nvSpPr>
          <p:spPr>
            <a:xfrm>
              <a:off x="3178959" y="4239916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0" name="Oval 149"/>
            <p:cNvSpPr/>
            <p:nvPr/>
          </p:nvSpPr>
          <p:spPr>
            <a:xfrm>
              <a:off x="3621873" y="355768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1" name="Oval 150"/>
            <p:cNvSpPr/>
            <p:nvPr/>
          </p:nvSpPr>
          <p:spPr>
            <a:xfrm>
              <a:off x="3982637" y="3007610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2" name="Oval 151"/>
            <p:cNvSpPr/>
            <p:nvPr/>
          </p:nvSpPr>
          <p:spPr>
            <a:xfrm>
              <a:off x="2053811" y="4507808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3" name="Oval 152"/>
            <p:cNvSpPr/>
            <p:nvPr/>
          </p:nvSpPr>
          <p:spPr>
            <a:xfrm>
              <a:off x="4089794" y="4347073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4" name="Oval 153"/>
            <p:cNvSpPr/>
            <p:nvPr/>
          </p:nvSpPr>
          <p:spPr>
            <a:xfrm>
              <a:off x="4079073" y="5097172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55" name="Oval 154"/>
            <p:cNvSpPr/>
            <p:nvPr/>
          </p:nvSpPr>
          <p:spPr>
            <a:xfrm>
              <a:off x="4947050" y="563295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cxnSp>
          <p:nvCxnSpPr>
            <p:cNvPr id="156" name="Straight Arrow Connector 155"/>
            <p:cNvCxnSpPr>
              <a:stCxn id="151" idx="2"/>
            </p:cNvCxnSpPr>
            <p:nvPr/>
          </p:nvCxnSpPr>
          <p:spPr>
            <a:xfrm flipH="1" flipV="1">
              <a:off x="2482403" y="2382903"/>
              <a:ext cx="1500234" cy="70507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2109230" y="2189109"/>
              <a:ext cx="97013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BO" sz="900" dirty="0" smtClean="0"/>
                <a:t>Comunidades</a:t>
              </a:r>
              <a:endParaRPr lang="es-419" sz="900" dirty="0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555776" y="5119464"/>
              <a:ext cx="1426005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1800" dirty="0" smtClean="0">
                  <a:solidFill>
                    <a:srgbClr val="002060"/>
                  </a:solidFill>
                </a:rPr>
                <a:t>Área</a:t>
              </a:r>
              <a:r>
                <a:rPr lang="es-BO" sz="1800" dirty="0" smtClean="0">
                  <a:solidFill>
                    <a:srgbClr val="002060"/>
                  </a:solidFill>
                </a:rPr>
                <a:t> Rural</a:t>
              </a:r>
              <a:endParaRPr lang="es-419" sz="1800" dirty="0">
                <a:solidFill>
                  <a:srgbClr val="002060"/>
                </a:solidFill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2053812" y="6329478"/>
              <a:ext cx="1960793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419" sz="825" dirty="0" err="1" smtClean="0"/>
                <a:t>Source</a:t>
              </a:r>
              <a:r>
                <a:rPr lang="es-419" sz="825" dirty="0" smtClean="0"/>
                <a:t>: </a:t>
              </a:r>
              <a:r>
                <a:rPr lang="es-419" sz="825" dirty="0" err="1" smtClean="0"/>
                <a:t>Adapted</a:t>
              </a:r>
              <a:r>
                <a:rPr lang="es-419" sz="825" dirty="0" smtClean="0"/>
                <a:t> </a:t>
              </a:r>
              <a:r>
                <a:rPr lang="es-419" sz="825" dirty="0" err="1" smtClean="0"/>
                <a:t>from</a:t>
              </a:r>
              <a:r>
                <a:rPr lang="es-419" sz="825" dirty="0" smtClean="0"/>
                <a:t> WDR 2009</a:t>
              </a:r>
              <a:endParaRPr lang="es-419" sz="825" dirty="0"/>
            </a:p>
          </p:txBody>
        </p:sp>
        <p:sp>
          <p:nvSpPr>
            <p:cNvPr id="160" name="Title 1"/>
            <p:cNvSpPr txBox="1">
              <a:spLocks/>
            </p:cNvSpPr>
            <p:nvPr/>
          </p:nvSpPr>
          <p:spPr>
            <a:xfrm>
              <a:off x="0" y="1268760"/>
              <a:ext cx="9144000" cy="652602"/>
            </a:xfrm>
            <a:prstGeom prst="rect">
              <a:avLst/>
            </a:prstGeom>
            <a:solidFill>
              <a:srgbClr val="0070C0"/>
            </a:solidFill>
          </p:spPr>
          <p:txBody>
            <a:bodyPr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lvl="2" algn="ctr"/>
              <a:r>
                <a:rPr lang="es-419" sz="2100" b="1" kern="0" dirty="0" smtClean="0">
                  <a:solidFill>
                    <a:schemeClr val="bg1"/>
                  </a:solidFill>
                </a:rPr>
                <a:t>ETDL = </a:t>
              </a:r>
              <a:r>
                <a:rPr lang="es-BO" sz="2100" b="1" kern="0" dirty="0" smtClean="0">
                  <a:solidFill>
                    <a:schemeClr val="bg1"/>
                  </a:solidFill>
                </a:rPr>
                <a:t>Expandiendo las oportunidades y el potencial</a:t>
              </a:r>
              <a:endParaRPr lang="es-419" sz="2100" b="1" kern="0" dirty="0">
                <a:solidFill>
                  <a:schemeClr val="bg1"/>
                </a:solidFill>
              </a:endParaRPr>
            </a:p>
          </p:txBody>
        </p:sp>
        <p:sp>
          <p:nvSpPr>
            <p:cNvPr id="161" name="Oval 160"/>
            <p:cNvSpPr/>
            <p:nvPr/>
          </p:nvSpPr>
          <p:spPr>
            <a:xfrm>
              <a:off x="2321703" y="3213370"/>
              <a:ext cx="1073689" cy="1599201"/>
            </a:xfrm>
            <a:prstGeom prst="ellipse">
              <a:avLst/>
            </a:prstGeom>
            <a:solidFill>
              <a:srgbClr val="F7AA0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2" name="Freeform 161"/>
            <p:cNvSpPr/>
            <p:nvPr/>
          </p:nvSpPr>
          <p:spPr>
            <a:xfrm>
              <a:off x="2568378" y="3263522"/>
              <a:ext cx="732025" cy="1159940"/>
            </a:xfrm>
            <a:custGeom>
              <a:avLst/>
              <a:gdLst>
                <a:gd name="connsiteX0" fmla="*/ 1158929 w 1670993"/>
                <a:gd name="connsiteY0" fmla="*/ 1048512 h 1874727"/>
                <a:gd name="connsiteX1" fmla="*/ 1158929 w 1670993"/>
                <a:gd name="connsiteY1" fmla="*/ 1048512 h 1874727"/>
                <a:gd name="connsiteX2" fmla="*/ 732209 w 1670993"/>
                <a:gd name="connsiteY2" fmla="*/ 426720 h 1874727"/>
                <a:gd name="connsiteX3" fmla="*/ 671249 w 1670993"/>
                <a:gd name="connsiteY3" fmla="*/ 304800 h 1874727"/>
                <a:gd name="connsiteX4" fmla="*/ 598097 w 1670993"/>
                <a:gd name="connsiteY4" fmla="*/ 207264 h 1874727"/>
                <a:gd name="connsiteX5" fmla="*/ 537137 w 1670993"/>
                <a:gd name="connsiteY5" fmla="*/ 73152 h 1874727"/>
                <a:gd name="connsiteX6" fmla="*/ 488369 w 1670993"/>
                <a:gd name="connsiteY6" fmla="*/ 0 h 1874727"/>
                <a:gd name="connsiteX7" fmla="*/ 415217 w 1670993"/>
                <a:gd name="connsiteY7" fmla="*/ 12192 h 1874727"/>
                <a:gd name="connsiteX8" fmla="*/ 232337 w 1670993"/>
                <a:gd name="connsiteY8" fmla="*/ 121920 h 1874727"/>
                <a:gd name="connsiteX9" fmla="*/ 207953 w 1670993"/>
                <a:gd name="connsiteY9" fmla="*/ 158496 h 1874727"/>
                <a:gd name="connsiteX10" fmla="*/ 86033 w 1670993"/>
                <a:gd name="connsiteY10" fmla="*/ 353568 h 1874727"/>
                <a:gd name="connsiteX11" fmla="*/ 25073 w 1670993"/>
                <a:gd name="connsiteY11" fmla="*/ 743712 h 1874727"/>
                <a:gd name="connsiteX12" fmla="*/ 689 w 1670993"/>
                <a:gd name="connsiteY12" fmla="*/ 1011936 h 1874727"/>
                <a:gd name="connsiteX13" fmla="*/ 12881 w 1670993"/>
                <a:gd name="connsiteY13" fmla="*/ 1389888 h 1874727"/>
                <a:gd name="connsiteX14" fmla="*/ 25073 w 1670993"/>
                <a:gd name="connsiteY14" fmla="*/ 1438656 h 1874727"/>
                <a:gd name="connsiteX15" fmla="*/ 73841 w 1670993"/>
                <a:gd name="connsiteY15" fmla="*/ 1548384 h 1874727"/>
                <a:gd name="connsiteX16" fmla="*/ 244529 w 1670993"/>
                <a:gd name="connsiteY16" fmla="*/ 1694688 h 1874727"/>
                <a:gd name="connsiteX17" fmla="*/ 342065 w 1670993"/>
                <a:gd name="connsiteY17" fmla="*/ 1719072 h 1874727"/>
                <a:gd name="connsiteX18" fmla="*/ 378641 w 1670993"/>
                <a:gd name="connsiteY18" fmla="*/ 1731264 h 1874727"/>
                <a:gd name="connsiteX19" fmla="*/ 585905 w 1670993"/>
                <a:gd name="connsiteY19" fmla="*/ 1755648 h 1874727"/>
                <a:gd name="connsiteX20" fmla="*/ 829745 w 1670993"/>
                <a:gd name="connsiteY20" fmla="*/ 1767840 h 1874727"/>
                <a:gd name="connsiteX21" fmla="*/ 927281 w 1670993"/>
                <a:gd name="connsiteY21" fmla="*/ 1792224 h 1874727"/>
                <a:gd name="connsiteX22" fmla="*/ 1012625 w 1670993"/>
                <a:gd name="connsiteY22" fmla="*/ 1828800 h 1874727"/>
                <a:gd name="connsiteX23" fmla="*/ 1085777 w 1670993"/>
                <a:gd name="connsiteY23" fmla="*/ 1853184 h 1874727"/>
                <a:gd name="connsiteX24" fmla="*/ 1171121 w 1670993"/>
                <a:gd name="connsiteY24" fmla="*/ 1828800 h 1874727"/>
                <a:gd name="connsiteX25" fmla="*/ 1244273 w 1670993"/>
                <a:gd name="connsiteY25" fmla="*/ 1804416 h 1874727"/>
                <a:gd name="connsiteX26" fmla="*/ 1280849 w 1670993"/>
                <a:gd name="connsiteY26" fmla="*/ 1780032 h 1874727"/>
                <a:gd name="connsiteX27" fmla="*/ 1414961 w 1670993"/>
                <a:gd name="connsiteY27" fmla="*/ 1767840 h 1874727"/>
                <a:gd name="connsiteX28" fmla="*/ 1463729 w 1670993"/>
                <a:gd name="connsiteY28" fmla="*/ 1670304 h 1874727"/>
                <a:gd name="connsiteX29" fmla="*/ 1475921 w 1670993"/>
                <a:gd name="connsiteY29" fmla="*/ 1621536 h 1874727"/>
                <a:gd name="connsiteX30" fmla="*/ 1512497 w 1670993"/>
                <a:gd name="connsiteY30" fmla="*/ 1572768 h 1874727"/>
                <a:gd name="connsiteX31" fmla="*/ 1536881 w 1670993"/>
                <a:gd name="connsiteY31" fmla="*/ 1524000 h 1874727"/>
                <a:gd name="connsiteX32" fmla="*/ 1658801 w 1670993"/>
                <a:gd name="connsiteY32" fmla="*/ 1377696 h 1874727"/>
                <a:gd name="connsiteX33" fmla="*/ 1670993 w 1670993"/>
                <a:gd name="connsiteY33" fmla="*/ 1304544 h 1874727"/>
                <a:gd name="connsiteX34" fmla="*/ 1646609 w 1670993"/>
                <a:gd name="connsiteY34" fmla="*/ 1133856 h 1874727"/>
                <a:gd name="connsiteX35" fmla="*/ 1634417 w 1670993"/>
                <a:gd name="connsiteY35" fmla="*/ 1060704 h 1874727"/>
                <a:gd name="connsiteX36" fmla="*/ 1561265 w 1670993"/>
                <a:gd name="connsiteY36" fmla="*/ 877824 h 1874727"/>
                <a:gd name="connsiteX37" fmla="*/ 1500305 w 1670993"/>
                <a:gd name="connsiteY37" fmla="*/ 926592 h 1874727"/>
                <a:gd name="connsiteX38" fmla="*/ 1402769 w 1670993"/>
                <a:gd name="connsiteY38" fmla="*/ 1024128 h 1874727"/>
                <a:gd name="connsiteX39" fmla="*/ 1366193 w 1670993"/>
                <a:gd name="connsiteY39" fmla="*/ 1060704 h 1874727"/>
                <a:gd name="connsiteX40" fmla="*/ 1329617 w 1670993"/>
                <a:gd name="connsiteY40" fmla="*/ 1121664 h 1874727"/>
                <a:gd name="connsiteX41" fmla="*/ 1280849 w 1670993"/>
                <a:gd name="connsiteY41" fmla="*/ 1207008 h 1874727"/>
                <a:gd name="connsiteX42" fmla="*/ 1232081 w 1670993"/>
                <a:gd name="connsiteY42" fmla="*/ 1267968 h 1874727"/>
                <a:gd name="connsiteX43" fmla="*/ 1158929 w 1670993"/>
                <a:gd name="connsiteY43" fmla="*/ 1292352 h 1874727"/>
                <a:gd name="connsiteX44" fmla="*/ 1158929 w 1670993"/>
                <a:gd name="connsiteY44" fmla="*/ 1048512 h 187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670993" h="1874727">
                  <a:moveTo>
                    <a:pt x="1158929" y="1048512"/>
                  </a:moveTo>
                  <a:lnTo>
                    <a:pt x="1158929" y="1048512"/>
                  </a:lnTo>
                  <a:cubicBezTo>
                    <a:pt x="1016689" y="841248"/>
                    <a:pt x="844628" y="651559"/>
                    <a:pt x="732209" y="426720"/>
                  </a:cubicBezTo>
                  <a:cubicBezTo>
                    <a:pt x="711889" y="386080"/>
                    <a:pt x="694942" y="343570"/>
                    <a:pt x="671249" y="304800"/>
                  </a:cubicBezTo>
                  <a:cubicBezTo>
                    <a:pt x="650057" y="270123"/>
                    <a:pt x="620073" y="241449"/>
                    <a:pt x="598097" y="207264"/>
                  </a:cubicBezTo>
                  <a:cubicBezTo>
                    <a:pt x="522746" y="90051"/>
                    <a:pt x="594916" y="179081"/>
                    <a:pt x="537137" y="73152"/>
                  </a:cubicBezTo>
                  <a:cubicBezTo>
                    <a:pt x="523104" y="47424"/>
                    <a:pt x="488369" y="0"/>
                    <a:pt x="488369" y="0"/>
                  </a:cubicBezTo>
                  <a:cubicBezTo>
                    <a:pt x="463985" y="4064"/>
                    <a:pt x="437536" y="1564"/>
                    <a:pt x="415217" y="12192"/>
                  </a:cubicBezTo>
                  <a:cubicBezTo>
                    <a:pt x="351032" y="42756"/>
                    <a:pt x="290416" y="80923"/>
                    <a:pt x="232337" y="121920"/>
                  </a:cubicBezTo>
                  <a:cubicBezTo>
                    <a:pt x="220366" y="130370"/>
                    <a:pt x="216745" y="146774"/>
                    <a:pt x="207953" y="158496"/>
                  </a:cubicBezTo>
                  <a:cubicBezTo>
                    <a:pt x="113945" y="283840"/>
                    <a:pt x="197926" y="148431"/>
                    <a:pt x="86033" y="353568"/>
                  </a:cubicBezTo>
                  <a:cubicBezTo>
                    <a:pt x="78847" y="396683"/>
                    <a:pt x="33966" y="641438"/>
                    <a:pt x="25073" y="743712"/>
                  </a:cubicBezTo>
                  <a:cubicBezTo>
                    <a:pt x="0" y="1032051"/>
                    <a:pt x="26681" y="829994"/>
                    <a:pt x="689" y="1011936"/>
                  </a:cubicBezTo>
                  <a:cubicBezTo>
                    <a:pt x="4753" y="1137920"/>
                    <a:pt x="5690" y="1264044"/>
                    <a:pt x="12881" y="1389888"/>
                  </a:cubicBezTo>
                  <a:cubicBezTo>
                    <a:pt x="13837" y="1406617"/>
                    <a:pt x="19058" y="1423017"/>
                    <a:pt x="25073" y="1438656"/>
                  </a:cubicBezTo>
                  <a:cubicBezTo>
                    <a:pt x="39441" y="1476014"/>
                    <a:pt x="53983" y="1513632"/>
                    <a:pt x="73841" y="1548384"/>
                  </a:cubicBezTo>
                  <a:cubicBezTo>
                    <a:pt x="109673" y="1611091"/>
                    <a:pt x="185027" y="1664937"/>
                    <a:pt x="244529" y="1694688"/>
                  </a:cubicBezTo>
                  <a:cubicBezTo>
                    <a:pt x="274504" y="1709675"/>
                    <a:pt x="310272" y="1708474"/>
                    <a:pt x="342065" y="1719072"/>
                  </a:cubicBezTo>
                  <a:cubicBezTo>
                    <a:pt x="354257" y="1723136"/>
                    <a:pt x="366173" y="1728147"/>
                    <a:pt x="378641" y="1731264"/>
                  </a:cubicBezTo>
                  <a:cubicBezTo>
                    <a:pt x="450680" y="1749274"/>
                    <a:pt x="506110" y="1750661"/>
                    <a:pt x="585905" y="1755648"/>
                  </a:cubicBezTo>
                  <a:cubicBezTo>
                    <a:pt x="667128" y="1760724"/>
                    <a:pt x="748465" y="1763776"/>
                    <a:pt x="829745" y="1767840"/>
                  </a:cubicBezTo>
                  <a:cubicBezTo>
                    <a:pt x="913353" y="1795709"/>
                    <a:pt x="809582" y="1762799"/>
                    <a:pt x="927281" y="1792224"/>
                  </a:cubicBezTo>
                  <a:cubicBezTo>
                    <a:pt x="979608" y="1805306"/>
                    <a:pt x="954471" y="1805538"/>
                    <a:pt x="1012625" y="1828800"/>
                  </a:cubicBezTo>
                  <a:cubicBezTo>
                    <a:pt x="1036490" y="1838346"/>
                    <a:pt x="1085777" y="1853184"/>
                    <a:pt x="1085777" y="1853184"/>
                  </a:cubicBezTo>
                  <a:cubicBezTo>
                    <a:pt x="1208698" y="1812210"/>
                    <a:pt x="1018032" y="1874727"/>
                    <a:pt x="1171121" y="1828800"/>
                  </a:cubicBezTo>
                  <a:cubicBezTo>
                    <a:pt x="1195740" y="1821414"/>
                    <a:pt x="1222887" y="1818673"/>
                    <a:pt x="1244273" y="1804416"/>
                  </a:cubicBezTo>
                  <a:cubicBezTo>
                    <a:pt x="1256465" y="1796288"/>
                    <a:pt x="1266521" y="1783102"/>
                    <a:pt x="1280849" y="1780032"/>
                  </a:cubicBezTo>
                  <a:cubicBezTo>
                    <a:pt x="1324741" y="1770627"/>
                    <a:pt x="1370257" y="1771904"/>
                    <a:pt x="1414961" y="1767840"/>
                  </a:cubicBezTo>
                  <a:cubicBezTo>
                    <a:pt x="1444828" y="1723039"/>
                    <a:pt x="1443845" y="1729956"/>
                    <a:pt x="1463729" y="1670304"/>
                  </a:cubicBezTo>
                  <a:cubicBezTo>
                    <a:pt x="1469028" y="1654408"/>
                    <a:pt x="1468427" y="1636523"/>
                    <a:pt x="1475921" y="1621536"/>
                  </a:cubicBezTo>
                  <a:cubicBezTo>
                    <a:pt x="1485008" y="1603361"/>
                    <a:pt x="1501727" y="1589999"/>
                    <a:pt x="1512497" y="1572768"/>
                  </a:cubicBezTo>
                  <a:cubicBezTo>
                    <a:pt x="1522130" y="1557356"/>
                    <a:pt x="1526799" y="1539122"/>
                    <a:pt x="1536881" y="1524000"/>
                  </a:cubicBezTo>
                  <a:cubicBezTo>
                    <a:pt x="1594845" y="1437054"/>
                    <a:pt x="1597691" y="1438806"/>
                    <a:pt x="1658801" y="1377696"/>
                  </a:cubicBezTo>
                  <a:cubicBezTo>
                    <a:pt x="1662865" y="1353312"/>
                    <a:pt x="1670993" y="1329264"/>
                    <a:pt x="1670993" y="1304544"/>
                  </a:cubicBezTo>
                  <a:cubicBezTo>
                    <a:pt x="1670993" y="1079485"/>
                    <a:pt x="1669172" y="1235391"/>
                    <a:pt x="1646609" y="1133856"/>
                  </a:cubicBezTo>
                  <a:cubicBezTo>
                    <a:pt x="1641246" y="1109724"/>
                    <a:pt x="1641033" y="1084522"/>
                    <a:pt x="1634417" y="1060704"/>
                  </a:cubicBezTo>
                  <a:cubicBezTo>
                    <a:pt x="1596273" y="923385"/>
                    <a:pt x="1609815" y="950649"/>
                    <a:pt x="1561265" y="877824"/>
                  </a:cubicBezTo>
                  <a:cubicBezTo>
                    <a:pt x="1496368" y="899456"/>
                    <a:pt x="1548259" y="873842"/>
                    <a:pt x="1500305" y="926592"/>
                  </a:cubicBezTo>
                  <a:cubicBezTo>
                    <a:pt x="1469376" y="960614"/>
                    <a:pt x="1435281" y="991616"/>
                    <a:pt x="1402769" y="1024128"/>
                  </a:cubicBezTo>
                  <a:cubicBezTo>
                    <a:pt x="1390577" y="1036320"/>
                    <a:pt x="1375064" y="1045919"/>
                    <a:pt x="1366193" y="1060704"/>
                  </a:cubicBezTo>
                  <a:lnTo>
                    <a:pt x="1329617" y="1121664"/>
                  </a:lnTo>
                  <a:cubicBezTo>
                    <a:pt x="1303831" y="1224807"/>
                    <a:pt x="1338958" y="1119844"/>
                    <a:pt x="1280849" y="1207008"/>
                  </a:cubicBezTo>
                  <a:cubicBezTo>
                    <a:pt x="1248841" y="1255020"/>
                    <a:pt x="1296660" y="1239266"/>
                    <a:pt x="1232081" y="1267968"/>
                  </a:cubicBezTo>
                  <a:cubicBezTo>
                    <a:pt x="1208593" y="1278407"/>
                    <a:pt x="1158929" y="1318055"/>
                    <a:pt x="1158929" y="1292352"/>
                  </a:cubicBezTo>
                  <a:lnTo>
                    <a:pt x="1158929" y="1048512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3" name="Oval 162"/>
            <p:cNvSpPr/>
            <p:nvPr/>
          </p:nvSpPr>
          <p:spPr>
            <a:xfrm>
              <a:off x="2739611" y="3984752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4" name="Oval 163"/>
            <p:cNvSpPr/>
            <p:nvPr/>
          </p:nvSpPr>
          <p:spPr>
            <a:xfrm>
              <a:off x="2603270" y="3667041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2323389" y="4067832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3063061" y="3596974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2725857" y="4547326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4216158" y="2486397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738352" y="481257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0" name="Oval 169"/>
            <p:cNvSpPr/>
            <p:nvPr/>
          </p:nvSpPr>
          <p:spPr>
            <a:xfrm>
              <a:off x="4410571" y="232991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4324127" y="2642569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2" name="Oval 171"/>
            <p:cNvSpPr/>
            <p:nvPr/>
          </p:nvSpPr>
          <p:spPr>
            <a:xfrm>
              <a:off x="3964773" y="390058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3" name="Oval 172"/>
            <p:cNvSpPr/>
            <p:nvPr/>
          </p:nvSpPr>
          <p:spPr>
            <a:xfrm>
              <a:off x="4109001" y="2481833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4" name="Oval 173"/>
            <p:cNvSpPr/>
            <p:nvPr/>
          </p:nvSpPr>
          <p:spPr>
            <a:xfrm>
              <a:off x="4557649" y="247268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5" name="Oval 174"/>
            <p:cNvSpPr/>
            <p:nvPr/>
          </p:nvSpPr>
          <p:spPr>
            <a:xfrm>
              <a:off x="3736173" y="367198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6" name="Oval 175"/>
            <p:cNvSpPr/>
            <p:nvPr/>
          </p:nvSpPr>
          <p:spPr>
            <a:xfrm>
              <a:off x="4517728" y="5507534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3772300" y="4960802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8" name="Oval 177"/>
            <p:cNvSpPr/>
            <p:nvPr/>
          </p:nvSpPr>
          <p:spPr>
            <a:xfrm>
              <a:off x="3647789" y="4759626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79" name="Oval 178"/>
            <p:cNvSpPr/>
            <p:nvPr/>
          </p:nvSpPr>
          <p:spPr>
            <a:xfrm>
              <a:off x="4360736" y="5702472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4298689" y="5550268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4771989" y="5917317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2337881" y="5347426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4912341" y="4834741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4" name="Oval 183"/>
            <p:cNvSpPr/>
            <p:nvPr/>
          </p:nvSpPr>
          <p:spPr>
            <a:xfrm>
              <a:off x="5106754" y="467826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5" name="Oval 184"/>
            <p:cNvSpPr/>
            <p:nvPr/>
          </p:nvSpPr>
          <p:spPr>
            <a:xfrm>
              <a:off x="5020310" y="4990913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6" name="Oval 185"/>
            <p:cNvSpPr/>
            <p:nvPr/>
          </p:nvSpPr>
          <p:spPr>
            <a:xfrm>
              <a:off x="4805184" y="483017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7" name="Oval 186"/>
            <p:cNvSpPr/>
            <p:nvPr/>
          </p:nvSpPr>
          <p:spPr>
            <a:xfrm>
              <a:off x="5253832" y="4821025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1348259" y="4045016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89" name="Oval 188"/>
            <p:cNvSpPr/>
            <p:nvPr/>
          </p:nvSpPr>
          <p:spPr>
            <a:xfrm>
              <a:off x="1542671" y="3888536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0" name="Oval 189"/>
            <p:cNvSpPr/>
            <p:nvPr/>
          </p:nvSpPr>
          <p:spPr>
            <a:xfrm>
              <a:off x="1456228" y="4201187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1" name="Oval 190"/>
            <p:cNvSpPr/>
            <p:nvPr/>
          </p:nvSpPr>
          <p:spPr>
            <a:xfrm>
              <a:off x="1241102" y="4040452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2" name="Oval 191"/>
            <p:cNvSpPr/>
            <p:nvPr/>
          </p:nvSpPr>
          <p:spPr>
            <a:xfrm>
              <a:off x="1689749" y="4031300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4694138" y="3515084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4" name="Oval 193"/>
            <p:cNvSpPr/>
            <p:nvPr/>
          </p:nvSpPr>
          <p:spPr>
            <a:xfrm>
              <a:off x="4888551" y="3358604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5" name="Oval 194"/>
            <p:cNvSpPr/>
            <p:nvPr/>
          </p:nvSpPr>
          <p:spPr>
            <a:xfrm>
              <a:off x="4802108" y="3671255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6" name="Oval 195"/>
            <p:cNvSpPr/>
            <p:nvPr/>
          </p:nvSpPr>
          <p:spPr>
            <a:xfrm>
              <a:off x="4586981" y="3510520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7" name="Oval 196"/>
            <p:cNvSpPr/>
            <p:nvPr/>
          </p:nvSpPr>
          <p:spPr>
            <a:xfrm>
              <a:off x="5035629" y="3501368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8" name="Oval 197"/>
            <p:cNvSpPr/>
            <p:nvPr/>
          </p:nvSpPr>
          <p:spPr>
            <a:xfrm>
              <a:off x="3729030" y="2344783"/>
              <a:ext cx="321471" cy="3214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199" name="Freeform 198"/>
            <p:cNvSpPr/>
            <p:nvPr/>
          </p:nvSpPr>
          <p:spPr>
            <a:xfrm>
              <a:off x="3655047" y="2777342"/>
              <a:ext cx="190977" cy="148232"/>
            </a:xfrm>
            <a:custGeom>
              <a:avLst/>
              <a:gdLst>
                <a:gd name="connsiteX0" fmla="*/ 85344 w 254636"/>
                <a:gd name="connsiteY0" fmla="*/ 2570 h 197642"/>
                <a:gd name="connsiteX1" fmla="*/ 85344 w 254636"/>
                <a:gd name="connsiteY1" fmla="*/ 2570 h 197642"/>
                <a:gd name="connsiteX2" fmla="*/ 207264 w 254636"/>
                <a:gd name="connsiteY2" fmla="*/ 14762 h 197642"/>
                <a:gd name="connsiteX3" fmla="*/ 219456 w 254636"/>
                <a:gd name="connsiteY3" fmla="*/ 148874 h 197642"/>
                <a:gd name="connsiteX4" fmla="*/ 146304 w 254636"/>
                <a:gd name="connsiteY4" fmla="*/ 173258 h 197642"/>
                <a:gd name="connsiteX5" fmla="*/ 109728 w 254636"/>
                <a:gd name="connsiteY5" fmla="*/ 197642 h 197642"/>
                <a:gd name="connsiteX6" fmla="*/ 24384 w 254636"/>
                <a:gd name="connsiteY6" fmla="*/ 136682 h 197642"/>
                <a:gd name="connsiteX7" fmla="*/ 0 w 254636"/>
                <a:gd name="connsiteY7" fmla="*/ 100106 h 197642"/>
                <a:gd name="connsiteX8" fmla="*/ 85344 w 254636"/>
                <a:gd name="connsiteY8" fmla="*/ 87914 h 197642"/>
                <a:gd name="connsiteX9" fmla="*/ 85344 w 254636"/>
                <a:gd name="connsiteY9" fmla="*/ 14762 h 197642"/>
                <a:gd name="connsiteX10" fmla="*/ 24384 w 254636"/>
                <a:gd name="connsiteY10" fmla="*/ 2570 h 197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4636" h="197642">
                  <a:moveTo>
                    <a:pt x="85344" y="2570"/>
                  </a:moveTo>
                  <a:lnTo>
                    <a:pt x="85344" y="2570"/>
                  </a:lnTo>
                  <a:cubicBezTo>
                    <a:pt x="125984" y="6634"/>
                    <a:pt x="168517" y="1846"/>
                    <a:pt x="207264" y="14762"/>
                  </a:cubicBezTo>
                  <a:cubicBezTo>
                    <a:pt x="254636" y="30553"/>
                    <a:pt x="222703" y="144236"/>
                    <a:pt x="219456" y="148874"/>
                  </a:cubicBezTo>
                  <a:cubicBezTo>
                    <a:pt x="204716" y="169931"/>
                    <a:pt x="167690" y="159001"/>
                    <a:pt x="146304" y="173258"/>
                  </a:cubicBezTo>
                  <a:lnTo>
                    <a:pt x="109728" y="197642"/>
                  </a:lnTo>
                  <a:cubicBezTo>
                    <a:pt x="88960" y="183797"/>
                    <a:pt x="39507" y="151805"/>
                    <a:pt x="24384" y="136682"/>
                  </a:cubicBezTo>
                  <a:cubicBezTo>
                    <a:pt x="14023" y="126321"/>
                    <a:pt x="8128" y="112298"/>
                    <a:pt x="0" y="100106"/>
                  </a:cubicBezTo>
                  <a:cubicBezTo>
                    <a:pt x="28448" y="96042"/>
                    <a:pt x="59641" y="100765"/>
                    <a:pt x="85344" y="87914"/>
                  </a:cubicBezTo>
                  <a:cubicBezTo>
                    <a:pt x="107019" y="77077"/>
                    <a:pt x="96181" y="25599"/>
                    <a:pt x="85344" y="14762"/>
                  </a:cubicBezTo>
                  <a:cubicBezTo>
                    <a:pt x="70582" y="0"/>
                    <a:pt x="42947" y="2570"/>
                    <a:pt x="24384" y="2570"/>
                  </a:cubicBezTo>
                </a:path>
              </a:pathLst>
            </a:custGeom>
            <a:solidFill>
              <a:srgbClr val="B6509E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2312932" y="5195391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201" name="Oval 200"/>
            <p:cNvSpPr/>
            <p:nvPr/>
          </p:nvSpPr>
          <p:spPr>
            <a:xfrm>
              <a:off x="2148428" y="5334922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3943988" y="5900849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  <p:sp>
          <p:nvSpPr>
            <p:cNvPr id="203" name="Oval 202"/>
            <p:cNvSpPr/>
            <p:nvPr/>
          </p:nvSpPr>
          <p:spPr>
            <a:xfrm>
              <a:off x="1176168" y="4262726"/>
              <a:ext cx="107157" cy="160736"/>
            </a:xfrm>
            <a:prstGeom prst="ellipse">
              <a:avLst/>
            </a:prstGeom>
            <a:solidFill>
              <a:srgbClr val="2012D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7796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213C38-3DE7-4C34-B408-369728A6D8AE}">
  <we:reference id="wa104178141" version="2.0.0.0" store="en-US" storeType="OMEX"/>
  <we:alternateReferences>
    <we:reference id="WA104178141" version="2.0.0.0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23111</TotalTime>
  <Words>2786</Words>
  <Application>Microsoft Office PowerPoint</Application>
  <PresentationFormat>On-screen Show (4:3)</PresentationFormat>
  <Paragraphs>348</Paragraphs>
  <Slides>33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Verdana</vt:lpstr>
      <vt:lpstr>blank</vt:lpstr>
      <vt:lpstr>Enfoque Territorial del Desarrollo Local</vt:lpstr>
      <vt:lpstr>Contenido</vt:lpstr>
      <vt:lpstr>1. Enfoque territorial del Desarrollo Local (ETDL)</vt:lpstr>
      <vt:lpstr>Territorio…</vt:lpstr>
      <vt:lpstr>Qué entendemos por Desarrollo Local con Enfoque Territorial?</vt:lpstr>
      <vt:lpstr>PowerPoint Presentation</vt:lpstr>
      <vt:lpstr>Qué entendemos por Desarrollo Local?</vt:lpstr>
      <vt:lpstr>2. Por qué necesitamos el ETDL?</vt:lpstr>
      <vt:lpstr>PowerPoint Presentation</vt:lpstr>
      <vt:lpstr>3. Bloques de construcción de la política de desarrollo local con enfoque territorial</vt:lpstr>
      <vt:lpstr>PowerPoint Presentation</vt:lpstr>
      <vt:lpstr>Gobiernos locales y su importancia para el ETDL</vt:lpstr>
      <vt:lpstr>Definición de autonomía en Colombia</vt:lpstr>
      <vt:lpstr>PowerPoint Presentation</vt:lpstr>
      <vt:lpstr>Liderazgo y capacidad gerencial</vt:lpstr>
      <vt:lpstr>Capacidad administrativa</vt:lpstr>
      <vt:lpstr>PowerPoint Presentation</vt:lpstr>
      <vt:lpstr>Instituciones y capacidad a nivel sub-nacional</vt:lpstr>
      <vt:lpstr>Ciudadanía Activa y acuerdos público-privados</vt:lpstr>
      <vt:lpstr>ETDL: Apalancamiento y movilización Recursos locales… efecto incremental</vt:lpstr>
      <vt:lpstr>Ciudadanía Activa y acuerdos público-privados</vt:lpstr>
      <vt:lpstr>PowerPoint Presentation</vt:lpstr>
      <vt:lpstr>Alcance amplio e integral del desarrollo local</vt:lpstr>
      <vt:lpstr>Sistema de Planificación mejorado(2)</vt:lpstr>
      <vt:lpstr>PowerPoint Presentation</vt:lpstr>
      <vt:lpstr>Instrumentos financieros diversificados y mejorados (3)</vt:lpstr>
      <vt:lpstr>Mejores instituciones y espacio para innovación en la implementación (4)</vt:lpstr>
      <vt:lpstr>Mejores instituciones y espacio para innovación en la implementación (4)</vt:lpstr>
      <vt:lpstr>PowerPoint Presentation</vt:lpstr>
      <vt:lpstr>Políticas nacionales para el ETDL: Política de Desarrollo Urbano</vt:lpstr>
      <vt:lpstr>Políticas nacionales para el ETDL: Política de Desarrollo Rural</vt:lpstr>
      <vt:lpstr>PowerPoint Presentation</vt:lpstr>
      <vt:lpstr>    ¡MUCHAS GRACIAS POR SU ATENCION!  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Alfonso Garcia Salaues</dc:creator>
  <cp:lastModifiedBy>Alfonso Garcia Salaues</cp:lastModifiedBy>
  <cp:revision>316</cp:revision>
  <dcterms:created xsi:type="dcterms:W3CDTF">2015-03-31T15:02:49Z</dcterms:created>
  <dcterms:modified xsi:type="dcterms:W3CDTF">2015-06-01T12:33:20Z</dcterms:modified>
</cp:coreProperties>
</file>