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8" r:id="rId7"/>
    <p:sldId id="261" r:id="rId8"/>
    <p:sldId id="262" r:id="rId9"/>
    <p:sldId id="263" r:id="rId10"/>
    <p:sldId id="269" r:id="rId11"/>
    <p:sldId id="264" r:id="rId12"/>
    <p:sldId id="274" r:id="rId13"/>
    <p:sldId id="273" r:id="rId14"/>
    <p:sldId id="270" r:id="rId15"/>
    <p:sldId id="265" r:id="rId16"/>
    <p:sldId id="271" r:id="rId17"/>
    <p:sldId id="266" r:id="rId18"/>
    <p:sldId id="267" r:id="rId19"/>
    <p:sldId id="272" r:id="rId20"/>
    <p:sldId id="276" r:id="rId21"/>
    <p:sldId id="275" r:id="rId22"/>
    <p:sldId id="278" r:id="rId23"/>
    <p:sldId id="279" r:id="rId24"/>
    <p:sldId id="280" r:id="rId25"/>
    <p:sldId id="277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 Zegers" initials="M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33" autoAdjust="0"/>
  </p:normalViewPr>
  <p:slideViewPr>
    <p:cSldViewPr snapToGrid="0" snapToObjects="1">
      <p:cViewPr varScale="1">
        <p:scale>
          <a:sx n="102" d="100"/>
          <a:sy n="102" d="100"/>
        </p:scale>
        <p:origin x="-10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418341824919"/>
          <c:y val="0.0417335473515249"/>
          <c:w val="0.667470966856135"/>
          <c:h val="0.7650704616979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% informal sector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Feuil1!$A$2:$A$6</c:f>
              <c:strCache>
                <c:ptCount val="5"/>
                <c:pt idx="0">
                  <c:v>Sub-Saharan Africa</c:v>
                </c:pt>
                <c:pt idx="1">
                  <c:v>Asia</c:v>
                </c:pt>
                <c:pt idx="2">
                  <c:v>Latin America</c:v>
                </c:pt>
                <c:pt idx="3">
                  <c:v>Northern Africa</c:v>
                </c:pt>
                <c:pt idx="4">
                  <c:v>Transition eoconomies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80.4</c:v>
                </c:pt>
                <c:pt idx="1">
                  <c:v>79.4</c:v>
                </c:pt>
                <c:pt idx="2">
                  <c:v>64.6</c:v>
                </c:pt>
                <c:pt idx="3">
                  <c:v>63.0</c:v>
                </c:pt>
                <c:pt idx="4">
                  <c:v>50.5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% informal employment outside the informal sector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Feuil1!$A$2:$A$6</c:f>
              <c:strCache>
                <c:ptCount val="5"/>
                <c:pt idx="0">
                  <c:v>Sub-Saharan Africa</c:v>
                </c:pt>
                <c:pt idx="1">
                  <c:v>Asia</c:v>
                </c:pt>
                <c:pt idx="2">
                  <c:v>Latin America</c:v>
                </c:pt>
                <c:pt idx="3">
                  <c:v>Northern Africa</c:v>
                </c:pt>
                <c:pt idx="4">
                  <c:v>Transition eoconomies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19.6</c:v>
                </c:pt>
                <c:pt idx="1">
                  <c:v>20.6</c:v>
                </c:pt>
                <c:pt idx="2">
                  <c:v>35.4</c:v>
                </c:pt>
                <c:pt idx="3">
                  <c:v>37.0</c:v>
                </c:pt>
                <c:pt idx="4">
                  <c:v>49.5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6536568"/>
        <c:axId val="-2116080888"/>
      </c:barChart>
      <c:catAx>
        <c:axId val="-2116536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 i="0" baseline="4000"/>
            </a:pPr>
            <a:endParaRPr lang="fr-FR"/>
          </a:p>
        </c:txPr>
        <c:crossAx val="-2116080888"/>
        <c:crosses val="autoZero"/>
        <c:auto val="1"/>
        <c:lblAlgn val="ctr"/>
        <c:lblOffset val="100"/>
        <c:noMultiLvlLbl val="0"/>
      </c:catAx>
      <c:valAx>
        <c:axId val="-2116080888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-2116536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040555386922"/>
          <c:y val="0.249066366704162"/>
          <c:w val="0.197135949814539"/>
          <c:h val="0.354194714424742"/>
        </c:manualLayout>
      </c:layout>
      <c:overlay val="0"/>
      <c:txPr>
        <a:bodyPr/>
        <a:lstStyle/>
        <a:p>
          <a:pPr>
            <a:defRPr sz="1200" b="1" i="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Women's share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Feuil1!$A$3:$A$7</c:f>
              <c:strCache>
                <c:ptCount val="5"/>
                <c:pt idx="0">
                  <c:v>Middle East North Africa</c:v>
                </c:pt>
                <c:pt idx="1">
                  <c:v>Asia</c:v>
                </c:pt>
                <c:pt idx="2">
                  <c:v>Transition countries</c:v>
                </c:pt>
                <c:pt idx="3">
                  <c:v>Sub-Saharan Africa</c:v>
                </c:pt>
                <c:pt idx="4">
                  <c:v>Latin America</c:v>
                </c:pt>
              </c:strCache>
            </c:strRef>
          </c:cat>
          <c:val>
            <c:numRef>
              <c:f>Feuil1!$B$3:$B$7</c:f>
              <c:numCache>
                <c:formatCode>0.0%</c:formatCode>
                <c:ptCount val="5"/>
                <c:pt idx="0">
                  <c:v>0.253</c:v>
                </c:pt>
                <c:pt idx="1">
                  <c:v>0.313</c:v>
                </c:pt>
                <c:pt idx="2">
                  <c:v>0.389</c:v>
                </c:pt>
                <c:pt idx="3">
                  <c:v>0.444</c:v>
                </c:pt>
                <c:pt idx="4">
                  <c:v>0.534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275800"/>
        <c:axId val="2102170216"/>
      </c:barChart>
      <c:catAx>
        <c:axId val="2102275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fr-FR"/>
          </a:p>
        </c:txPr>
        <c:crossAx val="2102170216"/>
        <c:crosses val="autoZero"/>
        <c:auto val="1"/>
        <c:lblAlgn val="ctr"/>
        <c:lblOffset val="100"/>
        <c:noMultiLvlLbl val="0"/>
      </c:catAx>
      <c:valAx>
        <c:axId val="210217021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102275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Feuil1!$B$19</c:f>
              <c:strCache>
                <c:ptCount val="1"/>
                <c:pt idx="0">
                  <c:v>Prevalence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Feuil1!$A$20:$A$24</c:f>
              <c:strCache>
                <c:ptCount val="5"/>
                <c:pt idx="0">
                  <c:v>Transition countries</c:v>
                </c:pt>
                <c:pt idx="1">
                  <c:v>Middle East North Africa</c:v>
                </c:pt>
                <c:pt idx="2">
                  <c:v>Sub-Saharan Africa</c:v>
                </c:pt>
                <c:pt idx="3">
                  <c:v>Asia</c:v>
                </c:pt>
                <c:pt idx="4">
                  <c:v>Latin America</c:v>
                </c:pt>
              </c:strCache>
            </c:strRef>
          </c:cat>
          <c:val>
            <c:numRef>
              <c:f>Feuil1!$B$20:$B$24</c:f>
              <c:numCache>
                <c:formatCode>0.0%</c:formatCode>
                <c:ptCount val="5"/>
                <c:pt idx="0">
                  <c:v>0.082</c:v>
                </c:pt>
                <c:pt idx="1">
                  <c:v>0.24</c:v>
                </c:pt>
                <c:pt idx="2">
                  <c:v>0.279</c:v>
                </c:pt>
                <c:pt idx="3">
                  <c:v>0.293</c:v>
                </c:pt>
                <c:pt idx="4">
                  <c:v>0.483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8332680"/>
        <c:axId val="2102303768"/>
      </c:barChart>
      <c:catAx>
        <c:axId val="-2128332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fr-FR"/>
          </a:p>
        </c:txPr>
        <c:crossAx val="2102303768"/>
        <c:crosses val="autoZero"/>
        <c:auto val="1"/>
        <c:lblAlgn val="ctr"/>
        <c:lblOffset val="100"/>
        <c:noMultiLvlLbl val="0"/>
      </c:catAx>
      <c:valAx>
        <c:axId val="210230376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-2128332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047025371829"/>
          <c:y val="0.0601851851851852"/>
          <c:w val="0.678009623797025"/>
          <c:h val="0.7388119714202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Feuil2!$A$3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Feuil2!$B$2:$D$2</c:f>
              <c:strCache>
                <c:ptCount val="3"/>
                <c:pt idx="0">
                  <c:v>Main jobs</c:v>
                </c:pt>
                <c:pt idx="1">
                  <c:v>Secondary jobs</c:v>
                </c:pt>
                <c:pt idx="2">
                  <c:v>Total number of jobs </c:v>
                </c:pt>
              </c:strCache>
            </c:strRef>
          </c:cat>
          <c:val>
            <c:numRef>
              <c:f>Feuil2!$B$3:$D$3</c:f>
              <c:numCache>
                <c:formatCode>General</c:formatCode>
                <c:ptCount val="3"/>
                <c:pt idx="0">
                  <c:v>41.0</c:v>
                </c:pt>
                <c:pt idx="1">
                  <c:v>78.0</c:v>
                </c:pt>
                <c:pt idx="2">
                  <c:v>69.0</c:v>
                </c:pt>
              </c:numCache>
            </c:numRef>
          </c:val>
        </c:ser>
        <c:ser>
          <c:idx val="1"/>
          <c:order val="1"/>
          <c:tx>
            <c:strRef>
              <c:f>Feuil2!$A$4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Feuil2!$B$2:$D$2</c:f>
              <c:strCache>
                <c:ptCount val="3"/>
                <c:pt idx="0">
                  <c:v>Main jobs</c:v>
                </c:pt>
                <c:pt idx="1">
                  <c:v>Secondary jobs</c:v>
                </c:pt>
                <c:pt idx="2">
                  <c:v>Total number of jobs </c:v>
                </c:pt>
              </c:strCache>
            </c:strRef>
          </c:cat>
          <c:val>
            <c:numRef>
              <c:f>Feuil2!$B$4:$D$4</c:f>
              <c:numCache>
                <c:formatCode>General</c:formatCode>
                <c:ptCount val="3"/>
                <c:pt idx="0">
                  <c:v>59.0</c:v>
                </c:pt>
                <c:pt idx="1">
                  <c:v>22.0</c:v>
                </c:pt>
                <c:pt idx="2">
                  <c:v>31.0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2375032"/>
        <c:axId val="2102368712"/>
      </c:barChart>
      <c:catAx>
        <c:axId val="2102375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2102368712"/>
        <c:crosses val="autoZero"/>
        <c:auto val="1"/>
        <c:lblAlgn val="ctr"/>
        <c:lblOffset val="100"/>
        <c:noMultiLvlLbl val="0"/>
      </c:catAx>
      <c:valAx>
        <c:axId val="2102368712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2102375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2533020919262"/>
          <c:y val="0.271500045950088"/>
          <c:w val="0.204371115544453"/>
          <c:h val="0.473285046559193"/>
        </c:manualLayout>
      </c:layout>
      <c:overlay val="0"/>
      <c:txPr>
        <a:bodyPr/>
        <a:lstStyle/>
        <a:p>
          <a:pPr>
            <a:defRPr sz="1400" b="1" i="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047025371829"/>
          <c:y val="0.0601851851851852"/>
          <c:w val="0.708871828521435"/>
          <c:h val="0.7388119714202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Feuil2!$A$7</c:f>
              <c:strCache>
                <c:ptCount val="1"/>
                <c:pt idx="0">
                  <c:v>Urban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Feuil2!$B$6:$D$6</c:f>
              <c:strCache>
                <c:ptCount val="3"/>
                <c:pt idx="0">
                  <c:v>Main jobs</c:v>
                </c:pt>
                <c:pt idx="1">
                  <c:v>Secondary jobs</c:v>
                </c:pt>
                <c:pt idx="2">
                  <c:v>Total number of jobs </c:v>
                </c:pt>
              </c:strCache>
            </c:strRef>
          </c:cat>
          <c:val>
            <c:numRef>
              <c:f>Feuil2!$B$7:$D$7</c:f>
              <c:numCache>
                <c:formatCode>General</c:formatCode>
                <c:ptCount val="3"/>
                <c:pt idx="0">
                  <c:v>55.0</c:v>
                </c:pt>
                <c:pt idx="1">
                  <c:v>2.0</c:v>
                </c:pt>
                <c:pt idx="2">
                  <c:v>15.0</c:v>
                </c:pt>
              </c:numCache>
            </c:numRef>
          </c:val>
        </c:ser>
        <c:ser>
          <c:idx val="1"/>
          <c:order val="1"/>
          <c:tx>
            <c:strRef>
              <c:f>Feuil2!$A$8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Feuil2!$B$6:$D$6</c:f>
              <c:strCache>
                <c:ptCount val="3"/>
                <c:pt idx="0">
                  <c:v>Main jobs</c:v>
                </c:pt>
                <c:pt idx="1">
                  <c:v>Secondary jobs</c:v>
                </c:pt>
                <c:pt idx="2">
                  <c:v>Total number of jobs </c:v>
                </c:pt>
              </c:strCache>
            </c:strRef>
          </c:cat>
          <c:val>
            <c:numRef>
              <c:f>Feuil2!$B$8:$D$8</c:f>
              <c:numCache>
                <c:formatCode>General</c:formatCode>
                <c:ptCount val="3"/>
                <c:pt idx="0">
                  <c:v>45.0</c:v>
                </c:pt>
                <c:pt idx="1">
                  <c:v>98.0</c:v>
                </c:pt>
                <c:pt idx="2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1791752"/>
        <c:axId val="2101794760"/>
      </c:barChart>
      <c:catAx>
        <c:axId val="2101791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2101794760"/>
        <c:crosses val="autoZero"/>
        <c:auto val="1"/>
        <c:lblAlgn val="ctr"/>
        <c:lblOffset val="100"/>
        <c:noMultiLvlLbl val="0"/>
      </c:catAx>
      <c:valAx>
        <c:axId val="2101794760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2101791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3050087998017"/>
          <c:y val="0.372935757338168"/>
          <c:w val="0.196949912001983"/>
          <c:h val="0.254128485323663"/>
        </c:manualLayout>
      </c:layout>
      <c:overlay val="0"/>
      <c:txPr>
        <a:bodyPr/>
        <a:lstStyle/>
        <a:p>
          <a:pPr>
            <a:defRPr sz="1400" b="1" i="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047025371829"/>
          <c:y val="0.0601851851851852"/>
          <c:w val="0.607286307961505"/>
          <c:h val="0.672144940215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Feuil2!$A$10</c:f>
              <c:strCache>
                <c:ptCount val="1"/>
                <c:pt idx="0">
                  <c:v>Production activities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Feuil2!$B$9:$D$9</c:f>
              <c:strCache>
                <c:ptCount val="3"/>
                <c:pt idx="0">
                  <c:v>Main jobs</c:v>
                </c:pt>
                <c:pt idx="1">
                  <c:v>Secondary jobs</c:v>
                </c:pt>
                <c:pt idx="2">
                  <c:v>Total number of jobs </c:v>
                </c:pt>
              </c:strCache>
            </c:strRef>
          </c:cat>
          <c:val>
            <c:numRef>
              <c:f>Feuil2!$B$10:$D$10</c:f>
              <c:numCache>
                <c:formatCode>General</c:formatCode>
                <c:ptCount val="3"/>
                <c:pt idx="0">
                  <c:v>25.0</c:v>
                </c:pt>
                <c:pt idx="1">
                  <c:v>61.0</c:v>
                </c:pt>
                <c:pt idx="2">
                  <c:v>52.0</c:v>
                </c:pt>
              </c:numCache>
            </c:numRef>
          </c:val>
        </c:ser>
        <c:ser>
          <c:idx val="1"/>
          <c:order val="1"/>
          <c:tx>
            <c:strRef>
              <c:f>Feuil2!$A$11</c:f>
              <c:strCache>
                <c:ptCount val="1"/>
                <c:pt idx="0">
                  <c:v>Trade and services activities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Feuil2!$B$9:$D$9</c:f>
              <c:strCache>
                <c:ptCount val="3"/>
                <c:pt idx="0">
                  <c:v>Main jobs</c:v>
                </c:pt>
                <c:pt idx="1">
                  <c:v>Secondary jobs</c:v>
                </c:pt>
                <c:pt idx="2">
                  <c:v>Total number of jobs </c:v>
                </c:pt>
              </c:strCache>
            </c:strRef>
          </c:cat>
          <c:val>
            <c:numRef>
              <c:f>Feuil2!$B$11:$D$11</c:f>
              <c:numCache>
                <c:formatCode>General</c:formatCode>
                <c:ptCount val="3"/>
                <c:pt idx="0">
                  <c:v>75.0</c:v>
                </c:pt>
                <c:pt idx="1">
                  <c:v>39.0</c:v>
                </c:pt>
                <c:pt idx="2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2079528"/>
        <c:axId val="2102082536"/>
      </c:barChart>
      <c:catAx>
        <c:axId val="2102079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2102082536"/>
        <c:crosses val="autoZero"/>
        <c:auto val="1"/>
        <c:lblAlgn val="ctr"/>
        <c:lblOffset val="100"/>
        <c:noMultiLvlLbl val="0"/>
      </c:catAx>
      <c:valAx>
        <c:axId val="2102082536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fr-FR"/>
          </a:p>
        </c:txPr>
        <c:crossAx val="2102079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9135098609348"/>
          <c:y val="0.108277025133024"/>
          <c:w val="0.267217876637395"/>
          <c:h val="0.675031052392685"/>
        </c:manualLayout>
      </c:layout>
      <c:overlay val="0"/>
      <c:txPr>
        <a:bodyPr/>
        <a:lstStyle/>
        <a:p>
          <a:pPr>
            <a:defRPr sz="1400" b="1" i="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72A721B-7B93-1C44-A52D-13B68F81F051}" type="datetimeFigureOut">
              <a:rPr lang="fr-FR" smtClean="0"/>
              <a:t>02/06/2015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770238C-5510-3A4D-AA5C-ADBA50BA5618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300419" y="942164"/>
            <a:ext cx="8329795" cy="2430511"/>
          </a:xfrm>
        </p:spPr>
        <p:txBody>
          <a:bodyPr>
            <a:noAutofit/>
          </a:bodyPr>
          <a:lstStyle/>
          <a:p>
            <a:r>
              <a:rPr lang="en-GB" sz="6600" dirty="0" smtClean="0"/>
              <a:t>Informal Economy and Social Inclusion</a:t>
            </a:r>
            <a:r>
              <a:rPr lang="fr-FR" sz="6600" dirty="0" smtClean="0"/>
              <a:t> </a:t>
            </a:r>
            <a:endParaRPr lang="fr-FR" sz="66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4069057"/>
            <a:ext cx="6400800" cy="1884328"/>
          </a:xfrm>
        </p:spPr>
        <p:txBody>
          <a:bodyPr>
            <a:noAutofit/>
          </a:bodyPr>
          <a:lstStyle/>
          <a:p>
            <a:r>
              <a:rPr lang="en-GB" sz="3200" b="1" dirty="0"/>
              <a:t>Research Network Support Facility Seminar </a:t>
            </a:r>
            <a:endParaRPr lang="fr-FR" sz="3200" dirty="0"/>
          </a:p>
          <a:p>
            <a:r>
              <a:rPr lang="en-GB" sz="3200" b="1" dirty="0"/>
              <a:t> 1</a:t>
            </a:r>
            <a:r>
              <a:rPr lang="en-GB" sz="3200" b="1" baseline="30000" dirty="0"/>
              <a:t>st</a:t>
            </a:r>
            <a:r>
              <a:rPr lang="en-GB" sz="3200" b="1" dirty="0"/>
              <a:t>- 3</a:t>
            </a:r>
            <a:r>
              <a:rPr lang="en-GB" sz="3200" b="1" baseline="30000" dirty="0"/>
              <a:t>rd</a:t>
            </a:r>
            <a:r>
              <a:rPr lang="en-GB" sz="3200" b="1" dirty="0"/>
              <a:t> June 2015</a:t>
            </a:r>
            <a:endParaRPr lang="fr-FR" sz="3200" dirty="0"/>
          </a:p>
          <a:p>
            <a:r>
              <a:rPr lang="fr-FR" sz="3200" smtClean="0"/>
              <a:t>Jacques Charmes             Brussels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94438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463" y="211666"/>
            <a:ext cx="7825956" cy="914207"/>
          </a:xfrm>
        </p:spPr>
        <p:txBody>
          <a:bodyPr/>
          <a:lstStyle/>
          <a:p>
            <a:pPr algn="ctr"/>
            <a:r>
              <a:rPr lang="en-GB" sz="3200" dirty="0" smtClean="0"/>
              <a:t>Employment in the informal economy in the projects’ countries</a:t>
            </a:r>
            <a:endParaRPr lang="en-GB" sz="3200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110149"/>
              </p:ext>
            </p:extLst>
          </p:nvPr>
        </p:nvGraphicFramePr>
        <p:xfrm>
          <a:off x="643467" y="989711"/>
          <a:ext cx="7961952" cy="5868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0488"/>
                <a:gridCol w="1990488"/>
                <a:gridCol w="1990488"/>
                <a:gridCol w="1990488"/>
              </a:tblGrid>
              <a:tr h="433153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%</a:t>
                      </a:r>
                      <a:endParaRPr lang="en-GB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2000-04</a:t>
                      </a:r>
                      <a:endParaRPr lang="fr-FR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2005-09</a:t>
                      </a:r>
                      <a:endParaRPr lang="fr-FR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2010-14</a:t>
                      </a:r>
                      <a:endParaRPr lang="fr-FR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Egypt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45.9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51.2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49.6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Morocco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67.1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78.5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70.1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Burkina Faso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78.4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90.5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Côte d’Ivoire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69.7</a:t>
                      </a:r>
                      <a:r>
                        <a:rPr lang="fr-FR" sz="1800" b="1" dirty="0" smtClean="0">
                          <a:effectLst/>
                        </a:rPr>
                        <a:t> </a:t>
                      </a:r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Kenya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71.6 (1999)</a:t>
                      </a:r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76.8</a:t>
                      </a:r>
                      <a:r>
                        <a:rPr lang="fr-FR" sz="1800" b="1" dirty="0" smtClean="0">
                          <a:effectLst/>
                        </a:rPr>
                        <a:t> </a:t>
                      </a:r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Mali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82.7</a:t>
                      </a:r>
                      <a:r>
                        <a:rPr lang="fr-FR" sz="1800" b="1" dirty="0" smtClean="0">
                          <a:effectLst/>
                        </a:rPr>
                        <a:t> </a:t>
                      </a:r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Niger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88.8</a:t>
                      </a:r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88.5</a:t>
                      </a:r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Tanzania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i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57.7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i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46.0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Zimbabwe</a:t>
                      </a:r>
                      <a:endParaRPr lang="en-GB" sz="1800" noProof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51.6</a:t>
                      </a:r>
                      <a:r>
                        <a:rPr lang="fr-FR" sz="1800" b="1" dirty="0" smtClean="0">
                          <a:effectLst/>
                        </a:rPr>
                        <a:t> </a:t>
                      </a:r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Bolivia</a:t>
                      </a:r>
                      <a:endParaRPr lang="en-GB" sz="1800" noProof="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75.1</a:t>
                      </a:r>
                      <a:r>
                        <a:rPr lang="fr-FR" sz="1800" b="1" dirty="0" smtClean="0">
                          <a:effectLst/>
                        </a:rPr>
                        <a:t> </a:t>
                      </a:r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Colombia</a:t>
                      </a:r>
                      <a:endParaRPr lang="en-GB" sz="1800" noProof="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61.4</a:t>
                      </a:r>
                      <a:r>
                        <a:rPr lang="fr-FR" sz="1800" b="1" dirty="0" smtClean="0">
                          <a:effectLst/>
                        </a:rPr>
                        <a:t> </a:t>
                      </a:r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smtClean="0"/>
                        <a:t>Haiti</a:t>
                      </a:r>
                      <a:endParaRPr lang="en-GB" sz="1800" noProof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92.6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smtClean="0"/>
                        <a:t>Peru</a:t>
                      </a:r>
                      <a:endParaRPr lang="en-GB" sz="1800" noProof="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67.9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71.3</a:t>
                      </a:r>
                      <a:endParaRPr lang="fr-FR" sz="18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8822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n-lt"/>
                        </a:rPr>
                        <a:t>India</a:t>
                      </a:r>
                      <a:endParaRPr lang="en-GB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83.4 (1999)</a:t>
                      </a:r>
                      <a:endParaRPr lang="fr-FR" sz="1800" b="1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 </a:t>
                      </a:r>
                      <a:r>
                        <a:rPr lang="en-GB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84.2</a:t>
                      </a:r>
                      <a:endParaRPr lang="fr-FR" sz="1800" b="1" dirty="0" smtClean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83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Contribution of the informal sector to GDP</a:t>
            </a:r>
            <a:endParaRPr lang="en-GB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487930"/>
              </p:ext>
            </p:extLst>
          </p:nvPr>
        </p:nvGraphicFramePr>
        <p:xfrm>
          <a:off x="339483" y="1425389"/>
          <a:ext cx="8537332" cy="4978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333"/>
                <a:gridCol w="2134333"/>
                <a:gridCol w="2134333"/>
                <a:gridCol w="2134333"/>
              </a:tblGrid>
              <a:tr h="155484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Gross Value added (including agriculture) in % of total GDP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Gross Value added (excluding agriculture) in % of total GDP</a:t>
                      </a:r>
                    </a:p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Gross Value added (excluding agriculture) in % of non agricultural GDP</a:t>
                      </a:r>
                    </a:p>
                  </a:txBody>
                  <a:tcPr anchor="ctr"/>
                </a:tc>
              </a:tr>
              <a:tr h="68724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Middle East North Africa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36.2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26.2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29.2</a:t>
                      </a:r>
                      <a:endParaRPr lang="en-GB" dirty="0"/>
                    </a:p>
                  </a:txBody>
                  <a:tcPr anchor="ctr"/>
                </a:tc>
              </a:tr>
              <a:tr h="68724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Sub-Saharan</a:t>
                      </a:r>
                      <a:r>
                        <a:rPr lang="en-GB" baseline="0" dirty="0" smtClean="0"/>
                        <a:t> Africa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63.6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31.3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50.2</a:t>
                      </a:r>
                      <a:endParaRPr lang="en-GB" dirty="0"/>
                    </a:p>
                  </a:txBody>
                  <a:tcPr anchor="ctr"/>
                </a:tc>
              </a:tr>
              <a:tr h="680849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Latin America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29.2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24.0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29.3</a:t>
                      </a:r>
                      <a:endParaRPr lang="en-GB" dirty="0"/>
                    </a:p>
                  </a:txBody>
                  <a:tcPr anchor="ctr"/>
                </a:tc>
              </a:tr>
              <a:tr h="680849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India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54.2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38.4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46.3</a:t>
                      </a:r>
                      <a:endParaRPr lang="en-GB" dirty="0"/>
                    </a:p>
                  </a:txBody>
                  <a:tcPr anchor="ctr"/>
                </a:tc>
              </a:tr>
              <a:tr h="68724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Transition economies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19.5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10.7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13.9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75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Components of employment in the informal economy</a:t>
            </a:r>
            <a:endParaRPr lang="en-GB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351643"/>
              </p:ext>
            </p:extLst>
          </p:nvPr>
        </p:nvGraphicFramePr>
        <p:xfrm>
          <a:off x="237066" y="1549400"/>
          <a:ext cx="8678333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224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322 without face recognitio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84" y="0"/>
            <a:ext cx="3309716" cy="25016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459" y="326120"/>
            <a:ext cx="5164137" cy="1044388"/>
          </a:xfrm>
        </p:spPr>
        <p:txBody>
          <a:bodyPr/>
          <a:lstStyle/>
          <a:p>
            <a:pPr algn="ctr"/>
            <a:r>
              <a:rPr lang="en-GB" dirty="0" smtClean="0"/>
              <a:t>Child labour and Youth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2830" y="1753988"/>
            <a:ext cx="8470672" cy="4968604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GB" sz="2800" dirty="0" smtClean="0"/>
              <a:t>The above-presented estimates </a:t>
            </a:r>
            <a:endParaRPr lang="en-GB" sz="2800" dirty="0"/>
          </a:p>
          <a:p>
            <a:pPr marL="0" indent="0">
              <a:spcBef>
                <a:spcPts val="800"/>
              </a:spcBef>
              <a:buNone/>
            </a:pPr>
            <a:r>
              <a:rPr lang="en-GB" sz="2800" dirty="0" smtClean="0"/>
              <a:t>do not take into account children in employment</a:t>
            </a:r>
          </a:p>
          <a:p>
            <a:pPr lvl="1"/>
            <a:r>
              <a:rPr lang="en-GB" sz="2400" dirty="0" smtClean="0"/>
              <a:t>Prevalence of child employment at world level: 14.5% in 2008, 11.8% in 2012</a:t>
            </a:r>
          </a:p>
          <a:p>
            <a:r>
              <a:rPr lang="en-GB" sz="2800" dirty="0" smtClean="0"/>
              <a:t>Child labour is entirely informal</a:t>
            </a:r>
          </a:p>
          <a:p>
            <a:pPr lvl="1"/>
            <a:r>
              <a:rPr lang="en-GB" sz="2400" dirty="0" smtClean="0"/>
              <a:t>Prevalence at world level: 12.6% in 2008, 9.0% in 2012</a:t>
            </a:r>
          </a:p>
          <a:p>
            <a:pPr lvl="1"/>
            <a:r>
              <a:rPr lang="en-GB" sz="2400" dirty="0" smtClean="0"/>
              <a:t>Most of them in Asia and in sub-Saharan Africa</a:t>
            </a:r>
          </a:p>
          <a:p>
            <a:r>
              <a:rPr lang="en-GB" sz="2800" dirty="0" smtClean="0"/>
              <a:t>High rate of informality in youth employment: ¾ of employed youth are operating in the informal economy in Northern Africa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5455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Women in the informal economy</a:t>
            </a:r>
            <a:endParaRPr lang="en-GB" dirty="0"/>
          </a:p>
        </p:txBody>
      </p:sp>
      <p:graphicFrame>
        <p:nvGraphicFramePr>
          <p:cNvPr id="12" name="Espace réservé du contenu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9359218"/>
              </p:ext>
            </p:extLst>
          </p:nvPr>
        </p:nvGraphicFramePr>
        <p:xfrm>
          <a:off x="4711700" y="1549200"/>
          <a:ext cx="3657600" cy="233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Espace réservé du contenu 1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49361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/>
              <a:t>Women represent less that 50% of total employment in the informal economy, except in Latin America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But the prevalence of informal </a:t>
            </a:r>
            <a:r>
              <a:rPr lang="en-GB" sz="2400" dirty="0" smtClean="0"/>
              <a:t>jobs in total </a:t>
            </a:r>
            <a:r>
              <a:rPr lang="en-GB" sz="2400" dirty="0"/>
              <a:t>female </a:t>
            </a:r>
            <a:r>
              <a:rPr lang="en-GB" sz="2400" dirty="0" smtClean="0"/>
              <a:t>employment is low, except in Latin America, and shows that most women are employed in the formal economy</a:t>
            </a:r>
            <a:endParaRPr lang="en-GB" sz="2400" dirty="0"/>
          </a:p>
          <a:p>
            <a:endParaRPr lang="en-GB" dirty="0"/>
          </a:p>
        </p:txBody>
      </p:sp>
      <p:graphicFrame>
        <p:nvGraphicFramePr>
          <p:cNvPr id="16" name="Espace réservé du contenu 15"/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449012694"/>
              </p:ext>
            </p:extLst>
          </p:nvPr>
        </p:nvGraphicFramePr>
        <p:xfrm>
          <a:off x="4711700" y="3782280"/>
          <a:ext cx="3657600" cy="2540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637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2" grpId="0">
        <p:bldAsOne/>
      </p:bldGraphic>
      <p:bldGraphic spid="1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8082" y="264071"/>
            <a:ext cx="8072119" cy="1169459"/>
          </a:xfrm>
        </p:spPr>
        <p:txBody>
          <a:bodyPr/>
          <a:lstStyle/>
          <a:p>
            <a:pPr algn="ctr"/>
            <a:r>
              <a:rPr lang="en-GB" dirty="0" smtClean="0"/>
              <a:t>Multiple jobs in the informal economy</a:t>
            </a:r>
            <a:endParaRPr lang="en-GB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4"/>
          </p:nvPr>
        </p:nvSpPr>
        <p:spPr>
          <a:xfrm>
            <a:off x="326908" y="1546705"/>
            <a:ext cx="4384791" cy="233949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As regards main jobs, employment in the informal economy is mainly urban, masculine and tertiary in Burkina Faso</a:t>
            </a:r>
          </a:p>
          <a:p>
            <a:r>
              <a:rPr lang="en-GB" dirty="0" smtClean="0"/>
              <a:t>When taking secondary activities into account, employment in the informal economy becomes mainly rural, feminine and manufacturing</a:t>
            </a:r>
            <a:endParaRPr lang="en-GB" dirty="0"/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8429977"/>
              </p:ext>
            </p:extLst>
          </p:nvPr>
        </p:nvGraphicFramePr>
        <p:xfrm>
          <a:off x="4711700" y="1546705"/>
          <a:ext cx="4102248" cy="2339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Espace réservé du contenu 10"/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998676885"/>
              </p:ext>
            </p:extLst>
          </p:nvPr>
        </p:nvGraphicFramePr>
        <p:xfrm>
          <a:off x="528082" y="3992563"/>
          <a:ext cx="4183617" cy="240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Espace réservé du contenu 11"/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141871133"/>
              </p:ext>
            </p:extLst>
          </p:nvPr>
        </p:nvGraphicFramePr>
        <p:xfrm>
          <a:off x="4711699" y="3992562"/>
          <a:ext cx="4215409" cy="240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69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79463" y="380999"/>
            <a:ext cx="7583487" cy="3466899"/>
          </a:xfrm>
        </p:spPr>
        <p:txBody>
          <a:bodyPr/>
          <a:lstStyle/>
          <a:p>
            <a:pPr algn="ctr"/>
            <a:r>
              <a:rPr lang="en-GB" sz="4400" dirty="0" smtClean="0"/>
              <a:t>Informality and poverty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26907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6431" y="381000"/>
            <a:ext cx="8606117" cy="1044388"/>
          </a:xfrm>
        </p:spPr>
        <p:txBody>
          <a:bodyPr/>
          <a:lstStyle/>
          <a:p>
            <a:pPr algn="ctr"/>
            <a:r>
              <a:rPr lang="en-GB" dirty="0" smtClean="0"/>
              <a:t>Share of informal sector in household incomes (Sub-Saharan Africa)</a:t>
            </a:r>
            <a:endParaRPr lang="en-GB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715482"/>
              </p:ext>
            </p:extLst>
          </p:nvPr>
        </p:nvGraphicFramePr>
        <p:xfrm>
          <a:off x="246431" y="1828798"/>
          <a:ext cx="8738811" cy="4015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96"/>
                <a:gridCol w="891198"/>
                <a:gridCol w="1440335"/>
                <a:gridCol w="1126877"/>
                <a:gridCol w="1579835"/>
                <a:gridCol w="1063351"/>
                <a:gridCol w="1102019"/>
              </a:tblGrid>
              <a:tr h="1598465"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Agri</a:t>
                      </a:r>
                      <a:r>
                        <a:rPr lang="en-GB" sz="2400" dirty="0" smtClean="0"/>
                        <a:t>-culture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Informal sector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Wages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Transfers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Other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Total</a:t>
                      </a:r>
                      <a:endParaRPr lang="en-GB" sz="2400" dirty="0"/>
                    </a:p>
                  </a:txBody>
                  <a:tcPr/>
                </a:tc>
              </a:tr>
              <a:tr h="8055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National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43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24.6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16.7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13.3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100.0</a:t>
                      </a:r>
                      <a:endParaRPr lang="en-GB" sz="2400" dirty="0"/>
                    </a:p>
                  </a:txBody>
                  <a:tcPr/>
                </a:tc>
              </a:tr>
              <a:tr h="8055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Urban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7.5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36.3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38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16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4.6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100.0</a:t>
                      </a:r>
                      <a:endParaRPr lang="en-GB" sz="2400" dirty="0"/>
                    </a:p>
                  </a:txBody>
                  <a:tcPr/>
                </a:tc>
              </a:tr>
              <a:tr h="8055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Rural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58.6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7.6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12.4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4.3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100.0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91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Informal employment negatively related to GDP per capita</a:t>
            </a:r>
            <a:r>
              <a:rPr lang="fr-FR" dirty="0"/>
              <a:t> </a:t>
            </a:r>
          </a:p>
        </p:txBody>
      </p:sp>
      <p:pic>
        <p:nvPicPr>
          <p:cNvPr id="8" name="Picture 1"/>
          <p:cNvPicPr>
            <a:picLocks noGrp="1"/>
          </p:cNvPicPr>
          <p:nvPr>
            <p:ph idx="1"/>
          </p:nvPr>
        </p:nvPicPr>
        <p:blipFill>
          <a:blip r:embed="rId2"/>
          <a:srcRect l="1140" r="1140"/>
          <a:stretch>
            <a:fillRect/>
          </a:stretch>
        </p:blipFill>
        <p:spPr bwMode="auto">
          <a:xfrm>
            <a:off x="254000" y="1532467"/>
            <a:ext cx="8635999" cy="503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60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267" y="286967"/>
            <a:ext cx="8703375" cy="1313231"/>
          </a:xfrm>
        </p:spPr>
        <p:txBody>
          <a:bodyPr/>
          <a:lstStyle/>
          <a:p>
            <a:pPr algn="ctr"/>
            <a:r>
              <a:rPr lang="en-US" sz="3200" b="1" dirty="0"/>
              <a:t>Informal employment positively related to population living below </a:t>
            </a:r>
            <a:br>
              <a:rPr lang="en-US" sz="3200" b="1" dirty="0"/>
            </a:br>
            <a:r>
              <a:rPr lang="en-US" sz="3200" b="1" dirty="0" smtClean="0"/>
              <a:t>national </a:t>
            </a:r>
            <a:r>
              <a:rPr lang="en-US" sz="3200" b="1" dirty="0"/>
              <a:t>poverty line</a:t>
            </a:r>
            <a:r>
              <a:rPr lang="fr-FR" sz="3200" dirty="0"/>
              <a:t> </a:t>
            </a:r>
          </a:p>
        </p:txBody>
      </p:sp>
      <p:pic>
        <p:nvPicPr>
          <p:cNvPr id="4" name="Picture 2"/>
          <p:cNvPicPr>
            <a:picLocks noGrp="1"/>
          </p:cNvPicPr>
          <p:nvPr>
            <p:ph idx="1"/>
          </p:nvPr>
        </p:nvPicPr>
        <p:blipFill>
          <a:blip r:embed="rId2"/>
          <a:srcRect t="1228" b="1228"/>
          <a:stretch>
            <a:fillRect/>
          </a:stretch>
        </p:blipFill>
        <p:spPr bwMode="auto">
          <a:xfrm>
            <a:off x="347133" y="1515533"/>
            <a:ext cx="8341082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46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1600200" y="744563"/>
            <a:ext cx="6762749" cy="2554869"/>
          </a:xfrm>
        </p:spPr>
        <p:txBody>
          <a:bodyPr>
            <a:noAutofit/>
          </a:bodyPr>
          <a:lstStyle/>
          <a:p>
            <a:pPr algn="ctr"/>
            <a:r>
              <a:rPr lang="en-GB" sz="5400" dirty="0" smtClean="0"/>
              <a:t>What is the informal economy?</a:t>
            </a:r>
            <a:br>
              <a:rPr lang="en-GB" sz="5400" dirty="0" smtClean="0"/>
            </a:br>
            <a:endParaRPr lang="en-GB" sz="54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subTitle" idx="1"/>
          </p:nvPr>
        </p:nvSpPr>
        <p:spPr>
          <a:xfrm>
            <a:off x="1371600" y="2812839"/>
            <a:ext cx="6400800" cy="2840148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4000" dirty="0" smtClean="0"/>
              <a:t>Definitions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4000" dirty="0" smtClean="0"/>
              <a:t>Size</a:t>
            </a:r>
          </a:p>
          <a:p>
            <a:pPr marL="342900" indent="-342900" algn="l">
              <a:buFont typeface="Arial"/>
              <a:buChar char="•"/>
            </a:pPr>
            <a:r>
              <a:rPr lang="en-US" sz="4000" dirty="0" smtClean="0"/>
              <a:t>Contribution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4000" dirty="0" smtClean="0"/>
              <a:t>Characteristics</a:t>
            </a:r>
          </a:p>
          <a:p>
            <a:pPr algn="l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50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463" y="59267"/>
            <a:ext cx="7583487" cy="1044388"/>
          </a:xfrm>
        </p:spPr>
        <p:txBody>
          <a:bodyPr/>
          <a:lstStyle/>
          <a:p>
            <a:pPr algn="ctr"/>
            <a:r>
              <a:rPr lang="en-GB" dirty="0" smtClean="0"/>
              <a:t>Social inclusio</a:t>
            </a:r>
            <a:r>
              <a:rPr lang="en-GB" dirty="0"/>
              <a:t>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8424" y="1239123"/>
            <a:ext cx="8191573" cy="5083288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/>
              <a:t>Social inclusion is the process of improving the terms for individuals and groups to take part in society</a:t>
            </a:r>
          </a:p>
          <a:p>
            <a:r>
              <a:rPr lang="en-GB" sz="2400" dirty="0" smtClean="0"/>
              <a:t>Social inclusion aims to:</a:t>
            </a:r>
          </a:p>
          <a:p>
            <a:pPr lvl="1">
              <a:buFontTx/>
              <a:buChar char="-"/>
            </a:pPr>
            <a:r>
              <a:rPr lang="en-GB" dirty="0" smtClean="0"/>
              <a:t>empower poor and marginalized people to take advantage of global opportunities</a:t>
            </a:r>
          </a:p>
          <a:p>
            <a:pPr lvl="1">
              <a:buFontTx/>
              <a:buChar char="-"/>
            </a:pPr>
            <a:r>
              <a:rPr lang="en-GB" dirty="0" smtClean="0"/>
              <a:t>ensure that people have a voice in decisions which affect their lives </a:t>
            </a:r>
          </a:p>
          <a:p>
            <a:pPr lvl="1">
              <a:buFontTx/>
              <a:buChar char="-"/>
            </a:pPr>
            <a:r>
              <a:rPr lang="en-GB" dirty="0"/>
              <a:t>e</a:t>
            </a:r>
            <a:r>
              <a:rPr lang="en-GB" dirty="0" smtClean="0"/>
              <a:t>nsure that they enjoy equal access to markets, services and political, social and physical spaces</a:t>
            </a:r>
          </a:p>
          <a:p>
            <a:r>
              <a:rPr lang="en-GB" sz="2400" dirty="0" smtClean="0"/>
              <a:t>Vulnerable people depending on the informal economy, though representing the majority in most developing countries, do not benefit from decent work conditions,  social protection</a:t>
            </a:r>
          </a:p>
          <a:p>
            <a:r>
              <a:rPr lang="en-GB" sz="2400" dirty="0" smtClean="0"/>
              <a:t>Public policies addressing social inclusion of the poor and vulnerable still need to be properly designed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27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Public (and Donors’) policies addressing the informal economy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064" y="1828799"/>
            <a:ext cx="8024113" cy="4451739"/>
          </a:xfrm>
        </p:spPr>
        <p:txBody>
          <a:bodyPr>
            <a:noAutofit/>
          </a:bodyPr>
          <a:lstStyle/>
          <a:p>
            <a:r>
              <a:rPr lang="en-GB" sz="2400" dirty="0" smtClean="0"/>
              <a:t>Public policies are ambivalent, hesitating between incentives and repression:</a:t>
            </a:r>
          </a:p>
          <a:p>
            <a:pPr lvl="1"/>
            <a:r>
              <a:rPr lang="en-GB" sz="2400" dirty="0" smtClean="0"/>
              <a:t>They pretend to struggle against unfair competition resulting from the non-payment of taxes and social contributions at national level, as well as the illegal occupation of public spaces at municipal level</a:t>
            </a:r>
          </a:p>
          <a:p>
            <a:pPr lvl="1"/>
            <a:r>
              <a:rPr lang="en-GB" sz="2400" dirty="0" smtClean="0"/>
              <a:t>They define active measures of employment creation, especially addressing the young unemployed graduates, or the unemployed in general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5531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Micro-finance and Micro-credit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9463" y="2233080"/>
            <a:ext cx="7583487" cy="3804649"/>
          </a:xfrm>
        </p:spPr>
        <p:txBody>
          <a:bodyPr/>
          <a:lstStyle/>
          <a:p>
            <a:r>
              <a:rPr lang="en-GB" sz="2400" dirty="0" smtClean="0"/>
              <a:t>Microfinance has enjoyed great success</a:t>
            </a:r>
          </a:p>
          <a:p>
            <a:r>
              <a:rPr lang="en-GB" sz="2400" dirty="0" smtClean="0"/>
              <a:t>But its </a:t>
            </a:r>
            <a:r>
              <a:rPr lang="en-GB" sz="2400" dirty="0" err="1" smtClean="0"/>
              <a:t>financialisation</a:t>
            </a:r>
            <a:r>
              <a:rPr lang="en-GB" sz="2400" dirty="0" smtClean="0"/>
              <a:t> has induced adverse effects, far from its initial aim of solidarity</a:t>
            </a:r>
          </a:p>
          <a:p>
            <a:r>
              <a:rPr lang="en-GB" sz="2400" dirty="0" smtClean="0"/>
              <a:t>Microcredit </a:t>
            </a:r>
            <a:r>
              <a:rPr lang="en-GB" sz="2400" dirty="0"/>
              <a:t>for income-generating </a:t>
            </a:r>
            <a:r>
              <a:rPr lang="en-GB" sz="2400" dirty="0" smtClean="0"/>
              <a:t>activities has been implemented by many governments, agencies and projects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92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9463" y="1828799"/>
            <a:ext cx="7583487" cy="4563393"/>
          </a:xfrm>
        </p:spPr>
        <p:txBody>
          <a:bodyPr>
            <a:noAutofit/>
          </a:bodyPr>
          <a:lstStyle/>
          <a:p>
            <a:r>
              <a:rPr lang="en-GB" sz="2800" dirty="0" smtClean="0"/>
              <a:t>If public policies are necessary for providing the national institutional and legal framework, they are not enough</a:t>
            </a:r>
          </a:p>
          <a:p>
            <a:r>
              <a:rPr lang="en-GB" sz="2800" dirty="0" smtClean="0"/>
              <a:t>Monitoring and mentoring are key aspects of the policies designed for the transition from the informal to the formal economy</a:t>
            </a:r>
          </a:p>
          <a:p>
            <a:r>
              <a:rPr lang="en-GB" sz="2800" dirty="0" smtClean="0"/>
              <a:t>And </a:t>
            </a:r>
            <a:r>
              <a:rPr lang="en-GB" sz="2800" dirty="0"/>
              <a:t>i</a:t>
            </a:r>
            <a:r>
              <a:rPr lang="en-GB" sz="2800" dirty="0" smtClean="0"/>
              <a:t>t is up to grassroots organisations to challenge the obstacles at local and field levels: it is your job!</a:t>
            </a:r>
          </a:p>
        </p:txBody>
      </p:sp>
    </p:spTree>
    <p:extLst>
      <p:ext uri="{BB962C8B-B14F-4D97-AF65-F5344CB8AC3E}">
        <p14:creationId xmlns:p14="http://schemas.microsoft.com/office/powerpoint/2010/main" val="41975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Main statistical sources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3564" y="1828800"/>
            <a:ext cx="8557941" cy="4208930"/>
          </a:xfrm>
        </p:spPr>
        <p:txBody>
          <a:bodyPr>
            <a:normAutofit lnSpcReduction="10000"/>
          </a:bodyPr>
          <a:lstStyle/>
          <a:p>
            <a:r>
              <a:rPr lang="en-GB" sz="2400" dirty="0" err="1" smtClean="0"/>
              <a:t>Charmes</a:t>
            </a:r>
            <a:r>
              <a:rPr lang="en-GB" sz="2400" dirty="0" smtClean="0"/>
              <a:t> </a:t>
            </a:r>
            <a:r>
              <a:rPr lang="en-GB" sz="2400" dirty="0"/>
              <a:t>Jacques (2012), ‘The informal economy worldwide: trends and characteristics’, </a:t>
            </a:r>
            <a:r>
              <a:rPr lang="en-GB" sz="2400" i="1" dirty="0"/>
              <a:t>Margin—The Journal of Applied Economic Research, </a:t>
            </a:r>
            <a:r>
              <a:rPr lang="en-GB" sz="2400" dirty="0"/>
              <a:t>6:2 (2012): 103–</a:t>
            </a:r>
            <a:r>
              <a:rPr lang="en-GB" sz="2400" dirty="0" smtClean="0"/>
              <a:t>132</a:t>
            </a:r>
          </a:p>
          <a:p>
            <a:r>
              <a:rPr lang="en-GB" sz="2400" dirty="0" err="1" smtClean="0"/>
              <a:t>Charmes</a:t>
            </a:r>
            <a:r>
              <a:rPr lang="en-GB" sz="2400" dirty="0" smtClean="0"/>
              <a:t> Jacques (2015), </a:t>
            </a:r>
            <a:r>
              <a:rPr lang="en-GB" sz="2400" i="1" dirty="0" smtClean="0"/>
              <a:t>Informal Economy and Social </a:t>
            </a:r>
            <a:r>
              <a:rPr lang="en-GB" sz="2400" i="1" smtClean="0"/>
              <a:t>Inclusion,</a:t>
            </a:r>
            <a:r>
              <a:rPr lang="en-GB" sz="2400" smtClean="0"/>
              <a:t> EU-NRSF-IESF,</a:t>
            </a:r>
            <a:endParaRPr lang="en-GB" sz="2400" i="1" dirty="0" smtClean="0"/>
          </a:p>
          <a:p>
            <a:r>
              <a:rPr lang="en-GB" sz="2400" dirty="0" smtClean="0"/>
              <a:t>ILO (2012), </a:t>
            </a:r>
            <a:r>
              <a:rPr lang="en-GB" sz="2400" i="1" dirty="0" smtClean="0"/>
              <a:t>Statistical Update on Employment in the Informal Economy, </a:t>
            </a:r>
            <a:r>
              <a:rPr lang="en-GB" sz="2400" dirty="0" smtClean="0"/>
              <a:t>ILO, Department of Statistics, Geneva, http</a:t>
            </a:r>
            <a:r>
              <a:rPr lang="en-GB" sz="2400" dirty="0"/>
              <a:t>://</a:t>
            </a:r>
            <a:r>
              <a:rPr lang="en-GB" sz="2400" dirty="0" err="1" smtClean="0"/>
              <a:t>laborsta.ilo.org</a:t>
            </a:r>
            <a:r>
              <a:rPr lang="en-GB" sz="2400" dirty="0"/>
              <a:t> </a:t>
            </a:r>
            <a:r>
              <a:rPr lang="en-GB" sz="2400" dirty="0" err="1" smtClean="0"/>
              <a:t>informal_economy_E.html</a:t>
            </a:r>
            <a:endParaRPr lang="en-GB" sz="2400" dirty="0" smtClean="0"/>
          </a:p>
          <a:p>
            <a:r>
              <a:rPr lang="en-GB" sz="2400" dirty="0" smtClean="0"/>
              <a:t>ILO (2014), </a:t>
            </a:r>
            <a:r>
              <a:rPr lang="en-GB" sz="2400" i="1" dirty="0" smtClean="0"/>
              <a:t>Women and Men in the Informal Economy: A </a:t>
            </a:r>
            <a:r>
              <a:rPr lang="en-GB" sz="2400" i="1" dirty="0"/>
              <a:t>S</a:t>
            </a:r>
            <a:r>
              <a:rPr lang="en-GB" sz="2400" i="1" dirty="0" smtClean="0"/>
              <a:t>tatistical Picture, ILO, </a:t>
            </a:r>
            <a:endParaRPr lang="en-GB" sz="24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77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710953" y="533399"/>
            <a:ext cx="3657600" cy="2718525"/>
          </a:xfrm>
        </p:spPr>
        <p:txBody>
          <a:bodyPr/>
          <a:lstStyle/>
          <a:p>
            <a:pPr algn="ctr"/>
            <a:r>
              <a:rPr lang="en-GB" dirty="0" smtClean="0"/>
              <a:t>Thanks for your attention</a:t>
            </a:r>
            <a:endParaRPr lang="en-GB" dirty="0"/>
          </a:p>
        </p:txBody>
      </p:sp>
      <p:pic>
        <p:nvPicPr>
          <p:cNvPr id="7" name="Espace réservé pour une image  6" descr="DSCN038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flipH="1">
            <a:off x="596153" y="1070285"/>
            <a:ext cx="4187514" cy="4187515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1032501" y="5638800"/>
            <a:ext cx="3279420" cy="381000"/>
          </a:xfrm>
        </p:spPr>
        <p:txBody>
          <a:bodyPr/>
          <a:lstStyle/>
          <a:p>
            <a:r>
              <a:rPr lang="en-GB" dirty="0" smtClean="0"/>
              <a:t>A street vendor in Chiang Mai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50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0628" y="590549"/>
            <a:ext cx="3986436" cy="1553215"/>
          </a:xfrm>
        </p:spPr>
        <p:txBody>
          <a:bodyPr/>
          <a:lstStyle/>
          <a:p>
            <a:r>
              <a:rPr lang="en-GB" sz="2800" dirty="0" smtClean="0"/>
              <a:t>The informal economy has inspired many zoological metaphors</a:t>
            </a:r>
            <a:endParaRPr lang="en-GB" sz="2800" dirty="0"/>
          </a:p>
        </p:txBody>
      </p:sp>
      <p:pic>
        <p:nvPicPr>
          <p:cNvPr id="7" name="Espace réservé du contenu 6" descr="P10001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4067"/>
          <a:stretch>
            <a:fillRect/>
          </a:stretch>
        </p:blipFill>
        <p:spPr/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450629" y="2252133"/>
            <a:ext cx="4089438" cy="4259135"/>
          </a:xfrm>
        </p:spPr>
        <p:txBody>
          <a:bodyPr>
            <a:normAutofit fontScale="92500"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2000" dirty="0" smtClean="0"/>
              <a:t>For Hans Singer, the informal sector is like 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</a:rPr>
              <a:t>a giraffe</a:t>
            </a:r>
            <a:r>
              <a:rPr lang="en-GB" sz="2000" dirty="0" smtClean="0"/>
              <a:t>: difficult to define, but easy to recognise</a:t>
            </a:r>
          </a:p>
          <a:p>
            <a:pPr marL="285750" indent="-285750" algn="l">
              <a:buFont typeface="Arial"/>
              <a:buChar char="•"/>
            </a:pPr>
            <a:r>
              <a:rPr lang="en-GB" sz="2000" dirty="0" smtClean="0"/>
              <a:t>No, it is rather a </a:t>
            </a:r>
            <a:r>
              <a:rPr lang="en-GB" sz="2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unicorn</a:t>
            </a:r>
            <a:r>
              <a:rPr lang="en-GB" sz="2000" dirty="0" smtClean="0"/>
              <a:t>, according to Bruno </a:t>
            </a:r>
            <a:r>
              <a:rPr lang="en-GB" sz="2000" dirty="0" err="1" smtClean="0"/>
              <a:t>Lautier</a:t>
            </a:r>
            <a:r>
              <a:rPr lang="en-GB" sz="2000" dirty="0" smtClean="0"/>
              <a:t>: many definitions, but nobody has ever seen one</a:t>
            </a:r>
          </a:p>
          <a:p>
            <a:pPr marL="285750" indent="-285750" algn="l">
              <a:buFont typeface="Arial"/>
              <a:buChar char="•"/>
            </a:pPr>
            <a:r>
              <a:rPr lang="en-GB" sz="2000" dirty="0" smtClean="0"/>
              <a:t>An</a:t>
            </a:r>
            <a:r>
              <a:rPr lang="en-GB" sz="2200" dirty="0" smtClean="0"/>
              <a:t> </a:t>
            </a:r>
            <a:r>
              <a:rPr lang="en-GB" sz="2200" b="1" dirty="0" smtClean="0">
                <a:solidFill>
                  <a:schemeClr val="bg1">
                    <a:lumMod val="50000"/>
                  </a:schemeClr>
                </a:solidFill>
              </a:rPr>
              <a:t>elephant</a:t>
            </a:r>
            <a:r>
              <a:rPr lang="en-GB" sz="2200" dirty="0" smtClean="0"/>
              <a:t> </a:t>
            </a:r>
            <a:r>
              <a:rPr lang="en-GB" sz="2000" dirty="0" smtClean="0"/>
              <a:t>for Meade and </a:t>
            </a:r>
            <a:r>
              <a:rPr lang="en-GB" sz="2000" dirty="0" err="1" smtClean="0"/>
              <a:t>Morrisson</a:t>
            </a:r>
            <a:r>
              <a:rPr lang="en-GB" sz="2000" dirty="0" smtClean="0"/>
              <a:t>: too big to be ignored and left to itself</a:t>
            </a:r>
          </a:p>
          <a:p>
            <a:pPr marL="285750" indent="-285750" algn="l">
              <a:buFont typeface="Arial"/>
              <a:buChar char="•"/>
            </a:pPr>
            <a:r>
              <a:rPr lang="en-GB" sz="2000" dirty="0" smtClean="0"/>
              <a:t>A </a:t>
            </a:r>
            <a:r>
              <a:rPr lang="en-GB" sz="2000" dirty="0" smtClean="0">
                <a:solidFill>
                  <a:srgbClr val="FFFF00"/>
                </a:solidFill>
              </a:rPr>
              <a:t>ch</a:t>
            </a:r>
            <a:r>
              <a:rPr lang="en-GB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am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el</a:t>
            </a:r>
            <a:r>
              <a:rPr lang="en-GB" sz="2000" dirty="0" smtClean="0">
                <a:solidFill>
                  <a:srgbClr val="0000FF"/>
                </a:solidFill>
              </a:rPr>
              <a:t>eo</a:t>
            </a:r>
            <a:r>
              <a:rPr lang="en-GB" sz="2000" dirty="0" smtClean="0">
                <a:solidFill>
                  <a:srgbClr val="FFFF00"/>
                </a:solidFill>
              </a:rPr>
              <a:t>n</a:t>
            </a:r>
            <a:r>
              <a:rPr lang="en-GB" sz="2000" dirty="0" smtClean="0"/>
              <a:t> changing its colours whenever the institutions or rules are not convenient for it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1119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1" y="578131"/>
            <a:ext cx="7410720" cy="1473150"/>
          </a:xfrm>
        </p:spPr>
        <p:txBody>
          <a:bodyPr/>
          <a:lstStyle/>
          <a:p>
            <a:pPr algn="ctr"/>
            <a:r>
              <a:rPr lang="en-GB" sz="4000" dirty="0" smtClean="0"/>
              <a:t>The informal economy is not the ‘underground’ or ‘shadow’ economy</a:t>
            </a:r>
            <a:endParaRPr lang="en-GB" sz="4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subTitle" idx="1"/>
          </p:nvPr>
        </p:nvSpPr>
        <p:spPr>
          <a:xfrm>
            <a:off x="598530" y="2875734"/>
            <a:ext cx="8145841" cy="3810405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2400" dirty="0" smtClean="0"/>
              <a:t>Informal workers do not operate in the moonlight, but in the open sun </a:t>
            </a:r>
          </a:p>
          <a:p>
            <a:pPr marL="285750" indent="-285750" algn="l">
              <a:buFont typeface="Arial"/>
              <a:buChar char="•"/>
            </a:pPr>
            <a:r>
              <a:rPr lang="en-GB" sz="2400" dirty="0" smtClean="0"/>
              <a:t>In Kenya, the informal operators are called ‘</a:t>
            </a:r>
            <a:r>
              <a:rPr lang="en-GB" sz="2400" dirty="0" err="1" smtClean="0"/>
              <a:t>Jua</a:t>
            </a:r>
            <a:r>
              <a:rPr lang="en-GB" sz="2400" dirty="0" smtClean="0"/>
              <a:t> Kali’, which means ‘under the burning sun’</a:t>
            </a:r>
          </a:p>
          <a:p>
            <a:pPr marL="285750" indent="-285750" algn="l">
              <a:buFont typeface="Arial"/>
              <a:buChar char="•"/>
            </a:pPr>
            <a:r>
              <a:rPr lang="en-GB" sz="2400" dirty="0" smtClean="0"/>
              <a:t>Informal sector activities « are not necessarily performed with the deliberate intention of evading the payment of taxes or social security contributions, or infringing labour or other legislations or administrative provisions »</a:t>
            </a:r>
          </a:p>
          <a:p>
            <a:pPr algn="l"/>
            <a:endParaRPr lang="fr-FR" dirty="0"/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20" y="1314681"/>
            <a:ext cx="2518833" cy="16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2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substantive definition of the informal sector (1993)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145" y="1828799"/>
            <a:ext cx="8145842" cy="458027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80000"/>
              </a:lnSpc>
              <a:buFont typeface="Arial" pitchFamily="32" charset="0"/>
              <a:buChar char="–"/>
            </a:pPr>
            <a:r>
              <a:rPr lang="en-GB" sz="2400" dirty="0" smtClean="0"/>
              <a:t>Consists of units engaged in the production of goods or services with the primary objectives of generating employment and incomes to the persons concerned</a:t>
            </a:r>
          </a:p>
          <a:p>
            <a:pPr marL="282575" lvl="1" indent="0">
              <a:lnSpc>
                <a:spcPct val="80000"/>
              </a:lnSpc>
              <a:buNone/>
            </a:pPr>
            <a:endParaRPr lang="en-GB" sz="2400" dirty="0" smtClean="0"/>
          </a:p>
          <a:p>
            <a:pPr lvl="1">
              <a:lnSpc>
                <a:spcPct val="80000"/>
              </a:lnSpc>
              <a:buFont typeface="Arial" pitchFamily="32" charset="0"/>
              <a:buChar char="–"/>
            </a:pPr>
            <a:r>
              <a:rPr lang="en-GB" sz="2400" dirty="0" smtClean="0"/>
              <a:t>These units typically operate at a low level of organisation</a:t>
            </a:r>
          </a:p>
          <a:p>
            <a:pPr marL="282575" lvl="1" indent="0">
              <a:lnSpc>
                <a:spcPct val="80000"/>
              </a:lnSpc>
              <a:buNone/>
            </a:pPr>
            <a:endParaRPr lang="en-GB" sz="2400" dirty="0" smtClean="0"/>
          </a:p>
          <a:p>
            <a:pPr lvl="1">
              <a:lnSpc>
                <a:spcPct val="80000"/>
              </a:lnSpc>
              <a:buFont typeface="Arial" pitchFamily="32" charset="0"/>
              <a:buChar char="–"/>
            </a:pPr>
            <a:r>
              <a:rPr lang="en-GB" sz="2400" dirty="0" smtClean="0"/>
              <a:t>With little or no division between labour and capital and on a small scale</a:t>
            </a:r>
          </a:p>
          <a:p>
            <a:pPr marL="282575" lvl="1" indent="0">
              <a:lnSpc>
                <a:spcPct val="80000"/>
              </a:lnSpc>
              <a:buNone/>
            </a:pPr>
            <a:endParaRPr lang="en-GB" sz="2400" dirty="0" smtClean="0"/>
          </a:p>
          <a:p>
            <a:pPr lvl="1">
              <a:lnSpc>
                <a:spcPct val="80000"/>
              </a:lnSpc>
              <a:buFont typeface="Arial" pitchFamily="32" charset="0"/>
              <a:buChar char="–"/>
            </a:pPr>
            <a:r>
              <a:rPr lang="en-GB" sz="2400" dirty="0" smtClean="0"/>
              <a:t>Labour relations – where they exist – are based mostly on casual employment, kinship or personal and social relations rather than contractual arrangements with formal guarantees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90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operational definition of the informal sector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1043" y="1828800"/>
            <a:ext cx="8118768" cy="4545490"/>
          </a:xfrm>
        </p:spPr>
        <p:txBody>
          <a:bodyPr>
            <a:normAutofit/>
          </a:bodyPr>
          <a:lstStyle/>
          <a:p>
            <a:r>
              <a:rPr lang="en-GB" dirty="0" smtClean="0"/>
              <a:t>Group of production units which form part of the household sector as household enterprises or unincorporated enterprises owned by households</a:t>
            </a:r>
          </a:p>
          <a:p>
            <a:pPr lvl="1"/>
            <a:r>
              <a:rPr lang="en-GB" dirty="0" smtClean="0"/>
              <a:t>Units not constituted as separate legal entities independently of the households and without a complete set of accounts</a:t>
            </a:r>
          </a:p>
          <a:p>
            <a:pPr lvl="1"/>
            <a:r>
              <a:rPr lang="en-GB" dirty="0" smtClean="0"/>
              <a:t>Informal own-account enterprises which may employ contributing family workers and employees on an occasional basis</a:t>
            </a:r>
          </a:p>
          <a:p>
            <a:pPr lvl="1"/>
            <a:r>
              <a:rPr lang="en-GB" dirty="0" smtClean="0"/>
              <a:t>Enterprises of informal employers which employ one or more employees on a continuous basis</a:t>
            </a:r>
          </a:p>
          <a:p>
            <a:pPr lvl="2"/>
            <a:r>
              <a:rPr lang="en-GB" dirty="0" smtClean="0"/>
              <a:t>With a size under a specified level of employment</a:t>
            </a:r>
          </a:p>
          <a:p>
            <a:pPr lvl="2"/>
            <a:r>
              <a:rPr lang="en-GB" dirty="0" smtClean="0"/>
              <a:t>Or/and non registration of the enterprise or its employees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95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070" y="903194"/>
            <a:ext cx="4675597" cy="1044388"/>
          </a:xfrm>
        </p:spPr>
        <p:txBody>
          <a:bodyPr/>
          <a:lstStyle/>
          <a:p>
            <a:pPr algn="ctr"/>
            <a:r>
              <a:rPr lang="en-GB" sz="3200" dirty="0" smtClean="0"/>
              <a:t>The definition of informal employment (2003)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7354" y="1947582"/>
            <a:ext cx="8035682" cy="465232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</a:t>
            </a:r>
            <a:r>
              <a:rPr lang="en-GB" dirty="0" smtClean="0"/>
              <a:t>orkers </a:t>
            </a:r>
            <a:r>
              <a:rPr lang="en-GB" dirty="0"/>
              <a:t>and especially employees </a:t>
            </a:r>
            <a:r>
              <a:rPr lang="en-GB" dirty="0" smtClean="0"/>
              <a:t>“</a:t>
            </a:r>
            <a:r>
              <a:rPr lang="en-GB" i="1" dirty="0"/>
              <a:t>whose employment relationship </a:t>
            </a:r>
            <a:r>
              <a:rPr lang="en-GB" i="1" dirty="0" smtClean="0"/>
              <a:t>is, </a:t>
            </a:r>
            <a:r>
              <a:rPr lang="en-GB" i="1" dirty="0"/>
              <a:t>in law or in </a:t>
            </a:r>
            <a:r>
              <a:rPr lang="en-GB" i="1" dirty="0" smtClean="0"/>
              <a:t>practice, </a:t>
            </a:r>
            <a:r>
              <a:rPr lang="en-GB" i="1" dirty="0"/>
              <a:t>not subject to national labour </a:t>
            </a:r>
            <a:r>
              <a:rPr lang="en-GB" i="1" dirty="0" smtClean="0"/>
              <a:t>legislation, </a:t>
            </a:r>
            <a:r>
              <a:rPr lang="en-GB" i="1" dirty="0"/>
              <a:t>income </a:t>
            </a:r>
            <a:r>
              <a:rPr lang="en-GB" i="1" dirty="0" smtClean="0"/>
              <a:t>taxation, </a:t>
            </a:r>
            <a:r>
              <a:rPr lang="en-GB" i="1" dirty="0"/>
              <a:t>social protection or entitlement to certain employment benefits (advance notice of </a:t>
            </a:r>
            <a:r>
              <a:rPr lang="en-GB" i="1" dirty="0" smtClean="0"/>
              <a:t>dismissal, </a:t>
            </a:r>
            <a:r>
              <a:rPr lang="en-GB" i="1" dirty="0"/>
              <a:t>severance </a:t>
            </a:r>
            <a:r>
              <a:rPr lang="en-GB" i="1" dirty="0" smtClean="0"/>
              <a:t>pay, </a:t>
            </a:r>
            <a:r>
              <a:rPr lang="en-GB" i="1" dirty="0"/>
              <a:t>paid annual or sick leave…) because of non declaration of the jobs or the </a:t>
            </a:r>
            <a:r>
              <a:rPr lang="en-GB" i="1" dirty="0" smtClean="0"/>
              <a:t>employees, </a:t>
            </a:r>
            <a:r>
              <a:rPr lang="en-GB" i="1" dirty="0"/>
              <a:t>casual or short duration </a:t>
            </a:r>
            <a:r>
              <a:rPr lang="en-GB" i="1" dirty="0" smtClean="0"/>
              <a:t>jobs, </a:t>
            </a:r>
            <a:r>
              <a:rPr lang="en-GB" i="1" dirty="0"/>
              <a:t>jobs with hours or wages below a specified </a:t>
            </a:r>
            <a:r>
              <a:rPr lang="en-GB" i="1" dirty="0" smtClean="0"/>
              <a:t>threshold, </a:t>
            </a:r>
            <a:r>
              <a:rPr lang="en-GB" i="1" dirty="0"/>
              <a:t>(…</a:t>
            </a:r>
            <a:r>
              <a:rPr lang="en-GB" i="1" dirty="0" smtClean="0"/>
              <a:t>), </a:t>
            </a:r>
            <a:r>
              <a:rPr lang="en-GB" i="1" dirty="0"/>
              <a:t>place of work outside premises of employer’s enterprise (outworkers</a:t>
            </a:r>
            <a:r>
              <a:rPr lang="en-GB" i="1" dirty="0" smtClean="0"/>
              <a:t>), </a:t>
            </a:r>
            <a:r>
              <a:rPr lang="en-GB" i="1" dirty="0"/>
              <a:t>jobs for which labour regulations are not </a:t>
            </a:r>
            <a:r>
              <a:rPr lang="en-GB" i="1" dirty="0" smtClean="0"/>
              <a:t>applied, </a:t>
            </a:r>
            <a:r>
              <a:rPr lang="en-GB" i="1" dirty="0"/>
              <a:t>not </a:t>
            </a:r>
            <a:r>
              <a:rPr lang="en-GB" i="1" dirty="0" smtClean="0"/>
              <a:t>enforced, </a:t>
            </a:r>
            <a:r>
              <a:rPr lang="en-GB" i="1" dirty="0"/>
              <a:t>or not complied with for any other reason</a:t>
            </a:r>
            <a:r>
              <a:rPr lang="en-GB" dirty="0" smtClean="0"/>
              <a:t>”</a:t>
            </a:r>
          </a:p>
          <a:p>
            <a:r>
              <a:rPr lang="en-GB" dirty="0"/>
              <a:t>Informal employment is therefore usually defined by the absence of social protection or non-payment of social contribution (mainly health coverage)</a:t>
            </a:r>
            <a:r>
              <a:rPr lang="fr-FR" dirty="0"/>
              <a:t> </a:t>
            </a:r>
            <a:endParaRPr lang="en-GB" dirty="0" smtClean="0"/>
          </a:p>
          <a:p>
            <a:pPr marL="0" indent="0">
              <a:buNone/>
            </a:pPr>
            <a:endParaRPr lang="fr-FR" dirty="0"/>
          </a:p>
          <a:p>
            <a:endParaRPr lang="fr-FR" sz="2400" dirty="0"/>
          </a:p>
        </p:txBody>
      </p:sp>
      <p:pic>
        <p:nvPicPr>
          <p:cNvPr id="6" name="Picture 5" descr="Screen Shot 2015-05-30 at 16.56.20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5400" cy="1947582"/>
          </a:xfrm>
          <a:prstGeom prst="rect">
            <a:avLst/>
          </a:prstGeom>
        </p:spPr>
      </p:pic>
      <p:pic>
        <p:nvPicPr>
          <p:cNvPr id="8" name="Picture 7" descr="Pakistan 2013 - 189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34" y="0"/>
            <a:ext cx="2044258" cy="19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6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330" y="380999"/>
            <a:ext cx="5452004" cy="1316437"/>
          </a:xfrm>
        </p:spPr>
        <p:txBody>
          <a:bodyPr/>
          <a:lstStyle/>
          <a:p>
            <a:pPr algn="ctr"/>
            <a:r>
              <a:rPr lang="en-GB" dirty="0" smtClean="0"/>
              <a:t>The components of the informal economy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3477" y="2348121"/>
            <a:ext cx="8035682" cy="4509879"/>
          </a:xfrm>
        </p:spPr>
        <p:txBody>
          <a:bodyPr>
            <a:noAutofit/>
          </a:bodyPr>
          <a:lstStyle/>
          <a:p>
            <a:r>
              <a:rPr lang="en-GB" sz="2800" dirty="0" smtClean="0"/>
              <a:t>The informal economy is comprised of</a:t>
            </a:r>
          </a:p>
          <a:p>
            <a:pPr lvl="1"/>
            <a:r>
              <a:rPr lang="en-GB" sz="2800" dirty="0" smtClean="0"/>
              <a:t>The informal sector</a:t>
            </a:r>
          </a:p>
          <a:p>
            <a:pPr lvl="1"/>
            <a:r>
              <a:rPr lang="en-GB" sz="2800" dirty="0" smtClean="0"/>
              <a:t>Informal employment outside the informal sector</a:t>
            </a:r>
          </a:p>
          <a:p>
            <a:pPr lvl="2"/>
            <a:r>
              <a:rPr lang="en-GB" sz="2800" dirty="0" smtClean="0"/>
              <a:t>Informal employment in the formal sector (precarious jobs/non decent work)</a:t>
            </a:r>
          </a:p>
          <a:p>
            <a:pPr lvl="2"/>
            <a:r>
              <a:rPr lang="en-GB" sz="2800" dirty="0" smtClean="0"/>
              <a:t>Informal domestic workers</a:t>
            </a:r>
          </a:p>
          <a:p>
            <a:pPr lvl="2"/>
            <a:r>
              <a:rPr lang="en-GB" sz="2800" dirty="0" smtClean="0"/>
              <a:t>Producers of goods for own final use</a:t>
            </a:r>
            <a:endParaRPr lang="en-GB" sz="2800" dirty="0"/>
          </a:p>
        </p:txBody>
      </p:sp>
      <p:pic>
        <p:nvPicPr>
          <p:cNvPr id="4" name="Picture 3" descr="Pakistan 2013 - 14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18" y="-22546"/>
            <a:ext cx="3252478" cy="24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7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463" y="380999"/>
            <a:ext cx="7837826" cy="1185865"/>
          </a:xfrm>
        </p:spPr>
        <p:txBody>
          <a:bodyPr/>
          <a:lstStyle/>
          <a:p>
            <a:pPr algn="ctr"/>
            <a:r>
              <a:rPr lang="en-GB" dirty="0" smtClean="0"/>
              <a:t>Size of the informal economy (in % of non agricultural employment)</a:t>
            </a:r>
            <a:endParaRPr lang="en-GB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372147"/>
              </p:ext>
            </p:extLst>
          </p:nvPr>
        </p:nvGraphicFramePr>
        <p:xfrm>
          <a:off x="225522" y="1828800"/>
          <a:ext cx="8795331" cy="500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883"/>
                <a:gridCol w="740931"/>
                <a:gridCol w="740931"/>
                <a:gridCol w="740931"/>
                <a:gridCol w="740931"/>
                <a:gridCol w="740931"/>
                <a:gridCol w="740931"/>
                <a:gridCol w="686603"/>
                <a:gridCol w="795259"/>
              </a:tblGrid>
              <a:tr h="6794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Regions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1975-79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1980-84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1985-89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1990-94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1995-99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2000-04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2005-09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noProof="0" smtClean="0">
                          <a:solidFill>
                            <a:schemeClr val="tx1"/>
                          </a:solidFill>
                          <a:latin typeface="+mn-lt"/>
                        </a:rPr>
                        <a:t>2010-14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93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baseline="0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Northern Africa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39.6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34.1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47.5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47.3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53.0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50.5</a:t>
                      </a:r>
                      <a:endParaRPr lang="en-GB" sz="2000" b="1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711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Sub-Saharan Africa 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i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67.3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i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72.5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76.0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i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78.1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i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67.6</a:t>
                      </a:r>
                      <a:endParaRPr lang="en-GB" sz="2000" b="1" i="1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70.0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74.7</a:t>
                      </a:r>
                      <a:endParaRPr lang="en-GB" sz="2000" b="1" i="1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93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Latin America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i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52.5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54.2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55.9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57.7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n-GB" sz="200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776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baseline="0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Southern and  South-Estearn </a:t>
                      </a: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Asia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52.9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i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65.2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69.9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69.7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n-GB" sz="200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93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Western Asia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43.2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n-GB" sz="200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711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T</a:t>
                      </a: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ransition</a:t>
                      </a:r>
                      <a:endParaRPr lang="en-GB" sz="2000" noProof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Economies</a:t>
                      </a: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noProof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20.7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22/6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841198"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Source</a:t>
                      </a:r>
                      <a:r>
                        <a:rPr lang="en-GB" sz="2000" noProof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: </a:t>
                      </a:r>
                      <a:r>
                        <a:rPr lang="en-GB" sz="20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Charmes</a:t>
                      </a:r>
                      <a:r>
                        <a:rPr lang="en-GB" sz="20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Jacques</a:t>
                      </a:r>
                      <a:r>
                        <a:rPr lang="en-GB" sz="20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(2012),</a:t>
                      </a:r>
                      <a:r>
                        <a:rPr kumimoji="0" lang="en-GB" sz="20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‘The informal economy worldwide: trends and characteristics’, </a:t>
                      </a:r>
                      <a:r>
                        <a:rPr kumimoji="0" lang="en-GB" sz="2000" i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Margin—The Journal of Applied Economic Research, </a:t>
                      </a:r>
                      <a:r>
                        <a:rPr kumimoji="0" lang="en-GB" sz="20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6:2 (2012): 103–132, updated for recent</a:t>
                      </a:r>
                      <a:r>
                        <a:rPr kumimoji="0" lang="en-GB" sz="2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years</a:t>
                      </a:r>
                      <a:endParaRPr lang="en-GB" sz="2000" noProof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31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évolution">
  <a:themeElements>
    <a:clrScheme name="Ré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é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é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Révolution.thmx</Template>
  <TotalTime>1268</TotalTime>
  <Words>1453</Words>
  <Application>Microsoft Macintosh PowerPoint</Application>
  <PresentationFormat>Présentation à l'écran (4:3)</PresentationFormat>
  <Paragraphs>227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Révolution</vt:lpstr>
      <vt:lpstr>Informal Economy and Social Inclusion </vt:lpstr>
      <vt:lpstr>What is the informal economy? </vt:lpstr>
      <vt:lpstr>The informal economy has inspired many zoological metaphors</vt:lpstr>
      <vt:lpstr>The informal economy is not the ‘underground’ or ‘shadow’ economy</vt:lpstr>
      <vt:lpstr>The substantive definition of the informal sector (1993)</vt:lpstr>
      <vt:lpstr>The operational definition of the informal sector</vt:lpstr>
      <vt:lpstr>The definition of informal employment (2003)</vt:lpstr>
      <vt:lpstr>The components of the informal economy</vt:lpstr>
      <vt:lpstr>Size of the informal economy (in % of non agricultural employment)</vt:lpstr>
      <vt:lpstr>Employment in the informal economy in the projects’ countries</vt:lpstr>
      <vt:lpstr>Contribution of the informal sector to GDP</vt:lpstr>
      <vt:lpstr>Components of employment in the informal economy</vt:lpstr>
      <vt:lpstr>Child labour and Youth</vt:lpstr>
      <vt:lpstr>Women in the informal economy</vt:lpstr>
      <vt:lpstr>Multiple jobs in the informal economy</vt:lpstr>
      <vt:lpstr>Informality and poverty</vt:lpstr>
      <vt:lpstr>Share of informal sector in household incomes (Sub-Saharan Africa)</vt:lpstr>
      <vt:lpstr>Informal employment negatively related to GDP per capita </vt:lpstr>
      <vt:lpstr>Informal employment positively related to population living below  national poverty line </vt:lpstr>
      <vt:lpstr>Social inclusion</vt:lpstr>
      <vt:lpstr>Public (and Donors’) policies addressing the informal economy</vt:lpstr>
      <vt:lpstr>Micro-finance and Micro-credit</vt:lpstr>
      <vt:lpstr>Conclusions</vt:lpstr>
      <vt:lpstr>Main statistical sources</vt:lpstr>
      <vt:lpstr>Thanks for your attention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Inclusion and the informal economy</dc:title>
  <dc:creator>jacques CHARMES</dc:creator>
  <cp:lastModifiedBy>jacques CHARMES</cp:lastModifiedBy>
  <cp:revision>61</cp:revision>
  <dcterms:created xsi:type="dcterms:W3CDTF">2015-05-29T09:49:24Z</dcterms:created>
  <dcterms:modified xsi:type="dcterms:W3CDTF">2015-06-02T06:25:55Z</dcterms:modified>
</cp:coreProperties>
</file>