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8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4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0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5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68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25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6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5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6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1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9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5F819-992C-E542-9F61-3D4F87BEE75E}" type="datetimeFigureOut">
              <a:rPr lang="en-US" smtClean="0"/>
              <a:t>02/06/2015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24903-941E-6149-A81E-5AB1FA918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iep.unesco.org" TargetMode="External"/><Relationship Id="rId3" Type="http://schemas.openxmlformats.org/officeDocument/2006/relationships/hyperlink" Target="http://www.norrag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VET, Skills Development &amp; the Informal Economy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Kenneth King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University of Edinburgh &amp; NORRAG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nd</a:t>
            </a:r>
            <a:r>
              <a:rPr lang="en-US" b="1" dirty="0" smtClean="0">
                <a:solidFill>
                  <a:schemeClr val="tx1"/>
                </a:solidFill>
              </a:rPr>
              <a:t> June 2015, Brussels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53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Skills and </a:t>
            </a:r>
            <a:r>
              <a:rPr lang="en-US" b="1" dirty="0" smtClean="0"/>
              <a:t>Growth: </a:t>
            </a:r>
            <a:br>
              <a:rPr lang="en-US" b="1" dirty="0" smtClean="0"/>
            </a:br>
            <a:r>
              <a:rPr lang="en-US" b="1" dirty="0" smtClean="0"/>
              <a:t>An Enabling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‘Four </a:t>
            </a:r>
            <a:r>
              <a:rPr lang="en-US" dirty="0"/>
              <a:t>years of education make a difference to farmer </a:t>
            </a:r>
            <a:r>
              <a:rPr lang="en-US" dirty="0" smtClean="0"/>
              <a:t>productivity’? </a:t>
            </a:r>
            <a:r>
              <a:rPr lang="en-US" dirty="0"/>
              <a:t>Under what conditions?</a:t>
            </a:r>
          </a:p>
          <a:p>
            <a:r>
              <a:rPr lang="en-US" dirty="0" smtClean="0"/>
              <a:t>But do skills also </a:t>
            </a:r>
            <a:r>
              <a:rPr lang="en-US" dirty="0"/>
              <a:t>make a difference to productivity? Under what conditions</a:t>
            </a:r>
            <a:r>
              <a:rPr lang="en-US" dirty="0" smtClean="0"/>
              <a:t>? Cf. Korea </a:t>
            </a:r>
            <a:r>
              <a:rPr lang="en-US" dirty="0" err="1" smtClean="0"/>
              <a:t>vs</a:t>
            </a:r>
            <a:r>
              <a:rPr lang="en-US" dirty="0" smtClean="0"/>
              <a:t> Ghana</a:t>
            </a:r>
            <a:endParaRPr lang="en-US" dirty="0"/>
          </a:p>
          <a:p>
            <a:r>
              <a:rPr lang="en-US" dirty="0" smtClean="0"/>
              <a:t>If there is a </a:t>
            </a:r>
            <a:r>
              <a:rPr lang="en-US" dirty="0"/>
              <a:t>disabling local environment, what about skills for migration? </a:t>
            </a:r>
            <a:r>
              <a:rPr lang="en-US" dirty="0" smtClean="0"/>
              <a:t>Eritrea</a:t>
            </a:r>
            <a:r>
              <a:rPr lang="en-US" dirty="0" smtClean="0"/>
              <a:t>, </a:t>
            </a:r>
            <a:r>
              <a:rPr lang="en-US" dirty="0"/>
              <a:t>Poland, Bangladesh, Philippines, </a:t>
            </a:r>
            <a:r>
              <a:rPr lang="en-US" dirty="0" smtClean="0"/>
              <a:t>Indonesia, Dubai</a:t>
            </a:r>
            <a:endParaRPr lang="en-US" dirty="0"/>
          </a:p>
          <a:p>
            <a:r>
              <a:rPr lang="en-US" dirty="0"/>
              <a:t>Skills export for remittances?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23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Skills from </a:t>
            </a:r>
            <a:r>
              <a:rPr lang="en-US" b="1" dirty="0" err="1" smtClean="0"/>
              <a:t>Jomtien</a:t>
            </a:r>
            <a:r>
              <a:rPr lang="en-US" b="1" dirty="0" smtClean="0"/>
              <a:t>, to Dakar to Incheon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Jomtien</a:t>
            </a:r>
            <a:r>
              <a:rPr lang="en-US" dirty="0" smtClean="0"/>
              <a:t> 1990: ‘training in other essential skills required by youth and adults’</a:t>
            </a:r>
          </a:p>
          <a:p>
            <a:r>
              <a:rPr lang="en-US" dirty="0" smtClean="0"/>
              <a:t>Dakar 2000: ‘equitable access </a:t>
            </a:r>
            <a:r>
              <a:rPr lang="en-US" dirty="0"/>
              <a:t>to appropriate learning and life </a:t>
            </a:r>
            <a:r>
              <a:rPr lang="en-US" dirty="0" smtClean="0"/>
              <a:t>skills </a:t>
            </a:r>
            <a:r>
              <a:rPr lang="da-DK" dirty="0" smtClean="0"/>
              <a:t>programmes’</a:t>
            </a:r>
          </a:p>
          <a:p>
            <a:r>
              <a:rPr lang="da-DK" dirty="0" err="1" smtClean="0"/>
              <a:t>Incheon</a:t>
            </a:r>
            <a:r>
              <a:rPr lang="da-DK" dirty="0" smtClean="0"/>
              <a:t> 2015: ’</a:t>
            </a:r>
            <a:r>
              <a:rPr lang="en-US" dirty="0" smtClean="0"/>
              <a:t>equitable </a:t>
            </a:r>
            <a:r>
              <a:rPr lang="en-US" dirty="0"/>
              <a:t>and increased access to quality technical and vocational education and training and higher education and </a:t>
            </a:r>
            <a:r>
              <a:rPr lang="en-US" dirty="0" smtClean="0"/>
              <a:t>research’; also ‘knowledge</a:t>
            </a:r>
            <a:r>
              <a:rPr lang="en-US" dirty="0"/>
              <a:t>, skills and competencies acquired through non-formal and informal </a:t>
            </a:r>
            <a:r>
              <a:rPr lang="en-US" dirty="0" smtClean="0"/>
              <a:t>education’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51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TVET Tips for Planners and Politicians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Context, culture and </a:t>
            </a:r>
            <a:r>
              <a:rPr lang="en-US" dirty="0" smtClean="0"/>
              <a:t>history do </a:t>
            </a:r>
            <a:r>
              <a:rPr lang="en-US" dirty="0"/>
              <a:t>matter</a:t>
            </a:r>
          </a:p>
          <a:p>
            <a:r>
              <a:rPr lang="en-US" dirty="0"/>
              <a:t>Skills don’t equal jobs</a:t>
            </a:r>
          </a:p>
          <a:p>
            <a:r>
              <a:rPr lang="en-US" dirty="0"/>
              <a:t>Skills for poverty reduction? But massive and growing rich/poor disparities</a:t>
            </a:r>
          </a:p>
          <a:p>
            <a:r>
              <a:rPr lang="en-US" dirty="0"/>
              <a:t>Skill acquisition </a:t>
            </a:r>
            <a:r>
              <a:rPr lang="en-US" dirty="0" smtClean="0"/>
              <a:t>is </a:t>
            </a:r>
            <a:r>
              <a:rPr lang="en-US" dirty="0"/>
              <a:t>not same as skill </a:t>
            </a:r>
            <a:r>
              <a:rPr lang="en-US" dirty="0" err="1"/>
              <a:t>utilisation</a:t>
            </a:r>
            <a:endParaRPr lang="en-US" dirty="0"/>
          </a:p>
          <a:p>
            <a:r>
              <a:rPr lang="en-US" dirty="0"/>
              <a:t>Skills and the </a:t>
            </a:r>
            <a:r>
              <a:rPr lang="en-US" dirty="0" smtClean="0"/>
              <a:t>SDGs</a:t>
            </a:r>
            <a:r>
              <a:rPr lang="en-US" dirty="0"/>
              <a:t>? – the pursuit of no single sector like primary school will secure goals</a:t>
            </a:r>
          </a:p>
          <a:p>
            <a:r>
              <a:rPr lang="en-US" dirty="0"/>
              <a:t>INTERSECTORALITY ESSENTIAL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03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Further Reading on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Planning for Skills Development  see KK/RP </a:t>
            </a:r>
            <a:r>
              <a:rPr lang="en-US" i="1" dirty="0"/>
              <a:t>Fundamental No 94</a:t>
            </a:r>
            <a:r>
              <a:rPr lang="en-US" dirty="0"/>
              <a:t>:- </a:t>
            </a:r>
            <a:r>
              <a:rPr lang="en-US" dirty="0">
                <a:hlinkClick r:id="rId2"/>
              </a:rPr>
              <a:t>www.iiep.unesco.org</a:t>
            </a:r>
            <a:endParaRPr lang="en-US" dirty="0"/>
          </a:p>
          <a:p>
            <a:r>
              <a:rPr lang="en-US" dirty="0"/>
              <a:t>For treatment of Skills – look at </a:t>
            </a:r>
            <a:r>
              <a:rPr lang="en-US" i="1" dirty="0"/>
              <a:t>Global Monitoring Report </a:t>
            </a:r>
            <a:r>
              <a:rPr lang="en-US" dirty="0"/>
              <a:t>of 2012 -</a:t>
            </a:r>
            <a:r>
              <a:rPr lang="en-US" dirty="0" err="1"/>
              <a:t>www.unesco.org</a:t>
            </a:r>
            <a:r>
              <a:rPr lang="en-US" dirty="0"/>
              <a:t>/en/</a:t>
            </a:r>
            <a:r>
              <a:rPr lang="en-US" dirty="0" err="1"/>
              <a:t>efareport</a:t>
            </a:r>
            <a:endParaRPr lang="en-US" dirty="0"/>
          </a:p>
          <a:p>
            <a:r>
              <a:rPr lang="en-US" dirty="0"/>
              <a:t>See </a:t>
            </a:r>
            <a:r>
              <a:rPr lang="en-US" i="1" dirty="0"/>
              <a:t>NORRAG News </a:t>
            </a:r>
            <a:r>
              <a:rPr lang="en-US" dirty="0"/>
              <a:t>and NORRAG Blog on skills development: </a:t>
            </a:r>
            <a:r>
              <a:rPr lang="en-US" dirty="0">
                <a:hlinkClick r:id="rId3"/>
              </a:rPr>
              <a:t>www.norrag.</a:t>
            </a:r>
            <a:r>
              <a:rPr lang="en-US" dirty="0" smtClean="0">
                <a:hlinkClick r:id="rId3"/>
              </a:rPr>
              <a:t>org</a:t>
            </a:r>
            <a:r>
              <a:rPr lang="en-US" dirty="0" smtClean="0"/>
              <a:t> - free </a:t>
            </a:r>
            <a:r>
              <a:rPr lang="en-US" smtClean="0"/>
              <a:t>on line</a:t>
            </a:r>
            <a:endParaRPr lang="en-US" dirty="0"/>
          </a:p>
          <a:p>
            <a:r>
              <a:rPr lang="en-US" dirty="0"/>
              <a:t>For education and informal sector see </a:t>
            </a:r>
            <a:r>
              <a:rPr lang="en-US" dirty="0" smtClean="0"/>
              <a:t>KK’s books: </a:t>
            </a:r>
            <a:r>
              <a:rPr lang="en-US" i="1" dirty="0"/>
              <a:t>African Artisan</a:t>
            </a:r>
            <a:r>
              <a:rPr lang="en-US" dirty="0"/>
              <a:t>; </a:t>
            </a:r>
            <a:r>
              <a:rPr lang="en-US" i="1" dirty="0" err="1"/>
              <a:t>Jua</a:t>
            </a:r>
            <a:r>
              <a:rPr lang="en-US" i="1" dirty="0"/>
              <a:t> Kali Kenya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11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NGO challenge for this Informal sector (</a:t>
            </a:r>
            <a:r>
              <a:rPr lang="en-US" b="1" dirty="0" err="1" smtClean="0"/>
              <a:t>Jua</a:t>
            </a:r>
            <a:r>
              <a:rPr lang="en-US" b="1" dirty="0" smtClean="0"/>
              <a:t> Kali) Workshop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different projects are trying to add something special to the situation of workers in the informal sector</a:t>
            </a:r>
          </a:p>
          <a:p>
            <a:r>
              <a:rPr lang="en-US" dirty="0" smtClean="0"/>
              <a:t>Many such workers are already under a great deal of pressure to make ends meet</a:t>
            </a:r>
          </a:p>
          <a:p>
            <a:r>
              <a:rPr lang="en-US" dirty="0" smtClean="0"/>
              <a:t>There’s limited capacity to adopt new projects </a:t>
            </a:r>
          </a:p>
          <a:p>
            <a:r>
              <a:rPr lang="en-US" dirty="0" smtClean="0"/>
              <a:t>Important to </a:t>
            </a:r>
            <a:r>
              <a:rPr lang="en-US" dirty="0" err="1" smtClean="0"/>
              <a:t>recognise</a:t>
            </a:r>
            <a:r>
              <a:rPr lang="en-US" dirty="0" smtClean="0"/>
              <a:t> the bias within NGO projects for the informal sector –see </a:t>
            </a:r>
            <a:r>
              <a:rPr lang="en-US" dirty="0" err="1" smtClean="0"/>
              <a:t>kk</a:t>
            </a:r>
            <a:r>
              <a:rPr lang="en-US" dirty="0" smtClean="0"/>
              <a:t>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72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Distinguish Work from Employment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developing countries, most people work, but most are not employed</a:t>
            </a:r>
          </a:p>
          <a:p>
            <a:r>
              <a:rPr lang="en-US" dirty="0" smtClean="0"/>
              <a:t>‘Unemployment’ is not a useful concept unless there is unemployment benefit.</a:t>
            </a:r>
          </a:p>
          <a:p>
            <a:r>
              <a:rPr lang="en-US" dirty="0" smtClean="0"/>
              <a:t>What is the meaning of </a:t>
            </a:r>
            <a:r>
              <a:rPr lang="en-US" dirty="0" smtClean="0"/>
              <a:t>‘unemployment’ </a:t>
            </a:r>
            <a:r>
              <a:rPr lang="en-US" dirty="0" smtClean="0"/>
              <a:t>therefore in the countries represented here?</a:t>
            </a:r>
          </a:p>
          <a:p>
            <a:r>
              <a:rPr lang="en-US" dirty="0" smtClean="0"/>
              <a:t>Women’s, men’s </a:t>
            </a:r>
            <a:r>
              <a:rPr lang="en-US" dirty="0"/>
              <a:t>&amp;</a:t>
            </a:r>
            <a:r>
              <a:rPr lang="en-US" dirty="0" smtClean="0"/>
              <a:t> children’s work combines </a:t>
            </a:r>
            <a:r>
              <a:rPr lang="en-US" dirty="0" smtClean="0"/>
              <a:t>many different </a:t>
            </a:r>
            <a:r>
              <a:rPr lang="en-US" dirty="0" smtClean="0"/>
              <a:t>modalities, in rural &amp; urban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68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Formal and Informal Sectors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 possible neatly to divide these</a:t>
            </a:r>
          </a:p>
          <a:p>
            <a:r>
              <a:rPr lang="en-US" dirty="0" smtClean="0"/>
              <a:t>There is a great deal of informal work </a:t>
            </a:r>
            <a:r>
              <a:rPr lang="en-US" b="1" dirty="0" smtClean="0"/>
              <a:t>within</a:t>
            </a:r>
            <a:r>
              <a:rPr lang="en-US" dirty="0" smtClean="0"/>
              <a:t> the formal sector of the economy</a:t>
            </a:r>
          </a:p>
          <a:p>
            <a:r>
              <a:rPr lang="en-US" dirty="0" smtClean="0"/>
              <a:t>Many formal sector </a:t>
            </a:r>
            <a:r>
              <a:rPr lang="en-US" dirty="0" smtClean="0"/>
              <a:t>employees, including teachers, </a:t>
            </a:r>
            <a:r>
              <a:rPr lang="en-US" dirty="0" smtClean="0"/>
              <a:t>also have informal work, and/or second and third ‘jobs’</a:t>
            </a:r>
          </a:p>
          <a:p>
            <a:r>
              <a:rPr lang="en-US" dirty="0" smtClean="0"/>
              <a:t>There are dynamic political processes that are </a:t>
            </a:r>
            <a:r>
              <a:rPr lang="en-US" dirty="0" err="1" smtClean="0"/>
              <a:t>informalising</a:t>
            </a:r>
            <a:r>
              <a:rPr lang="en-US" dirty="0" smtClean="0"/>
              <a:t> the formal </a:t>
            </a:r>
            <a:r>
              <a:rPr lang="en-US" dirty="0" smtClean="0"/>
              <a:t>sector, including corruption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60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Don’t </a:t>
            </a:r>
            <a:r>
              <a:rPr lang="en-US" b="1" dirty="0" smtClean="0"/>
              <a:t>neglect 50 years of TVET and informal sector  </a:t>
            </a:r>
            <a:r>
              <a:rPr lang="en-US" b="1" dirty="0"/>
              <a:t>h</a:t>
            </a:r>
            <a:r>
              <a:rPr lang="en-US" b="1" dirty="0" smtClean="0"/>
              <a:t>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origins of aid (1949) and the pledge to transfer ‘technical knowledge’ – Truman</a:t>
            </a:r>
          </a:p>
          <a:p>
            <a:r>
              <a:rPr lang="en-US" dirty="0" smtClean="0"/>
              <a:t>The role of aid agencies in promoting TVET</a:t>
            </a:r>
          </a:p>
          <a:p>
            <a:r>
              <a:rPr lang="en-US" dirty="0" smtClean="0"/>
              <a:t> The role of the World Bank –from </a:t>
            </a:r>
            <a:r>
              <a:rPr lang="en-US" dirty="0" smtClean="0"/>
              <a:t>‘</a:t>
            </a:r>
            <a:r>
              <a:rPr lang="en-US" dirty="0" smtClean="0"/>
              <a:t>63 </a:t>
            </a:r>
            <a:r>
              <a:rPr lang="en-US" dirty="0" smtClean="0"/>
              <a:t>to </a:t>
            </a:r>
            <a:r>
              <a:rPr lang="en-US" dirty="0" smtClean="0"/>
              <a:t>‘</a:t>
            </a:r>
            <a:r>
              <a:rPr lang="en-US" dirty="0" smtClean="0"/>
              <a:t>79 </a:t>
            </a:r>
            <a:r>
              <a:rPr lang="en-US" dirty="0" smtClean="0"/>
              <a:t>– </a:t>
            </a:r>
            <a:r>
              <a:rPr lang="en-US" dirty="0" smtClean="0"/>
              <a:t>supporting TVE </a:t>
            </a:r>
            <a:r>
              <a:rPr lang="en-US" dirty="0" err="1" smtClean="0"/>
              <a:t>vs</a:t>
            </a:r>
            <a:r>
              <a:rPr lang="en-US" dirty="0" smtClean="0"/>
              <a:t> general secondary education</a:t>
            </a:r>
          </a:p>
          <a:p>
            <a:r>
              <a:rPr lang="en-US" dirty="0" smtClean="0"/>
              <a:t>Foster and the </a:t>
            </a:r>
            <a:r>
              <a:rPr lang="en-US" i="1" dirty="0" smtClean="0"/>
              <a:t>Vocational School Fallacy </a:t>
            </a:r>
            <a:r>
              <a:rPr lang="en-US" dirty="0" smtClean="0"/>
              <a:t>(1965) – famous but no influence on policy!</a:t>
            </a:r>
          </a:p>
          <a:p>
            <a:r>
              <a:rPr lang="en-US" dirty="0" smtClean="0"/>
              <a:t>Also in 1965, Keith Hart, who ‘discovers’ the informal sector, arrives in Ghana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6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Learning and Working </a:t>
            </a:r>
            <a:br>
              <a:rPr lang="en-US" b="1" dirty="0" smtClean="0"/>
            </a:br>
            <a:r>
              <a:rPr lang="en-US" b="1" dirty="0" smtClean="0"/>
              <a:t>in the Informal Economy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majority of all learning in the informal economy is thru on-the-job training</a:t>
            </a:r>
          </a:p>
          <a:p>
            <a:r>
              <a:rPr lang="en-US" dirty="0" smtClean="0"/>
              <a:t>Thru informal apprenticeships, or thru work, including thru casual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smtClean="0"/>
              <a:t>Learning on the job is also widespread in the formal sector of the economy</a:t>
            </a:r>
          </a:p>
          <a:p>
            <a:r>
              <a:rPr lang="en-US" dirty="0" smtClean="0"/>
              <a:t>Many initiatives have tried to </a:t>
            </a:r>
            <a:r>
              <a:rPr lang="en-US" dirty="0" err="1" smtClean="0"/>
              <a:t>formalise</a:t>
            </a:r>
            <a:r>
              <a:rPr lang="en-US" dirty="0" smtClean="0"/>
              <a:t> training in the informal sector – few successes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9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Relations between School and Skill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the expansion of universal primary and lower secondary, the education level of the informal sector has risen significantly</a:t>
            </a:r>
          </a:p>
          <a:p>
            <a:r>
              <a:rPr lang="en-US" dirty="0" smtClean="0"/>
              <a:t>There has also been a long-standing policy interest in </a:t>
            </a:r>
            <a:r>
              <a:rPr lang="en-US" dirty="0" err="1" smtClean="0"/>
              <a:t>vocationalising</a:t>
            </a:r>
            <a:r>
              <a:rPr lang="en-US" dirty="0" smtClean="0"/>
              <a:t> secondary education.</a:t>
            </a:r>
          </a:p>
          <a:p>
            <a:r>
              <a:rPr lang="en-US" dirty="0" smtClean="0"/>
              <a:t>Many varieties and traditions of vocational education, in separate streams and separate institutes, </a:t>
            </a:r>
            <a:r>
              <a:rPr lang="en-US" dirty="0" err="1" smtClean="0"/>
              <a:t>cf</a:t>
            </a:r>
            <a:r>
              <a:rPr lang="en-US" dirty="0" smtClean="0"/>
              <a:t>, India, China, Germany,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48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Georgia" pitchFamily="-106" charset="0"/>
              </a:rPr>
              <a:t>Multiple meanings of skill  in basic and post-basic education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dirty="0">
                <a:latin typeface="Georgia" pitchFamily="-106" charset="0"/>
              </a:rPr>
              <a:t>Core skills (3Rs, ICT, texting &amp; </a:t>
            </a:r>
            <a:r>
              <a:rPr lang="en-GB" dirty="0" smtClean="0">
                <a:latin typeface="Georgia" pitchFamily="-106" charset="0"/>
              </a:rPr>
              <a:t>emailing) </a:t>
            </a:r>
            <a:r>
              <a:rPr lang="en-GB" dirty="0">
                <a:latin typeface="Georgia" pitchFamily="-106" charset="0"/>
              </a:rPr>
              <a:t>in </a:t>
            </a:r>
            <a:r>
              <a:rPr lang="en-GB" dirty="0" smtClean="0">
                <a:latin typeface="Georgia" pitchFamily="-106" charset="0"/>
              </a:rPr>
              <a:t>basic education (BE) </a:t>
            </a:r>
            <a:r>
              <a:rPr lang="en-GB" dirty="0">
                <a:latin typeface="Georgia" pitchFamily="-106" charset="0"/>
              </a:rPr>
              <a:t>and post-BE</a:t>
            </a:r>
          </a:p>
          <a:p>
            <a:pPr>
              <a:lnSpc>
                <a:spcPct val="80000"/>
              </a:lnSpc>
            </a:pPr>
            <a:r>
              <a:rPr lang="en-GB" dirty="0">
                <a:latin typeface="Georgia" pitchFamily="-106" charset="0"/>
              </a:rPr>
              <a:t>New skills, soft skills, higher order </a:t>
            </a:r>
            <a:r>
              <a:rPr lang="en-GB" dirty="0" smtClean="0">
                <a:latin typeface="Georgia" pitchFamily="-106" charset="0"/>
              </a:rPr>
              <a:t>skills, 21</a:t>
            </a:r>
            <a:r>
              <a:rPr lang="en-GB" baseline="30000" dirty="0" smtClean="0">
                <a:latin typeface="Georgia" pitchFamily="-106" charset="0"/>
              </a:rPr>
              <a:t>st</a:t>
            </a:r>
            <a:r>
              <a:rPr lang="en-GB" dirty="0" smtClean="0">
                <a:latin typeface="Georgia" pitchFamily="-106" charset="0"/>
              </a:rPr>
              <a:t> century skills </a:t>
            </a:r>
            <a:r>
              <a:rPr lang="en-GB" dirty="0">
                <a:latin typeface="Georgia" pitchFamily="-106" charset="0"/>
              </a:rPr>
              <a:t>in BE and post-BE</a:t>
            </a:r>
          </a:p>
          <a:p>
            <a:pPr>
              <a:lnSpc>
                <a:spcPct val="80000"/>
              </a:lnSpc>
            </a:pPr>
            <a:r>
              <a:rPr lang="en-GB" dirty="0">
                <a:latin typeface="Georgia" pitchFamily="-106" charset="0"/>
              </a:rPr>
              <a:t>Attitudinal skills e.g. confidence, hard work, perseverance in BE and post-BE</a:t>
            </a:r>
          </a:p>
          <a:p>
            <a:pPr>
              <a:lnSpc>
                <a:spcPct val="80000"/>
              </a:lnSpc>
            </a:pPr>
            <a:r>
              <a:rPr lang="en-GB" dirty="0">
                <a:latin typeface="Georgia" pitchFamily="-106" charset="0"/>
              </a:rPr>
              <a:t>Traditional technical and vocational manipulative &amp; design skills in post-BE</a:t>
            </a:r>
          </a:p>
          <a:p>
            <a:pPr>
              <a:lnSpc>
                <a:spcPct val="80000"/>
              </a:lnSpc>
            </a:pPr>
            <a:r>
              <a:rPr lang="en-GB" dirty="0">
                <a:latin typeface="Georgia" pitchFamily="-106" charset="0"/>
              </a:rPr>
              <a:t>Entrepreneurial &amp; employability skills</a:t>
            </a:r>
          </a:p>
          <a:p>
            <a:pPr>
              <a:lnSpc>
                <a:spcPct val="80000"/>
              </a:lnSpc>
            </a:pPr>
            <a:r>
              <a:rPr lang="en-GB" dirty="0" smtClean="0">
                <a:latin typeface="Georgia" pitchFamily="-106" charset="0"/>
              </a:rPr>
              <a:t>What kind of </a:t>
            </a:r>
            <a:r>
              <a:rPr lang="en-GB" dirty="0" smtClean="0">
                <a:latin typeface="Georgia" pitchFamily="-106" charset="0"/>
              </a:rPr>
              <a:t>skills are </a:t>
            </a:r>
            <a:r>
              <a:rPr lang="en-GB" dirty="0" smtClean="0">
                <a:latin typeface="Georgia" pitchFamily="-106" charset="0"/>
              </a:rPr>
              <a:t>in the informal </a:t>
            </a:r>
            <a:r>
              <a:rPr lang="en-GB" dirty="0" smtClean="0">
                <a:latin typeface="Georgia" pitchFamily="-106" charset="0"/>
              </a:rPr>
              <a:t>economies? </a:t>
            </a:r>
            <a:endParaRPr lang="en-US" dirty="0">
              <a:latin typeface="Georgia" pitchFamily="-106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3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Skill links to poverty reduction</a:t>
            </a:r>
            <a:r>
              <a:rPr lang="en-US" b="1" dirty="0" smtClean="0"/>
              <a:t>, work </a:t>
            </a:r>
            <a:r>
              <a:rPr lang="en-US" b="1" dirty="0"/>
              <a:t>&amp; social cohesion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</a:t>
            </a:r>
            <a:r>
              <a:rPr lang="en-US" dirty="0" smtClean="0"/>
              <a:t>gets access to formal </a:t>
            </a:r>
            <a:r>
              <a:rPr lang="en-US" dirty="0"/>
              <a:t>skills? NOT the poor, </a:t>
            </a:r>
            <a:r>
              <a:rPr lang="en-US" dirty="0" err="1"/>
              <a:t>marginalised</a:t>
            </a:r>
            <a:r>
              <a:rPr lang="en-US" dirty="0"/>
              <a:t>, and women</a:t>
            </a:r>
          </a:p>
          <a:p>
            <a:r>
              <a:rPr lang="en-US" dirty="0"/>
              <a:t>What does it mean to acquire </a:t>
            </a:r>
            <a:r>
              <a:rPr lang="en-US" dirty="0" smtClean="0"/>
              <a:t>skills if there are low </a:t>
            </a:r>
            <a:r>
              <a:rPr lang="en-US" dirty="0"/>
              <a:t>quality, poor teachers, </a:t>
            </a:r>
            <a:r>
              <a:rPr lang="en-US" dirty="0" smtClean="0"/>
              <a:t>&amp; no </a:t>
            </a:r>
            <a:r>
              <a:rPr lang="en-US" dirty="0"/>
              <a:t>work links?</a:t>
            </a:r>
          </a:p>
          <a:p>
            <a:r>
              <a:rPr lang="en-US" dirty="0"/>
              <a:t>What impact of skills on </a:t>
            </a:r>
            <a:r>
              <a:rPr lang="en-US" dirty="0" smtClean="0"/>
              <a:t>employment, work, </a:t>
            </a:r>
            <a:r>
              <a:rPr lang="en-US" dirty="0"/>
              <a:t>poverty and social cohesion?</a:t>
            </a:r>
          </a:p>
          <a:p>
            <a:r>
              <a:rPr lang="en-US" dirty="0" smtClean="0"/>
              <a:t>Surely skills need </a:t>
            </a:r>
            <a:r>
              <a:rPr lang="en-US" dirty="0"/>
              <a:t>an enabling, dynamic and meritocratic economy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34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878</Words>
  <Application>Microsoft Macintosh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VET, Skills Development &amp; the Informal Economy</vt:lpstr>
      <vt:lpstr>The NGO challenge for this Informal sector (Jua Kali) Workshop</vt:lpstr>
      <vt:lpstr>Distinguish Work from Employment</vt:lpstr>
      <vt:lpstr>Formal and Informal Sectors</vt:lpstr>
      <vt:lpstr>Don’t neglect 50 years of TVET and informal sector  history</vt:lpstr>
      <vt:lpstr>Learning and Working  in the Informal Economy</vt:lpstr>
      <vt:lpstr>Relations between School and Skill</vt:lpstr>
      <vt:lpstr>Multiple meanings of skill  in basic and post-basic education </vt:lpstr>
      <vt:lpstr>Skill links to poverty reduction, work &amp; social cohesion </vt:lpstr>
      <vt:lpstr>Skills and Growth:  An Enabling Environment</vt:lpstr>
      <vt:lpstr>Skills from Jomtien, to Dakar to Incheon</vt:lpstr>
      <vt:lpstr>TVET Tips for Planners and Politicians</vt:lpstr>
      <vt:lpstr>Further Reading on Skills</vt:lpstr>
    </vt:vector>
  </TitlesOfParts>
  <Company>UoE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VET, Skills Development &amp; the Informal Economy</dc:title>
  <dc:creator>Kenneth King</dc:creator>
  <cp:lastModifiedBy>Kenneth King</cp:lastModifiedBy>
  <cp:revision>22</cp:revision>
  <dcterms:created xsi:type="dcterms:W3CDTF">2015-06-01T03:01:00Z</dcterms:created>
  <dcterms:modified xsi:type="dcterms:W3CDTF">2015-06-02T09:42:35Z</dcterms:modified>
</cp:coreProperties>
</file>