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0"/>
  </p:notesMasterIdLst>
  <p:sldIdLst>
    <p:sldId id="274" r:id="rId2"/>
    <p:sldId id="284" r:id="rId3"/>
    <p:sldId id="275" r:id="rId4"/>
    <p:sldId id="257" r:id="rId5"/>
    <p:sldId id="279" r:id="rId6"/>
    <p:sldId id="280" r:id="rId7"/>
    <p:sldId id="258" r:id="rId8"/>
    <p:sldId id="273" r:id="rId9"/>
    <p:sldId id="259" r:id="rId10"/>
    <p:sldId id="277" r:id="rId11"/>
    <p:sldId id="278" r:id="rId12"/>
    <p:sldId id="276" r:id="rId13"/>
    <p:sldId id="260" r:id="rId14"/>
    <p:sldId id="281" r:id="rId15"/>
    <p:sldId id="271" r:id="rId16"/>
    <p:sldId id="272" r:id="rId17"/>
    <p:sldId id="283" r:id="rId18"/>
    <p:sldId id="282" r:id="rId19"/>
  </p:sldIdLst>
  <p:sldSz cx="12192000" cy="6858000"/>
  <p:notesSz cx="6735763" cy="98663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110" d="100"/>
          <a:sy n="110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87558" tIns="87558" rIns="87558" bIns="87558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3786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875721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13581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751442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189302" marR="0" indent="0" algn="l" rtl="0">
              <a:spcBef>
                <a:spcPts val="0"/>
              </a:spcBef>
              <a:defRPr/>
            </a:lvl6pPr>
            <a:lvl7pPr marL="2627163" marR="0" indent="0" algn="l" rtl="0">
              <a:spcBef>
                <a:spcPts val="0"/>
              </a:spcBef>
              <a:defRPr/>
            </a:lvl7pPr>
            <a:lvl8pPr marL="3065023" marR="0" indent="0" algn="l" rtl="0">
              <a:spcBef>
                <a:spcPts val="0"/>
              </a:spcBef>
              <a:defRPr/>
            </a:lvl8pPr>
            <a:lvl9pPr marL="3502884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15225" y="0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87558" tIns="87558" rIns="87558" bIns="87558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3786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875721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13581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751442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189302" marR="0" indent="0" algn="l" rtl="0">
              <a:spcBef>
                <a:spcPts val="0"/>
              </a:spcBef>
              <a:defRPr/>
            </a:lvl6pPr>
            <a:lvl7pPr marL="2627163" marR="0" indent="0" algn="l" rtl="0">
              <a:spcBef>
                <a:spcPts val="0"/>
              </a:spcBef>
              <a:defRPr/>
            </a:lvl7pPr>
            <a:lvl8pPr marL="3065023" marR="0" indent="0" algn="l" rtl="0">
              <a:spcBef>
                <a:spcPts val="0"/>
              </a:spcBef>
              <a:defRPr/>
            </a:lvl8pPr>
            <a:lvl9pPr marL="3502884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  <a:noFill/>
          <a:ln>
            <a:noFill/>
          </a:ln>
        </p:spPr>
        <p:txBody>
          <a:bodyPr lIns="87558" tIns="87558" rIns="87558" bIns="87558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372002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87558" tIns="87558" rIns="87558" bIns="87558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3786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875721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13581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751442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189302" marR="0" indent="0" algn="l" rtl="0">
              <a:spcBef>
                <a:spcPts val="0"/>
              </a:spcBef>
              <a:defRPr/>
            </a:lvl6pPr>
            <a:lvl7pPr marL="2627163" marR="0" indent="0" algn="l" rtl="0">
              <a:spcBef>
                <a:spcPts val="0"/>
              </a:spcBef>
              <a:defRPr/>
            </a:lvl7pPr>
            <a:lvl8pPr marL="3065023" marR="0" indent="0" algn="l" rtl="0">
              <a:spcBef>
                <a:spcPts val="0"/>
              </a:spcBef>
              <a:defRPr/>
            </a:lvl8pPr>
            <a:lvl9pPr marL="3502884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15225" y="9372002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GB" smtClean="0"/>
              <a:pPr>
                <a:buSzPct val="25000"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445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t" anchorCtr="0">
            <a:noAutofit/>
          </a:bodyPr>
          <a:lstStyle/>
          <a:p>
            <a:pPr>
              <a:spcBef>
                <a:spcPts val="0"/>
              </a:spcBef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815225" y="9372002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/>
              <a:pPr>
                <a:buSzPct val="25000"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01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92865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776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4394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4394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50722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2493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331" cy="3884014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15225" y="9372002"/>
            <a:ext cx="2918960" cy="494250"/>
          </a:xfrm>
          <a:prstGeom prst="rect">
            <a:avLst/>
          </a:prstGeom>
        </p:spPr>
        <p:txBody>
          <a:bodyPr lIns="94836" tIns="47406" rIns="94836" bIns="47406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GB"/>
              <a:pPr>
                <a:buClr>
                  <a:srgbClr val="000000"/>
                </a:buClr>
                <a:buSzPct val="25000"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24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240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t" anchorCtr="0">
            <a:noAutofit/>
          </a:bodyPr>
          <a:lstStyle/>
          <a:p>
            <a:pPr>
              <a:spcBef>
                <a:spcPts val="0"/>
              </a:spcBef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815225" y="9372002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/>
              <a:pPr>
                <a:buSzPct val="25000"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50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t" anchorCtr="0">
            <a:noAutofit/>
          </a:bodyPr>
          <a:lstStyle/>
          <a:p>
            <a:pPr>
              <a:spcBef>
                <a:spcPts val="0"/>
              </a:spcBef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15225" y="9372002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/>
              <a:pPr>
                <a:buSzPct val="25000"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307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t" anchorCtr="0">
            <a:noAutofit/>
          </a:bodyPr>
          <a:lstStyle/>
          <a:p>
            <a:pPr>
              <a:spcBef>
                <a:spcPts val="0"/>
              </a:spcBef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15225" y="9372002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/>
              <a:pPr>
                <a:buSzPct val="25000"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09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t" anchorCtr="0">
            <a:noAutofit/>
          </a:bodyPr>
          <a:lstStyle/>
          <a:p>
            <a:pPr>
              <a:spcBef>
                <a:spcPts val="0"/>
              </a:spcBef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15225" y="9372002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/>
              <a:pPr>
                <a:buSzPct val="25000"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77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t" anchorCtr="0">
            <a:noAutofit/>
          </a:bodyPr>
          <a:lstStyle/>
          <a:p>
            <a:pPr>
              <a:spcBef>
                <a:spcPts val="0"/>
              </a:spcBef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15225" y="9372002"/>
            <a:ext cx="2919031" cy="494310"/>
          </a:xfrm>
          <a:prstGeom prst="rect">
            <a:avLst/>
          </a:prstGeom>
          <a:noFill/>
          <a:ln>
            <a:noFill/>
          </a:ln>
        </p:spPr>
        <p:txBody>
          <a:bodyPr lIns="94836" tIns="47406" rIns="94836" bIns="47406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/>
              <a:pPr>
                <a:buSzPct val="25000"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4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724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7519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3275" y="4748746"/>
            <a:ext cx="5389213" cy="3884085"/>
          </a:xfrm>
          <a:prstGeom prst="rect">
            <a:avLst/>
          </a:prstGeom>
        </p:spPr>
        <p:txBody>
          <a:bodyPr lIns="87558" tIns="87558" rIns="87558" bIns="87558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767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5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256365" y="1600200"/>
            <a:ext cx="5325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09600" y="5875078"/>
            <a:ext cx="10972799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‹Nr.›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FDWB" TargetMode="External"/><Relationship Id="rId3" Type="http://schemas.openxmlformats.org/officeDocument/2006/relationships/hyperlink" Target="http://www.knowledgefordevelopmentwithoutborders.org/" TargetMode="External"/><Relationship Id="rId7" Type="http://schemas.openxmlformats.org/officeDocument/2006/relationships/hyperlink" Target="https://www.facebook.com/pages/Development-Aid-Support/35271573155900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oop.it/t/developement-aid-support" TargetMode="External"/><Relationship Id="rId5" Type="http://schemas.openxmlformats.org/officeDocument/2006/relationships/hyperlink" Target="http://capacity4dev.ec.europa.eu/aid-support/" TargetMode="External"/><Relationship Id="rId4" Type="http://schemas.openxmlformats.org/officeDocument/2006/relationships/hyperlink" Target="http://www.ngojobs.at/ngos/58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fordevelopmentwithoutborder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257925" y="5820575"/>
            <a:ext cx="12450000" cy="1016699"/>
          </a:xfrm>
          <a:prstGeom prst="rect">
            <a:avLst/>
          </a:prstGeom>
          <a:solidFill>
            <a:srgbClr val="1C528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" name="Shape 58"/>
          <p:cNvSpPr/>
          <p:nvPr/>
        </p:nvSpPr>
        <p:spPr>
          <a:xfrm>
            <a:off x="7794488" y="5052475"/>
            <a:ext cx="3506404" cy="1118700"/>
          </a:xfrm>
          <a:prstGeom prst="rect">
            <a:avLst/>
          </a:prstGeom>
          <a:solidFill>
            <a:srgbClr val="1C528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9" name="Shape 59"/>
          <p:cNvSpPr txBox="1"/>
          <p:nvPr/>
        </p:nvSpPr>
        <p:spPr>
          <a:xfrm>
            <a:off x="7901422" y="4366126"/>
            <a:ext cx="3548708" cy="214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K4DWB</a:t>
            </a:r>
            <a:endParaRPr lang="en-GB" sz="60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43672" y="5990216"/>
            <a:ext cx="9116678" cy="679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</a:rPr>
              <a:t>Knowledge for Development Without </a:t>
            </a:r>
            <a:r>
              <a:rPr lang="en-GB" sz="2400" dirty="0" smtClean="0">
                <a:solidFill>
                  <a:schemeClr val="lt1"/>
                </a:solidFill>
              </a:rPr>
              <a:t>Borders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 smtClean="0">
                <a:solidFill>
                  <a:schemeClr val="lt1"/>
                </a:solidFill>
              </a:rPr>
              <a:t>Contact: amouzou.bedi@gmail.com</a:t>
            </a:r>
            <a:endParaRPr lang="en-GB" sz="2400" dirty="0">
              <a:solidFill>
                <a:schemeClr val="l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" y="4699685"/>
            <a:ext cx="2137589" cy="213758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" y="0"/>
            <a:ext cx="89630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494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4650" y="277724"/>
            <a:ext cx="11075669" cy="975526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35360" y="1518132"/>
            <a:ext cx="10945343" cy="435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195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Young people, students, community, and interested volunteers in this </a:t>
            </a:r>
            <a:r>
              <a:rPr lang="en-US" dirty="0" smtClean="0"/>
              <a:t>practice </a:t>
            </a:r>
            <a:r>
              <a:rPr lang="en-US" dirty="0"/>
              <a:t>will receive new skills that will serve them well in </a:t>
            </a:r>
            <a:r>
              <a:rPr lang="en-US" b="1" dirty="0"/>
              <a:t>marketing</a:t>
            </a:r>
            <a:r>
              <a:rPr lang="en-US" dirty="0"/>
              <a:t> themselves; </a:t>
            </a:r>
          </a:p>
          <a:p>
            <a:pPr marL="457200" lvl="0" indent="-36195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They have the opportunity to </a:t>
            </a:r>
            <a:r>
              <a:rPr lang="en-US" b="1" dirty="0"/>
              <a:t>analyze</a:t>
            </a:r>
            <a:r>
              <a:rPr lang="en-US" dirty="0"/>
              <a:t> and </a:t>
            </a:r>
            <a:r>
              <a:rPr lang="en-US" b="1" dirty="0"/>
              <a:t>understand</a:t>
            </a:r>
            <a:r>
              <a:rPr lang="en-US" dirty="0"/>
              <a:t> their own local development challenges and frustrations so that they could </a:t>
            </a:r>
            <a:r>
              <a:rPr lang="en-US" b="1" dirty="0"/>
              <a:t>engage themselves </a:t>
            </a:r>
            <a:r>
              <a:rPr lang="en-US" dirty="0"/>
              <a:t>in development arena to fix these social, economic, environmental, cultural and politic challenges immediately or in the future</a:t>
            </a:r>
            <a:r>
              <a:rPr lang="en-US" sz="2100" dirty="0"/>
              <a:t>.</a:t>
            </a:r>
          </a:p>
          <a:p>
            <a:pPr marL="9525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00" dirty="0"/>
              <a:t> </a:t>
            </a:r>
            <a:endParaRPr sz="27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767408" y="-70867"/>
            <a:ext cx="13440817" cy="1672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advantages of this practice</a:t>
            </a:r>
          </a:p>
          <a:p>
            <a:pPr lvl="0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26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4650" y="277724"/>
            <a:ext cx="11075669" cy="975526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35360" y="1518132"/>
            <a:ext cx="10945343" cy="435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1950">
              <a:lnSpc>
                <a:spcPct val="115000"/>
              </a:lnSpc>
              <a:spcBef>
                <a:spcPts val="0"/>
              </a:spcBef>
            </a:pPr>
            <a:r>
              <a:rPr lang="en-US" sz="2100" dirty="0" smtClean="0"/>
              <a:t>The  practice </a:t>
            </a:r>
            <a:r>
              <a:rPr lang="en-US" sz="2100" b="1" dirty="0" smtClean="0"/>
              <a:t>intensifies</a:t>
            </a:r>
            <a:r>
              <a:rPr lang="en-US" sz="2100" dirty="0" smtClean="0"/>
              <a:t> </a:t>
            </a:r>
            <a:r>
              <a:rPr lang="en-US" sz="2100" dirty="0"/>
              <a:t>the communications in sharing good news stories of citizens acting in their communities and, most importantly, making social development goals simple and relevant every day, to everyone. </a:t>
            </a:r>
            <a:endParaRPr lang="en-US" sz="2100" dirty="0" smtClean="0"/>
          </a:p>
          <a:p>
            <a:pPr marL="457200" lvl="0" indent="-361950">
              <a:lnSpc>
                <a:spcPct val="115000"/>
              </a:lnSpc>
              <a:spcBef>
                <a:spcPts val="0"/>
              </a:spcBef>
            </a:pPr>
            <a:r>
              <a:rPr lang="en-US" sz="2100" dirty="0" smtClean="0"/>
              <a:t>Therefore</a:t>
            </a:r>
            <a:r>
              <a:rPr lang="en-US" sz="2100" dirty="0"/>
              <a:t>, every single person wherever is </a:t>
            </a:r>
            <a:r>
              <a:rPr lang="en-US" sz="2100" b="1" dirty="0"/>
              <a:t>given the voice </a:t>
            </a:r>
            <a:r>
              <a:rPr lang="en-US" sz="2100" dirty="0"/>
              <a:t>to express the </a:t>
            </a:r>
            <a:r>
              <a:rPr lang="en-US" sz="2100" b="1" dirty="0"/>
              <a:t>needs</a:t>
            </a:r>
            <a:r>
              <a:rPr lang="en-US" sz="2100" dirty="0"/>
              <a:t> of it community via a coordinated central database.</a:t>
            </a:r>
            <a:endParaRPr sz="27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767408" y="-70867"/>
            <a:ext cx="13440817" cy="1672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Role of  this practice</a:t>
            </a:r>
          </a:p>
          <a:p>
            <a:pPr lvl="0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247521"/>
            <a:ext cx="5553850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29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679025"/>
            <a:ext cx="9768408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Why a collaboration would be beneficial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38211" y="1872257"/>
            <a:ext cx="10515599" cy="435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chemeClr val="dk1"/>
                </a:solidFill>
              </a:rPr>
              <a:t>Quality Assurance</a:t>
            </a:r>
            <a:r>
              <a:rPr lang="en-GB" sz="2400" dirty="0" smtClean="0">
                <a:solidFill>
                  <a:schemeClr val="dk1"/>
                </a:solidFill>
              </a:rPr>
              <a:t>. Better </a:t>
            </a:r>
            <a:r>
              <a:rPr lang="en-GB" sz="2400" b="1" dirty="0">
                <a:solidFill>
                  <a:schemeClr val="dk1"/>
                </a:solidFill>
              </a:rPr>
              <a:t>information</a:t>
            </a:r>
            <a:r>
              <a:rPr lang="en-GB" sz="2400" dirty="0">
                <a:solidFill>
                  <a:schemeClr val="dk1"/>
                </a:solidFill>
              </a:rPr>
              <a:t> and </a:t>
            </a:r>
            <a:r>
              <a:rPr lang="en-GB" sz="2400" b="1" dirty="0">
                <a:solidFill>
                  <a:schemeClr val="dk1"/>
                </a:solidFill>
              </a:rPr>
              <a:t>knowledge</a:t>
            </a:r>
            <a:r>
              <a:rPr lang="en-GB" sz="2400" dirty="0">
                <a:solidFill>
                  <a:schemeClr val="dk1"/>
                </a:solidFill>
              </a:rPr>
              <a:t> is universally accessible via a central database</a:t>
            </a:r>
            <a:r>
              <a:rPr lang="en-GB" sz="2400" dirty="0"/>
              <a:t>.</a:t>
            </a:r>
          </a:p>
          <a:p>
            <a:pPr marL="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dirty="0" smtClean="0"/>
              <a:t>K4DWB </a:t>
            </a:r>
            <a:r>
              <a:rPr lang="en-GB" sz="2400" dirty="0"/>
              <a:t>benefits: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</a:rPr>
              <a:t>governments, international agencies, the private sector and CSOs. </a:t>
            </a:r>
          </a:p>
          <a:p>
            <a:pPr marL="457200" lvl="0" indent="-381000">
              <a:spcAft>
                <a:spcPts val="1000"/>
              </a:spcAft>
            </a:pPr>
            <a:r>
              <a:rPr lang="en-GB" sz="2400" dirty="0">
                <a:solidFill>
                  <a:schemeClr val="dk1"/>
                </a:solidFill>
              </a:rPr>
              <a:t>the </a:t>
            </a:r>
            <a:r>
              <a:rPr lang="en-GB" sz="2400" b="1" dirty="0">
                <a:solidFill>
                  <a:schemeClr val="dk1"/>
                </a:solidFill>
              </a:rPr>
              <a:t>ability</a:t>
            </a:r>
            <a:r>
              <a:rPr lang="en-GB" sz="2400" dirty="0">
                <a:solidFill>
                  <a:schemeClr val="dk1"/>
                </a:solidFill>
              </a:rPr>
              <a:t> to track and </a:t>
            </a:r>
            <a:r>
              <a:rPr lang="en-GB" sz="2400" b="1" dirty="0">
                <a:solidFill>
                  <a:schemeClr val="dk1"/>
                </a:solidFill>
              </a:rPr>
              <a:t>monitor</a:t>
            </a:r>
            <a:r>
              <a:rPr lang="en-GB" sz="2400" dirty="0">
                <a:solidFill>
                  <a:schemeClr val="dk1"/>
                </a:solidFill>
              </a:rPr>
              <a:t> human development frustrations, challenges, needs, a</a:t>
            </a:r>
            <a:r>
              <a:rPr lang="en-GB" sz="2400" dirty="0"/>
              <a:t>s well as their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smtClean="0">
                <a:solidFill>
                  <a:schemeClr val="dk1"/>
                </a:solidFill>
              </a:rPr>
              <a:t>progress </a:t>
            </a:r>
            <a:r>
              <a:rPr lang="en-GB" sz="2400" dirty="0"/>
              <a:t>in real time </a:t>
            </a:r>
            <a:r>
              <a:rPr lang="en-GB" sz="2400" dirty="0" smtClean="0"/>
              <a:t>via </a:t>
            </a:r>
            <a:r>
              <a:rPr lang="en-GB" sz="2400" b="1" dirty="0"/>
              <a:t>website</a:t>
            </a:r>
            <a:r>
              <a:rPr lang="en-GB" sz="2400" dirty="0"/>
              <a:t> or </a:t>
            </a:r>
            <a:r>
              <a:rPr lang="en-GB" sz="2400" b="1" dirty="0"/>
              <a:t>mobile App</a:t>
            </a:r>
            <a:r>
              <a:rPr lang="en-GB" sz="2400" dirty="0"/>
              <a:t>.</a:t>
            </a:r>
            <a:endParaRPr lang="en-GB"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</a:rPr>
              <a:t>decisions, interventions and investments to be </a:t>
            </a:r>
            <a:r>
              <a:rPr lang="en-GB" sz="2400" b="1" dirty="0">
                <a:solidFill>
                  <a:schemeClr val="dk1"/>
                </a:solidFill>
              </a:rPr>
              <a:t>evidence-based</a:t>
            </a:r>
            <a:r>
              <a:rPr lang="en-GB" sz="2400" dirty="0">
                <a:solidFill>
                  <a:schemeClr val="dk1"/>
                </a:solidFill>
              </a:rPr>
              <a:t>.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1" dirty="0">
                <a:solidFill>
                  <a:schemeClr val="dk1"/>
                </a:solidFill>
              </a:rPr>
              <a:t>strengthen</a:t>
            </a:r>
            <a:r>
              <a:rPr lang="en-GB" sz="2400" dirty="0">
                <a:solidFill>
                  <a:schemeClr val="dk1"/>
                </a:solidFill>
              </a:rPr>
              <a:t> accountability, reliability, transparency, </a:t>
            </a:r>
            <a:r>
              <a:rPr lang="en-GB" sz="2400" b="1" dirty="0">
                <a:solidFill>
                  <a:schemeClr val="dk1"/>
                </a:solidFill>
              </a:rPr>
              <a:t>effectiveness</a:t>
            </a:r>
            <a:r>
              <a:rPr lang="en-GB" sz="2400" dirty="0">
                <a:solidFill>
                  <a:schemeClr val="dk1"/>
                </a:solidFill>
              </a:rPr>
              <a:t> and sustainability.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051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374212"/>
            <a:ext cx="6948899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 txBox="1"/>
          <p:nvPr/>
        </p:nvSpPr>
        <p:spPr>
          <a:xfrm>
            <a:off x="200336" y="1244100"/>
            <a:ext cx="10216143" cy="436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5250" lvl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-US" sz="2100" dirty="0" smtClean="0">
                <a:solidFill>
                  <a:schemeClr val="dk1"/>
                </a:solidFill>
              </a:rPr>
              <a:t>We </a:t>
            </a:r>
            <a:r>
              <a:rPr lang="en-US" sz="2100" dirty="0">
                <a:solidFill>
                  <a:schemeClr val="dk1"/>
                </a:solidFill>
              </a:rPr>
              <a:t>build the efficiency of our </a:t>
            </a:r>
            <a:r>
              <a:rPr lang="en-US" sz="2100" dirty="0" smtClean="0">
                <a:solidFill>
                  <a:schemeClr val="dk1"/>
                </a:solidFill>
              </a:rPr>
              <a:t>program </a:t>
            </a:r>
            <a:r>
              <a:rPr lang="en-US" sz="2100" dirty="0">
                <a:solidFill>
                  <a:schemeClr val="dk1"/>
                </a:solidFill>
              </a:rPr>
              <a:t>around </a:t>
            </a:r>
            <a:r>
              <a:rPr lang="en-US" sz="2100" b="1" dirty="0" smtClean="0">
                <a:solidFill>
                  <a:schemeClr val="dk1"/>
                </a:solidFill>
              </a:rPr>
              <a:t>communities mobilization </a:t>
            </a:r>
            <a:r>
              <a:rPr lang="en-US" sz="2100" dirty="0" smtClean="0">
                <a:solidFill>
                  <a:schemeClr val="dk1"/>
                </a:solidFill>
              </a:rPr>
              <a:t>and a </a:t>
            </a:r>
            <a:r>
              <a:rPr lang="en-US" sz="2100" b="1" dirty="0">
                <a:solidFill>
                  <a:schemeClr val="dk1"/>
                </a:solidFill>
              </a:rPr>
              <a:t>globally accessible database</a:t>
            </a:r>
            <a:r>
              <a:rPr lang="en-US" sz="2100" dirty="0">
                <a:solidFill>
                  <a:schemeClr val="dk1"/>
                </a:solidFill>
              </a:rPr>
              <a:t>. </a:t>
            </a:r>
            <a:r>
              <a:rPr lang="en-US" sz="2100" dirty="0" smtClean="0">
                <a:solidFill>
                  <a:schemeClr val="dk1"/>
                </a:solidFill>
              </a:rPr>
              <a:t>The database </a:t>
            </a:r>
            <a:r>
              <a:rPr lang="en-US" sz="2100" dirty="0">
                <a:solidFill>
                  <a:schemeClr val="dk1"/>
                </a:solidFill>
              </a:rPr>
              <a:t>has the </a:t>
            </a:r>
            <a:r>
              <a:rPr lang="en-US" sz="2100" b="1" dirty="0">
                <a:solidFill>
                  <a:schemeClr val="dk1"/>
                </a:solidFill>
              </a:rPr>
              <a:t>purpose</a:t>
            </a:r>
            <a:r>
              <a:rPr lang="en-US" sz="2100" dirty="0">
                <a:solidFill>
                  <a:schemeClr val="dk1"/>
                </a:solidFill>
              </a:rPr>
              <a:t> of helping ngos, development organizations, development research institutions, private sectors, banks and development funding agencies be able to use this </a:t>
            </a:r>
            <a:r>
              <a:rPr lang="en-US" sz="2100" b="1" dirty="0" smtClean="0">
                <a:solidFill>
                  <a:schemeClr val="dk1"/>
                </a:solidFill>
              </a:rPr>
              <a:t>information </a:t>
            </a:r>
            <a:r>
              <a:rPr lang="en-US" sz="2100" dirty="0" smtClean="0">
                <a:solidFill>
                  <a:schemeClr val="dk1"/>
                </a:solidFill>
              </a:rPr>
              <a:t>and </a:t>
            </a:r>
            <a:r>
              <a:rPr lang="en-US" sz="2100" b="1" dirty="0" smtClean="0">
                <a:solidFill>
                  <a:schemeClr val="dk1"/>
                </a:solidFill>
              </a:rPr>
              <a:t>Knowledge </a:t>
            </a:r>
            <a:r>
              <a:rPr lang="en-US" sz="2100" dirty="0" smtClean="0">
                <a:solidFill>
                  <a:schemeClr val="dk1"/>
                </a:solidFill>
              </a:rPr>
              <a:t> </a:t>
            </a:r>
            <a:r>
              <a:rPr lang="en-US" sz="2100" dirty="0">
                <a:solidFill>
                  <a:schemeClr val="dk1"/>
                </a:solidFill>
              </a:rPr>
              <a:t>for helpful purposes such as to </a:t>
            </a:r>
            <a:r>
              <a:rPr lang="en-US" sz="2100" b="1" dirty="0">
                <a:solidFill>
                  <a:schemeClr val="dk1"/>
                </a:solidFill>
              </a:rPr>
              <a:t>identify </a:t>
            </a:r>
            <a:r>
              <a:rPr lang="en-US" sz="2100" dirty="0">
                <a:solidFill>
                  <a:schemeClr val="dk1"/>
                </a:solidFill>
              </a:rPr>
              <a:t>the most useful development </a:t>
            </a:r>
            <a:r>
              <a:rPr lang="en-US" sz="2100" b="1" dirty="0" smtClean="0">
                <a:solidFill>
                  <a:schemeClr val="dk1"/>
                </a:solidFill>
              </a:rPr>
              <a:t>processes</a:t>
            </a:r>
            <a:r>
              <a:rPr lang="en-US" sz="2100" dirty="0" smtClean="0">
                <a:solidFill>
                  <a:schemeClr val="dk1"/>
                </a:solidFill>
              </a:rPr>
              <a:t> and </a:t>
            </a:r>
            <a:r>
              <a:rPr lang="en-US" sz="2100" b="1" dirty="0" smtClean="0">
                <a:solidFill>
                  <a:schemeClr val="dk1"/>
                </a:solidFill>
              </a:rPr>
              <a:t>policies</a:t>
            </a:r>
            <a:r>
              <a:rPr lang="en-US" sz="2100" dirty="0" smtClean="0">
                <a:solidFill>
                  <a:schemeClr val="dk1"/>
                </a:solidFill>
              </a:rPr>
              <a:t>. </a:t>
            </a:r>
          </a:p>
          <a:p>
            <a:pPr marL="95250" lvl="0">
              <a:lnSpc>
                <a:spcPct val="115000"/>
              </a:lnSpc>
              <a:buClr>
                <a:schemeClr val="dk1"/>
              </a:buClr>
              <a:buSzPct val="100000"/>
            </a:pPr>
            <a:endParaRPr lang="en-US" sz="2100" dirty="0">
              <a:solidFill>
                <a:schemeClr val="dk1"/>
              </a:solidFill>
            </a:endParaRPr>
          </a:p>
          <a:p>
            <a:pPr marL="95250" lvl="0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n-US" sz="2100" dirty="0" smtClean="0">
                <a:solidFill>
                  <a:schemeClr val="dk1"/>
                </a:solidFill>
              </a:rPr>
              <a:t>In </a:t>
            </a:r>
            <a:r>
              <a:rPr lang="en-US" sz="2100" dirty="0">
                <a:solidFill>
                  <a:schemeClr val="dk1"/>
                </a:solidFill>
              </a:rPr>
              <a:t>addition, </a:t>
            </a:r>
            <a:r>
              <a:rPr lang="en-US" sz="2100" b="1" dirty="0" smtClean="0">
                <a:solidFill>
                  <a:schemeClr val="dk1"/>
                </a:solidFill>
              </a:rPr>
              <a:t>information </a:t>
            </a:r>
            <a:r>
              <a:rPr lang="en-US" sz="2100" dirty="0" smtClean="0">
                <a:solidFill>
                  <a:schemeClr val="dk1"/>
                </a:solidFill>
              </a:rPr>
              <a:t>and</a:t>
            </a:r>
            <a:r>
              <a:rPr lang="en-US" sz="2100" b="1" dirty="0" smtClean="0">
                <a:solidFill>
                  <a:schemeClr val="dk1"/>
                </a:solidFill>
              </a:rPr>
              <a:t> knowledge </a:t>
            </a:r>
            <a:r>
              <a:rPr lang="en-US" sz="2100" dirty="0" smtClean="0">
                <a:solidFill>
                  <a:schemeClr val="dk1"/>
                </a:solidFill>
              </a:rPr>
              <a:t>provide by </a:t>
            </a:r>
            <a:r>
              <a:rPr lang="en-US" sz="2100" b="1" dirty="0" smtClean="0">
                <a:solidFill>
                  <a:schemeClr val="dk1"/>
                </a:solidFill>
              </a:rPr>
              <a:t>local communities</a:t>
            </a:r>
            <a:r>
              <a:rPr lang="en-US" sz="2100" dirty="0" smtClean="0">
                <a:solidFill>
                  <a:schemeClr val="dk1"/>
                </a:solidFill>
              </a:rPr>
              <a:t> are </a:t>
            </a:r>
            <a:r>
              <a:rPr lang="en-US" sz="2100" dirty="0">
                <a:solidFill>
                  <a:schemeClr val="dk1"/>
                </a:solidFill>
              </a:rPr>
              <a:t>used to raise awareness with responsible bodies so that development issues are addressed.</a:t>
            </a:r>
            <a:endParaRPr dirty="0"/>
          </a:p>
        </p:txBody>
      </p:sp>
      <p:sp>
        <p:nvSpPr>
          <p:cNvPr id="91" name="Shape 91"/>
          <p:cNvSpPr txBox="1"/>
          <p:nvPr/>
        </p:nvSpPr>
        <p:spPr>
          <a:xfrm>
            <a:off x="0" y="-152400"/>
            <a:ext cx="121920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GB" sz="3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Our </a:t>
            </a:r>
            <a:r>
              <a:rPr lang="en-GB" sz="36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Tool</a:t>
            </a:r>
            <a:endParaRPr lang="en-GB" sz="3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374212"/>
            <a:ext cx="6948899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 txBox="1"/>
          <p:nvPr/>
        </p:nvSpPr>
        <p:spPr>
          <a:xfrm>
            <a:off x="200337" y="1244100"/>
            <a:ext cx="5916000" cy="436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100" dirty="0">
                <a:solidFill>
                  <a:schemeClr val="dk1"/>
                </a:solidFill>
              </a:rPr>
              <a:t>Receive and process data.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100" dirty="0">
                <a:solidFill>
                  <a:schemeClr val="dk1"/>
                </a:solidFill>
              </a:rPr>
              <a:t>An unbiased expert evaluates the situation locally.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100" dirty="0">
                <a:solidFill>
                  <a:schemeClr val="dk1"/>
                </a:solidFill>
              </a:rPr>
              <a:t>We accept or reject the Aid Request based on reliability.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100" dirty="0">
                <a:solidFill>
                  <a:schemeClr val="dk1"/>
                </a:solidFill>
              </a:rPr>
              <a:t>Contact interested stakeholders offering the development case study through our development aid  support mechanism (database)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100" dirty="0">
                <a:solidFill>
                  <a:schemeClr val="dk1"/>
                </a:solidFill>
              </a:rPr>
              <a:t>Local communities receive the requested aid.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 txBox="1"/>
          <p:nvPr/>
        </p:nvSpPr>
        <p:spPr>
          <a:xfrm>
            <a:off x="0" y="-152400"/>
            <a:ext cx="12192000" cy="168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GB" sz="3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Our Operational System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976" y="1429300"/>
            <a:ext cx="5886998" cy="476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219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1" y="498887"/>
            <a:ext cx="7896201" cy="1177465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04668" y="454848"/>
            <a:ext cx="105155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Example of a logfile</a:t>
            </a:r>
            <a:br>
              <a:rPr lang="en-GB" b="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GB" b="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- What information do we store?</a:t>
            </a:r>
            <a:endParaRPr lang="en-GB" b="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439816" y="1978722"/>
            <a:ext cx="7416824" cy="43407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de-AT" sz="2800" b="0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de-AT" sz="2400" b="0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K4DWB Unit</a:t>
            </a:r>
          </a:p>
          <a:p>
            <a:r>
              <a:rPr lang="de-AT" sz="2400" b="0" i="0" u="none" strike="noStrike" cap="none" baseline="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Region</a:t>
            </a:r>
          </a:p>
          <a:p>
            <a:r>
              <a:rPr lang="de-AT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Development </a:t>
            </a:r>
            <a:r>
              <a:rPr lang="en-GB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issue</a:t>
            </a:r>
            <a:r>
              <a:rPr lang="de-AT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de-AT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r>
              <a:rPr lang="de-AT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Number of populations </a:t>
            </a:r>
            <a:r>
              <a:rPr lang="de-AT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concerned</a:t>
            </a:r>
          </a:p>
          <a:p>
            <a:r>
              <a:rPr lang="de-AT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Education level of the concerned 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populations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Local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capacity level of the concerned 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populations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Availability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 the other basic needs for human </a:t>
            </a:r>
            <a:r>
              <a:rPr lang="en-U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existence</a:t>
            </a:r>
          </a:p>
          <a:p>
            <a:r>
              <a:rPr lang="de-AT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Additional information</a:t>
            </a:r>
          </a:p>
          <a:p>
            <a:r>
              <a:rPr lang="de-AT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Date </a:t>
            </a:r>
            <a:r>
              <a:rPr lang="de-AT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 Signature</a:t>
            </a:r>
            <a:endParaRPr lang="de-AT" sz="2800" b="0" i="0" u="none" strike="noStrike" cap="none" baseline="0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endParaRPr lang="de-AT" sz="2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318244"/>
              </p:ext>
            </p:extLst>
          </p:nvPr>
        </p:nvGraphicFramePr>
        <p:xfrm>
          <a:off x="472402" y="2660213"/>
          <a:ext cx="2461618" cy="37790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0630"/>
                <a:gridCol w="1230988"/>
              </a:tblGrid>
              <a:tr h="66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 dirty="0">
                          <a:effectLst/>
                        </a:rPr>
                        <a:t>Log File Reference: </a:t>
                      </a:r>
                      <a:endParaRPr lang="de-AT" sz="5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e.g. KFDWB 200774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66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118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KFDWB  Unit: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 dirty="0">
                          <a:effectLst/>
                        </a:rPr>
                        <a:t>e.g.  KFDWB - West Africa 034</a:t>
                      </a:r>
                      <a:endParaRPr lang="de-AT" sz="5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118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Knowledge Customizer Name: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 dirty="0">
                          <a:effectLst/>
                        </a:rPr>
                        <a:t>e.g. Ms./Mr. Muster man</a:t>
                      </a:r>
                      <a:endParaRPr lang="de-AT" sz="5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66467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 dirty="0">
                          <a:effectLst/>
                        </a:rPr>
                        <a:t>Region</a:t>
                      </a:r>
                      <a:endParaRPr lang="de-AT" sz="5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e.g. Continent: Africa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138194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 dirty="0">
                          <a:effectLst/>
                        </a:rPr>
                        <a:t>e.g. Division: KFDWB - Centre Africa - West Africa</a:t>
                      </a:r>
                      <a:endParaRPr lang="de-AT" sz="5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11806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e.g. Regional KFDWB: West Africa ID2007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9104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 dirty="0">
                          <a:effectLst/>
                        </a:rPr>
                        <a:t>Country: e.g. Muster Country</a:t>
                      </a:r>
                      <a:endParaRPr lang="de-AT" sz="5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6646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Locality: e.g. Village xxx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47227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 dirty="0">
                          <a:effectLst/>
                        </a:rPr>
                        <a:t>Development issue identified </a:t>
                      </a:r>
                      <a:endParaRPr lang="de-AT" sz="5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Description: e.g. Sounding alarming no hospital nearby. The villagers’ kids die of malaria or other diseases because there is either no hospital nearby, even they cannot afford the cost when there is a hospital. 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6646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Priority: high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118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Number of populations concerned: 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e.g. 500.000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1771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Education level of the concerned populations: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e.g. Middle (Most of the populations in the village do not go to school)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413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Local capacity level of the concerned populations: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 dirty="0">
                          <a:effectLst/>
                        </a:rPr>
                        <a:t>e.g. Weak - There are no action, no guidance, no engagement and no mobilization of the  populations to undertake  the process of having access  to a local  hospital</a:t>
                      </a:r>
                      <a:endParaRPr lang="de-AT" sz="5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3542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Availability of the other basic needs for human existence: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 dirty="0">
                          <a:effectLst/>
                        </a:rPr>
                        <a:t>e.g. The populations are living in survival modus (lack of health care, sanitation, clean water, employment, local cooperation, food, inter alia, guidance)  etc.</a:t>
                      </a:r>
                      <a:endParaRPr lang="de-AT" sz="5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2951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Additional information: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e.g. Inspection, verification videos, reportages, assessments, evaluations, meetings, documentations etc. 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</a:tr>
              <a:tr h="66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US" sz="600">
                          <a:effectLst/>
                        </a:rPr>
                        <a:t>Date and Signature:</a:t>
                      </a:r>
                      <a:endParaRPr lang="de-AT" sz="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55" marR="205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AT" sz="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55" marR="20555" marT="0" marB="0" anchor="ctr"/>
                </a:tc>
              </a:tr>
            </a:tbl>
          </a:graphicData>
        </a:graphic>
      </p:graphicFrame>
      <p:sp>
        <p:nvSpPr>
          <p:cNvPr id="2" name="AutoShape 2" descr="http://photos.gograph.com/thumbs/CSP/CSP990/k10533835.jpg"/>
          <p:cNvSpPr>
            <a:spLocks noChangeAspect="1" noChangeArrowheads="1"/>
          </p:cNvSpPr>
          <p:nvPr/>
        </p:nvSpPr>
        <p:spPr bwMode="auto">
          <a:xfrm>
            <a:off x="155575" y="-776288"/>
            <a:ext cx="14192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41" r="22160"/>
          <a:stretch/>
        </p:blipFill>
        <p:spPr>
          <a:xfrm flipH="1">
            <a:off x="2754942" y="4149081"/>
            <a:ext cx="1396842" cy="23042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0" y="5661248"/>
            <a:ext cx="804879" cy="8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30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402771"/>
            <a:ext cx="7680176" cy="828145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38201" y="260648"/>
            <a:ext cx="7274024" cy="101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What kind of support is needed? </a:t>
            </a:r>
            <a:endParaRPr lang="en-GB" b="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21983" y="1323185"/>
            <a:ext cx="11353802" cy="2576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/>
            <a:r>
              <a:rPr lang="en-GB" sz="2400" dirty="0"/>
              <a:t>Financial support</a:t>
            </a:r>
          </a:p>
          <a:p>
            <a:pPr marL="342900" indent="-342900"/>
            <a:r>
              <a:rPr lang="en-GB" sz="2400" dirty="0" smtClean="0"/>
              <a:t>Volunteers,  experts &amp; partners around the world</a:t>
            </a:r>
          </a:p>
          <a:p>
            <a:pPr marL="342900" indent="-342900"/>
            <a:r>
              <a:rPr lang="en-GB" sz="2400" dirty="0" smtClean="0"/>
              <a:t>IT Infrastructure - our platform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smtClean="0"/>
              <a:t>	- Cloud system to store the relevant data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600" dirty="0" smtClean="0"/>
              <a:t>	</a:t>
            </a:r>
            <a:r>
              <a:rPr lang="en-GB" sz="2400" dirty="0" smtClean="0"/>
              <a:t>- A system which is capable of complex data classification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	</a:t>
            </a:r>
            <a:r>
              <a:rPr lang="en-GB" sz="2400" dirty="0" smtClean="0"/>
              <a:t>&amp; user-friendly for all</a:t>
            </a:r>
            <a:endParaRPr lang="en-GB" sz="2400" dirty="0"/>
          </a:p>
          <a:p>
            <a:pPr marL="342900" indent="-342900"/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  <p:sp>
        <p:nvSpPr>
          <p:cNvPr id="8" name="Shape 134"/>
          <p:cNvSpPr txBox="1">
            <a:spLocks/>
          </p:cNvSpPr>
          <p:nvPr/>
        </p:nvSpPr>
        <p:spPr>
          <a:xfrm>
            <a:off x="838200" y="5175137"/>
            <a:ext cx="10515599" cy="26911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/>
            <a:endParaRPr lang="en-GB" sz="2400" dirty="0" smtClean="0"/>
          </a:p>
          <a:p>
            <a:pPr marL="0" indent="0">
              <a:buFont typeface="Arial"/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861048"/>
            <a:ext cx="5553850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012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679025"/>
            <a:ext cx="7619999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838200" y="1966090"/>
            <a:ext cx="10515599" cy="435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800" u="sng" dirty="0">
                <a:solidFill>
                  <a:schemeClr val="hlink"/>
                </a:solidFill>
                <a:hlinkClick r:id="rId3"/>
              </a:rPr>
              <a:t>development aid support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u="sng" dirty="0" err="1">
                <a:solidFill>
                  <a:schemeClr val="hlink"/>
                </a:solidFill>
                <a:hlinkClick r:id="rId4"/>
              </a:rPr>
              <a:t>ngo</a:t>
            </a:r>
            <a:r>
              <a:rPr lang="en-GB" sz="1800" u="sng" dirty="0">
                <a:solidFill>
                  <a:schemeClr val="hlink"/>
                </a:solidFill>
                <a:hlinkClick r:id="rId4"/>
              </a:rPr>
              <a:t> jobs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800" u="sng" dirty="0">
                <a:solidFill>
                  <a:schemeClr val="hlink"/>
                </a:solidFill>
                <a:hlinkClick r:id="rId5"/>
              </a:rPr>
              <a:t>capacity for development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800" u="sng" dirty="0">
                <a:solidFill>
                  <a:schemeClr val="hlink"/>
                </a:solidFill>
                <a:hlinkClick r:id="rId6"/>
              </a:rPr>
              <a:t>scoop.it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u="sng" dirty="0" err="1">
                <a:solidFill>
                  <a:schemeClr val="hlink"/>
                </a:solidFill>
                <a:hlinkClick r:id="rId7"/>
              </a:rPr>
              <a:t>facebook</a:t>
            </a:r>
            <a:endParaRPr lang="en-GB" sz="1800" u="sng" dirty="0">
              <a:solidFill>
                <a:schemeClr val="hlink"/>
              </a:solidFill>
              <a:hlinkClick r:id="rId7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800" u="sng" dirty="0">
                <a:solidFill>
                  <a:schemeClr val="hlink"/>
                </a:solidFill>
                <a:hlinkClick r:id="rId8"/>
              </a:rPr>
              <a:t>twitter</a:t>
            </a:r>
            <a:r>
              <a:rPr lang="en-GB" sz="1800" dirty="0"/>
              <a:t> </a:t>
            </a:r>
            <a:br>
              <a:rPr lang="en-GB" sz="1800" dirty="0"/>
            </a:br>
            <a:endParaRPr lang="en-GB" sz="18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3" name="Shape 153"/>
          <p:cNvSpPr txBox="1"/>
          <p:nvPr/>
        </p:nvSpPr>
        <p:spPr>
          <a:xfrm>
            <a:off x="838200" y="615075"/>
            <a:ext cx="8856900" cy="10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</a:t>
            </a:r>
            <a:r>
              <a:rPr lang="en-GB" sz="4400"/>
              <a:t> </a:t>
            </a:r>
            <a:r>
              <a:rPr lang="en-GB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Quick Links  </a:t>
            </a:r>
            <a:r>
              <a:rPr lang="en-GB" sz="4400"/>
              <a:t>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8534450" y="5181600"/>
            <a:ext cx="4572000" cy="25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4800" dirty="0" smtClean="0">
                <a:solidFill>
                  <a:srgbClr val="1C5285"/>
                </a:solidFill>
                <a:latin typeface="Oswald"/>
                <a:ea typeface="Oswald"/>
                <a:cs typeface="Oswald"/>
                <a:sym typeface="Oswald"/>
              </a:rPr>
              <a:t>K4DWB</a:t>
            </a:r>
            <a:endParaRPr lang="en-GB" sz="4800" dirty="0">
              <a:solidFill>
                <a:srgbClr val="1C528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439816" y="5991244"/>
            <a:ext cx="7619999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2403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37398" t="25001" r="34773" b="16601"/>
          <a:stretch/>
        </p:blipFill>
        <p:spPr>
          <a:xfrm>
            <a:off x="0" y="-363026"/>
            <a:ext cx="6120680" cy="7221026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sp>
        <p:nvSpPr>
          <p:cNvPr id="12" name="Textfeld 11"/>
          <p:cNvSpPr txBox="1"/>
          <p:nvPr/>
        </p:nvSpPr>
        <p:spPr>
          <a:xfrm>
            <a:off x="5586164" y="2204864"/>
            <a:ext cx="57848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spc="300" dirty="0" smtClean="0">
                <a:solidFill>
                  <a:srgbClr val="00863D"/>
                </a:solidFill>
                <a:latin typeface="+mn-lt"/>
              </a:rPr>
              <a:t>“Imagine a world </a:t>
            </a:r>
          </a:p>
          <a:p>
            <a:pPr algn="r"/>
            <a:r>
              <a:rPr lang="en-US" sz="2800" b="1" i="1" spc="300" dirty="0" smtClean="0">
                <a:solidFill>
                  <a:srgbClr val="00863D"/>
                </a:solidFill>
                <a:latin typeface="+mn-lt"/>
              </a:rPr>
              <a:t>in which every single person </a:t>
            </a:r>
            <a:r>
              <a:rPr lang="en-US" sz="2800" b="1" i="1" spc="300" dirty="0">
                <a:solidFill>
                  <a:srgbClr val="00863D"/>
                </a:solidFill>
                <a:latin typeface="+mn-lt"/>
              </a:rPr>
              <a:t>on the planet is given the chance </a:t>
            </a:r>
            <a:r>
              <a:rPr lang="en-US" sz="2800" b="1" i="1" spc="300" dirty="0" smtClean="0">
                <a:solidFill>
                  <a:srgbClr val="00863D"/>
                </a:solidFill>
                <a:latin typeface="+mn-lt"/>
              </a:rPr>
              <a:t>to understand, </a:t>
            </a:r>
          </a:p>
          <a:p>
            <a:pPr algn="r"/>
            <a:r>
              <a:rPr lang="en-US" sz="2800" b="1" i="1" spc="300" dirty="0" smtClean="0">
                <a:solidFill>
                  <a:srgbClr val="00863D"/>
                </a:solidFill>
                <a:latin typeface="+mn-lt"/>
              </a:rPr>
              <a:t>to know and play its role in sustainable development.”</a:t>
            </a:r>
            <a:endParaRPr lang="de-AT" sz="2800" b="1" i="1" spc="300" dirty="0">
              <a:solidFill>
                <a:srgbClr val="00863D"/>
              </a:solidFill>
              <a:latin typeface="+mn-lt"/>
            </a:endParaRPr>
          </a:p>
        </p:txBody>
      </p:sp>
      <p:sp>
        <p:nvSpPr>
          <p:cNvPr id="13" name="Text Placeholder 102"/>
          <p:cNvSpPr>
            <a:spLocks noGrp="1"/>
          </p:cNvSpPr>
          <p:nvPr>
            <p:ph type="body" sz="quarter" idx="10"/>
          </p:nvPr>
        </p:nvSpPr>
        <p:spPr>
          <a:xfrm>
            <a:off x="5807968" y="1196752"/>
            <a:ext cx="5568794" cy="432048"/>
          </a:xfrm>
        </p:spPr>
        <p:txBody>
          <a:bodyPr/>
          <a:lstStyle/>
          <a:p>
            <a:pPr algn="r"/>
            <a:r>
              <a:rPr lang="de-AT" sz="9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K4DWB</a:t>
            </a:r>
            <a:endParaRPr lang="en-US" sz="9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055007" y="6020511"/>
            <a:ext cx="259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solidFill>
                  <a:srgbClr val="1C5285"/>
                </a:solidFill>
                <a:latin typeface="Oswald"/>
                <a:ea typeface="Oswald"/>
                <a:cs typeface="Oswald"/>
                <a:sym typeface="Oswald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060552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0"/>
            <a:ext cx="10389468" cy="5838881"/>
          </a:xfrm>
          <a:prstGeom prst="rect">
            <a:avLst/>
          </a:prstGeom>
        </p:spPr>
      </p:pic>
      <p:sp>
        <p:nvSpPr>
          <p:cNvPr id="57" name="Shape 57"/>
          <p:cNvSpPr/>
          <p:nvPr/>
        </p:nvSpPr>
        <p:spPr>
          <a:xfrm>
            <a:off x="-257925" y="5820575"/>
            <a:ext cx="12450000" cy="1016699"/>
          </a:xfrm>
          <a:prstGeom prst="rect">
            <a:avLst/>
          </a:prstGeom>
          <a:solidFill>
            <a:srgbClr val="1C528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" name="Shape 58"/>
          <p:cNvSpPr/>
          <p:nvPr/>
        </p:nvSpPr>
        <p:spPr>
          <a:xfrm>
            <a:off x="7794488" y="5052475"/>
            <a:ext cx="3506404" cy="1118700"/>
          </a:xfrm>
          <a:prstGeom prst="rect">
            <a:avLst/>
          </a:prstGeom>
          <a:solidFill>
            <a:srgbClr val="1C528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9" name="Shape 59"/>
          <p:cNvSpPr txBox="1"/>
          <p:nvPr/>
        </p:nvSpPr>
        <p:spPr>
          <a:xfrm>
            <a:off x="7901422" y="4366126"/>
            <a:ext cx="3548708" cy="214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K4DWB</a:t>
            </a:r>
            <a:endParaRPr lang="en-GB" sz="60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43672" y="5990216"/>
            <a:ext cx="9116678" cy="679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</a:rPr>
              <a:t>Knowledge for Development Without </a:t>
            </a:r>
            <a:r>
              <a:rPr lang="en-GB" sz="2400" dirty="0" smtClean="0">
                <a:solidFill>
                  <a:schemeClr val="lt1"/>
                </a:solidFill>
              </a:rPr>
              <a:t>Borders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dirty="0" smtClean="0">
                <a:solidFill>
                  <a:schemeClr val="lt1"/>
                </a:solidFill>
              </a:rPr>
              <a:t>Contact: amouzou.bedi@gmail.com</a:t>
            </a:r>
            <a:endParaRPr lang="en-GB" sz="2400" dirty="0">
              <a:solidFill>
                <a:schemeClr val="l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" y="4699685"/>
            <a:ext cx="2137589" cy="21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391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679012"/>
            <a:ext cx="6948899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Information and Knowledge</a:t>
            </a:r>
            <a:endParaRPr lang="en-GB" sz="3600" b="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/>
            <a:r>
              <a:rPr lang="en-US" sz="2800" b="1" dirty="0" smtClean="0"/>
              <a:t>Knowledge</a:t>
            </a:r>
            <a:r>
              <a:rPr lang="en-US" sz="2800" dirty="0" smtClean="0"/>
              <a:t> </a:t>
            </a:r>
            <a:r>
              <a:rPr lang="en-US" sz="2800" dirty="0"/>
              <a:t>has an important role to play in addressing development issues, but this </a:t>
            </a:r>
            <a:r>
              <a:rPr lang="en-US" sz="2800" b="1" dirty="0"/>
              <a:t>requires</a:t>
            </a:r>
            <a:r>
              <a:rPr lang="en-US" sz="2800" dirty="0"/>
              <a:t> access to </a:t>
            </a:r>
            <a:r>
              <a:rPr lang="en-US" sz="2800" b="1" dirty="0"/>
              <a:t>information</a:t>
            </a:r>
            <a:r>
              <a:rPr lang="en-US" sz="2800" dirty="0"/>
              <a:t> as well as the </a:t>
            </a:r>
            <a:r>
              <a:rPr lang="en-US" sz="2800" b="1" dirty="0"/>
              <a:t>availability</a:t>
            </a:r>
            <a:r>
              <a:rPr lang="en-US" sz="2800" dirty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relevant and </a:t>
            </a:r>
            <a:r>
              <a:rPr lang="en-US" sz="2800" b="1" dirty="0"/>
              <a:t>useful knowledge</a:t>
            </a:r>
            <a:r>
              <a:rPr lang="en-US" sz="2800" dirty="0"/>
              <a:t>. </a:t>
            </a:r>
            <a:endParaRPr lang="en-US" sz="2800" dirty="0" smtClean="0"/>
          </a:p>
          <a:p>
            <a:pPr lvl="0" indent="-228600"/>
            <a:r>
              <a:rPr lang="en-US" sz="2800" b="1" dirty="0" smtClean="0"/>
              <a:t>Right information </a:t>
            </a:r>
            <a:r>
              <a:rPr lang="en-US" sz="2800" dirty="0" smtClean="0"/>
              <a:t>and </a:t>
            </a:r>
            <a:r>
              <a:rPr lang="en-US" sz="2800" b="1" dirty="0" smtClean="0"/>
              <a:t>Knowledge</a:t>
            </a:r>
            <a:r>
              <a:rPr lang="en-US" sz="2800" dirty="0" smtClean="0"/>
              <a:t> </a:t>
            </a:r>
            <a:r>
              <a:rPr lang="en-US" sz="2800" dirty="0"/>
              <a:t>is central to sustainable development. </a:t>
            </a:r>
            <a:r>
              <a:rPr lang="en-US" sz="2800" b="1" dirty="0" smtClean="0"/>
              <a:t>Information</a:t>
            </a:r>
            <a:r>
              <a:rPr lang="en-US" sz="2800" dirty="0" smtClean="0"/>
              <a:t> and </a:t>
            </a:r>
            <a:r>
              <a:rPr lang="en-US" sz="2800" b="1" dirty="0" smtClean="0"/>
              <a:t>Knowledge </a:t>
            </a:r>
            <a:r>
              <a:rPr lang="en-US" sz="2800" dirty="0" smtClean="0"/>
              <a:t>are </a:t>
            </a:r>
            <a:r>
              <a:rPr lang="en-US" sz="2800" dirty="0"/>
              <a:t>essential for survival and sustainability.</a:t>
            </a:r>
            <a:endParaRPr lang="en-GB" sz="1600" dirty="0">
              <a:solidFill>
                <a:schemeClr val="dk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593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679012"/>
            <a:ext cx="6948899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Can you believe that…?</a:t>
            </a:r>
            <a:endParaRPr lang="en-GB" sz="3600" b="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8200" y="1376812"/>
            <a:ext cx="10515599" cy="51485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800" dirty="0" smtClean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dirty="0" smtClean="0">
                <a:solidFill>
                  <a:schemeClr val="dk1"/>
                </a:solidFill>
              </a:rPr>
              <a:t> …there is currently no platform or information system which collects and addresses problems around the world? </a:t>
            </a:r>
          </a:p>
          <a:p>
            <a:pPr indent="-228600"/>
            <a:r>
              <a:rPr lang="en-GB" sz="2800" dirty="0" smtClean="0"/>
              <a:t>… in many cases there is no reliable information concerning what would be needed to solve the problem? </a:t>
            </a:r>
          </a:p>
          <a:p>
            <a:pPr indent="-228600"/>
            <a:endParaRPr lang="en-GB" sz="2800" dirty="0" smtClean="0"/>
          </a:p>
          <a:p>
            <a:pPr marL="457200" indent="-457200"/>
            <a:r>
              <a:rPr lang="en-GB" sz="2800" b="1" dirty="0" smtClean="0"/>
              <a:t>BUT: </a:t>
            </a:r>
            <a:r>
              <a:rPr lang="en-GB" sz="2800" dirty="0" smtClean="0"/>
              <a:t>… ngos, </a:t>
            </a:r>
            <a:r>
              <a:rPr lang="en-US" sz="2800" dirty="0" smtClean="0"/>
              <a:t>development </a:t>
            </a:r>
            <a:r>
              <a:rPr lang="en-US" sz="2800" dirty="0"/>
              <a:t>organizations, development research institutions, private sectors, banks and development funding </a:t>
            </a:r>
            <a:r>
              <a:rPr lang="en-US" sz="2800" dirty="0" smtClean="0"/>
              <a:t>agencies </a:t>
            </a:r>
            <a:r>
              <a:rPr lang="en-US" sz="2800" b="1" dirty="0" smtClean="0"/>
              <a:t>could be connected through </a:t>
            </a:r>
            <a:r>
              <a:rPr lang="en-US" sz="2800" b="1" dirty="0"/>
              <a:t>a  globally accessible </a:t>
            </a:r>
            <a:r>
              <a:rPr lang="en-US" sz="2800" b="1" dirty="0" smtClean="0"/>
              <a:t>database</a:t>
            </a:r>
            <a:r>
              <a:rPr lang="en-US" sz="2800" dirty="0" smtClean="0"/>
              <a:t> and use </a:t>
            </a:r>
            <a:r>
              <a:rPr lang="en-US" sz="2800" dirty="0"/>
              <a:t>this information </a:t>
            </a:r>
            <a:r>
              <a:rPr lang="en-US" sz="2800" dirty="0" smtClean="0"/>
              <a:t>to </a:t>
            </a:r>
            <a:r>
              <a:rPr lang="en-US" sz="2800" dirty="0"/>
              <a:t>identify the most useful development </a:t>
            </a:r>
            <a:r>
              <a:rPr lang="en-US" sz="2800" dirty="0" smtClean="0"/>
              <a:t>processes!</a:t>
            </a:r>
            <a:endParaRPr lang="en-GB" sz="28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GB" sz="2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679012"/>
            <a:ext cx="6978770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relevancy of </a:t>
            </a:r>
            <a:r>
              <a:rPr lang="en-GB" sz="3600" b="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K4DWB</a:t>
            </a:r>
            <a:endParaRPr lang="en-GB" sz="3600" b="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dirty="0"/>
              <a:t>The mission of the </a:t>
            </a:r>
            <a:r>
              <a:rPr lang="en-US" sz="2800" dirty="0" smtClean="0"/>
              <a:t>K4DWB </a:t>
            </a:r>
            <a:r>
              <a:rPr lang="en-US" sz="2800" b="1" dirty="0"/>
              <a:t>outlines</a:t>
            </a:r>
            <a:r>
              <a:rPr lang="en-US" sz="2800" dirty="0"/>
              <a:t> a work progress war </a:t>
            </a:r>
            <a:r>
              <a:rPr lang="en-US" sz="2800" b="1" dirty="0"/>
              <a:t>against</a:t>
            </a:r>
            <a:r>
              <a:rPr lang="en-US" sz="2800" dirty="0"/>
              <a:t> the afflictions of poverty, </a:t>
            </a:r>
            <a:r>
              <a:rPr lang="en-US" sz="2800" dirty="0" smtClean="0"/>
              <a:t>famine, cybercrime</a:t>
            </a:r>
            <a:r>
              <a:rPr lang="en-US" sz="2800" dirty="0"/>
              <a:t>, youth radicalization, </a:t>
            </a:r>
            <a:r>
              <a:rPr lang="en-US" sz="2800" dirty="0" smtClean="0"/>
              <a:t>violent extremism and war.</a:t>
            </a:r>
          </a:p>
          <a:p>
            <a:pPr marL="177800" indent="0">
              <a:buNone/>
            </a:pPr>
            <a:endParaRPr lang="en-US" sz="1600" dirty="0" smtClean="0"/>
          </a:p>
          <a:p>
            <a:pPr marL="177800" indent="0">
              <a:buNone/>
            </a:pPr>
            <a:r>
              <a:rPr lang="en-US" sz="1600" dirty="0" smtClean="0"/>
              <a:t>“</a:t>
            </a:r>
            <a:r>
              <a:rPr lang="en-US" sz="1600" i="1" dirty="0" smtClean="0"/>
              <a:t>We </a:t>
            </a:r>
            <a:r>
              <a:rPr lang="en-US" sz="1600" i="1" dirty="0"/>
              <a:t>see more global </a:t>
            </a:r>
            <a:r>
              <a:rPr lang="en-US" sz="1600" i="1" dirty="0" smtClean="0"/>
              <a:t>warming. Unfortunately</a:t>
            </a:r>
            <a:r>
              <a:rPr lang="en-US" sz="1600" i="1" dirty="0"/>
              <a:t>, we could not solve </a:t>
            </a:r>
            <a:r>
              <a:rPr lang="en-US" sz="1600" b="1" i="1" dirty="0"/>
              <a:t>all the problems</a:t>
            </a:r>
            <a:r>
              <a:rPr lang="en-US" sz="1600" i="1" dirty="0"/>
              <a:t> of the world at the same time. But it is potential and useful to have  a simple, strong, and </a:t>
            </a:r>
            <a:r>
              <a:rPr lang="en-US" sz="1600" i="1" dirty="0" smtClean="0"/>
              <a:t> independent </a:t>
            </a:r>
            <a:r>
              <a:rPr lang="en-US" sz="1600" i="1" dirty="0">
                <a:hlinkClick r:id="rId3"/>
              </a:rPr>
              <a:t>global platform</a:t>
            </a:r>
            <a:r>
              <a:rPr lang="en-US" sz="1600" i="1" dirty="0"/>
              <a:t>  </a:t>
            </a:r>
            <a:r>
              <a:rPr lang="en-US" sz="1600" i="1" dirty="0" smtClean="0"/>
              <a:t>so called </a:t>
            </a:r>
            <a:r>
              <a:rPr lang="en-US" sz="1600" i="1" dirty="0"/>
              <a:t>development Service Support like </a:t>
            </a:r>
            <a:r>
              <a:rPr lang="en-US" sz="1600" i="1" dirty="0">
                <a:hlinkClick r:id="rId3"/>
              </a:rPr>
              <a:t>K4DWB</a:t>
            </a:r>
            <a:r>
              <a:rPr lang="en-US" sz="1600" i="1" dirty="0"/>
              <a:t> which covers the social, economic, cultural and environmental challenges </a:t>
            </a:r>
            <a:r>
              <a:rPr lang="en-US" sz="1600" i="1" dirty="0" smtClean="0"/>
              <a:t>of </a:t>
            </a:r>
            <a:r>
              <a:rPr lang="en-US" sz="1600" i="1" dirty="0"/>
              <a:t>the people who are in needs for </a:t>
            </a:r>
            <a:r>
              <a:rPr lang="en-US" sz="1600" b="1" i="1" dirty="0"/>
              <a:t>immediate</a:t>
            </a:r>
            <a:r>
              <a:rPr lang="en-US" sz="1600" i="1" dirty="0"/>
              <a:t> or </a:t>
            </a:r>
            <a:r>
              <a:rPr lang="en-US" sz="1600" b="1" i="1" dirty="0"/>
              <a:t>future</a:t>
            </a:r>
            <a:r>
              <a:rPr lang="en-US" sz="1600" i="1" dirty="0"/>
              <a:t> actions so that they could not </a:t>
            </a:r>
            <a:r>
              <a:rPr lang="en-US" sz="1600" b="1" i="1" dirty="0"/>
              <a:t>feel</a:t>
            </a:r>
            <a:r>
              <a:rPr lang="en-US" sz="1600" i="1" dirty="0"/>
              <a:t> that they have been </a:t>
            </a:r>
            <a:r>
              <a:rPr lang="en-US" sz="1600" b="1" i="1" dirty="0"/>
              <a:t>excluded</a:t>
            </a:r>
            <a:r>
              <a:rPr lang="en-US" sz="1600" i="1" dirty="0"/>
              <a:t> or </a:t>
            </a:r>
            <a:r>
              <a:rPr lang="en-US" sz="1600" b="1" i="1" dirty="0"/>
              <a:t>marginalized</a:t>
            </a:r>
            <a:r>
              <a:rPr lang="en-US" sz="1600" i="1" dirty="0" smtClean="0"/>
              <a:t>!</a:t>
            </a:r>
            <a:r>
              <a:rPr lang="en-US" sz="1600" dirty="0" smtClean="0"/>
              <a:t>” </a:t>
            </a:r>
          </a:p>
          <a:p>
            <a:pPr marL="177800" indent="0"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177800" indent="0">
              <a:buNone/>
            </a:pPr>
            <a:r>
              <a:rPr lang="en-US" sz="2400" dirty="0"/>
              <a:t>We aim to </a:t>
            </a:r>
            <a:r>
              <a:rPr lang="en-US" sz="2400" b="1" dirty="0"/>
              <a:t>connect</a:t>
            </a:r>
            <a:r>
              <a:rPr lang="en-US" sz="2400" dirty="0"/>
              <a:t> a global audience </a:t>
            </a:r>
            <a:r>
              <a:rPr lang="en-US" sz="2400" b="1" dirty="0"/>
              <a:t>to necessary resources </a:t>
            </a:r>
            <a:r>
              <a:rPr lang="en-US" sz="2400" dirty="0"/>
              <a:t>while providing a central global support system to make development issues and best practices available to all, and to translate the available goals, data, information and knowledge into sustainable local best practices.</a:t>
            </a:r>
            <a:endParaRPr lang="en-GB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660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679012"/>
            <a:ext cx="6978770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relevancy of </a:t>
            </a:r>
            <a:r>
              <a:rPr lang="en-GB" sz="3600" b="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K4DWB</a:t>
            </a:r>
            <a:endParaRPr lang="en-GB" sz="3600" b="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dirty="0" smtClean="0">
                <a:solidFill>
                  <a:schemeClr val="dk1"/>
                </a:solidFill>
              </a:rPr>
              <a:t>…..we </a:t>
            </a:r>
            <a:r>
              <a:rPr lang="en-GB" sz="2800" dirty="0">
                <a:solidFill>
                  <a:schemeClr val="dk1"/>
                </a:solidFill>
              </a:rPr>
              <a:t>want to increase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</a:rPr>
              <a:t> </a:t>
            </a:r>
            <a:r>
              <a:rPr lang="en-GB" sz="2800" b="1" dirty="0">
                <a:solidFill>
                  <a:schemeClr val="dk1"/>
                </a:solidFill>
              </a:rPr>
              <a:t>K</a:t>
            </a:r>
            <a:r>
              <a:rPr lang="en-GB" sz="2800" b="1" i="0" u="none" strike="noStrike" cap="none" baseline="0" dirty="0">
                <a:solidFill>
                  <a:schemeClr val="dk1"/>
                </a:solidFill>
              </a:rPr>
              <a:t>nowledge 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about MDGs, SDGs and other development </a:t>
            </a:r>
            <a:r>
              <a:rPr lang="en-GB" sz="2800" b="1" i="0" u="none" strike="noStrike" cap="none" baseline="0" dirty="0">
                <a:solidFill>
                  <a:schemeClr val="dk1"/>
                </a:solidFill>
              </a:rPr>
              <a:t>trends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 and </a:t>
            </a:r>
            <a:r>
              <a:rPr lang="en-GB" sz="2800" b="1" i="0" u="none" strike="noStrike" cap="none" baseline="0" dirty="0">
                <a:solidFill>
                  <a:schemeClr val="dk1"/>
                </a:solidFill>
              </a:rPr>
              <a:t>pol</a:t>
            </a:r>
            <a:r>
              <a:rPr lang="en-GB" sz="2800" b="1" dirty="0">
                <a:solidFill>
                  <a:schemeClr val="dk1"/>
                </a:solidFill>
              </a:rPr>
              <a:t>icies</a:t>
            </a:r>
            <a:r>
              <a:rPr lang="en-GB" sz="2800" dirty="0">
                <a:solidFill>
                  <a:schemeClr val="dk1"/>
                </a:solidFill>
              </a:rPr>
              <a:t> worldwide.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1" dirty="0" smtClean="0">
                <a:solidFill>
                  <a:schemeClr val="dk1"/>
                </a:solidFill>
              </a:rPr>
              <a:t>Access</a:t>
            </a:r>
            <a:r>
              <a:rPr lang="en-GB" sz="2800" b="1" i="0" u="none" strike="noStrike" cap="none" baseline="0" dirty="0" smtClean="0">
                <a:solidFill>
                  <a:schemeClr val="dk1"/>
                </a:solidFill>
              </a:rPr>
              <a:t> 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to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first-hand </a:t>
            </a:r>
            <a:r>
              <a:rPr lang="en-GB" sz="2800" b="1" i="0" u="none" strike="noStrike" cap="none" baseline="0" dirty="0" smtClean="0">
                <a:solidFill>
                  <a:schemeClr val="dk1"/>
                </a:solidFill>
              </a:rPr>
              <a:t>data</a:t>
            </a:r>
            <a:r>
              <a:rPr lang="en-GB" sz="2800" b="0" i="0" u="none" strike="noStrike" cap="none" baseline="0" dirty="0" smtClean="0">
                <a:solidFill>
                  <a:schemeClr val="dk1"/>
                </a:solidFill>
              </a:rPr>
              <a:t>, </a:t>
            </a:r>
            <a:r>
              <a:rPr lang="en-GB" sz="2800" b="1" i="0" u="none" strike="noStrike" cap="none" baseline="0" dirty="0" smtClean="0">
                <a:solidFill>
                  <a:schemeClr val="dk1"/>
                </a:solidFill>
              </a:rPr>
              <a:t>information</a:t>
            </a:r>
            <a:r>
              <a:rPr lang="en-GB" sz="2800" b="0" i="0" u="none" strike="noStrike" cap="none" baseline="0" dirty="0" smtClean="0">
                <a:solidFill>
                  <a:schemeClr val="dk1"/>
                </a:solidFill>
              </a:rPr>
              <a:t> and</a:t>
            </a:r>
            <a:r>
              <a:rPr lang="en-GB" sz="2800" b="0" i="0" u="none" strike="noStrike" cap="none" dirty="0" smtClean="0">
                <a:solidFill>
                  <a:schemeClr val="dk1"/>
                </a:solidFill>
              </a:rPr>
              <a:t> </a:t>
            </a:r>
            <a:r>
              <a:rPr lang="en-GB" sz="2800" b="1" i="0" u="none" strike="noStrike" cap="none" dirty="0" smtClean="0">
                <a:solidFill>
                  <a:schemeClr val="dk1"/>
                </a:solidFill>
              </a:rPr>
              <a:t>Knowledge</a:t>
            </a:r>
            <a:r>
              <a:rPr lang="en-GB" sz="2800" dirty="0" smtClean="0">
                <a:solidFill>
                  <a:schemeClr val="dk1"/>
                </a:solidFill>
              </a:rPr>
              <a:t> </a:t>
            </a:r>
            <a:r>
              <a:rPr lang="en-GB" sz="2800" dirty="0">
                <a:solidFill>
                  <a:schemeClr val="dk1"/>
                </a:solidFill>
              </a:rPr>
              <a:t>on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 development issues</a:t>
            </a:r>
            <a:r>
              <a:rPr lang="en-GB" sz="2800" dirty="0">
                <a:solidFill>
                  <a:schemeClr val="dk1"/>
                </a:solidFill>
              </a:rPr>
              <a:t> through a support </a:t>
            </a:r>
            <a:r>
              <a:rPr lang="en-GB" sz="2800" dirty="0" smtClean="0">
                <a:solidFill>
                  <a:schemeClr val="dk1"/>
                </a:solidFill>
              </a:rPr>
              <a:t>mechanism.</a:t>
            </a:r>
          </a:p>
          <a:p>
            <a:pPr lvl="0" indent="-228600"/>
            <a:r>
              <a:rPr lang="en-GB" sz="2800" dirty="0" smtClean="0"/>
              <a:t>For example: </a:t>
            </a:r>
            <a:r>
              <a:rPr lang="en-US" sz="1600" dirty="0"/>
              <a:t>local rain forest will disappear without </a:t>
            </a:r>
            <a:r>
              <a:rPr lang="en-US" sz="1600" dirty="0" smtClean="0"/>
              <a:t>action </a:t>
            </a:r>
            <a:r>
              <a:rPr lang="en-US" sz="1600" dirty="0"/>
              <a:t>or there are </a:t>
            </a:r>
            <a:r>
              <a:rPr lang="en-US" sz="1600" b="1" dirty="0"/>
              <a:t>suspicious</a:t>
            </a:r>
            <a:r>
              <a:rPr lang="en-US" sz="1600" dirty="0"/>
              <a:t> and </a:t>
            </a:r>
            <a:r>
              <a:rPr lang="en-US" sz="1600" b="1" dirty="0"/>
              <a:t>unofficial social</a:t>
            </a:r>
            <a:r>
              <a:rPr lang="en-US" sz="1600" dirty="0"/>
              <a:t> or </a:t>
            </a:r>
            <a:r>
              <a:rPr lang="en-US" sz="1600" b="1" dirty="0"/>
              <a:t>environmental</a:t>
            </a:r>
            <a:r>
              <a:rPr lang="en-US" sz="1600" dirty="0"/>
              <a:t> activities that could affect the lives of a group of populations and the local environment, </a:t>
            </a:r>
            <a:r>
              <a:rPr lang="en-US" sz="1600" dirty="0" smtClean="0"/>
              <a:t>local </a:t>
            </a:r>
            <a:r>
              <a:rPr lang="en-US" sz="1600" b="1" dirty="0" smtClean="0"/>
              <a:t>volunteers</a:t>
            </a:r>
            <a:r>
              <a:rPr lang="en-US" sz="1600" dirty="0" smtClean="0"/>
              <a:t> </a:t>
            </a:r>
            <a:r>
              <a:rPr lang="en-US" sz="1600" dirty="0"/>
              <a:t>will sound the alarm by raising a development aid support request via </a:t>
            </a:r>
            <a:r>
              <a:rPr lang="en-US" sz="1600" dirty="0" smtClean="0"/>
              <a:t>K4DWBs </a:t>
            </a:r>
            <a:r>
              <a:rPr lang="en-US" sz="1600" dirty="0"/>
              <a:t>central </a:t>
            </a:r>
            <a:r>
              <a:rPr lang="en-US" sz="1600" dirty="0" smtClean="0"/>
              <a:t>database.</a:t>
            </a:r>
            <a:endParaRPr lang="en-GB" sz="1600" dirty="0">
              <a:solidFill>
                <a:schemeClr val="dk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82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498887"/>
            <a:ext cx="6948899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38200" y="282000"/>
            <a:ext cx="105155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The activities of </a:t>
            </a:r>
            <a:r>
              <a:rPr lang="en-GB" b="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K4DWB </a:t>
            </a:r>
            <a:endParaRPr lang="en-GB" b="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 </a:t>
            </a:r>
            <a:r>
              <a:rPr lang="en-GB" sz="2800" b="0" i="0" u="none" strike="noStrike" cap="none" baseline="0" dirty="0" smtClean="0">
                <a:solidFill>
                  <a:schemeClr val="dk1"/>
                </a:solidFill>
              </a:rPr>
              <a:t>K4DWB is…</a:t>
            </a:r>
            <a:endParaRPr lang="en-GB" sz="2800" b="0" i="0" u="none" strike="noStrike" cap="none" baseline="0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aiming </a:t>
            </a:r>
            <a:r>
              <a:rPr lang="en-GB" sz="2800" dirty="0">
                <a:solidFill>
                  <a:schemeClr val="dk1"/>
                </a:solidFill>
              </a:rPr>
              <a:t>to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 </a:t>
            </a:r>
            <a:r>
              <a:rPr lang="en-GB" sz="2800" b="1" i="0" u="none" strike="noStrike" cap="none" baseline="0" dirty="0">
                <a:solidFill>
                  <a:schemeClr val="dk1"/>
                </a:solidFill>
              </a:rPr>
              <a:t>translat</a:t>
            </a:r>
            <a:r>
              <a:rPr lang="en-GB" sz="2800" b="1" dirty="0">
                <a:solidFill>
                  <a:schemeClr val="dk1"/>
                </a:solidFill>
              </a:rPr>
              <a:t>e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 the MDGs and SDGs into </a:t>
            </a:r>
            <a:r>
              <a:rPr lang="en-GB" sz="2800" b="1" i="0" u="none" strike="noStrike" cap="none" baseline="0" dirty="0">
                <a:solidFill>
                  <a:schemeClr val="dk1"/>
                </a:solidFill>
              </a:rPr>
              <a:t>concrete 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practice</a:t>
            </a:r>
            <a:r>
              <a:rPr lang="en-GB" sz="2800" dirty="0">
                <a:solidFill>
                  <a:schemeClr val="dk1"/>
                </a:solidFill>
              </a:rPr>
              <a:t>s and define action steps.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1" i="0" u="none" strike="noStrike" cap="none" baseline="0" dirty="0">
                <a:solidFill>
                  <a:schemeClr val="dk1"/>
                </a:solidFill>
              </a:rPr>
              <a:t>mobiliz</a:t>
            </a:r>
            <a:r>
              <a:rPr lang="en-GB" sz="2800" b="1" dirty="0">
                <a:solidFill>
                  <a:schemeClr val="dk1"/>
                </a:solidFill>
              </a:rPr>
              <a:t>ing</a:t>
            </a:r>
            <a:r>
              <a:rPr lang="en-GB" sz="2800" b="1" i="0" u="none" strike="noStrike" cap="none" baseline="0" dirty="0">
                <a:solidFill>
                  <a:schemeClr val="dk1"/>
                </a:solidFill>
              </a:rPr>
              <a:t> 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local communities, governments and NGOs to work towards the achievement of the MDGs.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1" i="0" u="none" strike="noStrike" cap="none" baseline="0" dirty="0">
                <a:solidFill>
                  <a:schemeClr val="dk1"/>
                </a:solidFill>
              </a:rPr>
              <a:t>collecting</a:t>
            </a:r>
            <a:r>
              <a:rPr lang="en-GB" sz="2800" b="1" dirty="0">
                <a:solidFill>
                  <a:schemeClr val="dk1"/>
                </a:solidFill>
              </a:rPr>
              <a:t> </a:t>
            </a:r>
            <a:r>
              <a:rPr lang="en-GB" sz="2800" dirty="0">
                <a:solidFill>
                  <a:schemeClr val="dk1"/>
                </a:solidFill>
              </a:rPr>
              <a:t>and 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processing </a:t>
            </a:r>
            <a:r>
              <a:rPr lang="en-GB" sz="2800" b="1" i="0" u="none" strike="noStrike" cap="none" baseline="0" dirty="0" smtClean="0">
                <a:solidFill>
                  <a:schemeClr val="dk1"/>
                </a:solidFill>
              </a:rPr>
              <a:t>information</a:t>
            </a:r>
            <a:r>
              <a:rPr lang="en-GB" sz="2800" b="0" i="0" u="none" strike="noStrike" cap="none" baseline="0" dirty="0" smtClean="0">
                <a:solidFill>
                  <a:schemeClr val="dk1"/>
                </a:solidFill>
              </a:rPr>
              <a:t> and </a:t>
            </a:r>
            <a:r>
              <a:rPr lang="en-GB" sz="2800" b="1" i="0" u="none" strike="noStrike" cap="none" baseline="0" dirty="0" smtClean="0">
                <a:solidFill>
                  <a:schemeClr val="dk1"/>
                </a:solidFill>
              </a:rPr>
              <a:t>knowledge</a:t>
            </a:r>
            <a:r>
              <a:rPr lang="en-GB" sz="2800" b="0" i="0" u="none" strike="noStrike" cap="none" baseline="0" dirty="0" smtClean="0">
                <a:solidFill>
                  <a:schemeClr val="dk1"/>
                </a:solidFill>
              </a:rPr>
              <a:t> 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from the ground on our integrated central platform and mak</a:t>
            </a:r>
            <a:r>
              <a:rPr lang="en-GB" sz="2800" dirty="0">
                <a:solidFill>
                  <a:schemeClr val="dk1"/>
                </a:solidFill>
              </a:rPr>
              <a:t>ing</a:t>
            </a:r>
            <a:r>
              <a:rPr lang="en-GB" sz="2800" b="0" i="0" u="none" strike="noStrike" cap="none" baseline="0" dirty="0">
                <a:solidFill>
                  <a:schemeClr val="dk1"/>
                </a:solidFill>
              </a:rPr>
              <a:t> it available to development organizations</a:t>
            </a:r>
            <a:r>
              <a:rPr lang="en-GB" sz="2800" dirty="0">
                <a:solidFill>
                  <a:schemeClr val="dk1"/>
                </a:solidFill>
              </a:rPr>
              <a:t> and responsible bodies.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4"/>
          <p:cNvSpPr/>
          <p:nvPr/>
        </p:nvSpPr>
        <p:spPr>
          <a:xfrm>
            <a:off x="0" y="570960"/>
            <a:ext cx="6948899" cy="697800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799" cy="1325700"/>
          </a:xfrm>
        </p:spPr>
        <p:txBody>
          <a:bodyPr/>
          <a:lstStyle/>
          <a:p>
            <a:r>
              <a:rPr lang="de-AT" dirty="0" smtClean="0">
                <a:solidFill>
                  <a:schemeClr val="bg1"/>
                </a:solidFill>
              </a:rPr>
              <a:t>How this works in practice?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US" dirty="0"/>
              <a:t>Local volunteers are </a:t>
            </a:r>
            <a:r>
              <a:rPr lang="en-US" b="1" dirty="0"/>
              <a:t>educated</a:t>
            </a:r>
            <a:r>
              <a:rPr lang="en-US" dirty="0"/>
              <a:t> (Awareness is raised among communities about MDGs and </a:t>
            </a:r>
            <a:r>
              <a:rPr lang="en-US" dirty="0" smtClean="0"/>
              <a:t>SDGs)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US" dirty="0" smtClean="0"/>
              <a:t>Local </a:t>
            </a:r>
            <a:r>
              <a:rPr lang="en-US" dirty="0"/>
              <a:t>volunteers </a:t>
            </a:r>
            <a:r>
              <a:rPr lang="en-US" b="1" dirty="0"/>
              <a:t>go </a:t>
            </a:r>
            <a:r>
              <a:rPr lang="en-US" dirty="0"/>
              <a:t>into their community to note any </a:t>
            </a:r>
            <a:r>
              <a:rPr lang="en-US" dirty="0" smtClean="0"/>
              <a:t>issue</a:t>
            </a:r>
          </a:p>
          <a:p>
            <a:r>
              <a:rPr lang="en-US" dirty="0" smtClean="0"/>
              <a:t> Volunteers </a:t>
            </a:r>
            <a:r>
              <a:rPr lang="en-US" b="1" dirty="0"/>
              <a:t>are able </a:t>
            </a:r>
            <a:r>
              <a:rPr lang="en-US" dirty="0"/>
              <a:t>to point out and report problems and/or best practices, by raising a request for development aid via a central </a:t>
            </a:r>
            <a:r>
              <a:rPr lang="en-US" b="1" dirty="0"/>
              <a:t>coordinated </a:t>
            </a:r>
            <a:r>
              <a:rPr lang="en-US" b="1" dirty="0" smtClean="0"/>
              <a:t>database</a:t>
            </a:r>
            <a:r>
              <a:rPr lang="en-US" dirty="0" smtClean="0"/>
              <a:t> using </a:t>
            </a:r>
            <a:r>
              <a:rPr lang="en-US" b="1" dirty="0" smtClean="0"/>
              <a:t>web</a:t>
            </a:r>
            <a:r>
              <a:rPr lang="en-US" dirty="0" smtClean="0"/>
              <a:t> or </a:t>
            </a:r>
            <a:r>
              <a:rPr lang="en-US" b="1" dirty="0" smtClean="0"/>
              <a:t>mobile</a:t>
            </a:r>
            <a:r>
              <a:rPr lang="en-US" dirty="0" smtClean="0"/>
              <a:t> for action or intervention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4650" y="277724"/>
            <a:ext cx="11075669" cy="975526"/>
          </a:xfrm>
          <a:prstGeom prst="rect">
            <a:avLst/>
          </a:prstGeom>
          <a:solidFill>
            <a:srgbClr val="1F5B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63225" y="1253250"/>
            <a:ext cx="10945343" cy="435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-GB" sz="2100" dirty="0">
                <a:solidFill>
                  <a:schemeClr val="dk1"/>
                </a:solidFill>
              </a:rPr>
              <a:t>Better Information 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dirty="0"/>
              <a:t>U</a:t>
            </a:r>
            <a:r>
              <a:rPr lang="en-GB" sz="2100" dirty="0">
                <a:solidFill>
                  <a:schemeClr val="dk1"/>
                </a:solidFill>
              </a:rPr>
              <a:t>niversal accessibility via a </a:t>
            </a:r>
            <a:r>
              <a:rPr lang="en-GB" sz="2100" b="1" dirty="0">
                <a:solidFill>
                  <a:schemeClr val="dk1"/>
                </a:solidFill>
              </a:rPr>
              <a:t>central database 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b="1" dirty="0"/>
              <a:t>R</a:t>
            </a:r>
            <a:r>
              <a:rPr lang="en-GB" sz="2100" b="1" dirty="0">
                <a:solidFill>
                  <a:schemeClr val="dk1"/>
                </a:solidFill>
              </a:rPr>
              <a:t>elevant </a:t>
            </a:r>
            <a:r>
              <a:rPr lang="en-GB" sz="2100" dirty="0">
                <a:solidFill>
                  <a:schemeClr val="dk1"/>
                </a:solidFill>
              </a:rPr>
              <a:t>in helping governments, international agencies,  the private sector and CSOs 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dirty="0"/>
              <a:t>A</a:t>
            </a:r>
            <a:r>
              <a:rPr lang="en-GB" sz="2100" dirty="0">
                <a:solidFill>
                  <a:schemeClr val="dk1"/>
                </a:solidFill>
              </a:rPr>
              <a:t>bility to </a:t>
            </a:r>
            <a:r>
              <a:rPr lang="en-GB" sz="2100" b="1" dirty="0">
                <a:solidFill>
                  <a:schemeClr val="dk1"/>
                </a:solidFill>
              </a:rPr>
              <a:t>track </a:t>
            </a:r>
            <a:r>
              <a:rPr lang="en-GB" sz="2100" dirty="0">
                <a:solidFill>
                  <a:schemeClr val="dk1"/>
                </a:solidFill>
              </a:rPr>
              <a:t>and monitor human development frustrations, challenges, needs, and progress 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dirty="0"/>
              <a:t>T</a:t>
            </a:r>
            <a:r>
              <a:rPr lang="en-GB" sz="2100" dirty="0">
                <a:solidFill>
                  <a:schemeClr val="dk1"/>
                </a:solidFill>
              </a:rPr>
              <a:t>hrough higher </a:t>
            </a:r>
            <a:r>
              <a:rPr lang="en-GB" sz="2100" b="1" dirty="0">
                <a:solidFill>
                  <a:schemeClr val="dk1"/>
                </a:solidFill>
              </a:rPr>
              <a:t>reliability </a:t>
            </a:r>
            <a:r>
              <a:rPr lang="en-GB" sz="2100" dirty="0">
                <a:solidFill>
                  <a:schemeClr val="dk1"/>
                </a:solidFill>
              </a:rPr>
              <a:t>as decisions, interventions and investments are evidence-based</a:t>
            </a:r>
          </a:p>
          <a:p>
            <a:pPr marL="457200" lvl="0" indent="-3619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dirty="0"/>
              <a:t>S</a:t>
            </a:r>
            <a:r>
              <a:rPr lang="en-GB" sz="2100" dirty="0">
                <a:solidFill>
                  <a:schemeClr val="dk1"/>
                </a:solidFill>
              </a:rPr>
              <a:t>trengthened </a:t>
            </a:r>
            <a:r>
              <a:rPr lang="en-GB" sz="2100" b="1" dirty="0">
                <a:solidFill>
                  <a:schemeClr val="dk1"/>
                </a:solidFill>
              </a:rPr>
              <a:t>accountability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911424" y="0"/>
            <a:ext cx="13440817" cy="1672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advantages of this practice</a:t>
            </a:r>
          </a:p>
          <a:p>
            <a:pPr lvl="0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55" y="0"/>
            <a:ext cx="1599688" cy="15996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Breitbild</PresentationFormat>
  <Paragraphs>137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Oswald</vt:lpstr>
      <vt:lpstr>Times New Roman</vt:lpstr>
      <vt:lpstr>simple-light</vt:lpstr>
      <vt:lpstr>PowerPoint-Präsentation</vt:lpstr>
      <vt:lpstr>PowerPoint-Präsentation</vt:lpstr>
      <vt:lpstr>Information and Knowledge</vt:lpstr>
      <vt:lpstr>Can you believe that…?</vt:lpstr>
      <vt:lpstr>The relevancy of K4DWB</vt:lpstr>
      <vt:lpstr>The relevancy of K4DWB</vt:lpstr>
      <vt:lpstr> The activities of K4DWB </vt:lpstr>
      <vt:lpstr>How this works in practice?</vt:lpstr>
      <vt:lpstr>PowerPoint-Präsentation</vt:lpstr>
      <vt:lpstr>PowerPoint-Präsentation</vt:lpstr>
      <vt:lpstr>PowerPoint-Präsentation</vt:lpstr>
      <vt:lpstr>Why a collaboration would be beneficial</vt:lpstr>
      <vt:lpstr>PowerPoint-Präsentation</vt:lpstr>
      <vt:lpstr>PowerPoint-Präsentation</vt:lpstr>
      <vt:lpstr>Example of a logfile - What information do we store?</vt:lpstr>
      <vt:lpstr>What kind of support is needed?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amouzoubedi</dc:creator>
  <cp:lastModifiedBy>Amouzou Bedi</cp:lastModifiedBy>
  <cp:revision>95</cp:revision>
  <cp:lastPrinted>2015-05-27T06:26:08Z</cp:lastPrinted>
  <dcterms:modified xsi:type="dcterms:W3CDTF">2015-06-02T15:38:24Z</dcterms:modified>
</cp:coreProperties>
</file>