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 snapToGrid="0" snapToObjects="1">
      <p:cViewPr>
        <p:scale>
          <a:sx n="100" d="100"/>
          <a:sy n="100" d="100"/>
        </p:scale>
        <p:origin x="-50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CAB5B-555E-E546-A154-71B3B3AA74F3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BA900-BD91-564F-B782-F9DCB5BE993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3617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3FA28-DBC2-C84F-AABE-BF329214A26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3813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participants</a:t>
            </a:r>
            <a:r>
              <a:rPr lang="en-US" baseline="0" dirty="0" smtClean="0"/>
              <a:t> already know this, you may just upload this page as an overview on the IESF as it does give an interesting overview, perhaps together with the other 2 slides I suggest deleting.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3FA28-DBC2-C84F-AABE-BF329214A26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381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536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3378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148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40725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024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230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514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1351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310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83218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337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B7C4-FB04-3C4D-BF55-2C06A214C12B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BE337-EA28-6A44-B8D2-FC75ED67BD4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200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79463" y="178976"/>
            <a:ext cx="7583487" cy="65798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Analysis Tool for Organising </a:t>
            </a:r>
            <a:endParaRPr lang="en-GB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22501684"/>
              </p:ext>
            </p:extLst>
          </p:nvPr>
        </p:nvGraphicFramePr>
        <p:xfrm>
          <a:off x="317489" y="1417320"/>
          <a:ext cx="8083688" cy="2894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11"/>
                <a:gridCol w="1706394"/>
                <a:gridCol w="2849025"/>
                <a:gridCol w="1160879"/>
                <a:gridCol w="1160879"/>
              </a:tblGrid>
              <a:tr h="848677"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Sector/Group 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Priority Issues 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Organizing Challenges 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Bargaining Counterparts 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Organizing</a:t>
                      </a:r>
                      <a:r>
                        <a:rPr lang="en-GB" sz="1200" baseline="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 Strategies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045530">
                <a:tc>
                  <a:txBody>
                    <a:bodyPr/>
                    <a:lstStyle/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Street, market vendors and hawkers 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Right and space to vend Facilities: storage,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shelter, toilets, water Protection against police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harassment</a:t>
                      </a:r>
                      <a:b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</a:br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Safety and security Competition: protection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against bad effects Access to credit 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Not regarded as workers by selves and others </a:t>
                      </a:r>
                    </a:p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Controlled by politicians, “mafia” </a:t>
                      </a:r>
                    </a:p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Fear of harassment by authorities, police </a:t>
                      </a:r>
                    </a:p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Competition amongst selves &amp; formal sector </a:t>
                      </a:r>
                    </a:p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Time spent on organizing means loss of income </a:t>
                      </a:r>
                    </a:p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No forums for bargaining 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Municipality: local economic development, health and safety, zoning </a:t>
                      </a:r>
                    </a:p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National and municipal police </a:t>
                      </a:r>
                    </a:p>
                    <a:p>
                      <a:r>
                        <a:rPr lang="en-GB" sz="1200" noProof="0" dirty="0" smtClean="0">
                          <a:effectLst/>
                          <a:latin typeface="+mn-lt"/>
                          <a:cs typeface="Times New Roman" pitchFamily="18" charset="0"/>
                        </a:rPr>
                        <a:t>Suppliers and buyers 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Vcvvz</a:t>
                      </a:r>
                      <a:endParaRPr lang="en-GB" sz="1200" noProof="0" dirty="0" smtClean="0"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r>
                        <a:rPr lang="en-GB" sz="1200" noProof="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Vzxd</a:t>
                      </a:r>
                      <a:endParaRPr lang="en-GB" sz="1200" noProof="0" dirty="0" smtClean="0"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r>
                        <a:rPr lang="en-GB" sz="1200" noProof="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Ddsf</a:t>
                      </a:r>
                      <a:endParaRPr lang="en-GB" sz="1200" noProof="0" dirty="0" smtClean="0"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r>
                        <a:rPr lang="en-GB" sz="1200" noProof="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Aasefa</a:t>
                      </a:r>
                      <a:endParaRPr lang="en-GB" sz="1200" noProof="0" dirty="0" smtClean="0"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r>
                        <a:rPr lang="en-GB" sz="1200" noProof="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vxcv</a:t>
                      </a:r>
                      <a:endParaRPr lang="en-GB" sz="1200" noProof="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7918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79463" y="178976"/>
            <a:ext cx="7583487" cy="65798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Analysis Tool for Organising </a:t>
            </a:r>
            <a:endParaRPr lang="en-GB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06735229"/>
              </p:ext>
            </p:extLst>
          </p:nvPr>
        </p:nvGraphicFramePr>
        <p:xfrm>
          <a:off x="779463" y="1280157"/>
          <a:ext cx="7892097" cy="2774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225"/>
                <a:gridCol w="2020641"/>
                <a:gridCol w="1943185"/>
                <a:gridCol w="1498468"/>
                <a:gridCol w="1606578"/>
              </a:tblGrid>
              <a:tr h="544645">
                <a:tc>
                  <a:txBody>
                    <a:bodyPr/>
                    <a:lstStyle/>
                    <a:p>
                      <a:pPr algn="ctr"/>
                      <a:r>
                        <a:rPr lang="en-GB" sz="1100" noProof="0" dirty="0" smtClean="0">
                          <a:effectLst/>
                          <a:latin typeface="+mn-lt"/>
                        </a:rPr>
                        <a:t>Sector/Group </a:t>
                      </a:r>
                      <a:endParaRPr lang="en-GB" sz="1100" noProof="0" dirty="0"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noProof="0" dirty="0" smtClean="0">
                          <a:effectLst/>
                          <a:latin typeface="+mn-lt"/>
                        </a:rPr>
                        <a:t>Priority Issues </a:t>
                      </a:r>
                      <a:endParaRPr lang="en-GB" sz="1100" noProof="0" dirty="0"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noProof="0" dirty="0" smtClean="0">
                          <a:effectLst/>
                          <a:latin typeface="+mn-lt"/>
                        </a:rPr>
                        <a:t>Organizing Challenges </a:t>
                      </a:r>
                      <a:endParaRPr lang="en-GB" sz="1100" noProof="0" dirty="0"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noProof="0" dirty="0" smtClean="0">
                          <a:effectLst/>
                          <a:latin typeface="+mn-lt"/>
                        </a:rPr>
                        <a:t>Bargaining Counterparts </a:t>
                      </a:r>
                      <a:endParaRPr lang="en-GB" sz="1100" noProof="0" dirty="0"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noProof="0" dirty="0" smtClean="0">
                          <a:effectLst/>
                          <a:latin typeface="+mn-lt"/>
                        </a:rPr>
                        <a:t>Organizing</a:t>
                      </a:r>
                      <a:r>
                        <a:rPr lang="en-GB" sz="1100" baseline="0" noProof="0" dirty="0" smtClean="0">
                          <a:effectLst/>
                          <a:latin typeface="+mn-lt"/>
                        </a:rPr>
                        <a:t> Strategies</a:t>
                      </a:r>
                      <a:endParaRPr lang="en-GB" sz="1100" noProof="0" dirty="0"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2230281">
                <a:tc>
                  <a:txBody>
                    <a:bodyPr/>
                    <a:lstStyle/>
                    <a:p>
                      <a:endParaRPr lang="en-GB" sz="1200" noProof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200" noProof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noProof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noProof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noProof="0" dirty="0">
                        <a:effectLst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817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152</Words>
  <Application>Microsoft Office PowerPoint</Application>
  <PresentationFormat>Presentazione su schermo (4:3)</PresentationFormat>
  <Paragraphs>34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Office Theme</vt:lpstr>
      <vt:lpstr>Analysis Tool for Organising </vt:lpstr>
      <vt:lpstr>Analysis Tool for Organising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Mei Zegers</dc:creator>
  <cp:lastModifiedBy>Francesco</cp:lastModifiedBy>
  <cp:revision>4</cp:revision>
  <dcterms:created xsi:type="dcterms:W3CDTF">2015-06-02T17:41:35Z</dcterms:created>
  <dcterms:modified xsi:type="dcterms:W3CDTF">2015-06-02T19:47:21Z</dcterms:modified>
</cp:coreProperties>
</file>