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72" r:id="rId3"/>
    <p:sldId id="282" r:id="rId4"/>
    <p:sldId id="268" r:id="rId5"/>
    <p:sldId id="281" r:id="rId6"/>
    <p:sldId id="274" r:id="rId7"/>
    <p:sldId id="269" r:id="rId8"/>
    <p:sldId id="278" r:id="rId9"/>
    <p:sldId id="279" r:id="rId10"/>
    <p:sldId id="280" r:id="rId11"/>
    <p:sldId id="273" r:id="rId12"/>
    <p:sldId id="266" r:id="rId13"/>
    <p:sldId id="276" r:id="rId14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7792" autoAdjust="0"/>
  </p:normalViewPr>
  <p:slideViewPr>
    <p:cSldViewPr>
      <p:cViewPr varScale="1">
        <p:scale>
          <a:sx n="52" d="100"/>
          <a:sy n="52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72684-F64F-4CB3-B6CA-DA133B1F0DD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10EDDD-801A-467C-9490-C9631AB467BB}">
      <dgm:prSet phldrT="[Text]"/>
      <dgm:spPr/>
      <dgm:t>
        <a:bodyPr/>
        <a:lstStyle/>
        <a:p>
          <a:r>
            <a:rPr lang="fr-BE" b="1" dirty="0" smtClean="0"/>
            <a:t>ENPI / ENI </a:t>
          </a:r>
          <a:r>
            <a:rPr lang="fr-BE" b="1" dirty="0" err="1" smtClean="0"/>
            <a:t>regulation</a:t>
          </a:r>
          <a:r>
            <a:rPr lang="fr-BE" dirty="0" smtClean="0"/>
            <a:t>: sets the </a:t>
          </a:r>
          <a:r>
            <a:rPr lang="fr-BE" dirty="0" err="1" smtClean="0"/>
            <a:t>principles</a:t>
          </a:r>
          <a:r>
            <a:rPr lang="fr-BE" dirty="0" smtClean="0"/>
            <a:t> of CBC </a:t>
          </a:r>
          <a:r>
            <a:rPr lang="fr-BE" dirty="0" err="1" smtClean="0"/>
            <a:t>between</a:t>
          </a:r>
          <a:r>
            <a:rPr lang="fr-BE" dirty="0" smtClean="0"/>
            <a:t> MS and PC</a:t>
          </a:r>
          <a:endParaRPr lang="en-GB" dirty="0"/>
        </a:p>
      </dgm:t>
    </dgm:pt>
    <dgm:pt modelId="{F48196CD-FABE-4BCC-A2C3-FE7633DD70D0}" type="parTrans" cxnId="{E31B053C-1DCE-4591-9A03-829CE62F2022}">
      <dgm:prSet/>
      <dgm:spPr/>
      <dgm:t>
        <a:bodyPr/>
        <a:lstStyle/>
        <a:p>
          <a:endParaRPr lang="en-GB"/>
        </a:p>
      </dgm:t>
    </dgm:pt>
    <dgm:pt modelId="{84FE4241-88A2-4968-8C59-1CCAF7FB43BD}" type="sibTrans" cxnId="{E31B053C-1DCE-4591-9A03-829CE62F2022}">
      <dgm:prSet/>
      <dgm:spPr/>
      <dgm:t>
        <a:bodyPr/>
        <a:lstStyle/>
        <a:p>
          <a:endParaRPr lang="en-GB"/>
        </a:p>
      </dgm:t>
    </dgm:pt>
    <dgm:pt modelId="{CA19A5EB-5CF3-4B49-B6A2-FE2C0C00C8C0}">
      <dgm:prSet/>
      <dgm:spPr/>
      <dgm:t>
        <a:bodyPr/>
        <a:lstStyle/>
        <a:p>
          <a:r>
            <a:rPr lang="fr-BE" b="1" dirty="0" smtClean="0"/>
            <a:t>CBC </a:t>
          </a:r>
          <a:r>
            <a:rPr lang="fr-BE" b="1" dirty="0" err="1" smtClean="0"/>
            <a:t>Strategy</a:t>
          </a:r>
          <a:r>
            <a:rPr lang="fr-BE" b="1" dirty="0" smtClean="0"/>
            <a:t> </a:t>
          </a:r>
          <a:r>
            <a:rPr lang="fr-BE" b="1" dirty="0" err="1" smtClean="0"/>
            <a:t>paper</a:t>
          </a:r>
          <a:r>
            <a:rPr lang="fr-BE" b="1" dirty="0" smtClean="0"/>
            <a:t>/</a:t>
          </a:r>
          <a:r>
            <a:rPr lang="fr-BE" b="1" dirty="0" err="1" smtClean="0"/>
            <a:t>programming</a:t>
          </a:r>
          <a:r>
            <a:rPr lang="fr-BE" b="1" dirty="0" smtClean="0"/>
            <a:t> document </a:t>
          </a:r>
          <a:r>
            <a:rPr lang="fr-BE" b="0" dirty="0" smtClean="0"/>
            <a:t>: </a:t>
          </a:r>
          <a:r>
            <a:rPr lang="fr-BE" b="0" dirty="0" err="1" smtClean="0"/>
            <a:t>lists</a:t>
          </a:r>
          <a:r>
            <a:rPr lang="fr-BE" b="0" dirty="0" smtClean="0"/>
            <a:t> the objectives, programmes' areas and budgets</a:t>
          </a:r>
        </a:p>
      </dgm:t>
    </dgm:pt>
    <dgm:pt modelId="{7BD34F2C-3C5C-4B9A-83C1-B067B60FAE02}" type="parTrans" cxnId="{77A4794D-D6C3-4EE2-86FD-B93E136105EB}">
      <dgm:prSet/>
      <dgm:spPr/>
      <dgm:t>
        <a:bodyPr/>
        <a:lstStyle/>
        <a:p>
          <a:endParaRPr lang="en-GB"/>
        </a:p>
      </dgm:t>
    </dgm:pt>
    <dgm:pt modelId="{A88FA4B0-9DE0-4B5B-84C4-2F076C4BCD65}" type="sibTrans" cxnId="{77A4794D-D6C3-4EE2-86FD-B93E136105EB}">
      <dgm:prSet/>
      <dgm:spPr/>
      <dgm:t>
        <a:bodyPr/>
        <a:lstStyle/>
        <a:p>
          <a:endParaRPr lang="en-GB"/>
        </a:p>
      </dgm:t>
    </dgm:pt>
    <dgm:pt modelId="{E982B808-5A2A-4935-99A3-60943EB016FF}">
      <dgm:prSet/>
      <dgm:spPr/>
      <dgm:t>
        <a:bodyPr/>
        <a:lstStyle/>
        <a:p>
          <a:r>
            <a:rPr lang="fr-BE" b="1" dirty="0" err="1" smtClean="0"/>
            <a:t>Implementing</a:t>
          </a:r>
          <a:r>
            <a:rPr lang="fr-BE" b="1" dirty="0" smtClean="0"/>
            <a:t> </a:t>
          </a:r>
          <a:r>
            <a:rPr lang="fr-BE" b="1" dirty="0" err="1" smtClean="0"/>
            <a:t>rules</a:t>
          </a:r>
          <a:r>
            <a:rPr lang="fr-BE" b="0" dirty="0" smtClean="0"/>
            <a:t>: </a:t>
          </a:r>
          <a:r>
            <a:rPr lang="fr-BE" b="0" dirty="0" err="1" smtClean="0"/>
            <a:t>gives</a:t>
          </a:r>
          <a:r>
            <a:rPr lang="fr-BE" b="0" dirty="0" smtClean="0"/>
            <a:t> the </a:t>
          </a:r>
          <a:r>
            <a:rPr lang="fr-BE" b="0" dirty="0" err="1" smtClean="0"/>
            <a:t>framework</a:t>
          </a:r>
          <a:r>
            <a:rPr lang="fr-BE" b="0" dirty="0" smtClean="0"/>
            <a:t> for </a:t>
          </a:r>
          <a:r>
            <a:rPr lang="fr-BE" b="0" dirty="0" err="1" smtClean="0"/>
            <a:t>implementation</a:t>
          </a:r>
          <a:r>
            <a:rPr lang="fr-BE" b="0" dirty="0" smtClean="0"/>
            <a:t> </a:t>
          </a:r>
        </a:p>
      </dgm:t>
    </dgm:pt>
    <dgm:pt modelId="{744EE977-50D1-4B52-9EAF-CF359AC1E959}" type="parTrans" cxnId="{24B2E84C-FF3E-4E2D-8751-3FC166141A0D}">
      <dgm:prSet/>
      <dgm:spPr/>
      <dgm:t>
        <a:bodyPr/>
        <a:lstStyle/>
        <a:p>
          <a:endParaRPr lang="en-GB"/>
        </a:p>
      </dgm:t>
    </dgm:pt>
    <dgm:pt modelId="{90134C8C-3D10-4BE8-8A2A-E73EFEE19A31}" type="sibTrans" cxnId="{24B2E84C-FF3E-4E2D-8751-3FC166141A0D}">
      <dgm:prSet/>
      <dgm:spPr/>
      <dgm:t>
        <a:bodyPr/>
        <a:lstStyle/>
        <a:p>
          <a:endParaRPr lang="en-GB"/>
        </a:p>
      </dgm:t>
    </dgm:pt>
    <dgm:pt modelId="{8C12EAB4-678A-49E9-8F1F-9827A4E1CEA8}">
      <dgm:prSet/>
      <dgm:spPr/>
      <dgm:t>
        <a:bodyPr/>
        <a:lstStyle/>
        <a:p>
          <a:r>
            <a:rPr lang="fr-BE" b="1" dirty="0" smtClean="0"/>
            <a:t>JOP</a:t>
          </a:r>
          <a:r>
            <a:rPr lang="fr-BE" b="0" dirty="0" smtClean="0"/>
            <a:t>: </a:t>
          </a:r>
          <a:r>
            <a:rPr lang="fr-BE" b="0" dirty="0" err="1" smtClean="0"/>
            <a:t>developed</a:t>
          </a:r>
          <a:r>
            <a:rPr lang="fr-BE" b="0" dirty="0" smtClean="0"/>
            <a:t> by </a:t>
          </a:r>
          <a:r>
            <a:rPr lang="fr-BE" b="0" dirty="0" err="1" smtClean="0"/>
            <a:t>participating</a:t>
          </a:r>
          <a:r>
            <a:rPr lang="fr-BE" b="0" dirty="0" smtClean="0"/>
            <a:t> countries: </a:t>
          </a:r>
          <a:r>
            <a:rPr lang="fr-BE" b="0" dirty="0" err="1" smtClean="0"/>
            <a:t>Specific</a:t>
          </a:r>
          <a:r>
            <a:rPr lang="fr-BE" b="0" dirty="0" smtClean="0"/>
            <a:t> objectives, </a:t>
          </a:r>
          <a:r>
            <a:rPr lang="fr-BE" b="0" dirty="0" err="1" smtClean="0"/>
            <a:t>project</a:t>
          </a:r>
          <a:r>
            <a:rPr lang="fr-BE" b="0" dirty="0" smtClean="0"/>
            <a:t> </a:t>
          </a:r>
          <a:r>
            <a:rPr lang="fr-BE" b="0" dirty="0" err="1" smtClean="0"/>
            <a:t>selection</a:t>
          </a:r>
          <a:r>
            <a:rPr lang="fr-BE" b="0" dirty="0" smtClean="0"/>
            <a:t>, programme management </a:t>
          </a:r>
          <a:r>
            <a:rPr lang="fr-BE" b="0" dirty="0" err="1" smtClean="0"/>
            <a:t>etc</a:t>
          </a:r>
          <a:endParaRPr lang="en-GB" b="0" dirty="0"/>
        </a:p>
      </dgm:t>
    </dgm:pt>
    <dgm:pt modelId="{0318AFAF-E2DA-47A8-8F2B-B32745622253}" type="parTrans" cxnId="{D53A4668-2995-4818-AB81-57CB90D40793}">
      <dgm:prSet/>
      <dgm:spPr/>
      <dgm:t>
        <a:bodyPr/>
        <a:lstStyle/>
        <a:p>
          <a:endParaRPr lang="en-GB"/>
        </a:p>
      </dgm:t>
    </dgm:pt>
    <dgm:pt modelId="{C445C177-391A-49FD-BDA5-2A8636CDD2BF}" type="sibTrans" cxnId="{D53A4668-2995-4818-AB81-57CB90D40793}">
      <dgm:prSet/>
      <dgm:spPr/>
      <dgm:t>
        <a:bodyPr/>
        <a:lstStyle/>
        <a:p>
          <a:endParaRPr lang="en-GB"/>
        </a:p>
      </dgm:t>
    </dgm:pt>
    <dgm:pt modelId="{E9B4ECCF-F7B9-4A5A-BB66-E3DE986EC594}">
      <dgm:prSet/>
      <dgm:spPr/>
      <dgm:t>
        <a:bodyPr/>
        <a:lstStyle/>
        <a:p>
          <a:r>
            <a:rPr lang="fr-BE" b="1" dirty="0" err="1" smtClean="0"/>
            <a:t>Financing</a:t>
          </a:r>
          <a:r>
            <a:rPr lang="fr-BE" b="1" dirty="0" smtClean="0"/>
            <a:t> agreement to </a:t>
          </a:r>
          <a:r>
            <a:rPr lang="fr-BE" b="1" dirty="0" err="1" smtClean="0"/>
            <a:t>be</a:t>
          </a:r>
          <a:r>
            <a:rPr lang="fr-BE" b="1" dirty="0" smtClean="0"/>
            <a:t> </a:t>
          </a:r>
          <a:r>
            <a:rPr lang="fr-BE" b="1" dirty="0" err="1" smtClean="0"/>
            <a:t>concluded</a:t>
          </a:r>
          <a:r>
            <a:rPr lang="fr-BE" b="1" dirty="0" smtClean="0"/>
            <a:t> </a:t>
          </a:r>
          <a:r>
            <a:rPr lang="fr-BE" b="1" dirty="0" err="1" smtClean="0"/>
            <a:t>between</a:t>
          </a:r>
          <a:r>
            <a:rPr lang="fr-BE" b="1" dirty="0" smtClean="0"/>
            <a:t> the EC and </a:t>
          </a:r>
          <a:r>
            <a:rPr lang="fr-BE" b="1" dirty="0" err="1" smtClean="0"/>
            <a:t>each</a:t>
          </a:r>
          <a:r>
            <a:rPr lang="fr-BE" b="1" dirty="0" smtClean="0"/>
            <a:t> of the PC </a:t>
          </a:r>
          <a:r>
            <a:rPr lang="fr-BE" b="1" dirty="0" err="1" smtClean="0"/>
            <a:t>involved</a:t>
          </a:r>
          <a:endParaRPr lang="en-GB" b="0" dirty="0"/>
        </a:p>
      </dgm:t>
    </dgm:pt>
    <dgm:pt modelId="{27F36BB0-97D6-42F4-A81D-9E8D6B4688D0}" type="parTrans" cxnId="{4ACBFEF1-C811-4D06-ACFE-3CFED36066F2}">
      <dgm:prSet/>
      <dgm:spPr/>
      <dgm:t>
        <a:bodyPr/>
        <a:lstStyle/>
        <a:p>
          <a:endParaRPr lang="en-GB"/>
        </a:p>
      </dgm:t>
    </dgm:pt>
    <dgm:pt modelId="{B2DE5D61-711F-483C-B348-B6DA4E624004}" type="sibTrans" cxnId="{4ACBFEF1-C811-4D06-ACFE-3CFED36066F2}">
      <dgm:prSet/>
      <dgm:spPr/>
      <dgm:t>
        <a:bodyPr/>
        <a:lstStyle/>
        <a:p>
          <a:endParaRPr lang="en-GB"/>
        </a:p>
      </dgm:t>
    </dgm:pt>
    <dgm:pt modelId="{3FCBA4BE-DCC7-4285-B214-1F5292574BC7}" type="pres">
      <dgm:prSet presAssocID="{DE672684-F64F-4CB3-B6CA-DA133B1F0DD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415BFDA2-6E44-49FF-A81A-4899874931A5}" type="pres">
      <dgm:prSet presAssocID="{DE672684-F64F-4CB3-B6CA-DA133B1F0DDC}" presName="pyramid" presStyleLbl="node1" presStyleIdx="0" presStyleCnt="1" custScaleX="159079" custScaleY="100000" custLinFactNeighborX="13176" custLinFactNeighborY="-1818"/>
      <dgm:spPr/>
    </dgm:pt>
    <dgm:pt modelId="{6E064B2B-FF42-4862-BA03-6C1696ADD8F1}" type="pres">
      <dgm:prSet presAssocID="{DE672684-F64F-4CB3-B6CA-DA133B1F0DDC}" presName="theList" presStyleCnt="0"/>
      <dgm:spPr/>
    </dgm:pt>
    <dgm:pt modelId="{C739B506-B724-4A71-ADAA-649B55C4CD6C}" type="pres">
      <dgm:prSet presAssocID="{A610EDDD-801A-467C-9490-C9631AB467BB}" presName="aNode" presStyleLbl="fgAcc1" presStyleIdx="0" presStyleCnt="5" custLinFactY="-33203" custLinFactNeighborX="-30479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1AD9B2-B0E8-45E4-A32D-D056BAC8D0BA}" type="pres">
      <dgm:prSet presAssocID="{A610EDDD-801A-467C-9490-C9631AB467BB}" presName="aSpace" presStyleCnt="0"/>
      <dgm:spPr/>
    </dgm:pt>
    <dgm:pt modelId="{0D857CBB-AF25-42F1-B858-F24C99C95380}" type="pres">
      <dgm:prSet presAssocID="{CA19A5EB-5CF3-4B49-B6A2-FE2C0C00C8C0}" presName="aNode" presStyleLbl="fgAcc1" presStyleIdx="1" presStyleCnt="5" custLinFactNeighborX="-91437" custLinFactNeighborY="-766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6D634E-3043-4E2E-92DF-EDA7A762B10F}" type="pres">
      <dgm:prSet presAssocID="{CA19A5EB-5CF3-4B49-B6A2-FE2C0C00C8C0}" presName="aSpace" presStyleCnt="0"/>
      <dgm:spPr/>
    </dgm:pt>
    <dgm:pt modelId="{0E802B4F-1617-4E00-BF35-3680610B446E}" type="pres">
      <dgm:prSet presAssocID="{E982B808-5A2A-4935-99A3-60943EB016FF}" presName="aNode" presStyleLbl="fgAcc1" presStyleIdx="2" presStyleCnt="5" custLinFactY="-100000" custLinFactNeighborX="18868" custLinFactNeighborY="-1766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2F6CB9-968D-4F9C-9CBB-CCEAD1EEC082}" type="pres">
      <dgm:prSet presAssocID="{E982B808-5A2A-4935-99A3-60943EB016FF}" presName="aSpace" presStyleCnt="0"/>
      <dgm:spPr/>
    </dgm:pt>
    <dgm:pt modelId="{605F1179-C4E8-4F88-B47E-6CCCABC29C43}" type="pres">
      <dgm:prSet presAssocID="{8C12EAB4-678A-49E9-8F1F-9827A4E1CEA8}" presName="aNode" presStyleLbl="fgAcc1" presStyleIdx="3" presStyleCnt="5" custLinFactNeighborX="-90909" custLinFactNeighborY="-919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5FD78A-3F88-4E8B-AF35-6E63274E712C}" type="pres">
      <dgm:prSet presAssocID="{8C12EAB4-678A-49E9-8F1F-9827A4E1CEA8}" presName="aSpace" presStyleCnt="0"/>
      <dgm:spPr/>
    </dgm:pt>
    <dgm:pt modelId="{CF99C46A-17D0-4259-B839-9F03CFED1FEE}" type="pres">
      <dgm:prSet presAssocID="{E9B4ECCF-F7B9-4A5A-BB66-E3DE986EC594}" presName="aNode" presStyleLbl="fgAcc1" presStyleIdx="4" presStyleCnt="5" custLinFactY="-100000" custLinFactNeighborX="26573" custLinFactNeighborY="-1919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9A68BC-E653-442F-B4F1-0E654879B4C2}" type="pres">
      <dgm:prSet presAssocID="{E9B4ECCF-F7B9-4A5A-BB66-E3DE986EC594}" presName="aSpace" presStyleCnt="0"/>
      <dgm:spPr/>
    </dgm:pt>
  </dgm:ptLst>
  <dgm:cxnLst>
    <dgm:cxn modelId="{77A4794D-D6C3-4EE2-86FD-B93E136105EB}" srcId="{DE672684-F64F-4CB3-B6CA-DA133B1F0DDC}" destId="{CA19A5EB-5CF3-4B49-B6A2-FE2C0C00C8C0}" srcOrd="1" destOrd="0" parTransId="{7BD34F2C-3C5C-4B9A-83C1-B067B60FAE02}" sibTransId="{A88FA4B0-9DE0-4B5B-84C4-2F076C4BCD65}"/>
    <dgm:cxn modelId="{C2CD8DA8-C2FF-4C01-B150-3BFBB6EBE7A2}" type="presOf" srcId="{E982B808-5A2A-4935-99A3-60943EB016FF}" destId="{0E802B4F-1617-4E00-BF35-3680610B446E}" srcOrd="0" destOrd="0" presId="urn:microsoft.com/office/officeart/2005/8/layout/pyramid2"/>
    <dgm:cxn modelId="{261795B7-2891-4DA9-B6E9-DCC3E2B88F5E}" type="presOf" srcId="{E9B4ECCF-F7B9-4A5A-BB66-E3DE986EC594}" destId="{CF99C46A-17D0-4259-B839-9F03CFED1FEE}" srcOrd="0" destOrd="0" presId="urn:microsoft.com/office/officeart/2005/8/layout/pyramid2"/>
    <dgm:cxn modelId="{E31B053C-1DCE-4591-9A03-829CE62F2022}" srcId="{DE672684-F64F-4CB3-B6CA-DA133B1F0DDC}" destId="{A610EDDD-801A-467C-9490-C9631AB467BB}" srcOrd="0" destOrd="0" parTransId="{F48196CD-FABE-4BCC-A2C3-FE7633DD70D0}" sibTransId="{84FE4241-88A2-4968-8C59-1CCAF7FB43BD}"/>
    <dgm:cxn modelId="{534EBD14-7CA1-4085-A262-3841908324A9}" type="presOf" srcId="{DE672684-F64F-4CB3-B6CA-DA133B1F0DDC}" destId="{3FCBA4BE-DCC7-4285-B214-1F5292574BC7}" srcOrd="0" destOrd="0" presId="urn:microsoft.com/office/officeart/2005/8/layout/pyramid2"/>
    <dgm:cxn modelId="{7202B684-3AED-4CFE-BBE6-AC1C466DB69E}" type="presOf" srcId="{A610EDDD-801A-467C-9490-C9631AB467BB}" destId="{C739B506-B724-4A71-ADAA-649B55C4CD6C}" srcOrd="0" destOrd="0" presId="urn:microsoft.com/office/officeart/2005/8/layout/pyramid2"/>
    <dgm:cxn modelId="{F4F1A917-A5D3-4A6E-AC75-D1226115EF9B}" type="presOf" srcId="{8C12EAB4-678A-49E9-8F1F-9827A4E1CEA8}" destId="{605F1179-C4E8-4F88-B47E-6CCCABC29C43}" srcOrd="0" destOrd="0" presId="urn:microsoft.com/office/officeart/2005/8/layout/pyramid2"/>
    <dgm:cxn modelId="{24B2E84C-FF3E-4E2D-8751-3FC166141A0D}" srcId="{DE672684-F64F-4CB3-B6CA-DA133B1F0DDC}" destId="{E982B808-5A2A-4935-99A3-60943EB016FF}" srcOrd="2" destOrd="0" parTransId="{744EE977-50D1-4B52-9EAF-CF359AC1E959}" sibTransId="{90134C8C-3D10-4BE8-8A2A-E73EFEE19A31}"/>
    <dgm:cxn modelId="{4ACBFEF1-C811-4D06-ACFE-3CFED36066F2}" srcId="{DE672684-F64F-4CB3-B6CA-DA133B1F0DDC}" destId="{E9B4ECCF-F7B9-4A5A-BB66-E3DE986EC594}" srcOrd="4" destOrd="0" parTransId="{27F36BB0-97D6-42F4-A81D-9E8D6B4688D0}" sibTransId="{B2DE5D61-711F-483C-B348-B6DA4E624004}"/>
    <dgm:cxn modelId="{D53A4668-2995-4818-AB81-57CB90D40793}" srcId="{DE672684-F64F-4CB3-B6CA-DA133B1F0DDC}" destId="{8C12EAB4-678A-49E9-8F1F-9827A4E1CEA8}" srcOrd="3" destOrd="0" parTransId="{0318AFAF-E2DA-47A8-8F2B-B32745622253}" sibTransId="{C445C177-391A-49FD-BDA5-2A8636CDD2BF}"/>
    <dgm:cxn modelId="{CBECAA49-99BF-4C84-8355-F8F459B2CD9F}" type="presOf" srcId="{CA19A5EB-5CF3-4B49-B6A2-FE2C0C00C8C0}" destId="{0D857CBB-AF25-42F1-B858-F24C99C95380}" srcOrd="0" destOrd="0" presId="urn:microsoft.com/office/officeart/2005/8/layout/pyramid2"/>
    <dgm:cxn modelId="{7B9EB8FE-E0BD-4E5F-AB31-AA85690A42D4}" type="presParOf" srcId="{3FCBA4BE-DCC7-4285-B214-1F5292574BC7}" destId="{415BFDA2-6E44-49FF-A81A-4899874931A5}" srcOrd="0" destOrd="0" presId="urn:microsoft.com/office/officeart/2005/8/layout/pyramid2"/>
    <dgm:cxn modelId="{3476E7D6-9173-482E-96FC-EB41B0AA103A}" type="presParOf" srcId="{3FCBA4BE-DCC7-4285-B214-1F5292574BC7}" destId="{6E064B2B-FF42-4862-BA03-6C1696ADD8F1}" srcOrd="1" destOrd="0" presId="urn:microsoft.com/office/officeart/2005/8/layout/pyramid2"/>
    <dgm:cxn modelId="{3EAED8D5-0DB7-423F-AEA8-89DA0D5E2791}" type="presParOf" srcId="{6E064B2B-FF42-4862-BA03-6C1696ADD8F1}" destId="{C739B506-B724-4A71-ADAA-649B55C4CD6C}" srcOrd="0" destOrd="0" presId="urn:microsoft.com/office/officeart/2005/8/layout/pyramid2"/>
    <dgm:cxn modelId="{CEE8F705-68AB-4DAA-93B3-789049DD1C8F}" type="presParOf" srcId="{6E064B2B-FF42-4862-BA03-6C1696ADD8F1}" destId="{7A1AD9B2-B0E8-45E4-A32D-D056BAC8D0BA}" srcOrd="1" destOrd="0" presId="urn:microsoft.com/office/officeart/2005/8/layout/pyramid2"/>
    <dgm:cxn modelId="{666836FA-CE22-46A8-8D08-41B19F8E15BC}" type="presParOf" srcId="{6E064B2B-FF42-4862-BA03-6C1696ADD8F1}" destId="{0D857CBB-AF25-42F1-B858-F24C99C95380}" srcOrd="2" destOrd="0" presId="urn:microsoft.com/office/officeart/2005/8/layout/pyramid2"/>
    <dgm:cxn modelId="{D8FC118C-4B54-47C5-BE76-9A2FAC13E9F5}" type="presParOf" srcId="{6E064B2B-FF42-4862-BA03-6C1696ADD8F1}" destId="{706D634E-3043-4E2E-92DF-EDA7A762B10F}" srcOrd="3" destOrd="0" presId="urn:microsoft.com/office/officeart/2005/8/layout/pyramid2"/>
    <dgm:cxn modelId="{C67D3960-A0BC-4690-9BF1-3C76F6DF5080}" type="presParOf" srcId="{6E064B2B-FF42-4862-BA03-6C1696ADD8F1}" destId="{0E802B4F-1617-4E00-BF35-3680610B446E}" srcOrd="4" destOrd="0" presId="urn:microsoft.com/office/officeart/2005/8/layout/pyramid2"/>
    <dgm:cxn modelId="{BEBD043B-F056-4676-9073-AE84E8376BB5}" type="presParOf" srcId="{6E064B2B-FF42-4862-BA03-6C1696ADD8F1}" destId="{F82F6CB9-968D-4F9C-9CBB-CCEAD1EEC082}" srcOrd="5" destOrd="0" presId="urn:microsoft.com/office/officeart/2005/8/layout/pyramid2"/>
    <dgm:cxn modelId="{73D980FB-1A30-494C-AF51-5E90E6AA6D7C}" type="presParOf" srcId="{6E064B2B-FF42-4862-BA03-6C1696ADD8F1}" destId="{605F1179-C4E8-4F88-B47E-6CCCABC29C43}" srcOrd="6" destOrd="0" presId="urn:microsoft.com/office/officeart/2005/8/layout/pyramid2"/>
    <dgm:cxn modelId="{3CF3CD36-23A8-4222-93E0-28F5237D075F}" type="presParOf" srcId="{6E064B2B-FF42-4862-BA03-6C1696ADD8F1}" destId="{BF5FD78A-3F88-4E8B-AF35-6E63274E712C}" srcOrd="7" destOrd="0" presId="urn:microsoft.com/office/officeart/2005/8/layout/pyramid2"/>
    <dgm:cxn modelId="{F1F5D1C5-9F1B-4A5B-8086-D51A62D22766}" type="presParOf" srcId="{6E064B2B-FF42-4862-BA03-6C1696ADD8F1}" destId="{CF99C46A-17D0-4259-B839-9F03CFED1FEE}" srcOrd="8" destOrd="0" presId="urn:microsoft.com/office/officeart/2005/8/layout/pyramid2"/>
    <dgm:cxn modelId="{F5CC12B6-BBE9-43C9-9786-388438225ABA}" type="presParOf" srcId="{6E064B2B-FF42-4862-BA03-6C1696ADD8F1}" destId="{3D9A68BC-E653-442F-B4F1-0E654879B4C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BFDA2-6E44-49FF-A81A-4899874931A5}">
      <dsp:nvSpPr>
        <dsp:cNvPr id="0" name=""/>
        <dsp:cNvSpPr/>
      </dsp:nvSpPr>
      <dsp:spPr>
        <a:xfrm>
          <a:off x="972579" y="0"/>
          <a:ext cx="6300228" cy="396044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9B506-B724-4A71-ADAA-649B55C4CD6C}">
      <dsp:nvSpPr>
        <dsp:cNvPr id="0" name=""/>
        <dsp:cNvSpPr/>
      </dsp:nvSpPr>
      <dsp:spPr>
        <a:xfrm>
          <a:off x="2851787" y="139065"/>
          <a:ext cx="2574286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dirty="0" smtClean="0"/>
            <a:t>ENPI / ENI </a:t>
          </a:r>
          <a:r>
            <a:rPr lang="fr-BE" sz="900" b="1" kern="1200" dirty="0" err="1" smtClean="0"/>
            <a:t>regulation</a:t>
          </a:r>
          <a:r>
            <a:rPr lang="fr-BE" sz="900" kern="1200" dirty="0" smtClean="0"/>
            <a:t>: sets the </a:t>
          </a:r>
          <a:r>
            <a:rPr lang="fr-BE" sz="900" kern="1200" dirty="0" err="1" smtClean="0"/>
            <a:t>principles</a:t>
          </a:r>
          <a:r>
            <a:rPr lang="fr-BE" sz="900" kern="1200" dirty="0" smtClean="0"/>
            <a:t> of CBC </a:t>
          </a:r>
          <a:r>
            <a:rPr lang="fr-BE" sz="900" kern="1200" dirty="0" err="1" smtClean="0"/>
            <a:t>between</a:t>
          </a:r>
          <a:r>
            <a:rPr lang="fr-BE" sz="900" kern="1200" dirty="0" smtClean="0"/>
            <a:t> MS and PC</a:t>
          </a:r>
          <a:endParaRPr lang="en-GB" sz="900" kern="1200" dirty="0"/>
        </a:p>
      </dsp:txBody>
      <dsp:txXfrm>
        <a:off x="2879276" y="166554"/>
        <a:ext cx="2519308" cy="508147"/>
      </dsp:txXfrm>
    </dsp:sp>
    <dsp:sp modelId="{0D857CBB-AF25-42F1-B858-F24C99C95380}">
      <dsp:nvSpPr>
        <dsp:cNvPr id="0" name=""/>
        <dsp:cNvSpPr/>
      </dsp:nvSpPr>
      <dsp:spPr>
        <a:xfrm>
          <a:off x="1282554" y="975989"/>
          <a:ext cx="2574286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dirty="0" smtClean="0"/>
            <a:t>CBC </a:t>
          </a:r>
          <a:r>
            <a:rPr lang="fr-BE" sz="900" b="1" kern="1200" dirty="0" err="1" smtClean="0"/>
            <a:t>Strategy</a:t>
          </a:r>
          <a:r>
            <a:rPr lang="fr-BE" sz="900" b="1" kern="1200" dirty="0" smtClean="0"/>
            <a:t> </a:t>
          </a:r>
          <a:r>
            <a:rPr lang="fr-BE" sz="900" b="1" kern="1200" dirty="0" err="1" smtClean="0"/>
            <a:t>paper</a:t>
          </a:r>
          <a:r>
            <a:rPr lang="fr-BE" sz="900" b="1" kern="1200" dirty="0" smtClean="0"/>
            <a:t>/</a:t>
          </a:r>
          <a:r>
            <a:rPr lang="fr-BE" sz="900" b="1" kern="1200" dirty="0" err="1" smtClean="0"/>
            <a:t>programming</a:t>
          </a:r>
          <a:r>
            <a:rPr lang="fr-BE" sz="900" b="1" kern="1200" dirty="0" smtClean="0"/>
            <a:t> document </a:t>
          </a:r>
          <a:r>
            <a:rPr lang="fr-BE" sz="900" b="0" kern="1200" dirty="0" smtClean="0"/>
            <a:t>: </a:t>
          </a:r>
          <a:r>
            <a:rPr lang="fr-BE" sz="900" b="0" kern="1200" dirty="0" err="1" smtClean="0"/>
            <a:t>lists</a:t>
          </a:r>
          <a:r>
            <a:rPr lang="fr-BE" sz="900" b="0" kern="1200" dirty="0" smtClean="0"/>
            <a:t> the objectives, programmes' areas and budgets</a:t>
          </a:r>
        </a:p>
      </dsp:txBody>
      <dsp:txXfrm>
        <a:off x="1310043" y="1003478"/>
        <a:ext cx="2519308" cy="508147"/>
      </dsp:txXfrm>
    </dsp:sp>
    <dsp:sp modelId="{0E802B4F-1617-4E00-BF35-3680610B446E}">
      <dsp:nvSpPr>
        <dsp:cNvPr id="0" name=""/>
        <dsp:cNvSpPr/>
      </dsp:nvSpPr>
      <dsp:spPr>
        <a:xfrm>
          <a:off x="4122120" y="975990"/>
          <a:ext cx="2574286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dirty="0" err="1" smtClean="0"/>
            <a:t>Implementing</a:t>
          </a:r>
          <a:r>
            <a:rPr lang="fr-BE" sz="900" b="1" kern="1200" dirty="0" smtClean="0"/>
            <a:t> </a:t>
          </a:r>
          <a:r>
            <a:rPr lang="fr-BE" sz="900" b="1" kern="1200" dirty="0" err="1" smtClean="0"/>
            <a:t>rules</a:t>
          </a:r>
          <a:r>
            <a:rPr lang="fr-BE" sz="900" b="0" kern="1200" dirty="0" smtClean="0"/>
            <a:t>: </a:t>
          </a:r>
          <a:r>
            <a:rPr lang="fr-BE" sz="900" b="0" kern="1200" dirty="0" err="1" smtClean="0"/>
            <a:t>gives</a:t>
          </a:r>
          <a:r>
            <a:rPr lang="fr-BE" sz="900" b="0" kern="1200" dirty="0" smtClean="0"/>
            <a:t> the </a:t>
          </a:r>
          <a:r>
            <a:rPr lang="fr-BE" sz="900" b="0" kern="1200" dirty="0" err="1" smtClean="0"/>
            <a:t>framework</a:t>
          </a:r>
          <a:r>
            <a:rPr lang="fr-BE" sz="900" b="0" kern="1200" dirty="0" smtClean="0"/>
            <a:t> for </a:t>
          </a:r>
          <a:r>
            <a:rPr lang="fr-BE" sz="900" b="0" kern="1200" dirty="0" err="1" smtClean="0"/>
            <a:t>implementation</a:t>
          </a:r>
          <a:r>
            <a:rPr lang="fr-BE" sz="900" b="0" kern="1200" dirty="0" smtClean="0"/>
            <a:t> </a:t>
          </a:r>
        </a:p>
      </dsp:txBody>
      <dsp:txXfrm>
        <a:off x="4149609" y="1003479"/>
        <a:ext cx="2519308" cy="508147"/>
      </dsp:txXfrm>
    </dsp:sp>
    <dsp:sp modelId="{605F1179-C4E8-4F88-B47E-6CCCABC29C43}">
      <dsp:nvSpPr>
        <dsp:cNvPr id="0" name=""/>
        <dsp:cNvSpPr/>
      </dsp:nvSpPr>
      <dsp:spPr>
        <a:xfrm>
          <a:off x="1296146" y="2232248"/>
          <a:ext cx="2574286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dirty="0" smtClean="0"/>
            <a:t>JOP</a:t>
          </a:r>
          <a:r>
            <a:rPr lang="fr-BE" sz="900" b="0" kern="1200" dirty="0" smtClean="0"/>
            <a:t>: </a:t>
          </a:r>
          <a:r>
            <a:rPr lang="fr-BE" sz="900" b="0" kern="1200" dirty="0" err="1" smtClean="0"/>
            <a:t>developed</a:t>
          </a:r>
          <a:r>
            <a:rPr lang="fr-BE" sz="900" b="0" kern="1200" dirty="0" smtClean="0"/>
            <a:t> by </a:t>
          </a:r>
          <a:r>
            <a:rPr lang="fr-BE" sz="900" b="0" kern="1200" dirty="0" err="1" smtClean="0"/>
            <a:t>participating</a:t>
          </a:r>
          <a:r>
            <a:rPr lang="fr-BE" sz="900" b="0" kern="1200" dirty="0" smtClean="0"/>
            <a:t> countries: </a:t>
          </a:r>
          <a:r>
            <a:rPr lang="fr-BE" sz="900" b="0" kern="1200" dirty="0" err="1" smtClean="0"/>
            <a:t>Specific</a:t>
          </a:r>
          <a:r>
            <a:rPr lang="fr-BE" sz="900" b="0" kern="1200" dirty="0" smtClean="0"/>
            <a:t> objectives, </a:t>
          </a:r>
          <a:r>
            <a:rPr lang="fr-BE" sz="900" b="0" kern="1200" dirty="0" err="1" smtClean="0"/>
            <a:t>project</a:t>
          </a:r>
          <a:r>
            <a:rPr lang="fr-BE" sz="900" b="0" kern="1200" dirty="0" smtClean="0"/>
            <a:t> </a:t>
          </a:r>
          <a:r>
            <a:rPr lang="fr-BE" sz="900" b="0" kern="1200" dirty="0" err="1" smtClean="0"/>
            <a:t>selection</a:t>
          </a:r>
          <a:r>
            <a:rPr lang="fr-BE" sz="900" b="0" kern="1200" dirty="0" smtClean="0"/>
            <a:t>, programme management </a:t>
          </a:r>
          <a:r>
            <a:rPr lang="fr-BE" sz="900" b="0" kern="1200" dirty="0" err="1" smtClean="0"/>
            <a:t>etc</a:t>
          </a:r>
          <a:endParaRPr lang="en-GB" sz="900" b="0" kern="1200" dirty="0"/>
        </a:p>
      </dsp:txBody>
      <dsp:txXfrm>
        <a:off x="1323635" y="2259737"/>
        <a:ext cx="2519308" cy="508147"/>
      </dsp:txXfrm>
    </dsp:sp>
    <dsp:sp modelId="{CF99C46A-17D0-4259-B839-9F03CFED1FEE}">
      <dsp:nvSpPr>
        <dsp:cNvPr id="0" name=""/>
        <dsp:cNvSpPr/>
      </dsp:nvSpPr>
      <dsp:spPr>
        <a:xfrm>
          <a:off x="4320469" y="2232248"/>
          <a:ext cx="2574286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dirty="0" err="1" smtClean="0"/>
            <a:t>Financing</a:t>
          </a:r>
          <a:r>
            <a:rPr lang="fr-BE" sz="900" b="1" kern="1200" dirty="0" smtClean="0"/>
            <a:t> agreement to </a:t>
          </a:r>
          <a:r>
            <a:rPr lang="fr-BE" sz="900" b="1" kern="1200" dirty="0" err="1" smtClean="0"/>
            <a:t>be</a:t>
          </a:r>
          <a:r>
            <a:rPr lang="fr-BE" sz="900" b="1" kern="1200" dirty="0" smtClean="0"/>
            <a:t> </a:t>
          </a:r>
          <a:r>
            <a:rPr lang="fr-BE" sz="900" b="1" kern="1200" dirty="0" err="1" smtClean="0"/>
            <a:t>concluded</a:t>
          </a:r>
          <a:r>
            <a:rPr lang="fr-BE" sz="900" b="1" kern="1200" dirty="0" smtClean="0"/>
            <a:t> </a:t>
          </a:r>
          <a:r>
            <a:rPr lang="fr-BE" sz="900" b="1" kern="1200" dirty="0" err="1" smtClean="0"/>
            <a:t>between</a:t>
          </a:r>
          <a:r>
            <a:rPr lang="fr-BE" sz="900" b="1" kern="1200" dirty="0" smtClean="0"/>
            <a:t> the EC and </a:t>
          </a:r>
          <a:r>
            <a:rPr lang="fr-BE" sz="900" b="1" kern="1200" dirty="0" err="1" smtClean="0"/>
            <a:t>each</a:t>
          </a:r>
          <a:r>
            <a:rPr lang="fr-BE" sz="900" b="1" kern="1200" dirty="0" smtClean="0"/>
            <a:t> of the PC </a:t>
          </a:r>
          <a:r>
            <a:rPr lang="fr-BE" sz="900" b="1" kern="1200" dirty="0" err="1" smtClean="0"/>
            <a:t>involved</a:t>
          </a:r>
          <a:endParaRPr lang="en-GB" sz="900" b="0" kern="1200" dirty="0"/>
        </a:p>
      </dsp:txBody>
      <dsp:txXfrm>
        <a:off x="4347958" y="2259737"/>
        <a:ext cx="2519308" cy="508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6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03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2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84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9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8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9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largement/neighbourhood/cross-border-cooperation/index_en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pacity4dev.ec.europa.eu/home" TargetMode="External"/><Relationship Id="rId4" Type="http://schemas.openxmlformats.org/officeDocument/2006/relationships/hyperlink" Target="http://enpi.interact-eu.net/enpi/35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056784" cy="1512168"/>
          </a:xfrm>
        </p:spPr>
        <p:txBody>
          <a:bodyPr/>
          <a:lstStyle/>
          <a:p>
            <a:r>
              <a:rPr lang="en-GB" sz="2800" dirty="0" smtClean="0"/>
              <a:t>ENI Cross Border Cooperation 2014-2020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573016"/>
            <a:ext cx="7560840" cy="2664296"/>
          </a:xfrm>
        </p:spPr>
        <p:txBody>
          <a:bodyPr/>
          <a:lstStyle/>
          <a:p>
            <a:r>
              <a:rPr lang="en-GB" sz="1600" dirty="0" err="1"/>
              <a:t>Interreg</a:t>
            </a:r>
            <a:r>
              <a:rPr lang="en-GB" sz="1600" dirty="0"/>
              <a:t>, inter-regional cooperation and cross-border cooperation with neighbourhood countries 2014-2020: state of play</a:t>
            </a:r>
          </a:p>
          <a:p>
            <a:r>
              <a:rPr lang="en-US" sz="1600" dirty="0"/>
              <a:t> </a:t>
            </a:r>
            <a:endParaRPr lang="en-GB" sz="1600" dirty="0"/>
          </a:p>
          <a:p>
            <a:r>
              <a:rPr lang="en-US" sz="1600" dirty="0"/>
              <a:t>Lunchtime briefing, </a:t>
            </a:r>
            <a:r>
              <a:rPr lang="en-GB" sz="1600" dirty="0"/>
              <a:t>7 May </a:t>
            </a:r>
            <a:r>
              <a:rPr lang="en-US" sz="1600" dirty="0"/>
              <a:t>2015, </a:t>
            </a:r>
            <a:endParaRPr lang="en-US" sz="1600" dirty="0" smtClean="0"/>
          </a:p>
          <a:p>
            <a:r>
              <a:rPr lang="en-US" sz="1600" dirty="0" smtClean="0"/>
              <a:t>European </a:t>
            </a:r>
            <a:r>
              <a:rPr lang="en-US" sz="1600" dirty="0"/>
              <a:t>Committee of the Regions</a:t>
            </a:r>
            <a:r>
              <a:rPr lang="en-US" sz="1600" dirty="0" smtClean="0"/>
              <a:t>,</a:t>
            </a:r>
            <a:endParaRPr lang="fr-BE" sz="1600" dirty="0" smtClean="0">
              <a:solidFill>
                <a:srgbClr val="00B050"/>
              </a:solidFill>
            </a:endParaRPr>
          </a:p>
          <a:p>
            <a:endParaRPr lang="fr-BE" sz="1600" dirty="0">
              <a:solidFill>
                <a:srgbClr val="00B050"/>
              </a:solidFill>
            </a:endParaRPr>
          </a:p>
          <a:p>
            <a:endParaRPr lang="fr-BE" sz="1600" dirty="0" smtClean="0">
              <a:solidFill>
                <a:srgbClr val="00B050"/>
              </a:solidFill>
            </a:endParaRPr>
          </a:p>
          <a:p>
            <a:r>
              <a:rPr lang="fr-BE" sz="1600" dirty="0" smtClean="0">
                <a:solidFill>
                  <a:srgbClr val="00B050"/>
                </a:solidFill>
              </a:rPr>
              <a:t>Nathalie Thiberge, DG NEAR, European Commission</a:t>
            </a:r>
            <a:endParaRPr lang="en-GB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Expected</a:t>
            </a:r>
            <a:r>
              <a:rPr lang="fr-BE" dirty="0" smtClean="0"/>
              <a:t> </a:t>
            </a:r>
            <a:r>
              <a:rPr lang="fr-BE" dirty="0" err="1" smtClean="0"/>
              <a:t>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Submission</a:t>
            </a:r>
            <a:r>
              <a:rPr lang="fr-BE" dirty="0" smtClean="0"/>
              <a:t> of JOP: 30 </a:t>
            </a:r>
            <a:r>
              <a:rPr lang="fr-BE" dirty="0" err="1" smtClean="0"/>
              <a:t>June</a:t>
            </a:r>
            <a:r>
              <a:rPr lang="fr-BE" dirty="0" smtClean="0"/>
              <a:t> 2015 ( to </a:t>
            </a:r>
            <a:r>
              <a:rPr lang="fr-BE" dirty="0" err="1" smtClean="0"/>
              <a:t>secure</a:t>
            </a:r>
            <a:r>
              <a:rPr lang="fr-BE" dirty="0" smtClean="0"/>
              <a:t> 2015 ERDF allocation)</a:t>
            </a:r>
          </a:p>
          <a:p>
            <a:r>
              <a:rPr lang="fr-BE" dirty="0" smtClean="0"/>
              <a:t>Objective: </a:t>
            </a:r>
            <a:r>
              <a:rPr lang="fr-BE" dirty="0" err="1" smtClean="0"/>
              <a:t>Decision</a:t>
            </a:r>
            <a:r>
              <a:rPr lang="fr-BE" dirty="0" smtClean="0"/>
              <a:t> </a:t>
            </a:r>
            <a:r>
              <a:rPr lang="fr-BE" dirty="0" err="1" smtClean="0"/>
              <a:t>adopted</a:t>
            </a:r>
            <a:r>
              <a:rPr lang="fr-BE" dirty="0" smtClean="0"/>
              <a:t> by the EC by the end of 2015 ( if not: </a:t>
            </a:r>
            <a:r>
              <a:rPr lang="fr-BE" dirty="0" err="1" smtClean="0"/>
              <a:t>both</a:t>
            </a:r>
            <a:r>
              <a:rPr lang="fr-BE" dirty="0" smtClean="0"/>
              <a:t> 2015 ENI and ERDF allocations </a:t>
            </a:r>
            <a:r>
              <a:rPr lang="fr-BE" dirty="0" err="1" smtClean="0"/>
              <a:t>lost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Financing</a:t>
            </a:r>
            <a:r>
              <a:rPr lang="fr-BE" dirty="0" smtClean="0"/>
              <a:t> </a:t>
            </a:r>
            <a:r>
              <a:rPr lang="fr-BE" dirty="0" err="1" smtClean="0"/>
              <a:t>agreements</a:t>
            </a:r>
            <a:r>
              <a:rPr lang="fr-BE" dirty="0" smtClean="0"/>
              <a:t>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signed</a:t>
            </a:r>
            <a:r>
              <a:rPr lang="fr-BE" dirty="0" smtClean="0"/>
              <a:t> </a:t>
            </a:r>
            <a:r>
              <a:rPr lang="fr-BE" dirty="0" err="1" smtClean="0"/>
              <a:t>at</a:t>
            </a:r>
            <a:r>
              <a:rPr lang="fr-BE" dirty="0" smtClean="0"/>
              <a:t> the </a:t>
            </a:r>
            <a:r>
              <a:rPr lang="fr-BE" dirty="0" err="1" smtClean="0"/>
              <a:t>latest</a:t>
            </a:r>
            <a:r>
              <a:rPr lang="fr-BE" dirty="0" smtClean="0"/>
              <a:t> </a:t>
            </a:r>
            <a:r>
              <a:rPr lang="fr-BE" dirty="0" err="1" smtClean="0"/>
              <a:t>at</a:t>
            </a:r>
            <a:r>
              <a:rPr lang="fr-BE" dirty="0" smtClean="0"/>
              <a:t> the end of the </a:t>
            </a:r>
            <a:r>
              <a:rPr lang="fr-BE" dirty="0" err="1" smtClean="0"/>
              <a:t>year</a:t>
            </a:r>
            <a:r>
              <a:rPr lang="fr-BE" dirty="0" smtClean="0"/>
              <a:t> </a:t>
            </a:r>
            <a:r>
              <a:rPr lang="fr-BE" dirty="0" err="1" smtClean="0"/>
              <a:t>following</a:t>
            </a:r>
            <a:r>
              <a:rPr lang="fr-BE" dirty="0" smtClean="0"/>
              <a:t> the programme adoption (2016)</a:t>
            </a:r>
          </a:p>
          <a:p>
            <a:r>
              <a:rPr lang="fr-BE" dirty="0" smtClean="0"/>
              <a:t>First calls for </a:t>
            </a:r>
            <a:r>
              <a:rPr lang="fr-BE" dirty="0" err="1" smtClean="0"/>
              <a:t>proposals</a:t>
            </a:r>
            <a:r>
              <a:rPr lang="fr-BE" dirty="0" smtClean="0"/>
              <a:t> 2016/2017</a:t>
            </a:r>
          </a:p>
          <a:p>
            <a:r>
              <a:rPr lang="fr-BE" dirty="0" smtClean="0"/>
              <a:t>First </a:t>
            </a:r>
            <a:r>
              <a:rPr lang="fr-BE" dirty="0" err="1" smtClean="0"/>
              <a:t>projects</a:t>
            </a:r>
            <a:r>
              <a:rPr lang="fr-BE" dirty="0" smtClean="0"/>
              <a:t>: 2017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936625"/>
          </a:xfrm>
        </p:spPr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How are the CBC programmes MS/PC </a:t>
            </a:r>
            <a:r>
              <a:rPr lang="fr-BE" dirty="0" err="1" smtClean="0">
                <a:solidFill>
                  <a:srgbClr val="FF0000"/>
                </a:solidFill>
              </a:rPr>
              <a:t>prepared</a:t>
            </a:r>
            <a:r>
              <a:rPr lang="fr-BE" dirty="0" smtClean="0">
                <a:solidFill>
                  <a:srgbClr val="FF0000"/>
                </a:solidFill>
              </a:rPr>
              <a:t>? </a:t>
            </a:r>
            <a:r>
              <a:rPr lang="fr-BE" dirty="0" err="1" smtClean="0">
                <a:solidFill>
                  <a:srgbClr val="FF0000"/>
                </a:solidFill>
              </a:rPr>
              <a:t>What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is</a:t>
            </a:r>
            <a:r>
              <a:rPr lang="fr-BE" dirty="0" smtClean="0">
                <a:solidFill>
                  <a:srgbClr val="FF0000"/>
                </a:solidFill>
              </a:rPr>
              <a:t> the </a:t>
            </a:r>
            <a:r>
              <a:rPr lang="fr-BE" dirty="0" err="1" smtClean="0">
                <a:solidFill>
                  <a:srgbClr val="FF0000"/>
                </a:solidFill>
              </a:rPr>
              <a:t>Legal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framework</a:t>
            </a:r>
            <a:r>
              <a:rPr lang="fr-BE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039778"/>
              </p:ext>
            </p:extLst>
          </p:nvPr>
        </p:nvGraphicFramePr>
        <p:xfrm>
          <a:off x="755576" y="2708920"/>
          <a:ext cx="72728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7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936625"/>
          </a:xfrm>
        </p:spPr>
        <p:txBody>
          <a:bodyPr/>
          <a:lstStyle/>
          <a:p>
            <a:pPr algn="ctr"/>
            <a:r>
              <a:rPr lang="fr-BE" sz="3200" dirty="0" err="1" smtClean="0">
                <a:solidFill>
                  <a:srgbClr val="FF0000"/>
                </a:solidFill>
              </a:rPr>
              <a:t>What</a:t>
            </a:r>
            <a:r>
              <a:rPr lang="fr-BE" sz="3200" dirty="0" smtClean="0">
                <a:solidFill>
                  <a:srgbClr val="FF0000"/>
                </a:solidFill>
              </a:rPr>
              <a:t> </a:t>
            </a:r>
            <a:r>
              <a:rPr lang="fr-BE" sz="3200" dirty="0" err="1" smtClean="0">
                <a:solidFill>
                  <a:srgbClr val="FF0000"/>
                </a:solidFill>
              </a:rPr>
              <a:t>is</a:t>
            </a:r>
            <a:r>
              <a:rPr lang="fr-BE" sz="3200" dirty="0" smtClean="0">
                <a:solidFill>
                  <a:srgbClr val="FF0000"/>
                </a:solidFill>
              </a:rPr>
              <a:t> the CBC </a:t>
            </a:r>
            <a:r>
              <a:rPr lang="fr-BE" sz="3200" dirty="0" err="1" smtClean="0">
                <a:solidFill>
                  <a:srgbClr val="FF0000"/>
                </a:solidFill>
              </a:rPr>
              <a:t>between</a:t>
            </a:r>
            <a:r>
              <a:rPr lang="fr-BE" sz="3200" dirty="0" smtClean="0">
                <a:solidFill>
                  <a:srgbClr val="FF0000"/>
                </a:solidFill>
              </a:rPr>
              <a:t> </a:t>
            </a:r>
            <a:br>
              <a:rPr lang="fr-BE" sz="3200" dirty="0" smtClean="0">
                <a:solidFill>
                  <a:srgbClr val="FF0000"/>
                </a:solidFill>
              </a:rPr>
            </a:br>
            <a:r>
              <a:rPr lang="fr-BE" sz="3200" dirty="0" err="1" smtClean="0">
                <a:solidFill>
                  <a:srgbClr val="FF0000"/>
                </a:solidFill>
              </a:rPr>
              <a:t>Member</a:t>
            </a:r>
            <a:r>
              <a:rPr lang="fr-BE" sz="3200" dirty="0" smtClean="0">
                <a:solidFill>
                  <a:srgbClr val="FF0000"/>
                </a:solidFill>
              </a:rPr>
              <a:t> States and Partner countries for ?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057724"/>
          </a:xfrm>
        </p:spPr>
        <p:txBody>
          <a:bodyPr/>
          <a:lstStyle/>
          <a:p>
            <a:r>
              <a:rPr lang="fr-BE" dirty="0" err="1" smtClean="0"/>
              <a:t>Avoid</a:t>
            </a:r>
            <a:r>
              <a:rPr lang="fr-BE" dirty="0" smtClean="0"/>
              <a:t> </a:t>
            </a:r>
            <a:r>
              <a:rPr lang="fr-BE" dirty="0" err="1" smtClean="0"/>
              <a:t>creation</a:t>
            </a:r>
            <a:r>
              <a:rPr lang="fr-BE" dirty="0" smtClean="0"/>
              <a:t> of new </a:t>
            </a:r>
            <a:r>
              <a:rPr lang="fr-BE" dirty="0" err="1" smtClean="0"/>
              <a:t>dividing</a:t>
            </a:r>
            <a:r>
              <a:rPr lang="fr-BE" dirty="0" smtClean="0"/>
              <a:t> </a:t>
            </a:r>
            <a:r>
              <a:rPr lang="fr-BE" dirty="0" err="1" smtClean="0"/>
              <a:t>lines</a:t>
            </a: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r>
              <a:rPr lang="fr-BE" dirty="0" err="1" smtClean="0"/>
              <a:t>Contribute</a:t>
            </a:r>
            <a:r>
              <a:rPr lang="fr-BE" dirty="0" smtClean="0"/>
              <a:t> to </a:t>
            </a:r>
            <a:r>
              <a:rPr lang="fr-BE" dirty="0" err="1" smtClean="0"/>
              <a:t>integrated</a:t>
            </a:r>
            <a:r>
              <a:rPr lang="fr-BE" dirty="0" smtClean="0"/>
              <a:t> and </a:t>
            </a:r>
            <a:r>
              <a:rPr lang="fr-BE" dirty="0" err="1" smtClean="0"/>
              <a:t>sustainable</a:t>
            </a:r>
            <a:r>
              <a:rPr lang="fr-BE" dirty="0" smtClean="0"/>
              <a:t> </a:t>
            </a:r>
            <a:r>
              <a:rPr lang="fr-BE" dirty="0" err="1" smtClean="0"/>
              <a:t>regional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neighbouring</a:t>
            </a:r>
            <a:r>
              <a:rPr lang="fr-BE" dirty="0" smtClean="0"/>
              <a:t> border </a:t>
            </a:r>
            <a:r>
              <a:rPr lang="fr-BE" dirty="0" err="1" smtClean="0"/>
              <a:t>regions</a:t>
            </a:r>
            <a:r>
              <a:rPr lang="fr-BE" dirty="0" smtClean="0"/>
              <a:t> and </a:t>
            </a:r>
            <a:r>
              <a:rPr lang="fr-BE" dirty="0" err="1" smtClean="0"/>
              <a:t>harmonious</a:t>
            </a:r>
            <a:r>
              <a:rPr lang="fr-BE" dirty="0" smtClean="0"/>
              <a:t> territorial </a:t>
            </a:r>
            <a:r>
              <a:rPr lang="fr-BE" dirty="0" err="1" smtClean="0"/>
              <a:t>cooperation</a:t>
            </a:r>
            <a:r>
              <a:rPr lang="fr-BE" dirty="0" smtClean="0"/>
              <a:t> over the </a:t>
            </a:r>
            <a:r>
              <a:rPr lang="fr-BE" dirty="0" err="1" smtClean="0"/>
              <a:t>borders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1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Want</a:t>
            </a:r>
            <a:r>
              <a:rPr lang="fr-BE" dirty="0" smtClean="0"/>
              <a:t> to know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2000" u="sng" dirty="0">
                <a:hlinkClick r:id="rId3"/>
              </a:rPr>
              <a:t>http://ec.europa.eu/enlargement/neighbourhood/cross-border-cooperation/index_en.htm</a:t>
            </a:r>
            <a:endParaRPr lang="en-GB" sz="2000" dirty="0" smtClean="0"/>
          </a:p>
          <a:p>
            <a:r>
              <a:rPr lang="en-GB" sz="2000" dirty="0">
                <a:hlinkClick r:id="rId4"/>
              </a:rPr>
              <a:t>http://</a:t>
            </a:r>
            <a:r>
              <a:rPr lang="en-GB" sz="2000" dirty="0" smtClean="0">
                <a:hlinkClick r:id="rId4"/>
              </a:rPr>
              <a:t>enpi.interact-eu.net/enpi/358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>
                <a:hlinkClick r:id="rId5"/>
              </a:rPr>
              <a:t>http</a:t>
            </a:r>
            <a:r>
              <a:rPr lang="en-GB" sz="2000" dirty="0">
                <a:hlinkClick r:id="rId5"/>
              </a:rPr>
              <a:t>://</a:t>
            </a:r>
            <a:r>
              <a:rPr lang="en-GB" sz="2000" dirty="0" smtClean="0">
                <a:hlinkClick r:id="rId5"/>
              </a:rPr>
              <a:t>capacity4dev.ec.europa.eu/home</a:t>
            </a:r>
            <a:r>
              <a:rPr lang="en-GB" sz="2000" dirty="0" smtClean="0"/>
              <a:t> (</a:t>
            </a:r>
            <a:r>
              <a:rPr lang="en-GB" sz="2000" i="1" dirty="0" smtClean="0"/>
              <a:t>Cross-Border Cooperation 'neighbourhood' group</a:t>
            </a:r>
            <a:r>
              <a:rPr lang="en-GB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7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52128"/>
          </a:xfrm>
        </p:spPr>
        <p:txBody>
          <a:bodyPr/>
          <a:lstStyle/>
          <a:p>
            <a:r>
              <a:rPr lang="fr-BE" sz="2800" dirty="0" smtClean="0">
                <a:solidFill>
                  <a:srgbClr val="FF0000"/>
                </a:solidFill>
              </a:rPr>
              <a:t>First </a:t>
            </a:r>
            <a:r>
              <a:rPr lang="fr-BE" sz="2800" dirty="0" err="1" smtClean="0">
                <a:solidFill>
                  <a:srgbClr val="FF0000"/>
                </a:solidFill>
              </a:rPr>
              <a:t>generation</a:t>
            </a:r>
            <a:r>
              <a:rPr lang="fr-BE" sz="2800" dirty="0" smtClean="0">
                <a:solidFill>
                  <a:srgbClr val="FF0000"/>
                </a:solidFill>
              </a:rPr>
              <a:t> of </a:t>
            </a:r>
            <a:r>
              <a:rPr lang="fr-BE" sz="2800" dirty="0" err="1" smtClean="0">
                <a:solidFill>
                  <a:srgbClr val="FF0000"/>
                </a:solidFill>
              </a:rPr>
              <a:t>integrated</a:t>
            </a:r>
            <a:r>
              <a:rPr lang="fr-BE" sz="2800" dirty="0" smtClean="0">
                <a:solidFill>
                  <a:srgbClr val="FF0000"/>
                </a:solidFill>
              </a:rPr>
              <a:t> CBC </a:t>
            </a:r>
            <a:r>
              <a:rPr lang="fr-BE" sz="2800" dirty="0" err="1" smtClean="0">
                <a:solidFill>
                  <a:srgbClr val="FF0000"/>
                </a:solidFill>
              </a:rPr>
              <a:t>between</a:t>
            </a:r>
            <a:r>
              <a:rPr lang="fr-BE" sz="2800" dirty="0" smtClean="0">
                <a:solidFill>
                  <a:srgbClr val="FF0000"/>
                </a:solidFill>
              </a:rPr>
              <a:t> </a:t>
            </a:r>
            <a:r>
              <a:rPr lang="fr-BE" sz="2800" dirty="0" err="1" smtClean="0">
                <a:solidFill>
                  <a:srgbClr val="FF0000"/>
                </a:solidFill>
              </a:rPr>
              <a:t>Member</a:t>
            </a:r>
            <a:r>
              <a:rPr lang="fr-BE" sz="2800" dirty="0" smtClean="0">
                <a:solidFill>
                  <a:srgbClr val="FF0000"/>
                </a:solidFill>
              </a:rPr>
              <a:t> States and Partner countries: ENPI CBC 2007-2013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633788"/>
          </a:xfrm>
        </p:spPr>
        <p:txBody>
          <a:bodyPr/>
          <a:lstStyle/>
          <a:p>
            <a:r>
              <a:rPr lang="en-GB" sz="2200" dirty="0"/>
              <a:t>As </a:t>
            </a:r>
            <a:r>
              <a:rPr lang="en-GB" sz="2200" dirty="0" smtClean="0"/>
              <a:t>from 2007: </a:t>
            </a:r>
            <a:r>
              <a:rPr lang="en-GB" sz="2200" dirty="0"/>
              <a:t>Fully integrated projects with one contract covering </a:t>
            </a:r>
            <a:r>
              <a:rPr lang="en-GB" sz="2200" dirty="0" smtClean="0"/>
              <a:t>both sides of the borders</a:t>
            </a:r>
            <a:endParaRPr lang="en-GB" sz="2200" dirty="0"/>
          </a:p>
          <a:p>
            <a:r>
              <a:rPr lang="en-GB" sz="2200" dirty="0" smtClean="0"/>
              <a:t>Single </a:t>
            </a:r>
            <a:r>
              <a:rPr lang="en-GB" sz="2200" dirty="0"/>
              <a:t>set of </a:t>
            </a:r>
            <a:r>
              <a:rPr lang="en-GB" sz="2200" dirty="0" smtClean="0"/>
              <a:t>rules </a:t>
            </a:r>
          </a:p>
          <a:p>
            <a:r>
              <a:rPr lang="en-GB" sz="2200" dirty="0" smtClean="0"/>
              <a:t>Grants cover up to 90% of the eligible expenditure</a:t>
            </a:r>
            <a:endParaRPr lang="en-GB" sz="2200" dirty="0"/>
          </a:p>
          <a:p>
            <a:r>
              <a:rPr lang="en-GB" sz="2200" dirty="0"/>
              <a:t>Pooled ERDF/ENPI </a:t>
            </a:r>
            <a:r>
              <a:rPr lang="en-GB" sz="2200" dirty="0" smtClean="0"/>
              <a:t>funding (+ national </a:t>
            </a:r>
            <a:r>
              <a:rPr lang="en-GB" sz="2200" dirty="0" err="1" smtClean="0"/>
              <a:t>cofinancing</a:t>
            </a:r>
            <a:r>
              <a:rPr lang="en-GB" sz="2200" dirty="0"/>
              <a:t> </a:t>
            </a:r>
            <a:r>
              <a:rPr lang="en-GB" sz="2200" dirty="0" smtClean="0"/>
              <a:t>in some cases)</a:t>
            </a:r>
            <a:endParaRPr lang="fr-BE" sz="2200" dirty="0" smtClean="0"/>
          </a:p>
          <a:p>
            <a:r>
              <a:rPr lang="en-GB" sz="2200" dirty="0"/>
              <a:t>Total </a:t>
            </a:r>
            <a:r>
              <a:rPr lang="en-GB" sz="2200" dirty="0" smtClean="0"/>
              <a:t>EU contribution: 950 m EUR (ERDF + ENPI)</a:t>
            </a:r>
          </a:p>
          <a:p>
            <a:r>
              <a:rPr lang="fr-BE" sz="2200" dirty="0" smtClean="0"/>
              <a:t>13 (out of 15 </a:t>
            </a:r>
            <a:r>
              <a:rPr lang="fr-BE" sz="2200" dirty="0" err="1" smtClean="0"/>
              <a:t>initially</a:t>
            </a:r>
            <a:r>
              <a:rPr lang="fr-BE" sz="2200" dirty="0" smtClean="0"/>
              <a:t> </a:t>
            </a:r>
            <a:r>
              <a:rPr lang="fr-BE" sz="2200" dirty="0" err="1" smtClean="0"/>
              <a:t>envisaged</a:t>
            </a:r>
            <a:r>
              <a:rPr lang="fr-BE" sz="2200" dirty="0" smtClean="0"/>
              <a:t>) Programmes on-</a:t>
            </a:r>
            <a:r>
              <a:rPr lang="fr-BE" sz="2200" dirty="0" err="1" smtClean="0"/>
              <a:t>going</a:t>
            </a:r>
            <a:r>
              <a:rPr lang="fr-BE" sz="2200" dirty="0" smtClean="0"/>
              <a:t> on the EU </a:t>
            </a:r>
            <a:r>
              <a:rPr lang="fr-BE" sz="2200" dirty="0" err="1" smtClean="0"/>
              <a:t>external</a:t>
            </a:r>
            <a:r>
              <a:rPr lang="fr-BE" sz="2200" dirty="0" smtClean="0"/>
              <a:t> </a:t>
            </a:r>
            <a:r>
              <a:rPr lang="fr-BE" sz="2200" dirty="0" err="1" smtClean="0"/>
              <a:t>borders</a:t>
            </a:r>
            <a:r>
              <a:rPr lang="fr-BE" sz="2200" dirty="0" smtClean="0"/>
              <a:t> </a:t>
            </a:r>
            <a:r>
              <a:rPr lang="fr-BE" sz="2200" dirty="0" err="1" smtClean="0"/>
              <a:t>with</a:t>
            </a:r>
            <a:r>
              <a:rPr lang="fr-BE" sz="2200" dirty="0" smtClean="0"/>
              <a:t> Joint </a:t>
            </a:r>
            <a:r>
              <a:rPr lang="fr-BE" sz="2200" dirty="0" err="1" smtClean="0"/>
              <a:t>Managing</a:t>
            </a:r>
            <a:r>
              <a:rPr lang="fr-BE" sz="2200" dirty="0" smtClean="0"/>
              <a:t> </a:t>
            </a:r>
            <a:r>
              <a:rPr lang="fr-BE" sz="2200" dirty="0" err="1" smtClean="0"/>
              <a:t>Authorities</a:t>
            </a:r>
            <a:r>
              <a:rPr lang="fr-BE" sz="2200" dirty="0" smtClean="0"/>
              <a:t> </a:t>
            </a:r>
            <a:r>
              <a:rPr lang="fr-BE" sz="2200" dirty="0" err="1" smtClean="0"/>
              <a:t>established</a:t>
            </a:r>
            <a:r>
              <a:rPr lang="fr-BE" sz="2200" dirty="0" smtClean="0"/>
              <a:t> in </a:t>
            </a:r>
            <a:r>
              <a:rPr lang="fr-BE" sz="2200" dirty="0" err="1" smtClean="0"/>
              <a:t>Member</a:t>
            </a:r>
            <a:r>
              <a:rPr lang="fr-BE" sz="2200" dirty="0" smtClean="0"/>
              <a:t> </a:t>
            </a:r>
            <a:r>
              <a:rPr lang="fr-BE" dirty="0" smtClean="0"/>
              <a:t>States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4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19" y="1484784"/>
            <a:ext cx="8229600" cy="936625"/>
          </a:xfrm>
        </p:spPr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What</a:t>
            </a:r>
            <a:r>
              <a:rPr lang="fr-BE" dirty="0" smtClean="0">
                <a:solidFill>
                  <a:srgbClr val="FF0000"/>
                </a:solidFill>
              </a:rPr>
              <a:t> types of </a:t>
            </a:r>
            <a:r>
              <a:rPr lang="fr-BE" dirty="0" err="1" smtClean="0">
                <a:solidFill>
                  <a:srgbClr val="FF0000"/>
                </a:solidFill>
              </a:rPr>
              <a:t>Projects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did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we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implement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so</a:t>
            </a:r>
            <a:r>
              <a:rPr lang="fr-BE" dirty="0" smtClean="0">
                <a:solidFill>
                  <a:srgbClr val="FF0000"/>
                </a:solidFill>
              </a:rPr>
              <a:t> far?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631" y="249289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/>
              <a:t>1."Standard </a:t>
            </a:r>
            <a:r>
              <a:rPr lang="fr-BE" b="1" dirty="0" err="1" smtClean="0"/>
              <a:t>projects</a:t>
            </a:r>
            <a:r>
              <a:rPr lang="fr-BE" b="1" dirty="0" smtClean="0"/>
              <a:t>" </a:t>
            </a:r>
            <a:r>
              <a:rPr lang="fr-BE" dirty="0" err="1" smtClean="0"/>
              <a:t>selected</a:t>
            </a:r>
            <a:r>
              <a:rPr lang="fr-BE" dirty="0" smtClean="0"/>
              <a:t> via </a:t>
            </a:r>
            <a:r>
              <a:rPr lang="fr-BE" b="1" dirty="0" smtClean="0"/>
              <a:t>Call for </a:t>
            </a:r>
            <a:r>
              <a:rPr lang="fr-BE" b="1" dirty="0" err="1" smtClean="0"/>
              <a:t>proposals</a:t>
            </a:r>
            <a:r>
              <a:rPr lang="fr-BE" dirty="0" smtClean="0"/>
              <a:t>: 933 </a:t>
            </a:r>
            <a:r>
              <a:rPr lang="fr-BE" dirty="0" err="1" smtClean="0"/>
              <a:t>ongoing</a:t>
            </a:r>
            <a:r>
              <a:rPr lang="fr-BE" dirty="0" smtClean="0"/>
              <a:t> or </a:t>
            </a:r>
            <a:r>
              <a:rPr lang="fr-BE" dirty="0" err="1" smtClean="0"/>
              <a:t>already</a:t>
            </a:r>
            <a:r>
              <a:rPr lang="fr-BE" dirty="0" smtClean="0"/>
              <a:t> </a:t>
            </a:r>
            <a:r>
              <a:rPr lang="fr-BE" dirty="0" err="1" smtClean="0"/>
              <a:t>finalised</a:t>
            </a:r>
            <a:endParaRPr lang="fr-BE" dirty="0" smtClean="0"/>
          </a:p>
          <a:p>
            <a:pPr marL="0" indent="0">
              <a:buNone/>
            </a:pPr>
            <a:endParaRPr lang="fr-BE" sz="900" dirty="0" smtClean="0"/>
          </a:p>
          <a:p>
            <a:pPr marL="0" indent="0">
              <a:buNone/>
            </a:pPr>
            <a:r>
              <a:rPr lang="fr-BE" sz="1600" b="1" u="sng" dirty="0" smtClean="0">
                <a:solidFill>
                  <a:srgbClr val="92D050"/>
                </a:solidFill>
              </a:rPr>
              <a:t>First </a:t>
            </a:r>
            <a:r>
              <a:rPr lang="fr-BE" sz="1600" b="1" u="sng" dirty="0" err="1" smtClean="0">
                <a:solidFill>
                  <a:srgbClr val="92D050"/>
                </a:solidFill>
              </a:rPr>
              <a:t>example</a:t>
            </a:r>
            <a:r>
              <a:rPr lang="fr-BE" sz="1600" dirty="0" smtClean="0">
                <a:solidFill>
                  <a:srgbClr val="92D050"/>
                </a:solidFill>
              </a:rPr>
              <a:t>: </a:t>
            </a:r>
            <a:r>
              <a:rPr lang="fr-BE" sz="1600" b="1" i="1" dirty="0" err="1" smtClean="0">
                <a:solidFill>
                  <a:srgbClr val="92D050"/>
                </a:solidFill>
              </a:rPr>
              <a:t>RescOp</a:t>
            </a:r>
            <a:r>
              <a:rPr lang="fr-BE" sz="1600" dirty="0" smtClean="0">
                <a:solidFill>
                  <a:srgbClr val="92D050"/>
                </a:solidFill>
              </a:rPr>
              <a:t>: </a:t>
            </a:r>
            <a:r>
              <a:rPr lang="fr-BE" sz="1600" dirty="0" err="1" smtClean="0">
                <a:solidFill>
                  <a:srgbClr val="92D050"/>
                </a:solidFill>
              </a:rPr>
              <a:t>development</a:t>
            </a:r>
            <a:r>
              <a:rPr lang="fr-BE" sz="1600" dirty="0" smtClean="0">
                <a:solidFill>
                  <a:srgbClr val="92D050"/>
                </a:solidFill>
              </a:rPr>
              <a:t> of </a:t>
            </a:r>
            <a:r>
              <a:rPr lang="fr-BE" sz="1600" dirty="0" err="1" smtClean="0">
                <a:solidFill>
                  <a:srgbClr val="92D050"/>
                </a:solidFill>
              </a:rPr>
              <a:t>rescue</a:t>
            </a:r>
            <a:r>
              <a:rPr lang="fr-BE" sz="1600" dirty="0" smtClean="0">
                <a:solidFill>
                  <a:srgbClr val="92D050"/>
                </a:solidFill>
              </a:rPr>
              <a:t> </a:t>
            </a:r>
            <a:r>
              <a:rPr lang="fr-BE" sz="1600" dirty="0" err="1" smtClean="0">
                <a:solidFill>
                  <a:srgbClr val="92D050"/>
                </a:solidFill>
              </a:rPr>
              <a:t>operations</a:t>
            </a:r>
            <a:r>
              <a:rPr lang="fr-BE" sz="1600" dirty="0" smtClean="0">
                <a:solidFill>
                  <a:srgbClr val="92D050"/>
                </a:solidFill>
              </a:rPr>
              <a:t> in the Gulf of </a:t>
            </a:r>
            <a:r>
              <a:rPr lang="fr-BE" sz="1600" dirty="0" err="1" smtClean="0">
                <a:solidFill>
                  <a:srgbClr val="92D050"/>
                </a:solidFill>
              </a:rPr>
              <a:t>Finland</a:t>
            </a:r>
            <a:r>
              <a:rPr lang="fr-BE" sz="1600" dirty="0" smtClean="0">
                <a:solidFill>
                  <a:srgbClr val="92D050"/>
                </a:solidFill>
              </a:rPr>
              <a:t> (ENPI CBC South East </a:t>
            </a:r>
            <a:r>
              <a:rPr lang="fr-BE" sz="1600" dirty="0" err="1" smtClean="0">
                <a:solidFill>
                  <a:srgbClr val="92D050"/>
                </a:solidFill>
              </a:rPr>
              <a:t>Finland</a:t>
            </a:r>
            <a:r>
              <a:rPr lang="fr-BE" sz="1600" dirty="0" smtClean="0">
                <a:solidFill>
                  <a:srgbClr val="92D050"/>
                </a:solidFill>
              </a:rPr>
              <a:t> </a:t>
            </a:r>
            <a:r>
              <a:rPr lang="fr-BE" sz="1600" dirty="0" err="1" smtClean="0">
                <a:solidFill>
                  <a:srgbClr val="92D050"/>
                </a:solidFill>
              </a:rPr>
              <a:t>Russia</a:t>
            </a:r>
            <a:r>
              <a:rPr lang="fr-BE" sz="1600" dirty="0" smtClean="0">
                <a:solidFill>
                  <a:srgbClr val="92D050"/>
                </a:solidFill>
              </a:rPr>
              <a:t>)</a:t>
            </a:r>
          </a:p>
          <a:p>
            <a:pPr marL="0" indent="0">
              <a:buNone/>
            </a:pPr>
            <a:endParaRPr lang="fr-BE" sz="16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fr-BE" sz="1600" dirty="0" smtClean="0">
              <a:solidFill>
                <a:srgbClr val="92D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3888432" cy="27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2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What</a:t>
            </a:r>
            <a:r>
              <a:rPr lang="fr-BE" dirty="0" smtClean="0">
                <a:solidFill>
                  <a:srgbClr val="FF0000"/>
                </a:solidFill>
              </a:rPr>
              <a:t> types of </a:t>
            </a:r>
            <a:r>
              <a:rPr lang="fr-BE" dirty="0" err="1" smtClean="0">
                <a:solidFill>
                  <a:srgbClr val="FF0000"/>
                </a:solidFill>
              </a:rPr>
              <a:t>Projects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did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we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implement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so</a:t>
            </a:r>
            <a:r>
              <a:rPr lang="fr-BE" dirty="0" smtClean="0">
                <a:solidFill>
                  <a:srgbClr val="FF0000"/>
                </a:solidFill>
              </a:rPr>
              <a:t> far?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b="1" dirty="0" smtClean="0"/>
              <a:t>1."Standard </a:t>
            </a:r>
            <a:r>
              <a:rPr lang="fr-BE" b="1" dirty="0" err="1" smtClean="0"/>
              <a:t>projects</a:t>
            </a:r>
            <a:r>
              <a:rPr lang="fr-BE" b="1" dirty="0" smtClean="0"/>
              <a:t>" </a:t>
            </a:r>
            <a:r>
              <a:rPr lang="fr-BE" dirty="0" err="1" smtClean="0"/>
              <a:t>selected</a:t>
            </a:r>
            <a:r>
              <a:rPr lang="fr-BE" dirty="0" smtClean="0"/>
              <a:t> via </a:t>
            </a:r>
            <a:r>
              <a:rPr lang="fr-BE" b="1" dirty="0" smtClean="0"/>
              <a:t>Call for </a:t>
            </a:r>
            <a:r>
              <a:rPr lang="fr-BE" b="1" dirty="0" err="1" smtClean="0"/>
              <a:t>proposals</a:t>
            </a:r>
            <a:r>
              <a:rPr lang="fr-BE" dirty="0" smtClean="0"/>
              <a:t>: 933 </a:t>
            </a:r>
            <a:r>
              <a:rPr lang="fr-BE" dirty="0" err="1" smtClean="0"/>
              <a:t>ongoing</a:t>
            </a:r>
            <a:r>
              <a:rPr lang="fr-BE" dirty="0" smtClean="0"/>
              <a:t> or </a:t>
            </a:r>
            <a:r>
              <a:rPr lang="fr-BE" dirty="0" err="1" smtClean="0"/>
              <a:t>already</a:t>
            </a:r>
            <a:r>
              <a:rPr lang="fr-BE" dirty="0" smtClean="0"/>
              <a:t> </a:t>
            </a:r>
            <a:r>
              <a:rPr lang="fr-BE" dirty="0" err="1" smtClean="0"/>
              <a:t>finalised</a:t>
            </a:r>
            <a:endParaRPr lang="fr-BE" dirty="0" smtClean="0"/>
          </a:p>
          <a:p>
            <a:pPr marL="0" indent="0">
              <a:buNone/>
            </a:pPr>
            <a:endParaRPr lang="fr-BE" sz="16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fr-BE" sz="1600" b="1" u="sng" dirty="0">
                <a:solidFill>
                  <a:srgbClr val="92D050"/>
                </a:solidFill>
              </a:rPr>
              <a:t>Second </a:t>
            </a:r>
            <a:r>
              <a:rPr lang="fr-BE" sz="1600" b="1" u="sng" dirty="0" err="1">
                <a:solidFill>
                  <a:srgbClr val="92D050"/>
                </a:solidFill>
              </a:rPr>
              <a:t>example</a:t>
            </a:r>
            <a:r>
              <a:rPr lang="fr-BE" sz="1600" dirty="0">
                <a:solidFill>
                  <a:srgbClr val="92D050"/>
                </a:solidFill>
              </a:rPr>
              <a:t>: </a:t>
            </a:r>
            <a:r>
              <a:rPr lang="fr-BE" sz="1600" b="1" i="1" dirty="0" err="1">
                <a:solidFill>
                  <a:srgbClr val="92D050"/>
                </a:solidFill>
              </a:rPr>
              <a:t>Medgeneration</a:t>
            </a:r>
            <a:r>
              <a:rPr lang="fr-BE" sz="1600" dirty="0">
                <a:solidFill>
                  <a:srgbClr val="92D050"/>
                </a:solidFill>
              </a:rPr>
              <a:t>: </a:t>
            </a:r>
            <a:r>
              <a:rPr lang="en-GB" sz="1600" dirty="0">
                <a:solidFill>
                  <a:srgbClr val="92D050"/>
                </a:solidFill>
              </a:rPr>
              <a:t>Mobilising Southern Neighbourhood diaspora established in EU Member States to finance start-ups in Lebanon, Jordan and Palestine.</a:t>
            </a:r>
            <a:r>
              <a:rPr lang="fr-BE" sz="1600" dirty="0">
                <a:solidFill>
                  <a:srgbClr val="92D050"/>
                </a:solidFill>
              </a:rPr>
              <a:t> (</a:t>
            </a:r>
            <a:r>
              <a:rPr lang="en-GB" sz="1600" dirty="0">
                <a:solidFill>
                  <a:srgbClr val="92D050"/>
                </a:solidFill>
              </a:rPr>
              <a:t>ENPI CBC Mediterranean sea basin programme</a:t>
            </a:r>
            <a:r>
              <a:rPr lang="en-GB" sz="1600" dirty="0" smtClean="0">
                <a:solidFill>
                  <a:srgbClr val="92D050"/>
                </a:solidFill>
              </a:rPr>
              <a:t>)</a:t>
            </a:r>
          </a:p>
          <a:p>
            <a:pPr marL="0" indent="0">
              <a:buNone/>
            </a:pPr>
            <a:endParaRPr lang="en-GB" sz="16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sz="1600" b="1" u="sng" dirty="0">
                <a:solidFill>
                  <a:srgbClr val="92D050"/>
                </a:solidFill>
              </a:rPr>
              <a:t>Third example</a:t>
            </a:r>
            <a:r>
              <a:rPr lang="en-GB" sz="1600" dirty="0">
                <a:solidFill>
                  <a:srgbClr val="92D050"/>
                </a:solidFill>
              </a:rPr>
              <a:t>: </a:t>
            </a:r>
            <a:r>
              <a:rPr lang="en-GB" sz="1600" b="1" i="1" dirty="0">
                <a:solidFill>
                  <a:srgbClr val="92D050"/>
                </a:solidFill>
              </a:rPr>
              <a:t>Not for Sale - Say stop to human trafficking</a:t>
            </a:r>
            <a:r>
              <a:rPr lang="en-GB" sz="1600" dirty="0">
                <a:solidFill>
                  <a:srgbClr val="92D050"/>
                </a:solidFill>
              </a:rPr>
              <a:t>: increasing awareness of children about human trafficking (ENPI CBC Romania, Ukraine, Republic of Moldova)</a:t>
            </a:r>
            <a:endParaRPr lang="fr-BE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GB" sz="16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fr-BE" sz="16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What</a:t>
            </a:r>
            <a:r>
              <a:rPr lang="fr-BE" dirty="0" smtClean="0">
                <a:solidFill>
                  <a:srgbClr val="FF0000"/>
                </a:solidFill>
              </a:rPr>
              <a:t> types of </a:t>
            </a:r>
            <a:r>
              <a:rPr lang="fr-BE" dirty="0" err="1" smtClean="0">
                <a:solidFill>
                  <a:srgbClr val="FF0000"/>
                </a:solidFill>
              </a:rPr>
              <a:t>Projects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did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we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implement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so</a:t>
            </a:r>
            <a:r>
              <a:rPr lang="fr-BE" dirty="0" smtClean="0">
                <a:solidFill>
                  <a:srgbClr val="FF0000"/>
                </a:solidFill>
              </a:rPr>
              <a:t> far?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b="1" dirty="0" smtClean="0"/>
              <a:t>2. Large </a:t>
            </a:r>
            <a:r>
              <a:rPr lang="fr-BE" b="1" dirty="0" err="1" smtClean="0"/>
              <a:t>Scale</a:t>
            </a:r>
            <a:r>
              <a:rPr lang="fr-BE" b="1" dirty="0" smtClean="0"/>
              <a:t> </a:t>
            </a:r>
            <a:r>
              <a:rPr lang="fr-BE" b="1" dirty="0" err="1" smtClean="0"/>
              <a:t>Projects</a:t>
            </a:r>
            <a:r>
              <a:rPr lang="fr-BE" b="1" dirty="0" smtClean="0"/>
              <a:t> </a:t>
            </a:r>
            <a:r>
              <a:rPr lang="fr-BE" dirty="0" err="1" smtClean="0"/>
              <a:t>identified</a:t>
            </a:r>
            <a:r>
              <a:rPr lang="fr-BE" dirty="0" smtClean="0"/>
              <a:t> and </a:t>
            </a:r>
            <a:r>
              <a:rPr lang="fr-BE" dirty="0" err="1" smtClean="0"/>
              <a:t>selected</a:t>
            </a:r>
            <a:r>
              <a:rPr lang="fr-BE" dirty="0" smtClean="0"/>
              <a:t> </a:t>
            </a:r>
            <a:r>
              <a:rPr lang="fr-BE" dirty="0" err="1" smtClean="0"/>
              <a:t>directly</a:t>
            </a:r>
            <a:r>
              <a:rPr lang="fr-BE" dirty="0" smtClean="0"/>
              <a:t> by the </a:t>
            </a:r>
            <a:r>
              <a:rPr lang="fr-BE" dirty="0" err="1" smtClean="0"/>
              <a:t>participating</a:t>
            </a:r>
            <a:r>
              <a:rPr lang="fr-BE" dirty="0" smtClean="0"/>
              <a:t> countries – </a:t>
            </a:r>
            <a:r>
              <a:rPr lang="fr-BE" b="1" dirty="0" smtClean="0"/>
              <a:t>Direct </a:t>
            </a:r>
            <a:r>
              <a:rPr lang="fr-BE" b="1" dirty="0" err="1" smtClean="0"/>
              <a:t>award</a:t>
            </a:r>
            <a:r>
              <a:rPr lang="fr-BE" dirty="0" smtClean="0"/>
              <a:t>. 51 </a:t>
            </a:r>
            <a:r>
              <a:rPr lang="fr-BE" dirty="0" err="1" smtClean="0"/>
              <a:t>projects</a:t>
            </a:r>
            <a:r>
              <a:rPr lang="fr-BE" dirty="0" smtClean="0"/>
              <a:t> </a:t>
            </a:r>
            <a:r>
              <a:rPr lang="fr-BE" dirty="0" err="1" smtClean="0"/>
              <a:t>mainly</a:t>
            </a:r>
            <a:r>
              <a:rPr lang="fr-BE" dirty="0" smtClean="0"/>
              <a:t> on </a:t>
            </a:r>
            <a:r>
              <a:rPr lang="fr-BE" dirty="0" err="1" smtClean="0"/>
              <a:t>renovation</a:t>
            </a:r>
            <a:r>
              <a:rPr lang="fr-BE" dirty="0" smtClean="0"/>
              <a:t> of </a:t>
            </a:r>
            <a:r>
              <a:rPr lang="fr-BE" dirty="0"/>
              <a:t>border </a:t>
            </a:r>
            <a:r>
              <a:rPr lang="fr-BE" dirty="0" err="1"/>
              <a:t>crossing</a:t>
            </a:r>
            <a:r>
              <a:rPr lang="fr-BE" dirty="0"/>
              <a:t> points, </a:t>
            </a:r>
            <a:r>
              <a:rPr lang="fr-BE" dirty="0" err="1"/>
              <a:t>roads</a:t>
            </a:r>
            <a:r>
              <a:rPr lang="fr-BE" dirty="0"/>
              <a:t> </a:t>
            </a:r>
            <a:r>
              <a:rPr lang="fr-BE" dirty="0" smtClean="0"/>
              <a:t>etc.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fr-BE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Obraz 1" descr="Lubelski Zarząd Obsługi Przejść Granicznych w Chełmie (3)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755576" y="4177673"/>
            <a:ext cx="3306050" cy="21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55576" y="645333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 smtClean="0">
                <a:solidFill>
                  <a:srgbClr val="0F5494"/>
                </a:solidFill>
              </a:rPr>
              <a:t>ENPI CBC </a:t>
            </a:r>
            <a:r>
              <a:rPr lang="fr-BE" sz="800" dirty="0" err="1" smtClean="0">
                <a:solidFill>
                  <a:srgbClr val="0F5494"/>
                </a:solidFill>
              </a:rPr>
              <a:t>Poland</a:t>
            </a:r>
            <a:r>
              <a:rPr lang="fr-BE" sz="800" dirty="0" smtClean="0">
                <a:solidFill>
                  <a:srgbClr val="0F5494"/>
                </a:solidFill>
              </a:rPr>
              <a:t>-Belarus -Ukraine </a:t>
            </a:r>
            <a:r>
              <a:rPr lang="fr-BE" sz="800" dirty="0">
                <a:solidFill>
                  <a:srgbClr val="0F5494"/>
                </a:solidFill>
              </a:rPr>
              <a:t>- </a:t>
            </a:r>
            <a:r>
              <a:rPr lang="en-US" sz="800" dirty="0">
                <a:solidFill>
                  <a:srgbClr val="0F5494"/>
                </a:solidFill>
              </a:rPr>
              <a:t> Construction of the Road Border Crossing in </a:t>
            </a:r>
            <a:r>
              <a:rPr lang="en-US" sz="800" dirty="0" err="1">
                <a:solidFill>
                  <a:srgbClr val="0F5494"/>
                </a:solidFill>
              </a:rPr>
              <a:t>Dołhobyczów</a:t>
            </a:r>
            <a:r>
              <a:rPr lang="en-US" sz="800" dirty="0">
                <a:solidFill>
                  <a:srgbClr val="0F5494"/>
                </a:solidFill>
              </a:rPr>
              <a:t> </a:t>
            </a:r>
            <a:r>
              <a:rPr lang="en-US" sz="800" dirty="0" smtClean="0">
                <a:solidFill>
                  <a:srgbClr val="0F5494"/>
                </a:solidFill>
              </a:rPr>
              <a:t>&amp; </a:t>
            </a:r>
            <a:r>
              <a:rPr lang="en-US" sz="800" dirty="0">
                <a:solidFill>
                  <a:srgbClr val="0F5494"/>
                </a:solidFill>
              </a:rPr>
              <a:t>Construction and instrumentation of the road border checkpoint “</a:t>
            </a:r>
            <a:r>
              <a:rPr lang="en-US" sz="800" dirty="0" err="1">
                <a:solidFill>
                  <a:srgbClr val="0F5494"/>
                </a:solidFill>
              </a:rPr>
              <a:t>Peschatka</a:t>
            </a:r>
            <a:r>
              <a:rPr lang="pl-PL" sz="800" dirty="0"/>
              <a:t/>
            </a:r>
            <a:br>
              <a:rPr lang="pl-PL" sz="800" dirty="0"/>
            </a:br>
            <a:endParaRPr lang="en-GB" sz="800" b="0" dirty="0" err="1" smtClean="0">
              <a:solidFill>
                <a:srgbClr val="0F5494"/>
              </a:solidFill>
            </a:endParaRPr>
          </a:p>
        </p:txBody>
      </p:sp>
      <p:pic>
        <p:nvPicPr>
          <p:cNvPr id="10" name="Obraz 1" descr="009-18.jpg"/>
          <p:cNvPicPr>
            <a:picLocks noGrp="1" noChangeAspect="1"/>
          </p:cNvPicPr>
          <p:nvPr isPhoto="1"/>
        </p:nvPicPr>
        <p:blipFill>
          <a:blip r:embed="rId4" cstate="screen">
            <a:lum/>
          </a:blip>
          <a:stretch>
            <a:fillRect/>
          </a:stretch>
        </p:blipFill>
        <p:spPr>
          <a:xfrm>
            <a:off x="4716016" y="4155364"/>
            <a:ext cx="3294000" cy="21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9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8784975" cy="936625"/>
          </a:xfrm>
        </p:spPr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So far, CBC </a:t>
            </a:r>
            <a:r>
              <a:rPr lang="fr-BE" dirty="0" err="1" smtClean="0">
                <a:solidFill>
                  <a:srgbClr val="FF0000"/>
                </a:solidFill>
              </a:rPr>
              <a:t>between</a:t>
            </a:r>
            <a:r>
              <a:rPr lang="fr-BE" dirty="0" smtClean="0">
                <a:solidFill>
                  <a:srgbClr val="FF0000"/>
                </a:solidFill>
              </a:rPr>
              <a:t> MS and </a:t>
            </a:r>
            <a:r>
              <a:rPr lang="fr-BE" dirty="0" err="1" smtClean="0">
                <a:solidFill>
                  <a:srgbClr val="FF0000"/>
                </a:solidFill>
              </a:rPr>
              <a:t>neighbouring</a:t>
            </a:r>
            <a:r>
              <a:rPr lang="fr-BE" dirty="0" smtClean="0">
                <a:solidFill>
                  <a:srgbClr val="FF0000"/>
                </a:solidFill>
              </a:rPr>
              <a:t> countries in a </a:t>
            </a:r>
            <a:r>
              <a:rPr lang="fr-BE" dirty="0" err="1" smtClean="0">
                <a:solidFill>
                  <a:srgbClr val="FF0000"/>
                </a:solidFill>
              </a:rPr>
              <a:t>nutshell</a:t>
            </a:r>
            <a:r>
              <a:rPr lang="fr-BE" dirty="0" smtClean="0">
                <a:solidFill>
                  <a:srgbClr val="FF0000"/>
                </a:solidFill>
              </a:rPr>
              <a:t>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High </a:t>
            </a:r>
            <a:r>
              <a:rPr lang="fr-BE" dirty="0" err="1" smtClean="0"/>
              <a:t>quality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implementation</a:t>
            </a:r>
            <a:r>
              <a:rPr lang="fr-BE" dirty="0" smtClean="0"/>
              <a:t> (</a:t>
            </a:r>
            <a:r>
              <a:rPr lang="fr-BE" dirty="0" err="1" smtClean="0"/>
              <a:t>confirmed</a:t>
            </a:r>
            <a:r>
              <a:rPr lang="fr-BE" dirty="0" smtClean="0"/>
              <a:t> by </a:t>
            </a:r>
            <a:r>
              <a:rPr lang="fr-BE" dirty="0" err="1" smtClean="0"/>
              <a:t>external</a:t>
            </a:r>
            <a:r>
              <a:rPr lang="fr-BE" dirty="0" smtClean="0"/>
              <a:t> monitoring)</a:t>
            </a:r>
          </a:p>
          <a:p>
            <a:r>
              <a:rPr lang="fr-BE" dirty="0" err="1" smtClean="0"/>
              <a:t>Strong</a:t>
            </a:r>
            <a:r>
              <a:rPr lang="fr-BE" dirty="0" smtClean="0"/>
              <a:t> </a:t>
            </a:r>
            <a:r>
              <a:rPr lang="fr-BE" dirty="0" err="1" smtClean="0"/>
              <a:t>interest</a:t>
            </a:r>
            <a:r>
              <a:rPr lang="fr-BE" dirty="0" smtClean="0"/>
              <a:t> and </a:t>
            </a:r>
            <a:r>
              <a:rPr lang="fr-BE" dirty="0" err="1" smtClean="0"/>
              <a:t>commitment</a:t>
            </a:r>
            <a:r>
              <a:rPr lang="fr-BE" dirty="0" smtClean="0"/>
              <a:t> at all </a:t>
            </a:r>
            <a:r>
              <a:rPr lang="fr-BE" dirty="0" err="1" smtClean="0"/>
              <a:t>levels</a:t>
            </a:r>
            <a:r>
              <a:rPr lang="fr-BE" dirty="0" smtClean="0"/>
              <a:t> (programme &amp; </a:t>
            </a:r>
            <a:r>
              <a:rPr lang="fr-BE" dirty="0" err="1" smtClean="0"/>
              <a:t>project</a:t>
            </a:r>
            <a:r>
              <a:rPr lang="fr-BE" dirty="0" smtClean="0"/>
              <a:t>) </a:t>
            </a:r>
            <a:r>
              <a:rPr lang="fr-BE" dirty="0" err="1" smtClean="0"/>
              <a:t>despite</a:t>
            </a:r>
            <a:r>
              <a:rPr lang="fr-BE" dirty="0" smtClean="0"/>
              <a:t> a </a:t>
            </a:r>
            <a:r>
              <a:rPr lang="fr-BE" dirty="0" err="1" smtClean="0"/>
              <a:t>difficult</a:t>
            </a:r>
            <a:r>
              <a:rPr lang="fr-BE" dirty="0" smtClean="0"/>
              <a:t> </a:t>
            </a:r>
            <a:r>
              <a:rPr lang="fr-BE" dirty="0" err="1" smtClean="0"/>
              <a:t>context</a:t>
            </a:r>
            <a:r>
              <a:rPr lang="fr-BE" dirty="0" smtClean="0"/>
              <a:t> (</a:t>
            </a:r>
            <a:r>
              <a:rPr lang="fr-BE" dirty="0" err="1" smtClean="0"/>
              <a:t>political</a:t>
            </a:r>
            <a:r>
              <a:rPr lang="fr-BE" dirty="0" smtClean="0"/>
              <a:t> </a:t>
            </a:r>
            <a:r>
              <a:rPr lang="fr-BE" dirty="0" err="1" smtClean="0"/>
              <a:t>crisis</a:t>
            </a:r>
            <a:r>
              <a:rPr lang="fr-BE" dirty="0" smtClean="0"/>
              <a:t> </a:t>
            </a:r>
            <a:r>
              <a:rPr lang="fr-BE" dirty="0" err="1" smtClean="0"/>
              <a:t>etc</a:t>
            </a:r>
            <a:r>
              <a:rPr lang="fr-BE" dirty="0" smtClean="0"/>
              <a:t>)</a:t>
            </a:r>
          </a:p>
          <a:p>
            <a:r>
              <a:rPr lang="fr-BE" dirty="0" smtClean="0"/>
              <a:t>"CBC" impact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reinforced</a:t>
            </a:r>
            <a:r>
              <a:rPr lang="fr-BE" dirty="0" smtClean="0"/>
              <a:t> (new programmes more </a:t>
            </a:r>
            <a:r>
              <a:rPr lang="fr-BE" dirty="0" err="1" smtClean="0"/>
              <a:t>targeted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Capacity</a:t>
            </a:r>
            <a:r>
              <a:rPr lang="fr-BE" dirty="0" smtClean="0"/>
              <a:t> building </a:t>
            </a:r>
            <a:r>
              <a:rPr lang="fr-BE" dirty="0" err="1" smtClean="0"/>
              <a:t>needs</a:t>
            </a:r>
            <a:r>
              <a:rPr lang="fr-BE" dirty="0" smtClean="0"/>
              <a:t> </a:t>
            </a:r>
            <a:r>
              <a:rPr lang="fr-BE" dirty="0" err="1" smtClean="0"/>
              <a:t>at</a:t>
            </a:r>
            <a:r>
              <a:rPr lang="fr-BE" dirty="0" smtClean="0"/>
              <a:t> local </a:t>
            </a:r>
            <a:r>
              <a:rPr lang="fr-BE" dirty="0" err="1" smtClean="0"/>
              <a:t>level</a:t>
            </a:r>
            <a:r>
              <a:rPr lang="fr-BE" dirty="0"/>
              <a:t> </a:t>
            </a:r>
            <a:r>
              <a:rPr lang="fr-BE" dirty="0" smtClean="0"/>
              <a:t>in Partner countries</a:t>
            </a:r>
          </a:p>
          <a:p>
            <a:pPr>
              <a:buFontTx/>
              <a:buChar char="-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94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936625"/>
          </a:xfrm>
        </p:spPr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What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next</a:t>
            </a:r>
            <a:r>
              <a:rPr lang="fr-BE" dirty="0" smtClean="0">
                <a:solidFill>
                  <a:srgbClr val="FF0000"/>
                </a:solidFill>
              </a:rPr>
              <a:t>?  The ENI CBC 2014-2020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Continuity</a:t>
            </a:r>
            <a:r>
              <a:rPr lang="fr-BE" dirty="0" smtClean="0"/>
              <a:t> </a:t>
            </a:r>
            <a:r>
              <a:rPr lang="fr-BE" dirty="0" err="1" smtClean="0"/>
              <a:t>principle</a:t>
            </a:r>
            <a:endParaRPr lang="fr-BE" dirty="0"/>
          </a:p>
          <a:p>
            <a:r>
              <a:rPr lang="fr-BE" dirty="0" err="1" smtClean="0"/>
              <a:t>Shared</a:t>
            </a:r>
            <a:r>
              <a:rPr lang="fr-BE" dirty="0" smtClean="0"/>
              <a:t> management </a:t>
            </a:r>
          </a:p>
          <a:p>
            <a:r>
              <a:rPr lang="fr-BE" dirty="0" smtClean="0"/>
              <a:t>More </a:t>
            </a:r>
            <a:r>
              <a:rPr lang="fr-BE" dirty="0" err="1" smtClean="0"/>
              <a:t>financial</a:t>
            </a:r>
            <a:r>
              <a:rPr lang="fr-BE" dirty="0" smtClean="0"/>
              <a:t> </a:t>
            </a:r>
            <a:r>
              <a:rPr lang="fr-BE" dirty="0" err="1" smtClean="0"/>
              <a:t>responsibilities</a:t>
            </a:r>
            <a:r>
              <a:rPr lang="fr-BE" dirty="0" smtClean="0"/>
              <a:t> to </a:t>
            </a:r>
            <a:r>
              <a:rPr lang="fr-BE" dirty="0" err="1" smtClean="0"/>
              <a:t>both</a:t>
            </a:r>
            <a:r>
              <a:rPr lang="fr-BE" dirty="0" smtClean="0"/>
              <a:t> MS and PC</a:t>
            </a:r>
            <a:endParaRPr lang="fr-BE" dirty="0"/>
          </a:p>
          <a:p>
            <a:r>
              <a:rPr lang="fr-BE" dirty="0" smtClean="0"/>
              <a:t>17 programmes (3 </a:t>
            </a:r>
            <a:r>
              <a:rPr lang="fr-BE" dirty="0" err="1" smtClean="0"/>
              <a:t>trilateral</a:t>
            </a:r>
            <a:r>
              <a:rPr lang="fr-BE" dirty="0" smtClean="0"/>
              <a:t> programmes split </a:t>
            </a:r>
            <a:r>
              <a:rPr lang="fr-BE" dirty="0" err="1" smtClean="0"/>
              <a:t>into</a:t>
            </a:r>
            <a:r>
              <a:rPr lang="fr-BE" dirty="0" smtClean="0"/>
              <a:t> </a:t>
            </a:r>
            <a:r>
              <a:rPr lang="fr-BE" dirty="0" err="1" smtClean="0"/>
              <a:t>bilateral</a:t>
            </a:r>
            <a:r>
              <a:rPr lang="fr-BE" dirty="0" smtClean="0"/>
              <a:t> </a:t>
            </a:r>
            <a:r>
              <a:rPr lang="fr-BE" dirty="0" err="1" smtClean="0"/>
              <a:t>ones</a:t>
            </a:r>
            <a:r>
              <a:rPr lang="fr-BE" dirty="0" smtClean="0"/>
              <a:t> and a new "basin programme" the </a:t>
            </a:r>
            <a:r>
              <a:rPr lang="fr-BE" dirty="0" err="1" smtClean="0"/>
              <a:t>Mid</a:t>
            </a:r>
            <a:r>
              <a:rPr lang="fr-BE" dirty="0" smtClean="0"/>
              <a:t> Atlantic </a:t>
            </a:r>
            <a:r>
              <a:rPr lang="fr-BE" dirty="0" err="1" smtClean="0"/>
              <a:t>Sea</a:t>
            </a:r>
            <a:r>
              <a:rPr lang="fr-BE" dirty="0" smtClean="0"/>
              <a:t> Basin)</a:t>
            </a:r>
          </a:p>
          <a:p>
            <a:r>
              <a:rPr lang="fr-BE" dirty="0" smtClean="0"/>
              <a:t>4 out of 10 </a:t>
            </a:r>
            <a:r>
              <a:rPr lang="fr-BE" dirty="0" err="1" smtClean="0"/>
              <a:t>Thematic</a:t>
            </a:r>
            <a:r>
              <a:rPr lang="fr-BE" dirty="0" smtClean="0"/>
              <a:t> objectives to select per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6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2014-2020 ENI </a:t>
            </a:r>
            <a:r>
              <a:rPr lang="en-GB" sz="3200" dirty="0">
                <a:solidFill>
                  <a:srgbClr val="FF0000"/>
                </a:solidFill>
              </a:rPr>
              <a:t>CBC </a:t>
            </a:r>
            <a:r>
              <a:rPr lang="en-GB" sz="3200" dirty="0" smtClean="0">
                <a:solidFill>
                  <a:srgbClr val="FF0000"/>
                </a:solidFill>
              </a:rPr>
              <a:t>programmes</a:t>
            </a:r>
            <a:br>
              <a:rPr lang="en-GB" sz="3200" dirty="0" smtClean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(EU contribution 1,052 MEUR)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78729"/>
              </p:ext>
            </p:extLst>
          </p:nvPr>
        </p:nvGraphicFramePr>
        <p:xfrm>
          <a:off x="539552" y="2780928"/>
          <a:ext cx="7920880" cy="273405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176464"/>
                <a:gridCol w="3744416"/>
              </a:tblGrid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effectLst/>
                        </a:rPr>
                        <a:t>Land Border </a:t>
                      </a:r>
                      <a:r>
                        <a:rPr lang="nb-NO" sz="1200" b="1" dirty="0" err="1">
                          <a:solidFill>
                            <a:schemeClr val="tx1"/>
                          </a:solidFill>
                          <a:effectLst/>
                        </a:rPr>
                        <a:t>Programmes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Sea crossing Programmes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>
                    <a:solidFill>
                      <a:schemeClr val="accent1"/>
                    </a:solidFill>
                  </a:tcPr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Kolarctic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Italy/Tunisia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Karelia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South East </a:t>
                      </a:r>
                      <a:r>
                        <a:rPr lang="en-GB" sz="1200" dirty="0">
                          <a:effectLst/>
                        </a:rPr>
                        <a:t>Finland/Russia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Estonia/Russia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Latvia/Russia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Lithuania/Russia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Poland/Russia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Latvia/Lithuania/Belarus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Sea Basin programmes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>
                    <a:solidFill>
                      <a:schemeClr val="accent1"/>
                    </a:solidFill>
                  </a:tcPr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Poland/Belarus Ukraine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Baltic Sea </a:t>
                      </a:r>
                      <a:r>
                        <a:rPr lang="en-GB" sz="1200" b="1" dirty="0" smtClean="0">
                          <a:effectLst/>
                        </a:rPr>
                        <a:t>Region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Hungary/Slovakia/Romania/Ukraine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Black Sea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Romania/Ukraine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Mediterranean Sea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Romania/Moldova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Mid-Atlantic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Challenges </a:t>
            </a:r>
            <a:r>
              <a:rPr lang="fr-BE" dirty="0" err="1" smtClean="0"/>
              <a:t>ahead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33788"/>
          </a:xfrm>
        </p:spPr>
        <p:txBody>
          <a:bodyPr/>
          <a:lstStyle/>
          <a:p>
            <a:r>
              <a:rPr lang="fr-BE" dirty="0"/>
              <a:t>First time </a:t>
            </a:r>
            <a:r>
              <a:rPr lang="fr-BE" dirty="0" err="1"/>
              <a:t>that</a:t>
            </a:r>
            <a:r>
              <a:rPr lang="fr-BE" dirty="0"/>
              <a:t> Programmes have </a:t>
            </a:r>
            <a:r>
              <a:rPr lang="fr-BE" dirty="0" smtClean="0"/>
              <a:t>to </a:t>
            </a:r>
            <a:r>
              <a:rPr lang="fr-BE" dirty="0" err="1" smtClean="0"/>
              <a:t>develop</a:t>
            </a:r>
            <a:r>
              <a:rPr lang="fr-BE" dirty="0" smtClean="0"/>
              <a:t> </a:t>
            </a:r>
            <a:r>
              <a:rPr lang="fr-BE" dirty="0" err="1" smtClean="0"/>
              <a:t>their</a:t>
            </a:r>
            <a:r>
              <a:rPr lang="fr-BE" dirty="0" smtClean="0"/>
              <a:t> </a:t>
            </a:r>
            <a:r>
              <a:rPr lang="fr-BE" dirty="0" err="1" smtClean="0"/>
              <a:t>own</a:t>
            </a:r>
            <a:r>
              <a:rPr lang="fr-BE" dirty="0" smtClean="0"/>
              <a:t> </a:t>
            </a:r>
            <a:r>
              <a:rPr lang="fr-BE" dirty="0" err="1" smtClean="0"/>
              <a:t>procedures</a:t>
            </a:r>
            <a:r>
              <a:rPr lang="fr-BE" dirty="0" smtClean="0"/>
              <a:t> (DMCS, </a:t>
            </a:r>
            <a:r>
              <a:rPr lang="fr-BE" dirty="0" err="1" smtClean="0"/>
              <a:t>expenditure</a:t>
            </a:r>
            <a:r>
              <a:rPr lang="fr-BE" dirty="0" smtClean="0"/>
              <a:t> </a:t>
            </a:r>
            <a:r>
              <a:rPr lang="fr-BE" dirty="0" err="1" smtClean="0"/>
              <a:t>verification</a:t>
            </a:r>
            <a:r>
              <a:rPr lang="fr-BE" dirty="0" smtClean="0"/>
              <a:t> in </a:t>
            </a:r>
            <a:r>
              <a:rPr lang="fr-BE" dirty="0" err="1" smtClean="0"/>
              <a:t>PCs</a:t>
            </a:r>
            <a:r>
              <a:rPr lang="fr-BE" dirty="0" smtClean="0"/>
              <a:t> </a:t>
            </a:r>
            <a:r>
              <a:rPr lang="fr-BE" dirty="0" err="1" smtClean="0"/>
              <a:t>etc</a:t>
            </a:r>
            <a:r>
              <a:rPr lang="fr-BE" dirty="0" smtClean="0"/>
              <a:t>)</a:t>
            </a:r>
          </a:p>
          <a:p>
            <a:pPr marL="0" indent="0">
              <a:buNone/>
            </a:pPr>
            <a:endParaRPr lang="fr-BE" dirty="0" smtClean="0"/>
          </a:p>
          <a:p>
            <a:r>
              <a:rPr lang="fr-BE" dirty="0" err="1" smtClean="0"/>
              <a:t>Higher</a:t>
            </a:r>
            <a:r>
              <a:rPr lang="fr-BE" dirty="0" smtClean="0"/>
              <a:t> </a:t>
            </a:r>
            <a:r>
              <a:rPr lang="fr-BE" dirty="0" err="1" smtClean="0"/>
              <a:t>responsibilities</a:t>
            </a:r>
            <a:r>
              <a:rPr lang="fr-BE" dirty="0" smtClean="0"/>
              <a:t> of Partner countries (</a:t>
            </a:r>
            <a:r>
              <a:rPr lang="fr-BE" dirty="0" err="1" smtClean="0"/>
              <a:t>e.g</a:t>
            </a:r>
            <a:r>
              <a:rPr lang="fr-BE" dirty="0" smtClean="0"/>
              <a:t>. </a:t>
            </a:r>
            <a:r>
              <a:rPr lang="fr-BE" dirty="0" err="1" smtClean="0"/>
              <a:t>recoveries</a:t>
            </a:r>
            <a:r>
              <a:rPr lang="fr-BE" dirty="0" smtClean="0"/>
              <a:t>) (</a:t>
            </a:r>
            <a:r>
              <a:rPr lang="fr-BE" dirty="0" err="1" smtClean="0"/>
              <a:t>capacity</a:t>
            </a:r>
            <a:r>
              <a:rPr lang="fr-BE" dirty="0" smtClean="0"/>
              <a:t> issue)</a:t>
            </a:r>
          </a:p>
          <a:p>
            <a:pPr marL="0" indent="0">
              <a:buNone/>
            </a:pPr>
            <a:endParaRPr lang="fr-BE" dirty="0" smtClean="0"/>
          </a:p>
          <a:p>
            <a:r>
              <a:rPr lang="fr-BE" dirty="0" err="1" smtClean="0"/>
              <a:t>Financing</a:t>
            </a:r>
            <a:r>
              <a:rPr lang="fr-BE" dirty="0" smtClean="0"/>
              <a:t> </a:t>
            </a:r>
            <a:r>
              <a:rPr lang="fr-BE" dirty="0" err="1" smtClean="0"/>
              <a:t>Agreements</a:t>
            </a:r>
            <a:r>
              <a:rPr lang="fr-BE" dirty="0" smtClean="0"/>
              <a:t> </a:t>
            </a:r>
            <a:r>
              <a:rPr lang="fr-BE" dirty="0" err="1" smtClean="0"/>
              <a:t>negotiations</a:t>
            </a:r>
            <a:r>
              <a:rPr lang="fr-BE" dirty="0" smtClean="0"/>
              <a:t> (</a:t>
            </a:r>
            <a:r>
              <a:rPr lang="fr-BE" dirty="0" err="1" smtClean="0"/>
              <a:t>procurement</a:t>
            </a:r>
            <a:r>
              <a:rPr lang="fr-BE" dirty="0" smtClean="0"/>
              <a:t>, </a:t>
            </a:r>
            <a:r>
              <a:rPr lang="fr-BE" dirty="0" err="1" smtClean="0"/>
              <a:t>cofinancing</a:t>
            </a:r>
            <a:r>
              <a:rPr lang="fr-BE" dirty="0" smtClean="0"/>
              <a:t>, </a:t>
            </a:r>
            <a:r>
              <a:rPr lang="fr-BE" dirty="0" err="1" smtClean="0"/>
              <a:t>controls</a:t>
            </a:r>
            <a:r>
              <a:rPr lang="fr-BE" dirty="0" smtClean="0"/>
              <a:t> and </a:t>
            </a:r>
            <a:r>
              <a:rPr lang="fr-BE" dirty="0" err="1" smtClean="0"/>
              <a:t>checks</a:t>
            </a:r>
            <a:r>
              <a:rPr lang="fr-BE" dirty="0" smtClean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3721</TotalTime>
  <Words>725</Words>
  <Application>Microsoft Office PowerPoint</Application>
  <PresentationFormat>On-screen Show (4:3)</PresentationFormat>
  <Paragraphs>108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ENI Cross Border Cooperation 2014-2020</vt:lpstr>
      <vt:lpstr>First generation of integrated CBC between Member States and Partner countries: ENPI CBC 2007-2013</vt:lpstr>
      <vt:lpstr>What types of Projects did we implement so far?</vt:lpstr>
      <vt:lpstr>What types of Projects did we implement so far?</vt:lpstr>
      <vt:lpstr>What types of Projects did we implement so far?</vt:lpstr>
      <vt:lpstr>So far, CBC between MS and neighbouring countries in a nutshell:</vt:lpstr>
      <vt:lpstr>What next?  The ENI CBC 2014-2020</vt:lpstr>
      <vt:lpstr>2014-2020 ENI CBC programmes (EU contribution 1,052 MEUR)</vt:lpstr>
      <vt:lpstr>Challenges ahead</vt:lpstr>
      <vt:lpstr>Expected timeline</vt:lpstr>
      <vt:lpstr>How are the CBC programmes MS/PC prepared? What is the Legal framework?</vt:lpstr>
      <vt:lpstr>What is the CBC between  Member States and Partner countries for ? </vt:lpstr>
      <vt:lpstr>Want to know more?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THIBERGE Nathalie (DEVCO)</cp:lastModifiedBy>
  <cp:revision>236</cp:revision>
  <cp:lastPrinted>2014-10-23T13:40:23Z</cp:lastPrinted>
  <dcterms:created xsi:type="dcterms:W3CDTF">2011-10-28T10:25:18Z</dcterms:created>
  <dcterms:modified xsi:type="dcterms:W3CDTF">2015-06-03T06:37:13Z</dcterms:modified>
</cp:coreProperties>
</file>