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99" r:id="rId2"/>
  </p:sldMasterIdLst>
  <p:notesMasterIdLst>
    <p:notesMasterId r:id="rId12"/>
  </p:notesMasterIdLst>
  <p:sldIdLst>
    <p:sldId id="276" r:id="rId3"/>
    <p:sldId id="275" r:id="rId4"/>
    <p:sldId id="269" r:id="rId5"/>
    <p:sldId id="266" r:id="rId6"/>
    <p:sldId id="274" r:id="rId7"/>
    <p:sldId id="273" r:id="rId8"/>
    <p:sldId id="270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E9"/>
    <a:srgbClr val="A4D3FA"/>
    <a:srgbClr val="1853D6"/>
    <a:srgbClr val="3DC7E7"/>
    <a:srgbClr val="0063BE"/>
    <a:srgbClr val="00AE42"/>
    <a:srgbClr val="34AE42"/>
    <a:srgbClr val="349737"/>
    <a:srgbClr val="F2B01E"/>
    <a:srgbClr val="00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90929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3D314-1129-41AC-B441-5CCFEA2CEC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93DD49-27EF-4F68-9398-4457E6E85866}">
      <dgm:prSet phldrT="[Text]"/>
      <dgm:spPr>
        <a:solidFill>
          <a:srgbClr val="1853D6"/>
        </a:solidFill>
      </dgm:spPr>
      <dgm:t>
        <a:bodyPr/>
        <a:lstStyle/>
        <a:p>
          <a:r>
            <a:rPr lang="en-GB" b="1" dirty="0" smtClean="0"/>
            <a:t>Overall Objective</a:t>
          </a:r>
          <a:r>
            <a:rPr lang="en-GB" dirty="0" smtClean="0"/>
            <a:t>: To contribute to the reduction of poverty and exclusion amongst vulnerable groups who are dependent on the informal sector in Tanzania</a:t>
          </a:r>
          <a:endParaRPr lang="en-GB" dirty="0"/>
        </a:p>
      </dgm:t>
    </dgm:pt>
    <dgm:pt modelId="{68F1D0D8-F74F-4DDB-84E4-43002E63188D}" type="parTrans" cxnId="{FB96B1F0-1D4B-41B0-8524-3ED5CED29D62}">
      <dgm:prSet/>
      <dgm:spPr/>
      <dgm:t>
        <a:bodyPr/>
        <a:lstStyle/>
        <a:p>
          <a:endParaRPr lang="en-GB"/>
        </a:p>
      </dgm:t>
    </dgm:pt>
    <dgm:pt modelId="{EA8ABB84-BB3D-406D-8206-91ADA6B3BA18}" type="sibTrans" cxnId="{FB96B1F0-1D4B-41B0-8524-3ED5CED29D62}">
      <dgm:prSet/>
      <dgm:spPr/>
      <dgm:t>
        <a:bodyPr/>
        <a:lstStyle/>
        <a:p>
          <a:endParaRPr lang="en-GB"/>
        </a:p>
      </dgm:t>
    </dgm:pt>
    <dgm:pt modelId="{EEE24C64-A6A4-4178-82DD-661C9BB36928}">
      <dgm:prSet phldrT="[Text]" custT="1"/>
      <dgm:spPr>
        <a:solidFill>
          <a:srgbClr val="3B71E9"/>
        </a:solidFill>
      </dgm:spPr>
      <dgm:t>
        <a:bodyPr anchor="t"/>
        <a:lstStyle/>
        <a:p>
          <a:pPr algn="ctr">
            <a:lnSpc>
              <a:spcPct val="100000"/>
            </a:lnSpc>
          </a:pPr>
          <a:r>
            <a:rPr lang="en-GB" sz="1400" b="1" dirty="0" smtClean="0">
              <a:solidFill>
                <a:schemeClr val="tx1"/>
              </a:solidFill>
            </a:rPr>
            <a:t>Specific Objective 1</a:t>
          </a:r>
          <a:r>
            <a:rPr lang="en-GB" sz="1400" dirty="0" smtClean="0">
              <a:solidFill>
                <a:schemeClr val="tx1"/>
              </a:solidFill>
            </a:rPr>
            <a:t>: To improve and increase opportunities for wage and self-employment among marginalised young men and women dependent on the informal sector in Dar </a:t>
          </a:r>
          <a:r>
            <a:rPr lang="en-GB" sz="1400" dirty="0" err="1" smtClean="0">
              <a:solidFill>
                <a:schemeClr val="tx1"/>
              </a:solidFill>
            </a:rPr>
            <a:t>es</a:t>
          </a:r>
          <a:r>
            <a:rPr lang="en-GB" sz="1400" dirty="0" smtClean="0">
              <a:solidFill>
                <a:schemeClr val="tx1"/>
              </a:solidFill>
            </a:rPr>
            <a:t> Salaam, </a:t>
          </a:r>
          <a:r>
            <a:rPr lang="en-GB" sz="1400" dirty="0" err="1" smtClean="0">
              <a:solidFill>
                <a:schemeClr val="tx1"/>
              </a:solidFill>
            </a:rPr>
            <a:t>Pwani</a:t>
          </a:r>
          <a:r>
            <a:rPr lang="en-GB" sz="1400" dirty="0" smtClean="0">
              <a:solidFill>
                <a:schemeClr val="tx1"/>
              </a:solidFill>
            </a:rPr>
            <a:t>, </a:t>
          </a:r>
          <a:r>
            <a:rPr lang="en-GB" sz="1400" dirty="0" err="1" smtClean="0">
              <a:solidFill>
                <a:schemeClr val="tx1"/>
              </a:solidFill>
            </a:rPr>
            <a:t>Morogoro</a:t>
          </a:r>
          <a:r>
            <a:rPr lang="en-GB" sz="1400" dirty="0" smtClean="0">
              <a:solidFill>
                <a:schemeClr val="tx1"/>
              </a:solidFill>
            </a:rPr>
            <a:t>, </a:t>
          </a:r>
          <a:r>
            <a:rPr lang="en-GB" sz="1400" dirty="0" err="1" smtClean="0">
              <a:solidFill>
                <a:schemeClr val="tx1"/>
              </a:solidFill>
            </a:rPr>
            <a:t>Lindi</a:t>
          </a:r>
          <a:r>
            <a:rPr lang="en-GB" sz="1400" dirty="0" smtClean="0">
              <a:solidFill>
                <a:schemeClr val="tx1"/>
              </a:solidFill>
            </a:rPr>
            <a:t> and </a:t>
          </a:r>
          <a:r>
            <a:rPr lang="en-GB" sz="1400" dirty="0" err="1" smtClean="0">
              <a:solidFill>
                <a:schemeClr val="tx1"/>
              </a:solidFill>
            </a:rPr>
            <a:t>Mtwara</a:t>
          </a:r>
          <a:r>
            <a:rPr lang="en-GB" sz="1400" dirty="0" smtClean="0">
              <a:solidFill>
                <a:schemeClr val="tx1"/>
              </a:solidFill>
            </a:rPr>
            <a:t> regions</a:t>
          </a:r>
        </a:p>
        <a:p>
          <a:pPr algn="ctr">
            <a:lnSpc>
              <a:spcPct val="90000"/>
            </a:lnSpc>
          </a:pPr>
          <a:endParaRPr lang="en-GB" sz="1300" dirty="0"/>
        </a:p>
      </dgm:t>
    </dgm:pt>
    <dgm:pt modelId="{FED6A532-5D4D-463D-A50B-D729379B5EF5}" type="parTrans" cxnId="{7AB86710-DB17-4F37-BE1B-EB0D7CC078FD}">
      <dgm:prSet/>
      <dgm:spPr/>
      <dgm:t>
        <a:bodyPr/>
        <a:lstStyle/>
        <a:p>
          <a:endParaRPr lang="en-GB"/>
        </a:p>
      </dgm:t>
    </dgm:pt>
    <dgm:pt modelId="{5B6AC5C2-1754-45F6-8CDC-C18F1CA09CBE}" type="sibTrans" cxnId="{7AB86710-DB17-4F37-BE1B-EB0D7CC078FD}">
      <dgm:prSet/>
      <dgm:spPr/>
      <dgm:t>
        <a:bodyPr/>
        <a:lstStyle/>
        <a:p>
          <a:endParaRPr lang="en-GB"/>
        </a:p>
      </dgm:t>
    </dgm:pt>
    <dgm:pt modelId="{4394B2CC-3EF6-42C7-92F9-10143A69E0BC}">
      <dgm:prSet phldrT="[Text]"/>
      <dgm:spPr>
        <a:solidFill>
          <a:srgbClr val="A4D3FA"/>
        </a:solidFill>
      </dgm:spPr>
      <dgm:t>
        <a:bodyPr anchor="t" anchorCtr="0"/>
        <a:lstStyle/>
        <a:p>
          <a:r>
            <a:rPr lang="en-GB" dirty="0" smtClean="0"/>
            <a:t>Result 1 </a:t>
          </a:r>
        </a:p>
        <a:p>
          <a:r>
            <a:rPr lang="en-GB" dirty="0" smtClean="0">
              <a:solidFill>
                <a:schemeClr val="tx1"/>
              </a:solidFill>
            </a:rPr>
            <a:t>9,100 marginalised young men and women have improved market-relevant skills and knowledge</a:t>
          </a:r>
          <a:endParaRPr lang="en-GB" dirty="0">
            <a:solidFill>
              <a:schemeClr val="tx1"/>
            </a:solidFill>
          </a:endParaRPr>
        </a:p>
      </dgm:t>
    </dgm:pt>
    <dgm:pt modelId="{1F7383DE-4DBD-458E-9187-6889A15942E2}" type="parTrans" cxnId="{94E98B2A-5EC6-40A8-97D4-4BFB5B05538E}">
      <dgm:prSet/>
      <dgm:spPr/>
      <dgm:t>
        <a:bodyPr/>
        <a:lstStyle/>
        <a:p>
          <a:endParaRPr lang="en-GB"/>
        </a:p>
      </dgm:t>
    </dgm:pt>
    <dgm:pt modelId="{B06CC2AE-9BAD-4F9E-BDC6-F9E6C481C27D}" type="sibTrans" cxnId="{94E98B2A-5EC6-40A8-97D4-4BFB5B05538E}">
      <dgm:prSet/>
      <dgm:spPr/>
      <dgm:t>
        <a:bodyPr/>
        <a:lstStyle/>
        <a:p>
          <a:endParaRPr lang="en-GB"/>
        </a:p>
      </dgm:t>
    </dgm:pt>
    <dgm:pt modelId="{AA725BE1-2BFB-4B7F-9EE5-00635B74DDDA}">
      <dgm:prSet phldrT="[Text]"/>
      <dgm:spPr>
        <a:solidFill>
          <a:srgbClr val="A4D3FA"/>
        </a:solidFill>
      </dgm:spPr>
      <dgm:t>
        <a:bodyPr anchor="t" anchorCtr="0"/>
        <a:lstStyle/>
        <a:p>
          <a:r>
            <a:rPr lang="en-GB" dirty="0" smtClean="0"/>
            <a:t>Result 2 </a:t>
          </a:r>
        </a:p>
        <a:p>
          <a:r>
            <a:rPr lang="en-GB" dirty="0" smtClean="0">
              <a:solidFill>
                <a:schemeClr val="tx1"/>
              </a:solidFill>
            </a:rPr>
            <a:t>Marginalised young women and men access financial services and employment opportunities</a:t>
          </a:r>
          <a:endParaRPr lang="en-GB" dirty="0">
            <a:solidFill>
              <a:schemeClr val="tx1"/>
            </a:solidFill>
          </a:endParaRPr>
        </a:p>
      </dgm:t>
    </dgm:pt>
    <dgm:pt modelId="{6D17CC26-E44D-4064-B7FC-AA6580413357}" type="parTrans" cxnId="{3D1F2A6E-08C8-4AB9-ACFF-FEBA2CF70C92}">
      <dgm:prSet/>
      <dgm:spPr/>
      <dgm:t>
        <a:bodyPr/>
        <a:lstStyle/>
        <a:p>
          <a:endParaRPr lang="en-GB"/>
        </a:p>
      </dgm:t>
    </dgm:pt>
    <dgm:pt modelId="{6C0F4E9F-6D5F-44D7-83CB-E3343850FC51}" type="sibTrans" cxnId="{3D1F2A6E-08C8-4AB9-ACFF-FEBA2CF70C92}">
      <dgm:prSet/>
      <dgm:spPr/>
      <dgm:t>
        <a:bodyPr/>
        <a:lstStyle/>
        <a:p>
          <a:endParaRPr lang="en-GB"/>
        </a:p>
      </dgm:t>
    </dgm:pt>
    <dgm:pt modelId="{5D0F868D-1945-48E7-8A9A-6D6CFA797F36}">
      <dgm:prSet phldrT="[Text]" custT="1"/>
      <dgm:spPr>
        <a:solidFill>
          <a:srgbClr val="3B71E9"/>
        </a:solidFill>
      </dgm:spPr>
      <dgm:t>
        <a:bodyPr anchor="t"/>
        <a:lstStyle/>
        <a:p>
          <a:pPr algn="ctr">
            <a:lnSpc>
              <a:spcPct val="100000"/>
            </a:lnSpc>
          </a:pPr>
          <a:r>
            <a:rPr lang="en-GB" sz="1400" b="1" dirty="0" smtClean="0">
              <a:solidFill>
                <a:schemeClr val="tx1"/>
              </a:solidFill>
            </a:rPr>
            <a:t>Specific Objective 2</a:t>
          </a:r>
          <a:r>
            <a:rPr lang="en-GB" sz="1400" dirty="0" smtClean="0">
              <a:solidFill>
                <a:schemeClr val="tx1"/>
              </a:solidFill>
            </a:rPr>
            <a:t>: To improve economic empowerment among marginalised young men and women through meaningful participation and stronger linkages between youth groups, government and the private sector.</a:t>
          </a:r>
          <a:endParaRPr lang="en-GB" sz="1400" dirty="0">
            <a:solidFill>
              <a:schemeClr val="tx1"/>
            </a:solidFill>
          </a:endParaRPr>
        </a:p>
      </dgm:t>
    </dgm:pt>
    <dgm:pt modelId="{747F64C7-E4B0-4A02-BC49-424145E9719E}" type="parTrans" cxnId="{D46E705C-DD70-46D9-8A89-AAF290576442}">
      <dgm:prSet/>
      <dgm:spPr/>
      <dgm:t>
        <a:bodyPr/>
        <a:lstStyle/>
        <a:p>
          <a:endParaRPr lang="en-GB"/>
        </a:p>
      </dgm:t>
    </dgm:pt>
    <dgm:pt modelId="{FEB00B82-C711-457D-B774-E739C7223D5D}" type="sibTrans" cxnId="{D46E705C-DD70-46D9-8A89-AAF290576442}">
      <dgm:prSet/>
      <dgm:spPr/>
      <dgm:t>
        <a:bodyPr/>
        <a:lstStyle/>
        <a:p>
          <a:endParaRPr lang="en-GB"/>
        </a:p>
      </dgm:t>
    </dgm:pt>
    <dgm:pt modelId="{F0FAF978-2E90-4B28-986B-731A11F71C82}">
      <dgm:prSet phldrT="[Text]"/>
      <dgm:spPr>
        <a:solidFill>
          <a:srgbClr val="A4D3FA"/>
        </a:solidFill>
      </dgm:spPr>
      <dgm:t>
        <a:bodyPr anchor="t" anchorCtr="0"/>
        <a:lstStyle/>
        <a:p>
          <a:r>
            <a:rPr lang="en-GB" dirty="0" smtClean="0"/>
            <a:t>Result 3 </a:t>
          </a:r>
        </a:p>
        <a:p>
          <a:r>
            <a:rPr lang="en-GB" dirty="0" smtClean="0">
              <a:solidFill>
                <a:schemeClr val="tx1"/>
              </a:solidFill>
            </a:rPr>
            <a:t>Increased knowledge among young men, women, and employers of government policies and services, and of labour market information</a:t>
          </a:r>
          <a:endParaRPr lang="en-GB" dirty="0">
            <a:solidFill>
              <a:schemeClr val="tx1"/>
            </a:solidFill>
          </a:endParaRPr>
        </a:p>
      </dgm:t>
    </dgm:pt>
    <dgm:pt modelId="{C6F9B54B-9A61-4E40-A238-EFC9036E45FD}" type="parTrans" cxnId="{5192B4F5-BC47-4505-9345-3150E11E6662}">
      <dgm:prSet/>
      <dgm:spPr/>
      <dgm:t>
        <a:bodyPr/>
        <a:lstStyle/>
        <a:p>
          <a:endParaRPr lang="en-GB"/>
        </a:p>
      </dgm:t>
    </dgm:pt>
    <dgm:pt modelId="{57E237E1-B07C-4FF2-884A-4042ACEBC129}" type="sibTrans" cxnId="{5192B4F5-BC47-4505-9345-3150E11E6662}">
      <dgm:prSet/>
      <dgm:spPr/>
      <dgm:t>
        <a:bodyPr/>
        <a:lstStyle/>
        <a:p>
          <a:endParaRPr lang="en-GB"/>
        </a:p>
      </dgm:t>
    </dgm:pt>
    <dgm:pt modelId="{5B6D6336-0FCA-4FA8-8F4C-A42F207E0B62}">
      <dgm:prSet phldrT="[Text]"/>
      <dgm:spPr>
        <a:solidFill>
          <a:srgbClr val="A4D3FA"/>
        </a:solidFill>
      </dgm:spPr>
      <dgm:t>
        <a:bodyPr anchor="t" anchorCtr="0"/>
        <a:lstStyle/>
        <a:p>
          <a:pPr algn="ctr"/>
          <a:r>
            <a:rPr lang="en-GB" dirty="0" smtClean="0"/>
            <a:t>Result 4 </a:t>
          </a:r>
        </a:p>
        <a:p>
          <a:pPr algn="ctr"/>
          <a:r>
            <a:rPr lang="en-GB" dirty="0" smtClean="0">
              <a:solidFill>
                <a:schemeClr val="tx1"/>
              </a:solidFill>
            </a:rPr>
            <a:t>Marginalised young women and men are empowered to represent their interests in the labour market and government decision making processes.</a:t>
          </a:r>
          <a:endParaRPr lang="en-GB" dirty="0">
            <a:solidFill>
              <a:schemeClr val="tx1"/>
            </a:solidFill>
          </a:endParaRPr>
        </a:p>
      </dgm:t>
    </dgm:pt>
    <dgm:pt modelId="{19198B0D-2462-41D6-9EA2-5B5D4658D209}" type="parTrans" cxnId="{57AC533E-5F4B-4E48-BFF8-ACFE09C6FED2}">
      <dgm:prSet/>
      <dgm:spPr/>
      <dgm:t>
        <a:bodyPr/>
        <a:lstStyle/>
        <a:p>
          <a:endParaRPr lang="en-GB"/>
        </a:p>
      </dgm:t>
    </dgm:pt>
    <dgm:pt modelId="{03ED9C8A-36FE-4E9A-BCE0-B854EC01E391}" type="sibTrans" cxnId="{57AC533E-5F4B-4E48-BFF8-ACFE09C6FED2}">
      <dgm:prSet/>
      <dgm:spPr/>
      <dgm:t>
        <a:bodyPr/>
        <a:lstStyle/>
        <a:p>
          <a:endParaRPr lang="en-GB"/>
        </a:p>
      </dgm:t>
    </dgm:pt>
    <dgm:pt modelId="{1E003178-5708-46DE-A3A4-C6B800BC10FB}" type="pres">
      <dgm:prSet presAssocID="{C1C3D314-1129-41AC-B441-5CCFEA2CEC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EA56F56-B6F7-401A-BF53-BFCB3229D1E0}" type="pres">
      <dgm:prSet presAssocID="{4893DD49-27EF-4F68-9398-4457E6E85866}" presName="vertOne" presStyleCnt="0"/>
      <dgm:spPr/>
    </dgm:pt>
    <dgm:pt modelId="{EF590AE6-239D-4B31-9DA6-85B53271054E}" type="pres">
      <dgm:prSet presAssocID="{4893DD49-27EF-4F68-9398-4457E6E85866}" presName="txOne" presStyleLbl="node0" presStyleIdx="0" presStyleCnt="1" custScaleY="340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E381FB-7D4B-41A1-BAB2-937E01BCC573}" type="pres">
      <dgm:prSet presAssocID="{4893DD49-27EF-4F68-9398-4457E6E85866}" presName="parTransOne" presStyleCnt="0"/>
      <dgm:spPr/>
    </dgm:pt>
    <dgm:pt modelId="{8656B903-F299-4FE0-92A9-0544B63B5F64}" type="pres">
      <dgm:prSet presAssocID="{4893DD49-27EF-4F68-9398-4457E6E85866}" presName="horzOne" presStyleCnt="0"/>
      <dgm:spPr/>
    </dgm:pt>
    <dgm:pt modelId="{D3C7CD8C-BB0C-4AE1-A774-9401E7103C7F}" type="pres">
      <dgm:prSet presAssocID="{EEE24C64-A6A4-4178-82DD-661C9BB36928}" presName="vertTwo" presStyleCnt="0"/>
      <dgm:spPr/>
    </dgm:pt>
    <dgm:pt modelId="{5D352C24-41C8-4783-A3B8-409230BAD6D3}" type="pres">
      <dgm:prSet presAssocID="{EEE24C64-A6A4-4178-82DD-661C9BB36928}" presName="txTwo" presStyleLbl="node2" presStyleIdx="0" presStyleCnt="2" custScaleX="98367" custScaleY="753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A9C87B-E059-4A54-A16E-64EA7ABBCEC0}" type="pres">
      <dgm:prSet presAssocID="{EEE24C64-A6A4-4178-82DD-661C9BB36928}" presName="parTransTwo" presStyleCnt="0"/>
      <dgm:spPr/>
    </dgm:pt>
    <dgm:pt modelId="{33E7F786-A2F0-44E1-BB8F-72A3A861710D}" type="pres">
      <dgm:prSet presAssocID="{EEE24C64-A6A4-4178-82DD-661C9BB36928}" presName="horzTwo" presStyleCnt="0"/>
      <dgm:spPr/>
    </dgm:pt>
    <dgm:pt modelId="{BC0FD786-6861-49A7-A52C-66DBBD84A82A}" type="pres">
      <dgm:prSet presAssocID="{4394B2CC-3EF6-42C7-92F9-10143A69E0BC}" presName="vertThree" presStyleCnt="0"/>
      <dgm:spPr/>
    </dgm:pt>
    <dgm:pt modelId="{C2E76519-F980-46F6-BDBA-1F952F6244C4}" type="pres">
      <dgm:prSet presAssocID="{4394B2CC-3EF6-42C7-92F9-10143A69E0BC}" presName="txThree" presStyleLbl="node3" presStyleIdx="0" presStyleCnt="4" custLinFactNeighborY="-34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3A64DA-9A94-4B46-9E7E-48387A2FBBB5}" type="pres">
      <dgm:prSet presAssocID="{4394B2CC-3EF6-42C7-92F9-10143A69E0BC}" presName="horzThree" presStyleCnt="0"/>
      <dgm:spPr/>
    </dgm:pt>
    <dgm:pt modelId="{CF3D27A5-A23A-4C60-9C38-E36599368930}" type="pres">
      <dgm:prSet presAssocID="{B06CC2AE-9BAD-4F9E-BDC6-F9E6C481C27D}" presName="sibSpaceThree" presStyleCnt="0"/>
      <dgm:spPr/>
    </dgm:pt>
    <dgm:pt modelId="{B6BF7BDB-C9F0-4CF0-9FFE-9941E28846AF}" type="pres">
      <dgm:prSet presAssocID="{AA725BE1-2BFB-4B7F-9EE5-00635B74DDDA}" presName="vertThree" presStyleCnt="0"/>
      <dgm:spPr/>
    </dgm:pt>
    <dgm:pt modelId="{68679B64-44FE-4161-A0AD-5B6638357FB8}" type="pres">
      <dgm:prSet presAssocID="{AA725BE1-2BFB-4B7F-9EE5-00635B74DDDA}" presName="txThree" presStyleLbl="node3" presStyleIdx="1" presStyleCnt="4" custLinFactNeighborX="4847" custLinFactNeighborY="-34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E0A806-1DE6-4FAE-823E-9CA13F7998F4}" type="pres">
      <dgm:prSet presAssocID="{AA725BE1-2BFB-4B7F-9EE5-00635B74DDDA}" presName="horzThree" presStyleCnt="0"/>
      <dgm:spPr/>
    </dgm:pt>
    <dgm:pt modelId="{770D14AC-EB4C-42DF-A8AB-94BE55907DF6}" type="pres">
      <dgm:prSet presAssocID="{5B6AC5C2-1754-45F6-8CDC-C18F1CA09CBE}" presName="sibSpaceTwo" presStyleCnt="0"/>
      <dgm:spPr/>
    </dgm:pt>
    <dgm:pt modelId="{23692E87-C82A-4D76-BEB6-E9C4EA717777}" type="pres">
      <dgm:prSet presAssocID="{5D0F868D-1945-48E7-8A9A-6D6CFA797F36}" presName="vertTwo" presStyleCnt="0"/>
      <dgm:spPr/>
    </dgm:pt>
    <dgm:pt modelId="{72E9E705-700F-49BB-A1BD-6B183F125F4D}" type="pres">
      <dgm:prSet presAssocID="{5D0F868D-1945-48E7-8A9A-6D6CFA797F36}" presName="txTwo" presStyleLbl="node2" presStyleIdx="1" presStyleCnt="2" custScaleX="104114" custScaleY="743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36E129-EDEB-4285-B0F1-3D52BC107914}" type="pres">
      <dgm:prSet presAssocID="{5D0F868D-1945-48E7-8A9A-6D6CFA797F36}" presName="parTransTwo" presStyleCnt="0"/>
      <dgm:spPr/>
    </dgm:pt>
    <dgm:pt modelId="{85F404F7-15A4-49A2-9CCF-9E92BFC2F09A}" type="pres">
      <dgm:prSet presAssocID="{5D0F868D-1945-48E7-8A9A-6D6CFA797F36}" presName="horzTwo" presStyleCnt="0"/>
      <dgm:spPr/>
    </dgm:pt>
    <dgm:pt modelId="{6E008AA2-2563-46E9-87C0-233CC6D7BDFC}" type="pres">
      <dgm:prSet presAssocID="{F0FAF978-2E90-4B28-986B-731A11F71C82}" presName="vertThree" presStyleCnt="0"/>
      <dgm:spPr/>
    </dgm:pt>
    <dgm:pt modelId="{4B2E2485-C69C-4A81-B87E-97EAB75CEE70}" type="pres">
      <dgm:prSet presAssocID="{F0FAF978-2E90-4B28-986B-731A11F71C82}" presName="txThree" presStyleLbl="node3" presStyleIdx="2" presStyleCnt="4" custLinFactNeighborX="737" custLinFactNeighborY="-2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2B19D1-3DB0-4CD8-AC1C-F109672F341E}" type="pres">
      <dgm:prSet presAssocID="{F0FAF978-2E90-4B28-986B-731A11F71C82}" presName="horzThree" presStyleCnt="0"/>
      <dgm:spPr/>
    </dgm:pt>
    <dgm:pt modelId="{833894CF-8686-4971-ADEE-A1569C8B3B06}" type="pres">
      <dgm:prSet presAssocID="{57E237E1-B07C-4FF2-884A-4042ACEBC129}" presName="sibSpaceThree" presStyleCnt="0"/>
      <dgm:spPr/>
    </dgm:pt>
    <dgm:pt modelId="{176F0BC4-8620-4382-97D0-2BE87DF5C599}" type="pres">
      <dgm:prSet presAssocID="{5B6D6336-0FCA-4FA8-8F4C-A42F207E0B62}" presName="vertThree" presStyleCnt="0"/>
      <dgm:spPr/>
    </dgm:pt>
    <dgm:pt modelId="{24892DB3-B98A-45B8-BE92-98224A7D0D97}" type="pres">
      <dgm:prSet presAssocID="{5B6D6336-0FCA-4FA8-8F4C-A42F207E0B62}" presName="txThree" presStyleLbl="node3" presStyleIdx="3" presStyleCnt="4" custLinFactNeighborY="-2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79C063-385C-49D9-B276-CE3E98B9E634}" type="pres">
      <dgm:prSet presAssocID="{5B6D6336-0FCA-4FA8-8F4C-A42F207E0B62}" presName="horzThree" presStyleCnt="0"/>
      <dgm:spPr/>
    </dgm:pt>
  </dgm:ptLst>
  <dgm:cxnLst>
    <dgm:cxn modelId="{7AB86710-DB17-4F37-BE1B-EB0D7CC078FD}" srcId="{4893DD49-27EF-4F68-9398-4457E6E85866}" destId="{EEE24C64-A6A4-4178-82DD-661C9BB36928}" srcOrd="0" destOrd="0" parTransId="{FED6A532-5D4D-463D-A50B-D729379B5EF5}" sibTransId="{5B6AC5C2-1754-45F6-8CDC-C18F1CA09CBE}"/>
    <dgm:cxn modelId="{3D1F2A6E-08C8-4AB9-ACFF-FEBA2CF70C92}" srcId="{EEE24C64-A6A4-4178-82DD-661C9BB36928}" destId="{AA725BE1-2BFB-4B7F-9EE5-00635B74DDDA}" srcOrd="1" destOrd="0" parTransId="{6D17CC26-E44D-4064-B7FC-AA6580413357}" sibTransId="{6C0F4E9F-6D5F-44D7-83CB-E3343850FC51}"/>
    <dgm:cxn modelId="{29A4B1B3-7BF1-42CB-8676-30998F12D19B}" type="presOf" srcId="{C1C3D314-1129-41AC-B441-5CCFEA2CEC41}" destId="{1E003178-5708-46DE-A3A4-C6B800BC10FB}" srcOrd="0" destOrd="0" presId="urn:microsoft.com/office/officeart/2005/8/layout/hierarchy4"/>
    <dgm:cxn modelId="{3CD4A524-4CAA-4558-A32A-F33678B66480}" type="presOf" srcId="{4893DD49-27EF-4F68-9398-4457E6E85866}" destId="{EF590AE6-239D-4B31-9DA6-85B53271054E}" srcOrd="0" destOrd="0" presId="urn:microsoft.com/office/officeart/2005/8/layout/hierarchy4"/>
    <dgm:cxn modelId="{57AC533E-5F4B-4E48-BFF8-ACFE09C6FED2}" srcId="{5D0F868D-1945-48E7-8A9A-6D6CFA797F36}" destId="{5B6D6336-0FCA-4FA8-8F4C-A42F207E0B62}" srcOrd="1" destOrd="0" parTransId="{19198B0D-2462-41D6-9EA2-5B5D4658D209}" sibTransId="{03ED9C8A-36FE-4E9A-BCE0-B854EC01E391}"/>
    <dgm:cxn modelId="{94E98B2A-5EC6-40A8-97D4-4BFB5B05538E}" srcId="{EEE24C64-A6A4-4178-82DD-661C9BB36928}" destId="{4394B2CC-3EF6-42C7-92F9-10143A69E0BC}" srcOrd="0" destOrd="0" parTransId="{1F7383DE-4DBD-458E-9187-6889A15942E2}" sibTransId="{B06CC2AE-9BAD-4F9E-BDC6-F9E6C481C27D}"/>
    <dgm:cxn modelId="{DD0EA027-F972-43E5-8403-40E3303F9156}" type="presOf" srcId="{F0FAF978-2E90-4B28-986B-731A11F71C82}" destId="{4B2E2485-C69C-4A81-B87E-97EAB75CEE70}" srcOrd="0" destOrd="0" presId="urn:microsoft.com/office/officeart/2005/8/layout/hierarchy4"/>
    <dgm:cxn modelId="{022E3F40-BAC3-47DE-AF90-F9E26418D659}" type="presOf" srcId="{5B6D6336-0FCA-4FA8-8F4C-A42F207E0B62}" destId="{24892DB3-B98A-45B8-BE92-98224A7D0D97}" srcOrd="0" destOrd="0" presId="urn:microsoft.com/office/officeart/2005/8/layout/hierarchy4"/>
    <dgm:cxn modelId="{5192B4F5-BC47-4505-9345-3150E11E6662}" srcId="{5D0F868D-1945-48E7-8A9A-6D6CFA797F36}" destId="{F0FAF978-2E90-4B28-986B-731A11F71C82}" srcOrd="0" destOrd="0" parTransId="{C6F9B54B-9A61-4E40-A238-EFC9036E45FD}" sibTransId="{57E237E1-B07C-4FF2-884A-4042ACEBC129}"/>
    <dgm:cxn modelId="{00417A0F-1714-495A-BFFE-D01930FE6581}" type="presOf" srcId="{4394B2CC-3EF6-42C7-92F9-10143A69E0BC}" destId="{C2E76519-F980-46F6-BDBA-1F952F6244C4}" srcOrd="0" destOrd="0" presId="urn:microsoft.com/office/officeart/2005/8/layout/hierarchy4"/>
    <dgm:cxn modelId="{16AF9C48-9B5E-44DD-91BD-5016C2880B5B}" type="presOf" srcId="{AA725BE1-2BFB-4B7F-9EE5-00635B74DDDA}" destId="{68679B64-44FE-4161-A0AD-5B6638357FB8}" srcOrd="0" destOrd="0" presId="urn:microsoft.com/office/officeart/2005/8/layout/hierarchy4"/>
    <dgm:cxn modelId="{0D3D1AD5-B397-45AF-AB0C-5FBB53A271EF}" type="presOf" srcId="{EEE24C64-A6A4-4178-82DD-661C9BB36928}" destId="{5D352C24-41C8-4783-A3B8-409230BAD6D3}" srcOrd="0" destOrd="0" presId="urn:microsoft.com/office/officeart/2005/8/layout/hierarchy4"/>
    <dgm:cxn modelId="{70ABB191-0870-4C7D-A455-01FCE18881D3}" type="presOf" srcId="{5D0F868D-1945-48E7-8A9A-6D6CFA797F36}" destId="{72E9E705-700F-49BB-A1BD-6B183F125F4D}" srcOrd="0" destOrd="0" presId="urn:microsoft.com/office/officeart/2005/8/layout/hierarchy4"/>
    <dgm:cxn modelId="{D46E705C-DD70-46D9-8A89-AAF290576442}" srcId="{4893DD49-27EF-4F68-9398-4457E6E85866}" destId="{5D0F868D-1945-48E7-8A9A-6D6CFA797F36}" srcOrd="1" destOrd="0" parTransId="{747F64C7-E4B0-4A02-BC49-424145E9719E}" sibTransId="{FEB00B82-C711-457D-B774-E739C7223D5D}"/>
    <dgm:cxn modelId="{FB96B1F0-1D4B-41B0-8524-3ED5CED29D62}" srcId="{C1C3D314-1129-41AC-B441-5CCFEA2CEC41}" destId="{4893DD49-27EF-4F68-9398-4457E6E85866}" srcOrd="0" destOrd="0" parTransId="{68F1D0D8-F74F-4DDB-84E4-43002E63188D}" sibTransId="{EA8ABB84-BB3D-406D-8206-91ADA6B3BA18}"/>
    <dgm:cxn modelId="{12552208-F11A-4B1B-852C-00D29460BC67}" type="presParOf" srcId="{1E003178-5708-46DE-A3A4-C6B800BC10FB}" destId="{9EA56F56-B6F7-401A-BF53-BFCB3229D1E0}" srcOrd="0" destOrd="0" presId="urn:microsoft.com/office/officeart/2005/8/layout/hierarchy4"/>
    <dgm:cxn modelId="{3175FE22-C36C-4B88-B169-F0BAE2DD0278}" type="presParOf" srcId="{9EA56F56-B6F7-401A-BF53-BFCB3229D1E0}" destId="{EF590AE6-239D-4B31-9DA6-85B53271054E}" srcOrd="0" destOrd="0" presId="urn:microsoft.com/office/officeart/2005/8/layout/hierarchy4"/>
    <dgm:cxn modelId="{5C527DEA-A5AA-415A-8480-D8C02A20E50B}" type="presParOf" srcId="{9EA56F56-B6F7-401A-BF53-BFCB3229D1E0}" destId="{5EE381FB-7D4B-41A1-BAB2-937E01BCC573}" srcOrd="1" destOrd="0" presId="urn:microsoft.com/office/officeart/2005/8/layout/hierarchy4"/>
    <dgm:cxn modelId="{7261CC37-3C8C-4F15-8763-B9D3E48A6B43}" type="presParOf" srcId="{9EA56F56-B6F7-401A-BF53-BFCB3229D1E0}" destId="{8656B903-F299-4FE0-92A9-0544B63B5F64}" srcOrd="2" destOrd="0" presId="urn:microsoft.com/office/officeart/2005/8/layout/hierarchy4"/>
    <dgm:cxn modelId="{4861A90A-6B24-49AB-A580-4F94F73EFFD5}" type="presParOf" srcId="{8656B903-F299-4FE0-92A9-0544B63B5F64}" destId="{D3C7CD8C-BB0C-4AE1-A774-9401E7103C7F}" srcOrd="0" destOrd="0" presId="urn:microsoft.com/office/officeart/2005/8/layout/hierarchy4"/>
    <dgm:cxn modelId="{6D5AB166-6DBD-40CA-BCF0-E90F36D39BB1}" type="presParOf" srcId="{D3C7CD8C-BB0C-4AE1-A774-9401E7103C7F}" destId="{5D352C24-41C8-4783-A3B8-409230BAD6D3}" srcOrd="0" destOrd="0" presId="urn:microsoft.com/office/officeart/2005/8/layout/hierarchy4"/>
    <dgm:cxn modelId="{13AD93C5-6742-4ED0-BB7E-60968FD62EB7}" type="presParOf" srcId="{D3C7CD8C-BB0C-4AE1-A774-9401E7103C7F}" destId="{A3A9C87B-E059-4A54-A16E-64EA7ABBCEC0}" srcOrd="1" destOrd="0" presId="urn:microsoft.com/office/officeart/2005/8/layout/hierarchy4"/>
    <dgm:cxn modelId="{60D95E5E-1589-4C0D-AFE7-BB029FA1644E}" type="presParOf" srcId="{D3C7CD8C-BB0C-4AE1-A774-9401E7103C7F}" destId="{33E7F786-A2F0-44E1-BB8F-72A3A861710D}" srcOrd="2" destOrd="0" presId="urn:microsoft.com/office/officeart/2005/8/layout/hierarchy4"/>
    <dgm:cxn modelId="{38A4651B-4345-466E-B056-EE9F625A0F27}" type="presParOf" srcId="{33E7F786-A2F0-44E1-BB8F-72A3A861710D}" destId="{BC0FD786-6861-49A7-A52C-66DBBD84A82A}" srcOrd="0" destOrd="0" presId="urn:microsoft.com/office/officeart/2005/8/layout/hierarchy4"/>
    <dgm:cxn modelId="{D421536E-9982-4AB5-AD19-D435BC4AE95F}" type="presParOf" srcId="{BC0FD786-6861-49A7-A52C-66DBBD84A82A}" destId="{C2E76519-F980-46F6-BDBA-1F952F6244C4}" srcOrd="0" destOrd="0" presId="urn:microsoft.com/office/officeart/2005/8/layout/hierarchy4"/>
    <dgm:cxn modelId="{D9F7F19C-6255-40E0-BA89-92A4BDFD2F9F}" type="presParOf" srcId="{BC0FD786-6861-49A7-A52C-66DBBD84A82A}" destId="{C13A64DA-9A94-4B46-9E7E-48387A2FBBB5}" srcOrd="1" destOrd="0" presId="urn:microsoft.com/office/officeart/2005/8/layout/hierarchy4"/>
    <dgm:cxn modelId="{9BB85D1E-0E87-4739-989C-7C0E2EE1CF5C}" type="presParOf" srcId="{33E7F786-A2F0-44E1-BB8F-72A3A861710D}" destId="{CF3D27A5-A23A-4C60-9C38-E36599368930}" srcOrd="1" destOrd="0" presId="urn:microsoft.com/office/officeart/2005/8/layout/hierarchy4"/>
    <dgm:cxn modelId="{96FC9923-8AC6-414B-9FBC-A9C52376F993}" type="presParOf" srcId="{33E7F786-A2F0-44E1-BB8F-72A3A861710D}" destId="{B6BF7BDB-C9F0-4CF0-9FFE-9941E28846AF}" srcOrd="2" destOrd="0" presId="urn:microsoft.com/office/officeart/2005/8/layout/hierarchy4"/>
    <dgm:cxn modelId="{A2BEEF3D-71FB-4D37-8930-0B1DB9D47AB1}" type="presParOf" srcId="{B6BF7BDB-C9F0-4CF0-9FFE-9941E28846AF}" destId="{68679B64-44FE-4161-A0AD-5B6638357FB8}" srcOrd="0" destOrd="0" presId="urn:microsoft.com/office/officeart/2005/8/layout/hierarchy4"/>
    <dgm:cxn modelId="{A4A8BB14-1487-49F5-BE1C-9985F4275F95}" type="presParOf" srcId="{B6BF7BDB-C9F0-4CF0-9FFE-9941E28846AF}" destId="{9BE0A806-1DE6-4FAE-823E-9CA13F7998F4}" srcOrd="1" destOrd="0" presId="urn:microsoft.com/office/officeart/2005/8/layout/hierarchy4"/>
    <dgm:cxn modelId="{9B699DCC-7B18-41C5-A0A0-4774E40FFF33}" type="presParOf" srcId="{8656B903-F299-4FE0-92A9-0544B63B5F64}" destId="{770D14AC-EB4C-42DF-A8AB-94BE55907DF6}" srcOrd="1" destOrd="0" presId="urn:microsoft.com/office/officeart/2005/8/layout/hierarchy4"/>
    <dgm:cxn modelId="{56834EE5-E5C0-4884-AF64-8CC7D82E66EF}" type="presParOf" srcId="{8656B903-F299-4FE0-92A9-0544B63B5F64}" destId="{23692E87-C82A-4D76-BEB6-E9C4EA717777}" srcOrd="2" destOrd="0" presId="urn:microsoft.com/office/officeart/2005/8/layout/hierarchy4"/>
    <dgm:cxn modelId="{A6955D51-A700-4091-B0A4-7D77385C35CD}" type="presParOf" srcId="{23692E87-C82A-4D76-BEB6-E9C4EA717777}" destId="{72E9E705-700F-49BB-A1BD-6B183F125F4D}" srcOrd="0" destOrd="0" presId="urn:microsoft.com/office/officeart/2005/8/layout/hierarchy4"/>
    <dgm:cxn modelId="{A163C384-BE61-4672-A445-789A2610979F}" type="presParOf" srcId="{23692E87-C82A-4D76-BEB6-E9C4EA717777}" destId="{F336E129-EDEB-4285-B0F1-3D52BC107914}" srcOrd="1" destOrd="0" presId="urn:microsoft.com/office/officeart/2005/8/layout/hierarchy4"/>
    <dgm:cxn modelId="{826E700F-2D43-4208-8E9D-1563D7106FC9}" type="presParOf" srcId="{23692E87-C82A-4D76-BEB6-E9C4EA717777}" destId="{85F404F7-15A4-49A2-9CCF-9E92BFC2F09A}" srcOrd="2" destOrd="0" presId="urn:microsoft.com/office/officeart/2005/8/layout/hierarchy4"/>
    <dgm:cxn modelId="{2D7D7C64-BB01-4010-898F-3652B3E1883D}" type="presParOf" srcId="{85F404F7-15A4-49A2-9CCF-9E92BFC2F09A}" destId="{6E008AA2-2563-46E9-87C0-233CC6D7BDFC}" srcOrd="0" destOrd="0" presId="urn:microsoft.com/office/officeart/2005/8/layout/hierarchy4"/>
    <dgm:cxn modelId="{2D3032A7-251A-4979-94BC-3D0C5119A55D}" type="presParOf" srcId="{6E008AA2-2563-46E9-87C0-233CC6D7BDFC}" destId="{4B2E2485-C69C-4A81-B87E-97EAB75CEE70}" srcOrd="0" destOrd="0" presId="urn:microsoft.com/office/officeart/2005/8/layout/hierarchy4"/>
    <dgm:cxn modelId="{D40591D3-8E14-49CC-A56B-0365ED85248B}" type="presParOf" srcId="{6E008AA2-2563-46E9-87C0-233CC6D7BDFC}" destId="{A52B19D1-3DB0-4CD8-AC1C-F109672F341E}" srcOrd="1" destOrd="0" presId="urn:microsoft.com/office/officeart/2005/8/layout/hierarchy4"/>
    <dgm:cxn modelId="{01D9F221-B88C-4A42-B968-DE6FA1C63DDD}" type="presParOf" srcId="{85F404F7-15A4-49A2-9CCF-9E92BFC2F09A}" destId="{833894CF-8686-4971-ADEE-A1569C8B3B06}" srcOrd="1" destOrd="0" presId="urn:microsoft.com/office/officeart/2005/8/layout/hierarchy4"/>
    <dgm:cxn modelId="{996EA85E-456C-4957-B5F4-83AEF5E63F19}" type="presParOf" srcId="{85F404F7-15A4-49A2-9CCF-9E92BFC2F09A}" destId="{176F0BC4-8620-4382-97D0-2BE87DF5C599}" srcOrd="2" destOrd="0" presId="urn:microsoft.com/office/officeart/2005/8/layout/hierarchy4"/>
    <dgm:cxn modelId="{E155615D-BF90-4302-95D1-1CCDEC35EC75}" type="presParOf" srcId="{176F0BC4-8620-4382-97D0-2BE87DF5C599}" destId="{24892DB3-B98A-45B8-BE92-98224A7D0D97}" srcOrd="0" destOrd="0" presId="urn:microsoft.com/office/officeart/2005/8/layout/hierarchy4"/>
    <dgm:cxn modelId="{6B44C8A8-59A1-4C9B-BD70-985F2B577A69}" type="presParOf" srcId="{176F0BC4-8620-4382-97D0-2BE87DF5C599}" destId="{5979C063-385C-49D9-B276-CE3E98B9E6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C3EEF-8BB5-44D4-A492-B49E81579F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03A339-AE39-40B4-B3F8-6FC79B2D5690}">
      <dgm:prSet phldrT="[Text]"/>
      <dgm:spPr>
        <a:solidFill>
          <a:srgbClr val="3B71E9"/>
        </a:solidFill>
        <a:ln>
          <a:solidFill>
            <a:srgbClr val="3B71E9"/>
          </a:solidFill>
        </a:ln>
      </dgm:spPr>
      <dgm:t>
        <a:bodyPr/>
        <a:lstStyle/>
        <a:p>
          <a:r>
            <a:rPr lang="en-GB" dirty="0" smtClean="0"/>
            <a:t>9,100 particularly marginalised Youth</a:t>
          </a:r>
          <a:endParaRPr lang="en-GB" dirty="0"/>
        </a:p>
      </dgm:t>
    </dgm:pt>
    <dgm:pt modelId="{F01DDE20-6402-4AAE-AC64-F6A6CCB5563F}" type="parTrans" cxnId="{36935030-CDF6-4695-BD2C-59F5008BB23D}">
      <dgm:prSet/>
      <dgm:spPr/>
      <dgm:t>
        <a:bodyPr/>
        <a:lstStyle/>
        <a:p>
          <a:endParaRPr lang="en-GB"/>
        </a:p>
      </dgm:t>
    </dgm:pt>
    <dgm:pt modelId="{4C892132-8A3F-4212-97A7-072582CAD340}" type="sibTrans" cxnId="{36935030-CDF6-4695-BD2C-59F5008BB23D}">
      <dgm:prSet/>
      <dgm:spPr/>
      <dgm:t>
        <a:bodyPr/>
        <a:lstStyle/>
        <a:p>
          <a:endParaRPr lang="en-GB"/>
        </a:p>
      </dgm:t>
    </dgm:pt>
    <dgm:pt modelId="{D6EA582A-5EFE-43C1-B50B-15EC2A9FC255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53% female</a:t>
          </a:r>
          <a:endParaRPr lang="en-GB" dirty="0"/>
        </a:p>
      </dgm:t>
    </dgm:pt>
    <dgm:pt modelId="{8C4F2C95-4109-4752-9CB2-04A76CC79B0E}" type="parTrans" cxnId="{76F4C507-6809-429E-95FF-0EDE3B8D6FD9}">
      <dgm:prSet/>
      <dgm:spPr/>
      <dgm:t>
        <a:bodyPr/>
        <a:lstStyle/>
        <a:p>
          <a:endParaRPr lang="en-GB"/>
        </a:p>
      </dgm:t>
    </dgm:pt>
    <dgm:pt modelId="{A9BC9B38-E46F-427E-B674-2E339A499ABC}" type="sibTrans" cxnId="{76F4C507-6809-429E-95FF-0EDE3B8D6FD9}">
      <dgm:prSet/>
      <dgm:spPr/>
      <dgm:t>
        <a:bodyPr/>
        <a:lstStyle/>
        <a:p>
          <a:endParaRPr lang="en-GB"/>
        </a:p>
      </dgm:t>
    </dgm:pt>
    <dgm:pt modelId="{B8BC7FDA-14EC-4A47-8801-14A14699903F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10% people with disability</a:t>
          </a:r>
          <a:endParaRPr lang="en-GB" dirty="0"/>
        </a:p>
      </dgm:t>
    </dgm:pt>
    <dgm:pt modelId="{A265D91F-B525-451A-AD6C-DEA216530DDB}" type="parTrans" cxnId="{D60C8B07-C1DE-446E-BAEB-45E49D5D11C6}">
      <dgm:prSet/>
      <dgm:spPr/>
      <dgm:t>
        <a:bodyPr/>
        <a:lstStyle/>
        <a:p>
          <a:endParaRPr lang="en-GB"/>
        </a:p>
      </dgm:t>
    </dgm:pt>
    <dgm:pt modelId="{F1373CAB-8B2A-401D-9AF0-C5A284656D6C}" type="sibTrans" cxnId="{D60C8B07-C1DE-446E-BAEB-45E49D5D11C6}">
      <dgm:prSet/>
      <dgm:spPr/>
      <dgm:t>
        <a:bodyPr/>
        <a:lstStyle/>
        <a:p>
          <a:endParaRPr lang="en-GB"/>
        </a:p>
      </dgm:t>
    </dgm:pt>
    <dgm:pt modelId="{08B21F7D-293F-4709-A147-4CAEF21C3DBB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Low levels of formal education </a:t>
          </a:r>
          <a:endParaRPr lang="en-GB" dirty="0"/>
        </a:p>
      </dgm:t>
    </dgm:pt>
    <dgm:pt modelId="{A25ABE09-0382-43C5-9790-24828DC701E3}" type="parTrans" cxnId="{E5DB8439-0F08-4C47-8B61-761F91A18236}">
      <dgm:prSet/>
      <dgm:spPr/>
      <dgm:t>
        <a:bodyPr/>
        <a:lstStyle/>
        <a:p>
          <a:endParaRPr lang="en-GB"/>
        </a:p>
      </dgm:t>
    </dgm:pt>
    <dgm:pt modelId="{2DD53114-7E20-44FA-9E3E-6AE79C19D923}" type="sibTrans" cxnId="{E5DB8439-0F08-4C47-8B61-761F91A18236}">
      <dgm:prSet/>
      <dgm:spPr/>
      <dgm:t>
        <a:bodyPr/>
        <a:lstStyle/>
        <a:p>
          <a:endParaRPr lang="en-GB"/>
        </a:p>
      </dgm:t>
    </dgm:pt>
    <dgm:pt modelId="{E9800F2B-A413-44DE-8F4A-46217FCF6C27}">
      <dgm:prSet phldrT="[Text]"/>
      <dgm:spPr>
        <a:solidFill>
          <a:srgbClr val="3B71E9"/>
        </a:solidFill>
        <a:ln>
          <a:solidFill>
            <a:srgbClr val="3B71E9"/>
          </a:solidFill>
        </a:ln>
      </dgm:spPr>
      <dgm:t>
        <a:bodyPr/>
        <a:lstStyle/>
        <a:p>
          <a:r>
            <a:rPr lang="en-GB" dirty="0" smtClean="0"/>
            <a:t>Adults stakeholders</a:t>
          </a:r>
          <a:endParaRPr lang="en-GB" dirty="0"/>
        </a:p>
      </dgm:t>
    </dgm:pt>
    <dgm:pt modelId="{6108C07A-8852-41E8-8F13-B51E61A78265}" type="parTrans" cxnId="{B07B4424-5810-44AE-A00A-79114A79B009}">
      <dgm:prSet/>
      <dgm:spPr/>
      <dgm:t>
        <a:bodyPr/>
        <a:lstStyle/>
        <a:p>
          <a:endParaRPr lang="en-GB"/>
        </a:p>
      </dgm:t>
    </dgm:pt>
    <dgm:pt modelId="{A576146D-07AD-47AD-A05C-CF10F428BA78}" type="sibTrans" cxnId="{B07B4424-5810-44AE-A00A-79114A79B009}">
      <dgm:prSet/>
      <dgm:spPr/>
      <dgm:t>
        <a:bodyPr/>
        <a:lstStyle/>
        <a:p>
          <a:endParaRPr lang="en-GB"/>
        </a:p>
      </dgm:t>
    </dgm:pt>
    <dgm:pt modelId="{C112572B-F002-4AD9-97E1-64D27A4019A1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18,200 parents/guardians (54% female)</a:t>
          </a:r>
          <a:endParaRPr lang="en-GB" dirty="0"/>
        </a:p>
      </dgm:t>
    </dgm:pt>
    <dgm:pt modelId="{85F1512F-55DF-4BE3-B0EA-B52AC4EE2655}" type="parTrans" cxnId="{842B0567-FAB3-4DCF-9D62-3EE2BDCA51DB}">
      <dgm:prSet/>
      <dgm:spPr/>
      <dgm:t>
        <a:bodyPr/>
        <a:lstStyle/>
        <a:p>
          <a:endParaRPr lang="en-GB"/>
        </a:p>
      </dgm:t>
    </dgm:pt>
    <dgm:pt modelId="{54770752-3079-496D-8782-B74008E36AF6}" type="sibTrans" cxnId="{842B0567-FAB3-4DCF-9D62-3EE2BDCA51DB}">
      <dgm:prSet/>
      <dgm:spPr/>
      <dgm:t>
        <a:bodyPr/>
        <a:lstStyle/>
        <a:p>
          <a:endParaRPr lang="en-GB"/>
        </a:p>
      </dgm:t>
    </dgm:pt>
    <dgm:pt modelId="{000FC25B-FACB-419D-A308-400D9889DF2A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270 master </a:t>
          </a:r>
          <a:r>
            <a:rPr lang="en-GB" dirty="0" err="1" smtClean="0"/>
            <a:t>craftpersons</a:t>
          </a:r>
          <a:r>
            <a:rPr lang="en-GB" dirty="0" smtClean="0"/>
            <a:t> (30% female)</a:t>
          </a:r>
          <a:endParaRPr lang="en-GB" dirty="0"/>
        </a:p>
      </dgm:t>
    </dgm:pt>
    <dgm:pt modelId="{FD71A5D9-366A-4FE6-8B71-1B089FBD8E3D}" type="parTrans" cxnId="{3A9F0451-565A-49BB-9A22-71BF46739328}">
      <dgm:prSet/>
      <dgm:spPr/>
      <dgm:t>
        <a:bodyPr/>
        <a:lstStyle/>
        <a:p>
          <a:endParaRPr lang="en-GB"/>
        </a:p>
      </dgm:t>
    </dgm:pt>
    <dgm:pt modelId="{AD08AA70-DC7C-4617-AA2A-FD9CA0F0E191}" type="sibTrans" cxnId="{3A9F0451-565A-49BB-9A22-71BF46739328}">
      <dgm:prSet/>
      <dgm:spPr/>
      <dgm:t>
        <a:bodyPr/>
        <a:lstStyle/>
        <a:p>
          <a:endParaRPr lang="en-GB"/>
        </a:p>
      </dgm:t>
    </dgm:pt>
    <dgm:pt modelId="{8EF15171-EAE7-4487-8241-E43FE52C6621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At least 150 private sector employers</a:t>
          </a:r>
          <a:endParaRPr lang="en-GB" dirty="0"/>
        </a:p>
      </dgm:t>
    </dgm:pt>
    <dgm:pt modelId="{0726AD0E-3DD5-4064-AB07-C11181D5D7B0}" type="parTrans" cxnId="{9765D50B-AC6F-47B7-8311-7F1A7CB08C7C}">
      <dgm:prSet/>
      <dgm:spPr/>
      <dgm:t>
        <a:bodyPr/>
        <a:lstStyle/>
        <a:p>
          <a:endParaRPr lang="en-GB"/>
        </a:p>
      </dgm:t>
    </dgm:pt>
    <dgm:pt modelId="{909C92C8-5930-4B77-92FC-59740DB6E420}" type="sibTrans" cxnId="{9765D50B-AC6F-47B7-8311-7F1A7CB08C7C}">
      <dgm:prSet/>
      <dgm:spPr/>
      <dgm:t>
        <a:bodyPr/>
        <a:lstStyle/>
        <a:p>
          <a:endParaRPr lang="en-GB"/>
        </a:p>
      </dgm:t>
    </dgm:pt>
    <dgm:pt modelId="{1E45DE01-D800-4272-AD68-55E3030523C9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Young mothers and single parents</a:t>
          </a:r>
          <a:endParaRPr lang="en-GB" dirty="0"/>
        </a:p>
      </dgm:t>
    </dgm:pt>
    <dgm:pt modelId="{6FDFADBA-B4F0-46AF-89CB-9D55D6B4E82C}" type="parTrans" cxnId="{EDA399B8-DDAF-4883-BA98-F6063CAE95EE}">
      <dgm:prSet/>
      <dgm:spPr/>
      <dgm:t>
        <a:bodyPr/>
        <a:lstStyle/>
        <a:p>
          <a:endParaRPr lang="en-GB"/>
        </a:p>
      </dgm:t>
    </dgm:pt>
    <dgm:pt modelId="{855F31D5-E1E8-4227-BFAD-B7C88110BDD6}" type="sibTrans" cxnId="{EDA399B8-DDAF-4883-BA98-F6063CAE95EE}">
      <dgm:prSet/>
      <dgm:spPr/>
      <dgm:t>
        <a:bodyPr/>
        <a:lstStyle/>
        <a:p>
          <a:endParaRPr lang="en-GB"/>
        </a:p>
      </dgm:t>
    </dgm:pt>
    <dgm:pt modelId="{162E8A58-4BDA-44C5-A65F-66D49C64CCBD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Affected by HIV/AIDS</a:t>
          </a:r>
          <a:endParaRPr lang="en-GB" dirty="0"/>
        </a:p>
      </dgm:t>
    </dgm:pt>
    <dgm:pt modelId="{5218D23D-32B6-45B5-A343-2D662D1FAB11}" type="parTrans" cxnId="{D31D89C3-A69D-4489-A87F-48F291F7AB39}">
      <dgm:prSet/>
      <dgm:spPr/>
      <dgm:t>
        <a:bodyPr/>
        <a:lstStyle/>
        <a:p>
          <a:endParaRPr lang="en-GB"/>
        </a:p>
      </dgm:t>
    </dgm:pt>
    <dgm:pt modelId="{98A8CADB-9449-4FAE-9CD6-89C1233E8896}" type="sibTrans" cxnId="{D31D89C3-A69D-4489-A87F-48F291F7AB39}">
      <dgm:prSet/>
      <dgm:spPr/>
      <dgm:t>
        <a:bodyPr/>
        <a:lstStyle/>
        <a:p>
          <a:endParaRPr lang="en-GB"/>
        </a:p>
      </dgm:t>
    </dgm:pt>
    <dgm:pt modelId="{1F410097-78C2-4487-89C1-BFAB74FD09C5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Coming from youth-headed HH and particularly poor families</a:t>
          </a:r>
          <a:endParaRPr lang="en-GB" dirty="0"/>
        </a:p>
      </dgm:t>
    </dgm:pt>
    <dgm:pt modelId="{2C1AEC6D-A0F0-41FC-9B47-10CDE6813534}" type="parTrans" cxnId="{F9D927CC-339C-4DB9-B4FD-83BDBFA870E4}">
      <dgm:prSet/>
      <dgm:spPr/>
      <dgm:t>
        <a:bodyPr/>
        <a:lstStyle/>
        <a:p>
          <a:endParaRPr lang="en-GB"/>
        </a:p>
      </dgm:t>
    </dgm:pt>
    <dgm:pt modelId="{18235BEE-EE26-479C-B66D-E733DCC30D7D}" type="sibTrans" cxnId="{F9D927CC-339C-4DB9-B4FD-83BDBFA870E4}">
      <dgm:prSet/>
      <dgm:spPr/>
      <dgm:t>
        <a:bodyPr/>
        <a:lstStyle/>
        <a:p>
          <a:endParaRPr lang="en-GB"/>
        </a:p>
      </dgm:t>
    </dgm:pt>
    <dgm:pt modelId="{9FA71EEA-22EA-4A38-ABF1-F3C8C5C5BD97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At least 100 staff (30% female) from national, regional and district government authorities</a:t>
          </a:r>
          <a:endParaRPr lang="en-GB" dirty="0"/>
        </a:p>
      </dgm:t>
    </dgm:pt>
    <dgm:pt modelId="{B27778A3-9497-40A6-868C-094ADDDFD3BC}" type="parTrans" cxnId="{AB52DC11-EE15-40B8-8B23-37DFA8CC3416}">
      <dgm:prSet/>
      <dgm:spPr/>
      <dgm:t>
        <a:bodyPr/>
        <a:lstStyle/>
        <a:p>
          <a:endParaRPr lang="en-GB"/>
        </a:p>
      </dgm:t>
    </dgm:pt>
    <dgm:pt modelId="{2D3384AB-1665-4F2A-B14D-0FAAC4CC6229}" type="sibTrans" cxnId="{AB52DC11-EE15-40B8-8B23-37DFA8CC3416}">
      <dgm:prSet/>
      <dgm:spPr/>
      <dgm:t>
        <a:bodyPr/>
        <a:lstStyle/>
        <a:p>
          <a:endParaRPr lang="en-GB"/>
        </a:p>
      </dgm:t>
    </dgm:pt>
    <dgm:pt modelId="{33C2EAB1-EB10-4FF8-8782-FD656C042A9D}">
      <dgm:prSet phldrT="[Text]"/>
      <dgm:spPr>
        <a:solidFill>
          <a:srgbClr val="A4D3FA">
            <a:alpha val="90000"/>
          </a:srgbClr>
        </a:solidFill>
      </dgm:spPr>
      <dgm:t>
        <a:bodyPr/>
        <a:lstStyle/>
        <a:p>
          <a:r>
            <a:rPr lang="en-GB" dirty="0" smtClean="0"/>
            <a:t>90 VETA instructors (30% female)</a:t>
          </a:r>
          <a:endParaRPr lang="en-GB" dirty="0"/>
        </a:p>
      </dgm:t>
    </dgm:pt>
    <dgm:pt modelId="{9F075DC2-F0B9-4D8E-BDBB-3042BEA9CF12}" type="parTrans" cxnId="{39124915-7812-47A6-A8A9-32A44A3D8701}">
      <dgm:prSet/>
      <dgm:spPr/>
      <dgm:t>
        <a:bodyPr/>
        <a:lstStyle/>
        <a:p>
          <a:endParaRPr lang="en-GB"/>
        </a:p>
      </dgm:t>
    </dgm:pt>
    <dgm:pt modelId="{3E871DAD-174B-4E9C-AF11-3B4D61747221}" type="sibTrans" cxnId="{39124915-7812-47A6-A8A9-32A44A3D8701}">
      <dgm:prSet/>
      <dgm:spPr/>
      <dgm:t>
        <a:bodyPr/>
        <a:lstStyle/>
        <a:p>
          <a:endParaRPr lang="en-GB"/>
        </a:p>
      </dgm:t>
    </dgm:pt>
    <dgm:pt modelId="{25A6B1CA-6F8E-4886-A8F1-D48092C0EEEB}" type="pres">
      <dgm:prSet presAssocID="{FDBC3EEF-8BB5-44D4-A492-B49E81579F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6522CB-847B-4DE4-9B4B-0CFE35FB4759}" type="pres">
      <dgm:prSet presAssocID="{CD03A339-AE39-40B4-B3F8-6FC79B2D5690}" presName="composite" presStyleCnt="0"/>
      <dgm:spPr/>
    </dgm:pt>
    <dgm:pt modelId="{8487299E-56E2-4A00-BAE1-A858D4CDD786}" type="pres">
      <dgm:prSet presAssocID="{CD03A339-AE39-40B4-B3F8-6FC79B2D56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48F66-2911-4DFA-8C7B-BCDB6C54A18B}" type="pres">
      <dgm:prSet presAssocID="{CD03A339-AE39-40B4-B3F8-6FC79B2D56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029BA-6905-46B4-9C11-0043B6B5B074}" type="pres">
      <dgm:prSet presAssocID="{4C892132-8A3F-4212-97A7-072582CAD340}" presName="space" presStyleCnt="0"/>
      <dgm:spPr/>
    </dgm:pt>
    <dgm:pt modelId="{B7CAF13B-2AF9-4EF3-9419-82F01F4289DF}" type="pres">
      <dgm:prSet presAssocID="{E9800F2B-A413-44DE-8F4A-46217FCF6C27}" presName="composite" presStyleCnt="0"/>
      <dgm:spPr/>
    </dgm:pt>
    <dgm:pt modelId="{679ADA1B-83C2-4C6B-BDE6-9EC4E0399FE6}" type="pres">
      <dgm:prSet presAssocID="{E9800F2B-A413-44DE-8F4A-46217FCF6C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F62A3-A79D-44EA-8713-AFC00F697CF1}" type="pres">
      <dgm:prSet presAssocID="{E9800F2B-A413-44DE-8F4A-46217FCF6C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38A331-744A-465B-A8D5-EA605337479F}" type="presOf" srcId="{1E45DE01-D800-4272-AD68-55E3030523C9}" destId="{C1448F66-2911-4DFA-8C7B-BCDB6C54A18B}" srcOrd="0" destOrd="4" presId="urn:microsoft.com/office/officeart/2005/8/layout/hList1"/>
    <dgm:cxn modelId="{599AE4F2-869B-4CF9-8D79-2E1D86B2D2A3}" type="presOf" srcId="{FDBC3EEF-8BB5-44D4-A492-B49E81579F4A}" destId="{25A6B1CA-6F8E-4886-A8F1-D48092C0EEEB}" srcOrd="0" destOrd="0" presId="urn:microsoft.com/office/officeart/2005/8/layout/hList1"/>
    <dgm:cxn modelId="{339DF048-EF42-4007-95F3-B9417750D5D2}" type="presOf" srcId="{C112572B-F002-4AD9-97E1-64D27A4019A1}" destId="{551F62A3-A79D-44EA-8713-AFC00F697CF1}" srcOrd="0" destOrd="0" presId="urn:microsoft.com/office/officeart/2005/8/layout/hList1"/>
    <dgm:cxn modelId="{3A9F0451-565A-49BB-9A22-71BF46739328}" srcId="{E9800F2B-A413-44DE-8F4A-46217FCF6C27}" destId="{000FC25B-FACB-419D-A308-400D9889DF2A}" srcOrd="1" destOrd="0" parTransId="{FD71A5D9-366A-4FE6-8B71-1B089FBD8E3D}" sibTransId="{AD08AA70-DC7C-4617-AA2A-FD9CA0F0E191}"/>
    <dgm:cxn modelId="{1CF622A5-B7BF-4E5F-B769-DD920E3950D6}" type="presOf" srcId="{33C2EAB1-EB10-4FF8-8782-FD656C042A9D}" destId="{551F62A3-A79D-44EA-8713-AFC00F697CF1}" srcOrd="0" destOrd="3" presId="urn:microsoft.com/office/officeart/2005/8/layout/hList1"/>
    <dgm:cxn modelId="{842B0567-FAB3-4DCF-9D62-3EE2BDCA51DB}" srcId="{E9800F2B-A413-44DE-8F4A-46217FCF6C27}" destId="{C112572B-F002-4AD9-97E1-64D27A4019A1}" srcOrd="0" destOrd="0" parTransId="{85F1512F-55DF-4BE3-B0EA-B52AC4EE2655}" sibTransId="{54770752-3079-496D-8782-B74008E36AF6}"/>
    <dgm:cxn modelId="{24D7C6B5-0DD1-4D01-9E83-BF21BBBEA0D7}" type="presOf" srcId="{D6EA582A-5EFE-43C1-B50B-15EC2A9FC255}" destId="{C1448F66-2911-4DFA-8C7B-BCDB6C54A18B}" srcOrd="0" destOrd="0" presId="urn:microsoft.com/office/officeart/2005/8/layout/hList1"/>
    <dgm:cxn modelId="{AB52DC11-EE15-40B8-8B23-37DFA8CC3416}" srcId="{E9800F2B-A413-44DE-8F4A-46217FCF6C27}" destId="{9FA71EEA-22EA-4A38-ABF1-F3C8C5C5BD97}" srcOrd="4" destOrd="0" parTransId="{B27778A3-9497-40A6-868C-094ADDDFD3BC}" sibTransId="{2D3384AB-1665-4F2A-B14D-0FAAC4CC6229}"/>
    <dgm:cxn modelId="{D3D78021-EA5B-4190-BA73-2340407F2C8E}" type="presOf" srcId="{B8BC7FDA-14EC-4A47-8801-14A14699903F}" destId="{C1448F66-2911-4DFA-8C7B-BCDB6C54A18B}" srcOrd="0" destOrd="1" presId="urn:microsoft.com/office/officeart/2005/8/layout/hList1"/>
    <dgm:cxn modelId="{36935030-CDF6-4695-BD2C-59F5008BB23D}" srcId="{FDBC3EEF-8BB5-44D4-A492-B49E81579F4A}" destId="{CD03A339-AE39-40B4-B3F8-6FC79B2D5690}" srcOrd="0" destOrd="0" parTransId="{F01DDE20-6402-4AAE-AC64-F6A6CCB5563F}" sibTransId="{4C892132-8A3F-4212-97A7-072582CAD340}"/>
    <dgm:cxn modelId="{B283032F-CB18-42BC-85E3-22DAA62F92CC}" type="presOf" srcId="{E9800F2B-A413-44DE-8F4A-46217FCF6C27}" destId="{679ADA1B-83C2-4C6B-BDE6-9EC4E0399FE6}" srcOrd="0" destOrd="0" presId="urn:microsoft.com/office/officeart/2005/8/layout/hList1"/>
    <dgm:cxn modelId="{B07B4424-5810-44AE-A00A-79114A79B009}" srcId="{FDBC3EEF-8BB5-44D4-A492-B49E81579F4A}" destId="{E9800F2B-A413-44DE-8F4A-46217FCF6C27}" srcOrd="1" destOrd="0" parTransId="{6108C07A-8852-41E8-8F13-B51E61A78265}" sibTransId="{A576146D-07AD-47AD-A05C-CF10F428BA78}"/>
    <dgm:cxn modelId="{0D883B79-A471-4DB4-B287-53F156C1D776}" type="presOf" srcId="{162E8A58-4BDA-44C5-A65F-66D49C64CCBD}" destId="{C1448F66-2911-4DFA-8C7B-BCDB6C54A18B}" srcOrd="0" destOrd="3" presId="urn:microsoft.com/office/officeart/2005/8/layout/hList1"/>
    <dgm:cxn modelId="{D60C8B07-C1DE-446E-BAEB-45E49D5D11C6}" srcId="{CD03A339-AE39-40B4-B3F8-6FC79B2D5690}" destId="{B8BC7FDA-14EC-4A47-8801-14A14699903F}" srcOrd="1" destOrd="0" parTransId="{A265D91F-B525-451A-AD6C-DEA216530DDB}" sibTransId="{F1373CAB-8B2A-401D-9AF0-C5A284656D6C}"/>
    <dgm:cxn modelId="{459EBB92-69D7-4FC0-906D-A01F777970A0}" type="presOf" srcId="{9FA71EEA-22EA-4A38-ABF1-F3C8C5C5BD97}" destId="{551F62A3-A79D-44EA-8713-AFC00F697CF1}" srcOrd="0" destOrd="4" presId="urn:microsoft.com/office/officeart/2005/8/layout/hList1"/>
    <dgm:cxn modelId="{D460F294-00C7-43A8-AA98-BEA82F2C327E}" type="presOf" srcId="{000FC25B-FACB-419D-A308-400D9889DF2A}" destId="{551F62A3-A79D-44EA-8713-AFC00F697CF1}" srcOrd="0" destOrd="1" presId="urn:microsoft.com/office/officeart/2005/8/layout/hList1"/>
    <dgm:cxn modelId="{C7927C51-6731-4A8B-8D2D-7E844FE38996}" type="presOf" srcId="{1F410097-78C2-4487-89C1-BFAB74FD09C5}" destId="{C1448F66-2911-4DFA-8C7B-BCDB6C54A18B}" srcOrd="0" destOrd="5" presId="urn:microsoft.com/office/officeart/2005/8/layout/hList1"/>
    <dgm:cxn modelId="{9765D50B-AC6F-47B7-8311-7F1A7CB08C7C}" srcId="{E9800F2B-A413-44DE-8F4A-46217FCF6C27}" destId="{8EF15171-EAE7-4487-8241-E43FE52C6621}" srcOrd="2" destOrd="0" parTransId="{0726AD0E-3DD5-4064-AB07-C11181D5D7B0}" sibTransId="{909C92C8-5930-4B77-92FC-59740DB6E420}"/>
    <dgm:cxn modelId="{D31D89C3-A69D-4489-A87F-48F291F7AB39}" srcId="{CD03A339-AE39-40B4-B3F8-6FC79B2D5690}" destId="{162E8A58-4BDA-44C5-A65F-66D49C64CCBD}" srcOrd="3" destOrd="0" parTransId="{5218D23D-32B6-45B5-A343-2D662D1FAB11}" sibTransId="{98A8CADB-9449-4FAE-9CD6-89C1233E8896}"/>
    <dgm:cxn modelId="{39124915-7812-47A6-A8A9-32A44A3D8701}" srcId="{E9800F2B-A413-44DE-8F4A-46217FCF6C27}" destId="{33C2EAB1-EB10-4FF8-8782-FD656C042A9D}" srcOrd="3" destOrd="0" parTransId="{9F075DC2-F0B9-4D8E-BDBB-3042BEA9CF12}" sibTransId="{3E871DAD-174B-4E9C-AF11-3B4D61747221}"/>
    <dgm:cxn modelId="{76F4C507-6809-429E-95FF-0EDE3B8D6FD9}" srcId="{CD03A339-AE39-40B4-B3F8-6FC79B2D5690}" destId="{D6EA582A-5EFE-43C1-B50B-15EC2A9FC255}" srcOrd="0" destOrd="0" parTransId="{8C4F2C95-4109-4752-9CB2-04A76CC79B0E}" sibTransId="{A9BC9B38-E46F-427E-B674-2E339A499ABC}"/>
    <dgm:cxn modelId="{E5DB8439-0F08-4C47-8B61-761F91A18236}" srcId="{CD03A339-AE39-40B4-B3F8-6FC79B2D5690}" destId="{08B21F7D-293F-4709-A147-4CAEF21C3DBB}" srcOrd="2" destOrd="0" parTransId="{A25ABE09-0382-43C5-9790-24828DC701E3}" sibTransId="{2DD53114-7E20-44FA-9E3E-6AE79C19D923}"/>
    <dgm:cxn modelId="{9B7B01C9-59E6-4C65-8E77-7CEEB3C671E5}" type="presOf" srcId="{08B21F7D-293F-4709-A147-4CAEF21C3DBB}" destId="{C1448F66-2911-4DFA-8C7B-BCDB6C54A18B}" srcOrd="0" destOrd="2" presId="urn:microsoft.com/office/officeart/2005/8/layout/hList1"/>
    <dgm:cxn modelId="{EDA399B8-DDAF-4883-BA98-F6063CAE95EE}" srcId="{CD03A339-AE39-40B4-B3F8-6FC79B2D5690}" destId="{1E45DE01-D800-4272-AD68-55E3030523C9}" srcOrd="4" destOrd="0" parTransId="{6FDFADBA-B4F0-46AF-89CB-9D55D6B4E82C}" sibTransId="{855F31D5-E1E8-4227-BFAD-B7C88110BDD6}"/>
    <dgm:cxn modelId="{BAF72A95-97FB-41A1-B79B-33B6F2801B6C}" type="presOf" srcId="{CD03A339-AE39-40B4-B3F8-6FC79B2D5690}" destId="{8487299E-56E2-4A00-BAE1-A858D4CDD786}" srcOrd="0" destOrd="0" presId="urn:microsoft.com/office/officeart/2005/8/layout/hList1"/>
    <dgm:cxn modelId="{434B49A8-AEEE-4A13-BB75-3FF7AE5AD166}" type="presOf" srcId="{8EF15171-EAE7-4487-8241-E43FE52C6621}" destId="{551F62A3-A79D-44EA-8713-AFC00F697CF1}" srcOrd="0" destOrd="2" presId="urn:microsoft.com/office/officeart/2005/8/layout/hList1"/>
    <dgm:cxn modelId="{F9D927CC-339C-4DB9-B4FD-83BDBFA870E4}" srcId="{CD03A339-AE39-40B4-B3F8-6FC79B2D5690}" destId="{1F410097-78C2-4487-89C1-BFAB74FD09C5}" srcOrd="5" destOrd="0" parTransId="{2C1AEC6D-A0F0-41FC-9B47-10CDE6813534}" sibTransId="{18235BEE-EE26-479C-B66D-E733DCC30D7D}"/>
    <dgm:cxn modelId="{0C9C71A2-D18C-43F8-A52A-639AC18727AB}" type="presParOf" srcId="{25A6B1CA-6F8E-4886-A8F1-D48092C0EEEB}" destId="{E06522CB-847B-4DE4-9B4B-0CFE35FB4759}" srcOrd="0" destOrd="0" presId="urn:microsoft.com/office/officeart/2005/8/layout/hList1"/>
    <dgm:cxn modelId="{47D590C1-157E-4C9D-BC4B-3BD293D03E8E}" type="presParOf" srcId="{E06522CB-847B-4DE4-9B4B-0CFE35FB4759}" destId="{8487299E-56E2-4A00-BAE1-A858D4CDD786}" srcOrd="0" destOrd="0" presId="urn:microsoft.com/office/officeart/2005/8/layout/hList1"/>
    <dgm:cxn modelId="{7A33FEA6-453A-43CC-BDA0-64D420B344F7}" type="presParOf" srcId="{E06522CB-847B-4DE4-9B4B-0CFE35FB4759}" destId="{C1448F66-2911-4DFA-8C7B-BCDB6C54A18B}" srcOrd="1" destOrd="0" presId="urn:microsoft.com/office/officeart/2005/8/layout/hList1"/>
    <dgm:cxn modelId="{1B6CFBBB-524A-4FF8-A500-87DD4391F8AB}" type="presParOf" srcId="{25A6B1CA-6F8E-4886-A8F1-D48092C0EEEB}" destId="{BC6029BA-6905-46B4-9C11-0043B6B5B074}" srcOrd="1" destOrd="0" presId="urn:microsoft.com/office/officeart/2005/8/layout/hList1"/>
    <dgm:cxn modelId="{4EFA90FC-B94C-4270-AB43-E921ABD4AB56}" type="presParOf" srcId="{25A6B1CA-6F8E-4886-A8F1-D48092C0EEEB}" destId="{B7CAF13B-2AF9-4EF3-9419-82F01F4289DF}" srcOrd="2" destOrd="0" presId="urn:microsoft.com/office/officeart/2005/8/layout/hList1"/>
    <dgm:cxn modelId="{56170459-316D-4644-BC73-F72FE07A0B37}" type="presParOf" srcId="{B7CAF13B-2AF9-4EF3-9419-82F01F4289DF}" destId="{679ADA1B-83C2-4C6B-BDE6-9EC4E0399FE6}" srcOrd="0" destOrd="0" presId="urn:microsoft.com/office/officeart/2005/8/layout/hList1"/>
    <dgm:cxn modelId="{E8448F29-7737-4884-9F77-73BDDC6C401B}" type="presParOf" srcId="{B7CAF13B-2AF9-4EF3-9419-82F01F4289DF}" destId="{551F62A3-A79D-44EA-8713-AFC00F697C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2A8BA-193E-4971-9EC7-1DDCA12AD2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C87D85-0BA6-423B-85D5-095FD446C58B}">
      <dgm:prSet phldrT="[Text]"/>
      <dgm:spPr>
        <a:solidFill>
          <a:srgbClr val="A4D3FA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VSO</a:t>
          </a:r>
          <a:endParaRPr lang="en-GB" dirty="0">
            <a:solidFill>
              <a:schemeClr val="tx1"/>
            </a:solidFill>
          </a:endParaRPr>
        </a:p>
      </dgm:t>
    </dgm:pt>
    <dgm:pt modelId="{0C388A68-8304-4BFC-9E85-01BFDEBCC596}" type="parTrans" cxnId="{CBCD9D0A-D753-4E18-AD55-8F4C27AF6E0C}">
      <dgm:prSet/>
      <dgm:spPr/>
      <dgm:t>
        <a:bodyPr/>
        <a:lstStyle/>
        <a:p>
          <a:endParaRPr lang="en-GB"/>
        </a:p>
      </dgm:t>
    </dgm:pt>
    <dgm:pt modelId="{612551E4-6FB8-4BD0-9DD1-339909519A61}" type="sibTrans" cxnId="{CBCD9D0A-D753-4E18-AD55-8F4C27AF6E0C}">
      <dgm:prSet/>
      <dgm:spPr/>
      <dgm:t>
        <a:bodyPr/>
        <a:lstStyle/>
        <a:p>
          <a:endParaRPr lang="en-GB"/>
        </a:p>
      </dgm:t>
    </dgm:pt>
    <dgm:pt modelId="{61A0497E-CF72-4CC6-A9E6-EDD51FA35491}">
      <dgm:prSet phldrT="[Text]"/>
      <dgm:spPr>
        <a:solidFill>
          <a:srgbClr val="A4D3FA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VETA</a:t>
          </a:r>
          <a:endParaRPr lang="en-GB" dirty="0">
            <a:solidFill>
              <a:schemeClr val="tx1"/>
            </a:solidFill>
          </a:endParaRPr>
        </a:p>
      </dgm:t>
    </dgm:pt>
    <dgm:pt modelId="{64600DC7-47AA-4A71-BBC6-0D3C1A80A75F}" type="parTrans" cxnId="{8C820A8F-7B27-453E-B8EB-D0181CA2F4CE}">
      <dgm:prSet/>
      <dgm:spPr/>
      <dgm:t>
        <a:bodyPr/>
        <a:lstStyle/>
        <a:p>
          <a:endParaRPr lang="en-GB"/>
        </a:p>
      </dgm:t>
    </dgm:pt>
    <dgm:pt modelId="{03D83B0B-14AE-477E-82A2-21170DF6D50E}" type="sibTrans" cxnId="{8C820A8F-7B27-453E-B8EB-D0181CA2F4CE}">
      <dgm:prSet/>
      <dgm:spPr/>
      <dgm:t>
        <a:bodyPr/>
        <a:lstStyle/>
        <a:p>
          <a:endParaRPr lang="en-GB"/>
        </a:p>
      </dgm:t>
    </dgm:pt>
    <dgm:pt modelId="{CDCF4904-60E3-4D97-A34D-D881BDFF0E33}">
      <dgm:prSet phldrT="[Text]"/>
      <dgm:spPr>
        <a:solidFill>
          <a:srgbClr val="A4D3FA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UHIKI</a:t>
          </a:r>
          <a:endParaRPr lang="en-GB" dirty="0">
            <a:solidFill>
              <a:schemeClr val="tx1"/>
            </a:solidFill>
          </a:endParaRPr>
        </a:p>
      </dgm:t>
    </dgm:pt>
    <dgm:pt modelId="{EE4E45DA-52A5-4049-B0C6-4E3BC0A20186}" type="parTrans" cxnId="{7C0E19A2-942A-47CF-9D96-C622E5C2618A}">
      <dgm:prSet/>
      <dgm:spPr/>
      <dgm:t>
        <a:bodyPr/>
        <a:lstStyle/>
        <a:p>
          <a:endParaRPr lang="en-GB"/>
        </a:p>
      </dgm:t>
    </dgm:pt>
    <dgm:pt modelId="{222E2631-D376-472C-9669-016E4DF84969}" type="sibTrans" cxnId="{7C0E19A2-942A-47CF-9D96-C622E5C2618A}">
      <dgm:prSet/>
      <dgm:spPr/>
      <dgm:t>
        <a:bodyPr/>
        <a:lstStyle/>
        <a:p>
          <a:endParaRPr lang="en-GB"/>
        </a:p>
      </dgm:t>
    </dgm:pt>
    <dgm:pt modelId="{10DFF5EC-8F60-4691-AF97-8359D9A767E4}">
      <dgm:prSet phldrT="[Text]"/>
      <dgm:spPr>
        <a:solidFill>
          <a:srgbClr val="A4D3FA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Plan</a:t>
          </a:r>
          <a:endParaRPr lang="en-GB" dirty="0">
            <a:solidFill>
              <a:schemeClr val="tx1"/>
            </a:solidFill>
          </a:endParaRPr>
        </a:p>
      </dgm:t>
    </dgm:pt>
    <dgm:pt modelId="{9BE0ECCE-1B05-4D0C-8EF1-849A456BCD53}" type="parTrans" cxnId="{76B88040-0916-4163-9B83-D4FA9B60E37E}">
      <dgm:prSet/>
      <dgm:spPr/>
      <dgm:t>
        <a:bodyPr/>
        <a:lstStyle/>
        <a:p>
          <a:endParaRPr lang="en-GB"/>
        </a:p>
      </dgm:t>
    </dgm:pt>
    <dgm:pt modelId="{570CA578-376A-4DF9-B7E3-20F1F0791C27}" type="sibTrans" cxnId="{76B88040-0916-4163-9B83-D4FA9B60E37E}">
      <dgm:prSet/>
      <dgm:spPr/>
      <dgm:t>
        <a:bodyPr/>
        <a:lstStyle/>
        <a:p>
          <a:endParaRPr lang="en-GB"/>
        </a:p>
      </dgm:t>
    </dgm:pt>
    <dgm:pt modelId="{2D7EDC97-76DD-4EBC-B3CF-84153C9539B5}">
      <dgm:prSet phldrT="[Text]"/>
      <dgm:spPr>
        <a:solidFill>
          <a:srgbClr val="A4D3FA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CODERT</a:t>
          </a:r>
          <a:endParaRPr lang="en-GB" dirty="0">
            <a:solidFill>
              <a:schemeClr val="tx1"/>
            </a:solidFill>
          </a:endParaRPr>
        </a:p>
      </dgm:t>
    </dgm:pt>
    <dgm:pt modelId="{B6F3481A-FF7B-4B80-8218-B98FDB999B45}" type="parTrans" cxnId="{EDCD3D6B-4557-4E8A-A0BF-CA9050A78126}">
      <dgm:prSet/>
      <dgm:spPr/>
      <dgm:t>
        <a:bodyPr/>
        <a:lstStyle/>
        <a:p>
          <a:endParaRPr lang="en-GB"/>
        </a:p>
      </dgm:t>
    </dgm:pt>
    <dgm:pt modelId="{2401CC62-4DE3-4BFC-9087-97AD412F7D87}" type="sibTrans" cxnId="{EDCD3D6B-4557-4E8A-A0BF-CA9050A78126}">
      <dgm:prSet/>
      <dgm:spPr/>
      <dgm:t>
        <a:bodyPr/>
        <a:lstStyle/>
        <a:p>
          <a:endParaRPr lang="en-GB"/>
        </a:p>
      </dgm:t>
    </dgm:pt>
    <dgm:pt modelId="{806D5A0A-E660-41CF-B413-3041888A092E}" type="pres">
      <dgm:prSet presAssocID="{1502A8BA-193E-4971-9EC7-1DDCA12AD26B}" presName="compositeShape" presStyleCnt="0">
        <dgm:presLayoutVars>
          <dgm:chMax val="7"/>
          <dgm:dir/>
          <dgm:resizeHandles val="exact"/>
        </dgm:presLayoutVars>
      </dgm:prSet>
      <dgm:spPr/>
    </dgm:pt>
    <dgm:pt modelId="{9419AA36-5789-4642-8567-1498244C0126}" type="pres">
      <dgm:prSet presAssocID="{1502A8BA-193E-4971-9EC7-1DDCA12AD26B}" presName="wedge1" presStyleLbl="node1" presStyleIdx="0" presStyleCnt="5"/>
      <dgm:spPr/>
      <dgm:t>
        <a:bodyPr/>
        <a:lstStyle/>
        <a:p>
          <a:endParaRPr lang="en-GB"/>
        </a:p>
      </dgm:t>
    </dgm:pt>
    <dgm:pt modelId="{38059FB7-45C1-4C46-992D-7A4598DDFEC1}" type="pres">
      <dgm:prSet presAssocID="{1502A8BA-193E-4971-9EC7-1DDCA12AD26B}" presName="dummy1a" presStyleCnt="0"/>
      <dgm:spPr/>
    </dgm:pt>
    <dgm:pt modelId="{2BF34917-1262-4E02-9947-1C2C217AB38B}" type="pres">
      <dgm:prSet presAssocID="{1502A8BA-193E-4971-9EC7-1DDCA12AD26B}" presName="dummy1b" presStyleCnt="0"/>
      <dgm:spPr/>
    </dgm:pt>
    <dgm:pt modelId="{2C267A42-218C-4430-A17B-38CD21C0F725}" type="pres">
      <dgm:prSet presAssocID="{1502A8BA-193E-4971-9EC7-1DDCA12AD26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D6A386-F445-4F76-8107-37818BE6E4F3}" type="pres">
      <dgm:prSet presAssocID="{1502A8BA-193E-4971-9EC7-1DDCA12AD26B}" presName="wedge2" presStyleLbl="node1" presStyleIdx="1" presStyleCnt="5"/>
      <dgm:spPr/>
      <dgm:t>
        <a:bodyPr/>
        <a:lstStyle/>
        <a:p>
          <a:endParaRPr lang="en-GB"/>
        </a:p>
      </dgm:t>
    </dgm:pt>
    <dgm:pt modelId="{49870F83-E074-486D-97BD-2612577F05A1}" type="pres">
      <dgm:prSet presAssocID="{1502A8BA-193E-4971-9EC7-1DDCA12AD26B}" presName="dummy2a" presStyleCnt="0"/>
      <dgm:spPr/>
    </dgm:pt>
    <dgm:pt modelId="{74BC8238-B071-447F-8E8A-27FA11BD9167}" type="pres">
      <dgm:prSet presAssocID="{1502A8BA-193E-4971-9EC7-1DDCA12AD26B}" presName="dummy2b" presStyleCnt="0"/>
      <dgm:spPr/>
    </dgm:pt>
    <dgm:pt modelId="{BA513C38-BC7F-444F-966F-C9EC78BAF736}" type="pres">
      <dgm:prSet presAssocID="{1502A8BA-193E-4971-9EC7-1DDCA12AD26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99F5B-132D-4DE8-B524-AA3CFEC3CA68}" type="pres">
      <dgm:prSet presAssocID="{1502A8BA-193E-4971-9EC7-1DDCA12AD26B}" presName="wedge3" presStyleLbl="node1" presStyleIdx="2" presStyleCnt="5"/>
      <dgm:spPr/>
      <dgm:t>
        <a:bodyPr/>
        <a:lstStyle/>
        <a:p>
          <a:endParaRPr lang="en-GB"/>
        </a:p>
      </dgm:t>
    </dgm:pt>
    <dgm:pt modelId="{A698C0D3-1748-4674-9862-DE79568FD44D}" type="pres">
      <dgm:prSet presAssocID="{1502A8BA-193E-4971-9EC7-1DDCA12AD26B}" presName="dummy3a" presStyleCnt="0"/>
      <dgm:spPr/>
    </dgm:pt>
    <dgm:pt modelId="{66A1E58A-CEBF-4F87-9FA9-64867475AD89}" type="pres">
      <dgm:prSet presAssocID="{1502A8BA-193E-4971-9EC7-1DDCA12AD26B}" presName="dummy3b" presStyleCnt="0"/>
      <dgm:spPr/>
    </dgm:pt>
    <dgm:pt modelId="{0B8F156B-24B9-4D00-8062-E56CA37E7B5D}" type="pres">
      <dgm:prSet presAssocID="{1502A8BA-193E-4971-9EC7-1DDCA12AD26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5E3F66-AC8F-499F-B8B9-F3BB94EEE365}" type="pres">
      <dgm:prSet presAssocID="{1502A8BA-193E-4971-9EC7-1DDCA12AD26B}" presName="wedge4" presStyleLbl="node1" presStyleIdx="3" presStyleCnt="5"/>
      <dgm:spPr/>
      <dgm:t>
        <a:bodyPr/>
        <a:lstStyle/>
        <a:p>
          <a:endParaRPr lang="en-GB"/>
        </a:p>
      </dgm:t>
    </dgm:pt>
    <dgm:pt modelId="{2D998EE6-C8A9-4F99-AA0B-C159CD722D68}" type="pres">
      <dgm:prSet presAssocID="{1502A8BA-193E-4971-9EC7-1DDCA12AD26B}" presName="dummy4a" presStyleCnt="0"/>
      <dgm:spPr/>
    </dgm:pt>
    <dgm:pt modelId="{6D573429-124A-4769-AAB0-59DBA0E28DBC}" type="pres">
      <dgm:prSet presAssocID="{1502A8BA-193E-4971-9EC7-1DDCA12AD26B}" presName="dummy4b" presStyleCnt="0"/>
      <dgm:spPr/>
    </dgm:pt>
    <dgm:pt modelId="{87D25772-4208-4E9A-A492-B6664A807419}" type="pres">
      <dgm:prSet presAssocID="{1502A8BA-193E-4971-9EC7-1DDCA12AD26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5A0130-5B32-449A-AD36-5CAC6F7D10C2}" type="pres">
      <dgm:prSet presAssocID="{1502A8BA-193E-4971-9EC7-1DDCA12AD26B}" presName="wedge5" presStyleLbl="node1" presStyleIdx="4" presStyleCnt="5"/>
      <dgm:spPr/>
      <dgm:t>
        <a:bodyPr/>
        <a:lstStyle/>
        <a:p>
          <a:endParaRPr lang="en-GB"/>
        </a:p>
      </dgm:t>
    </dgm:pt>
    <dgm:pt modelId="{D3CDB7D0-6B41-43ED-86E3-3F988502910B}" type="pres">
      <dgm:prSet presAssocID="{1502A8BA-193E-4971-9EC7-1DDCA12AD26B}" presName="dummy5a" presStyleCnt="0"/>
      <dgm:spPr/>
    </dgm:pt>
    <dgm:pt modelId="{00D57A32-B8C5-493D-93CA-2DCB0FABA313}" type="pres">
      <dgm:prSet presAssocID="{1502A8BA-193E-4971-9EC7-1DDCA12AD26B}" presName="dummy5b" presStyleCnt="0"/>
      <dgm:spPr/>
    </dgm:pt>
    <dgm:pt modelId="{04D6E726-02E6-4EAC-8E46-6A610EDA221E}" type="pres">
      <dgm:prSet presAssocID="{1502A8BA-193E-4971-9EC7-1DDCA12AD26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64D430-0E6F-4EFB-AFC2-6268F6BDC8ED}" type="pres">
      <dgm:prSet presAssocID="{612551E4-6FB8-4BD0-9DD1-339909519A61}" presName="arrowWedge1" presStyleLbl="fgSibTrans2D1" presStyleIdx="0" presStyleCnt="5"/>
      <dgm:spPr/>
    </dgm:pt>
    <dgm:pt modelId="{B3134133-72AE-48C0-8458-E24D2A34F51B}" type="pres">
      <dgm:prSet presAssocID="{2401CC62-4DE3-4BFC-9087-97AD412F7D87}" presName="arrowWedge2" presStyleLbl="fgSibTrans2D1" presStyleIdx="1" presStyleCnt="5"/>
      <dgm:spPr/>
    </dgm:pt>
    <dgm:pt modelId="{BEE26792-1F3D-414F-9127-81523BB977E7}" type="pres">
      <dgm:prSet presAssocID="{03D83B0B-14AE-477E-82A2-21170DF6D50E}" presName="arrowWedge3" presStyleLbl="fgSibTrans2D1" presStyleIdx="2" presStyleCnt="5"/>
      <dgm:spPr/>
    </dgm:pt>
    <dgm:pt modelId="{3D24C773-4CE6-4FBB-AFA1-8F3E1E2A028B}" type="pres">
      <dgm:prSet presAssocID="{222E2631-D376-472C-9669-016E4DF84969}" presName="arrowWedge4" presStyleLbl="fgSibTrans2D1" presStyleIdx="3" presStyleCnt="5"/>
      <dgm:spPr/>
    </dgm:pt>
    <dgm:pt modelId="{E906FB6A-EC90-46DF-A482-46C031DB4BB8}" type="pres">
      <dgm:prSet presAssocID="{570CA578-376A-4DF9-B7E3-20F1F0791C27}" presName="arrowWedge5" presStyleLbl="fgSibTrans2D1" presStyleIdx="4" presStyleCnt="5"/>
      <dgm:spPr/>
    </dgm:pt>
  </dgm:ptLst>
  <dgm:cxnLst>
    <dgm:cxn modelId="{43989FFE-E6D7-4B3D-AFBE-FB578CF2071C}" type="presOf" srcId="{61A0497E-CF72-4CC6-A9E6-EDD51FA35491}" destId="{08F99F5B-132D-4DE8-B524-AA3CFEC3CA68}" srcOrd="0" destOrd="0" presId="urn:microsoft.com/office/officeart/2005/8/layout/cycle8"/>
    <dgm:cxn modelId="{88D5CF2A-102C-4AE4-A56C-9F3882486C9B}" type="presOf" srcId="{CDCF4904-60E3-4D97-A34D-D881BDFF0E33}" destId="{EA5E3F66-AC8F-499F-B8B9-F3BB94EEE365}" srcOrd="0" destOrd="0" presId="urn:microsoft.com/office/officeart/2005/8/layout/cycle8"/>
    <dgm:cxn modelId="{CEAC4F36-124E-4B1C-8C59-AE9A319B38BF}" type="presOf" srcId="{77C87D85-0BA6-423B-85D5-095FD446C58B}" destId="{9419AA36-5789-4642-8567-1498244C0126}" srcOrd="0" destOrd="0" presId="urn:microsoft.com/office/officeart/2005/8/layout/cycle8"/>
    <dgm:cxn modelId="{9B3B661D-A2EA-49CC-9169-EB9E1DE68E84}" type="presOf" srcId="{10DFF5EC-8F60-4691-AF97-8359D9A767E4}" destId="{DD5A0130-5B32-449A-AD36-5CAC6F7D10C2}" srcOrd="0" destOrd="0" presId="urn:microsoft.com/office/officeart/2005/8/layout/cycle8"/>
    <dgm:cxn modelId="{7C0E19A2-942A-47CF-9D96-C622E5C2618A}" srcId="{1502A8BA-193E-4971-9EC7-1DDCA12AD26B}" destId="{CDCF4904-60E3-4D97-A34D-D881BDFF0E33}" srcOrd="3" destOrd="0" parTransId="{EE4E45DA-52A5-4049-B0C6-4E3BC0A20186}" sibTransId="{222E2631-D376-472C-9669-016E4DF84969}"/>
    <dgm:cxn modelId="{3B9DE91A-4FE3-4DE4-8A1E-1C2BAE184CEF}" type="presOf" srcId="{10DFF5EC-8F60-4691-AF97-8359D9A767E4}" destId="{04D6E726-02E6-4EAC-8E46-6A610EDA221E}" srcOrd="1" destOrd="0" presId="urn:microsoft.com/office/officeart/2005/8/layout/cycle8"/>
    <dgm:cxn modelId="{B34808E6-D1C0-4559-881F-FDF845FD4E53}" type="presOf" srcId="{CDCF4904-60E3-4D97-A34D-D881BDFF0E33}" destId="{87D25772-4208-4E9A-A492-B6664A807419}" srcOrd="1" destOrd="0" presId="urn:microsoft.com/office/officeart/2005/8/layout/cycle8"/>
    <dgm:cxn modelId="{32D0529B-8474-4EEA-B906-20446CA8E528}" type="presOf" srcId="{2D7EDC97-76DD-4EBC-B3CF-84153C9539B5}" destId="{FCD6A386-F445-4F76-8107-37818BE6E4F3}" srcOrd="0" destOrd="0" presId="urn:microsoft.com/office/officeart/2005/8/layout/cycle8"/>
    <dgm:cxn modelId="{287A3E98-414A-437A-9F63-A3092BBE2159}" type="presOf" srcId="{77C87D85-0BA6-423B-85D5-095FD446C58B}" destId="{2C267A42-218C-4430-A17B-38CD21C0F725}" srcOrd="1" destOrd="0" presId="urn:microsoft.com/office/officeart/2005/8/layout/cycle8"/>
    <dgm:cxn modelId="{ACB93125-2DB0-4ED5-87BD-67B69A2FADBA}" type="presOf" srcId="{1502A8BA-193E-4971-9EC7-1DDCA12AD26B}" destId="{806D5A0A-E660-41CF-B413-3041888A092E}" srcOrd="0" destOrd="0" presId="urn:microsoft.com/office/officeart/2005/8/layout/cycle8"/>
    <dgm:cxn modelId="{76B88040-0916-4163-9B83-D4FA9B60E37E}" srcId="{1502A8BA-193E-4971-9EC7-1DDCA12AD26B}" destId="{10DFF5EC-8F60-4691-AF97-8359D9A767E4}" srcOrd="4" destOrd="0" parTransId="{9BE0ECCE-1B05-4D0C-8EF1-849A456BCD53}" sibTransId="{570CA578-376A-4DF9-B7E3-20F1F0791C27}"/>
    <dgm:cxn modelId="{CBCD9D0A-D753-4E18-AD55-8F4C27AF6E0C}" srcId="{1502A8BA-193E-4971-9EC7-1DDCA12AD26B}" destId="{77C87D85-0BA6-423B-85D5-095FD446C58B}" srcOrd="0" destOrd="0" parTransId="{0C388A68-8304-4BFC-9E85-01BFDEBCC596}" sibTransId="{612551E4-6FB8-4BD0-9DD1-339909519A61}"/>
    <dgm:cxn modelId="{EDCD3D6B-4557-4E8A-A0BF-CA9050A78126}" srcId="{1502A8BA-193E-4971-9EC7-1DDCA12AD26B}" destId="{2D7EDC97-76DD-4EBC-B3CF-84153C9539B5}" srcOrd="1" destOrd="0" parTransId="{B6F3481A-FF7B-4B80-8218-B98FDB999B45}" sibTransId="{2401CC62-4DE3-4BFC-9087-97AD412F7D87}"/>
    <dgm:cxn modelId="{4DBD159A-D7A2-4034-858D-9D9BA880377E}" type="presOf" srcId="{61A0497E-CF72-4CC6-A9E6-EDD51FA35491}" destId="{0B8F156B-24B9-4D00-8062-E56CA37E7B5D}" srcOrd="1" destOrd="0" presId="urn:microsoft.com/office/officeart/2005/8/layout/cycle8"/>
    <dgm:cxn modelId="{8C820A8F-7B27-453E-B8EB-D0181CA2F4CE}" srcId="{1502A8BA-193E-4971-9EC7-1DDCA12AD26B}" destId="{61A0497E-CF72-4CC6-A9E6-EDD51FA35491}" srcOrd="2" destOrd="0" parTransId="{64600DC7-47AA-4A71-BBC6-0D3C1A80A75F}" sibTransId="{03D83B0B-14AE-477E-82A2-21170DF6D50E}"/>
    <dgm:cxn modelId="{74220B96-B84F-40AA-8502-FD0B67DA9BE5}" type="presOf" srcId="{2D7EDC97-76DD-4EBC-B3CF-84153C9539B5}" destId="{BA513C38-BC7F-444F-966F-C9EC78BAF736}" srcOrd="1" destOrd="0" presId="urn:microsoft.com/office/officeart/2005/8/layout/cycle8"/>
    <dgm:cxn modelId="{D249A2DE-2CCC-4DD6-88B7-3AB7F3EA1D62}" type="presParOf" srcId="{806D5A0A-E660-41CF-B413-3041888A092E}" destId="{9419AA36-5789-4642-8567-1498244C0126}" srcOrd="0" destOrd="0" presId="urn:microsoft.com/office/officeart/2005/8/layout/cycle8"/>
    <dgm:cxn modelId="{A3F81D95-C8DF-4423-8D0D-96E41073018C}" type="presParOf" srcId="{806D5A0A-E660-41CF-B413-3041888A092E}" destId="{38059FB7-45C1-4C46-992D-7A4598DDFEC1}" srcOrd="1" destOrd="0" presId="urn:microsoft.com/office/officeart/2005/8/layout/cycle8"/>
    <dgm:cxn modelId="{07E66D26-7828-4693-9F05-717D17828CD9}" type="presParOf" srcId="{806D5A0A-E660-41CF-B413-3041888A092E}" destId="{2BF34917-1262-4E02-9947-1C2C217AB38B}" srcOrd="2" destOrd="0" presId="urn:microsoft.com/office/officeart/2005/8/layout/cycle8"/>
    <dgm:cxn modelId="{BEAAB517-1F79-409F-86B1-09A202309608}" type="presParOf" srcId="{806D5A0A-E660-41CF-B413-3041888A092E}" destId="{2C267A42-218C-4430-A17B-38CD21C0F725}" srcOrd="3" destOrd="0" presId="urn:microsoft.com/office/officeart/2005/8/layout/cycle8"/>
    <dgm:cxn modelId="{E4788B9D-033D-4636-8302-6D491F83492E}" type="presParOf" srcId="{806D5A0A-E660-41CF-B413-3041888A092E}" destId="{FCD6A386-F445-4F76-8107-37818BE6E4F3}" srcOrd="4" destOrd="0" presId="urn:microsoft.com/office/officeart/2005/8/layout/cycle8"/>
    <dgm:cxn modelId="{3060682B-49DF-4EF9-9A68-C11EAD3DD23A}" type="presParOf" srcId="{806D5A0A-E660-41CF-B413-3041888A092E}" destId="{49870F83-E074-486D-97BD-2612577F05A1}" srcOrd="5" destOrd="0" presId="urn:microsoft.com/office/officeart/2005/8/layout/cycle8"/>
    <dgm:cxn modelId="{E4B4DB1D-2AFD-49B4-B6F8-F5FE3A426AB5}" type="presParOf" srcId="{806D5A0A-E660-41CF-B413-3041888A092E}" destId="{74BC8238-B071-447F-8E8A-27FA11BD9167}" srcOrd="6" destOrd="0" presId="urn:microsoft.com/office/officeart/2005/8/layout/cycle8"/>
    <dgm:cxn modelId="{0A9E15D6-A66D-4D33-A295-B2AC1ED88698}" type="presParOf" srcId="{806D5A0A-E660-41CF-B413-3041888A092E}" destId="{BA513C38-BC7F-444F-966F-C9EC78BAF736}" srcOrd="7" destOrd="0" presId="urn:microsoft.com/office/officeart/2005/8/layout/cycle8"/>
    <dgm:cxn modelId="{96BFC89B-10C3-4894-B941-525359437D43}" type="presParOf" srcId="{806D5A0A-E660-41CF-B413-3041888A092E}" destId="{08F99F5B-132D-4DE8-B524-AA3CFEC3CA68}" srcOrd="8" destOrd="0" presId="urn:microsoft.com/office/officeart/2005/8/layout/cycle8"/>
    <dgm:cxn modelId="{86773F34-D72D-48B6-9BC9-FAD159E9B6D6}" type="presParOf" srcId="{806D5A0A-E660-41CF-B413-3041888A092E}" destId="{A698C0D3-1748-4674-9862-DE79568FD44D}" srcOrd="9" destOrd="0" presId="urn:microsoft.com/office/officeart/2005/8/layout/cycle8"/>
    <dgm:cxn modelId="{4C291BB5-933D-4E2A-85B8-5BB52F02F701}" type="presParOf" srcId="{806D5A0A-E660-41CF-B413-3041888A092E}" destId="{66A1E58A-CEBF-4F87-9FA9-64867475AD89}" srcOrd="10" destOrd="0" presId="urn:microsoft.com/office/officeart/2005/8/layout/cycle8"/>
    <dgm:cxn modelId="{C9D17873-5318-451D-AD77-3C09D5450816}" type="presParOf" srcId="{806D5A0A-E660-41CF-B413-3041888A092E}" destId="{0B8F156B-24B9-4D00-8062-E56CA37E7B5D}" srcOrd="11" destOrd="0" presId="urn:microsoft.com/office/officeart/2005/8/layout/cycle8"/>
    <dgm:cxn modelId="{1A78491B-73E6-46F1-9008-7ADF1677A049}" type="presParOf" srcId="{806D5A0A-E660-41CF-B413-3041888A092E}" destId="{EA5E3F66-AC8F-499F-B8B9-F3BB94EEE365}" srcOrd="12" destOrd="0" presId="urn:microsoft.com/office/officeart/2005/8/layout/cycle8"/>
    <dgm:cxn modelId="{E211CB4E-ED78-4B8C-8D32-E9CF91285F5D}" type="presParOf" srcId="{806D5A0A-E660-41CF-B413-3041888A092E}" destId="{2D998EE6-C8A9-4F99-AA0B-C159CD722D68}" srcOrd="13" destOrd="0" presId="urn:microsoft.com/office/officeart/2005/8/layout/cycle8"/>
    <dgm:cxn modelId="{1EA5A650-81B8-4AD9-97D7-88E75CC8E691}" type="presParOf" srcId="{806D5A0A-E660-41CF-B413-3041888A092E}" destId="{6D573429-124A-4769-AAB0-59DBA0E28DBC}" srcOrd="14" destOrd="0" presId="urn:microsoft.com/office/officeart/2005/8/layout/cycle8"/>
    <dgm:cxn modelId="{D90FAD61-3E3D-4939-AD50-347D479B06D6}" type="presParOf" srcId="{806D5A0A-E660-41CF-B413-3041888A092E}" destId="{87D25772-4208-4E9A-A492-B6664A807419}" srcOrd="15" destOrd="0" presId="urn:microsoft.com/office/officeart/2005/8/layout/cycle8"/>
    <dgm:cxn modelId="{75BBE94C-828D-471B-B57B-228318666BAB}" type="presParOf" srcId="{806D5A0A-E660-41CF-B413-3041888A092E}" destId="{DD5A0130-5B32-449A-AD36-5CAC6F7D10C2}" srcOrd="16" destOrd="0" presId="urn:microsoft.com/office/officeart/2005/8/layout/cycle8"/>
    <dgm:cxn modelId="{5983975E-5AD6-4566-B822-E40D0A085ADE}" type="presParOf" srcId="{806D5A0A-E660-41CF-B413-3041888A092E}" destId="{D3CDB7D0-6B41-43ED-86E3-3F988502910B}" srcOrd="17" destOrd="0" presId="urn:microsoft.com/office/officeart/2005/8/layout/cycle8"/>
    <dgm:cxn modelId="{98EC93B1-7274-49DC-8491-651C957E39A2}" type="presParOf" srcId="{806D5A0A-E660-41CF-B413-3041888A092E}" destId="{00D57A32-B8C5-493D-93CA-2DCB0FABA313}" srcOrd="18" destOrd="0" presId="urn:microsoft.com/office/officeart/2005/8/layout/cycle8"/>
    <dgm:cxn modelId="{55BCFE45-65EE-472B-ACCE-8284D3408693}" type="presParOf" srcId="{806D5A0A-E660-41CF-B413-3041888A092E}" destId="{04D6E726-02E6-4EAC-8E46-6A610EDA221E}" srcOrd="19" destOrd="0" presId="urn:microsoft.com/office/officeart/2005/8/layout/cycle8"/>
    <dgm:cxn modelId="{45D970D1-B69E-4F04-97A8-D741EB783AD5}" type="presParOf" srcId="{806D5A0A-E660-41CF-B413-3041888A092E}" destId="{A564D430-0E6F-4EFB-AFC2-6268F6BDC8ED}" srcOrd="20" destOrd="0" presId="urn:microsoft.com/office/officeart/2005/8/layout/cycle8"/>
    <dgm:cxn modelId="{ADB02770-01F7-4747-B7B9-3EBC0794AA97}" type="presParOf" srcId="{806D5A0A-E660-41CF-B413-3041888A092E}" destId="{B3134133-72AE-48C0-8458-E24D2A34F51B}" srcOrd="21" destOrd="0" presId="urn:microsoft.com/office/officeart/2005/8/layout/cycle8"/>
    <dgm:cxn modelId="{B9F64D5D-AC5C-4083-A4EF-FDE3B3793717}" type="presParOf" srcId="{806D5A0A-E660-41CF-B413-3041888A092E}" destId="{BEE26792-1F3D-414F-9127-81523BB977E7}" srcOrd="22" destOrd="0" presId="urn:microsoft.com/office/officeart/2005/8/layout/cycle8"/>
    <dgm:cxn modelId="{3B9358BE-FBA7-463D-A398-E75F3898C1C5}" type="presParOf" srcId="{806D5A0A-E660-41CF-B413-3041888A092E}" destId="{3D24C773-4CE6-4FBB-AFA1-8F3E1E2A028B}" srcOrd="23" destOrd="0" presId="urn:microsoft.com/office/officeart/2005/8/layout/cycle8"/>
    <dgm:cxn modelId="{28FAEEA4-33CD-4BBF-80B7-DFEB06318114}" type="presParOf" srcId="{806D5A0A-E660-41CF-B413-3041888A092E}" destId="{E906FB6A-EC90-46DF-A482-46C031DB4BB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0AE6-239D-4B31-9DA6-85B53271054E}">
      <dsp:nvSpPr>
        <dsp:cNvPr id="0" name=""/>
        <dsp:cNvSpPr/>
      </dsp:nvSpPr>
      <dsp:spPr>
        <a:xfrm>
          <a:off x="1380" y="2314"/>
          <a:ext cx="8589110" cy="674418"/>
        </a:xfrm>
        <a:prstGeom prst="roundRect">
          <a:avLst>
            <a:gd name="adj" fmla="val 10000"/>
          </a:avLst>
        </a:prstGeom>
        <a:solidFill>
          <a:srgbClr val="1853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Overall Objective</a:t>
          </a:r>
          <a:r>
            <a:rPr lang="en-GB" sz="1800" kern="1200" dirty="0" smtClean="0"/>
            <a:t>: To contribute to the reduction of poverty and exclusion amongst vulnerable groups who are dependent on the informal sector in Tanzania</a:t>
          </a:r>
          <a:endParaRPr lang="en-GB" sz="1800" kern="1200" dirty="0"/>
        </a:p>
      </dsp:txBody>
      <dsp:txXfrm>
        <a:off x="21133" y="22067"/>
        <a:ext cx="8549604" cy="634912"/>
      </dsp:txXfrm>
    </dsp:sp>
    <dsp:sp modelId="{5D352C24-41C8-4783-A3B8-409230BAD6D3}">
      <dsp:nvSpPr>
        <dsp:cNvPr id="0" name=""/>
        <dsp:cNvSpPr/>
      </dsp:nvSpPr>
      <dsp:spPr>
        <a:xfrm>
          <a:off x="43378" y="885353"/>
          <a:ext cx="4049586" cy="1494573"/>
        </a:xfrm>
        <a:prstGeom prst="roundRect">
          <a:avLst>
            <a:gd name="adj" fmla="val 10000"/>
          </a:avLst>
        </a:prstGeom>
        <a:solidFill>
          <a:srgbClr val="3B71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Specific Objective 1</a:t>
          </a:r>
          <a:r>
            <a:rPr lang="en-GB" sz="1400" kern="1200" dirty="0" smtClean="0">
              <a:solidFill>
                <a:schemeClr val="tx1"/>
              </a:solidFill>
            </a:rPr>
            <a:t>: To improve and increase opportunities for wage and self-employment among marginalised young men and women dependent on the informal sector in Dar </a:t>
          </a:r>
          <a:r>
            <a:rPr lang="en-GB" sz="1400" kern="1200" dirty="0" err="1" smtClean="0">
              <a:solidFill>
                <a:schemeClr val="tx1"/>
              </a:solidFill>
            </a:rPr>
            <a:t>es</a:t>
          </a:r>
          <a:r>
            <a:rPr lang="en-GB" sz="1400" kern="1200" dirty="0" smtClean="0">
              <a:solidFill>
                <a:schemeClr val="tx1"/>
              </a:solidFill>
            </a:rPr>
            <a:t> Salaam, </a:t>
          </a:r>
          <a:r>
            <a:rPr lang="en-GB" sz="1400" kern="1200" dirty="0" err="1" smtClean="0">
              <a:solidFill>
                <a:schemeClr val="tx1"/>
              </a:solidFill>
            </a:rPr>
            <a:t>Pwani</a:t>
          </a:r>
          <a:r>
            <a:rPr lang="en-GB" sz="1400" kern="1200" dirty="0" smtClean="0">
              <a:solidFill>
                <a:schemeClr val="tx1"/>
              </a:solidFill>
            </a:rPr>
            <a:t>, </a:t>
          </a:r>
          <a:r>
            <a:rPr lang="en-GB" sz="1400" kern="1200" dirty="0" err="1" smtClean="0">
              <a:solidFill>
                <a:schemeClr val="tx1"/>
              </a:solidFill>
            </a:rPr>
            <a:t>Morogoro</a:t>
          </a:r>
          <a:r>
            <a:rPr lang="en-GB" sz="1400" kern="1200" dirty="0" smtClean="0">
              <a:solidFill>
                <a:schemeClr val="tx1"/>
              </a:solidFill>
            </a:rPr>
            <a:t>, </a:t>
          </a:r>
          <a:r>
            <a:rPr lang="en-GB" sz="1400" kern="1200" dirty="0" err="1" smtClean="0">
              <a:solidFill>
                <a:schemeClr val="tx1"/>
              </a:solidFill>
            </a:rPr>
            <a:t>Lindi</a:t>
          </a:r>
          <a:r>
            <a:rPr lang="en-GB" sz="1400" kern="1200" dirty="0" smtClean="0">
              <a:solidFill>
                <a:schemeClr val="tx1"/>
              </a:solidFill>
            </a:rPr>
            <a:t> and </a:t>
          </a:r>
          <a:r>
            <a:rPr lang="en-GB" sz="1400" kern="1200" dirty="0" err="1" smtClean="0">
              <a:solidFill>
                <a:schemeClr val="tx1"/>
              </a:solidFill>
            </a:rPr>
            <a:t>Mtwara</a:t>
          </a:r>
          <a:r>
            <a:rPr lang="en-GB" sz="1400" kern="1200" dirty="0" smtClean="0">
              <a:solidFill>
                <a:schemeClr val="tx1"/>
              </a:solidFill>
            </a:rPr>
            <a:t> regions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87153" y="929128"/>
        <a:ext cx="3962036" cy="1407023"/>
      </dsp:txXfrm>
    </dsp:sp>
    <dsp:sp modelId="{C2E76519-F980-46F6-BDBA-1F952F6244C4}">
      <dsp:nvSpPr>
        <dsp:cNvPr id="0" name=""/>
        <dsp:cNvSpPr/>
      </dsp:nvSpPr>
      <dsp:spPr>
        <a:xfrm>
          <a:off x="9764" y="2520004"/>
          <a:ext cx="2016069" cy="1983350"/>
        </a:xfrm>
        <a:prstGeom prst="roundRect">
          <a:avLst>
            <a:gd name="adj" fmla="val 10000"/>
          </a:avLst>
        </a:prstGeom>
        <a:solidFill>
          <a:srgbClr val="A4D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Result 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9,100 marginalised young men and women have improved market-relevant skills and knowledge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7854" y="2578094"/>
        <a:ext cx="1899889" cy="1867170"/>
      </dsp:txXfrm>
    </dsp:sp>
    <dsp:sp modelId="{68679B64-44FE-4161-A0AD-5B6638357FB8}">
      <dsp:nvSpPr>
        <dsp:cNvPr id="0" name=""/>
        <dsp:cNvSpPr/>
      </dsp:nvSpPr>
      <dsp:spPr>
        <a:xfrm>
          <a:off x="2208227" y="2520281"/>
          <a:ext cx="2016069" cy="1983350"/>
        </a:xfrm>
        <a:prstGeom prst="roundRect">
          <a:avLst>
            <a:gd name="adj" fmla="val 10000"/>
          </a:avLst>
        </a:prstGeom>
        <a:solidFill>
          <a:srgbClr val="A4D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Result 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Marginalised young women and men access financial services and employment opportunities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266317" y="2578371"/>
        <a:ext cx="1899889" cy="1867170"/>
      </dsp:txXfrm>
    </dsp:sp>
    <dsp:sp modelId="{72E9E705-700F-49BB-A1BD-6B183F125F4D}">
      <dsp:nvSpPr>
        <dsp:cNvPr id="0" name=""/>
        <dsp:cNvSpPr/>
      </dsp:nvSpPr>
      <dsp:spPr>
        <a:xfrm>
          <a:off x="4295928" y="885353"/>
          <a:ext cx="4286179" cy="1475275"/>
        </a:xfrm>
        <a:prstGeom prst="roundRect">
          <a:avLst>
            <a:gd name="adj" fmla="val 10000"/>
          </a:avLst>
        </a:prstGeom>
        <a:solidFill>
          <a:srgbClr val="3B71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Specific Objective 2</a:t>
          </a:r>
          <a:r>
            <a:rPr lang="en-GB" sz="1400" kern="1200" dirty="0" smtClean="0">
              <a:solidFill>
                <a:schemeClr val="tx1"/>
              </a:solidFill>
            </a:rPr>
            <a:t>: To improve economic empowerment among marginalised young men and women through meaningful participation and stronger linkages between youth groups, government and the private sector.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339137" y="928562"/>
        <a:ext cx="4199761" cy="1388857"/>
      </dsp:txXfrm>
    </dsp:sp>
    <dsp:sp modelId="{4B2E2485-C69C-4A81-B87E-97EAB75CEE70}">
      <dsp:nvSpPr>
        <dsp:cNvPr id="0" name=""/>
        <dsp:cNvSpPr/>
      </dsp:nvSpPr>
      <dsp:spPr>
        <a:xfrm>
          <a:off x="4395469" y="2520004"/>
          <a:ext cx="2016069" cy="1983350"/>
        </a:xfrm>
        <a:prstGeom prst="roundRect">
          <a:avLst>
            <a:gd name="adj" fmla="val 10000"/>
          </a:avLst>
        </a:prstGeom>
        <a:solidFill>
          <a:srgbClr val="A4D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Result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Increased knowledge among young men, women, and employers of government policies and services, and of labour market information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453559" y="2578094"/>
        <a:ext cx="1899889" cy="1867170"/>
      </dsp:txXfrm>
    </dsp:sp>
    <dsp:sp modelId="{24892DB3-B98A-45B8-BE92-98224A7D0D97}">
      <dsp:nvSpPr>
        <dsp:cNvPr id="0" name=""/>
        <dsp:cNvSpPr/>
      </dsp:nvSpPr>
      <dsp:spPr>
        <a:xfrm>
          <a:off x="6481355" y="2520004"/>
          <a:ext cx="2016069" cy="1983350"/>
        </a:xfrm>
        <a:prstGeom prst="roundRect">
          <a:avLst>
            <a:gd name="adj" fmla="val 10000"/>
          </a:avLst>
        </a:prstGeom>
        <a:solidFill>
          <a:srgbClr val="A4D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Result 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Marginalised young women and men are empowered to represent their interests in the labour market and government decision making processes.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539445" y="2578094"/>
        <a:ext cx="1899889" cy="1867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F4D27F6-BB16-4E23-9786-B6600AECE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9B7D631-B3F4-415A-8932-77DAF8632234}" type="slidenum">
              <a:rPr lang="en-US" altLang="en-US" sz="1200">
                <a:solidFill>
                  <a:prstClr val="black"/>
                </a:solidFill>
              </a:rPr>
              <a:pPr algn="r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66E564E-17D8-48B3-AA1C-B12B0C6A77B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87AFFE-3B12-44A9-A9B8-8CE852534A03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103B-125A-4B76-9DE2-D4B0FA7FF73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2E0CC15-7F97-4D33-9858-18310A231D7D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2E0CC15-7F97-4D33-9858-18310A231D7D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2E0CC15-7F97-4D33-9858-18310A231D7D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9B7D631-B3F4-415A-8932-77DAF8632234}" type="slidenum">
              <a:rPr lang="en-US" altLang="en-US" sz="1200">
                <a:solidFill>
                  <a:prstClr val="black"/>
                </a:solidFill>
              </a:rPr>
              <a:pPr algn="r"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5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712E-08A6-40E3-9B74-AB083F81D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9C64-76C9-4854-BE88-9410C667C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8330-D512-48E8-A44F-22DDB8B40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3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5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2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8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8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4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9F0C-80CB-4C6C-BDCB-AE5AD7C8B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396C-0C5C-4BA2-9CD5-DF4DB721F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0637-C96B-4820-A196-7DCBDAC24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3E17-3A36-4DDB-94BE-840E54419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74AD-19BB-4191-83B6-5CDF9A806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5414-8573-4BFF-BC73-79278A460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9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2DFB-F817-44B9-AACC-FA8B9A22A0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DC01780-D615-495A-B772-39860247E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1905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dirty="0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760" cy="720"/>
          </a:xfrm>
        </p:grpSpPr>
        <p:sp>
          <p:nvSpPr>
            <p:cNvPr id="1032" name="Line 5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9050">
              <a:solidFill>
                <a:srgbClr val="F2B01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96" y="3696"/>
              <a:ext cx="55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defRPr/>
              </a:pPr>
              <a:r>
                <a:rPr lang="en-US" altLang="en-US" sz="3600" smtClean="0">
                  <a:latin typeface="Verveine" pitchFamily="2" charset="0"/>
                </a:rPr>
                <a:t>the</a:t>
              </a:r>
              <a:r>
                <a:rPr lang="en-US" altLang="en-US" sz="1600" smtClean="0">
                  <a:latin typeface="Verveine" pitchFamily="2" charset="0"/>
                </a:rPr>
                <a:t> </a:t>
              </a:r>
              <a:r>
                <a:rPr lang="en-US" altLang="en-US" sz="3600" smtClean="0">
                  <a:latin typeface="Verveine" pitchFamily="2" charset="0"/>
                </a:rPr>
                <a:t>Plan:</a:t>
              </a:r>
              <a:br>
                <a:rPr lang="en-US" altLang="en-US" sz="3600" smtClean="0">
                  <a:latin typeface="Verveine" pitchFamily="2" charset="0"/>
                </a:rPr>
              </a:br>
              <a:r>
                <a:rPr lang="en-US" altLang="en-US" sz="1500" smtClean="0">
                  <a:latin typeface="Verveine" pitchFamily="2" charset="0"/>
                </a:rPr>
                <a:t>to work with the world’s poorest children so they can move themselves from a life of poverty to a future with opportunity</a:t>
              </a:r>
            </a:p>
          </p:txBody>
        </p:sp>
      </p:grpSp>
      <p:pic>
        <p:nvPicPr>
          <p:cNvPr id="1031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11838"/>
            <a:ext cx="9223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05B9C"/>
          </a:solidFill>
          <a:latin typeface="Verveine" pitchFamily="1" charset="0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05B9C"/>
          </a:solidFill>
          <a:latin typeface="Verveine" pitchFamily="1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05B9C"/>
          </a:solidFill>
          <a:latin typeface="Verveine" pitchFamily="1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05B9C"/>
          </a:solidFill>
          <a:latin typeface="Verveine" pitchFamily="1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05B9C"/>
          </a:solidFill>
          <a:latin typeface="Verveine" pitchFamily="1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349737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349737"/>
          </a:solidFill>
          <a:latin typeface="Verveine" pitchFamily="1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08/05/2015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9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/>
          <a:stretch/>
        </p:blipFill>
        <p:spPr>
          <a:xfrm>
            <a:off x="-8899" y="2348880"/>
            <a:ext cx="9148137" cy="525658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66700" y="692696"/>
            <a:ext cx="861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  <a:latin typeface="+mj-lt"/>
              </a:rPr>
              <a:t>the Plan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GB" sz="4000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GB" sz="4000" dirty="0">
                <a:solidFill>
                  <a:schemeClr val="tx1"/>
                </a:solidFill>
                <a:latin typeface="+mj-lt"/>
              </a:rPr>
              <a:t>enhance livelihoods </a:t>
            </a:r>
            <a:r>
              <a:rPr lang="en-GB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4000" dirty="0" smtClean="0">
                <a:solidFill>
                  <a:schemeClr val="tx1"/>
                </a:solidFill>
                <a:latin typeface="+mj-lt"/>
              </a:rPr>
            </a:br>
            <a:r>
              <a:rPr lang="en-GB" sz="40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GB" sz="4000" dirty="0">
                <a:solidFill>
                  <a:schemeClr val="tx1"/>
                </a:solidFill>
                <a:latin typeface="+mj-lt"/>
              </a:rPr>
              <a:t>social inclusion of marginalised </a:t>
            </a:r>
            <a:r>
              <a:rPr lang="en-GB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4000" dirty="0" smtClean="0">
                <a:solidFill>
                  <a:schemeClr val="tx1"/>
                </a:solidFill>
                <a:latin typeface="+mj-lt"/>
              </a:rPr>
            </a:br>
            <a:r>
              <a:rPr lang="en-GB" sz="4000" dirty="0" smtClean="0">
                <a:solidFill>
                  <a:schemeClr val="tx1"/>
                </a:solidFill>
                <a:latin typeface="+mj-lt"/>
              </a:rPr>
              <a:t>young </a:t>
            </a:r>
            <a:r>
              <a:rPr lang="en-GB" sz="4000" dirty="0">
                <a:solidFill>
                  <a:schemeClr val="tx1"/>
                </a:solidFill>
                <a:latin typeface="+mj-lt"/>
              </a:rPr>
              <a:t>people dependent on </a:t>
            </a:r>
            <a:r>
              <a:rPr lang="en-GB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4000" dirty="0" smtClean="0">
                <a:solidFill>
                  <a:schemeClr val="tx1"/>
                </a:solidFill>
                <a:latin typeface="+mj-lt"/>
              </a:rPr>
            </a:br>
            <a:r>
              <a:rPr lang="en-GB" sz="40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GB" sz="4000" dirty="0">
                <a:solidFill>
                  <a:schemeClr val="tx1"/>
                </a:solidFill>
                <a:latin typeface="+mj-lt"/>
              </a:rPr>
              <a:t>informal economy </a:t>
            </a:r>
            <a:r>
              <a:rPr lang="en-GB" sz="4800" dirty="0"/>
              <a:t>	</a:t>
            </a:r>
            <a:endParaRPr lang="en-US" altLang="en-US" sz="4800" dirty="0" smtClean="0">
              <a:solidFill>
                <a:schemeClr val="tx1"/>
              </a:solidFill>
              <a:latin typeface="Verveine" pitchFamily="2" charset="0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0" y="2348880"/>
            <a:ext cx="9144000" cy="0"/>
          </a:xfrm>
          <a:prstGeom prst="line">
            <a:avLst/>
          </a:prstGeom>
          <a:noFill/>
          <a:ln w="25400">
            <a:solidFill>
              <a:srgbClr val="969696">
                <a:alpha val="59999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7" name="Picture 25" descr="PlanUK-Whit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5373216"/>
            <a:ext cx="147161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" y="0"/>
            <a:ext cx="9144000" cy="68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404664"/>
            <a:ext cx="88840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63BE"/>
                </a:solidFill>
                <a:latin typeface="+mn-lt"/>
              </a:rPr>
              <a:t>Each </a:t>
            </a:r>
            <a:r>
              <a:rPr lang="en-GB" sz="3200" dirty="0">
                <a:solidFill>
                  <a:srgbClr val="0063BE"/>
                </a:solidFill>
                <a:latin typeface="+mn-lt"/>
              </a:rPr>
              <a:t>year, 1 million new young people arrive on the Tanzanian job market</a:t>
            </a:r>
            <a:r>
              <a:rPr lang="en-US" altLang="en-US" sz="3200" b="1" dirty="0">
                <a:solidFill>
                  <a:srgbClr val="00AE42"/>
                </a:solidFill>
                <a:latin typeface="+mn-lt"/>
              </a:rPr>
              <a:t/>
            </a:r>
            <a:br>
              <a:rPr lang="en-US" altLang="en-US" sz="3200" b="1" dirty="0">
                <a:solidFill>
                  <a:srgbClr val="00AE42"/>
                </a:solidFill>
                <a:latin typeface="+mn-lt"/>
              </a:rPr>
            </a:br>
            <a:endParaRPr lang="en-US" altLang="en-US" sz="3200" dirty="0" smtClean="0">
              <a:solidFill>
                <a:srgbClr val="0063BE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5" y="1484784"/>
            <a:ext cx="813998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buSzPct val="120000"/>
            </a:pPr>
            <a:r>
              <a:rPr lang="en-US" sz="1800" dirty="0"/>
              <a:t>W</a:t>
            </a:r>
            <a:r>
              <a:rPr lang="en-GB" sz="1800" dirty="0" err="1"/>
              <a:t>hilst</a:t>
            </a:r>
            <a:r>
              <a:rPr lang="en-GB" sz="1800" dirty="0"/>
              <a:t> Tanzania’s economy is growing quickly, marginalised youth groups are not benefitting</a:t>
            </a:r>
            <a:endParaRPr lang="en-US" altLang="en-US" sz="1800" dirty="0"/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760" cy="720"/>
          </a:xfrm>
        </p:grpSpPr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9050">
              <a:solidFill>
                <a:srgbClr val="F2B01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96" y="3696"/>
              <a:ext cx="55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3600" dirty="0">
                  <a:latin typeface="Verveine" pitchFamily="2" charset="0"/>
                </a:rPr>
                <a:t>the</a:t>
              </a:r>
              <a:r>
                <a:rPr lang="en-US" altLang="en-US" sz="1600" dirty="0">
                  <a:latin typeface="Verveine" pitchFamily="2" charset="0"/>
                </a:rPr>
                <a:t> </a:t>
              </a:r>
              <a:r>
                <a:rPr lang="en-US" altLang="en-US" sz="3600" dirty="0">
                  <a:latin typeface="Verveine" pitchFamily="2" charset="0"/>
                </a:rPr>
                <a:t>Plan:</a:t>
              </a:r>
              <a:br>
                <a:rPr lang="en-US" altLang="en-US" sz="3600" dirty="0">
                  <a:latin typeface="Verveine" pitchFamily="2" charset="0"/>
                </a:rPr>
              </a:br>
              <a:r>
                <a:rPr lang="en-US" altLang="en-US" sz="1500" dirty="0">
                  <a:latin typeface="Verveine" pitchFamily="2" charset="0"/>
                </a:rPr>
                <a:t>to work with the world’s poorest children so they can move themselves from a life of poverty to a future with opportunity</a:t>
              </a:r>
            </a:p>
          </p:txBody>
        </p:sp>
      </p:grp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610022" y="2132856"/>
            <a:ext cx="8231832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63BE"/>
                </a:solidFill>
                <a:latin typeface="+mn-lt"/>
              </a:rPr>
              <a:t>They experience </a:t>
            </a:r>
            <a:r>
              <a:rPr lang="en-GB" sz="1600" dirty="0">
                <a:solidFill>
                  <a:srgbClr val="0063BE"/>
                </a:solidFill>
                <a:latin typeface="+mn-lt"/>
              </a:rPr>
              <a:t>the highest unemployment rates. In Dar </a:t>
            </a:r>
            <a:r>
              <a:rPr lang="en-GB" sz="1600" dirty="0" err="1">
                <a:solidFill>
                  <a:srgbClr val="0063BE"/>
                </a:solidFill>
                <a:latin typeface="+mn-lt"/>
              </a:rPr>
              <a:t>es</a:t>
            </a:r>
            <a:r>
              <a:rPr lang="en-GB" sz="1600" dirty="0">
                <a:solidFill>
                  <a:srgbClr val="0063BE"/>
                </a:solidFill>
                <a:latin typeface="+mn-lt"/>
              </a:rPr>
              <a:t> Salaam youth unemployment is over 30%, partly due to rural-urban migration. </a:t>
            </a:r>
            <a:r>
              <a:rPr lang="en-US" altLang="en-US" sz="1600" dirty="0">
                <a:solidFill>
                  <a:srgbClr val="0063BE"/>
                </a:solidFill>
                <a:latin typeface="+mn-lt"/>
              </a:rPr>
              <a:t>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63BE"/>
                </a:solidFill>
                <a:latin typeface="+mn-lt"/>
              </a:rPr>
              <a:t>They </a:t>
            </a:r>
            <a:r>
              <a:rPr lang="en-GB" sz="1600" dirty="0">
                <a:solidFill>
                  <a:srgbClr val="0063BE"/>
                </a:solidFill>
                <a:latin typeface="+mn-lt"/>
              </a:rPr>
              <a:t>struggle to access market-relevant skills training, services and information for employment linking;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63BE"/>
                </a:solidFill>
                <a:latin typeface="+mn-lt"/>
              </a:rPr>
              <a:t>and </a:t>
            </a:r>
            <a:r>
              <a:rPr lang="en-GB" sz="1600" dirty="0">
                <a:solidFill>
                  <a:srgbClr val="0063BE"/>
                </a:solidFill>
                <a:latin typeface="+mn-lt"/>
              </a:rPr>
              <a:t>are not represented in regional and national initiatives on youth livelihoods</a:t>
            </a:r>
            <a:r>
              <a:rPr lang="en-GB" dirty="0">
                <a:solidFill>
                  <a:srgbClr val="0063BE"/>
                </a:solidFill>
                <a:latin typeface="Verveine" pitchFamily="2" charset="0"/>
              </a:rPr>
              <a:t>. </a:t>
            </a:r>
            <a:endParaRPr lang="en-GB" dirty="0" smtClean="0">
              <a:solidFill>
                <a:srgbClr val="0063BE"/>
              </a:solidFill>
              <a:latin typeface="Verveine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8376" y="3755520"/>
            <a:ext cx="807104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34973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349737"/>
                </a:solidFill>
                <a:latin typeface="Verveine" pitchFamily="1" charset="0"/>
                <a:ea typeface="MS PGothic" pitchFamily="34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80000"/>
              </a:lnSpc>
              <a:buSzPct val="110000"/>
            </a:pPr>
            <a:r>
              <a:rPr lang="en-GB" sz="1800" dirty="0"/>
              <a:t>The opportunities that do exist are low paid, or even dangerous, especially where they fall outside the formal regulatory frameworks and protection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468" y="4335601"/>
            <a:ext cx="792395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3BE"/>
                </a:solidFill>
                <a:latin typeface="+mn-lt"/>
              </a:rPr>
              <a:t>These </a:t>
            </a:r>
            <a:r>
              <a:rPr lang="en-GB" altLang="en-US" sz="1600" dirty="0">
                <a:solidFill>
                  <a:srgbClr val="0063BE"/>
                </a:solidFill>
                <a:latin typeface="+mn-lt"/>
              </a:rPr>
              <a:t>problems are more acute for particularly marginalised groups, such as young women </a:t>
            </a:r>
            <a:r>
              <a:rPr lang="en-GB" altLang="en-US" sz="1600" dirty="0" smtClean="0">
                <a:solidFill>
                  <a:srgbClr val="0063BE"/>
                </a:solidFill>
                <a:latin typeface="+mn-lt"/>
              </a:rPr>
              <a:t>(who have to face gender norms) and </a:t>
            </a:r>
            <a:r>
              <a:rPr lang="en-GB" altLang="en-US" sz="1600" dirty="0">
                <a:solidFill>
                  <a:srgbClr val="0063BE"/>
                </a:solidFill>
                <a:latin typeface="+mn-lt"/>
              </a:rPr>
              <a:t>people with disabilities (only 11% of people with disabilities are employed according to the 2008 Disability Survey</a:t>
            </a:r>
            <a:r>
              <a:rPr lang="en-GB" altLang="en-US" sz="1600" dirty="0" smtClean="0">
                <a:solidFill>
                  <a:srgbClr val="0063BE"/>
                </a:solidFill>
                <a:latin typeface="+mn-lt"/>
              </a:rPr>
              <a:t>)</a:t>
            </a:r>
            <a:endParaRPr lang="en-US" altLang="en-US" sz="1600" dirty="0">
              <a:solidFill>
                <a:srgbClr val="0063B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3939" r="27000" b="-580"/>
          <a:stretch/>
        </p:blipFill>
        <p:spPr>
          <a:xfrm>
            <a:off x="1553048" y="908720"/>
            <a:ext cx="5546754" cy="46085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8884096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dirty="0" smtClean="0">
                <a:solidFill>
                  <a:srgbClr val="0063BE"/>
                </a:solidFill>
                <a:latin typeface="+mn-lt"/>
              </a:rPr>
              <a:t>The intervention logic</a:t>
            </a:r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760" cy="720"/>
          </a:xfrm>
        </p:grpSpPr>
        <p:sp>
          <p:nvSpPr>
            <p:cNvPr id="4103" name="Line 5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9050">
              <a:solidFill>
                <a:srgbClr val="F2B01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96" y="3696"/>
              <a:ext cx="55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3600">
                  <a:latin typeface="Verveine" pitchFamily="2" charset="0"/>
                </a:rPr>
                <a:t>the</a:t>
              </a:r>
              <a:r>
                <a:rPr lang="en-US" altLang="en-US" sz="1600">
                  <a:latin typeface="Verveine" pitchFamily="2" charset="0"/>
                </a:rPr>
                <a:t> </a:t>
              </a:r>
              <a:r>
                <a:rPr lang="en-US" altLang="en-US" sz="3600">
                  <a:latin typeface="Verveine" pitchFamily="2" charset="0"/>
                </a:rPr>
                <a:t>Plan:</a:t>
              </a:r>
              <a:br>
                <a:rPr lang="en-US" altLang="en-US" sz="3600">
                  <a:latin typeface="Verveine" pitchFamily="2" charset="0"/>
                </a:rPr>
              </a:br>
              <a:r>
                <a:rPr lang="en-US" altLang="en-US" sz="1500">
                  <a:latin typeface="Verveine" pitchFamily="2" charset="0"/>
                </a:rPr>
                <a:t>to work with the world’s poorest children so they can move themselves from a life of poverty to a future with opportunity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433960"/>
              </p:ext>
            </p:extLst>
          </p:nvPr>
        </p:nvGraphicFramePr>
        <p:xfrm>
          <a:off x="323528" y="1124744"/>
          <a:ext cx="8591872" cy="457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90AE6-239D-4B31-9DA6-85B532710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352C24-41C8-4783-A3B8-409230BAD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E9E705-700F-49BB-A1BD-6B183F12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76519-F980-46F6-BDBA-1F952F624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79B64-44FE-4161-A0AD-5B663835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E2485-C69C-4A81-B87E-97EAB75C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92DB3-B98A-45B8-BE92-98224A7D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1484784"/>
            <a:ext cx="1440160" cy="1800200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Empowerment, work and life skills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information and informed choice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27784" y="1628800"/>
            <a:ext cx="288032" cy="216024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7784" y="2780928"/>
            <a:ext cx="288032" cy="216024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7864" y="1484784"/>
            <a:ext cx="1368152" cy="504056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for employment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8064" y="1484784"/>
            <a:ext cx="1368152" cy="504056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placement</a:t>
            </a:r>
            <a:endParaRPr lang="en-US" sz="1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7864" y="2708920"/>
            <a:ext cx="1368152" cy="648072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training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(start-up)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48064" y="2708920"/>
            <a:ext cx="1440160" cy="648072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development, market linkages</a:t>
            </a:r>
            <a:endParaRPr lang="en-US" sz="1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71800" y="2132856"/>
            <a:ext cx="3816424" cy="504056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for job-ready youth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8264" y="1556792"/>
            <a:ext cx="1512168" cy="1800200"/>
          </a:xfrm>
          <a:prstGeom prst="roundRect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275856" y="3404549"/>
            <a:ext cx="3384376" cy="720080"/>
          </a:xfrm>
          <a:prstGeom prst="rightArrow">
            <a:avLst/>
          </a:prstGeom>
          <a:solidFill>
            <a:srgbClr val="3B71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success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595128" y="4124629"/>
            <a:ext cx="6109220" cy="576064"/>
          </a:xfrm>
          <a:prstGeom prst="rightArrow">
            <a:avLst/>
          </a:prstGeom>
          <a:solidFill>
            <a:srgbClr val="A4D3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finance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8AE-BF3F-4BC5-BD37-E7B85F47B1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760" cy="72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9050">
              <a:solidFill>
                <a:srgbClr val="F2B01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96" y="3696"/>
              <a:ext cx="55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veine" pitchFamily="2" charset="0"/>
                  <a:ea typeface="MS PGothic" pitchFamily="34" charset="-128"/>
                </a:rPr>
                <a:t>the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veine" pitchFamily="2" charset="0"/>
                  <a:ea typeface="MS PGothic" pitchFamily="34" charset="-128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veine" pitchFamily="2" charset="0"/>
                  <a:ea typeface="MS PGothic" pitchFamily="34" charset="-128"/>
                </a:rPr>
                <a:t>Plan:</a:t>
              </a:r>
              <a:b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veine" pitchFamily="2" charset="0"/>
                  <a:ea typeface="MS PGothic" pitchFamily="34" charset="-128"/>
                </a:rPr>
              </a:br>
              <a:r>
                <a:rPr kumimoji="0" lang="en-US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veine" pitchFamily="2" charset="0"/>
                  <a:ea typeface="MS PGothic" pitchFamily="34" charset="-128"/>
                </a:rPr>
                <a:t>to work with the world’s poorest children so they can move themselves from a life of poverty to a future with opportunity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rgbClr val="005B9C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intervention logic: </a:t>
            </a:r>
            <a:br>
              <a:rPr lang="en-GB" sz="3500" dirty="0">
                <a:solidFill>
                  <a:srgbClr val="005B9C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sz="3500" dirty="0">
                <a:solidFill>
                  <a:srgbClr val="005B9C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Youth Economic Empowerment Pathway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4941168"/>
            <a:ext cx="86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/>
              <a:t>Integrated intervention </a:t>
            </a:r>
            <a:r>
              <a:rPr lang="en-GB" sz="1600" dirty="0"/>
              <a:t>leading to both </a:t>
            </a:r>
            <a:r>
              <a:rPr lang="en-GB" sz="1600" b="1" dirty="0"/>
              <a:t>wage- and self-employment opportunities</a:t>
            </a:r>
            <a:r>
              <a:rPr lang="en-GB" sz="1600" dirty="0"/>
              <a:t> through </a:t>
            </a:r>
            <a:r>
              <a:rPr lang="en-GB" sz="1600" b="1" dirty="0"/>
              <a:t>a combination of skills training, access to finance and follow-up support </a:t>
            </a:r>
            <a:r>
              <a:rPr lang="en-GB" sz="1600" dirty="0"/>
              <a:t>incorporating CCCD principles.</a:t>
            </a:r>
          </a:p>
        </p:txBody>
      </p:sp>
    </p:spTree>
    <p:extLst>
      <p:ext uri="{BB962C8B-B14F-4D97-AF65-F5344CB8AC3E}">
        <p14:creationId xmlns:p14="http://schemas.microsoft.com/office/powerpoint/2010/main" val="17311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8054" y="116632"/>
            <a:ext cx="866734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dirty="0" smtClean="0">
                <a:latin typeface="+mj-lt"/>
              </a:rPr>
              <a:t>The intervention logic: </a:t>
            </a:r>
            <a:br>
              <a:rPr lang="en-GB" sz="3600" dirty="0" smtClean="0">
                <a:latin typeface="+mj-lt"/>
              </a:rPr>
            </a:br>
            <a:r>
              <a:rPr lang="en-GB" sz="3600" dirty="0" smtClean="0">
                <a:latin typeface="+mj-lt"/>
              </a:rPr>
              <a:t>Village </a:t>
            </a:r>
            <a:r>
              <a:rPr lang="en-GB" sz="3600" dirty="0">
                <a:latin typeface="+mj-lt"/>
              </a:rPr>
              <a:t>Savings and </a:t>
            </a:r>
            <a:r>
              <a:rPr lang="en-GB" sz="3600" dirty="0" smtClean="0">
                <a:latin typeface="+mj-lt"/>
              </a:rPr>
              <a:t>Loans </a:t>
            </a:r>
            <a:r>
              <a:rPr lang="en-GB" sz="3600" dirty="0">
                <a:latin typeface="+mj-lt"/>
              </a:rPr>
              <a:t>Association</a:t>
            </a:r>
            <a:endParaRPr lang="en-US" altLang="en-US" sz="3600" dirty="0" smtClean="0">
              <a:solidFill>
                <a:srgbClr val="0063BE"/>
              </a:solidFill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" y="1371600"/>
            <a:ext cx="800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buSzPct val="120000"/>
              <a:buFont typeface="Times" pitchFamily="1" charset="0"/>
              <a:buNone/>
            </a:pPr>
            <a:r>
              <a:rPr lang="en-US" altLang="en-US" sz="1700" b="1" smtClean="0">
                <a:solidFill>
                  <a:srgbClr val="00AE42"/>
                </a:solidFill>
              </a:rPr>
              <a:t>Subheading 22pt Arial bold subheading 22pt Arial bold</a:t>
            </a:r>
            <a:endParaRPr lang="en-US" altLang="en-US" sz="1700" smtClean="0">
              <a:solidFill>
                <a:srgbClr val="00AE42"/>
              </a:solidFill>
            </a:endParaRPr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760" cy="720"/>
          </a:xfrm>
        </p:grpSpPr>
        <p:sp>
          <p:nvSpPr>
            <p:cNvPr id="8199" name="Line 5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9050">
              <a:solidFill>
                <a:srgbClr val="F2B01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96" y="3696"/>
              <a:ext cx="55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3600">
                  <a:solidFill>
                    <a:srgbClr val="000000"/>
                  </a:solidFill>
                  <a:latin typeface="Verveine" pitchFamily="2" charset="0"/>
                </a:rPr>
                <a:t>the</a:t>
              </a:r>
              <a:r>
                <a:rPr lang="en-US" altLang="en-US" sz="1600">
                  <a:solidFill>
                    <a:srgbClr val="000000"/>
                  </a:solidFill>
                  <a:latin typeface="Verveine" pitchFamily="2" charset="0"/>
                </a:rPr>
                <a:t> </a:t>
              </a:r>
              <a:r>
                <a:rPr lang="en-US" altLang="en-US" sz="3600">
                  <a:solidFill>
                    <a:srgbClr val="000000"/>
                  </a:solidFill>
                  <a:latin typeface="Verveine" pitchFamily="2" charset="0"/>
                </a:rPr>
                <a:t>Plan:</a:t>
              </a:r>
              <a:br>
                <a:rPr lang="en-US" altLang="en-US" sz="3600">
                  <a:solidFill>
                    <a:srgbClr val="000000"/>
                  </a:solidFill>
                  <a:latin typeface="Verveine" pitchFamily="2" charset="0"/>
                </a:rPr>
              </a:br>
              <a:r>
                <a:rPr lang="en-US" altLang="en-US" sz="1500">
                  <a:solidFill>
                    <a:srgbClr val="000000"/>
                  </a:solidFill>
                  <a:latin typeface="Verveine" pitchFamily="2" charset="0"/>
                </a:rPr>
                <a:t>to work with the world’s poorest children so they can move themselves from a life of poverty to a future with opportunity</a:t>
              </a:r>
            </a:p>
          </p:txBody>
        </p:sp>
      </p:grp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62000" y="1846263"/>
            <a:ext cx="614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" pitchFamily="1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First level body text or bullet point 20pt Arial regular</a:t>
            </a:r>
            <a:endParaRPr lang="en-US" altLang="en-US" sz="2000">
              <a:solidFill>
                <a:srgbClr val="349737"/>
              </a:solidFill>
              <a:latin typeface="Verveine" pitchFamily="2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066800" y="2298700"/>
            <a:ext cx="76962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Times" pitchFamily="1" charset="0"/>
              <a:buChar char="•"/>
            </a:pPr>
            <a:r>
              <a:rPr lang="en-US" altLang="en-US">
                <a:solidFill>
                  <a:srgbClr val="0063BE"/>
                </a:solidFill>
                <a:latin typeface="Verveine" pitchFamily="2" charset="0"/>
              </a:rPr>
              <a:t> Second level body text or bullet point 24pt Verveine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10000"/>
              <a:buFont typeface="Times" pitchFamily="1" charset="0"/>
              <a:buChar char="•"/>
            </a:pPr>
            <a:r>
              <a:rPr lang="en-US" altLang="en-US">
                <a:solidFill>
                  <a:srgbClr val="00AE42"/>
                </a:solidFill>
              </a:rPr>
              <a:t> </a:t>
            </a:r>
            <a:r>
              <a:rPr lang="en-US" altLang="en-US">
                <a:solidFill>
                  <a:srgbClr val="00AE42"/>
                </a:solidFill>
                <a:latin typeface="Verveine" pitchFamily="2" charset="0"/>
              </a:rPr>
              <a:t>Second level body text or bullet point 24pt Verveine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25" descr="PlanUK-Whit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18" y="5715000"/>
            <a:ext cx="1280082" cy="12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9346" y="1787843"/>
            <a:ext cx="2531807" cy="817245"/>
          </a:xfrm>
          <a:prstGeom prst="round2Diag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Self-selected group forms VSLA and organises to have regular meetings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gray">
          <a:xfrm>
            <a:off x="1455738" y="2894013"/>
            <a:ext cx="2019300" cy="13335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Savings collected as shares and invested into loan fund.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 rot="685289">
            <a:off x="655638" y="3678238"/>
            <a:ext cx="488950" cy="1098550"/>
          </a:xfrm>
          <a:prstGeom prst="curvedRightArrow">
            <a:avLst>
              <a:gd name="adj1" fmla="val 44935"/>
              <a:gd name="adj2" fmla="val 89870"/>
              <a:gd name="adj3" fmla="val 33333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gray">
          <a:xfrm>
            <a:off x="774700" y="4559300"/>
            <a:ext cx="2032000" cy="13589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Members also contribute to ‘social fund’ (a form of micro-insurance) 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gray">
          <a:xfrm rot="16985387">
            <a:off x="2701131" y="5606257"/>
            <a:ext cx="403225" cy="1433512"/>
          </a:xfrm>
          <a:prstGeom prst="curvedRightArrow">
            <a:avLst>
              <a:gd name="adj1" fmla="val 71102"/>
              <a:gd name="adj2" fmla="val 142205"/>
              <a:gd name="adj3" fmla="val 33333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gray">
          <a:xfrm>
            <a:off x="3530600" y="5283200"/>
            <a:ext cx="2082800" cy="13081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Members can take loans from the loan fund at a rate defined by the group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gray">
          <a:xfrm rot="15111807">
            <a:off x="5973762" y="5791201"/>
            <a:ext cx="403225" cy="1187450"/>
          </a:xfrm>
          <a:prstGeom prst="curvedRightArrow">
            <a:avLst>
              <a:gd name="adj1" fmla="val 58898"/>
              <a:gd name="adj2" fmla="val 117795"/>
              <a:gd name="adj3" fmla="val 33333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gray">
          <a:xfrm>
            <a:off x="6235700" y="4673600"/>
            <a:ext cx="2095500" cy="14097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Undisbursed Savings kept in lockable cash box with 3 keys</a:t>
            </a: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gray">
          <a:xfrm rot="9212268">
            <a:off x="8107363" y="3771900"/>
            <a:ext cx="403225" cy="1187450"/>
          </a:xfrm>
          <a:prstGeom prst="curvedRightArrow">
            <a:avLst>
              <a:gd name="adj1" fmla="val 58898"/>
              <a:gd name="adj2" fmla="val 117795"/>
              <a:gd name="adj3" fmla="val 33333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gray">
          <a:xfrm>
            <a:off x="5952419" y="2894013"/>
            <a:ext cx="2095500" cy="13335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Loan repayments and interest is invested back into loan fund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5374" y="1693942"/>
            <a:ext cx="2511425" cy="1055608"/>
          </a:xfrm>
          <a:prstGeom prst="round2Diag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000000"/>
                </a:solidFill>
                <a:latin typeface="+mn-lt"/>
                <a:ea typeface="+mn-ea"/>
              </a:rPr>
              <a:t>Liquidation: accumulated savings and interest earnings are shared out at an agreed point.</a:t>
            </a:r>
            <a:endParaRPr lang="en-GB" sz="1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48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9512" y="22385"/>
            <a:ext cx="8640960" cy="9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dirty="0" smtClean="0">
                <a:solidFill>
                  <a:srgbClr val="0063BE"/>
                </a:solidFill>
                <a:latin typeface="+mj-lt"/>
              </a:rPr>
              <a:t>Who will benefit from the project?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6445" y="4869160"/>
            <a:ext cx="800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buSzPct val="120000"/>
            </a:pPr>
            <a:r>
              <a:rPr lang="en-GB" sz="1600" u="sng" kern="1200" dirty="0" smtClean="0">
                <a:solidFill>
                  <a:srgbClr val="0063BE"/>
                </a:solidFill>
              </a:rPr>
              <a:t>Estimated indirect beneficiaries</a:t>
            </a:r>
            <a:r>
              <a:rPr lang="en-GB" sz="1600" kern="1200" dirty="0" smtClean="0">
                <a:solidFill>
                  <a:srgbClr val="0063BE"/>
                </a:solidFill>
              </a:rPr>
              <a:t>: 675,482 </a:t>
            </a:r>
            <a:r>
              <a:rPr lang="en-GB" sz="1600" kern="1200" dirty="0">
                <a:solidFill>
                  <a:srgbClr val="0063BE"/>
                </a:solidFill>
              </a:rPr>
              <a:t>(361,477 female) young people, 50% of the population aged 15-35 in the </a:t>
            </a:r>
            <a:r>
              <a:rPr lang="en-GB" sz="1600" kern="1200" dirty="0" smtClean="0">
                <a:solidFill>
                  <a:srgbClr val="0063BE"/>
                </a:solidFill>
              </a:rPr>
              <a:t>9 target </a:t>
            </a:r>
            <a:r>
              <a:rPr lang="en-GB" sz="1600" kern="1200" dirty="0">
                <a:solidFill>
                  <a:srgbClr val="0063BE"/>
                </a:solidFill>
              </a:rPr>
              <a:t>districts through outreach activities </a:t>
            </a:r>
            <a:r>
              <a:rPr lang="en-GB" sz="1600" kern="1200" dirty="0" smtClean="0">
                <a:solidFill>
                  <a:srgbClr val="0063BE"/>
                </a:solidFill>
              </a:rPr>
              <a:t>and increased </a:t>
            </a:r>
            <a:r>
              <a:rPr lang="en-GB" sz="1600" kern="1200" dirty="0">
                <a:solidFill>
                  <a:srgbClr val="0063BE"/>
                </a:solidFill>
              </a:rPr>
              <a:t>youth representation in government decision making</a:t>
            </a:r>
          </a:p>
          <a:p>
            <a:pPr algn="l" eaLnBrk="1" hangingPunct="1">
              <a:lnSpc>
                <a:spcPct val="80000"/>
              </a:lnSpc>
              <a:buSzPct val="120000"/>
              <a:buFont typeface="Times" pitchFamily="1" charset="0"/>
              <a:buNone/>
            </a:pPr>
            <a:endParaRPr lang="en-US" altLang="en-US" sz="1700" dirty="0" smtClean="0">
              <a:solidFill>
                <a:srgbClr val="00AE4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4690735"/>
              </p:ext>
            </p:extLst>
          </p:nvPr>
        </p:nvGraphicFramePr>
        <p:xfrm>
          <a:off x="680609" y="764704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7504" y="35773"/>
            <a:ext cx="88569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dirty="0" smtClean="0">
                <a:solidFill>
                  <a:srgbClr val="0063BE"/>
                </a:solidFill>
                <a:latin typeface="+mj-lt"/>
              </a:rPr>
              <a:t>The project consortium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6445" y="4869160"/>
            <a:ext cx="800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buSzPct val="120000"/>
              <a:buFont typeface="Times" pitchFamily="1" charset="0"/>
              <a:buNone/>
            </a:pPr>
            <a:endParaRPr lang="en-US" altLang="en-US" sz="1700" dirty="0" smtClean="0">
              <a:solidFill>
                <a:srgbClr val="00AE4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2995011"/>
              </p:ext>
            </p:extLst>
          </p:nvPr>
        </p:nvGraphicFramePr>
        <p:xfrm>
          <a:off x="467544" y="969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iamond 7"/>
          <p:cNvSpPr/>
          <p:nvPr/>
        </p:nvSpPr>
        <p:spPr bwMode="auto">
          <a:xfrm>
            <a:off x="6271578" y="1124744"/>
            <a:ext cx="2088232" cy="914400"/>
          </a:xfrm>
          <a:prstGeom prst="diamond">
            <a:avLst/>
          </a:prstGeom>
          <a:solidFill>
            <a:srgbClr val="3B71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CCBRT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0152" y="2492896"/>
            <a:ext cx="2858524" cy="720080"/>
          </a:xfrm>
          <a:prstGeom prst="rect">
            <a:avLst/>
          </a:prstGeom>
          <a:solidFill>
            <a:srgbClr val="3B71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Ministry of Information,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Youth, Culture and Sport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54198" y="3729072"/>
            <a:ext cx="2030432" cy="636031"/>
          </a:xfrm>
          <a:prstGeom prst="rect">
            <a:avLst/>
          </a:prstGeom>
          <a:solidFill>
            <a:srgbClr val="3B71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Ministry of Labour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and Employment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4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7504" y="182996"/>
            <a:ext cx="892797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en-US" sz="4000" dirty="0" smtClean="0">
                <a:solidFill>
                  <a:schemeClr val="tx1"/>
                </a:solidFill>
                <a:latin typeface="+mj-lt"/>
              </a:rPr>
              <a:t>Thank you for your attention</a:t>
            </a:r>
            <a:r>
              <a:rPr lang="en-GB" sz="4800" dirty="0"/>
              <a:t>	</a:t>
            </a:r>
            <a:endParaRPr lang="en-US" altLang="en-US" sz="4800" dirty="0" smtClean="0">
              <a:solidFill>
                <a:schemeClr val="tx1"/>
              </a:solidFill>
              <a:latin typeface="Verveine" pitchFamily="2" charset="0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-108520" y="1124744"/>
            <a:ext cx="9144000" cy="0"/>
          </a:xfrm>
          <a:prstGeom prst="line">
            <a:avLst/>
          </a:prstGeom>
          <a:noFill/>
          <a:ln w="25400">
            <a:solidFill>
              <a:srgbClr val="969696">
                <a:alpha val="59999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7" name="Picture 25" descr="PlanUK-Whit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5373216"/>
            <a:ext cx="147161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 bwMode="auto">
          <a:xfrm>
            <a:off x="6228184" y="1315486"/>
            <a:ext cx="2664296" cy="1008112"/>
          </a:xfrm>
          <a:prstGeom prst="wedgeEllipseCallou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38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474</TotalTime>
  <Words>688</Words>
  <Application>Microsoft Office PowerPoint</Application>
  <PresentationFormat>On-screen Show (4:3)</PresentationFormat>
  <Paragraphs>85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Presentation template</vt:lpstr>
      <vt:lpstr>Office Theme</vt:lpstr>
      <vt:lpstr>the Plan: to enhance livelihoods  and social inclusion of marginalised  young people dependent on  the informal economy  </vt:lpstr>
      <vt:lpstr>PowerPoint Presentation</vt:lpstr>
      <vt:lpstr>Each year, 1 million new young people arrive on the Tanzanian job market </vt:lpstr>
      <vt:lpstr>The intervention logic</vt:lpstr>
      <vt:lpstr>The intervention logic:  the Youth Economic Empowerment Pathway</vt:lpstr>
      <vt:lpstr>The intervention logic:  Village Savings and Loans Association</vt:lpstr>
      <vt:lpstr>Who will benefit from the project?</vt:lpstr>
      <vt:lpstr>The project consortium</vt:lpstr>
      <vt:lpstr>Thank you for your attention </vt:lpstr>
    </vt:vector>
  </TitlesOfParts>
  <Company>Plan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Plan: Enhancing Youth livelihoods</dc:title>
  <dc:creator>Girotto, Valentina</dc:creator>
  <cp:lastModifiedBy>Girotto, Valentina</cp:lastModifiedBy>
  <cp:revision>38</cp:revision>
  <dcterms:created xsi:type="dcterms:W3CDTF">2015-05-28T07:51:08Z</dcterms:created>
  <dcterms:modified xsi:type="dcterms:W3CDTF">2015-05-31T23:05:12Z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