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66" r:id="rId4"/>
    <p:sldId id="264" r:id="rId5"/>
    <p:sldId id="265" r:id="rId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1EF"/>
    <a:srgbClr val="165AA2"/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9" autoAdjust="0"/>
    <p:restoredTop sz="87727" autoAdjust="0"/>
  </p:normalViewPr>
  <p:slideViewPr>
    <p:cSldViewPr>
      <p:cViewPr>
        <p:scale>
          <a:sx n="75" d="100"/>
          <a:sy n="75" d="100"/>
        </p:scale>
        <p:origin x="-205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51C1AC6-01DD-4022-98F2-D6FF68488B6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99907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BA06BE3-D17D-4EE0-80B2-A9EE4B669E3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87055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1687" indent="-28526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1057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597480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3902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0325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66748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3171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79593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8D73627B-512A-6A44-963D-DDACD8F0963B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B32BAF2-76BC-4CE6-B519-AA798B3BD91F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512FB-1AFE-4BC3-9BEE-2C45EA389C5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23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EA91-40DB-409B-8B6C-659045B502F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462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F530-0EA4-4F4D-A671-DA5E845929E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2959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55F3-31E1-4BCC-BE1D-C55E1EE4BB3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094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09844-D10A-4E9A-A356-695CEC7A8E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2495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6B781-FCB3-46DB-919F-436C100A278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6597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39E4-6B23-4717-AC5A-E7B346C135F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0631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C6581-AD07-420E-B7D4-043351E60C8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437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4AD5E-867C-4D94-B934-FB76B389DBC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5058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5D21A-8389-4F51-920A-51D977A13BF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808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76FFF7F-E619-4C56-A446-3CEED36832B2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124744"/>
            <a:ext cx="8863013" cy="3959225"/>
          </a:xfrm>
        </p:spPr>
        <p:txBody>
          <a:bodyPr/>
          <a:lstStyle/>
          <a:p>
            <a:pPr algn="ctr"/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 smtClean="0">
                <a:latin typeface="Verdana" charset="0"/>
                <a:ea typeface="MS PGothic" charset="0"/>
              </a:rPr>
              <a:t/>
            </a:r>
            <a:br>
              <a:rPr lang="en-GB" sz="3200" dirty="0" smtClean="0">
                <a:latin typeface="Verdana" charset="0"/>
                <a:ea typeface="MS PGothic" charset="0"/>
              </a:rPr>
            </a:br>
            <a:r>
              <a:rPr lang="en-GB" sz="3200" dirty="0" smtClean="0">
                <a:latin typeface="Verdana" charset="0"/>
                <a:ea typeface="MS PGothic" charset="0"/>
              </a:rPr>
              <a:t>Part </a:t>
            </a:r>
            <a:r>
              <a:rPr lang="en-GB" sz="3200" dirty="0">
                <a:latin typeface="Verdana" charset="0"/>
                <a:ea typeface="MS PGothic" charset="0"/>
              </a:rPr>
              <a:t>II.1.</a:t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s-ES_tradnl" sz="3200" dirty="0"/>
              <a:t>¿Cómo </a:t>
            </a:r>
            <a:r>
              <a:rPr lang="es-ES_tradnl" sz="3200" dirty="0" smtClean="0"/>
              <a:t>promover </a:t>
            </a:r>
            <a:r>
              <a:rPr lang="es-ES_tradnl" sz="3200" dirty="0"/>
              <a:t>el enfoque territorial del desarrollo </a:t>
            </a:r>
            <a:r>
              <a:rPr lang="es-ES_tradnl" sz="3200" dirty="0" smtClean="0"/>
              <a:t>local a través de la línea temática “Organizaciones de la sociedad civil y Autoridades  Locales?</a:t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2400" dirty="0">
                <a:latin typeface="Verdana" charset="0"/>
                <a:ea typeface="MS PGothic" charset="0"/>
              </a:rPr>
              <a:t>Jorge Rodríguez Bilbao </a:t>
            </a:r>
            <a:br>
              <a:rPr lang="es-ES_tradnl" sz="2400" dirty="0">
                <a:latin typeface="Verdana" charset="0"/>
                <a:ea typeface="MS PGothic" charset="0"/>
              </a:rPr>
            </a:br>
            <a:r>
              <a:rPr lang="es-ES_tradnl" sz="2400" dirty="0">
                <a:latin typeface="Verdana" charset="0"/>
                <a:ea typeface="MS PGothic" charset="0"/>
              </a:rPr>
              <a:t>“ SOCIEDAD CIVIL Y AUTORIDADES” </a:t>
            </a:r>
            <a:br>
              <a:rPr lang="es-ES_tradnl" sz="2400" dirty="0">
                <a:latin typeface="Verdana" charset="0"/>
                <a:ea typeface="MS PGothic" charset="0"/>
              </a:rPr>
            </a:br>
            <a:r>
              <a:rPr lang="es-ES_tradnl" sz="2400" dirty="0">
                <a:latin typeface="Verdana" charset="0"/>
                <a:ea typeface="MS PGothic" charset="0"/>
              </a:rPr>
              <a:t>COMISION EUROPEA - DG DEVCO Unidad B2 </a:t>
            </a:r>
            <a:r>
              <a:rPr lang="es-ES_tradnl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s-ES_tradnl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s-ES_tradnl" sz="2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s-ES_tradnl" sz="2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s-ES_tradnl" sz="18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Seminario </a:t>
            </a:r>
            <a: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regional América Latina , Central y Caribe</a:t>
            </a:r>
            <a:b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Enfoque Territorial del desarrollo local </a:t>
            </a:r>
            <a:b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Qué implica y como puede ser  fomentado en América Latina y central? </a:t>
            </a:r>
            <a:br>
              <a:rPr lang="es-ES_tradnl" sz="18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s-ES_tradnl" sz="3200" dirty="0"/>
              <a:t/>
            </a:r>
            <a:br>
              <a:rPr lang="es-ES_tradnl" sz="3200" dirty="0"/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endParaRPr lang="en-GB" sz="1400" b="0" dirty="0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0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39324"/>
            <a:ext cx="9144000" cy="5706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-22944"/>
            <a:ext cx="90917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Línea temática </a:t>
            </a:r>
            <a:r>
              <a:rPr lang="en-US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CSO</a:t>
            </a:r>
            <a:r>
              <a:rPr lang="en-US" sz="36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-LA 2014</a:t>
            </a:r>
            <a:r>
              <a:rPr lang="en-US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-2017</a:t>
            </a:r>
            <a:endParaRPr lang="fr-FR" sz="3600" b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124744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Uno de sus objetivos</a:t>
            </a:r>
            <a:r>
              <a:rPr lang="es-ES_tradnl" sz="2000" dirty="0" smtClean="0"/>
              <a:t>           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“Apoyar </a:t>
            </a: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experiencias piloto 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destinadas a </a:t>
            </a: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promocionar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 el </a:t>
            </a: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desarrollo local a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través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 de un </a:t>
            </a: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enfoque territorial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” (ETDL)</a:t>
            </a:r>
          </a:p>
          <a:p>
            <a:pPr marL="342900" indent="-342900">
              <a:buFont typeface="Arial"/>
              <a:buChar char="•"/>
            </a:pP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Acciones implementadas por las CSO-LA! </a:t>
            </a:r>
          </a:p>
          <a:p>
            <a:pPr marL="342900" indent="-342900">
              <a:buFont typeface="Arial"/>
              <a:buChar char="•"/>
            </a:pP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MAAP (2015-2017): </a:t>
            </a:r>
          </a:p>
          <a:p>
            <a:pPr marL="800100" lvl="1" indent="-342900">
              <a:buFont typeface="Arial"/>
              <a:buChar char="•"/>
            </a:pP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LA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 : 20,750 M€ </a:t>
            </a:r>
          </a:p>
          <a:p>
            <a:pPr marL="800100" lvl="1" indent="-342900">
              <a:buFont typeface="Arial"/>
              <a:buChar char="•"/>
            </a:pP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CSO</a:t>
            </a:r>
            <a:r>
              <a:rPr lang="es-ES_tradnl" sz="2400" b="1" u="sng">
                <a:solidFill>
                  <a:srgbClr val="0070C0"/>
                </a:solidFill>
                <a:latin typeface="+mn-lt"/>
              </a:rPr>
              <a:t>:</a:t>
            </a:r>
            <a:r>
              <a:rPr lang="es-ES_tradnl" sz="2400" smtClean="0">
                <a:solidFill>
                  <a:schemeClr val="tx1"/>
                </a:solidFill>
                <a:latin typeface="+mn-lt"/>
              </a:rPr>
              <a:t> 95,270 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M€</a:t>
            </a:r>
          </a:p>
          <a:p>
            <a:pPr marL="800100" lvl="1" indent="-342900">
              <a:buFont typeface="Arial"/>
              <a:buChar char="•"/>
            </a:pPr>
            <a:r>
              <a:rPr lang="es-ES_tradnl" sz="2400" b="1" u="sng" dirty="0">
                <a:solidFill>
                  <a:srgbClr val="0070C0"/>
                </a:solidFill>
                <a:latin typeface="+mn-lt"/>
              </a:rPr>
              <a:t>Medidas complementarias</a:t>
            </a:r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: 2,5-5% </a:t>
            </a:r>
            <a:endParaRPr lang="es-ES_tradnl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Flèche vers la droite 6"/>
          <p:cNvSpPr/>
          <p:nvPr/>
        </p:nvSpPr>
        <p:spPr bwMode="auto">
          <a:xfrm>
            <a:off x="3923928" y="1196752"/>
            <a:ext cx="720080" cy="432048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225000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90917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Línea temática </a:t>
            </a:r>
            <a:r>
              <a:rPr lang="en-US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CSO</a:t>
            </a:r>
            <a:r>
              <a:rPr lang="en-US" sz="36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-LA 2014</a:t>
            </a:r>
            <a:r>
              <a:rPr lang="en-US" sz="36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-2017</a:t>
            </a:r>
            <a:endParaRPr lang="fr-FR" sz="3600" b="1" dirty="0">
              <a:solidFill>
                <a:srgbClr val="FFFF0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80728"/>
            <a:ext cx="9144000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589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61718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“</a:t>
            </a:r>
            <a:r>
              <a:rPr lang="es-ES_tradnl" sz="20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Apoyo de  </a:t>
            </a:r>
            <a:r>
              <a:rPr lang="es-ES_tradnl" sz="20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experiencias piloto destinadas </a:t>
            </a:r>
          </a:p>
          <a:p>
            <a:r>
              <a:rPr lang="es-ES_tradnl" sz="20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a promocionar el desarrollo local a través</a:t>
            </a:r>
          </a:p>
          <a:p>
            <a:r>
              <a:rPr lang="es-ES_tradnl" sz="20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 de un enfoque territorial” (ETDL</a:t>
            </a:r>
            <a:r>
              <a:rPr lang="es-ES_tradnl" sz="20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)</a:t>
            </a:r>
            <a:endParaRPr lang="es-ES_tradnl" sz="2000" b="1" dirty="0">
              <a:solidFill>
                <a:srgbClr val="FFFF00"/>
              </a:solidFill>
              <a:latin typeface="Verdana" charset="0"/>
              <a:ea typeface="MS PGothic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323528" y="1340768"/>
            <a:ext cx="8496944" cy="4832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800" dirty="0">
                <a:solidFill>
                  <a:schemeClr val="tx1"/>
                </a:solidFill>
                <a:latin typeface="+mn-lt"/>
              </a:rPr>
              <a:t>No queremos simplemente financiar acciones implementadas por CSO-LA </a:t>
            </a:r>
          </a:p>
          <a:p>
            <a:r>
              <a:rPr lang="es-ES_tradnl" sz="2800" dirty="0">
                <a:solidFill>
                  <a:schemeClr val="tx1"/>
                </a:solidFill>
                <a:latin typeface="+mn-lt"/>
              </a:rPr>
              <a:t>Queremos </a:t>
            </a:r>
            <a:r>
              <a:rPr lang="es-ES_tradnl" sz="2800" b="1" u="sng" dirty="0">
                <a:solidFill>
                  <a:srgbClr val="0070C0"/>
                </a:solidFill>
                <a:latin typeface="+mn-lt"/>
              </a:rPr>
              <a:t>apoyar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 experiencias piloto destinadas a promover el desarrollo territorial. </a:t>
            </a:r>
          </a:p>
          <a:p>
            <a:r>
              <a:rPr lang="es-ES_tradnl" sz="2800" dirty="0">
                <a:solidFill>
                  <a:schemeClr val="tx1"/>
                </a:solidFill>
                <a:latin typeface="+mn-lt"/>
              </a:rPr>
              <a:t>Dos cuestiones “clave”</a:t>
            </a:r>
          </a:p>
          <a:p>
            <a:pPr marL="457200" indent="-457200">
              <a:buFont typeface="Lucida Grande"/>
              <a:buChar char="-"/>
            </a:pPr>
            <a:r>
              <a:rPr lang="es-ES_tradnl" sz="2800" dirty="0">
                <a:solidFill>
                  <a:schemeClr val="tx1"/>
                </a:solidFill>
                <a:latin typeface="+mn-lt"/>
              </a:rPr>
              <a:t>¿</a:t>
            </a:r>
            <a:r>
              <a:rPr lang="es-ES_tradnl" sz="2800" b="1" u="sng" dirty="0">
                <a:solidFill>
                  <a:srgbClr val="0070C0"/>
                </a:solidFill>
                <a:latin typeface="+mn-lt"/>
              </a:rPr>
              <a:t>Qué características 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debe tener una acción financiada por la LT para que pueda </a:t>
            </a:r>
            <a:r>
              <a:rPr lang="es-ES_tradnl" sz="2800" b="1" u="sng" dirty="0">
                <a:solidFill>
                  <a:srgbClr val="0070C0"/>
                </a:solidFill>
                <a:latin typeface="+mn-lt"/>
              </a:rPr>
              <a:t>considerarse “ETDL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”</a:t>
            </a:r>
          </a:p>
          <a:p>
            <a:pPr marL="457200" indent="-457200">
              <a:buFont typeface="Lucida Grande"/>
              <a:buChar char="-"/>
            </a:pPr>
            <a:r>
              <a:rPr lang="es-ES_tradnl" sz="2800" dirty="0" smtClean="0">
                <a:solidFill>
                  <a:schemeClr val="tx1"/>
                </a:solidFill>
              </a:rPr>
              <a:t>¿</a:t>
            </a:r>
            <a:r>
              <a:rPr lang="es-ES" sz="2800" dirty="0">
                <a:solidFill>
                  <a:schemeClr val="tx1"/>
                </a:solidFill>
                <a:latin typeface="+mn-lt"/>
              </a:rPr>
              <a:t>cómo</a:t>
            </a:r>
            <a:r>
              <a:rPr lang="es-ES" sz="2800" b="1" u="sng" dirty="0" smtClean="0">
                <a:solidFill>
                  <a:srgbClr val="0070C0"/>
                </a:solidFill>
              </a:rPr>
              <a:t> </a:t>
            </a:r>
            <a:r>
              <a:rPr lang="es-ES_tradnl" sz="2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podemos </a:t>
            </a:r>
            <a:r>
              <a:rPr lang="es-ES_tradnl" sz="2800" b="1" u="sng" dirty="0">
                <a:solidFill>
                  <a:srgbClr val="0070C0"/>
                </a:solidFill>
                <a:latin typeface="+mn-lt"/>
              </a:rPr>
              <a:t>promover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 (y </a:t>
            </a:r>
            <a:r>
              <a:rPr lang="es-ES_tradnl" sz="2800" b="1" u="sng" dirty="0">
                <a:solidFill>
                  <a:srgbClr val="0070C0"/>
                </a:solidFill>
                <a:latin typeface="+mn-lt"/>
              </a:rPr>
              <a:t>no solo  “financiar”</a:t>
            </a:r>
            <a:r>
              <a:rPr lang="es-ES_tradnl" sz="2800" dirty="0">
                <a:solidFill>
                  <a:schemeClr val="tx1"/>
                </a:solidFill>
                <a:latin typeface="+mn-lt"/>
              </a:rPr>
              <a:t> este tipo de acciones? </a:t>
            </a:r>
          </a:p>
        </p:txBody>
      </p:sp>
    </p:spTree>
    <p:extLst>
      <p:ext uri="{BB962C8B-B14F-4D97-AF65-F5344CB8AC3E}">
        <p14:creationId xmlns:p14="http://schemas.microsoft.com/office/powerpoint/2010/main" val="3548474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  <a:defRPr/>
            </a:pPr>
            <a:r>
              <a:rPr lang="fr-BE" sz="4000" dirty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fr-BE" sz="4000" dirty="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fr-BE" sz="4000" dirty="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Verdana" charset="0"/>
              </a:rPr>
              <a:t>GRACIAS</a:t>
            </a:r>
            <a:r>
              <a:rPr lang="en-US" sz="4000" dirty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 dirty="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sz="4000" dirty="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 dirty="0">
                <a:solidFill>
                  <a:srgbClr val="FF9900"/>
                </a:solidFill>
                <a:latin typeface="Arial" charset="0"/>
                <a:cs typeface="Arial" charset="0"/>
              </a:rPr>
            </a:br>
            <a:endParaRPr lang="en-GB" sz="4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25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414</TotalTime>
  <Words>195</Words>
  <Application>Microsoft Macintosh PowerPoint</Application>
  <PresentationFormat>Présentation à l'écran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blank</vt:lpstr>
      <vt:lpstr>       Part II.1. ¿Cómo promover el enfoque territorial del desarrollo local a través de la línea temática “Organizaciones de la sociedad civil y Autoridades  Locales?  Jorge Rodríguez Bilbao  “ SOCIEDAD CIVIL Y AUTORIDADES”  COMISION EUROPEA - DG DEVCO Unidad B2   Seminario regional América Latina , Central y Caribe Enfoque Territorial del desarrollo local  Qué implica y como puede ser  fomentado en América Latina y central?    </vt:lpstr>
      <vt:lpstr>Présentation PowerPoint</vt:lpstr>
      <vt:lpstr>Présentation PowerPoint</vt:lpstr>
      <vt:lpstr>Présentation PowerPoint</vt:lpstr>
      <vt:lpstr>  GRACIAS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Rodriguez</cp:lastModifiedBy>
  <cp:revision>30</cp:revision>
  <dcterms:created xsi:type="dcterms:W3CDTF">2015-03-19T17:09:20Z</dcterms:created>
  <dcterms:modified xsi:type="dcterms:W3CDTF">2015-06-02T02:53:46Z</dcterms:modified>
</cp:coreProperties>
</file>