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9" r:id="rId2"/>
    <p:sldId id="260" r:id="rId3"/>
    <p:sldId id="266" r:id="rId4"/>
    <p:sldId id="264" r:id="rId5"/>
    <p:sldId id="265" r:id="rId6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51EF"/>
    <a:srgbClr val="165AA2"/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19" autoAdjust="0"/>
    <p:restoredTop sz="87727" autoAdjust="0"/>
  </p:normalViewPr>
  <p:slideViewPr>
    <p:cSldViewPr>
      <p:cViewPr>
        <p:scale>
          <a:sx n="75" d="100"/>
          <a:sy n="75" d="100"/>
        </p:scale>
        <p:origin x="-2056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dirty="0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dirty="0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251C1AC6-01DD-4022-98F2-D6FF68488B67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799907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dirty="0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dirty="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5BA06BE3-D17D-4EE0-80B2-A9EE4B669E3A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5870556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MS PGothic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1687" indent="-28526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1057" indent="-228211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597480" indent="-228211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3902" indent="-228211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0325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66748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3171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79593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8D73627B-512A-6A44-963D-DDACD8F0963B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</a:t>
            </a:fld>
            <a:endParaRPr lang="en-GB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The Multi-annual Indicative Programme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Annual Action Programme (AAP)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06BE3-D17D-4EE0-80B2-A9EE4B669E3A}" type="slidenum">
              <a:rPr lang="en-GB" altLang="en-US" smtClean="0"/>
              <a:pPr/>
              <a:t>2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815317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The Multi-annual Indicative Programme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Annual Action Programme (AAP)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06BE3-D17D-4EE0-80B2-A9EE4B669E3A}" type="slidenum">
              <a:rPr lang="en-GB" altLang="en-US" smtClean="0"/>
              <a:pPr/>
              <a:t>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815317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The Multi-annual Indicative Programme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Annual Action Programme (AAP)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06BE3-D17D-4EE0-80B2-A9EE4B669E3A}" type="slidenum">
              <a:rPr lang="en-GB" altLang="en-US" smtClean="0"/>
              <a:pPr/>
              <a:t>4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8153170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2B32BAF2-76BC-4CE6-B519-AA798B3BD91F}" type="slidenum">
              <a:rPr lang="en-GB" altLang="en-US"/>
              <a:pPr/>
              <a:t>‹#›</a:t>
            </a:fld>
            <a:endParaRPr lang="en-GB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8512FB-1AFE-4BC3-9BEE-2C45EA389C52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722346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1EA91-40DB-409B-8B6C-659045B502FC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846275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E7F530-0EA4-4F4D-A671-DA5E845929E7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829598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7D55F3-31E1-4BCC-BE1D-C55E1EE4BB39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09450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609844-D10A-4E9A-A356-695CEC7A8E65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24954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F6B781-FCB3-46DB-919F-436C100A278E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665976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6839E4-6B23-4717-AC5A-E7B346C135F8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06318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BC6581-AD07-420E-B7D4-043351E60C80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43747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4AD5E-867C-4D94-B934-FB76B389DBCB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250589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D5D21A-8389-4F51-920A-51D977A13BF5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8083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276FFF7F-E619-4C56-A446-3CEED36832B2}" type="slidenum">
              <a:rPr lang="en-GB" altLang="en-US"/>
              <a:pPr/>
              <a:t>‹#›</a:t>
            </a:fld>
            <a:endParaRPr lang="en-GB" alt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1124744"/>
            <a:ext cx="8863013" cy="3959225"/>
          </a:xfrm>
        </p:spPr>
        <p:txBody>
          <a:bodyPr/>
          <a:lstStyle/>
          <a:p>
            <a:pPr algn="ctr"/>
            <a: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3200" dirty="0">
                <a:latin typeface="Verdana" charset="0"/>
                <a:ea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</a:rPr>
            </a:br>
            <a:r>
              <a:rPr lang="en-GB" sz="3200" dirty="0" smtClean="0">
                <a:latin typeface="Verdana" charset="0"/>
                <a:ea typeface="MS PGothic" charset="0"/>
              </a:rPr>
              <a:t/>
            </a:r>
            <a:br>
              <a:rPr lang="en-GB" sz="3200" dirty="0" smtClean="0">
                <a:latin typeface="Verdana" charset="0"/>
                <a:ea typeface="MS PGothic" charset="0"/>
              </a:rPr>
            </a:br>
            <a:r>
              <a:rPr lang="en-GB" sz="3200" dirty="0" smtClean="0">
                <a:latin typeface="Verdana" charset="0"/>
                <a:ea typeface="MS PGothic" charset="0"/>
              </a:rPr>
              <a:t>Part </a:t>
            </a:r>
            <a:r>
              <a:rPr lang="en-GB" sz="3200" dirty="0">
                <a:latin typeface="Verdana" charset="0"/>
                <a:ea typeface="MS PGothic" charset="0"/>
              </a:rPr>
              <a:t>II.1.</a:t>
            </a:r>
            <a:br>
              <a:rPr lang="en-GB" sz="3200" dirty="0">
                <a:latin typeface="Verdana" charset="0"/>
                <a:ea typeface="MS PGothic" charset="0"/>
              </a:rPr>
            </a:br>
            <a:r>
              <a:rPr lang="es-ES_tradnl" sz="3200" dirty="0"/>
              <a:t>¿Cómo </a:t>
            </a:r>
            <a:r>
              <a:rPr lang="es-ES_tradnl" sz="3200" dirty="0" smtClean="0"/>
              <a:t>promover </a:t>
            </a:r>
            <a:r>
              <a:rPr lang="es-ES_tradnl" sz="3200" dirty="0"/>
              <a:t>el enfoque territorial del desarrollo </a:t>
            </a:r>
            <a:r>
              <a:rPr lang="es-ES_tradnl" sz="3200" dirty="0" smtClean="0"/>
              <a:t>local a través de la línea temática “Organizaciones de la sociedad civil y Autoridades  Locales?</a:t>
            </a:r>
            <a:br>
              <a:rPr lang="es-ES_tradnl" sz="3200" dirty="0" smtClean="0"/>
            </a:br>
            <a:r>
              <a:rPr lang="es-ES_tradnl" sz="3200" dirty="0" smtClean="0"/>
              <a:t/>
            </a:r>
            <a:br>
              <a:rPr lang="es-ES_tradnl" sz="3200" dirty="0" smtClean="0"/>
            </a:br>
            <a:r>
              <a:rPr lang="es-ES_tradnl" sz="2400" dirty="0">
                <a:latin typeface="Verdana" charset="0"/>
                <a:ea typeface="MS PGothic" charset="0"/>
              </a:rPr>
              <a:t>Jorge Rodríguez Bilbao </a:t>
            </a:r>
            <a:br>
              <a:rPr lang="es-ES_tradnl" sz="2400" dirty="0">
                <a:latin typeface="Verdana" charset="0"/>
                <a:ea typeface="MS PGothic" charset="0"/>
              </a:rPr>
            </a:br>
            <a:r>
              <a:rPr lang="es-ES_tradnl" sz="2400" dirty="0">
                <a:latin typeface="Verdana" charset="0"/>
                <a:ea typeface="MS PGothic" charset="0"/>
              </a:rPr>
              <a:t>“ SOCIEDAD CIVIL Y AUTORIDADES” </a:t>
            </a:r>
            <a:br>
              <a:rPr lang="es-ES_tradnl" sz="2400" dirty="0">
                <a:latin typeface="Verdana" charset="0"/>
                <a:ea typeface="MS PGothic" charset="0"/>
              </a:rPr>
            </a:br>
            <a:r>
              <a:rPr lang="es-ES_tradnl" sz="2400" dirty="0">
                <a:latin typeface="Verdana" charset="0"/>
                <a:ea typeface="MS PGothic" charset="0"/>
              </a:rPr>
              <a:t>COMISION EUROPEA - DG DEVCO Unidad B2 </a:t>
            </a:r>
            <a:r>
              <a:rPr lang="es-ES_tradnl" sz="24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s-ES_tradnl" sz="24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s-ES_tradnl" sz="240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s-ES_tradnl" sz="240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s-ES_tradnl" sz="1800" b="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  <a:t>Seminario </a:t>
            </a:r>
            <a:r>
              <a:rPr lang="es-ES_tradnl" sz="1800" b="0" dirty="0">
                <a:solidFill>
                  <a:srgbClr val="E7B400"/>
                </a:solidFill>
                <a:latin typeface="Verdana" charset="0"/>
                <a:ea typeface="MS PGothic" charset="0"/>
              </a:rPr>
              <a:t>regional América Latina , Central y Caribe</a:t>
            </a:r>
            <a:br>
              <a:rPr lang="es-ES_tradnl" sz="1800" b="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s-ES_tradnl" sz="1800" b="0" dirty="0">
                <a:solidFill>
                  <a:srgbClr val="E7B400"/>
                </a:solidFill>
                <a:latin typeface="Verdana" charset="0"/>
                <a:ea typeface="MS PGothic" charset="0"/>
              </a:rPr>
              <a:t>Enfoque Territorial del desarrollo local </a:t>
            </a:r>
            <a:br>
              <a:rPr lang="es-ES_tradnl" sz="1800" b="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s-ES_tradnl" sz="1800" b="0" dirty="0">
                <a:solidFill>
                  <a:srgbClr val="E7B400"/>
                </a:solidFill>
                <a:latin typeface="Verdana" charset="0"/>
                <a:ea typeface="MS PGothic" charset="0"/>
              </a:rPr>
              <a:t>Qué implica y como puede ser  fomentado en América Latina y central? </a:t>
            </a:r>
            <a:br>
              <a:rPr lang="es-ES_tradnl" sz="1800" b="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s-ES_tradnl" sz="3200" dirty="0"/>
              <a:t/>
            </a:r>
            <a:br>
              <a:rPr lang="es-ES_tradnl" sz="3200" dirty="0"/>
            </a:br>
            <a:r>
              <a:rPr lang="en-GB" sz="3200" dirty="0">
                <a:latin typeface="Verdana" charset="0"/>
                <a:ea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</a:rPr>
            </a:br>
            <a:endParaRPr lang="en-GB" sz="1400" b="0" dirty="0">
              <a:latin typeface="Verdana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006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65600" y="1642533"/>
            <a:ext cx="184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39324"/>
            <a:ext cx="9144000" cy="57061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12" y="-22944"/>
            <a:ext cx="90917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36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Línea temática </a:t>
            </a:r>
            <a:r>
              <a:rPr lang="en-US" sz="36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CSO</a:t>
            </a:r>
            <a:r>
              <a:rPr lang="en-US" sz="36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-LA 2014</a:t>
            </a:r>
            <a:r>
              <a:rPr lang="en-US" sz="36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-2017</a:t>
            </a:r>
            <a:endParaRPr lang="fr-FR" sz="3600" b="1" dirty="0">
              <a:solidFill>
                <a:srgbClr val="FFFF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1124744"/>
            <a:ext cx="87849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s-ES_tradnl" sz="2400" dirty="0" smtClean="0">
                <a:solidFill>
                  <a:schemeClr val="tx1"/>
                </a:solidFill>
                <a:latin typeface="+mn-lt"/>
              </a:rPr>
              <a:t>Uno de sus objetivos</a:t>
            </a:r>
            <a:r>
              <a:rPr lang="es-ES_tradnl" sz="2000" dirty="0" smtClean="0"/>
              <a:t>           </a:t>
            </a:r>
            <a:r>
              <a:rPr lang="es-ES_tradnl" sz="2400" dirty="0" smtClean="0">
                <a:solidFill>
                  <a:schemeClr val="tx1"/>
                </a:solidFill>
                <a:latin typeface="+mn-lt"/>
              </a:rPr>
              <a:t>“Apoyar </a:t>
            </a:r>
            <a:r>
              <a:rPr lang="es-ES_tradnl" sz="2400" b="1" u="sng" dirty="0">
                <a:solidFill>
                  <a:srgbClr val="0070C0"/>
                </a:solidFill>
                <a:latin typeface="+mn-lt"/>
              </a:rPr>
              <a:t>experiencias piloto </a:t>
            </a:r>
            <a:r>
              <a:rPr lang="es-ES_tradnl" sz="2400" dirty="0" smtClean="0">
                <a:solidFill>
                  <a:schemeClr val="tx1"/>
                </a:solidFill>
                <a:latin typeface="+mn-lt"/>
              </a:rPr>
              <a:t>destinadas a </a:t>
            </a:r>
            <a:r>
              <a:rPr lang="es-ES_tradnl" sz="2400" b="1" u="sng" dirty="0">
                <a:solidFill>
                  <a:srgbClr val="0070C0"/>
                </a:solidFill>
                <a:latin typeface="+mn-lt"/>
              </a:rPr>
              <a:t>promocionar</a:t>
            </a:r>
            <a:r>
              <a:rPr lang="es-ES_tradnl" sz="2400" dirty="0" smtClean="0">
                <a:solidFill>
                  <a:schemeClr val="tx1"/>
                </a:solidFill>
                <a:latin typeface="+mn-lt"/>
              </a:rPr>
              <a:t> el </a:t>
            </a:r>
            <a:r>
              <a:rPr lang="es-ES_tradnl" sz="2400" b="1" u="sng" dirty="0">
                <a:solidFill>
                  <a:srgbClr val="0070C0"/>
                </a:solidFill>
                <a:latin typeface="+mn-lt"/>
              </a:rPr>
              <a:t>desarrollo local a</a:t>
            </a:r>
            <a:r>
              <a:rPr lang="es-ES_tradnl" sz="24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s-ES_tradnl" sz="2400" b="1" u="sng" dirty="0">
                <a:solidFill>
                  <a:srgbClr val="0070C0"/>
                </a:solidFill>
                <a:latin typeface="+mn-lt"/>
              </a:rPr>
              <a:t>través</a:t>
            </a:r>
            <a:r>
              <a:rPr lang="es-ES_tradnl" sz="2400" dirty="0" smtClean="0">
                <a:solidFill>
                  <a:schemeClr val="tx1"/>
                </a:solidFill>
                <a:latin typeface="+mn-lt"/>
              </a:rPr>
              <a:t> de un </a:t>
            </a:r>
            <a:r>
              <a:rPr lang="es-ES_tradnl" sz="2400" b="1" u="sng" dirty="0">
                <a:solidFill>
                  <a:srgbClr val="0070C0"/>
                </a:solidFill>
                <a:latin typeface="+mn-lt"/>
              </a:rPr>
              <a:t>enfoque territorial</a:t>
            </a:r>
            <a:r>
              <a:rPr lang="es-ES_tradnl" sz="2400" dirty="0" smtClean="0">
                <a:solidFill>
                  <a:schemeClr val="tx1"/>
                </a:solidFill>
                <a:latin typeface="+mn-lt"/>
              </a:rPr>
              <a:t>” (ETDL)</a:t>
            </a:r>
          </a:p>
          <a:p>
            <a:pPr marL="342900" indent="-342900">
              <a:buFont typeface="Arial"/>
              <a:buChar char="•"/>
            </a:pPr>
            <a:r>
              <a:rPr lang="es-ES_tradnl" sz="2400" dirty="0" smtClean="0">
                <a:solidFill>
                  <a:schemeClr val="tx1"/>
                </a:solidFill>
                <a:latin typeface="+mn-lt"/>
              </a:rPr>
              <a:t>Acciones implementadas por las CSO-LA! </a:t>
            </a:r>
          </a:p>
          <a:p>
            <a:pPr marL="342900" indent="-342900">
              <a:buFont typeface="Arial"/>
              <a:buChar char="•"/>
            </a:pPr>
            <a:r>
              <a:rPr lang="es-ES_tradnl" sz="2400" b="1" u="sng" dirty="0">
                <a:solidFill>
                  <a:srgbClr val="0070C0"/>
                </a:solidFill>
                <a:latin typeface="+mn-lt"/>
              </a:rPr>
              <a:t>MAAP (2015-2017): </a:t>
            </a:r>
          </a:p>
          <a:p>
            <a:pPr marL="800100" lvl="1" indent="-342900">
              <a:buFont typeface="Arial"/>
              <a:buChar char="•"/>
            </a:pPr>
            <a:r>
              <a:rPr lang="es-ES_tradnl" sz="2400" b="1" u="sng" dirty="0">
                <a:solidFill>
                  <a:srgbClr val="0070C0"/>
                </a:solidFill>
                <a:latin typeface="+mn-lt"/>
              </a:rPr>
              <a:t>LA</a:t>
            </a:r>
            <a:r>
              <a:rPr lang="es-ES_tradnl" sz="2400" dirty="0" smtClean="0">
                <a:solidFill>
                  <a:schemeClr val="tx1"/>
                </a:solidFill>
                <a:latin typeface="+mn-lt"/>
              </a:rPr>
              <a:t> : 20,750 M€ </a:t>
            </a:r>
          </a:p>
          <a:p>
            <a:pPr marL="800100" lvl="1" indent="-342900">
              <a:buFont typeface="Arial"/>
              <a:buChar char="•"/>
            </a:pPr>
            <a:r>
              <a:rPr lang="es-ES_tradnl" sz="2400" b="1" u="sng" dirty="0">
                <a:solidFill>
                  <a:srgbClr val="0070C0"/>
                </a:solidFill>
                <a:latin typeface="+mn-lt"/>
              </a:rPr>
              <a:t>CSO</a:t>
            </a:r>
            <a:r>
              <a:rPr lang="es-ES_tradnl" sz="2400" b="1" u="sng">
                <a:solidFill>
                  <a:srgbClr val="0070C0"/>
                </a:solidFill>
                <a:latin typeface="+mn-lt"/>
              </a:rPr>
              <a:t>:</a:t>
            </a:r>
            <a:r>
              <a:rPr lang="es-ES_tradnl" sz="2400" smtClean="0">
                <a:solidFill>
                  <a:schemeClr val="tx1"/>
                </a:solidFill>
                <a:latin typeface="+mn-lt"/>
              </a:rPr>
              <a:t> 95,270 </a:t>
            </a:r>
            <a:r>
              <a:rPr lang="es-ES_tradnl" sz="2400" dirty="0" smtClean="0">
                <a:solidFill>
                  <a:schemeClr val="tx1"/>
                </a:solidFill>
                <a:latin typeface="+mn-lt"/>
              </a:rPr>
              <a:t>M€</a:t>
            </a:r>
          </a:p>
          <a:p>
            <a:pPr marL="800100" lvl="1" indent="-342900">
              <a:buFont typeface="Arial"/>
              <a:buChar char="•"/>
            </a:pPr>
            <a:r>
              <a:rPr lang="es-ES_tradnl" sz="2400" b="1" u="sng" dirty="0">
                <a:solidFill>
                  <a:srgbClr val="0070C0"/>
                </a:solidFill>
                <a:latin typeface="+mn-lt"/>
              </a:rPr>
              <a:t>Medidas complementarias</a:t>
            </a:r>
            <a:r>
              <a:rPr lang="es-ES_tradnl" sz="2400" dirty="0" smtClean="0">
                <a:solidFill>
                  <a:schemeClr val="tx1"/>
                </a:solidFill>
                <a:latin typeface="+mn-lt"/>
              </a:rPr>
              <a:t>: 2,5-5% </a:t>
            </a:r>
            <a:endParaRPr lang="es-ES_tradnl" sz="2400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10" name="Connecteur droit avec flèche 9"/>
          <p:cNvCxnSpPr/>
          <p:nvPr/>
        </p:nvCxnSpPr>
        <p:spPr bwMode="auto">
          <a:xfrm>
            <a:off x="11556776" y="1412776"/>
            <a:ext cx="914400" cy="91440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Flèche vers la droite 6"/>
          <p:cNvSpPr/>
          <p:nvPr/>
        </p:nvSpPr>
        <p:spPr bwMode="auto">
          <a:xfrm>
            <a:off x="3923928" y="1196752"/>
            <a:ext cx="720080" cy="432048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3225000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65600" y="1642533"/>
            <a:ext cx="184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9512" y="-22944"/>
            <a:ext cx="90917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36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Línea temática </a:t>
            </a:r>
            <a:r>
              <a:rPr lang="en-US" sz="36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CSO</a:t>
            </a:r>
            <a:r>
              <a:rPr lang="en-US" sz="36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-LA 2014</a:t>
            </a:r>
            <a:r>
              <a:rPr lang="en-US" sz="36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-2017</a:t>
            </a:r>
            <a:endParaRPr lang="fr-FR" sz="3600" b="1" dirty="0">
              <a:solidFill>
                <a:srgbClr val="FFFF00"/>
              </a:solidFill>
            </a:endParaRPr>
          </a:p>
        </p:txBody>
      </p:sp>
      <p:cxnSp>
        <p:nvCxnSpPr>
          <p:cNvPr id="10" name="Connecteur droit avec flèche 9"/>
          <p:cNvCxnSpPr/>
          <p:nvPr/>
        </p:nvCxnSpPr>
        <p:spPr bwMode="auto">
          <a:xfrm>
            <a:off x="11556776" y="1412776"/>
            <a:ext cx="914400" cy="91440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0728"/>
            <a:ext cx="9144000" cy="58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89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65600" y="1642533"/>
            <a:ext cx="184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9512" y="-22944"/>
            <a:ext cx="617188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0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“</a:t>
            </a:r>
            <a:r>
              <a:rPr lang="es-ES_tradnl" sz="20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Apoyo de  </a:t>
            </a:r>
            <a:r>
              <a:rPr lang="es-ES_tradnl" sz="20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experiencias piloto destinadas </a:t>
            </a:r>
          </a:p>
          <a:p>
            <a:r>
              <a:rPr lang="es-ES_tradnl" sz="20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a promocionar el desarrollo local a través</a:t>
            </a:r>
          </a:p>
          <a:p>
            <a:r>
              <a:rPr lang="es-ES_tradnl" sz="20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 de un enfoque territorial” (ETDL</a:t>
            </a:r>
            <a:r>
              <a:rPr lang="es-ES_tradnl" sz="20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)</a:t>
            </a:r>
            <a:endParaRPr lang="es-ES_tradnl" sz="2000" b="1" dirty="0">
              <a:solidFill>
                <a:srgbClr val="FFFF00"/>
              </a:solidFill>
              <a:latin typeface="Verdana" charset="0"/>
              <a:ea typeface="MS PGothic" charset="0"/>
            </a:endParaRPr>
          </a:p>
        </p:txBody>
      </p:sp>
      <p:cxnSp>
        <p:nvCxnSpPr>
          <p:cNvPr id="10" name="Connecteur droit avec flèche 9"/>
          <p:cNvCxnSpPr/>
          <p:nvPr/>
        </p:nvCxnSpPr>
        <p:spPr bwMode="auto">
          <a:xfrm>
            <a:off x="11556776" y="1412776"/>
            <a:ext cx="914400" cy="91440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Rectangle 7"/>
          <p:cNvSpPr/>
          <p:nvPr/>
        </p:nvSpPr>
        <p:spPr>
          <a:xfrm>
            <a:off x="323528" y="1340768"/>
            <a:ext cx="8496944" cy="4832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dirty="0">
                <a:solidFill>
                  <a:schemeClr val="tx1"/>
                </a:solidFill>
                <a:latin typeface="+mn-lt"/>
              </a:rPr>
              <a:t>No queremos simplemente financiar acciones implementadas por CSO-LA </a:t>
            </a:r>
          </a:p>
          <a:p>
            <a:r>
              <a:rPr lang="es-ES_tradnl" sz="2800" dirty="0">
                <a:solidFill>
                  <a:schemeClr val="tx1"/>
                </a:solidFill>
                <a:latin typeface="+mn-lt"/>
              </a:rPr>
              <a:t>Queremos </a:t>
            </a:r>
            <a:r>
              <a:rPr lang="es-ES_tradnl" sz="2800" b="1" u="sng" dirty="0">
                <a:solidFill>
                  <a:srgbClr val="0070C0"/>
                </a:solidFill>
                <a:latin typeface="+mn-lt"/>
              </a:rPr>
              <a:t>apoyar</a:t>
            </a:r>
            <a:r>
              <a:rPr lang="es-ES_tradnl" sz="2800" dirty="0">
                <a:solidFill>
                  <a:schemeClr val="tx1"/>
                </a:solidFill>
                <a:latin typeface="+mn-lt"/>
              </a:rPr>
              <a:t> experiencias piloto destinadas a promover el desarrollo territorial. </a:t>
            </a:r>
          </a:p>
          <a:p>
            <a:r>
              <a:rPr lang="es-ES_tradnl" sz="2800" dirty="0">
                <a:solidFill>
                  <a:schemeClr val="tx1"/>
                </a:solidFill>
                <a:latin typeface="+mn-lt"/>
              </a:rPr>
              <a:t>Dos cuestiones “clave”</a:t>
            </a:r>
          </a:p>
          <a:p>
            <a:pPr marL="457200" indent="-457200">
              <a:buFont typeface="Lucida Grande"/>
              <a:buChar char="-"/>
            </a:pPr>
            <a:r>
              <a:rPr lang="es-ES_tradnl" sz="2800" dirty="0">
                <a:solidFill>
                  <a:schemeClr val="tx1"/>
                </a:solidFill>
                <a:latin typeface="+mn-lt"/>
              </a:rPr>
              <a:t>¿</a:t>
            </a:r>
            <a:r>
              <a:rPr lang="es-ES_tradnl" sz="2800" b="1" u="sng" dirty="0">
                <a:solidFill>
                  <a:srgbClr val="0070C0"/>
                </a:solidFill>
                <a:latin typeface="+mn-lt"/>
              </a:rPr>
              <a:t>Qué características </a:t>
            </a:r>
            <a:r>
              <a:rPr lang="es-ES_tradnl" sz="2800" dirty="0">
                <a:solidFill>
                  <a:schemeClr val="tx1"/>
                </a:solidFill>
                <a:latin typeface="+mn-lt"/>
              </a:rPr>
              <a:t>debe tener una acción financiada por la LT para que pueda </a:t>
            </a:r>
            <a:r>
              <a:rPr lang="es-ES_tradnl" sz="2800" b="1" u="sng" dirty="0">
                <a:solidFill>
                  <a:srgbClr val="0070C0"/>
                </a:solidFill>
                <a:latin typeface="+mn-lt"/>
              </a:rPr>
              <a:t>considerarse “ETDL</a:t>
            </a:r>
            <a:r>
              <a:rPr lang="es-ES_tradnl" sz="2800" dirty="0">
                <a:solidFill>
                  <a:schemeClr val="tx1"/>
                </a:solidFill>
                <a:latin typeface="+mn-lt"/>
              </a:rPr>
              <a:t>”</a:t>
            </a:r>
          </a:p>
          <a:p>
            <a:pPr marL="457200" indent="-457200">
              <a:buFont typeface="Lucida Grande"/>
              <a:buChar char="-"/>
            </a:pPr>
            <a:r>
              <a:rPr lang="es-ES_tradnl" sz="2800" dirty="0" smtClean="0">
                <a:solidFill>
                  <a:schemeClr val="tx1"/>
                </a:solidFill>
              </a:rPr>
              <a:t>¿</a:t>
            </a:r>
            <a:r>
              <a:rPr lang="es-ES" sz="2800" dirty="0">
                <a:solidFill>
                  <a:schemeClr val="tx1"/>
                </a:solidFill>
                <a:latin typeface="+mn-lt"/>
              </a:rPr>
              <a:t>cómo</a:t>
            </a:r>
            <a:r>
              <a:rPr lang="es-ES" sz="2800" b="1" u="sng" dirty="0" smtClean="0">
                <a:solidFill>
                  <a:srgbClr val="0070C0"/>
                </a:solidFill>
              </a:rPr>
              <a:t> </a:t>
            </a:r>
            <a:r>
              <a:rPr lang="es-ES_tradnl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s-ES_tradnl" sz="2800" dirty="0">
                <a:solidFill>
                  <a:schemeClr val="tx1"/>
                </a:solidFill>
                <a:latin typeface="+mn-lt"/>
              </a:rPr>
              <a:t>podemos </a:t>
            </a:r>
            <a:r>
              <a:rPr lang="es-ES_tradnl" sz="2800" b="1" u="sng" dirty="0">
                <a:solidFill>
                  <a:srgbClr val="0070C0"/>
                </a:solidFill>
                <a:latin typeface="+mn-lt"/>
              </a:rPr>
              <a:t>promover</a:t>
            </a:r>
            <a:r>
              <a:rPr lang="es-ES_tradnl" sz="2800" dirty="0">
                <a:solidFill>
                  <a:schemeClr val="tx1"/>
                </a:solidFill>
                <a:latin typeface="+mn-lt"/>
              </a:rPr>
              <a:t> (y </a:t>
            </a:r>
            <a:r>
              <a:rPr lang="es-ES_tradnl" sz="2800" b="1" u="sng" dirty="0">
                <a:solidFill>
                  <a:srgbClr val="0070C0"/>
                </a:solidFill>
                <a:latin typeface="+mn-lt"/>
              </a:rPr>
              <a:t>no solo  “financiar”</a:t>
            </a:r>
            <a:r>
              <a:rPr lang="es-ES_tradnl" sz="2800" dirty="0">
                <a:solidFill>
                  <a:schemeClr val="tx1"/>
                </a:solidFill>
                <a:latin typeface="+mn-lt"/>
              </a:rPr>
              <a:t> este tipo de acciones? </a:t>
            </a:r>
          </a:p>
        </p:txBody>
      </p:sp>
    </p:spTree>
    <p:extLst>
      <p:ext uri="{BB962C8B-B14F-4D97-AF65-F5344CB8AC3E}">
        <p14:creationId xmlns:p14="http://schemas.microsoft.com/office/powerpoint/2010/main" val="3548474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95288" y="2133600"/>
            <a:ext cx="8208962" cy="2952750"/>
          </a:xfrm>
        </p:spPr>
        <p:txBody>
          <a:bodyPr/>
          <a:lstStyle/>
          <a:p>
            <a:pPr indent="0" algn="ctr" eaLnBrk="1" hangingPunct="1">
              <a:spcAft>
                <a:spcPts val="1000"/>
              </a:spcAft>
              <a:defRPr/>
            </a:pPr>
            <a:r>
              <a:rPr lang="fr-BE" sz="4000" dirty="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fr-BE" sz="4000" dirty="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fr-BE" sz="4000" dirty="0">
                <a:solidFill>
                  <a:srgbClr val="FF9900"/>
                </a:solidFill>
                <a:latin typeface="Arial" charset="0"/>
                <a:cs typeface="Arial" charset="0"/>
              </a:rPr>
              <a:t> </a:t>
            </a:r>
            <a:r>
              <a:rPr lang="en-US" sz="2400" dirty="0" smtClean="0">
                <a:solidFill>
                  <a:srgbClr val="FFFF00"/>
                </a:solidFill>
                <a:latin typeface="Verdana" charset="0"/>
              </a:rPr>
              <a:t>GRACIAS</a:t>
            </a:r>
            <a:r>
              <a:rPr lang="en-US" sz="4000" dirty="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en-US" sz="4000" dirty="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en-US" sz="4000" dirty="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en-US" sz="4000" dirty="0">
                <a:solidFill>
                  <a:srgbClr val="FF9900"/>
                </a:solidFill>
                <a:latin typeface="Arial" charset="0"/>
                <a:cs typeface="Arial" charset="0"/>
              </a:rPr>
            </a:br>
            <a:endParaRPr lang="en-GB" sz="40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625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414</TotalTime>
  <Words>195</Words>
  <Application>Microsoft Macintosh PowerPoint</Application>
  <PresentationFormat>Présentation à l'écran (4:3)</PresentationFormat>
  <Paragraphs>29</Paragraphs>
  <Slides>5</Slides>
  <Notes>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blank</vt:lpstr>
      <vt:lpstr>       Part II.1. ¿Cómo promover el enfoque territorial del desarrollo local a través de la línea temática “Organizaciones de la sociedad civil y Autoridades  Locales?  Jorge Rodríguez Bilbao  “ SOCIEDAD CIVIL Y AUTORIDADES”  COMISION EUROPEA - DG DEVCO Unidad B2   Seminario regional América Latina , Central y Caribe Enfoque Territorial del desarrollo local  Qué implica y como puede ser  fomentado en América Latina y central?    </vt:lpstr>
      <vt:lpstr>Présentation PowerPoint</vt:lpstr>
      <vt:lpstr>Présentation PowerPoint</vt:lpstr>
      <vt:lpstr>Présentation PowerPoint</vt:lpstr>
      <vt:lpstr>  GRACIAS 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RODRIGUEZ BILBAO Jorge (DEVCO)</dc:creator>
  <cp:lastModifiedBy>Rodriguez</cp:lastModifiedBy>
  <cp:revision>30</cp:revision>
  <dcterms:created xsi:type="dcterms:W3CDTF">2015-03-19T17:09:20Z</dcterms:created>
  <dcterms:modified xsi:type="dcterms:W3CDTF">2015-06-02T02:53:46Z</dcterms:modified>
</cp:coreProperties>
</file>