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32"/>
  </p:notesMasterIdLst>
  <p:handoutMasterIdLst>
    <p:handoutMasterId r:id="rId33"/>
  </p:handoutMasterIdLst>
  <p:sldIdLst>
    <p:sldId id="316" r:id="rId4"/>
    <p:sldId id="455" r:id="rId5"/>
    <p:sldId id="458" r:id="rId6"/>
    <p:sldId id="470" r:id="rId7"/>
    <p:sldId id="468" r:id="rId8"/>
    <p:sldId id="457" r:id="rId9"/>
    <p:sldId id="460" r:id="rId10"/>
    <p:sldId id="461" r:id="rId11"/>
    <p:sldId id="463" r:id="rId12"/>
    <p:sldId id="467" r:id="rId13"/>
    <p:sldId id="469" r:id="rId14"/>
    <p:sldId id="442" r:id="rId15"/>
    <p:sldId id="421" r:id="rId16"/>
    <p:sldId id="471" r:id="rId17"/>
    <p:sldId id="420" r:id="rId18"/>
    <p:sldId id="423" r:id="rId19"/>
    <p:sldId id="476" r:id="rId20"/>
    <p:sldId id="447" r:id="rId21"/>
    <p:sldId id="450" r:id="rId22"/>
    <p:sldId id="445" r:id="rId23"/>
    <p:sldId id="451" r:id="rId24"/>
    <p:sldId id="472" r:id="rId25"/>
    <p:sldId id="473" r:id="rId26"/>
    <p:sldId id="448" r:id="rId27"/>
    <p:sldId id="449" r:id="rId28"/>
    <p:sldId id="474" r:id="rId29"/>
    <p:sldId id="475" r:id="rId30"/>
    <p:sldId id="260" r:id="rId31"/>
  </p:sldIdLst>
  <p:sldSz cx="12998450" cy="10080625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000000"/>
        </a:solidFill>
        <a:latin typeface="Gill Sans" charset="0"/>
        <a:ea typeface="メイリオ ボールド イタリック" charset="0"/>
        <a:cs typeface="メイリオ ボールド イタリック" charset="0"/>
        <a:sym typeface="Gill Sans" charset="0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000000"/>
        </a:solidFill>
        <a:latin typeface="Gill Sans" charset="0"/>
        <a:ea typeface="メイリオ ボールド イタリック" charset="0"/>
        <a:cs typeface="メイリオ ボールド イタリック" charset="0"/>
        <a:sym typeface="Gill Sans" charset="0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000000"/>
        </a:solidFill>
        <a:latin typeface="Gill Sans" charset="0"/>
        <a:ea typeface="メイリオ ボールド イタリック" charset="0"/>
        <a:cs typeface="メイリオ ボールド イタリック" charset="0"/>
        <a:sym typeface="Gill Sans" charset="0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000000"/>
        </a:solidFill>
        <a:latin typeface="Gill Sans" charset="0"/>
        <a:ea typeface="メイリオ ボールド イタリック" charset="0"/>
        <a:cs typeface="メイリオ ボールド イタリック" charset="0"/>
        <a:sym typeface="Gill Sans" charset="0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000000"/>
        </a:solidFill>
        <a:latin typeface="Gill Sans" charset="0"/>
        <a:ea typeface="メイリオ ボールド イタリック" charset="0"/>
        <a:cs typeface="メイリオ ボールド イタリック" charset="0"/>
        <a:sym typeface="Gill Sans" charset="0"/>
      </a:defRPr>
    </a:lvl5pPr>
    <a:lvl6pPr marL="2286000" algn="l" defTabSz="914400" rtl="0" eaLnBrk="1" latinLnBrk="0" hangingPunct="1">
      <a:defRPr sz="4000" kern="1200">
        <a:solidFill>
          <a:srgbClr val="000000"/>
        </a:solidFill>
        <a:latin typeface="Gill Sans" charset="0"/>
        <a:ea typeface="メイリオ ボールド イタリック" charset="0"/>
        <a:cs typeface="メイリオ ボールド イタリック" charset="0"/>
        <a:sym typeface="Gill Sans" charset="0"/>
      </a:defRPr>
    </a:lvl6pPr>
    <a:lvl7pPr marL="2743200" algn="l" defTabSz="914400" rtl="0" eaLnBrk="1" latinLnBrk="0" hangingPunct="1">
      <a:defRPr sz="4000" kern="1200">
        <a:solidFill>
          <a:srgbClr val="000000"/>
        </a:solidFill>
        <a:latin typeface="Gill Sans" charset="0"/>
        <a:ea typeface="メイリオ ボールド イタリック" charset="0"/>
        <a:cs typeface="メイリオ ボールド イタリック" charset="0"/>
        <a:sym typeface="Gill Sans" charset="0"/>
      </a:defRPr>
    </a:lvl7pPr>
    <a:lvl8pPr marL="3200400" algn="l" defTabSz="914400" rtl="0" eaLnBrk="1" latinLnBrk="0" hangingPunct="1">
      <a:defRPr sz="4000" kern="1200">
        <a:solidFill>
          <a:srgbClr val="000000"/>
        </a:solidFill>
        <a:latin typeface="Gill Sans" charset="0"/>
        <a:ea typeface="メイリオ ボールド イタリック" charset="0"/>
        <a:cs typeface="メイリオ ボールド イタリック" charset="0"/>
        <a:sym typeface="Gill Sans" charset="0"/>
      </a:defRPr>
    </a:lvl8pPr>
    <a:lvl9pPr marL="3657600" algn="l" defTabSz="914400" rtl="0" eaLnBrk="1" latinLnBrk="0" hangingPunct="1">
      <a:defRPr sz="4000" kern="1200">
        <a:solidFill>
          <a:srgbClr val="000000"/>
        </a:solidFill>
        <a:latin typeface="Gill Sans" charset="0"/>
        <a:ea typeface="メイリオ ボールド イタリック" charset="0"/>
        <a:cs typeface="メイリオ ボールド イタリック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396D"/>
    <a:srgbClr val="0D4C92"/>
    <a:srgbClr val="CB8435"/>
    <a:srgbClr val="ECFF3B"/>
    <a:srgbClr val="C0C0C0"/>
    <a:srgbClr val="3D7DC3"/>
    <a:srgbClr val="E8B647"/>
    <a:srgbClr val="E8B547"/>
    <a:srgbClr val="CDCDDE"/>
    <a:srgbClr val="CDCD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1422" y="-84"/>
      </p:cViewPr>
      <p:guideLst>
        <p:guide orient="horz" pos="3175"/>
        <p:guide pos="4094"/>
      </p:guideLst>
    </p:cSldViewPr>
  </p:slideViewPr>
  <p:outlineViewPr>
    <p:cViewPr>
      <p:scale>
        <a:sx n="33" d="100"/>
        <a:sy n="33" d="100"/>
      </p:scale>
      <p:origin x="320" y="2464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-3378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BE40E2-D9E5-4587-8C53-C24DB0A404B1}" type="doc">
      <dgm:prSet loTypeId="urn:microsoft.com/office/officeart/2005/8/layout/radial6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3A8ED0B-4446-4286-B696-CD66542BB59C}">
      <dgm:prSet phldrT="[Texto]" custT="1"/>
      <dgm:spPr/>
      <dgm:t>
        <a:bodyPr/>
        <a:lstStyle/>
        <a:p>
          <a:r>
            <a:rPr lang="es-ES" sz="1400" b="1" i="1" dirty="0" smtClean="0">
              <a:solidFill>
                <a:schemeClr val="tx1"/>
              </a:solidFill>
              <a:latin typeface="Gill Sans MT" pitchFamily="34" charset="0"/>
            </a:rPr>
            <a:t>EUROsociAL</a:t>
          </a:r>
          <a:endParaRPr lang="es-ES" sz="1400" b="1" i="1" dirty="0">
            <a:solidFill>
              <a:schemeClr val="tx1"/>
            </a:solidFill>
            <a:latin typeface="Gill Sans MT" pitchFamily="34" charset="0"/>
          </a:endParaRPr>
        </a:p>
      </dgm:t>
    </dgm:pt>
    <dgm:pt modelId="{C297F558-A380-4C7A-873E-98EB6D4F1349}" type="parTrans" cxnId="{B0900525-1092-47A1-B6C9-CFBB48B96C63}">
      <dgm:prSet/>
      <dgm:spPr/>
      <dgm:t>
        <a:bodyPr/>
        <a:lstStyle/>
        <a:p>
          <a:endParaRPr lang="es-ES"/>
        </a:p>
      </dgm:t>
    </dgm:pt>
    <dgm:pt modelId="{C4E615DB-B36B-4ED6-9DC3-D1D4504FC45D}" type="sibTrans" cxnId="{B0900525-1092-47A1-B6C9-CFBB48B96C63}">
      <dgm:prSet/>
      <dgm:spPr/>
      <dgm:t>
        <a:bodyPr/>
        <a:lstStyle/>
        <a:p>
          <a:endParaRPr lang="es-ES"/>
        </a:p>
      </dgm:t>
    </dgm:pt>
    <dgm:pt modelId="{4260E8F4-3D05-4846-8DAD-87DC99C0E1B7}">
      <dgm:prSet phldrT="[Texto]" custT="1"/>
      <dgm:spPr/>
      <dgm:t>
        <a:bodyPr/>
        <a:lstStyle/>
        <a:p>
          <a:r>
            <a:rPr lang="es-ES" sz="2400" b="1" dirty="0" smtClean="0">
              <a:solidFill>
                <a:schemeClr val="tx1"/>
              </a:solidFill>
              <a:latin typeface="Gill Sans MT" pitchFamily="34" charset="0"/>
            </a:rPr>
            <a:t>Encuentros</a:t>
          </a:r>
        </a:p>
        <a:p>
          <a:endParaRPr lang="es-ES" sz="2400" b="1" dirty="0" smtClean="0">
            <a:solidFill>
              <a:schemeClr val="tx1"/>
            </a:solidFill>
            <a:latin typeface="Gill Sans MT" pitchFamily="34" charset="0"/>
          </a:endParaRPr>
        </a:p>
        <a:p>
          <a:r>
            <a:rPr lang="es-ES" sz="2400" b="1" dirty="0" smtClean="0">
              <a:solidFill>
                <a:schemeClr val="tx1"/>
              </a:solidFill>
              <a:latin typeface="Gill Sans MT" pitchFamily="34" charset="0"/>
            </a:rPr>
            <a:t>Talleres</a:t>
          </a:r>
          <a:endParaRPr lang="es-ES" sz="2400" b="1" dirty="0">
            <a:solidFill>
              <a:schemeClr val="tx1"/>
            </a:solidFill>
            <a:latin typeface="Gill Sans MT" pitchFamily="34" charset="0"/>
          </a:endParaRPr>
        </a:p>
      </dgm:t>
    </dgm:pt>
    <dgm:pt modelId="{88B46CCD-7501-488A-921F-33201F6FD4F9}" type="parTrans" cxnId="{491FC642-D391-4250-A47C-FF06C2822D41}">
      <dgm:prSet/>
      <dgm:spPr/>
      <dgm:t>
        <a:bodyPr/>
        <a:lstStyle/>
        <a:p>
          <a:endParaRPr lang="es-ES"/>
        </a:p>
      </dgm:t>
    </dgm:pt>
    <dgm:pt modelId="{6CEFC29C-E6F7-4FFF-856B-333EFE9D71BC}" type="sibTrans" cxnId="{491FC642-D391-4250-A47C-FF06C2822D41}">
      <dgm:prSet/>
      <dgm:spPr/>
      <dgm:t>
        <a:bodyPr/>
        <a:lstStyle/>
        <a:p>
          <a:endParaRPr lang="es-ES"/>
        </a:p>
      </dgm:t>
    </dgm:pt>
    <dgm:pt modelId="{59D4354D-5904-429F-B513-16FCC9134477}">
      <dgm:prSet phldrT="[Texto]" custT="1"/>
      <dgm:spPr/>
      <dgm:t>
        <a:bodyPr/>
        <a:lstStyle/>
        <a:p>
          <a:r>
            <a:rPr lang="es-ES" sz="2400" b="1" dirty="0" smtClean="0">
              <a:solidFill>
                <a:schemeClr val="tx1"/>
              </a:solidFill>
              <a:latin typeface="Gill Sans MT" pitchFamily="34" charset="0"/>
            </a:rPr>
            <a:t>Asesorías especializadas</a:t>
          </a:r>
          <a:endParaRPr lang="es-ES" sz="2400" b="1" dirty="0">
            <a:solidFill>
              <a:schemeClr val="tx1"/>
            </a:solidFill>
            <a:latin typeface="Gill Sans MT" pitchFamily="34" charset="0"/>
          </a:endParaRPr>
        </a:p>
      </dgm:t>
    </dgm:pt>
    <dgm:pt modelId="{12B1333E-A877-4021-8DD1-C4618F8C63E3}" type="parTrans" cxnId="{E6122E34-5DC6-4CFF-9073-E1F636947BDE}">
      <dgm:prSet/>
      <dgm:spPr/>
      <dgm:t>
        <a:bodyPr/>
        <a:lstStyle/>
        <a:p>
          <a:endParaRPr lang="es-ES"/>
        </a:p>
      </dgm:t>
    </dgm:pt>
    <dgm:pt modelId="{F6C5B1E6-40C2-437F-9AD8-E9FAF32A1D08}" type="sibTrans" cxnId="{E6122E34-5DC6-4CFF-9073-E1F636947BDE}">
      <dgm:prSet/>
      <dgm:spPr/>
      <dgm:t>
        <a:bodyPr/>
        <a:lstStyle/>
        <a:p>
          <a:endParaRPr lang="es-ES"/>
        </a:p>
      </dgm:t>
    </dgm:pt>
    <dgm:pt modelId="{77E74F58-F125-4801-B776-2A786E6518E4}">
      <dgm:prSet custT="1"/>
      <dgm:spPr/>
      <dgm:t>
        <a:bodyPr/>
        <a:lstStyle/>
        <a:p>
          <a:r>
            <a:rPr lang="es-ES" sz="2400" b="1" dirty="0" smtClean="0">
              <a:solidFill>
                <a:schemeClr val="tx1"/>
              </a:solidFill>
              <a:latin typeface="Gill Sans MT" pitchFamily="34" charset="0"/>
            </a:rPr>
            <a:t>Visitas</a:t>
          </a:r>
        </a:p>
        <a:p>
          <a:endParaRPr lang="es-ES" sz="2400" b="1" dirty="0" smtClean="0">
            <a:solidFill>
              <a:schemeClr val="tx1"/>
            </a:solidFill>
            <a:latin typeface="Gill Sans MT" pitchFamily="34" charset="0"/>
          </a:endParaRPr>
        </a:p>
        <a:p>
          <a:r>
            <a:rPr lang="es-ES" sz="2400" b="1" dirty="0" smtClean="0">
              <a:solidFill>
                <a:schemeClr val="tx1"/>
              </a:solidFill>
              <a:latin typeface="Gill Sans MT" pitchFamily="34" charset="0"/>
            </a:rPr>
            <a:t>Pasantías</a:t>
          </a:r>
          <a:endParaRPr lang="es-ES" sz="2400" b="1" dirty="0">
            <a:solidFill>
              <a:schemeClr val="tx1"/>
            </a:solidFill>
            <a:latin typeface="Gill Sans MT" pitchFamily="34" charset="0"/>
          </a:endParaRPr>
        </a:p>
      </dgm:t>
    </dgm:pt>
    <dgm:pt modelId="{A437B5A1-447E-436B-8E4D-0C2E8AFE63F9}" type="parTrans" cxnId="{42268EB5-E7EB-4545-9868-C496D2D2BA5A}">
      <dgm:prSet/>
      <dgm:spPr/>
      <dgm:t>
        <a:bodyPr/>
        <a:lstStyle/>
        <a:p>
          <a:endParaRPr lang="es-ES"/>
        </a:p>
      </dgm:t>
    </dgm:pt>
    <dgm:pt modelId="{BD3EB3AF-452D-44B2-9CEA-AD31C53F2300}" type="sibTrans" cxnId="{42268EB5-E7EB-4545-9868-C496D2D2BA5A}">
      <dgm:prSet/>
      <dgm:spPr/>
      <dgm:t>
        <a:bodyPr/>
        <a:lstStyle/>
        <a:p>
          <a:endParaRPr lang="es-ES"/>
        </a:p>
      </dgm:t>
    </dgm:pt>
    <dgm:pt modelId="{AA0E5DBD-8141-4EB1-8C4E-AB02051C19A3}">
      <dgm:prSet phldrT="[Texto]" custT="1"/>
      <dgm:spPr/>
      <dgm:t>
        <a:bodyPr/>
        <a:lstStyle/>
        <a:p>
          <a:r>
            <a:rPr lang="es-ES" sz="2400" b="1" dirty="0" smtClean="0">
              <a:solidFill>
                <a:schemeClr val="tx1"/>
              </a:solidFill>
              <a:latin typeface="Gill Sans MT" pitchFamily="34" charset="0"/>
            </a:rPr>
            <a:t>Trabajos analíticos</a:t>
          </a:r>
          <a:endParaRPr lang="es-ES" sz="2400" b="1" dirty="0">
            <a:solidFill>
              <a:schemeClr val="tx1"/>
            </a:solidFill>
            <a:latin typeface="Gill Sans MT" pitchFamily="34" charset="0"/>
          </a:endParaRPr>
        </a:p>
      </dgm:t>
    </dgm:pt>
    <dgm:pt modelId="{8953B0C1-9F8D-4129-94F5-61845D86BF83}" type="sibTrans" cxnId="{95496E52-62C2-4956-9598-445F98172E1B}">
      <dgm:prSet/>
      <dgm:spPr/>
      <dgm:t>
        <a:bodyPr/>
        <a:lstStyle/>
        <a:p>
          <a:endParaRPr lang="es-ES"/>
        </a:p>
      </dgm:t>
    </dgm:pt>
    <dgm:pt modelId="{214C54A8-A474-4E35-8F12-32C6E0916AE5}" type="parTrans" cxnId="{95496E52-62C2-4956-9598-445F98172E1B}">
      <dgm:prSet/>
      <dgm:spPr/>
      <dgm:t>
        <a:bodyPr/>
        <a:lstStyle/>
        <a:p>
          <a:endParaRPr lang="es-ES"/>
        </a:p>
      </dgm:t>
    </dgm:pt>
    <dgm:pt modelId="{382F720D-FDC1-43B8-BFE4-780E54706CD7}">
      <dgm:prSet phldrT="[Texto]" custScaleX="225926" custScaleY="70769" custRadScaleRad="158235" custRadScaleInc="26872"/>
      <dgm:spPr/>
      <dgm:t>
        <a:bodyPr/>
        <a:lstStyle/>
        <a:p>
          <a:endParaRPr lang="it-IT"/>
        </a:p>
      </dgm:t>
    </dgm:pt>
    <dgm:pt modelId="{FE1EA95E-1102-4ABB-96EA-F565A12BECF7}" type="parTrans" cxnId="{6B681EB0-3DD0-42CE-8448-C340BDADCBBE}">
      <dgm:prSet/>
      <dgm:spPr/>
      <dgm:t>
        <a:bodyPr/>
        <a:lstStyle/>
        <a:p>
          <a:endParaRPr lang="es-ES"/>
        </a:p>
      </dgm:t>
    </dgm:pt>
    <dgm:pt modelId="{F2B92620-5611-41E7-B87D-95C657ED562C}" type="sibTrans" cxnId="{6B681EB0-3DD0-42CE-8448-C340BDADCBBE}">
      <dgm:prSet/>
      <dgm:spPr/>
      <dgm:t>
        <a:bodyPr/>
        <a:lstStyle/>
        <a:p>
          <a:endParaRPr lang="es-ES"/>
        </a:p>
      </dgm:t>
    </dgm:pt>
    <dgm:pt modelId="{0F1DC290-3DB7-42AE-8973-7A6DD48E6471}">
      <dgm:prSet phldrT="[Texto]" custScaleX="225926" custScaleY="70769" custRadScaleRad="158235" custRadScaleInc="26872"/>
      <dgm:spPr/>
      <dgm:t>
        <a:bodyPr/>
        <a:lstStyle/>
        <a:p>
          <a:endParaRPr lang="es-ES" b="1" dirty="0">
            <a:solidFill>
              <a:schemeClr val="tx1"/>
            </a:solidFill>
            <a:latin typeface="Gill Sans MT" pitchFamily="34" charset="0"/>
          </a:endParaRPr>
        </a:p>
      </dgm:t>
    </dgm:pt>
    <dgm:pt modelId="{F4BEBFDA-DAA4-40B7-8600-3083462104B3}" type="parTrans" cxnId="{712D0E5A-2C01-45F2-A991-FD90F56B3FF2}">
      <dgm:prSet/>
      <dgm:spPr/>
      <dgm:t>
        <a:bodyPr/>
        <a:lstStyle/>
        <a:p>
          <a:endParaRPr lang="es-ES"/>
        </a:p>
      </dgm:t>
    </dgm:pt>
    <dgm:pt modelId="{C414B46F-F3C8-406B-B5CA-F4A2B05DC1FC}" type="sibTrans" cxnId="{712D0E5A-2C01-45F2-A991-FD90F56B3FF2}">
      <dgm:prSet/>
      <dgm:spPr/>
      <dgm:t>
        <a:bodyPr/>
        <a:lstStyle/>
        <a:p>
          <a:endParaRPr lang="es-ES"/>
        </a:p>
      </dgm:t>
    </dgm:pt>
    <dgm:pt modelId="{600109C6-F202-4569-B780-43BE84C38B98}">
      <dgm:prSet phldrT="[Texto]" custScaleX="225926" custScaleY="70769" custRadScaleRad="158235" custRadScaleInc="26872"/>
      <dgm:spPr/>
      <dgm:t>
        <a:bodyPr/>
        <a:lstStyle/>
        <a:p>
          <a:endParaRPr lang="it-IT"/>
        </a:p>
      </dgm:t>
    </dgm:pt>
    <dgm:pt modelId="{7BECDFCA-789B-48E7-BF36-66D7FBECC53D}" type="parTrans" cxnId="{42724004-5D0A-4A25-94D4-9BC74EA69968}">
      <dgm:prSet/>
      <dgm:spPr/>
      <dgm:t>
        <a:bodyPr/>
        <a:lstStyle/>
        <a:p>
          <a:endParaRPr lang="es-ES"/>
        </a:p>
      </dgm:t>
    </dgm:pt>
    <dgm:pt modelId="{4E98B8AE-A685-4866-81C5-D4F096880B8F}" type="sibTrans" cxnId="{42724004-5D0A-4A25-94D4-9BC74EA69968}">
      <dgm:prSet/>
      <dgm:spPr/>
      <dgm:t>
        <a:bodyPr/>
        <a:lstStyle/>
        <a:p>
          <a:endParaRPr lang="es-ES"/>
        </a:p>
      </dgm:t>
    </dgm:pt>
    <dgm:pt modelId="{CDC01F62-3D5C-4E1A-A4CA-BAA85EADD311}">
      <dgm:prSet phldrT="[Texto]" custScaleX="225926" custScaleY="70769" custRadScaleRad="158235" custRadScaleInc="26872"/>
      <dgm:spPr/>
      <dgm:t>
        <a:bodyPr/>
        <a:lstStyle/>
        <a:p>
          <a:endParaRPr lang="it-IT"/>
        </a:p>
      </dgm:t>
    </dgm:pt>
    <dgm:pt modelId="{69C0F81E-4FCA-4770-970A-75A8D897113E}" type="parTrans" cxnId="{E5B995CA-5CF9-43B5-8077-F24A532F371D}">
      <dgm:prSet/>
      <dgm:spPr/>
      <dgm:t>
        <a:bodyPr/>
        <a:lstStyle/>
        <a:p>
          <a:endParaRPr lang="es-ES"/>
        </a:p>
      </dgm:t>
    </dgm:pt>
    <dgm:pt modelId="{26238960-3842-4840-B422-C0F3A7C4CDE2}" type="sibTrans" cxnId="{E5B995CA-5CF9-43B5-8077-F24A532F371D}">
      <dgm:prSet/>
      <dgm:spPr/>
      <dgm:t>
        <a:bodyPr/>
        <a:lstStyle/>
        <a:p>
          <a:endParaRPr lang="es-ES"/>
        </a:p>
      </dgm:t>
    </dgm:pt>
    <dgm:pt modelId="{33CDFBBE-EC37-4616-ABB8-B55DB81ADCA7}" type="pres">
      <dgm:prSet presAssocID="{5FBE40E2-D9E5-4587-8C53-C24DB0A404B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9AF5EEF-4F7E-4DE3-BA4C-EC732C4F3670}" type="pres">
      <dgm:prSet presAssocID="{B3A8ED0B-4446-4286-B696-CD66542BB59C}" presName="centerShape" presStyleLbl="node0" presStyleIdx="0" presStyleCnt="1" custScaleX="105074" custScaleY="81301" custLinFactNeighborX="15198" custLinFactNeighborY="-3899"/>
      <dgm:spPr/>
      <dgm:t>
        <a:bodyPr/>
        <a:lstStyle/>
        <a:p>
          <a:endParaRPr lang="es-ES"/>
        </a:p>
      </dgm:t>
    </dgm:pt>
    <dgm:pt modelId="{361281A0-8919-4C2A-A401-FD666828F39B}" type="pres">
      <dgm:prSet presAssocID="{AA0E5DBD-8141-4EB1-8C4E-AB02051C19A3}" presName="node" presStyleLbl="node1" presStyleIdx="0" presStyleCnt="4" custScaleX="213613" custScaleY="67787" custRadScaleRad="101270" custRadScaleInc="5399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C03845-2604-487C-9DBD-0113E66A5867}" type="pres">
      <dgm:prSet presAssocID="{AA0E5DBD-8141-4EB1-8C4E-AB02051C19A3}" presName="dummy" presStyleCnt="0"/>
      <dgm:spPr/>
    </dgm:pt>
    <dgm:pt modelId="{122674BE-13DE-4D1B-8759-938298FAE17E}" type="pres">
      <dgm:prSet presAssocID="{8953B0C1-9F8D-4129-94F5-61845D86BF83}" presName="sibTrans" presStyleLbl="sibTrans2D1" presStyleIdx="0" presStyleCnt="4"/>
      <dgm:spPr/>
      <dgm:t>
        <a:bodyPr/>
        <a:lstStyle/>
        <a:p>
          <a:endParaRPr lang="es-ES"/>
        </a:p>
      </dgm:t>
    </dgm:pt>
    <dgm:pt modelId="{690E57B7-E642-4C11-9CD7-79A93B3AA836}" type="pres">
      <dgm:prSet presAssocID="{4260E8F4-3D05-4846-8DAD-87DC99C0E1B7}" presName="node" presStyleLbl="node1" presStyleIdx="1" presStyleCnt="4" custScaleX="225926" custScaleY="165927" custRadScaleRad="168106" custRadScaleInc="-5307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132FF8-F89A-4973-B977-544FD6A6B25A}" type="pres">
      <dgm:prSet presAssocID="{4260E8F4-3D05-4846-8DAD-87DC99C0E1B7}" presName="dummy" presStyleCnt="0"/>
      <dgm:spPr/>
    </dgm:pt>
    <dgm:pt modelId="{F198F8FE-8039-49A8-B560-01239A1C932F}" type="pres">
      <dgm:prSet presAssocID="{6CEFC29C-E6F7-4FFF-856B-333EFE9D71BC}" presName="sibTrans" presStyleLbl="sibTrans2D1" presStyleIdx="1" presStyleCnt="4"/>
      <dgm:spPr/>
      <dgm:t>
        <a:bodyPr/>
        <a:lstStyle/>
        <a:p>
          <a:endParaRPr lang="es-ES"/>
        </a:p>
      </dgm:t>
    </dgm:pt>
    <dgm:pt modelId="{DBBB1720-43AB-483A-AB42-92CB4C9B9882}" type="pres">
      <dgm:prSet presAssocID="{59D4354D-5904-429F-B513-16FCC9134477}" presName="node" presStyleLbl="node1" presStyleIdx="2" presStyleCnt="4" custScaleX="276886" custScaleY="72405" custRadScaleRad="80802" custRadScaleInc="-5532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236AC8-084C-49DA-9D6D-1F5568F8A470}" type="pres">
      <dgm:prSet presAssocID="{59D4354D-5904-429F-B513-16FCC9134477}" presName="dummy" presStyleCnt="0"/>
      <dgm:spPr/>
    </dgm:pt>
    <dgm:pt modelId="{52E923F8-19E4-49D9-9136-D0AF9E5F99B6}" type="pres">
      <dgm:prSet presAssocID="{F6C5B1E6-40C2-437F-9AD8-E9FAF32A1D08}" presName="sibTrans" presStyleLbl="sibTrans2D1" presStyleIdx="2" presStyleCnt="4"/>
      <dgm:spPr/>
      <dgm:t>
        <a:bodyPr/>
        <a:lstStyle/>
        <a:p>
          <a:endParaRPr lang="es-ES"/>
        </a:p>
      </dgm:t>
    </dgm:pt>
    <dgm:pt modelId="{AFACAF45-A693-40FF-80F8-927E0F7A54A1}" type="pres">
      <dgm:prSet presAssocID="{77E74F58-F125-4801-B776-2A786E6518E4}" presName="node" presStyleLbl="node1" presStyleIdx="3" presStyleCnt="4" custScaleX="189242" custScaleY="156952" custRadScaleRad="95734" custRadScaleInc="3755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8E507C-78E0-4636-B9AC-618B421C86B8}" type="pres">
      <dgm:prSet presAssocID="{77E74F58-F125-4801-B776-2A786E6518E4}" presName="dummy" presStyleCnt="0"/>
      <dgm:spPr/>
    </dgm:pt>
    <dgm:pt modelId="{91C27D1D-57AF-4925-8F66-39EC3DC2D5E2}" type="pres">
      <dgm:prSet presAssocID="{BD3EB3AF-452D-44B2-9CEA-AD31C53F2300}" presName="sibTrans" presStyleLbl="sibTrans2D1" presStyleIdx="3" presStyleCnt="4"/>
      <dgm:spPr/>
      <dgm:t>
        <a:bodyPr/>
        <a:lstStyle/>
        <a:p>
          <a:endParaRPr lang="es-ES"/>
        </a:p>
      </dgm:t>
    </dgm:pt>
  </dgm:ptLst>
  <dgm:cxnLst>
    <dgm:cxn modelId="{CA35B254-717B-4E70-85F4-5369CD00EEF0}" type="presOf" srcId="{59D4354D-5904-429F-B513-16FCC9134477}" destId="{DBBB1720-43AB-483A-AB42-92CB4C9B9882}" srcOrd="0" destOrd="0" presId="urn:microsoft.com/office/officeart/2005/8/layout/radial6"/>
    <dgm:cxn modelId="{30327B2D-7B0F-4C08-8F3B-CEE420ABDAFC}" type="presOf" srcId="{6CEFC29C-E6F7-4FFF-856B-333EFE9D71BC}" destId="{F198F8FE-8039-49A8-B560-01239A1C932F}" srcOrd="0" destOrd="0" presId="urn:microsoft.com/office/officeart/2005/8/layout/radial6"/>
    <dgm:cxn modelId="{15D4B1C1-88DA-4DFC-AA12-A23099CF6A7E}" type="presOf" srcId="{BD3EB3AF-452D-44B2-9CEA-AD31C53F2300}" destId="{91C27D1D-57AF-4925-8F66-39EC3DC2D5E2}" srcOrd="0" destOrd="0" presId="urn:microsoft.com/office/officeart/2005/8/layout/radial6"/>
    <dgm:cxn modelId="{A9D64759-06B4-4657-8487-46443BB0EEB2}" type="presOf" srcId="{AA0E5DBD-8141-4EB1-8C4E-AB02051C19A3}" destId="{361281A0-8919-4C2A-A401-FD666828F39B}" srcOrd="0" destOrd="0" presId="urn:microsoft.com/office/officeart/2005/8/layout/radial6"/>
    <dgm:cxn modelId="{B0900525-1092-47A1-B6C9-CFBB48B96C63}" srcId="{5FBE40E2-D9E5-4587-8C53-C24DB0A404B1}" destId="{B3A8ED0B-4446-4286-B696-CD66542BB59C}" srcOrd="0" destOrd="0" parTransId="{C297F558-A380-4C7A-873E-98EB6D4F1349}" sibTransId="{C4E615DB-B36B-4ED6-9DC3-D1D4504FC45D}"/>
    <dgm:cxn modelId="{E5B995CA-5CF9-43B5-8077-F24A532F371D}" srcId="{5FBE40E2-D9E5-4587-8C53-C24DB0A404B1}" destId="{CDC01F62-3D5C-4E1A-A4CA-BAA85EADD311}" srcOrd="4" destOrd="0" parTransId="{69C0F81E-4FCA-4770-970A-75A8D897113E}" sibTransId="{26238960-3842-4840-B422-C0F3A7C4CDE2}"/>
    <dgm:cxn modelId="{554CB9A3-2C74-4B05-83BC-E436F24F10BF}" type="presOf" srcId="{8953B0C1-9F8D-4129-94F5-61845D86BF83}" destId="{122674BE-13DE-4D1B-8759-938298FAE17E}" srcOrd="0" destOrd="0" presId="urn:microsoft.com/office/officeart/2005/8/layout/radial6"/>
    <dgm:cxn modelId="{42724004-5D0A-4A25-94D4-9BC74EA69968}" srcId="{5FBE40E2-D9E5-4587-8C53-C24DB0A404B1}" destId="{600109C6-F202-4569-B780-43BE84C38B98}" srcOrd="3" destOrd="0" parTransId="{7BECDFCA-789B-48E7-BF36-66D7FBECC53D}" sibTransId="{4E98B8AE-A685-4866-81C5-D4F096880B8F}"/>
    <dgm:cxn modelId="{6B681EB0-3DD0-42CE-8448-C340BDADCBBE}" srcId="{5FBE40E2-D9E5-4587-8C53-C24DB0A404B1}" destId="{382F720D-FDC1-43B8-BFE4-780E54706CD7}" srcOrd="1" destOrd="0" parTransId="{FE1EA95E-1102-4ABB-96EA-F565A12BECF7}" sibTransId="{F2B92620-5611-41E7-B87D-95C657ED562C}"/>
    <dgm:cxn modelId="{BC862D2F-3C26-48AE-A410-1137D68DF164}" type="presOf" srcId="{77E74F58-F125-4801-B776-2A786E6518E4}" destId="{AFACAF45-A693-40FF-80F8-927E0F7A54A1}" srcOrd="0" destOrd="0" presId="urn:microsoft.com/office/officeart/2005/8/layout/radial6"/>
    <dgm:cxn modelId="{1734708C-9A19-4CDA-90BE-6B9B378B415A}" type="presOf" srcId="{5FBE40E2-D9E5-4587-8C53-C24DB0A404B1}" destId="{33CDFBBE-EC37-4616-ABB8-B55DB81ADCA7}" srcOrd="0" destOrd="0" presId="urn:microsoft.com/office/officeart/2005/8/layout/radial6"/>
    <dgm:cxn modelId="{712D0E5A-2C01-45F2-A991-FD90F56B3FF2}" srcId="{5FBE40E2-D9E5-4587-8C53-C24DB0A404B1}" destId="{0F1DC290-3DB7-42AE-8973-7A6DD48E6471}" srcOrd="2" destOrd="0" parTransId="{F4BEBFDA-DAA4-40B7-8600-3083462104B3}" sibTransId="{C414B46F-F3C8-406B-B5CA-F4A2B05DC1FC}"/>
    <dgm:cxn modelId="{491FC642-D391-4250-A47C-FF06C2822D41}" srcId="{B3A8ED0B-4446-4286-B696-CD66542BB59C}" destId="{4260E8F4-3D05-4846-8DAD-87DC99C0E1B7}" srcOrd="1" destOrd="0" parTransId="{88B46CCD-7501-488A-921F-33201F6FD4F9}" sibTransId="{6CEFC29C-E6F7-4FFF-856B-333EFE9D71BC}"/>
    <dgm:cxn modelId="{51AE9AF8-E469-4344-9271-CD746BB3277C}" type="presOf" srcId="{B3A8ED0B-4446-4286-B696-CD66542BB59C}" destId="{D9AF5EEF-4F7E-4DE3-BA4C-EC732C4F3670}" srcOrd="0" destOrd="0" presId="urn:microsoft.com/office/officeart/2005/8/layout/radial6"/>
    <dgm:cxn modelId="{42268EB5-E7EB-4545-9868-C496D2D2BA5A}" srcId="{B3A8ED0B-4446-4286-B696-CD66542BB59C}" destId="{77E74F58-F125-4801-B776-2A786E6518E4}" srcOrd="3" destOrd="0" parTransId="{A437B5A1-447E-436B-8E4D-0C2E8AFE63F9}" sibTransId="{BD3EB3AF-452D-44B2-9CEA-AD31C53F2300}"/>
    <dgm:cxn modelId="{95496E52-62C2-4956-9598-445F98172E1B}" srcId="{B3A8ED0B-4446-4286-B696-CD66542BB59C}" destId="{AA0E5DBD-8141-4EB1-8C4E-AB02051C19A3}" srcOrd="0" destOrd="0" parTransId="{214C54A8-A474-4E35-8F12-32C6E0916AE5}" sibTransId="{8953B0C1-9F8D-4129-94F5-61845D86BF83}"/>
    <dgm:cxn modelId="{E6122E34-5DC6-4CFF-9073-E1F636947BDE}" srcId="{B3A8ED0B-4446-4286-B696-CD66542BB59C}" destId="{59D4354D-5904-429F-B513-16FCC9134477}" srcOrd="2" destOrd="0" parTransId="{12B1333E-A877-4021-8DD1-C4618F8C63E3}" sibTransId="{F6C5B1E6-40C2-437F-9AD8-E9FAF32A1D08}"/>
    <dgm:cxn modelId="{DC2612B5-88F2-420C-85E3-5FC01374415C}" type="presOf" srcId="{4260E8F4-3D05-4846-8DAD-87DC99C0E1B7}" destId="{690E57B7-E642-4C11-9CD7-79A93B3AA836}" srcOrd="0" destOrd="0" presId="urn:microsoft.com/office/officeart/2005/8/layout/radial6"/>
    <dgm:cxn modelId="{9E4BE400-00E5-4156-85EF-82A600ACFAB0}" type="presOf" srcId="{F6C5B1E6-40C2-437F-9AD8-E9FAF32A1D08}" destId="{52E923F8-19E4-49D9-9136-D0AF9E5F99B6}" srcOrd="0" destOrd="0" presId="urn:microsoft.com/office/officeart/2005/8/layout/radial6"/>
    <dgm:cxn modelId="{7AFD6C4C-CA72-435C-BB12-841FC11F9F22}" type="presParOf" srcId="{33CDFBBE-EC37-4616-ABB8-B55DB81ADCA7}" destId="{D9AF5EEF-4F7E-4DE3-BA4C-EC732C4F3670}" srcOrd="0" destOrd="0" presId="urn:microsoft.com/office/officeart/2005/8/layout/radial6"/>
    <dgm:cxn modelId="{D1936C14-8E67-4827-874F-B1EE4245BF53}" type="presParOf" srcId="{33CDFBBE-EC37-4616-ABB8-B55DB81ADCA7}" destId="{361281A0-8919-4C2A-A401-FD666828F39B}" srcOrd="1" destOrd="0" presId="urn:microsoft.com/office/officeart/2005/8/layout/radial6"/>
    <dgm:cxn modelId="{72249B60-0E08-4273-802D-F9B00F4B4B83}" type="presParOf" srcId="{33CDFBBE-EC37-4616-ABB8-B55DB81ADCA7}" destId="{C0C03845-2604-487C-9DBD-0113E66A5867}" srcOrd="2" destOrd="0" presId="urn:microsoft.com/office/officeart/2005/8/layout/radial6"/>
    <dgm:cxn modelId="{802E534E-37E5-46A9-B782-5EA7D55D81F3}" type="presParOf" srcId="{33CDFBBE-EC37-4616-ABB8-B55DB81ADCA7}" destId="{122674BE-13DE-4D1B-8759-938298FAE17E}" srcOrd="3" destOrd="0" presId="urn:microsoft.com/office/officeart/2005/8/layout/radial6"/>
    <dgm:cxn modelId="{56D2A78F-94A5-4EAB-8C61-BCCEBE9BA143}" type="presParOf" srcId="{33CDFBBE-EC37-4616-ABB8-B55DB81ADCA7}" destId="{690E57B7-E642-4C11-9CD7-79A93B3AA836}" srcOrd="4" destOrd="0" presId="urn:microsoft.com/office/officeart/2005/8/layout/radial6"/>
    <dgm:cxn modelId="{D8ED1ABD-3324-4F77-A05F-AD417F8251D5}" type="presParOf" srcId="{33CDFBBE-EC37-4616-ABB8-B55DB81ADCA7}" destId="{A7132FF8-F89A-4973-B977-544FD6A6B25A}" srcOrd="5" destOrd="0" presId="urn:microsoft.com/office/officeart/2005/8/layout/radial6"/>
    <dgm:cxn modelId="{5DA63973-F225-480E-B67A-D4BA9385F595}" type="presParOf" srcId="{33CDFBBE-EC37-4616-ABB8-B55DB81ADCA7}" destId="{F198F8FE-8039-49A8-B560-01239A1C932F}" srcOrd="6" destOrd="0" presId="urn:microsoft.com/office/officeart/2005/8/layout/radial6"/>
    <dgm:cxn modelId="{ED01E69D-8E3F-4AE6-9224-7FFE9F3D21A3}" type="presParOf" srcId="{33CDFBBE-EC37-4616-ABB8-B55DB81ADCA7}" destId="{DBBB1720-43AB-483A-AB42-92CB4C9B9882}" srcOrd="7" destOrd="0" presId="urn:microsoft.com/office/officeart/2005/8/layout/radial6"/>
    <dgm:cxn modelId="{96E543DD-3528-40AD-91B9-3E446FD119D6}" type="presParOf" srcId="{33CDFBBE-EC37-4616-ABB8-B55DB81ADCA7}" destId="{90236AC8-084C-49DA-9D6D-1F5568F8A470}" srcOrd="8" destOrd="0" presId="urn:microsoft.com/office/officeart/2005/8/layout/radial6"/>
    <dgm:cxn modelId="{A2C7FD06-C85B-4014-BB5E-E2950467A22D}" type="presParOf" srcId="{33CDFBBE-EC37-4616-ABB8-B55DB81ADCA7}" destId="{52E923F8-19E4-49D9-9136-D0AF9E5F99B6}" srcOrd="9" destOrd="0" presId="urn:microsoft.com/office/officeart/2005/8/layout/radial6"/>
    <dgm:cxn modelId="{CD6F02E1-3C0C-41C0-9F9A-20EE8A364F9B}" type="presParOf" srcId="{33CDFBBE-EC37-4616-ABB8-B55DB81ADCA7}" destId="{AFACAF45-A693-40FF-80F8-927E0F7A54A1}" srcOrd="10" destOrd="0" presId="urn:microsoft.com/office/officeart/2005/8/layout/radial6"/>
    <dgm:cxn modelId="{FEE1908F-E690-467E-9F90-88F7B15CF50A}" type="presParOf" srcId="{33CDFBBE-EC37-4616-ABB8-B55DB81ADCA7}" destId="{038E507C-78E0-4636-B9AC-618B421C86B8}" srcOrd="11" destOrd="0" presId="urn:microsoft.com/office/officeart/2005/8/layout/radial6"/>
    <dgm:cxn modelId="{E5771175-7B37-40F6-B2D0-8F584ABF99B5}" type="presParOf" srcId="{33CDFBBE-EC37-4616-ABB8-B55DB81ADCA7}" destId="{91C27D1D-57AF-4925-8F66-39EC3DC2D5E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27D1D-57AF-4925-8F66-39EC3DC2D5E2}">
      <dsp:nvSpPr>
        <dsp:cNvPr id="0" name=""/>
        <dsp:cNvSpPr/>
      </dsp:nvSpPr>
      <dsp:spPr>
        <a:xfrm>
          <a:off x="2200968" y="527425"/>
          <a:ext cx="3626497" cy="3626497"/>
        </a:xfrm>
        <a:prstGeom prst="blockArc">
          <a:avLst>
            <a:gd name="adj1" fmla="val 11441839"/>
            <a:gd name="adj2" fmla="val 17028864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E923F8-19E4-49D9-9136-D0AF9E5F99B6}">
      <dsp:nvSpPr>
        <dsp:cNvPr id="0" name=""/>
        <dsp:cNvSpPr/>
      </dsp:nvSpPr>
      <dsp:spPr>
        <a:xfrm>
          <a:off x="2231235" y="156065"/>
          <a:ext cx="3626497" cy="3626497"/>
        </a:xfrm>
        <a:prstGeom prst="blockArc">
          <a:avLst>
            <a:gd name="adj1" fmla="val 4812732"/>
            <a:gd name="adj2" fmla="val 10717312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98F8FE-8039-49A8-B560-01239A1C932F}">
      <dsp:nvSpPr>
        <dsp:cNvPr id="0" name=""/>
        <dsp:cNvSpPr/>
      </dsp:nvSpPr>
      <dsp:spPr>
        <a:xfrm>
          <a:off x="3281481" y="296521"/>
          <a:ext cx="3626497" cy="3626497"/>
        </a:xfrm>
        <a:prstGeom prst="blockArc">
          <a:avLst>
            <a:gd name="adj1" fmla="val 20446205"/>
            <a:gd name="adj2" fmla="val 6901348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2674BE-13DE-4D1B-8759-938298FAE17E}">
      <dsp:nvSpPr>
        <dsp:cNvPr id="0" name=""/>
        <dsp:cNvSpPr/>
      </dsp:nvSpPr>
      <dsp:spPr>
        <a:xfrm>
          <a:off x="3334191" y="429983"/>
          <a:ext cx="3626497" cy="3626497"/>
        </a:xfrm>
        <a:prstGeom prst="blockArc">
          <a:avLst>
            <a:gd name="adj1" fmla="val 14781386"/>
            <a:gd name="adj2" fmla="val 20167613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AF5EEF-4F7E-4DE3-BA4C-EC732C4F3670}">
      <dsp:nvSpPr>
        <dsp:cNvPr id="0" name=""/>
        <dsp:cNvSpPr/>
      </dsp:nvSpPr>
      <dsp:spPr>
        <a:xfrm>
          <a:off x="3597479" y="1526003"/>
          <a:ext cx="1755283" cy="135815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i="1" kern="1200" dirty="0" smtClean="0">
              <a:solidFill>
                <a:schemeClr val="tx1"/>
              </a:solidFill>
              <a:latin typeface="Gill Sans MT" pitchFamily="34" charset="0"/>
            </a:rPr>
            <a:t>EUROsociAL</a:t>
          </a:r>
          <a:endParaRPr lang="es-ES" sz="1400" b="1" i="1" kern="1200" dirty="0">
            <a:solidFill>
              <a:schemeClr val="tx1"/>
            </a:solidFill>
            <a:latin typeface="Gill Sans MT" pitchFamily="34" charset="0"/>
          </a:endParaRPr>
        </a:p>
      </dsp:txBody>
      <dsp:txXfrm>
        <a:off x="3854534" y="1724899"/>
        <a:ext cx="1241173" cy="960358"/>
      </dsp:txXfrm>
    </dsp:sp>
    <dsp:sp modelId="{361281A0-8919-4C2A-A401-FD666828F39B}">
      <dsp:nvSpPr>
        <dsp:cNvPr id="0" name=""/>
        <dsp:cNvSpPr/>
      </dsp:nvSpPr>
      <dsp:spPr>
        <a:xfrm>
          <a:off x="3188170" y="224415"/>
          <a:ext cx="2497915" cy="79267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tx1"/>
              </a:solidFill>
              <a:latin typeface="Gill Sans MT" pitchFamily="34" charset="0"/>
            </a:rPr>
            <a:t>Trabajos analíticos</a:t>
          </a:r>
          <a:endParaRPr lang="es-ES" sz="2400" b="1" kern="1200" dirty="0">
            <a:solidFill>
              <a:schemeClr val="tx1"/>
            </a:solidFill>
            <a:latin typeface="Gill Sans MT" pitchFamily="34" charset="0"/>
          </a:endParaRPr>
        </a:p>
      </dsp:txBody>
      <dsp:txXfrm>
        <a:off x="3553981" y="340500"/>
        <a:ext cx="1766293" cy="560507"/>
      </dsp:txXfrm>
    </dsp:sp>
    <dsp:sp modelId="{690E57B7-E642-4C11-9CD7-79A93B3AA836}">
      <dsp:nvSpPr>
        <dsp:cNvPr id="0" name=""/>
        <dsp:cNvSpPr/>
      </dsp:nvSpPr>
      <dsp:spPr>
        <a:xfrm>
          <a:off x="5446109" y="556278"/>
          <a:ext cx="2641899" cy="194029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tx1"/>
              </a:solidFill>
              <a:latin typeface="Gill Sans MT" pitchFamily="34" charset="0"/>
            </a:rPr>
            <a:t>Encuentros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b="1" kern="1200" dirty="0" smtClean="0">
            <a:solidFill>
              <a:schemeClr val="tx1"/>
            </a:solidFill>
            <a:latin typeface="Gill Sans MT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tx1"/>
              </a:solidFill>
              <a:latin typeface="Gill Sans MT" pitchFamily="34" charset="0"/>
            </a:rPr>
            <a:t>Talleres</a:t>
          </a:r>
          <a:endParaRPr lang="es-ES" sz="2400" b="1" kern="1200" dirty="0">
            <a:solidFill>
              <a:schemeClr val="tx1"/>
            </a:solidFill>
            <a:latin typeface="Gill Sans MT" pitchFamily="34" charset="0"/>
          </a:endParaRPr>
        </a:p>
      </dsp:txBody>
      <dsp:txXfrm>
        <a:off x="5833006" y="840427"/>
        <a:ext cx="1868105" cy="1371994"/>
      </dsp:txXfrm>
    </dsp:sp>
    <dsp:sp modelId="{DBBB1720-43AB-483A-AB42-92CB4C9B9882}">
      <dsp:nvSpPr>
        <dsp:cNvPr id="0" name=""/>
        <dsp:cNvSpPr/>
      </dsp:nvSpPr>
      <dsp:spPr>
        <a:xfrm>
          <a:off x="2726675" y="3291345"/>
          <a:ext cx="3237807" cy="84667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tx1"/>
              </a:solidFill>
              <a:latin typeface="Gill Sans MT" pitchFamily="34" charset="0"/>
            </a:rPr>
            <a:t>Asesorías especializadas</a:t>
          </a:r>
          <a:endParaRPr lang="es-ES" sz="2400" b="1" kern="1200" dirty="0">
            <a:solidFill>
              <a:schemeClr val="tx1"/>
            </a:solidFill>
            <a:latin typeface="Gill Sans MT" pitchFamily="34" charset="0"/>
          </a:endParaRPr>
        </a:p>
      </dsp:txBody>
      <dsp:txXfrm>
        <a:off x="3200841" y="3415338"/>
        <a:ext cx="2289475" cy="598692"/>
      </dsp:txXfrm>
    </dsp:sp>
    <dsp:sp modelId="{AFACAF45-A693-40FF-80F8-927E0F7A54A1}">
      <dsp:nvSpPr>
        <dsp:cNvPr id="0" name=""/>
        <dsp:cNvSpPr/>
      </dsp:nvSpPr>
      <dsp:spPr>
        <a:xfrm>
          <a:off x="1167380" y="1094240"/>
          <a:ext cx="2212929" cy="183534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tx1"/>
              </a:solidFill>
              <a:latin typeface="Gill Sans MT" pitchFamily="34" charset="0"/>
            </a:rPr>
            <a:t>Visitas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b="1" kern="1200" dirty="0" smtClean="0">
            <a:solidFill>
              <a:schemeClr val="tx1"/>
            </a:solidFill>
            <a:latin typeface="Gill Sans MT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tx1"/>
              </a:solidFill>
              <a:latin typeface="Gill Sans MT" pitchFamily="34" charset="0"/>
            </a:rPr>
            <a:t>Pasantías</a:t>
          </a:r>
          <a:endParaRPr lang="es-ES" sz="2400" b="1" kern="1200" dirty="0">
            <a:solidFill>
              <a:schemeClr val="tx1"/>
            </a:solidFill>
            <a:latin typeface="Gill Sans MT" pitchFamily="34" charset="0"/>
          </a:endParaRPr>
        </a:p>
      </dsp:txBody>
      <dsp:txXfrm>
        <a:off x="1491456" y="1363019"/>
        <a:ext cx="1564777" cy="12977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0B2AF8-E089-459B-AB51-B213524CF050}" type="datetime1">
              <a:rPr lang="es-ES"/>
              <a:pPr/>
              <a:t>02/06/2015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D125F5-57F5-4297-AACA-8AD670BBECDD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8255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B950CA4-E7E8-42F6-826C-021228CA05AE}" type="datetime1">
              <a:rPr lang="es-ES"/>
              <a:pPr/>
              <a:t>02/06/2015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000125" y="744538"/>
            <a:ext cx="47974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FCF12B-4920-4875-940D-AC25E8EAF849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82730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542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1pPr>
            <a:lvl2pPr marL="37931725" indent="-37474525" eaLnBrk="0" hangingPunct="0"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2pPr>
            <a:lvl3pPr eaLnBrk="0" hangingPunct="0"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3pPr>
            <a:lvl4pPr eaLnBrk="0" hangingPunct="0"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4pPr>
            <a:lvl5pPr eaLnBrk="0" hangingPunct="0"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9pPr>
          </a:lstStyle>
          <a:p>
            <a:pPr eaLnBrk="1" hangingPunct="1"/>
            <a:fld id="{31A228C6-590D-4C6E-A588-6165A58D4E2A}" type="slidenum">
              <a:rPr lang="es-ES" sz="1200"/>
              <a:pPr eaLnBrk="1" hangingPunct="1"/>
              <a:t>12</a:t>
            </a:fld>
            <a:endParaRPr lang="es-E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542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1pPr>
            <a:lvl2pPr marL="37931725" indent="-37474525" eaLnBrk="0" hangingPunct="0"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2pPr>
            <a:lvl3pPr eaLnBrk="0" hangingPunct="0"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3pPr>
            <a:lvl4pPr eaLnBrk="0" hangingPunct="0"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4pPr>
            <a:lvl5pPr eaLnBrk="0" hangingPunct="0"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9pPr>
          </a:lstStyle>
          <a:p>
            <a:pPr eaLnBrk="1" hangingPunct="1"/>
            <a:fld id="{31A228C6-590D-4C6E-A588-6165A58D4E2A}" type="slidenum">
              <a:rPr lang="es-ES" sz="1200"/>
              <a:pPr eaLnBrk="1" hangingPunct="1"/>
              <a:t>22</a:t>
            </a:fld>
            <a:endParaRPr lang="es-E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8538" y="744538"/>
            <a:ext cx="48006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it-IT" smtClean="0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325B3E2E-72F4-42E8-8CE1-F36ADC34BD80}" type="slidenum">
              <a:rPr lang="es-ES" altLang="it-IT">
                <a:solidFill>
                  <a:srgbClr val="000000"/>
                </a:solidFill>
                <a:latin typeface="Gill Sans" charset="0"/>
                <a:ea typeface="メイリオ ボールド イタリック"/>
                <a:cs typeface="メイリオ ボールド イタリック"/>
              </a:rPr>
              <a:pPr>
                <a:spcBef>
                  <a:spcPct val="0"/>
                </a:spcBef>
              </a:pPr>
              <a:t>23</a:t>
            </a:fld>
            <a:endParaRPr lang="es-ES" altLang="it-IT">
              <a:solidFill>
                <a:srgbClr val="000000"/>
              </a:solidFill>
              <a:latin typeface="Gill Sans" charset="0"/>
              <a:ea typeface="メイリオ ボールド イタリック"/>
              <a:cs typeface="メイリオ ボールド イタリック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542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1pPr>
            <a:lvl2pPr marL="37931725" indent="-37474525" eaLnBrk="0" hangingPunct="0"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2pPr>
            <a:lvl3pPr eaLnBrk="0" hangingPunct="0"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3pPr>
            <a:lvl4pPr eaLnBrk="0" hangingPunct="0"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4pPr>
            <a:lvl5pPr eaLnBrk="0" hangingPunct="0"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9pPr>
          </a:lstStyle>
          <a:p>
            <a:pPr eaLnBrk="1" hangingPunct="1"/>
            <a:fld id="{31A228C6-590D-4C6E-A588-6165A58D4E2A}" type="slidenum">
              <a:rPr lang="es-ES" sz="1200"/>
              <a:pPr eaLnBrk="1" hangingPunct="1"/>
              <a:t>24</a:t>
            </a:fld>
            <a:endParaRPr lang="es-E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542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1pPr>
            <a:lvl2pPr marL="37931725" indent="-37474525" eaLnBrk="0" hangingPunct="0"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2pPr>
            <a:lvl3pPr eaLnBrk="0" hangingPunct="0"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3pPr>
            <a:lvl4pPr eaLnBrk="0" hangingPunct="0"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4pPr>
            <a:lvl5pPr eaLnBrk="0" hangingPunct="0"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9pPr>
          </a:lstStyle>
          <a:p>
            <a:pPr eaLnBrk="1" hangingPunct="1"/>
            <a:fld id="{31A228C6-590D-4C6E-A588-6165A58D4E2A}" type="slidenum">
              <a:rPr lang="es-ES" sz="1200"/>
              <a:pPr eaLnBrk="1" hangingPunct="1"/>
              <a:t>26</a:t>
            </a:fld>
            <a:endParaRPr lang="es-E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8538" y="744538"/>
            <a:ext cx="48006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it-IT" smtClean="0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325B3E2E-72F4-42E8-8CE1-F36ADC34BD80}" type="slidenum">
              <a:rPr lang="es-ES" altLang="it-IT">
                <a:solidFill>
                  <a:srgbClr val="000000"/>
                </a:solidFill>
                <a:latin typeface="Gill Sans" charset="0"/>
                <a:ea typeface="メイリオ ボールド イタリック"/>
                <a:cs typeface="メイリオ ボールド イタリック"/>
              </a:rPr>
              <a:pPr>
                <a:spcBef>
                  <a:spcPct val="0"/>
                </a:spcBef>
              </a:pPr>
              <a:t>27</a:t>
            </a:fld>
            <a:endParaRPr lang="es-ES" altLang="it-IT">
              <a:solidFill>
                <a:srgbClr val="000000"/>
              </a:solidFill>
              <a:latin typeface="Gill Sans" charset="0"/>
              <a:ea typeface="メイリオ ボールド イタリック"/>
              <a:cs typeface="メイリオ ボールド イタリ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8538" y="744538"/>
            <a:ext cx="48006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0"/>
              </a:spcBef>
            </a:pPr>
            <a:endParaRPr lang="es-ES" altLang="it-IT" smtClean="0"/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8564F21B-4456-4639-8E42-ABC96074F6D1}" type="slidenum">
              <a:rPr lang="es-ES" altLang="it-IT">
                <a:solidFill>
                  <a:srgbClr val="000000"/>
                </a:solidFill>
                <a:latin typeface="Gill Sans" charset="0"/>
                <a:ea typeface="メイリオ ボールド イタリック"/>
                <a:cs typeface="メイリオ ボールド イタリック"/>
              </a:rPr>
              <a:pPr>
                <a:spcBef>
                  <a:spcPct val="0"/>
                </a:spcBef>
              </a:pPr>
              <a:t>13</a:t>
            </a:fld>
            <a:endParaRPr lang="es-ES" altLang="it-IT">
              <a:solidFill>
                <a:srgbClr val="000000"/>
              </a:solidFill>
              <a:latin typeface="Gill Sans" charset="0"/>
              <a:ea typeface="メイリオ ボールド イタリック"/>
              <a:cs typeface="メイリオ ボールド イタリ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8538" y="744538"/>
            <a:ext cx="48006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it-IT" smtClean="0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325B3E2E-72F4-42E8-8CE1-F36ADC34BD80}" type="slidenum">
              <a:rPr lang="es-ES" altLang="it-IT">
                <a:solidFill>
                  <a:srgbClr val="000000"/>
                </a:solidFill>
                <a:latin typeface="Gill Sans" charset="0"/>
                <a:ea typeface="メイリオ ボールド イタリック"/>
                <a:cs typeface="メイリオ ボールド イタリック"/>
              </a:rPr>
              <a:pPr>
                <a:spcBef>
                  <a:spcPct val="0"/>
                </a:spcBef>
              </a:pPr>
              <a:t>14</a:t>
            </a:fld>
            <a:endParaRPr lang="es-ES" altLang="it-IT">
              <a:solidFill>
                <a:srgbClr val="000000"/>
              </a:solidFill>
              <a:latin typeface="Gill Sans" charset="0"/>
              <a:ea typeface="メイリオ ボールド イタリック"/>
              <a:cs typeface="メイリオ ボールド イタリ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8538" y="744538"/>
            <a:ext cx="48006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it-IT" smtClean="0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325B3E2E-72F4-42E8-8CE1-F36ADC34BD80}" type="slidenum">
              <a:rPr lang="es-ES" altLang="it-IT">
                <a:solidFill>
                  <a:srgbClr val="000000"/>
                </a:solidFill>
                <a:latin typeface="Gill Sans" charset="0"/>
                <a:ea typeface="メイリオ ボールド イタリック"/>
                <a:cs typeface="メイリオ ボールド イタリック"/>
              </a:rPr>
              <a:pPr>
                <a:spcBef>
                  <a:spcPct val="0"/>
                </a:spcBef>
              </a:pPr>
              <a:t>15</a:t>
            </a:fld>
            <a:endParaRPr lang="es-ES" altLang="it-IT">
              <a:solidFill>
                <a:srgbClr val="000000"/>
              </a:solidFill>
              <a:latin typeface="Gill Sans" charset="0"/>
              <a:ea typeface="メイリオ ボールド イタリック"/>
              <a:cs typeface="メイリオ ボールド イタリ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8538" y="744538"/>
            <a:ext cx="48006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it-IT" smtClean="0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325B3E2E-72F4-42E8-8CE1-F36ADC34BD80}" type="slidenum">
              <a:rPr lang="es-ES" altLang="it-IT">
                <a:solidFill>
                  <a:srgbClr val="000000"/>
                </a:solidFill>
                <a:latin typeface="Gill Sans" charset="0"/>
                <a:ea typeface="メイリオ ボールド イタリック"/>
                <a:cs typeface="メイリオ ボールド イタリック"/>
              </a:rPr>
              <a:pPr>
                <a:spcBef>
                  <a:spcPct val="0"/>
                </a:spcBef>
              </a:pPr>
              <a:t>17</a:t>
            </a:fld>
            <a:endParaRPr lang="es-ES" altLang="it-IT">
              <a:solidFill>
                <a:srgbClr val="000000"/>
              </a:solidFill>
              <a:latin typeface="Gill Sans" charset="0"/>
              <a:ea typeface="メイリオ ボールド イタリック"/>
              <a:cs typeface="メイリオ ボールド イタリック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542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1pPr>
            <a:lvl2pPr marL="37931725" indent="-37474525" eaLnBrk="0" hangingPunct="0"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2pPr>
            <a:lvl3pPr eaLnBrk="0" hangingPunct="0"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3pPr>
            <a:lvl4pPr eaLnBrk="0" hangingPunct="0"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4pPr>
            <a:lvl5pPr eaLnBrk="0" hangingPunct="0"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9pPr>
          </a:lstStyle>
          <a:p>
            <a:pPr eaLnBrk="1" hangingPunct="1"/>
            <a:fld id="{31A228C6-590D-4C6E-A588-6165A58D4E2A}" type="slidenum">
              <a:rPr lang="es-ES" sz="1200"/>
              <a:pPr eaLnBrk="1" hangingPunct="1"/>
              <a:t>18</a:t>
            </a:fld>
            <a:endParaRPr lang="es-E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8538" y="744538"/>
            <a:ext cx="48006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it-IT" smtClean="0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325B3E2E-72F4-42E8-8CE1-F36ADC34BD80}" type="slidenum">
              <a:rPr lang="es-ES" altLang="it-IT">
                <a:solidFill>
                  <a:srgbClr val="000000"/>
                </a:solidFill>
                <a:latin typeface="Gill Sans" charset="0"/>
                <a:ea typeface="メイリオ ボールド イタリック"/>
                <a:cs typeface="メイリオ ボールド イタリック"/>
              </a:rPr>
              <a:pPr>
                <a:spcBef>
                  <a:spcPct val="0"/>
                </a:spcBef>
              </a:pPr>
              <a:t>19</a:t>
            </a:fld>
            <a:endParaRPr lang="es-ES" altLang="it-IT">
              <a:solidFill>
                <a:srgbClr val="000000"/>
              </a:solidFill>
              <a:latin typeface="Gill Sans" charset="0"/>
              <a:ea typeface="メイリオ ボールド イタリック"/>
              <a:cs typeface="メイリオ ボールド イタリック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542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1pPr>
            <a:lvl2pPr marL="37931725" indent="-37474525" eaLnBrk="0" hangingPunct="0"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2pPr>
            <a:lvl3pPr eaLnBrk="0" hangingPunct="0"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3pPr>
            <a:lvl4pPr eaLnBrk="0" hangingPunct="0"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4pPr>
            <a:lvl5pPr eaLnBrk="0" hangingPunct="0"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9pPr>
          </a:lstStyle>
          <a:p>
            <a:pPr eaLnBrk="1" hangingPunct="1"/>
            <a:fld id="{31A228C6-590D-4C6E-A588-6165A58D4E2A}" type="slidenum">
              <a:rPr lang="es-ES" sz="1200"/>
              <a:pPr eaLnBrk="1" hangingPunct="1"/>
              <a:t>20</a:t>
            </a:fld>
            <a:endParaRPr lang="es-E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8538" y="744538"/>
            <a:ext cx="48006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it-IT" smtClean="0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325B3E2E-72F4-42E8-8CE1-F36ADC34BD80}" type="slidenum">
              <a:rPr lang="es-ES" altLang="it-IT">
                <a:solidFill>
                  <a:srgbClr val="000000"/>
                </a:solidFill>
                <a:latin typeface="Gill Sans" charset="0"/>
                <a:ea typeface="メイリオ ボールド イタリック"/>
                <a:cs typeface="メイリオ ボールド イタリック"/>
              </a:rPr>
              <a:pPr>
                <a:spcBef>
                  <a:spcPct val="0"/>
                </a:spcBef>
              </a:pPr>
              <a:t>21</a:t>
            </a:fld>
            <a:endParaRPr lang="es-ES" altLang="it-IT">
              <a:solidFill>
                <a:srgbClr val="000000"/>
              </a:solidFill>
              <a:latin typeface="Gill Sans" charset="0"/>
              <a:ea typeface="メイリオ ボールド イタリック"/>
              <a:cs typeface="メイリオ ボールド イタリ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4249" y="3132148"/>
            <a:ext cx="11049952" cy="21608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50086" y="5713011"/>
            <a:ext cx="9098280" cy="25759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801805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50557" y="2352803"/>
            <a:ext cx="11697336" cy="665150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24000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748837" y="2352803"/>
            <a:ext cx="3249613" cy="6651506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2352803"/>
            <a:ext cx="9596512" cy="665150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801476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4249" y="3132148"/>
            <a:ext cx="11049952" cy="2160837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50086" y="5713011"/>
            <a:ext cx="9098280" cy="2575941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52B98D-D9C3-4618-8EAC-3A4E2E51DAC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63318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557" y="403619"/>
            <a:ext cx="11697336" cy="1680104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5FE209-7135-4A22-BEAB-29D0E244F2E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4274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26611" y="6477589"/>
            <a:ext cx="11048365" cy="200168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26611" y="4272452"/>
            <a:ext cx="11048365" cy="22051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2014AF-3643-4658-A1BE-987E6744591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1696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557" y="403619"/>
            <a:ext cx="11697336" cy="1680104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34690" y="1430714"/>
            <a:ext cx="3052859" cy="4200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839874" y="1430714"/>
            <a:ext cx="3052859" cy="4200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901399-8A7D-433F-B60F-F452C4B7739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6274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557" y="403619"/>
            <a:ext cx="11697336" cy="168010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50558" y="2256000"/>
            <a:ext cx="5742358" cy="940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0558" y="3196135"/>
            <a:ext cx="5742358" cy="58081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602363" y="2256000"/>
            <a:ext cx="5745530" cy="940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602363" y="3196135"/>
            <a:ext cx="5745530" cy="58081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410BE1-7A5C-4724-8EE4-A382274C31D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8022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557" y="403619"/>
            <a:ext cx="11697336" cy="1680104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71AE0D-86D6-44AE-BB52-8F4E7385453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4045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11883F-7111-4635-8524-189CE7421A0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89931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558" y="401979"/>
            <a:ext cx="4276224" cy="170799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82280" y="401978"/>
            <a:ext cx="7265613" cy="86023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50558" y="2109975"/>
            <a:ext cx="4276224" cy="68943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888C1-5134-4C36-8A9D-9282F9CD2C7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5171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50557" y="2352803"/>
            <a:ext cx="11697336" cy="66515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993856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48281" y="7056766"/>
            <a:ext cx="7798753" cy="83348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548281" y="900760"/>
            <a:ext cx="7798753" cy="60477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>
              <a:sym typeface="Gill Sans MT" charset="0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548281" y="7890256"/>
            <a:ext cx="7798753" cy="1182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1AD2ED-F592-4DB4-B486-649F27D4080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6667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557" y="403619"/>
            <a:ext cx="11697336" cy="1680104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789A61-099C-4F6B-951E-5ADB4F96EAD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6465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420386" y="403619"/>
            <a:ext cx="2927507" cy="1680104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34690" y="403619"/>
            <a:ext cx="8633370" cy="168010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B75E96-9624-4F80-AD99-4DDECDB4001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6041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4249" y="3132148"/>
            <a:ext cx="11049952" cy="2160837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50086" y="5713011"/>
            <a:ext cx="9098280" cy="25759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964291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557" y="403619"/>
            <a:ext cx="11697336" cy="1680104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50557" y="2352803"/>
            <a:ext cx="11697336" cy="66515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822701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26611" y="6477589"/>
            <a:ext cx="11048365" cy="200168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26611" y="4272452"/>
            <a:ext cx="11048365" cy="22051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7068414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557" y="403619"/>
            <a:ext cx="11697336" cy="1680104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50558" y="2352803"/>
            <a:ext cx="5772505" cy="665150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75388" y="2352803"/>
            <a:ext cx="5772505" cy="665150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191001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557" y="403619"/>
            <a:ext cx="11697336" cy="168010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50558" y="2256000"/>
            <a:ext cx="5742358" cy="9401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0558" y="3196135"/>
            <a:ext cx="5742358" cy="580817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602363" y="2256000"/>
            <a:ext cx="5745530" cy="9401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602363" y="3196135"/>
            <a:ext cx="5745530" cy="580817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136726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557" y="403619"/>
            <a:ext cx="11697336" cy="1680104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804099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04104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26611" y="6477589"/>
            <a:ext cx="11048365" cy="20016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26611" y="4272452"/>
            <a:ext cx="11048365" cy="22051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7223086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558" y="401979"/>
            <a:ext cx="4276224" cy="170799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82280" y="401978"/>
            <a:ext cx="7265613" cy="860233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50558" y="2109975"/>
            <a:ext cx="4276224" cy="68943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2124921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48281" y="7056766"/>
            <a:ext cx="7798753" cy="83348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548281" y="900760"/>
            <a:ext cx="7798753" cy="6047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>
              <a:sym typeface="Gill Sans MT" charset="0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548281" y="7890256"/>
            <a:ext cx="7798753" cy="1182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3298811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557" y="403619"/>
            <a:ext cx="11697336" cy="1680104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50557" y="2352803"/>
            <a:ext cx="11697336" cy="665150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290591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423560" y="403620"/>
            <a:ext cx="2924333" cy="8600689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50557" y="403620"/>
            <a:ext cx="8620677" cy="860068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198561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50558" y="2352803"/>
            <a:ext cx="5772505" cy="665150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75388" y="2352803"/>
            <a:ext cx="5772505" cy="665150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071426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557" y="403619"/>
            <a:ext cx="11697336" cy="1680104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50558" y="2256000"/>
            <a:ext cx="5742358" cy="9401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0558" y="3196135"/>
            <a:ext cx="5742358" cy="580817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602363" y="2256000"/>
            <a:ext cx="5745530" cy="9401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602363" y="3196135"/>
            <a:ext cx="5745530" cy="580817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704882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237142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408741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558" y="401979"/>
            <a:ext cx="4276224" cy="17079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82280" y="401978"/>
            <a:ext cx="7265613" cy="860233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50558" y="2109975"/>
            <a:ext cx="4276224" cy="68943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0307170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48281" y="7056766"/>
            <a:ext cx="7798753" cy="83348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548281" y="900760"/>
            <a:ext cx="7798753" cy="6047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>
              <a:sym typeface="Gill Sans" charset="0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548281" y="7890256"/>
            <a:ext cx="7798753" cy="1182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981361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hyperlink" Target="http://www.programaeurosocial.eu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3360738"/>
            <a:ext cx="12998450" cy="33591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MT" pitchFamily="34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rgbClr val="FFFFFF"/>
          </a:solidFill>
          <a:latin typeface="+mj-lt"/>
          <a:ea typeface="+mj-ea"/>
          <a:cs typeface="+mj-cs"/>
          <a:sym typeface="Gill Sans MT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rgbClr val="FFFFFF"/>
          </a:solidFill>
          <a:latin typeface="Gill Sans MT" charset="0"/>
          <a:ea typeface="メイリオ ボールド イタリック" charset="0"/>
          <a:cs typeface="メイリオ ボールド イタリック" charset="0"/>
          <a:sym typeface="Gill Sans M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rgbClr val="FFFFFF"/>
          </a:solidFill>
          <a:latin typeface="Gill Sans MT" charset="0"/>
          <a:ea typeface="メイリオ ボールド イタリック" charset="0"/>
          <a:cs typeface="メイリオ ボールド イタリック" charset="0"/>
          <a:sym typeface="Gill Sans M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rgbClr val="FFFFFF"/>
          </a:solidFill>
          <a:latin typeface="Gill Sans MT" charset="0"/>
          <a:ea typeface="メイリオ ボールド イタリック" charset="0"/>
          <a:cs typeface="メイリオ ボールド イタリック" charset="0"/>
          <a:sym typeface="Gill Sans M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rgbClr val="FFFFFF"/>
          </a:solidFill>
          <a:latin typeface="Gill Sans MT" charset="0"/>
          <a:ea typeface="メイリオ ボールド イタリック" charset="0"/>
          <a:cs typeface="メイリオ ボールド イタリック" charset="0"/>
          <a:sym typeface="Gill Sans M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rgbClr val="FFFFFF"/>
          </a:solidFill>
          <a:latin typeface="Gill Sans MT" charset="0"/>
          <a:ea typeface="メイリオ ボールド イタリック" charset="0"/>
          <a:cs typeface="メイリオ ボールド イタリック" charset="0"/>
          <a:sym typeface="Gill Sans M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rgbClr val="FFFFFF"/>
          </a:solidFill>
          <a:latin typeface="Gill Sans MT" charset="0"/>
          <a:ea typeface="メイリオ ボールド イタリック" charset="0"/>
          <a:cs typeface="メイリオ ボールド イタリック" charset="0"/>
          <a:sym typeface="Gill Sans M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rgbClr val="FFFFFF"/>
          </a:solidFill>
          <a:latin typeface="Gill Sans MT" charset="0"/>
          <a:ea typeface="メイリオ ボールド イタリック" charset="0"/>
          <a:cs typeface="メイリオ ボールド イタリック" charset="0"/>
          <a:sym typeface="Gill Sans M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rgbClr val="FFFFFF"/>
          </a:solidFill>
          <a:latin typeface="Gill Sans MT" charset="0"/>
          <a:ea typeface="メイリオ ボールド イタリック" charset="0"/>
          <a:cs typeface="メイリオ ボールド イタリック" charset="0"/>
          <a:sym typeface="Gill Sans MT" charset="0"/>
        </a:defRPr>
      </a:lvl9pPr>
    </p:titleStyle>
    <p:bodyStyle>
      <a:lvl1pPr marL="889000" indent="-571500" algn="ctr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9763"/>
            <a:ext cx="1299845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Line 2"/>
          <p:cNvSpPr>
            <a:spLocks noChangeShapeType="1"/>
          </p:cNvSpPr>
          <p:nvPr/>
        </p:nvSpPr>
        <p:spPr bwMode="auto">
          <a:xfrm rot="10800000" flipH="1">
            <a:off x="635000" y="1901825"/>
            <a:ext cx="11728450" cy="1588"/>
          </a:xfrm>
          <a:prstGeom prst="line">
            <a:avLst/>
          </a:prstGeom>
          <a:noFill/>
          <a:ln w="12700">
            <a:solidFill>
              <a:srgbClr val="A7AAA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2052" name="Line 3"/>
          <p:cNvSpPr>
            <a:spLocks noChangeShapeType="1"/>
          </p:cNvSpPr>
          <p:nvPr/>
        </p:nvSpPr>
        <p:spPr bwMode="auto">
          <a:xfrm flipH="1">
            <a:off x="11741150" y="9607550"/>
            <a:ext cx="0" cy="420688"/>
          </a:xfrm>
          <a:prstGeom prst="line">
            <a:avLst/>
          </a:prstGeom>
          <a:noFill/>
          <a:ln w="25400">
            <a:solidFill>
              <a:srgbClr val="FFFFFF">
                <a:alpha val="89803"/>
              </a:srgbClr>
            </a:solidFill>
            <a:miter lim="800000"/>
            <a:headEnd/>
            <a:tailEnd/>
          </a:ln>
          <a:effectLst>
            <a:outerShdw blurRad="63500" dist="25399" dir="5400000" algn="ctr" rotWithShape="0">
              <a:schemeClr val="bg2">
                <a:alpha val="74998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2053" name="AutoShape 4">
            <a:hlinkClick r:id="" action="ppaction://hlinkshowjump?jump=nextslide"/>
          </p:cNvPr>
          <p:cNvSpPr>
            <a:spLocks/>
          </p:cNvSpPr>
          <p:nvPr/>
        </p:nvSpPr>
        <p:spPr bwMode="auto">
          <a:xfrm>
            <a:off x="12020550" y="9634538"/>
            <a:ext cx="342900" cy="354012"/>
          </a:xfrm>
          <a:prstGeom prst="rightArrow">
            <a:avLst>
              <a:gd name="adj1" fmla="val 40741"/>
              <a:gd name="adj2" fmla="val 59259"/>
            </a:avLst>
          </a:prstGeom>
          <a:solidFill>
            <a:schemeClr val="accent1">
              <a:alpha val="59999"/>
            </a:schemeClr>
          </a:solidFill>
          <a:ln w="25400">
            <a:noFill/>
            <a:miter lim="800000"/>
            <a:headEnd/>
            <a:tailEnd/>
          </a:ln>
          <a:effectLst>
            <a:outerShdw blurRad="63500" dist="12699" dir="16200000" algn="ctr" rotWithShape="0">
              <a:srgbClr val="000000">
                <a:alpha val="79999"/>
              </a:srgbClr>
            </a:outerShdw>
          </a:effectLst>
        </p:spPr>
        <p:txBody>
          <a:bodyPr lIns="0" tIns="0" rIns="0" bIns="0"/>
          <a:lstStyle/>
          <a:p>
            <a:pPr algn="ctr"/>
            <a:endParaRPr lang="es-ES"/>
          </a:p>
        </p:txBody>
      </p:sp>
      <p:sp>
        <p:nvSpPr>
          <p:cNvPr id="2054" name="AutoShape 5">
            <a:hlinkClick r:id="" action="ppaction://hlinkshowjump?jump=previousslide"/>
          </p:cNvPr>
          <p:cNvSpPr>
            <a:spLocks/>
          </p:cNvSpPr>
          <p:nvPr/>
        </p:nvSpPr>
        <p:spPr bwMode="auto">
          <a:xfrm flipH="1">
            <a:off x="11120438" y="9634538"/>
            <a:ext cx="341312" cy="354012"/>
          </a:xfrm>
          <a:prstGeom prst="rightArrow">
            <a:avLst>
              <a:gd name="adj1" fmla="val 40741"/>
              <a:gd name="adj2" fmla="val 59259"/>
            </a:avLst>
          </a:prstGeom>
          <a:solidFill>
            <a:schemeClr val="accent1">
              <a:alpha val="59999"/>
            </a:schemeClr>
          </a:solidFill>
          <a:ln w="25400">
            <a:noFill/>
            <a:miter lim="800000"/>
            <a:headEnd/>
            <a:tailEnd/>
          </a:ln>
          <a:effectLst>
            <a:outerShdw blurRad="63500" dist="12699" dir="16200000" algn="ctr" rotWithShape="0">
              <a:srgbClr val="000000">
                <a:alpha val="79999"/>
              </a:srgbClr>
            </a:outerShdw>
          </a:effectLst>
        </p:spPr>
        <p:txBody>
          <a:bodyPr lIns="0" tIns="0" rIns="0" bIns="0"/>
          <a:lstStyle/>
          <a:p>
            <a:pPr algn="ctr"/>
            <a:endParaRPr lang="es-ES"/>
          </a:p>
        </p:txBody>
      </p:sp>
      <p:pic>
        <p:nvPicPr>
          <p:cNvPr id="2055" name="Picture 6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35000" y="9634538"/>
            <a:ext cx="3556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2699" dir="16200000" algn="ctr" rotWithShape="0">
              <a:srgbClr val="000000">
                <a:alpha val="79999"/>
              </a:srgbClr>
            </a:outerShdw>
          </a:effectLst>
        </p:spPr>
      </p:pic>
      <p:pic>
        <p:nvPicPr>
          <p:cNvPr id="13320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9845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430338"/>
            <a:ext cx="625792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MT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 MT" pitchFamily="34" charset="0"/>
              </a:rPr>
              <a:t>Second level</a:t>
            </a:r>
          </a:p>
          <a:p>
            <a:pPr lvl="2"/>
            <a:r>
              <a:rPr lang="en-US" smtClean="0">
                <a:sym typeface="Gill Sans MT" pitchFamily="34" charset="0"/>
              </a:rPr>
              <a:t>Third level</a:t>
            </a:r>
          </a:p>
          <a:p>
            <a:pPr lvl="3"/>
            <a:r>
              <a:rPr lang="en-US" smtClean="0">
                <a:sym typeface="Gill Sans MT" pitchFamily="34" charset="0"/>
              </a:rPr>
              <a:t>Fourth level</a:t>
            </a:r>
          </a:p>
          <a:p>
            <a:pPr lvl="4"/>
            <a:r>
              <a:rPr lang="en-US" smtClean="0">
                <a:sym typeface="Gill Sans MT" pitchFamily="34" charset="0"/>
              </a:rPr>
              <a:t>Fifth level</a:t>
            </a:r>
          </a:p>
        </p:txBody>
      </p:sp>
      <p:sp>
        <p:nvSpPr>
          <p:cNvPr id="3" name="Text Box 9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21425" y="9621838"/>
            <a:ext cx="342900" cy="379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FFFFFF"/>
                </a:solidFill>
                <a:ea typeface="Gill Sans" charset="0"/>
                <a:cs typeface="Gill Sans" charset="0"/>
              </a:defRPr>
            </a:lvl1pPr>
          </a:lstStyle>
          <a:p>
            <a:fld id="{1B3B5799-358E-471C-A11C-D4DE7E1381F3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900">
          <a:solidFill>
            <a:srgbClr val="707272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900">
          <a:solidFill>
            <a:srgbClr val="707272"/>
          </a:solidFill>
          <a:latin typeface="Gill Sans" charset="0"/>
          <a:ea typeface="メイリオ ボールド イタリック" charset="0"/>
          <a:cs typeface="メイリオ ボールド イタリック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900">
          <a:solidFill>
            <a:srgbClr val="707272"/>
          </a:solidFill>
          <a:latin typeface="Gill Sans" charset="0"/>
          <a:ea typeface="メイリオ ボールド イタリック" charset="0"/>
          <a:cs typeface="メイリオ ボールド イタリック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900">
          <a:solidFill>
            <a:srgbClr val="707272"/>
          </a:solidFill>
          <a:latin typeface="Gill Sans" charset="0"/>
          <a:ea typeface="メイリオ ボールド イタリック" charset="0"/>
          <a:cs typeface="メイリオ ボールド イタリック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900">
          <a:solidFill>
            <a:srgbClr val="707272"/>
          </a:solidFill>
          <a:latin typeface="Gill Sans" charset="0"/>
          <a:ea typeface="メイリオ ボールド イタリック" charset="0"/>
          <a:cs typeface="メイリオ ボールド イタリック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900">
          <a:solidFill>
            <a:srgbClr val="707272"/>
          </a:solidFill>
          <a:latin typeface="Gill Sans" charset="0"/>
          <a:ea typeface="メイリオ ボールド イタリック" charset="0"/>
          <a:cs typeface="メイリオ ボールド イタリック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900">
          <a:solidFill>
            <a:srgbClr val="707272"/>
          </a:solidFill>
          <a:latin typeface="Gill Sans" charset="0"/>
          <a:ea typeface="メイリオ ボールド イタリック" charset="0"/>
          <a:cs typeface="メイリオ ボールド イタリック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900">
          <a:solidFill>
            <a:srgbClr val="707272"/>
          </a:solidFill>
          <a:latin typeface="Gill Sans" charset="0"/>
          <a:ea typeface="メイリオ ボールド イタリック" charset="0"/>
          <a:cs typeface="メイリオ ボールド イタリック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900">
          <a:solidFill>
            <a:srgbClr val="707272"/>
          </a:solidFill>
          <a:latin typeface="Gill Sans" charset="0"/>
          <a:ea typeface="メイリオ ボールド イタリック" charset="0"/>
          <a:cs typeface="メイリオ ボールド イタリック" charset="0"/>
          <a:sym typeface="Gill Sans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500">
          <a:solidFill>
            <a:srgbClr val="333333"/>
          </a:solidFill>
          <a:latin typeface="+mn-lt"/>
          <a:ea typeface="+mn-ea"/>
          <a:cs typeface="+mn-cs"/>
          <a:sym typeface="Gill Sans MT" pitchFamily="34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500">
          <a:solidFill>
            <a:srgbClr val="A7AAAB"/>
          </a:solidFill>
          <a:latin typeface="+mn-lt"/>
          <a:ea typeface="+mn-ea"/>
          <a:cs typeface="+mn-cs"/>
          <a:sym typeface="Gill Sans MT" pitchFamily="34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 sz="2500">
          <a:solidFill>
            <a:srgbClr val="A7AAAB"/>
          </a:solidFill>
          <a:latin typeface="+mn-lt"/>
          <a:ea typeface="+mn-ea"/>
          <a:cs typeface="+mn-cs"/>
          <a:sym typeface="Gill Sans MT" pitchFamily="34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 sz="2500">
          <a:solidFill>
            <a:srgbClr val="A7AAAB"/>
          </a:solidFill>
          <a:latin typeface="+mn-lt"/>
          <a:ea typeface="+mn-ea"/>
          <a:cs typeface="+mn-cs"/>
          <a:sym typeface="Gill Sans MT" pitchFamily="34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2500">
          <a:solidFill>
            <a:srgbClr val="A7AAAB"/>
          </a:solidFill>
          <a:latin typeface="+mn-lt"/>
          <a:ea typeface="+mn-ea"/>
          <a:cs typeface="+mn-cs"/>
          <a:sym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>
          <a:solidFill>
            <a:srgbClr val="A7AAAB"/>
          </a:solidFill>
          <a:latin typeface="+mn-lt"/>
          <a:ea typeface="+mn-ea"/>
          <a:cs typeface="+mn-cs"/>
          <a:sym typeface="Gill Sans M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>
          <a:solidFill>
            <a:srgbClr val="A7AAAB"/>
          </a:solidFill>
          <a:latin typeface="+mn-lt"/>
          <a:ea typeface="+mn-ea"/>
          <a:cs typeface="+mn-cs"/>
          <a:sym typeface="Gill Sans M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>
          <a:solidFill>
            <a:srgbClr val="A7AAAB"/>
          </a:solidFill>
          <a:latin typeface="+mn-lt"/>
          <a:ea typeface="+mn-ea"/>
          <a:cs typeface="+mn-cs"/>
          <a:sym typeface="Gill Sans M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>
          <a:solidFill>
            <a:srgbClr val="A7AAAB"/>
          </a:solidFill>
          <a:latin typeface="+mn-lt"/>
          <a:ea typeface="+mn-ea"/>
          <a:cs typeface="+mn-cs"/>
          <a:sym typeface="Gill Sans MT" charset="0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9845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/>
          </p:cNvSpPr>
          <p:nvPr/>
        </p:nvSpPr>
        <p:spPr bwMode="auto">
          <a:xfrm>
            <a:off x="4649788" y="3981450"/>
            <a:ext cx="3694112" cy="384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2500">
                <a:solidFill>
                  <a:srgbClr val="FFFFFF"/>
                </a:solidFill>
                <a:latin typeface="Gill Sans MT" pitchFamily="34" charset="0"/>
                <a:sym typeface="Gill Sans MT" pitchFamily="34" charset="0"/>
                <a:hlinkClick r:id="rId14"/>
              </a:rPr>
              <a:t>www.programaeurosocial.eu</a:t>
            </a:r>
            <a:endParaRPr lang="en-US" sz="2500">
              <a:solidFill>
                <a:srgbClr val="FFFFFF"/>
              </a:solidFill>
              <a:latin typeface="Gill Sans MT" pitchFamily="34" charset="0"/>
              <a:sym typeface="Gill Sans M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900">
          <a:solidFill>
            <a:srgbClr val="707272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900">
          <a:solidFill>
            <a:srgbClr val="707272"/>
          </a:solidFill>
          <a:latin typeface="Gill Sans" charset="0"/>
          <a:ea typeface="メイリオ ボールド イタリック" charset="0"/>
          <a:cs typeface="メイリオ ボールド イタリック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900">
          <a:solidFill>
            <a:srgbClr val="707272"/>
          </a:solidFill>
          <a:latin typeface="Gill Sans" charset="0"/>
          <a:ea typeface="メイリオ ボールド イタリック" charset="0"/>
          <a:cs typeface="メイリオ ボールド イタリック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900">
          <a:solidFill>
            <a:srgbClr val="707272"/>
          </a:solidFill>
          <a:latin typeface="Gill Sans" charset="0"/>
          <a:ea typeface="メイリオ ボールド イタリック" charset="0"/>
          <a:cs typeface="メイリオ ボールド イタリック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900">
          <a:solidFill>
            <a:srgbClr val="707272"/>
          </a:solidFill>
          <a:latin typeface="Gill Sans" charset="0"/>
          <a:ea typeface="メイリオ ボールド イタリック" charset="0"/>
          <a:cs typeface="メイリオ ボールド イタリック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900">
          <a:solidFill>
            <a:srgbClr val="707272"/>
          </a:solidFill>
          <a:latin typeface="Gill Sans" charset="0"/>
          <a:ea typeface="メイリオ ボールド イタリック" charset="0"/>
          <a:cs typeface="メイリオ ボールド イタリック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900">
          <a:solidFill>
            <a:srgbClr val="707272"/>
          </a:solidFill>
          <a:latin typeface="Gill Sans" charset="0"/>
          <a:ea typeface="メイリオ ボールド イタリック" charset="0"/>
          <a:cs typeface="メイリオ ボールド イタリック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900">
          <a:solidFill>
            <a:srgbClr val="707272"/>
          </a:solidFill>
          <a:latin typeface="Gill Sans" charset="0"/>
          <a:ea typeface="メイリオ ボールド イタリック" charset="0"/>
          <a:cs typeface="メイリオ ボールド イタリック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900">
          <a:solidFill>
            <a:srgbClr val="707272"/>
          </a:solidFill>
          <a:latin typeface="Gill Sans" charset="0"/>
          <a:ea typeface="メイリオ ボールド イタリック" charset="0"/>
          <a:cs typeface="メイリオ ボールド イタリック" charset="0"/>
          <a:sym typeface="Gill Sans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500">
          <a:solidFill>
            <a:srgbClr val="333333"/>
          </a:solidFill>
          <a:latin typeface="+mn-lt"/>
          <a:ea typeface="+mn-ea"/>
          <a:cs typeface="+mn-cs"/>
          <a:sym typeface="Gill Sans MT" pitchFamily="34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500">
          <a:solidFill>
            <a:srgbClr val="A7AAAB"/>
          </a:solidFill>
          <a:latin typeface="+mn-lt"/>
          <a:ea typeface="+mn-ea"/>
          <a:cs typeface="+mn-cs"/>
          <a:sym typeface="Gill Sans MT" pitchFamily="34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 sz="2500">
          <a:solidFill>
            <a:srgbClr val="A7AAAB"/>
          </a:solidFill>
          <a:latin typeface="+mn-lt"/>
          <a:ea typeface="+mn-ea"/>
          <a:cs typeface="+mn-cs"/>
          <a:sym typeface="Gill Sans MT" pitchFamily="34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 sz="2500">
          <a:solidFill>
            <a:srgbClr val="A7AAAB"/>
          </a:solidFill>
          <a:latin typeface="+mn-lt"/>
          <a:ea typeface="+mn-ea"/>
          <a:cs typeface="+mn-cs"/>
          <a:sym typeface="Gill Sans MT" pitchFamily="34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2500">
          <a:solidFill>
            <a:srgbClr val="A7AAAB"/>
          </a:solidFill>
          <a:latin typeface="+mn-lt"/>
          <a:ea typeface="+mn-ea"/>
          <a:cs typeface="+mn-cs"/>
          <a:sym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>
          <a:solidFill>
            <a:srgbClr val="A7AAAB"/>
          </a:solidFill>
          <a:latin typeface="+mn-lt"/>
          <a:ea typeface="+mn-ea"/>
          <a:cs typeface="+mn-cs"/>
          <a:sym typeface="Gill Sans M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>
          <a:solidFill>
            <a:srgbClr val="A7AAAB"/>
          </a:solidFill>
          <a:latin typeface="+mn-lt"/>
          <a:ea typeface="+mn-ea"/>
          <a:cs typeface="+mn-cs"/>
          <a:sym typeface="Gill Sans M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>
          <a:solidFill>
            <a:srgbClr val="A7AAAB"/>
          </a:solidFill>
          <a:latin typeface="+mn-lt"/>
          <a:ea typeface="+mn-ea"/>
          <a:cs typeface="+mn-cs"/>
          <a:sym typeface="Gill Sans M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>
          <a:solidFill>
            <a:srgbClr val="A7AAAB"/>
          </a:solidFill>
          <a:latin typeface="+mn-lt"/>
          <a:ea typeface="+mn-ea"/>
          <a:cs typeface="+mn-cs"/>
          <a:sym typeface="Gill Sans MT" charset="0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formez.it/" TargetMode="External"/><Relationship Id="rId1" Type="http://schemas.openxmlformats.org/officeDocument/2006/relationships/slideLayout" Target="../slideLayouts/slideLayout24.xml"/><Relationship Id="rId5" Type="http://schemas.openxmlformats.org/officeDocument/2006/relationships/hyperlink" Target="mailto:paolo.rosso@sign-net.eu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25" y="0"/>
            <a:ext cx="3832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295400"/>
            <a:ext cx="12998450" cy="6335713"/>
          </a:xfrm>
        </p:spPr>
        <p:txBody>
          <a:bodyPr/>
          <a:lstStyle/>
          <a:p>
            <a:r>
              <a:rPr lang="es-MX" sz="4800" dirty="0" smtClean="0"/>
              <a:t>Cooperación Regional UE – América Latina</a:t>
            </a:r>
            <a:br>
              <a:rPr lang="es-MX" sz="4800" dirty="0" smtClean="0"/>
            </a:br>
            <a:r>
              <a:rPr lang="es-MX" sz="4800" dirty="0" smtClean="0"/>
              <a:t>Lineamientos</a:t>
            </a:r>
            <a:br>
              <a:rPr lang="es-MX" sz="4800" dirty="0" smtClean="0"/>
            </a:br>
            <a:r>
              <a:rPr lang="it-IT" sz="4000" b="1" dirty="0" smtClean="0"/>
              <a:t/>
            </a:r>
            <a:br>
              <a:rPr lang="it-IT" sz="4000" b="1" dirty="0" smtClean="0"/>
            </a:br>
            <a:r>
              <a:rPr lang="es-MX" sz="3200" dirty="0" smtClean="0"/>
              <a:t>Bogotá, </a:t>
            </a:r>
            <a:r>
              <a:rPr lang="es-MX" sz="3200" dirty="0" smtClean="0"/>
              <a:t>2 </a:t>
            </a:r>
            <a:r>
              <a:rPr lang="es-MX" sz="3200" dirty="0" smtClean="0"/>
              <a:t>de junio 2015</a:t>
            </a:r>
            <a:br>
              <a:rPr lang="es-MX" sz="3200" dirty="0" smtClean="0"/>
            </a:br>
            <a:r>
              <a:rPr lang="es-MX" sz="3200" dirty="0"/>
              <a:t/>
            </a:r>
            <a:br>
              <a:rPr lang="es-MX" sz="3200" dirty="0"/>
            </a:br>
            <a:endParaRPr lang="en-US" sz="4000" i="1" dirty="0" smtClean="0"/>
          </a:p>
        </p:txBody>
      </p:sp>
      <p:sp>
        <p:nvSpPr>
          <p:cNvPr id="52229" name="TextBox 4"/>
          <p:cNvSpPr txBox="1">
            <a:spLocks noChangeArrowheads="1"/>
          </p:cNvSpPr>
          <p:nvPr/>
        </p:nvSpPr>
        <p:spPr bwMode="auto">
          <a:xfrm>
            <a:off x="-12700" y="7554913"/>
            <a:ext cx="13011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1pPr>
            <a:lvl2pPr marL="37931725" indent="-37474525" eaLnBrk="0" hangingPunct="0"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2pPr>
            <a:lvl3pPr eaLnBrk="0" hangingPunct="0"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3pPr>
            <a:lvl4pPr eaLnBrk="0" hangingPunct="0"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4pPr>
            <a:lvl5pPr eaLnBrk="0" hangingPunct="0"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9pPr>
          </a:lstStyle>
          <a:p>
            <a:pPr algn="r" eaLnBrk="1" hangingPunct="1"/>
            <a:endParaRPr lang="es-ES" sz="3200" i="1">
              <a:solidFill>
                <a:srgbClr val="0A396D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649" y="8202642"/>
            <a:ext cx="10349828" cy="1201320"/>
          </a:xfrm>
          <a:prstGeom prst="rect">
            <a:avLst/>
          </a:prstGeom>
        </p:spPr>
      </p:pic>
      <p:pic>
        <p:nvPicPr>
          <p:cNvPr id="1026" name="Picture 2" descr="Centro servizi, assistenza, studi e formazione per l'ammodernamento delle P.A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99" y="287784"/>
            <a:ext cx="2694434" cy="83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145891" y="6606485"/>
            <a:ext cx="4762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dirty="0">
                <a:solidFill>
                  <a:schemeClr val="bg1"/>
                </a:solidFill>
              </a:rPr>
              <a:t>Paolo Rosso</a:t>
            </a:r>
            <a:br>
              <a:rPr lang="es-MX" sz="2400" dirty="0">
                <a:solidFill>
                  <a:schemeClr val="bg1"/>
                </a:solidFill>
              </a:rPr>
            </a:br>
            <a:r>
              <a:rPr lang="es-MX" sz="2400" dirty="0">
                <a:solidFill>
                  <a:schemeClr val="bg1"/>
                </a:solidFill>
              </a:rPr>
              <a:t>FORMEZ Senior </a:t>
            </a:r>
            <a:r>
              <a:rPr lang="es-MX" sz="2400" dirty="0" err="1" smtClean="0">
                <a:solidFill>
                  <a:schemeClr val="bg1"/>
                </a:solidFill>
              </a:rPr>
              <a:t>Expert</a:t>
            </a:r>
            <a:endParaRPr lang="es-E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1883F-7111-4635-8524-189CE7421A0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Content Placeholder 6"/>
          <p:cNvSpPr txBox="1">
            <a:spLocks/>
          </p:cNvSpPr>
          <p:nvPr/>
        </p:nvSpPr>
        <p:spPr>
          <a:xfrm>
            <a:off x="828271" y="1430714"/>
            <a:ext cx="11492649" cy="40854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500">
                <a:solidFill>
                  <a:srgbClr val="333333"/>
                </a:solidFill>
                <a:latin typeface="+mn-lt"/>
                <a:ea typeface="+mn-ea"/>
                <a:cs typeface="+mn-cs"/>
                <a:sym typeface="Gill Sans MT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5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5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5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5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charset="0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s-ES" sz="2800" b="1" kern="0" dirty="0" smtClean="0">
                <a:solidFill>
                  <a:srgbClr val="0A396D"/>
                </a:solidFill>
              </a:rPr>
              <a:t>2014-2020 – Programa Sub-Regional para América Central</a:t>
            </a:r>
            <a:endParaRPr lang="es-ES" sz="2800" b="1" kern="0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50557" y="1867147"/>
            <a:ext cx="11629107" cy="784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31790" indent="-331790">
              <a:defRPr/>
            </a:pPr>
            <a:r>
              <a:rPr lang="es-ES" sz="3200" dirty="0" smtClean="0">
                <a:latin typeface="Calibri" panose="020F0502020204030204" pitchFamily="34" charset="0"/>
              </a:rPr>
              <a:t>	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3200" b="1" dirty="0">
                <a:solidFill>
                  <a:srgbClr val="0A396D"/>
                </a:solidFill>
                <a:latin typeface="Calibri" panose="020F0502020204030204" pitchFamily="34" charset="0"/>
              </a:rPr>
              <a:t>La integración económica </a:t>
            </a:r>
            <a:r>
              <a:rPr lang="es-ES" sz="3200" b="1" dirty="0" smtClean="0">
                <a:solidFill>
                  <a:srgbClr val="0A396D"/>
                </a:solidFill>
                <a:latin typeface="Calibri" panose="020F0502020204030204" pitchFamily="34" charset="0"/>
              </a:rPr>
              <a:t>regional (40M€)</a:t>
            </a:r>
            <a:endParaRPr lang="es-ES" sz="3200" b="1" dirty="0">
              <a:solidFill>
                <a:srgbClr val="0A396D"/>
              </a:solidFill>
              <a:latin typeface="Calibri" panose="020F0502020204030204" pitchFamily="34" charset="0"/>
            </a:endParaRPr>
          </a:p>
          <a:p>
            <a:r>
              <a:rPr lang="es-ES" sz="3200" dirty="0">
                <a:solidFill>
                  <a:srgbClr val="0A396D"/>
                </a:solidFill>
                <a:latin typeface="Calibri" panose="020F0502020204030204" pitchFamily="34" charset="0"/>
              </a:rPr>
              <a:t>Contribuir al crecimiento sostenible e inclusivo en América Central a través de una </a:t>
            </a:r>
            <a:r>
              <a:rPr lang="es-ES" sz="32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mejorada integración </a:t>
            </a:r>
            <a:r>
              <a:rPr lang="es-ES" sz="3200" dirty="0">
                <a:solidFill>
                  <a:srgbClr val="0A396D"/>
                </a:solidFill>
                <a:latin typeface="Calibri" panose="020F0502020204030204" pitchFamily="34" charset="0"/>
              </a:rPr>
              <a:t>económica </a:t>
            </a:r>
            <a:r>
              <a:rPr lang="es-ES" sz="32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regional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3200" b="1" dirty="0" smtClean="0">
                <a:solidFill>
                  <a:srgbClr val="0A396D"/>
                </a:solidFill>
                <a:latin typeface="Calibri" panose="020F0502020204030204" pitchFamily="34" charset="0"/>
                <a:sym typeface="Gill Sans MT" pitchFamily="34" charset="0"/>
              </a:rPr>
              <a:t>Seguridad </a:t>
            </a:r>
            <a:r>
              <a:rPr lang="es-ES" sz="3200" b="1" dirty="0">
                <a:solidFill>
                  <a:srgbClr val="0A396D"/>
                </a:solidFill>
                <a:latin typeface="Calibri" panose="020F0502020204030204" pitchFamily="34" charset="0"/>
                <a:sym typeface="Gill Sans MT" pitchFamily="34" charset="0"/>
              </a:rPr>
              <a:t>y Estado de Derecho (</a:t>
            </a:r>
            <a:r>
              <a:rPr lang="es-ES" sz="3200" b="1" dirty="0" smtClean="0">
                <a:solidFill>
                  <a:srgbClr val="0A396D"/>
                </a:solidFill>
                <a:latin typeface="Calibri" panose="020F0502020204030204" pitchFamily="34" charset="0"/>
                <a:sym typeface="Gill Sans MT" pitchFamily="34" charset="0"/>
              </a:rPr>
              <a:t>40M€)</a:t>
            </a:r>
            <a:endParaRPr lang="es-ES" sz="3200" b="1" dirty="0">
              <a:solidFill>
                <a:srgbClr val="0A396D"/>
              </a:solidFill>
              <a:latin typeface="Calibri" panose="020F0502020204030204" pitchFamily="34" charset="0"/>
              <a:sym typeface="Gill Sans MT" pitchFamily="34" charset="0"/>
            </a:endParaRPr>
          </a:p>
          <a:p>
            <a:r>
              <a:rPr lang="es-ES" sz="3200" dirty="0">
                <a:solidFill>
                  <a:srgbClr val="0A396D"/>
                </a:solidFill>
                <a:latin typeface="Calibri" panose="020F0502020204030204" pitchFamily="34" charset="0"/>
                <a:sym typeface="Gill Sans MT" pitchFamily="34" charset="0"/>
              </a:rPr>
              <a:t>Contribuir a la reducción de los delitos violentos y la </a:t>
            </a:r>
            <a:r>
              <a:rPr lang="es-ES" sz="3200" dirty="0" smtClean="0">
                <a:solidFill>
                  <a:srgbClr val="0A396D"/>
                </a:solidFill>
                <a:latin typeface="Calibri" panose="020F0502020204030204" pitchFamily="34" charset="0"/>
                <a:sym typeface="Gill Sans MT" pitchFamily="34" charset="0"/>
              </a:rPr>
              <a:t>impunidad, promoción del respeto de </a:t>
            </a:r>
            <a:r>
              <a:rPr lang="es-ES" sz="3200" dirty="0">
                <a:solidFill>
                  <a:srgbClr val="0A396D"/>
                </a:solidFill>
                <a:latin typeface="Calibri" panose="020F0502020204030204" pitchFamily="34" charset="0"/>
                <a:sym typeface="Gill Sans MT" pitchFamily="34" charset="0"/>
              </a:rPr>
              <a:t>los derechos humanos y </a:t>
            </a:r>
            <a:r>
              <a:rPr lang="es-ES" sz="3200" dirty="0" smtClean="0">
                <a:solidFill>
                  <a:srgbClr val="0A396D"/>
                </a:solidFill>
                <a:latin typeface="Calibri" panose="020F0502020204030204" pitchFamily="34" charset="0"/>
                <a:sym typeface="Gill Sans MT" pitchFamily="34" charset="0"/>
              </a:rPr>
              <a:t>de </a:t>
            </a:r>
            <a:r>
              <a:rPr lang="es-ES" sz="3200" dirty="0">
                <a:solidFill>
                  <a:srgbClr val="0A396D"/>
                </a:solidFill>
                <a:latin typeface="Calibri" panose="020F0502020204030204" pitchFamily="34" charset="0"/>
                <a:sym typeface="Gill Sans MT" pitchFamily="34" charset="0"/>
              </a:rPr>
              <a:t>una cultura de </a:t>
            </a:r>
            <a:r>
              <a:rPr lang="es-ES" sz="3200" dirty="0" smtClean="0">
                <a:solidFill>
                  <a:srgbClr val="0A396D"/>
                </a:solidFill>
                <a:latin typeface="Calibri" panose="020F0502020204030204" pitchFamily="34" charset="0"/>
                <a:sym typeface="Gill Sans MT" pitchFamily="34" charset="0"/>
              </a:rPr>
              <a:t>paz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3200" b="1" dirty="0" smtClean="0">
                <a:solidFill>
                  <a:srgbClr val="0A396D"/>
                </a:solidFill>
                <a:latin typeface="Calibri" panose="020F0502020204030204" pitchFamily="34" charset="0"/>
                <a:sym typeface="Gill Sans MT" pitchFamily="34" charset="0"/>
              </a:rPr>
              <a:t>Cambio climático y gestión de desastres (35M€)</a:t>
            </a:r>
            <a:endParaRPr lang="es-ES" sz="3200" b="1" dirty="0">
              <a:solidFill>
                <a:srgbClr val="0A396D"/>
              </a:solidFill>
              <a:latin typeface="Calibri" panose="020F0502020204030204" pitchFamily="34" charset="0"/>
              <a:sym typeface="Gill Sans MT" pitchFamily="34" charset="0"/>
            </a:endParaRPr>
          </a:p>
          <a:p>
            <a:r>
              <a:rPr lang="es-ES" sz="3200" dirty="0">
                <a:solidFill>
                  <a:srgbClr val="0A396D"/>
                </a:solidFill>
                <a:latin typeface="Calibri" panose="020F0502020204030204" pitchFamily="34" charset="0"/>
                <a:sym typeface="Gill Sans MT" pitchFamily="34" charset="0"/>
              </a:rPr>
              <a:t>Contribuir a la construcción de sociedades más </a:t>
            </a:r>
            <a:r>
              <a:rPr lang="es-ES" sz="3200" dirty="0" err="1">
                <a:solidFill>
                  <a:srgbClr val="0A396D"/>
                </a:solidFill>
                <a:latin typeface="Calibri" panose="020F0502020204030204" pitchFamily="34" charset="0"/>
                <a:sym typeface="Gill Sans MT" pitchFamily="34" charset="0"/>
              </a:rPr>
              <a:t>resilientes</a:t>
            </a:r>
            <a:r>
              <a:rPr lang="es-ES" sz="3200" dirty="0">
                <a:solidFill>
                  <a:srgbClr val="0A396D"/>
                </a:solidFill>
                <a:latin typeface="Calibri" panose="020F0502020204030204" pitchFamily="34" charset="0"/>
                <a:sym typeface="Gill Sans MT" pitchFamily="34" charset="0"/>
              </a:rPr>
              <a:t> y sostenibles a través de una mejor preparación de la región para </a:t>
            </a:r>
            <a:r>
              <a:rPr lang="es-ES" sz="3200" dirty="0" smtClean="0">
                <a:solidFill>
                  <a:srgbClr val="0A396D"/>
                </a:solidFill>
                <a:latin typeface="Calibri" panose="020F0502020204030204" pitchFamily="34" charset="0"/>
                <a:sym typeface="Gill Sans MT" pitchFamily="34" charset="0"/>
              </a:rPr>
              <a:t>enfrentar el cambio climático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3200" b="1" dirty="0" smtClean="0">
                <a:solidFill>
                  <a:srgbClr val="0A396D"/>
                </a:solidFill>
                <a:latin typeface="Calibri" panose="020F0502020204030204" pitchFamily="34" charset="0"/>
              </a:rPr>
              <a:t>Medidas </a:t>
            </a:r>
            <a:r>
              <a:rPr lang="es-ES" sz="3200" b="1" dirty="0">
                <a:solidFill>
                  <a:srgbClr val="0A396D"/>
                </a:solidFill>
                <a:latin typeface="Calibri" panose="020F0502020204030204" pitchFamily="34" charset="0"/>
              </a:rPr>
              <a:t>de apoyo </a:t>
            </a:r>
            <a:r>
              <a:rPr lang="es-ES" sz="3200" b="1" dirty="0" smtClean="0">
                <a:solidFill>
                  <a:srgbClr val="0A396D"/>
                </a:solidFill>
                <a:latin typeface="Calibri" panose="020F0502020204030204" pitchFamily="34" charset="0"/>
              </a:rPr>
              <a:t>(5M</a:t>
            </a:r>
            <a:r>
              <a:rPr lang="es-ES" sz="3200" b="1" dirty="0">
                <a:solidFill>
                  <a:srgbClr val="0A396D"/>
                </a:solidFill>
                <a:latin typeface="Calibri" panose="020F0502020204030204" pitchFamily="34" charset="0"/>
              </a:rPr>
              <a:t>€)</a:t>
            </a:r>
          </a:p>
          <a:p>
            <a:r>
              <a:rPr lang="es-ES" sz="3200" dirty="0">
                <a:solidFill>
                  <a:srgbClr val="0A396D"/>
                </a:solidFill>
                <a:latin typeface="Calibri" panose="020F0502020204030204" pitchFamily="34" charset="0"/>
              </a:rPr>
              <a:t>Proporcionar asistencia técnica y </a:t>
            </a:r>
            <a:r>
              <a:rPr lang="es-ES" sz="32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capacitación</a:t>
            </a:r>
          </a:p>
          <a:p>
            <a:r>
              <a:rPr lang="it-IT" sz="2400" dirty="0" smtClean="0">
                <a:solidFill>
                  <a:srgbClr val="0A396D"/>
                </a:solidFill>
                <a:latin typeface="Calibri" panose="020F0502020204030204" pitchFamily="34" charset="0"/>
                <a:sym typeface="Gill Sans MT" pitchFamily="34" charset="0"/>
              </a:rPr>
              <a:t>[</a:t>
            </a:r>
            <a:r>
              <a:rPr lang="en-GB" sz="2400" dirty="0">
                <a:solidFill>
                  <a:srgbClr val="0A396D"/>
                </a:solidFill>
                <a:latin typeface="Calibri" panose="020F0502020204030204" pitchFamily="34" charset="0"/>
              </a:rPr>
              <a:t>Development cooperation instrument (DCI) 2014-2020 - Multiannual indicative regional Programme for Latin America, 07.08.2014</a:t>
            </a:r>
            <a:r>
              <a:rPr lang="en-GB" sz="24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]</a:t>
            </a:r>
            <a:endParaRPr lang="es-ES" sz="2400" dirty="0">
              <a:solidFill>
                <a:srgbClr val="0A396D"/>
              </a:solidFill>
              <a:latin typeface="Calibri" panose="020F0502020204030204" pitchFamily="34" charset="0"/>
              <a:sym typeface="Gill Sans MT" pitchFamily="34" charset="0"/>
            </a:endParaRPr>
          </a:p>
        </p:txBody>
      </p:sp>
      <p:pic>
        <p:nvPicPr>
          <p:cNvPr id="5" name="Picture 2" descr="Centro servizi, assistenza, studi e formazione per l'ammodernamento delle P.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99" y="287785"/>
            <a:ext cx="1974354" cy="60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033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1883F-7111-4635-8524-189CE7421A0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Content Placeholder 6"/>
          <p:cNvSpPr txBox="1">
            <a:spLocks/>
          </p:cNvSpPr>
          <p:nvPr/>
        </p:nvSpPr>
        <p:spPr>
          <a:xfrm>
            <a:off x="828271" y="1430714"/>
            <a:ext cx="11492649" cy="40854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500">
                <a:solidFill>
                  <a:srgbClr val="333333"/>
                </a:solidFill>
                <a:latin typeface="+mn-lt"/>
                <a:ea typeface="+mn-ea"/>
                <a:cs typeface="+mn-cs"/>
                <a:sym typeface="Gill Sans MT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5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5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5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5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charset="0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2800" b="1" kern="0" dirty="0" smtClean="0">
                <a:solidFill>
                  <a:srgbClr val="0A396D"/>
                </a:solidFill>
              </a:rPr>
              <a:t>2014-2020 – Last News</a:t>
            </a:r>
            <a:endParaRPr lang="en-US" sz="2709" b="1" kern="0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50557" y="1867147"/>
            <a:ext cx="116291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31790" indent="-331790">
              <a:defRPr/>
            </a:pPr>
            <a:r>
              <a:rPr lang="es-ES" sz="3200" dirty="0" smtClean="0">
                <a:latin typeface="Calibri" panose="020F0502020204030204" pitchFamily="34" charset="0"/>
              </a:rPr>
              <a:t>	</a:t>
            </a:r>
          </a:p>
        </p:txBody>
      </p:sp>
      <p:grpSp>
        <p:nvGrpSpPr>
          <p:cNvPr id="5" name="4 Grupo"/>
          <p:cNvGrpSpPr/>
          <p:nvPr/>
        </p:nvGrpSpPr>
        <p:grpSpPr>
          <a:xfrm>
            <a:off x="171993" y="2232000"/>
            <a:ext cx="6471248" cy="5792270"/>
            <a:chOff x="171993" y="2232000"/>
            <a:chExt cx="6471248" cy="579227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639" y="2232000"/>
              <a:ext cx="6196050" cy="1646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993" y="3878242"/>
              <a:ext cx="6471248" cy="4146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322" y="2451922"/>
            <a:ext cx="6819503" cy="234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300" y="3862957"/>
            <a:ext cx="6819503" cy="4382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177" y="5812598"/>
            <a:ext cx="6825902" cy="351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entro servizi, assistenza, studi e formazione per l'ammodernamento delle P.A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99" y="287785"/>
            <a:ext cx="1974354" cy="60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1644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El </a:t>
            </a:r>
            <a:r>
              <a:rPr lang="it-IT" dirty="0" err="1" smtClean="0"/>
              <a:t>programa</a:t>
            </a:r>
            <a:r>
              <a:rPr lang="it-IT" dirty="0" smtClean="0"/>
              <a:t> </a:t>
            </a:r>
            <a:r>
              <a:rPr lang="it-IT" dirty="0" err="1" smtClean="0"/>
              <a:t>EUROsocial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3250" name="3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1pPr>
            <a:lvl2pPr marL="37931725" indent="-37474525" eaLnBrk="0" hangingPunct="0"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2pPr>
            <a:lvl3pPr eaLnBrk="0" hangingPunct="0"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3pPr>
            <a:lvl4pPr eaLnBrk="0" hangingPunct="0"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4pPr>
            <a:lvl5pPr eaLnBrk="0" hangingPunct="0"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9pPr>
          </a:lstStyle>
          <a:p>
            <a:pPr eaLnBrk="1" hangingPunct="1"/>
            <a:fld id="{1F7D00AD-41BF-466B-AA4E-44C0DEFD3529}" type="slidenum">
              <a:rPr lang="en-US" sz="1800">
                <a:solidFill>
                  <a:srgbClr val="FFFFFF"/>
                </a:solidFill>
                <a:ea typeface="Gill Sans" charset="0"/>
                <a:cs typeface="Gill Sans" charset="0"/>
              </a:rPr>
              <a:pPr eaLnBrk="1" hangingPunct="1"/>
              <a:t>12</a:t>
            </a:fld>
            <a:endParaRPr lang="en-US" sz="1800">
              <a:solidFill>
                <a:srgbClr val="FFFFFF"/>
              </a:solidFill>
              <a:ea typeface="Gill Sans" charset="0"/>
              <a:cs typeface="Gill Sans" charset="0"/>
            </a:endParaRPr>
          </a:p>
        </p:txBody>
      </p:sp>
      <p:sp>
        <p:nvSpPr>
          <p:cNvPr id="53253" name="Rectangle 4"/>
          <p:cNvSpPr>
            <a:spLocks noChangeArrowheads="1"/>
          </p:cNvSpPr>
          <p:nvPr/>
        </p:nvSpPr>
        <p:spPr bwMode="auto">
          <a:xfrm>
            <a:off x="631825" y="2297113"/>
            <a:ext cx="116586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784225" y="2160588"/>
            <a:ext cx="11277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/>
            <a:endParaRPr lang="es-ES" sz="2800" dirty="0">
              <a:solidFill>
                <a:srgbClr val="0A396D"/>
              </a:solidFill>
              <a:latin typeface="Gill Sans MT" pitchFamily="34" charset="0"/>
              <a:sym typeface="Gill Sans MT" pitchFamily="34" charset="0"/>
            </a:endParaRPr>
          </a:p>
          <a:p>
            <a:pPr>
              <a:buClr>
                <a:srgbClr val="0D4C92"/>
              </a:buClr>
            </a:pPr>
            <a:endParaRPr lang="es-ES" sz="3600" dirty="0">
              <a:solidFill>
                <a:srgbClr val="0A396D"/>
              </a:solidFill>
              <a:latin typeface="Gill Sans MT" pitchFamily="34" charset="0"/>
            </a:endParaRPr>
          </a:p>
        </p:txBody>
      </p:sp>
      <p:pic>
        <p:nvPicPr>
          <p:cNvPr id="7" name="Picture 2" descr="Centro servizi, assistenza, studi e formazione per l'ammodernamento delle P.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99" y="287785"/>
            <a:ext cx="1974354" cy="60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528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3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1pPr>
            <a:lvl2pPr marL="36701413" indent="-36260088"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9pPr>
          </a:lstStyle>
          <a:p>
            <a:fld id="{30C54790-56E7-4BBC-907E-A050A473DF5F}" type="slidenum">
              <a:rPr lang="en-US" altLang="it-IT" sz="1700">
                <a:solidFill>
                  <a:srgbClr val="FFFFFF"/>
                </a:solidFill>
                <a:ea typeface="Gill Sans" charset="0"/>
                <a:cs typeface="Gill Sans" charset="0"/>
              </a:rPr>
              <a:pPr/>
              <a:t>13</a:t>
            </a:fld>
            <a:endParaRPr lang="en-US" altLang="it-IT" sz="1700">
              <a:solidFill>
                <a:srgbClr val="FFFFFF"/>
              </a:solidFill>
              <a:ea typeface="Gill Sans" charset="0"/>
              <a:cs typeface="Gill Sans" charset="0"/>
            </a:endParaRPr>
          </a:p>
        </p:txBody>
      </p:sp>
      <p:sp>
        <p:nvSpPr>
          <p:cNvPr id="55299" name="Content Placeholder 6"/>
          <p:cNvSpPr>
            <a:spLocks noGrp="1"/>
          </p:cNvSpPr>
          <p:nvPr>
            <p:ph idx="1"/>
          </p:nvPr>
        </p:nvSpPr>
        <p:spPr>
          <a:xfrm>
            <a:off x="828271" y="1430714"/>
            <a:ext cx="11492649" cy="40854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709" dirty="0">
                <a:solidFill>
                  <a:srgbClr val="0A396D"/>
                </a:solidFill>
              </a:rPr>
              <a:t>EL PROGRAMA EUROSOCIAL UE – AL PARA </a:t>
            </a:r>
            <a:r>
              <a:rPr lang="en-US" sz="2709" dirty="0" smtClean="0">
                <a:solidFill>
                  <a:srgbClr val="0A396D"/>
                </a:solidFill>
              </a:rPr>
              <a:t>LA </a:t>
            </a:r>
            <a:r>
              <a:rPr lang="en-US" sz="2709" dirty="0">
                <a:solidFill>
                  <a:srgbClr val="0A396D"/>
                </a:solidFill>
              </a:rPr>
              <a:t>COHESIÒN SOCIAL</a:t>
            </a:r>
          </a:p>
          <a:p>
            <a:pPr>
              <a:defRPr/>
            </a:pPr>
            <a:endParaRPr lang="en-US" sz="2709" dirty="0"/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825097" y="2297017"/>
            <a:ext cx="11275267" cy="600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</p:txBody>
      </p:sp>
      <p:sp>
        <p:nvSpPr>
          <p:cNvPr id="55301" name="Rectangle 6"/>
          <p:cNvSpPr>
            <a:spLocks noChangeArrowheads="1"/>
          </p:cNvSpPr>
          <p:nvPr/>
        </p:nvSpPr>
        <p:spPr bwMode="auto">
          <a:xfrm>
            <a:off x="998051" y="1944262"/>
            <a:ext cx="10880172" cy="1693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31790" indent="-331790" algn="ctr">
              <a:defRPr/>
            </a:pPr>
            <a:r>
              <a:rPr lang="es-ES" sz="2322" b="1" i="1">
                <a:solidFill>
                  <a:srgbClr val="0A396D"/>
                </a:solidFill>
                <a:latin typeface="Gill Sans MT" pitchFamily="34" charset="0"/>
                <a:sym typeface="Gill Sans MT" pitchFamily="34" charset="0"/>
              </a:rPr>
              <a:t>DIÁLOGO EURO-LATINOAMERICANO DE POLÍTICAS PÚBLICAS EN TORNO A LA COHESIÓN SOCIAL</a:t>
            </a:r>
            <a:endParaRPr lang="es-ES" sz="2709">
              <a:solidFill>
                <a:srgbClr val="0A396D"/>
              </a:solidFill>
              <a:latin typeface="Gill Sans MT" pitchFamily="34" charset="0"/>
              <a:sym typeface="Gill Sans MT" pitchFamily="34" charset="0"/>
            </a:endParaRPr>
          </a:p>
          <a:p>
            <a:pPr marL="331790" indent="-331790">
              <a:defRPr/>
            </a:pPr>
            <a:endParaRPr lang="es-ES" sz="2709">
              <a:solidFill>
                <a:srgbClr val="0A396D"/>
              </a:solidFill>
              <a:latin typeface="Gill Sans MT" pitchFamily="34" charset="0"/>
              <a:sym typeface="Gill Sans MT" pitchFamily="34" charset="0"/>
            </a:endParaRPr>
          </a:p>
          <a:p>
            <a:pPr marL="331790" indent="-331790">
              <a:defRPr/>
            </a:pPr>
            <a:endParaRPr lang="es-ES" sz="2709">
              <a:solidFill>
                <a:schemeClr val="tx1"/>
              </a:solidFill>
              <a:latin typeface="Gill Sans MT" pitchFamily="34" charset="0"/>
              <a:sym typeface="Gill Sans MT" pitchFamily="34" charset="0"/>
            </a:endParaRPr>
          </a:p>
        </p:txBody>
      </p:sp>
      <p:sp>
        <p:nvSpPr>
          <p:cNvPr id="55302" name="Cuadro de texto 2"/>
          <p:cNvSpPr>
            <a:spLocks noChangeArrowheads="1"/>
          </p:cNvSpPr>
          <p:nvPr/>
        </p:nvSpPr>
        <p:spPr bwMode="auto">
          <a:xfrm>
            <a:off x="1156723" y="2790877"/>
            <a:ext cx="10943641" cy="6497278"/>
          </a:xfrm>
          <a:prstGeom prst="roundRect">
            <a:avLst>
              <a:gd name="adj" fmla="val 16667"/>
            </a:avLst>
          </a:prstGeom>
          <a:solidFill>
            <a:srgbClr val="95B3D7"/>
          </a:solidFill>
          <a:ln w="25400" cap="rnd">
            <a:solidFill>
              <a:srgbClr val="4F81BD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s-ES_tradnl" sz="2322" b="1">
                <a:solidFill>
                  <a:srgbClr val="FFFFFF"/>
                </a:solidFill>
                <a:latin typeface="Gill Sans MT" pitchFamily="34" charset="0"/>
                <a:cs typeface="Times New Roman" pitchFamily="18" charset="0"/>
              </a:rPr>
              <a:t>¿A qué aspira EUROsociAL?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ES_tradnl" sz="2129">
                <a:solidFill>
                  <a:schemeClr val="tx1"/>
                </a:solidFill>
                <a:latin typeface="Gill Sans MT" pitchFamily="34" charset="0"/>
                <a:cs typeface="Times New Roman" pitchFamily="18" charset="0"/>
              </a:rPr>
              <a:t>A crear y mantener </a:t>
            </a:r>
            <a:r>
              <a:rPr lang="es-ES_tradnl" sz="2129" b="1">
                <a:solidFill>
                  <a:schemeClr val="tx1"/>
                </a:solidFill>
                <a:latin typeface="Gill Sans MT" pitchFamily="34" charset="0"/>
                <a:cs typeface="Times New Roman" pitchFamily="18" charset="0"/>
              </a:rPr>
              <a:t>espacios de debate </a:t>
            </a:r>
            <a:r>
              <a:rPr lang="es-ES_tradnl" sz="2129">
                <a:solidFill>
                  <a:schemeClr val="tx1"/>
                </a:solidFill>
                <a:latin typeface="Gill Sans MT" pitchFamily="34" charset="0"/>
                <a:cs typeface="Times New Roman" pitchFamily="18" charset="0"/>
              </a:rPr>
              <a:t>y reflexión en torno a la CS.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ES_tradnl" sz="2129">
                <a:solidFill>
                  <a:schemeClr val="tx1"/>
                </a:solidFill>
                <a:latin typeface="Gill Sans MT" pitchFamily="34" charset="0"/>
                <a:cs typeface="Times New Roman" pitchFamily="18" charset="0"/>
              </a:rPr>
              <a:t>A contribuir al diseño, la </a:t>
            </a:r>
            <a:r>
              <a:rPr lang="es-ES_tradnl" sz="2129" b="1">
                <a:solidFill>
                  <a:schemeClr val="tx1"/>
                </a:solidFill>
                <a:latin typeface="Gill Sans MT" pitchFamily="34" charset="0"/>
                <a:cs typeface="Times New Roman" pitchFamily="18" charset="0"/>
              </a:rPr>
              <a:t>reforma</a:t>
            </a:r>
            <a:r>
              <a:rPr lang="es-ES_tradnl" sz="2129">
                <a:solidFill>
                  <a:schemeClr val="tx1"/>
                </a:solidFill>
                <a:latin typeface="Gill Sans MT" pitchFamily="34" charset="0"/>
                <a:cs typeface="Times New Roman" pitchFamily="18" charset="0"/>
              </a:rPr>
              <a:t> y la implementación de </a:t>
            </a:r>
            <a:r>
              <a:rPr lang="es-ES_tradnl" sz="2129" b="1">
                <a:solidFill>
                  <a:schemeClr val="tx1"/>
                </a:solidFill>
                <a:latin typeface="Gill Sans MT" pitchFamily="34" charset="0"/>
                <a:cs typeface="Times New Roman" pitchFamily="18" charset="0"/>
              </a:rPr>
              <a:t>políticas públicas nacionales</a:t>
            </a:r>
            <a:r>
              <a:rPr lang="es-ES_tradnl" sz="2129">
                <a:solidFill>
                  <a:schemeClr val="tx1"/>
                </a:solidFill>
                <a:latin typeface="Gill Sans MT" pitchFamily="34" charset="0"/>
                <a:cs typeface="Times New Roman" pitchFamily="18" charset="0"/>
              </a:rPr>
              <a:t>, que tengan </a:t>
            </a:r>
            <a:r>
              <a:rPr lang="es-ES_tradnl" sz="2129" b="1">
                <a:solidFill>
                  <a:schemeClr val="tx1"/>
                </a:solidFill>
                <a:latin typeface="Gill Sans MT" pitchFamily="34" charset="0"/>
                <a:cs typeface="Times New Roman" pitchFamily="18" charset="0"/>
              </a:rPr>
              <a:t>impacto </a:t>
            </a:r>
            <a:r>
              <a:rPr lang="es-ES_tradnl" sz="2129">
                <a:solidFill>
                  <a:schemeClr val="tx1"/>
                </a:solidFill>
                <a:latin typeface="Gill Sans MT" pitchFamily="34" charset="0"/>
                <a:cs typeface="Times New Roman" pitchFamily="18" charset="0"/>
              </a:rPr>
              <a:t>sobre la </a:t>
            </a:r>
            <a:r>
              <a:rPr lang="es-ES_tradnl" sz="2129" b="1">
                <a:solidFill>
                  <a:schemeClr val="tx1"/>
                </a:solidFill>
                <a:latin typeface="Gill Sans MT" pitchFamily="34" charset="0"/>
                <a:cs typeface="Times New Roman" pitchFamily="18" charset="0"/>
              </a:rPr>
              <a:t>cohesión social. </a:t>
            </a:r>
          </a:p>
          <a:p>
            <a:pPr>
              <a:defRPr/>
            </a:pPr>
            <a:endParaRPr lang="es-ES_tradnl" sz="2129" b="1">
              <a:solidFill>
                <a:schemeClr val="tx1"/>
              </a:solidFill>
              <a:latin typeface="Gill Sans MT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es-ES_tradnl" sz="2322" b="1">
                <a:solidFill>
                  <a:srgbClr val="FFFFFF"/>
                </a:solidFill>
                <a:latin typeface="Gill Sans MT" pitchFamily="34" charset="0"/>
                <a:cs typeface="Times New Roman" pitchFamily="18" charset="0"/>
              </a:rPr>
              <a:t>¿Cómo trabaja? – Aprendizaje entre pares</a:t>
            </a:r>
          </a:p>
          <a:p>
            <a:pPr>
              <a:defRPr/>
            </a:pPr>
            <a:r>
              <a:rPr lang="es-ES_tradnl" sz="2129">
                <a:solidFill>
                  <a:schemeClr val="tx1"/>
                </a:solidFill>
                <a:latin typeface="Gill Sans MT" pitchFamily="34" charset="0"/>
                <a:cs typeface="Times New Roman" pitchFamily="18" charset="0"/>
              </a:rPr>
              <a:t>Estableciendo un </a:t>
            </a:r>
            <a:r>
              <a:rPr lang="es-ES_tradnl" sz="2129" b="1">
                <a:solidFill>
                  <a:schemeClr val="tx1"/>
                </a:solidFill>
                <a:latin typeface="Gill Sans MT" pitchFamily="34" charset="0"/>
                <a:cs typeface="Times New Roman" pitchFamily="18" charset="0"/>
              </a:rPr>
              <a:t>diálogo regional entre pares</a:t>
            </a:r>
            <a:r>
              <a:rPr lang="es-ES_tradnl" sz="2129">
                <a:solidFill>
                  <a:schemeClr val="tx1"/>
                </a:solidFill>
                <a:latin typeface="Gill Sans MT" pitchFamily="34" charset="0"/>
                <a:cs typeface="Times New Roman" pitchFamily="18" charset="0"/>
              </a:rPr>
              <a:t>, promoviendo el intercambio de experiencias y facilitando así a las instituciones inmersas en esos procesos de reforma, el conocimiento de </a:t>
            </a:r>
            <a:r>
              <a:rPr lang="es-ES_tradnl" sz="2129" b="1">
                <a:solidFill>
                  <a:schemeClr val="tx1"/>
                </a:solidFill>
                <a:latin typeface="Gill Sans MT" pitchFamily="34" charset="0"/>
                <a:cs typeface="Times New Roman" pitchFamily="18" charset="0"/>
              </a:rPr>
              <a:t>problemáticas análogas </a:t>
            </a:r>
            <a:r>
              <a:rPr lang="es-ES_tradnl" sz="2129">
                <a:solidFill>
                  <a:schemeClr val="tx1"/>
                </a:solidFill>
                <a:latin typeface="Gill Sans MT" pitchFamily="34" charset="0"/>
                <a:cs typeface="Times New Roman" pitchFamily="18" charset="0"/>
              </a:rPr>
              <a:t>en otros países de América Latina y también de Europa, que puedan aportar elementos innovadores en dichas reformas.</a:t>
            </a:r>
          </a:p>
          <a:p>
            <a:pPr>
              <a:defRPr/>
            </a:pPr>
            <a:endParaRPr lang="es-ES_tradnl" sz="2129">
              <a:solidFill>
                <a:srgbClr val="FFFFFF"/>
              </a:solidFill>
              <a:latin typeface="Gill Sans MT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es-ES_tradnl" sz="2322" b="1">
                <a:solidFill>
                  <a:srgbClr val="FFFFFF"/>
                </a:solidFill>
                <a:latin typeface="Gill Sans MT" pitchFamily="34" charset="0"/>
                <a:cs typeface="Times New Roman" pitchFamily="18" charset="0"/>
              </a:rPr>
              <a:t>¿Con qué herramientas? – Asistencia Técnica Pública</a:t>
            </a:r>
          </a:p>
          <a:p>
            <a:pPr>
              <a:defRPr/>
            </a:pPr>
            <a:r>
              <a:rPr lang="es-ES_tradnl" sz="2129">
                <a:solidFill>
                  <a:schemeClr val="tx1"/>
                </a:solidFill>
                <a:latin typeface="Gill Sans MT" pitchFamily="34" charset="0"/>
                <a:cs typeface="Times New Roman" pitchFamily="18" charset="0"/>
              </a:rPr>
              <a:t>Mediante </a:t>
            </a:r>
            <a:r>
              <a:rPr lang="es-ES_tradnl" sz="2129" b="1">
                <a:solidFill>
                  <a:schemeClr val="tx1"/>
                </a:solidFill>
                <a:latin typeface="Gill Sans MT" pitchFamily="34" charset="0"/>
                <a:cs typeface="Times New Roman" pitchFamily="18" charset="0"/>
              </a:rPr>
              <a:t>trabajo colaborativo </a:t>
            </a:r>
            <a:r>
              <a:rPr lang="es-ES_tradnl" sz="2129">
                <a:solidFill>
                  <a:schemeClr val="tx1"/>
                </a:solidFill>
                <a:latin typeface="Gill Sans MT" pitchFamily="34" charset="0"/>
                <a:cs typeface="Times New Roman" pitchFamily="18" charset="0"/>
              </a:rPr>
              <a:t>entre pares y </a:t>
            </a:r>
            <a:r>
              <a:rPr lang="es-ES_tradnl" sz="2129" b="1">
                <a:solidFill>
                  <a:schemeClr val="tx1"/>
                </a:solidFill>
                <a:latin typeface="Gill Sans MT" pitchFamily="34" charset="0"/>
                <a:cs typeface="Times New Roman" pitchFamily="18" charset="0"/>
              </a:rPr>
              <a:t>asesoramiento entre instituciones públicas homólogas </a:t>
            </a:r>
            <a:r>
              <a:rPr lang="es-ES_tradnl" sz="2129">
                <a:solidFill>
                  <a:schemeClr val="tx1"/>
                </a:solidFill>
                <a:latin typeface="Gill Sans MT" pitchFamily="34" charset="0"/>
                <a:cs typeface="Times New Roman" pitchFamily="18" charset="0"/>
              </a:rPr>
              <a:t>de América Latina y de Europa, construyendo itinerarios de asesoramiento tendentes a apoyar y reforzar el cambio: Asistencias Técnicas, Pasantías, Visitas de Intercambios, Talleres de trabajo, Seminarios, Formación, etc.</a:t>
            </a:r>
          </a:p>
          <a:p>
            <a:pPr>
              <a:defRPr/>
            </a:pPr>
            <a:endParaRPr lang="es-ES_tradnl" sz="1161">
              <a:solidFill>
                <a:schemeClr val="tx1"/>
              </a:solidFill>
              <a:latin typeface="Gill Sans MT" pitchFamily="34" charset="0"/>
              <a:cs typeface="Times New Roman" pitchFamily="18" charset="0"/>
            </a:endParaRPr>
          </a:p>
        </p:txBody>
      </p:sp>
      <p:pic>
        <p:nvPicPr>
          <p:cNvPr id="7" name="Picture 2" descr="Centro servizi, assistenza, studi e formazione per l'ammodernamento delle P.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99" y="287785"/>
            <a:ext cx="1974354" cy="60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024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3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1pPr>
            <a:lvl2pPr marL="36701413" indent="-36260088"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9pPr>
          </a:lstStyle>
          <a:p>
            <a:fld id="{E7285526-806B-4DE3-A7AE-A837A63911A9}" type="slidenum">
              <a:rPr lang="en-US" altLang="it-IT" sz="1700">
                <a:solidFill>
                  <a:srgbClr val="FFFFFF"/>
                </a:solidFill>
                <a:ea typeface="Gill Sans" charset="0"/>
                <a:cs typeface="Gill Sans" charset="0"/>
              </a:rPr>
              <a:pPr/>
              <a:t>14</a:t>
            </a:fld>
            <a:endParaRPr lang="en-US" altLang="it-IT" sz="1700">
              <a:solidFill>
                <a:srgbClr val="FFFFFF"/>
              </a:solidFill>
              <a:ea typeface="Gill Sans" charset="0"/>
              <a:cs typeface="Gill Sans" charset="0"/>
            </a:endParaRPr>
          </a:p>
        </p:txBody>
      </p:sp>
      <p:sp>
        <p:nvSpPr>
          <p:cNvPr id="57347" name="Content Placeholder 6"/>
          <p:cNvSpPr>
            <a:spLocks noGrp="1"/>
          </p:cNvSpPr>
          <p:nvPr>
            <p:ph idx="1"/>
          </p:nvPr>
        </p:nvSpPr>
        <p:spPr>
          <a:xfrm>
            <a:off x="825097" y="1296174"/>
            <a:ext cx="11492649" cy="40854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709" dirty="0">
                <a:solidFill>
                  <a:srgbClr val="0A396D"/>
                </a:solidFill>
              </a:rPr>
              <a:t>EL PROGRAMA EUROSOCIAL EU – </a:t>
            </a:r>
            <a:r>
              <a:rPr lang="en-US" sz="2709" dirty="0" smtClean="0">
                <a:solidFill>
                  <a:srgbClr val="0A396D"/>
                </a:solidFill>
              </a:rPr>
              <a:t>AL PARA LA </a:t>
            </a:r>
            <a:r>
              <a:rPr lang="en-US" sz="2709" dirty="0">
                <a:solidFill>
                  <a:srgbClr val="0A396D"/>
                </a:solidFill>
              </a:rPr>
              <a:t>COHESIÓN SOCIAL</a:t>
            </a:r>
          </a:p>
          <a:p>
            <a:pPr>
              <a:defRPr/>
            </a:pPr>
            <a:endParaRPr lang="en-US" sz="2709" dirty="0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825097" y="2297017"/>
            <a:ext cx="11275267" cy="600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</p:txBody>
      </p:sp>
      <p:sp>
        <p:nvSpPr>
          <p:cNvPr id="57349" name="Rectangle 6"/>
          <p:cNvSpPr>
            <a:spLocks noChangeArrowheads="1"/>
          </p:cNvSpPr>
          <p:nvPr/>
        </p:nvSpPr>
        <p:spPr bwMode="auto">
          <a:xfrm>
            <a:off x="650557" y="1867147"/>
            <a:ext cx="11629107" cy="775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31790" indent="-331790" algn="ctr">
              <a:defRPr/>
            </a:pPr>
            <a:r>
              <a:rPr lang="es-ES" sz="2516" b="1" i="1" dirty="0">
                <a:solidFill>
                  <a:srgbClr val="0A396D"/>
                </a:solidFill>
                <a:latin typeface="Gill Sans MT" pitchFamily="34" charset="0"/>
                <a:sym typeface="Gill Sans MT" pitchFamily="34" charset="0"/>
              </a:rPr>
              <a:t>DIÁLOGO EURO-LATINOAMERICANO DE POLÍTICAS PÚBLICAS EN TORNO A LA COHESIÓN SOCIAL</a:t>
            </a:r>
          </a:p>
          <a:p>
            <a:pPr marL="331790" indent="-331790">
              <a:defRPr/>
            </a:pPr>
            <a:endParaRPr lang="es-ES" sz="2516" dirty="0">
              <a:solidFill>
                <a:srgbClr val="0A396D"/>
              </a:solidFill>
              <a:latin typeface="Gill Sans MT" pitchFamily="34" charset="0"/>
              <a:sym typeface="Gill Sans MT" pitchFamily="34" charset="0"/>
            </a:endParaRPr>
          </a:p>
          <a:p>
            <a:pPr marL="331790" indent="-331790">
              <a:defRPr/>
            </a:pPr>
            <a:r>
              <a:rPr lang="es-ES" sz="2516" dirty="0">
                <a:solidFill>
                  <a:srgbClr val="1FAECD"/>
                </a:solidFill>
                <a:latin typeface="Gill Sans MT" pitchFamily="34" charset="0"/>
                <a:sym typeface="Gill Sans MT" pitchFamily="34" charset="0"/>
              </a:rPr>
              <a:t>CARACTERÍSTICAS PRINCIPALES </a:t>
            </a:r>
          </a:p>
          <a:p>
            <a:pPr marL="331790" indent="-331790">
              <a:defRPr/>
            </a:pPr>
            <a:endParaRPr lang="es-ES" sz="2516" dirty="0">
              <a:solidFill>
                <a:srgbClr val="0A396D"/>
              </a:solidFill>
              <a:latin typeface="Gill Sans MT" pitchFamily="34" charset="0"/>
              <a:sym typeface="Gill Sans MT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s-ES" sz="2516" b="1" i="1" dirty="0">
                <a:solidFill>
                  <a:srgbClr val="1FAECD"/>
                </a:solidFill>
                <a:latin typeface="Gill Sans MT" pitchFamily="34" charset="0"/>
                <a:sym typeface="Gill Sans MT" pitchFamily="34" charset="0"/>
              </a:rPr>
              <a:t>REGIONAL</a:t>
            </a:r>
            <a:r>
              <a:rPr lang="es-ES" sz="2516" dirty="0">
                <a:solidFill>
                  <a:srgbClr val="1FAECD"/>
                </a:solidFill>
                <a:latin typeface="Gill Sans MT" pitchFamily="34" charset="0"/>
                <a:sym typeface="Gill Sans MT" pitchFamily="34" charset="0"/>
              </a:rPr>
              <a:t>:</a:t>
            </a:r>
            <a:r>
              <a:rPr lang="es-ES" sz="2516" dirty="0">
                <a:solidFill>
                  <a:srgbClr val="0A396D"/>
                </a:solidFill>
                <a:latin typeface="Gill Sans MT" pitchFamily="34" charset="0"/>
                <a:sym typeface="Gill Sans MT" pitchFamily="34" charset="0"/>
              </a:rPr>
              <a:t>  abordar retos comunes y encontrar soluciones nacionales a problemáticas compartidas. Promover también productos comunes</a:t>
            </a:r>
          </a:p>
          <a:p>
            <a:pPr marL="441325" indent="-441325">
              <a:buFont typeface="Arial" pitchFamily="34" charset="0"/>
              <a:buChar char="•"/>
              <a:defRPr/>
            </a:pPr>
            <a:r>
              <a:rPr lang="es-ES" sz="2516" b="1" i="1" dirty="0">
                <a:solidFill>
                  <a:srgbClr val="1FAECD"/>
                </a:solidFill>
                <a:latin typeface="Gill Sans MT" pitchFamily="34" charset="0"/>
                <a:sym typeface="Gill Sans MT" pitchFamily="34" charset="0"/>
              </a:rPr>
              <a:t>HORIZONTAL:  </a:t>
            </a:r>
            <a:r>
              <a:rPr lang="es-ES" sz="2516" u="sng" dirty="0">
                <a:solidFill>
                  <a:srgbClr val="0A396D"/>
                </a:solidFill>
                <a:latin typeface="Gill Sans MT" pitchFamily="34" charset="0"/>
                <a:sym typeface="Gill Sans MT" pitchFamily="34" charset="0"/>
              </a:rPr>
              <a:t>APRENDIZAJE ENTRE PARES </a:t>
            </a:r>
            <a:r>
              <a:rPr lang="es-ES" sz="2516" dirty="0">
                <a:solidFill>
                  <a:srgbClr val="0A396D"/>
                </a:solidFill>
                <a:latin typeface="Gill Sans MT" pitchFamily="34" charset="0"/>
                <a:sym typeface="Gill Sans MT" pitchFamily="34" charset="0"/>
              </a:rPr>
              <a:t>(Cooperación institucional entre Administraciones Públicas): De lo Público para lo Público ¿Cómo han afrontado otros homólogos problemáticas semejantes?  </a:t>
            </a:r>
          </a:p>
          <a:p>
            <a:pPr marL="441325" indent="-441325">
              <a:buFont typeface="Arial" pitchFamily="34" charset="0"/>
              <a:buChar char="•"/>
              <a:defRPr/>
            </a:pPr>
            <a:r>
              <a:rPr lang="es-ES" sz="2516" b="1" i="1" dirty="0">
                <a:solidFill>
                  <a:srgbClr val="1FAECD"/>
                </a:solidFill>
                <a:latin typeface="Gill Sans MT" pitchFamily="34" charset="0"/>
                <a:sym typeface="Gill Sans MT" pitchFamily="34" charset="0"/>
              </a:rPr>
              <a:t>ORIENTADO A LA DEMANDA: </a:t>
            </a:r>
            <a:r>
              <a:rPr lang="es-ES" sz="2516" dirty="0">
                <a:solidFill>
                  <a:srgbClr val="0A396D"/>
                </a:solidFill>
                <a:latin typeface="Gill Sans MT" pitchFamily="34" charset="0"/>
                <a:sym typeface="Gill Sans MT" pitchFamily="34" charset="0"/>
              </a:rPr>
              <a:t>APOYO A </a:t>
            </a:r>
            <a:r>
              <a:rPr lang="es-ES" sz="2516" u="sng" dirty="0">
                <a:solidFill>
                  <a:srgbClr val="0A396D"/>
                </a:solidFill>
                <a:latin typeface="Gill Sans MT" pitchFamily="34" charset="0"/>
                <a:sym typeface="Gill Sans MT" pitchFamily="34" charset="0"/>
              </a:rPr>
              <a:t>PROCESOS EN MARCHA</a:t>
            </a:r>
            <a:r>
              <a:rPr lang="es-ES" sz="2516" dirty="0">
                <a:solidFill>
                  <a:srgbClr val="0A396D"/>
                </a:solidFill>
                <a:latin typeface="Gill Sans MT" pitchFamily="34" charset="0"/>
                <a:sym typeface="Gill Sans MT" pitchFamily="34" charset="0"/>
              </a:rPr>
              <a:t>, DE REFORMA Y CAMBIO en políticas públicas, instituciones públicas y procesos de implementación</a:t>
            </a:r>
          </a:p>
          <a:p>
            <a:pPr marL="441325" indent="-441325">
              <a:buFont typeface="Arial" pitchFamily="34" charset="0"/>
              <a:buChar char="•"/>
              <a:defRPr/>
            </a:pPr>
            <a:r>
              <a:rPr lang="es-ES" sz="2516" b="1" i="1" dirty="0">
                <a:solidFill>
                  <a:srgbClr val="1FAECD"/>
                </a:solidFill>
                <a:latin typeface="Gill Sans MT" pitchFamily="34" charset="0"/>
                <a:sym typeface="Gill Sans MT" pitchFamily="34" charset="0"/>
              </a:rPr>
              <a:t>ORIENTADO A RESULTADOS: </a:t>
            </a:r>
            <a:r>
              <a:rPr lang="es-ES" sz="2516" dirty="0">
                <a:solidFill>
                  <a:srgbClr val="0A396D"/>
                </a:solidFill>
                <a:latin typeface="Gill Sans MT" pitchFamily="34" charset="0"/>
                <a:sym typeface="Gill Sans MT" pitchFamily="34" charset="0"/>
              </a:rPr>
              <a:t>Pasar del intercambio (medio) al aprendizaje y del aprendizaje a la acción (cambio)</a:t>
            </a:r>
          </a:p>
          <a:p>
            <a:pPr marL="441325" indent="-441325">
              <a:buFont typeface="Arial" pitchFamily="34" charset="0"/>
              <a:buChar char="•"/>
              <a:defRPr/>
            </a:pPr>
            <a:r>
              <a:rPr lang="es-ES" sz="2516" b="1" i="1" dirty="0">
                <a:solidFill>
                  <a:srgbClr val="1FAECD"/>
                </a:solidFill>
                <a:latin typeface="Gill Sans MT" pitchFamily="34" charset="0"/>
                <a:sym typeface="Gill Sans MT" pitchFamily="34" charset="0"/>
              </a:rPr>
              <a:t>COOPERACION SUR –SUR: </a:t>
            </a:r>
            <a:r>
              <a:rPr lang="es-ES" sz="2516" dirty="0">
                <a:solidFill>
                  <a:srgbClr val="0A396D"/>
                </a:solidFill>
                <a:latin typeface="Gill Sans MT" pitchFamily="34" charset="0"/>
                <a:sym typeface="Gill Sans MT" pitchFamily="34" charset="0"/>
              </a:rPr>
              <a:t>Los intercambios no son sólo de AL con EU, sino muy a menudo entre países de AL</a:t>
            </a:r>
          </a:p>
          <a:p>
            <a:pPr marL="331790" indent="-331790">
              <a:defRPr/>
            </a:pPr>
            <a:r>
              <a:rPr lang="es-ES" sz="2709" dirty="0">
                <a:solidFill>
                  <a:schemeClr val="tx1"/>
                </a:solidFill>
                <a:latin typeface="Gill Sans MT" pitchFamily="34" charset="0"/>
                <a:sym typeface="Gill Sans MT" pitchFamily="34" charset="0"/>
              </a:rPr>
              <a:t/>
            </a:r>
            <a:br>
              <a:rPr lang="es-ES" sz="2709" dirty="0">
                <a:solidFill>
                  <a:schemeClr val="tx1"/>
                </a:solidFill>
                <a:latin typeface="Gill Sans MT" pitchFamily="34" charset="0"/>
                <a:sym typeface="Gill Sans MT" pitchFamily="34" charset="0"/>
              </a:rPr>
            </a:br>
            <a:endParaRPr lang="es-ES" sz="2709" dirty="0">
              <a:solidFill>
                <a:schemeClr val="tx1"/>
              </a:solidFill>
              <a:latin typeface="Gill Sans MT" pitchFamily="34" charset="0"/>
              <a:sym typeface="Gill Sans MT" pitchFamily="34" charset="0"/>
            </a:endParaRPr>
          </a:p>
        </p:txBody>
      </p:sp>
      <p:pic>
        <p:nvPicPr>
          <p:cNvPr id="6" name="Picture 2" descr="Centro servizi, assistenza, studi e formazione per l'ammodernamento delle P.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99" y="287785"/>
            <a:ext cx="1974354" cy="60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496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3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1pPr>
            <a:lvl2pPr marL="36701413" indent="-36260088"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9pPr>
          </a:lstStyle>
          <a:p>
            <a:fld id="{E7285526-806B-4DE3-A7AE-A837A63911A9}" type="slidenum">
              <a:rPr lang="en-US" altLang="it-IT" sz="1700">
                <a:solidFill>
                  <a:srgbClr val="FFFFFF"/>
                </a:solidFill>
                <a:ea typeface="Gill Sans" charset="0"/>
                <a:cs typeface="Gill Sans" charset="0"/>
              </a:rPr>
              <a:pPr/>
              <a:t>15</a:t>
            </a:fld>
            <a:endParaRPr lang="en-US" altLang="it-IT" sz="1700">
              <a:solidFill>
                <a:srgbClr val="FFFFFF"/>
              </a:solidFill>
              <a:ea typeface="Gill Sans" charset="0"/>
              <a:cs typeface="Gill Sans" charset="0"/>
            </a:endParaRPr>
          </a:p>
        </p:txBody>
      </p:sp>
      <p:sp>
        <p:nvSpPr>
          <p:cNvPr id="57347" name="Content Placeholder 6"/>
          <p:cNvSpPr>
            <a:spLocks noGrp="1"/>
          </p:cNvSpPr>
          <p:nvPr>
            <p:ph idx="1"/>
          </p:nvPr>
        </p:nvSpPr>
        <p:spPr>
          <a:xfrm>
            <a:off x="825097" y="1296174"/>
            <a:ext cx="11492649" cy="40854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709" dirty="0">
                <a:solidFill>
                  <a:srgbClr val="0A396D"/>
                </a:solidFill>
              </a:rPr>
              <a:t>EL PROGRAMA EUROSOCIAL EU – </a:t>
            </a:r>
            <a:r>
              <a:rPr lang="en-US" sz="2709" dirty="0" smtClean="0">
                <a:solidFill>
                  <a:srgbClr val="0A396D"/>
                </a:solidFill>
              </a:rPr>
              <a:t>AL PARA LA </a:t>
            </a:r>
            <a:r>
              <a:rPr lang="en-US" sz="2709" dirty="0">
                <a:solidFill>
                  <a:srgbClr val="0A396D"/>
                </a:solidFill>
              </a:rPr>
              <a:t>COHESIÓN SOCIAL</a:t>
            </a:r>
          </a:p>
          <a:p>
            <a:pPr>
              <a:defRPr/>
            </a:pPr>
            <a:endParaRPr lang="en-US" sz="2709" dirty="0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825097" y="2297017"/>
            <a:ext cx="11275267" cy="600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</p:txBody>
      </p:sp>
      <p:sp>
        <p:nvSpPr>
          <p:cNvPr id="57349" name="Rectangle 6"/>
          <p:cNvSpPr>
            <a:spLocks noChangeArrowheads="1"/>
          </p:cNvSpPr>
          <p:nvPr/>
        </p:nvSpPr>
        <p:spPr bwMode="auto">
          <a:xfrm>
            <a:off x="650557" y="2040542"/>
            <a:ext cx="11629107" cy="47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31790" indent="-331790" algn="ctr">
              <a:defRPr/>
            </a:pPr>
            <a:r>
              <a:rPr lang="es-ES" sz="2516" b="1" i="1" dirty="0" smtClean="0">
                <a:solidFill>
                  <a:srgbClr val="0A396D"/>
                </a:solidFill>
                <a:latin typeface="Gill Sans MT" pitchFamily="34" charset="0"/>
                <a:sym typeface="Gill Sans MT" pitchFamily="34" charset="0"/>
              </a:rPr>
              <a:t>Áreas Temáticas</a:t>
            </a:r>
            <a:endParaRPr lang="es-ES" sz="2516" dirty="0">
              <a:solidFill>
                <a:srgbClr val="0A396D"/>
              </a:solidFill>
              <a:latin typeface="Gill Sans MT" pitchFamily="34" charset="0"/>
              <a:sym typeface="Gill Sans MT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50" y="2982168"/>
            <a:ext cx="6786755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393" y="3918272"/>
            <a:ext cx="4459354" cy="149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454" y="4926317"/>
            <a:ext cx="5552159" cy="141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59" y="5934496"/>
            <a:ext cx="4688490" cy="142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21" y="6870600"/>
            <a:ext cx="5640288" cy="141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entro servizi, assistenza, studi e formazione per l'ammodernamento delle P.A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99" y="287785"/>
            <a:ext cx="1974354" cy="60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650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2 Marcador de contenido"/>
          <p:cNvSpPr>
            <a:spLocks noGrp="1"/>
          </p:cNvSpPr>
          <p:nvPr>
            <p:ph idx="1"/>
          </p:nvPr>
        </p:nvSpPr>
        <p:spPr>
          <a:xfrm>
            <a:off x="828270" y="1430714"/>
            <a:ext cx="11591026" cy="44135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s-ES" sz="2800" b="1" i="1" dirty="0" smtClean="0">
                <a:solidFill>
                  <a:srgbClr val="0A396D"/>
                </a:solidFill>
                <a:latin typeface="Gill Sans MT" pitchFamily="34" charset="0"/>
              </a:rPr>
              <a:t>EUROsociAL Instrumentos </a:t>
            </a:r>
            <a:r>
              <a:rPr lang="es-ES" sz="2800" b="1" i="1" dirty="0">
                <a:solidFill>
                  <a:srgbClr val="0A396D"/>
                </a:solidFill>
                <a:latin typeface="Gill Sans MT" pitchFamily="34" charset="0"/>
              </a:rPr>
              <a:t>para el aprendizaje entre pares</a:t>
            </a:r>
          </a:p>
        </p:txBody>
      </p:sp>
      <p:sp>
        <p:nvSpPr>
          <p:cNvPr id="10243" name="3 Marcador de número de diapositiva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1pPr>
            <a:lvl2pPr marL="717550" indent="-276225"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2pPr>
            <a:lvl3pPr marL="1104900" indent="-220663"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3pPr>
            <a:lvl4pPr marL="1547813" indent="-220663"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4pPr>
            <a:lvl5pPr marL="1990725" indent="-220663"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5pPr>
            <a:lvl6pPr marL="2447925" indent="-2206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6pPr>
            <a:lvl7pPr marL="2905125" indent="-2206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7pPr>
            <a:lvl8pPr marL="3362325" indent="-2206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8pPr>
            <a:lvl9pPr marL="3819525" indent="-2206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9pPr>
          </a:lstStyle>
          <a:p>
            <a:fld id="{4AFF093C-D001-4CFA-847C-6257D58E3954}" type="slidenum">
              <a:rPr lang="en-US" altLang="es-ES" sz="1700">
                <a:solidFill>
                  <a:srgbClr val="FFFFFF"/>
                </a:solidFill>
                <a:ea typeface="Gill Sans" charset="0"/>
                <a:cs typeface="Gill Sans" charset="0"/>
              </a:rPr>
              <a:pPr/>
              <a:t>16</a:t>
            </a:fld>
            <a:endParaRPr lang="en-US" altLang="es-ES" sz="1700">
              <a:solidFill>
                <a:srgbClr val="FFFFFF"/>
              </a:solidFill>
              <a:ea typeface="Gill Sans" charset="0"/>
              <a:cs typeface="Gill Sans" charset="0"/>
            </a:endParaRPr>
          </a:p>
        </p:txBody>
      </p:sp>
      <p:graphicFrame>
        <p:nvGraphicFramePr>
          <p:cNvPr id="5" name="12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3353763"/>
              </p:ext>
            </p:extLst>
          </p:nvPr>
        </p:nvGraphicFramePr>
        <p:xfrm>
          <a:off x="2181670" y="2520033"/>
          <a:ext cx="8088009" cy="4713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Rectángulo redondeado"/>
          <p:cNvSpPr/>
          <p:nvPr/>
        </p:nvSpPr>
        <p:spPr>
          <a:xfrm>
            <a:off x="928235" y="2032861"/>
            <a:ext cx="3716110" cy="17834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6492" indent="-276492">
              <a:buFontTx/>
              <a:buChar char="-"/>
              <a:defRPr/>
            </a:pPr>
            <a:endParaRPr lang="es-ES" sz="1548" dirty="0">
              <a:solidFill>
                <a:schemeClr val="tx1"/>
              </a:solidFill>
              <a:latin typeface="Calibri" panose="020F0502020204030204" pitchFamily="34" charset="0"/>
              <a:sym typeface="Gill Sans"/>
            </a:endParaRPr>
          </a:p>
          <a:p>
            <a:pPr marL="276492" indent="-276492">
              <a:buFontTx/>
              <a:buChar char="-"/>
              <a:defRPr/>
            </a:pPr>
            <a:r>
              <a:rPr lang="es-ES" sz="1742" dirty="0">
                <a:solidFill>
                  <a:schemeClr val="tx1"/>
                </a:solidFill>
                <a:latin typeface="Calibri" panose="020F0502020204030204" pitchFamily="34" charset="0"/>
                <a:sym typeface="Gill Sans"/>
              </a:rPr>
              <a:t>Diagnósticos/ Autodiagnósticos</a:t>
            </a:r>
          </a:p>
          <a:p>
            <a:pPr marL="276492" indent="-276492">
              <a:buFontTx/>
              <a:buChar char="-"/>
              <a:defRPr/>
            </a:pPr>
            <a:r>
              <a:rPr lang="es-ES" sz="1742" dirty="0">
                <a:solidFill>
                  <a:schemeClr val="tx1"/>
                </a:solidFill>
                <a:latin typeface="Calibri" panose="020F0502020204030204" pitchFamily="34" charset="0"/>
                <a:sym typeface="Gill Sans"/>
              </a:rPr>
              <a:t>Investigación</a:t>
            </a:r>
          </a:p>
          <a:p>
            <a:pPr marL="276492" indent="-276492">
              <a:buFontTx/>
              <a:buChar char="-"/>
              <a:defRPr/>
            </a:pPr>
            <a:r>
              <a:rPr lang="es-ES" sz="1742" dirty="0">
                <a:solidFill>
                  <a:schemeClr val="tx1"/>
                </a:solidFill>
                <a:latin typeface="Calibri" panose="020F0502020204030204" pitchFamily="34" charset="0"/>
                <a:sym typeface="Gill Sans"/>
              </a:rPr>
              <a:t>Sistematización de lecciones aprendidas</a:t>
            </a:r>
          </a:p>
          <a:p>
            <a:pPr marL="276492" indent="-276492">
              <a:buFontTx/>
              <a:buChar char="-"/>
              <a:defRPr/>
            </a:pPr>
            <a:r>
              <a:rPr lang="es-ES" sz="1742" dirty="0">
                <a:solidFill>
                  <a:schemeClr val="tx1"/>
                </a:solidFill>
                <a:latin typeface="Calibri" panose="020F0502020204030204" pitchFamily="34" charset="0"/>
                <a:sym typeface="Gill Sans"/>
              </a:rPr>
              <a:t>Estudio de caso</a:t>
            </a:r>
          </a:p>
          <a:p>
            <a:pPr marL="276492" indent="-276492">
              <a:buFontTx/>
              <a:buChar char="-"/>
              <a:defRPr/>
            </a:pPr>
            <a:r>
              <a:rPr lang="es-ES" sz="1742" dirty="0">
                <a:solidFill>
                  <a:schemeClr val="tx1"/>
                </a:solidFill>
                <a:latin typeface="Calibri" panose="020F0502020204030204" pitchFamily="34" charset="0"/>
                <a:sym typeface="Gill Sans"/>
              </a:rPr>
              <a:t>Estudio comparado</a:t>
            </a:r>
          </a:p>
          <a:p>
            <a:pPr marL="276492" indent="-276492">
              <a:defRPr/>
            </a:pPr>
            <a:endParaRPr lang="es-ES" sz="1355" dirty="0">
              <a:solidFill>
                <a:schemeClr val="tx1"/>
              </a:solidFill>
              <a:sym typeface="Gill Sans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599782" y="5312673"/>
            <a:ext cx="2514959" cy="20673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6492" indent="-276492">
              <a:buFontTx/>
              <a:buChar char="-"/>
              <a:defRPr/>
            </a:pPr>
            <a:endParaRPr lang="es-ES" sz="1548" dirty="0">
              <a:solidFill>
                <a:schemeClr val="tx1"/>
              </a:solidFill>
              <a:latin typeface="Calibri" panose="020F0502020204030204" pitchFamily="34" charset="0"/>
              <a:sym typeface="Gill Sans"/>
            </a:endParaRPr>
          </a:p>
          <a:p>
            <a:pPr marL="276492" indent="-276492">
              <a:buFontTx/>
              <a:buChar char="-"/>
              <a:defRPr/>
            </a:pPr>
            <a:endParaRPr lang="es-ES" sz="1548" dirty="0">
              <a:solidFill>
                <a:schemeClr val="tx1"/>
              </a:solidFill>
              <a:latin typeface="Calibri" panose="020F0502020204030204" pitchFamily="34" charset="0"/>
              <a:sym typeface="Gill Sans"/>
            </a:endParaRPr>
          </a:p>
          <a:p>
            <a:pPr marL="276492" indent="-276492">
              <a:buFontTx/>
              <a:buChar char="-"/>
              <a:defRPr/>
            </a:pPr>
            <a:r>
              <a:rPr lang="es-ES" sz="1742" dirty="0">
                <a:solidFill>
                  <a:schemeClr val="tx1"/>
                </a:solidFill>
                <a:latin typeface="Calibri" panose="020F0502020204030204" pitchFamily="34" charset="0"/>
                <a:sym typeface="Gill Sans"/>
              </a:rPr>
              <a:t>Misión</a:t>
            </a:r>
          </a:p>
          <a:p>
            <a:pPr marL="276492" indent="-276492">
              <a:buFontTx/>
              <a:buChar char="-"/>
              <a:defRPr/>
            </a:pPr>
            <a:r>
              <a:rPr lang="es-ES" sz="1742" dirty="0">
                <a:solidFill>
                  <a:schemeClr val="tx1"/>
                </a:solidFill>
                <a:latin typeface="Calibri" panose="020F0502020204030204" pitchFamily="34" charset="0"/>
                <a:sym typeface="Gill Sans"/>
              </a:rPr>
              <a:t>Visita de intercambio</a:t>
            </a:r>
          </a:p>
          <a:p>
            <a:pPr marL="276492" indent="-276492">
              <a:buFontTx/>
              <a:buChar char="-"/>
              <a:defRPr/>
            </a:pPr>
            <a:r>
              <a:rPr lang="es-ES" sz="1742" dirty="0">
                <a:solidFill>
                  <a:schemeClr val="tx1"/>
                </a:solidFill>
                <a:latin typeface="Calibri" panose="020F0502020204030204" pitchFamily="34" charset="0"/>
                <a:sym typeface="Gill Sans"/>
              </a:rPr>
              <a:t>Pasantía</a:t>
            </a:r>
          </a:p>
          <a:p>
            <a:pPr marL="276492" indent="-276492">
              <a:buFontTx/>
              <a:buChar char="-"/>
              <a:defRPr/>
            </a:pPr>
            <a:r>
              <a:rPr lang="es-ES" sz="1742" dirty="0" smtClean="0">
                <a:solidFill>
                  <a:schemeClr val="tx1"/>
                </a:solidFill>
                <a:latin typeface="Calibri" panose="020F0502020204030204" pitchFamily="34" charset="0"/>
                <a:sym typeface="Gill Sans"/>
              </a:rPr>
              <a:t>Asociatividad institucional</a:t>
            </a:r>
            <a:endParaRPr lang="es-ES" sz="1742" dirty="0">
              <a:solidFill>
                <a:schemeClr val="tx1"/>
              </a:solidFill>
              <a:latin typeface="Calibri" panose="020F0502020204030204" pitchFamily="34" charset="0"/>
              <a:sym typeface="Gill Sans"/>
            </a:endParaRPr>
          </a:p>
          <a:p>
            <a:pPr marL="276492" indent="-276492">
              <a:buFontTx/>
              <a:buChar char="-"/>
              <a:defRPr/>
            </a:pPr>
            <a:r>
              <a:rPr lang="es-ES" sz="1742" dirty="0">
                <a:solidFill>
                  <a:schemeClr val="tx1"/>
                </a:solidFill>
                <a:latin typeface="Calibri" panose="020F0502020204030204" pitchFamily="34" charset="0"/>
                <a:sym typeface="Gill Sans"/>
              </a:rPr>
              <a:t>Revisión entre pares</a:t>
            </a:r>
          </a:p>
          <a:p>
            <a:pPr marL="276492" indent="-276492">
              <a:buFontTx/>
              <a:buChar char="-"/>
              <a:defRPr/>
            </a:pPr>
            <a:endParaRPr lang="es-ES" sz="1548" dirty="0">
              <a:solidFill>
                <a:schemeClr val="tx1"/>
              </a:solidFill>
              <a:sym typeface="Gill Sans"/>
            </a:endParaRPr>
          </a:p>
          <a:p>
            <a:pPr marL="276492" indent="-276492">
              <a:defRPr/>
            </a:pPr>
            <a:endParaRPr lang="es-ES" sz="1548" dirty="0">
              <a:solidFill>
                <a:schemeClr val="tx1"/>
              </a:solidFill>
              <a:sym typeface="Gill Sans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3094114" y="7632661"/>
            <a:ext cx="5731250" cy="17998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742" b="1" i="1" dirty="0">
                <a:solidFill>
                  <a:schemeClr val="tx1"/>
                </a:solidFill>
                <a:latin typeface="Calibri" panose="020F0502020204030204" pitchFamily="34" charset="0"/>
                <a:sym typeface="Gill Sans"/>
              </a:rPr>
              <a:t>Asistencia Técnica para acompañar el cambio abordando problemas puntuales</a:t>
            </a:r>
          </a:p>
          <a:p>
            <a:pPr algn="just">
              <a:defRPr/>
            </a:pPr>
            <a:r>
              <a:rPr lang="es-ES" sz="1742" dirty="0">
                <a:solidFill>
                  <a:schemeClr val="tx1"/>
                </a:solidFill>
                <a:latin typeface="Calibri" panose="020F0502020204030204" pitchFamily="34" charset="0"/>
                <a:sym typeface="Gill Sans"/>
              </a:rPr>
              <a:t>Desarrollar estrategias/ acompañar los auto-diagnósticos/ fortalecer técnicas de gestión</a:t>
            </a:r>
          </a:p>
          <a:p>
            <a:pPr algn="just">
              <a:defRPr/>
            </a:pPr>
            <a:r>
              <a:rPr lang="es-ES" sz="1742" i="1" dirty="0">
                <a:solidFill>
                  <a:schemeClr val="tx1"/>
                </a:solidFill>
                <a:latin typeface="Calibri" panose="020F0502020204030204" pitchFamily="34" charset="0"/>
                <a:sym typeface="Wingdings" pitchFamily="2" charset="2"/>
              </a:rPr>
              <a:t> Idealmente </a:t>
            </a:r>
            <a:r>
              <a:rPr lang="es-ES" sz="1742" i="1" dirty="0" smtClean="0">
                <a:solidFill>
                  <a:schemeClr val="tx1"/>
                </a:solidFill>
                <a:latin typeface="Calibri" panose="020F0502020204030204" pitchFamily="34" charset="0"/>
                <a:sym typeface="Wingdings" pitchFamily="2" charset="2"/>
              </a:rPr>
              <a:t>compartir </a:t>
            </a:r>
            <a:r>
              <a:rPr lang="es-ES" sz="1742" i="1" dirty="0">
                <a:solidFill>
                  <a:schemeClr val="tx1"/>
                </a:solidFill>
                <a:latin typeface="Calibri" panose="020F0502020204030204" pitchFamily="34" charset="0"/>
                <a:sym typeface="Wingdings" pitchFamily="2" charset="2"/>
              </a:rPr>
              <a:t>conocimientos  de experiencias a realizar eventualmente con otras instituciones</a:t>
            </a:r>
            <a:endParaRPr lang="es-ES" sz="1742" i="1" dirty="0">
              <a:solidFill>
                <a:schemeClr val="tx1"/>
              </a:solidFill>
              <a:latin typeface="Calibri" panose="020F0502020204030204" pitchFamily="34" charset="0"/>
              <a:sym typeface="Gill Sans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9493375" y="5256889"/>
            <a:ext cx="3095700" cy="37441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548" b="1" i="1" dirty="0">
              <a:solidFill>
                <a:schemeClr val="tx1"/>
              </a:solidFill>
              <a:sym typeface="Gill Sans"/>
            </a:endParaRPr>
          </a:p>
          <a:p>
            <a:pPr algn="ctr">
              <a:defRPr/>
            </a:pPr>
            <a:r>
              <a:rPr lang="es-ES" sz="1742" b="1" i="1" dirty="0">
                <a:solidFill>
                  <a:schemeClr val="tx1"/>
                </a:solidFill>
                <a:latin typeface="Calibri" panose="020F0502020204030204" pitchFamily="34" charset="0"/>
                <a:sym typeface="Gill Sans"/>
              </a:rPr>
              <a:t>Presenciales</a:t>
            </a:r>
          </a:p>
          <a:p>
            <a:pPr marL="176648" indent="-176648">
              <a:buFontTx/>
              <a:buChar char="-"/>
              <a:defRPr/>
            </a:pPr>
            <a:r>
              <a:rPr lang="es-ES" sz="1742" dirty="0">
                <a:solidFill>
                  <a:schemeClr val="tx1"/>
                </a:solidFill>
                <a:latin typeface="Calibri" panose="020F0502020204030204" pitchFamily="34" charset="0"/>
                <a:sym typeface="Gill Sans"/>
              </a:rPr>
              <a:t>Taller de formación</a:t>
            </a:r>
          </a:p>
          <a:p>
            <a:pPr marL="176648" indent="-176648">
              <a:buFontTx/>
              <a:buChar char="-"/>
              <a:defRPr/>
            </a:pPr>
            <a:r>
              <a:rPr lang="es-ES" sz="1742" dirty="0">
                <a:solidFill>
                  <a:schemeClr val="tx1"/>
                </a:solidFill>
                <a:latin typeface="Calibri" panose="020F0502020204030204" pitchFamily="34" charset="0"/>
                <a:sym typeface="Gill Sans"/>
              </a:rPr>
              <a:t>Mesa nacional de trabajo</a:t>
            </a:r>
          </a:p>
          <a:p>
            <a:pPr marL="176648" indent="-176648">
              <a:buFontTx/>
              <a:buChar char="-"/>
              <a:defRPr/>
            </a:pPr>
            <a:r>
              <a:rPr lang="es-ES" sz="1742" dirty="0">
                <a:solidFill>
                  <a:schemeClr val="tx1"/>
                </a:solidFill>
                <a:latin typeface="Calibri" panose="020F0502020204030204" pitchFamily="34" charset="0"/>
                <a:sym typeface="Gill Sans"/>
              </a:rPr>
              <a:t>Taller </a:t>
            </a:r>
            <a:r>
              <a:rPr lang="es-ES" sz="1742" dirty="0" smtClean="0">
                <a:solidFill>
                  <a:schemeClr val="tx1"/>
                </a:solidFill>
                <a:latin typeface="Calibri" panose="020F0502020204030204" pitchFamily="34" charset="0"/>
                <a:sym typeface="Gill Sans"/>
              </a:rPr>
              <a:t>regional/ internacional </a:t>
            </a:r>
            <a:r>
              <a:rPr lang="es-ES" sz="1742" dirty="0">
                <a:solidFill>
                  <a:schemeClr val="tx1"/>
                </a:solidFill>
                <a:latin typeface="Calibri" panose="020F0502020204030204" pitchFamily="34" charset="0"/>
                <a:sym typeface="Gill Sans"/>
              </a:rPr>
              <a:t>de trabajo</a:t>
            </a:r>
          </a:p>
          <a:p>
            <a:pPr marL="176648" indent="-176648">
              <a:buFontTx/>
              <a:buChar char="-"/>
              <a:defRPr/>
            </a:pPr>
            <a:r>
              <a:rPr lang="es-ES" sz="1742" dirty="0">
                <a:solidFill>
                  <a:schemeClr val="tx1"/>
                </a:solidFill>
                <a:latin typeface="Calibri" panose="020F0502020204030204" pitchFamily="34" charset="0"/>
                <a:sym typeface="Gill Sans"/>
              </a:rPr>
              <a:t>Reunión</a:t>
            </a:r>
          </a:p>
          <a:p>
            <a:pPr marL="176648" indent="-176648">
              <a:buFontTx/>
              <a:buChar char="-"/>
              <a:defRPr/>
            </a:pPr>
            <a:r>
              <a:rPr lang="es-ES" sz="1742" dirty="0">
                <a:solidFill>
                  <a:schemeClr val="tx1"/>
                </a:solidFill>
                <a:latin typeface="Calibri" panose="020F0502020204030204" pitchFamily="34" charset="0"/>
                <a:sym typeface="Gill Sans"/>
              </a:rPr>
              <a:t>Panel de expertos</a:t>
            </a:r>
          </a:p>
          <a:p>
            <a:pPr marL="176648" indent="-176648">
              <a:buFontTx/>
              <a:buChar char="-"/>
              <a:defRPr/>
            </a:pPr>
            <a:r>
              <a:rPr lang="es-ES" sz="1742" dirty="0">
                <a:solidFill>
                  <a:schemeClr val="tx1"/>
                </a:solidFill>
                <a:latin typeface="Calibri" panose="020F0502020204030204" pitchFamily="34" charset="0"/>
                <a:sym typeface="Gill Sans"/>
              </a:rPr>
              <a:t>Seminario</a:t>
            </a:r>
          </a:p>
          <a:p>
            <a:pPr marL="176648" indent="-176648">
              <a:buFontTx/>
              <a:buChar char="-"/>
              <a:defRPr/>
            </a:pPr>
            <a:r>
              <a:rPr lang="es-ES" sz="1742" dirty="0">
                <a:solidFill>
                  <a:schemeClr val="tx1"/>
                </a:solidFill>
                <a:latin typeface="Calibri" panose="020F0502020204030204" pitchFamily="34" charset="0"/>
                <a:sym typeface="Gill Sans"/>
              </a:rPr>
              <a:t>Encuentro de programación</a:t>
            </a:r>
          </a:p>
          <a:p>
            <a:pPr marL="176648" indent="-176648">
              <a:buFontTx/>
              <a:buChar char="-"/>
              <a:defRPr/>
            </a:pPr>
            <a:r>
              <a:rPr lang="es-ES" sz="1742" dirty="0" smtClean="0">
                <a:solidFill>
                  <a:schemeClr val="tx1"/>
                </a:solidFill>
                <a:latin typeface="Calibri" panose="020F0502020204030204" pitchFamily="34" charset="0"/>
                <a:sym typeface="Gill Sans"/>
              </a:rPr>
              <a:t>Difusión </a:t>
            </a:r>
            <a:r>
              <a:rPr lang="es-ES" sz="1742" dirty="0">
                <a:solidFill>
                  <a:schemeClr val="tx1"/>
                </a:solidFill>
                <a:latin typeface="Calibri" panose="020F0502020204030204" pitchFamily="34" charset="0"/>
                <a:sym typeface="Gill Sans"/>
              </a:rPr>
              <a:t>de resultados </a:t>
            </a:r>
          </a:p>
          <a:p>
            <a:pPr marL="176648" indent="-176648">
              <a:buFontTx/>
              <a:buChar char="-"/>
              <a:defRPr/>
            </a:pPr>
            <a:endParaRPr lang="es-ES" sz="1548" dirty="0">
              <a:solidFill>
                <a:schemeClr val="tx1"/>
              </a:solidFill>
              <a:latin typeface="Calibri" panose="020F0502020204030204" pitchFamily="34" charset="0"/>
              <a:sym typeface="Gill Sans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9493375" y="2032861"/>
            <a:ext cx="3095700" cy="14553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742" b="1" i="1" dirty="0">
                <a:solidFill>
                  <a:schemeClr val="tx1"/>
                </a:solidFill>
                <a:latin typeface="Calibri" panose="020F0502020204030204" pitchFamily="34" charset="0"/>
                <a:sym typeface="Gill Sans"/>
              </a:rPr>
              <a:t>Virtuales</a:t>
            </a:r>
          </a:p>
          <a:p>
            <a:pPr>
              <a:defRPr/>
            </a:pPr>
            <a:r>
              <a:rPr lang="es-ES" sz="1742" dirty="0">
                <a:solidFill>
                  <a:schemeClr val="tx1"/>
                </a:solidFill>
                <a:latin typeface="Calibri" panose="020F0502020204030204" pitchFamily="34" charset="0"/>
                <a:sym typeface="Gill Sans"/>
              </a:rPr>
              <a:t>- Comunidades de prácticas: reuniones/ cursos/ discusiones/ entrevistas/ redes, etc</a:t>
            </a:r>
            <a:r>
              <a:rPr lang="es-ES" sz="1742" dirty="0">
                <a:solidFill>
                  <a:schemeClr val="tx1"/>
                </a:solidFill>
                <a:sym typeface="Gill Sans"/>
              </a:rPr>
              <a:t>. </a:t>
            </a:r>
          </a:p>
        </p:txBody>
      </p:sp>
      <p:sp>
        <p:nvSpPr>
          <p:cNvPr id="11" name="10 Flecha izquierda"/>
          <p:cNvSpPr/>
          <p:nvPr/>
        </p:nvSpPr>
        <p:spPr>
          <a:xfrm rot="18814616">
            <a:off x="3114579" y="5113290"/>
            <a:ext cx="636602" cy="287197"/>
          </a:xfrm>
          <a:prstGeom prst="leftArrow">
            <a:avLst/>
          </a:prstGeom>
          <a:solidFill>
            <a:srgbClr val="E8B647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3677">
              <a:sym typeface="Gill Sans"/>
            </a:endParaRPr>
          </a:p>
        </p:txBody>
      </p:sp>
      <p:sp>
        <p:nvSpPr>
          <p:cNvPr id="13" name="12 Flecha izquierda"/>
          <p:cNvSpPr/>
          <p:nvPr/>
        </p:nvSpPr>
        <p:spPr>
          <a:xfrm rot="1425734">
            <a:off x="4677665" y="2579223"/>
            <a:ext cx="614063" cy="298612"/>
          </a:xfrm>
          <a:prstGeom prst="leftArrow">
            <a:avLst/>
          </a:prstGeom>
          <a:solidFill>
            <a:srgbClr val="E8B647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3677">
              <a:sym typeface="Gill Sans"/>
            </a:endParaRPr>
          </a:p>
        </p:txBody>
      </p:sp>
      <p:sp>
        <p:nvSpPr>
          <p:cNvPr id="14" name="13 Flecha izquierda"/>
          <p:cNvSpPr/>
          <p:nvPr/>
        </p:nvSpPr>
        <p:spPr>
          <a:xfrm rot="16200000">
            <a:off x="6110315" y="6973874"/>
            <a:ext cx="636602" cy="287197"/>
          </a:xfrm>
          <a:prstGeom prst="leftArrow">
            <a:avLst/>
          </a:prstGeom>
          <a:solidFill>
            <a:srgbClr val="E8B647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3677">
              <a:sym typeface="Gill Sans"/>
            </a:endParaRPr>
          </a:p>
        </p:txBody>
      </p:sp>
      <p:sp>
        <p:nvSpPr>
          <p:cNvPr id="15" name="14 Flecha izquierda"/>
          <p:cNvSpPr/>
          <p:nvPr/>
        </p:nvSpPr>
        <p:spPr>
          <a:xfrm rot="12892324">
            <a:off x="9590165" y="4881163"/>
            <a:ext cx="1017091" cy="270719"/>
          </a:xfrm>
          <a:prstGeom prst="leftArrow">
            <a:avLst/>
          </a:prstGeom>
          <a:solidFill>
            <a:srgbClr val="E8B647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3677">
              <a:sym typeface="Gill Sans"/>
            </a:endParaRPr>
          </a:p>
        </p:txBody>
      </p:sp>
      <p:sp>
        <p:nvSpPr>
          <p:cNvPr id="16" name="15 Flecha izquierda"/>
          <p:cNvSpPr/>
          <p:nvPr/>
        </p:nvSpPr>
        <p:spPr>
          <a:xfrm rot="8685275" flipV="1">
            <a:off x="9560018" y="3898367"/>
            <a:ext cx="1044065" cy="295331"/>
          </a:xfrm>
          <a:prstGeom prst="leftArrow">
            <a:avLst/>
          </a:prstGeom>
          <a:solidFill>
            <a:srgbClr val="E8B647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3677">
              <a:sym typeface="Gill Sans"/>
            </a:endParaRPr>
          </a:p>
        </p:txBody>
      </p:sp>
      <p:pic>
        <p:nvPicPr>
          <p:cNvPr id="17" name="Picture 2" descr="Centro servizi, assistenza, studi e formazione per l'ammodernamento delle P.A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99" y="287785"/>
            <a:ext cx="1974354" cy="60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631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3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1pPr>
            <a:lvl2pPr marL="36701413" indent="-36260088"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9pPr>
          </a:lstStyle>
          <a:p>
            <a:fld id="{E7285526-806B-4DE3-A7AE-A837A63911A9}" type="slidenum">
              <a:rPr lang="es-ES" altLang="it-IT" sz="1700" smtClean="0">
                <a:solidFill>
                  <a:srgbClr val="FFFFFF"/>
                </a:solidFill>
                <a:ea typeface="Gill Sans" charset="0"/>
                <a:cs typeface="Gill Sans" charset="0"/>
              </a:rPr>
              <a:pPr/>
              <a:t>17</a:t>
            </a:fld>
            <a:endParaRPr lang="es-ES" altLang="it-IT" sz="1700" dirty="0">
              <a:solidFill>
                <a:srgbClr val="FFFFFF"/>
              </a:solidFill>
              <a:ea typeface="Gill Sans" charset="0"/>
              <a:cs typeface="Gill Sans" charset="0"/>
            </a:endParaRPr>
          </a:p>
        </p:txBody>
      </p:sp>
      <p:sp>
        <p:nvSpPr>
          <p:cNvPr id="57347" name="Content Placeholder 6"/>
          <p:cNvSpPr>
            <a:spLocks noGrp="1"/>
          </p:cNvSpPr>
          <p:nvPr>
            <p:ph idx="1"/>
          </p:nvPr>
        </p:nvSpPr>
        <p:spPr>
          <a:xfrm>
            <a:off x="825097" y="1296174"/>
            <a:ext cx="11492649" cy="40854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s-ES" sz="2800" b="1" dirty="0" smtClean="0">
                <a:solidFill>
                  <a:srgbClr val="0A396D"/>
                </a:solidFill>
              </a:rPr>
              <a:t>En el tema de las políticas para el desarrollo regional</a:t>
            </a:r>
          </a:p>
          <a:p>
            <a:pPr>
              <a:defRPr/>
            </a:pPr>
            <a:endParaRPr lang="es-ES" sz="2709" dirty="0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825097" y="2297017"/>
            <a:ext cx="11275267" cy="600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52983" indent="-552983">
              <a:defRPr/>
            </a:pPr>
            <a:endParaRPr lang="es-ES" sz="2322" dirty="0" smtClean="0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s-ES" sz="2322" dirty="0" smtClean="0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s-ES" sz="2322" dirty="0" smtClean="0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s-ES" sz="2322" dirty="0" smtClean="0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s-ES" sz="2322" dirty="0" smtClean="0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s-ES" sz="2322" dirty="0" smtClean="0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s-ES" sz="2322" dirty="0" smtClean="0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s-ES" sz="2322" dirty="0" smtClean="0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s-ES" sz="2322" dirty="0" smtClean="0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s-ES" sz="2322" dirty="0" smtClean="0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s-ES" sz="2322" dirty="0" smtClean="0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s-ES" sz="2322" dirty="0" smtClean="0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s-ES" sz="2322" dirty="0" smtClean="0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s-ES" sz="2322" dirty="0" smtClean="0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s-ES" sz="2322" dirty="0" smtClean="0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s-ES" sz="2322" dirty="0">
              <a:solidFill>
                <a:srgbClr val="0A396D"/>
              </a:solidFill>
            </a:endParaRPr>
          </a:p>
        </p:txBody>
      </p:sp>
      <p:sp>
        <p:nvSpPr>
          <p:cNvPr id="57349" name="Rectangle 6"/>
          <p:cNvSpPr>
            <a:spLocks noChangeArrowheads="1"/>
          </p:cNvSpPr>
          <p:nvPr/>
        </p:nvSpPr>
        <p:spPr bwMode="auto">
          <a:xfrm>
            <a:off x="650557" y="1867147"/>
            <a:ext cx="11629107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31790" indent="-331790">
              <a:defRPr/>
            </a:pPr>
            <a:r>
              <a:rPr lang="es-ES" sz="32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	</a:t>
            </a:r>
          </a:p>
          <a:p>
            <a:r>
              <a:rPr lang="es-ES" sz="3200" b="1" dirty="0" smtClean="0">
                <a:solidFill>
                  <a:srgbClr val="0A396D"/>
                </a:solidFill>
                <a:latin typeface="Calibri" panose="020F0502020204030204" pitchFamily="34" charset="0"/>
              </a:rPr>
              <a:t>Área Temática: </a:t>
            </a:r>
            <a:r>
              <a:rPr lang="es-ES" sz="32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Gobernanza democrática - Descentralización </a:t>
            </a:r>
          </a:p>
          <a:p>
            <a:r>
              <a:rPr lang="es-ES" sz="3200" b="1" dirty="0" smtClean="0">
                <a:solidFill>
                  <a:srgbClr val="0A396D"/>
                </a:solidFill>
                <a:latin typeface="Calibri" panose="020F0502020204030204" pitchFamily="34" charset="0"/>
              </a:rPr>
              <a:t>Acción: </a:t>
            </a:r>
            <a:r>
              <a:rPr lang="es-ES" sz="32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Políticas y instrumentos para promover y articular el</a:t>
            </a:r>
          </a:p>
          <a:p>
            <a:r>
              <a:rPr lang="es-ES" sz="32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Desarrollo Regional</a:t>
            </a:r>
          </a:p>
          <a:p>
            <a:endParaRPr lang="es-ES" sz="3200" dirty="0" smtClean="0">
              <a:solidFill>
                <a:srgbClr val="0A396D"/>
              </a:solidFill>
              <a:latin typeface="Calibri" panose="020F0502020204030204" pitchFamily="34" charset="0"/>
              <a:sym typeface="Gill Sans MT" pitchFamily="34" charset="0"/>
            </a:endParaRPr>
          </a:p>
          <a:p>
            <a:endParaRPr lang="es-ES" sz="3200" dirty="0" smtClean="0">
              <a:solidFill>
                <a:srgbClr val="0A396D"/>
              </a:solidFill>
              <a:latin typeface="Calibri" panose="020F0502020204030204" pitchFamily="34" charset="0"/>
              <a:sym typeface="Gill Sans MT" pitchFamily="34" charset="0"/>
            </a:endParaRPr>
          </a:p>
          <a:p>
            <a:r>
              <a:rPr lang="es-ES" sz="3200" dirty="0" smtClean="0">
                <a:solidFill>
                  <a:srgbClr val="0A396D"/>
                </a:solidFill>
                <a:latin typeface="Calibri" panose="020F0502020204030204" pitchFamily="34" charset="0"/>
                <a:sym typeface="Gill Sans MT" pitchFamily="34" charset="0"/>
              </a:rPr>
              <a:t>El FORMEZ, socio operativo de EUROsociAL, está apoyando las dependencias de los gobiernos de Argentina, Colombia, Guatemala y México en temas específicos vinculados al </a:t>
            </a:r>
            <a:r>
              <a:rPr lang="es-ES" sz="3200" b="1" dirty="0" smtClean="0">
                <a:solidFill>
                  <a:srgbClr val="0A396D"/>
                </a:solidFill>
                <a:latin typeface="Calibri" panose="020F0502020204030204" pitchFamily="34" charset="0"/>
                <a:sym typeface="Gill Sans MT" pitchFamily="34" charset="0"/>
              </a:rPr>
              <a:t>diseño y a la implementación de políticas para el desarrollo regional</a:t>
            </a:r>
            <a:r>
              <a:rPr lang="es-ES" sz="3200" dirty="0" smtClean="0">
                <a:solidFill>
                  <a:srgbClr val="0A396D"/>
                </a:solidFill>
                <a:latin typeface="Calibri" panose="020F0502020204030204" pitchFamily="34" charset="0"/>
                <a:sym typeface="Gill Sans MT" pitchFamily="34" charset="0"/>
              </a:rPr>
              <a:t>, con base en una hoja de ruta acordada bilateralmente</a:t>
            </a:r>
            <a:endParaRPr lang="es-ES" sz="3200" dirty="0">
              <a:solidFill>
                <a:srgbClr val="0A396D"/>
              </a:solidFill>
              <a:latin typeface="Calibri" panose="020F0502020204030204" pitchFamily="34" charset="0"/>
              <a:sym typeface="Gill Sans MT" pitchFamily="34" charset="0"/>
            </a:endParaRPr>
          </a:p>
        </p:txBody>
      </p:sp>
      <p:pic>
        <p:nvPicPr>
          <p:cNvPr id="6" name="Picture 2" descr="Centro servizi, assistenza, studi e formazione per l'ammodernamento delle P.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99" y="287785"/>
            <a:ext cx="1974354" cy="60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217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en ARGENTINA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3250" name="3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1pPr>
            <a:lvl2pPr marL="37931725" indent="-37474525" eaLnBrk="0" hangingPunct="0"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2pPr>
            <a:lvl3pPr eaLnBrk="0" hangingPunct="0"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3pPr>
            <a:lvl4pPr eaLnBrk="0" hangingPunct="0"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4pPr>
            <a:lvl5pPr eaLnBrk="0" hangingPunct="0"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9pPr>
          </a:lstStyle>
          <a:p>
            <a:pPr eaLnBrk="1" hangingPunct="1"/>
            <a:fld id="{1F7D00AD-41BF-466B-AA4E-44C0DEFD3529}" type="slidenum">
              <a:rPr lang="en-US" sz="1800">
                <a:solidFill>
                  <a:srgbClr val="FFFFFF"/>
                </a:solidFill>
                <a:ea typeface="Gill Sans" charset="0"/>
                <a:cs typeface="Gill Sans" charset="0"/>
              </a:rPr>
              <a:pPr eaLnBrk="1" hangingPunct="1"/>
              <a:t>18</a:t>
            </a:fld>
            <a:endParaRPr lang="en-US" sz="1800">
              <a:solidFill>
                <a:srgbClr val="FFFFFF"/>
              </a:solidFill>
              <a:ea typeface="Gill Sans" charset="0"/>
              <a:cs typeface="Gill Sans" charset="0"/>
            </a:endParaRPr>
          </a:p>
        </p:txBody>
      </p:sp>
      <p:sp>
        <p:nvSpPr>
          <p:cNvPr id="53253" name="Rectangle 4"/>
          <p:cNvSpPr>
            <a:spLocks noChangeArrowheads="1"/>
          </p:cNvSpPr>
          <p:nvPr/>
        </p:nvSpPr>
        <p:spPr bwMode="auto">
          <a:xfrm>
            <a:off x="631825" y="2297113"/>
            <a:ext cx="116586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784225" y="2160588"/>
            <a:ext cx="11277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/>
            <a:endParaRPr lang="es-ES" sz="2800" dirty="0">
              <a:solidFill>
                <a:srgbClr val="0A396D"/>
              </a:solidFill>
              <a:latin typeface="Gill Sans MT" pitchFamily="34" charset="0"/>
              <a:sym typeface="Gill Sans MT" pitchFamily="34" charset="0"/>
            </a:endParaRPr>
          </a:p>
          <a:p>
            <a:pPr>
              <a:buClr>
                <a:srgbClr val="0D4C92"/>
              </a:buClr>
            </a:pPr>
            <a:endParaRPr lang="es-ES" sz="3600" dirty="0">
              <a:solidFill>
                <a:srgbClr val="0A396D"/>
              </a:solidFill>
              <a:latin typeface="Gill Sans MT" pitchFamily="34" charset="0"/>
            </a:endParaRPr>
          </a:p>
        </p:txBody>
      </p:sp>
      <p:pic>
        <p:nvPicPr>
          <p:cNvPr id="7" name="Picture 2" descr="Centro servizi, assistenza, studi e formazione per l'ammodernamento delle P.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99" y="287785"/>
            <a:ext cx="1974354" cy="60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369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3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1pPr>
            <a:lvl2pPr marL="36701413" indent="-36260088"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9pPr>
          </a:lstStyle>
          <a:p>
            <a:fld id="{E7285526-806B-4DE3-A7AE-A837A63911A9}" type="slidenum">
              <a:rPr lang="en-US" altLang="it-IT" sz="1700">
                <a:solidFill>
                  <a:srgbClr val="FFFFFF"/>
                </a:solidFill>
                <a:ea typeface="Gill Sans" charset="0"/>
                <a:cs typeface="Gill Sans" charset="0"/>
              </a:rPr>
              <a:pPr/>
              <a:t>19</a:t>
            </a:fld>
            <a:endParaRPr lang="en-US" altLang="it-IT" sz="1700">
              <a:solidFill>
                <a:srgbClr val="FFFFFF"/>
              </a:solidFill>
              <a:ea typeface="Gill Sans" charset="0"/>
              <a:cs typeface="Gill Sans" charset="0"/>
            </a:endParaRPr>
          </a:p>
        </p:txBody>
      </p:sp>
      <p:sp>
        <p:nvSpPr>
          <p:cNvPr id="57347" name="Content Placeholder 6"/>
          <p:cNvSpPr>
            <a:spLocks noGrp="1"/>
          </p:cNvSpPr>
          <p:nvPr>
            <p:ph idx="1"/>
          </p:nvPr>
        </p:nvSpPr>
        <p:spPr>
          <a:xfrm>
            <a:off x="825097" y="1296174"/>
            <a:ext cx="11492649" cy="40854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b="1" dirty="0" err="1" smtClean="0">
                <a:solidFill>
                  <a:srgbClr val="0A396D"/>
                </a:solidFill>
              </a:rPr>
              <a:t>En</a:t>
            </a:r>
            <a:r>
              <a:rPr lang="en-US" sz="2800" b="1" dirty="0" smtClean="0">
                <a:solidFill>
                  <a:srgbClr val="0A396D"/>
                </a:solidFill>
              </a:rPr>
              <a:t> Argentina</a:t>
            </a:r>
            <a:endParaRPr lang="en-US" sz="2800" b="1" dirty="0">
              <a:solidFill>
                <a:srgbClr val="0A396D"/>
              </a:solidFill>
            </a:endParaRPr>
          </a:p>
          <a:p>
            <a:pPr>
              <a:defRPr/>
            </a:pPr>
            <a:endParaRPr lang="en-US" sz="2709" dirty="0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825097" y="2297017"/>
            <a:ext cx="11275267" cy="600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</p:txBody>
      </p:sp>
      <p:sp>
        <p:nvSpPr>
          <p:cNvPr id="57349" name="Rectangle 6"/>
          <p:cNvSpPr>
            <a:spLocks noChangeArrowheads="1"/>
          </p:cNvSpPr>
          <p:nvPr/>
        </p:nvSpPr>
        <p:spPr bwMode="auto">
          <a:xfrm>
            <a:off x="650557" y="1867147"/>
            <a:ext cx="11629107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31790" indent="-331790">
              <a:defRPr/>
            </a:pPr>
            <a:r>
              <a:rPr lang="es-ES" sz="3200" dirty="0" smtClean="0">
                <a:latin typeface="Calibri" panose="020F0502020204030204" pitchFamily="34" charset="0"/>
              </a:rPr>
              <a:t>	</a:t>
            </a:r>
          </a:p>
          <a:p>
            <a:pPr marL="331790" indent="-331790">
              <a:defRPr/>
            </a:pPr>
            <a:r>
              <a:rPr lang="es-ES" sz="3200" dirty="0" smtClean="0">
                <a:latin typeface="Calibri" panose="020F0502020204030204" pitchFamily="34" charset="0"/>
              </a:rPr>
              <a:t>	</a:t>
            </a:r>
            <a:r>
              <a:rPr lang="es-ES" sz="32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Fortalecimiento institucional de la </a:t>
            </a:r>
            <a:r>
              <a:rPr lang="es-ES" sz="3200" b="1" dirty="0" smtClean="0">
                <a:solidFill>
                  <a:srgbClr val="0A396D"/>
                </a:solidFill>
                <a:latin typeface="Calibri" panose="020F0502020204030204" pitchFamily="34" charset="0"/>
              </a:rPr>
              <a:t>Mesa de Programas de Promoción de Desarrollo Regional</a:t>
            </a:r>
            <a:r>
              <a:rPr lang="es-ES" sz="32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 y apoyo a los territorios para formular y ejecutar proyectos de impacto regional que respondan a las políticas públicas nacionales</a:t>
            </a:r>
            <a:endParaRPr lang="es-ES" sz="3200" b="1" dirty="0" smtClean="0">
              <a:solidFill>
                <a:srgbClr val="0A396D"/>
              </a:solidFill>
              <a:latin typeface="Calibri" panose="020F0502020204030204" pitchFamily="34" charset="0"/>
              <a:sym typeface="Gill Sans MT" pitchFamily="34" charset="0"/>
            </a:endParaRPr>
          </a:p>
          <a:p>
            <a:pPr marL="331790" indent="-331790">
              <a:defRPr/>
            </a:pPr>
            <a:endParaRPr lang="es-ES" sz="3200" b="1" dirty="0" smtClean="0">
              <a:solidFill>
                <a:srgbClr val="0A396D"/>
              </a:solidFill>
              <a:latin typeface="Calibri" panose="020F0502020204030204" pitchFamily="34" charset="0"/>
              <a:sym typeface="Gill Sans MT" pitchFamily="34" charset="0"/>
            </a:endParaRPr>
          </a:p>
          <a:p>
            <a:pPr marL="331790" indent="-331790">
              <a:defRPr/>
            </a:pPr>
            <a:r>
              <a:rPr lang="es-ES" sz="3200" b="1" i="1" dirty="0" smtClean="0">
                <a:solidFill>
                  <a:srgbClr val="0A396D"/>
                </a:solidFill>
                <a:latin typeface="Calibri" panose="020F0502020204030204" pitchFamily="34" charset="0"/>
                <a:sym typeface="Gill Sans MT" pitchFamily="34" charset="0"/>
              </a:rPr>
              <a:t>Tres territorios, tres temas </a:t>
            </a:r>
            <a:r>
              <a:rPr lang="es-ES" sz="3200" b="1" i="1" dirty="0" smtClean="0">
                <a:solidFill>
                  <a:srgbClr val="0A396D"/>
                </a:solidFill>
                <a:latin typeface="Calibri" panose="020F0502020204030204" pitchFamily="34" charset="0"/>
                <a:sym typeface="Gill Sans MT" pitchFamily="34" charset="0"/>
              </a:rPr>
              <a:t>prioritarios para las políticas nacionales:</a:t>
            </a:r>
            <a:endParaRPr lang="es-ES" sz="3200" b="1" i="1" dirty="0" smtClean="0">
              <a:solidFill>
                <a:srgbClr val="0A396D"/>
              </a:solidFill>
              <a:latin typeface="Calibri" panose="020F0502020204030204" pitchFamily="34" charset="0"/>
              <a:sym typeface="Gill Sans MT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s-ES" sz="3200" dirty="0" smtClean="0">
                <a:solidFill>
                  <a:srgbClr val="0A396D"/>
                </a:solidFill>
                <a:latin typeface="Calibri" panose="020F0502020204030204" pitchFamily="34" charset="0"/>
                <a:sym typeface="Gill Sans MT" pitchFamily="34" charset="0"/>
              </a:rPr>
              <a:t>Posadas (Prov. Misiones) – Cooperación transfronteriza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s-ES" sz="3200" dirty="0" smtClean="0">
                <a:solidFill>
                  <a:srgbClr val="0A396D"/>
                </a:solidFill>
                <a:latin typeface="Calibri" panose="020F0502020204030204" pitchFamily="34" charset="0"/>
                <a:sym typeface="Gill Sans MT" pitchFamily="34" charset="0"/>
              </a:rPr>
              <a:t>Tucumán – Desarrollo local en contextos rezagados y gestión del territorio urbano-rural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s-ES" sz="3200" dirty="0" smtClean="0">
                <a:solidFill>
                  <a:srgbClr val="0A396D"/>
                </a:solidFill>
                <a:latin typeface="Calibri" panose="020F0502020204030204" pitchFamily="34" charset="0"/>
                <a:sym typeface="Gill Sans MT" pitchFamily="34" charset="0"/>
              </a:rPr>
              <a:t>Mar del Plata (Prov. Buenos Aires) – Enfoque hacia la innovación local</a:t>
            </a:r>
            <a:endParaRPr lang="es-ES" sz="3200" dirty="0">
              <a:solidFill>
                <a:srgbClr val="0A396D"/>
              </a:solidFill>
              <a:latin typeface="Calibri" panose="020F0502020204030204" pitchFamily="34" charset="0"/>
              <a:sym typeface="Gill Sans MT" pitchFamily="34" charset="0"/>
            </a:endParaRPr>
          </a:p>
        </p:txBody>
      </p:sp>
      <p:pic>
        <p:nvPicPr>
          <p:cNvPr id="6" name="Picture 2" descr="Centro servizi, assistenza, studi e formazione per l'ammodernamento delle P.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99" y="287785"/>
            <a:ext cx="1974354" cy="60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339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1883F-7111-4635-8524-189CE7421A0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Content Placeholder 6"/>
          <p:cNvSpPr txBox="1">
            <a:spLocks/>
          </p:cNvSpPr>
          <p:nvPr/>
        </p:nvSpPr>
        <p:spPr>
          <a:xfrm>
            <a:off x="828271" y="1430714"/>
            <a:ext cx="11492649" cy="40854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500">
                <a:solidFill>
                  <a:srgbClr val="333333"/>
                </a:solidFill>
                <a:latin typeface="+mn-lt"/>
                <a:ea typeface="+mn-ea"/>
                <a:cs typeface="+mn-cs"/>
                <a:sym typeface="Gill Sans MT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5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5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5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5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charset="0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2709" b="1" kern="0" dirty="0" smtClean="0">
                <a:solidFill>
                  <a:srgbClr val="0A396D"/>
                </a:solidFill>
              </a:rPr>
              <a:t>CONTENIDOS</a:t>
            </a:r>
            <a:endParaRPr lang="en-US" sz="2709" b="1" kern="0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50557" y="2909683"/>
            <a:ext cx="11629107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31790" indent="-331790">
              <a:defRPr/>
            </a:pPr>
            <a:r>
              <a:rPr lang="es-ES" sz="3200" dirty="0" smtClean="0">
                <a:latin typeface="Calibri" panose="020F0502020204030204" pitchFamily="34" charset="0"/>
              </a:rPr>
              <a:t>	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36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Justificación de la cooperación regional UE-AL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36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Enfoque y objetivos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36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Contenidos de los programas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36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Ejecución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36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El caso de EUROsociAL</a:t>
            </a:r>
            <a:endParaRPr lang="es-ES" sz="3200" dirty="0">
              <a:solidFill>
                <a:srgbClr val="0A396D"/>
              </a:solidFill>
              <a:latin typeface="Calibri" panose="020F0502020204030204" pitchFamily="34" charset="0"/>
              <a:sym typeface="Gill Sans MT" pitchFamily="34" charset="0"/>
            </a:endParaRPr>
          </a:p>
        </p:txBody>
      </p:sp>
      <p:pic>
        <p:nvPicPr>
          <p:cNvPr id="5" name="Picture 2" descr="Centro servizi, assistenza, studi e formazione per l'ammodernamento delle P.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99" y="287785"/>
            <a:ext cx="1974354" cy="60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628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en COLOMBIA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3250" name="3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1pPr>
            <a:lvl2pPr marL="37931725" indent="-37474525" eaLnBrk="0" hangingPunct="0"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2pPr>
            <a:lvl3pPr eaLnBrk="0" hangingPunct="0"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3pPr>
            <a:lvl4pPr eaLnBrk="0" hangingPunct="0"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4pPr>
            <a:lvl5pPr eaLnBrk="0" hangingPunct="0"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9pPr>
          </a:lstStyle>
          <a:p>
            <a:pPr eaLnBrk="1" hangingPunct="1"/>
            <a:fld id="{1F7D00AD-41BF-466B-AA4E-44C0DEFD3529}" type="slidenum">
              <a:rPr lang="en-US" sz="1800">
                <a:solidFill>
                  <a:srgbClr val="FFFFFF"/>
                </a:solidFill>
                <a:ea typeface="Gill Sans" charset="0"/>
                <a:cs typeface="Gill Sans" charset="0"/>
              </a:rPr>
              <a:pPr eaLnBrk="1" hangingPunct="1"/>
              <a:t>20</a:t>
            </a:fld>
            <a:endParaRPr lang="en-US" sz="1800">
              <a:solidFill>
                <a:srgbClr val="FFFFFF"/>
              </a:solidFill>
              <a:ea typeface="Gill Sans" charset="0"/>
              <a:cs typeface="Gill Sans" charset="0"/>
            </a:endParaRPr>
          </a:p>
        </p:txBody>
      </p:sp>
      <p:sp>
        <p:nvSpPr>
          <p:cNvPr id="53253" name="Rectangle 4"/>
          <p:cNvSpPr>
            <a:spLocks noChangeArrowheads="1"/>
          </p:cNvSpPr>
          <p:nvPr/>
        </p:nvSpPr>
        <p:spPr bwMode="auto">
          <a:xfrm>
            <a:off x="631825" y="2297113"/>
            <a:ext cx="116586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784225" y="2160588"/>
            <a:ext cx="11277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/>
            <a:endParaRPr lang="es-ES" sz="2800" dirty="0">
              <a:solidFill>
                <a:srgbClr val="0A396D"/>
              </a:solidFill>
              <a:latin typeface="Gill Sans MT" pitchFamily="34" charset="0"/>
              <a:sym typeface="Gill Sans MT" pitchFamily="34" charset="0"/>
            </a:endParaRPr>
          </a:p>
          <a:p>
            <a:pPr>
              <a:buClr>
                <a:srgbClr val="0D4C92"/>
              </a:buClr>
            </a:pPr>
            <a:endParaRPr lang="es-ES" sz="3600" dirty="0">
              <a:solidFill>
                <a:srgbClr val="0A396D"/>
              </a:solidFill>
              <a:latin typeface="Gill Sans MT" pitchFamily="34" charset="0"/>
            </a:endParaRPr>
          </a:p>
        </p:txBody>
      </p:sp>
      <p:pic>
        <p:nvPicPr>
          <p:cNvPr id="7" name="Picture 2" descr="Centro servizi, assistenza, studi e formazione per l'ammodernamento delle P.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99" y="287785"/>
            <a:ext cx="1974354" cy="60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11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3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1pPr>
            <a:lvl2pPr marL="36701413" indent="-36260088"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9pPr>
          </a:lstStyle>
          <a:p>
            <a:fld id="{E7285526-806B-4DE3-A7AE-A837A63911A9}" type="slidenum">
              <a:rPr lang="en-US" altLang="it-IT" sz="1700">
                <a:solidFill>
                  <a:srgbClr val="FFFFFF"/>
                </a:solidFill>
                <a:ea typeface="Gill Sans" charset="0"/>
                <a:cs typeface="Gill Sans" charset="0"/>
              </a:rPr>
              <a:pPr/>
              <a:t>21</a:t>
            </a:fld>
            <a:endParaRPr lang="en-US" altLang="it-IT" sz="1700">
              <a:solidFill>
                <a:srgbClr val="FFFFFF"/>
              </a:solidFill>
              <a:ea typeface="Gill Sans" charset="0"/>
              <a:cs typeface="Gill Sans" charset="0"/>
            </a:endParaRPr>
          </a:p>
        </p:txBody>
      </p:sp>
      <p:sp>
        <p:nvSpPr>
          <p:cNvPr id="57347" name="Content Placeholder 6"/>
          <p:cNvSpPr>
            <a:spLocks noGrp="1"/>
          </p:cNvSpPr>
          <p:nvPr>
            <p:ph idx="1"/>
          </p:nvPr>
        </p:nvSpPr>
        <p:spPr>
          <a:xfrm>
            <a:off x="825097" y="1296174"/>
            <a:ext cx="11492649" cy="40854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b="1" dirty="0" err="1" smtClean="0">
                <a:solidFill>
                  <a:srgbClr val="0A396D"/>
                </a:solidFill>
              </a:rPr>
              <a:t>En</a:t>
            </a:r>
            <a:r>
              <a:rPr lang="en-US" sz="2800" b="1" dirty="0" smtClean="0">
                <a:solidFill>
                  <a:srgbClr val="0A396D"/>
                </a:solidFill>
              </a:rPr>
              <a:t> Colombia </a:t>
            </a:r>
            <a:r>
              <a:rPr lang="en-US" sz="2800" b="1" dirty="0" smtClean="0">
                <a:solidFill>
                  <a:srgbClr val="0A396D"/>
                </a:solidFill>
              </a:rPr>
              <a:t>(Socio DNP</a:t>
            </a:r>
            <a:r>
              <a:rPr lang="en-US" sz="2800" b="1" dirty="0" smtClean="0">
                <a:solidFill>
                  <a:srgbClr val="0A396D"/>
                </a:solidFill>
              </a:rPr>
              <a:t>)</a:t>
            </a:r>
            <a:endParaRPr lang="en-US" sz="2800" b="1" dirty="0">
              <a:solidFill>
                <a:srgbClr val="0A396D"/>
              </a:solidFill>
            </a:endParaRPr>
          </a:p>
          <a:p>
            <a:pPr>
              <a:defRPr/>
            </a:pPr>
            <a:endParaRPr lang="en-US" sz="2709" dirty="0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825097" y="2297017"/>
            <a:ext cx="11275267" cy="600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</p:txBody>
      </p:sp>
      <p:sp>
        <p:nvSpPr>
          <p:cNvPr id="57349" name="Rectangle 6"/>
          <p:cNvSpPr>
            <a:spLocks noChangeArrowheads="1"/>
          </p:cNvSpPr>
          <p:nvPr/>
        </p:nvSpPr>
        <p:spPr bwMode="auto">
          <a:xfrm>
            <a:off x="650557" y="1867147"/>
            <a:ext cx="11629107" cy="741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/>
              <a:defRPr/>
            </a:pPr>
            <a:endParaRPr lang="es-ES" sz="2800" dirty="0" smtClean="0">
              <a:solidFill>
                <a:srgbClr val="0A396D"/>
              </a:solidFill>
              <a:latin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s-ES" sz="28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Introducción </a:t>
            </a:r>
            <a:r>
              <a:rPr lang="es-ES" sz="28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en el contexto colombiano de innovaciones relativas a los modelos de asociación y cooperación inter-institucional entre entidades territoriales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s-ES" sz="28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Mejoramiento </a:t>
            </a:r>
            <a:r>
              <a:rPr lang="es-ES" sz="28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de la capacidad técnica y de gestión de prácticas asociativas de los Municipios y de las otras instituciones territoriales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s-ES" sz="28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Formulación </a:t>
            </a:r>
            <a:r>
              <a:rPr lang="es-ES" sz="28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de Directrices para la implementación operativa de la reciente Ley Orgánica de Ordenamiento Territorial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s-ES" sz="2800" dirty="0" smtClean="0">
              <a:solidFill>
                <a:srgbClr val="0A396D"/>
              </a:solidFill>
              <a:latin typeface="Calibri" panose="020F0502020204030204" pitchFamily="34" charset="0"/>
            </a:endParaRPr>
          </a:p>
          <a:p>
            <a:pPr marL="331790" indent="-331790">
              <a:defRPr/>
            </a:pPr>
            <a:r>
              <a:rPr lang="es-ES" sz="2800" b="1" i="1" dirty="0" smtClean="0">
                <a:solidFill>
                  <a:srgbClr val="0A396D"/>
                </a:solidFill>
                <a:latin typeface="Calibri" panose="020F0502020204030204" pitchFamily="34" charset="0"/>
                <a:sym typeface="Gill Sans MT" pitchFamily="34" charset="0"/>
              </a:rPr>
              <a:t>Directrices:</a:t>
            </a:r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s-ES" sz="28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Formas de Asociación Territorial</a:t>
            </a:r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s-ES" sz="28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Gobernanza y organización local</a:t>
            </a:r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s-ES" sz="28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Diseño, implementación y organización de los Acuerdos Territoriales </a:t>
            </a:r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s-ES" sz="28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Incentivos</a:t>
            </a:r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s-ES" sz="28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Aplicación de herramientas de participación</a:t>
            </a:r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s-ES" sz="28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Constitución de un sistema de vigilancia, gestión, control y evaluación de las asociaciones de entidades territoriales</a:t>
            </a:r>
            <a:endParaRPr lang="es-ES" sz="2709" dirty="0">
              <a:solidFill>
                <a:srgbClr val="0A396D"/>
              </a:solidFill>
              <a:latin typeface="Calibri" panose="020F0502020204030204" pitchFamily="34" charset="0"/>
              <a:sym typeface="Gill Sans MT" pitchFamily="34" charset="0"/>
            </a:endParaRPr>
          </a:p>
        </p:txBody>
      </p:sp>
      <p:pic>
        <p:nvPicPr>
          <p:cNvPr id="6" name="Picture 2" descr="Centro servizi, assistenza, studi e formazione per l'ammodernamento delle P.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99" y="287785"/>
            <a:ext cx="1974354" cy="60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339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en </a:t>
            </a:r>
            <a:r>
              <a:rPr lang="it-IT" dirty="0" smtClean="0"/>
              <a:t>GUATEMALA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3250" name="3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1pPr>
            <a:lvl2pPr marL="37931725" indent="-37474525" eaLnBrk="0" hangingPunct="0"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2pPr>
            <a:lvl3pPr eaLnBrk="0" hangingPunct="0"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3pPr>
            <a:lvl4pPr eaLnBrk="0" hangingPunct="0"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4pPr>
            <a:lvl5pPr eaLnBrk="0" hangingPunct="0"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9pPr>
          </a:lstStyle>
          <a:p>
            <a:pPr eaLnBrk="1" hangingPunct="1"/>
            <a:fld id="{1F7D00AD-41BF-466B-AA4E-44C0DEFD3529}" type="slidenum">
              <a:rPr lang="en-US" sz="1800">
                <a:solidFill>
                  <a:srgbClr val="FFFFFF"/>
                </a:solidFill>
                <a:ea typeface="Gill Sans" charset="0"/>
                <a:cs typeface="Gill Sans" charset="0"/>
              </a:rPr>
              <a:pPr eaLnBrk="1" hangingPunct="1"/>
              <a:t>22</a:t>
            </a:fld>
            <a:endParaRPr lang="en-US" sz="1800">
              <a:solidFill>
                <a:srgbClr val="FFFFFF"/>
              </a:solidFill>
              <a:ea typeface="Gill Sans" charset="0"/>
              <a:cs typeface="Gill Sans" charset="0"/>
            </a:endParaRPr>
          </a:p>
        </p:txBody>
      </p:sp>
      <p:sp>
        <p:nvSpPr>
          <p:cNvPr id="53253" name="Rectangle 4"/>
          <p:cNvSpPr>
            <a:spLocks noChangeArrowheads="1"/>
          </p:cNvSpPr>
          <p:nvPr/>
        </p:nvSpPr>
        <p:spPr bwMode="auto">
          <a:xfrm>
            <a:off x="631825" y="2297113"/>
            <a:ext cx="116586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784225" y="2160588"/>
            <a:ext cx="11277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/>
            <a:endParaRPr lang="es-ES" sz="2800" dirty="0">
              <a:solidFill>
                <a:srgbClr val="0A396D"/>
              </a:solidFill>
              <a:latin typeface="Gill Sans MT" pitchFamily="34" charset="0"/>
              <a:sym typeface="Gill Sans MT" pitchFamily="34" charset="0"/>
            </a:endParaRPr>
          </a:p>
          <a:p>
            <a:pPr>
              <a:buClr>
                <a:srgbClr val="0D4C92"/>
              </a:buClr>
            </a:pPr>
            <a:endParaRPr lang="es-ES" sz="3600" dirty="0">
              <a:solidFill>
                <a:srgbClr val="0A396D"/>
              </a:solidFill>
              <a:latin typeface="Gill Sans MT" pitchFamily="34" charset="0"/>
            </a:endParaRPr>
          </a:p>
        </p:txBody>
      </p:sp>
      <p:pic>
        <p:nvPicPr>
          <p:cNvPr id="7" name="Picture 2" descr="Centro servizi, assistenza, studi e formazione per l'ammodernamento delle P.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99" y="287785"/>
            <a:ext cx="1974354" cy="60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081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3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1pPr>
            <a:lvl2pPr marL="36701413" indent="-36260088"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9pPr>
          </a:lstStyle>
          <a:p>
            <a:fld id="{E7285526-806B-4DE3-A7AE-A837A63911A9}" type="slidenum">
              <a:rPr lang="en-US" altLang="it-IT" sz="1700">
                <a:solidFill>
                  <a:srgbClr val="FFFFFF"/>
                </a:solidFill>
                <a:ea typeface="Gill Sans" charset="0"/>
                <a:cs typeface="Gill Sans" charset="0"/>
              </a:rPr>
              <a:pPr/>
              <a:t>23</a:t>
            </a:fld>
            <a:endParaRPr lang="en-US" altLang="it-IT" sz="1700">
              <a:solidFill>
                <a:srgbClr val="FFFFFF"/>
              </a:solidFill>
              <a:ea typeface="Gill Sans" charset="0"/>
              <a:cs typeface="Gill Sans" charset="0"/>
            </a:endParaRPr>
          </a:p>
        </p:txBody>
      </p:sp>
      <p:sp>
        <p:nvSpPr>
          <p:cNvPr id="57347" name="Content Placeholder 6"/>
          <p:cNvSpPr>
            <a:spLocks noGrp="1"/>
          </p:cNvSpPr>
          <p:nvPr>
            <p:ph idx="1"/>
          </p:nvPr>
        </p:nvSpPr>
        <p:spPr>
          <a:xfrm>
            <a:off x="825097" y="1296174"/>
            <a:ext cx="11492649" cy="40854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b="1" dirty="0" err="1" smtClean="0">
                <a:solidFill>
                  <a:srgbClr val="0A396D"/>
                </a:solidFill>
              </a:rPr>
              <a:t>En</a:t>
            </a:r>
            <a:r>
              <a:rPr lang="en-US" sz="2800" b="1" dirty="0" smtClean="0">
                <a:solidFill>
                  <a:srgbClr val="0A396D"/>
                </a:solidFill>
              </a:rPr>
              <a:t> </a:t>
            </a:r>
            <a:r>
              <a:rPr lang="en-US" sz="2800" b="1" dirty="0" smtClean="0">
                <a:solidFill>
                  <a:srgbClr val="0A396D"/>
                </a:solidFill>
              </a:rPr>
              <a:t>Guatemala (socio SEGEPLAN)</a:t>
            </a:r>
            <a:endParaRPr lang="en-US" sz="2800" b="1" dirty="0">
              <a:solidFill>
                <a:srgbClr val="0A396D"/>
              </a:solidFill>
            </a:endParaRPr>
          </a:p>
          <a:p>
            <a:pPr>
              <a:defRPr/>
            </a:pPr>
            <a:endParaRPr lang="en-US" sz="2709" dirty="0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825097" y="2297017"/>
            <a:ext cx="11275267" cy="600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n-US" sz="2322">
              <a:solidFill>
                <a:srgbClr val="0A396D"/>
              </a:solidFill>
            </a:endParaRPr>
          </a:p>
        </p:txBody>
      </p:sp>
      <p:sp>
        <p:nvSpPr>
          <p:cNvPr id="57349" name="Rectangle 6"/>
          <p:cNvSpPr>
            <a:spLocks noChangeArrowheads="1"/>
          </p:cNvSpPr>
          <p:nvPr/>
        </p:nvSpPr>
        <p:spPr bwMode="auto">
          <a:xfrm>
            <a:off x="650557" y="1867147"/>
            <a:ext cx="11629107" cy="781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ts val="1200"/>
              </a:spcAft>
            </a:pPr>
            <a:endParaRPr lang="es-ES_tradnl" sz="2800" dirty="0" smtClean="0">
              <a:solidFill>
                <a:srgbClr val="002060"/>
              </a:solidFill>
              <a:latin typeface="Calibri" panose="020F0502020204030204" pitchFamily="34" charset="0"/>
              <a:cs typeface="Arial"/>
            </a:endParaRPr>
          </a:p>
          <a:p>
            <a:pPr>
              <a:spcBef>
                <a:spcPct val="20000"/>
              </a:spcBef>
              <a:spcAft>
                <a:spcPts val="1200"/>
              </a:spcAft>
            </a:pPr>
            <a:r>
              <a:rPr lang="es-ES_tradnl" sz="2800" dirty="0" smtClean="0">
                <a:solidFill>
                  <a:srgbClr val="002060"/>
                </a:solidFill>
                <a:latin typeface="Calibri" panose="020F0502020204030204" pitchFamily="34" charset="0"/>
                <a:cs typeface="Arial"/>
              </a:rPr>
              <a:t>Asistencia </a:t>
            </a:r>
            <a:r>
              <a:rPr lang="es-ES_tradnl" sz="2800" dirty="0">
                <a:solidFill>
                  <a:srgbClr val="002060"/>
                </a:solidFill>
                <a:latin typeface="Calibri" panose="020F0502020204030204" pitchFamily="34" charset="0"/>
                <a:cs typeface="Arial"/>
              </a:rPr>
              <a:t>técnica a la definición de la estrategia DET en del departamento de </a:t>
            </a:r>
            <a:r>
              <a:rPr lang="es-ES_tradnl" sz="2800" dirty="0" smtClean="0">
                <a:solidFill>
                  <a:srgbClr val="002060"/>
                </a:solidFill>
                <a:latin typeface="Calibri" panose="020F0502020204030204" pitchFamily="34" charset="0"/>
                <a:cs typeface="Arial"/>
              </a:rPr>
              <a:t>Zacapa, territorio piloto para la articulación nacional-departamental del PND (</a:t>
            </a:r>
            <a:r>
              <a:rPr lang="es-ES_tradnl" sz="2800" dirty="0" err="1" smtClean="0">
                <a:solidFill>
                  <a:srgbClr val="002060"/>
                </a:solidFill>
                <a:latin typeface="Calibri" panose="020F0502020204030204" pitchFamily="34" charset="0"/>
                <a:cs typeface="Arial"/>
              </a:rPr>
              <a:t>K’atun</a:t>
            </a:r>
            <a:r>
              <a:rPr lang="es-ES_tradnl" sz="2800" dirty="0" smtClean="0">
                <a:solidFill>
                  <a:srgbClr val="002060"/>
                </a:solidFill>
                <a:latin typeface="Calibri" panose="020F0502020204030204" pitchFamily="34" charset="0"/>
                <a:cs typeface="Arial"/>
              </a:rPr>
              <a:t> 2032), y </a:t>
            </a:r>
            <a:r>
              <a:rPr lang="es-ES_tradnl" sz="2800" dirty="0">
                <a:solidFill>
                  <a:srgbClr val="002060"/>
                </a:solidFill>
                <a:latin typeface="Calibri" panose="020F0502020204030204" pitchFamily="34" charset="0"/>
                <a:cs typeface="Arial"/>
              </a:rPr>
              <a:t>a la identificación de un banco de proyectos de impacto regional</a:t>
            </a:r>
          </a:p>
          <a:p>
            <a:pPr>
              <a:defRPr/>
            </a:pPr>
            <a:endParaRPr lang="es-ES" sz="2800" dirty="0" smtClean="0">
              <a:solidFill>
                <a:srgbClr val="0A396D"/>
              </a:solidFill>
              <a:latin typeface="Calibri" panose="020F0502020204030204" pitchFamily="34" charset="0"/>
            </a:endParaRPr>
          </a:p>
          <a:p>
            <a:pPr marL="331790" indent="-331790">
              <a:defRPr/>
            </a:pPr>
            <a:r>
              <a:rPr lang="es-ES" sz="2800" b="1" i="1" dirty="0" smtClean="0">
                <a:solidFill>
                  <a:srgbClr val="0A396D"/>
                </a:solidFill>
                <a:latin typeface="Calibri" panose="020F0502020204030204" pitchFamily="34" charset="0"/>
                <a:sym typeface="Gill Sans MT" pitchFamily="34" charset="0"/>
              </a:rPr>
              <a:t>Directrices: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s-ES_tradnl" sz="2800" dirty="0">
                <a:solidFill>
                  <a:srgbClr val="0A396D"/>
                </a:solidFill>
                <a:latin typeface="Calibri" panose="020F0502020204030204" pitchFamily="34" charset="0"/>
              </a:rPr>
              <a:t>Planificación estratégica para la identificación de prioridades DET para el departamento de Zacapa e identificación de proyectos de impacto regional (“Banco de proyectos</a:t>
            </a:r>
            <a:r>
              <a:rPr lang="es-ES_tradnl" sz="28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”)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s-ES_tradnl" sz="2800" dirty="0">
                <a:solidFill>
                  <a:srgbClr val="0A396D"/>
                </a:solidFill>
                <a:latin typeface="Calibri" panose="020F0502020204030204" pitchFamily="34" charset="0"/>
              </a:rPr>
              <a:t>Evaluación del impacto territorial de la inversión publica y privada</a:t>
            </a:r>
            <a:endParaRPr lang="it-IT" sz="2800" dirty="0">
              <a:solidFill>
                <a:srgbClr val="0A396D"/>
              </a:solidFill>
              <a:latin typeface="Calibri" panose="020F0502020204030204" pitchFamily="34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s-ES_tradnl" sz="2800" dirty="0">
                <a:solidFill>
                  <a:srgbClr val="0A396D"/>
                </a:solidFill>
                <a:latin typeface="Calibri" panose="020F0502020204030204" pitchFamily="34" charset="0"/>
              </a:rPr>
              <a:t>Integración de estrategias de Desarrollo Económico Territorial y el rol del Ordenamiento Urbano-Territorial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s-ES_tradnl" sz="2800" dirty="0">
                <a:solidFill>
                  <a:srgbClr val="0A396D"/>
                </a:solidFill>
                <a:latin typeface="Calibri" panose="020F0502020204030204" pitchFamily="34" charset="0"/>
              </a:rPr>
              <a:t>La evaluación de la sostenibilidad ambiental y territorial de planes y estrategias de desarrollo</a:t>
            </a:r>
            <a:endParaRPr lang="it-IT" sz="2800" dirty="0">
              <a:solidFill>
                <a:srgbClr val="0A396D"/>
              </a:solidFill>
              <a:latin typeface="Calibri" panose="020F0502020204030204" pitchFamily="34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s-ES_tradnl" sz="2800" dirty="0">
                <a:solidFill>
                  <a:srgbClr val="0A396D"/>
                </a:solidFill>
                <a:latin typeface="Calibri" panose="020F0502020204030204" pitchFamily="34" charset="0"/>
              </a:rPr>
              <a:t>Gobernanza de los procesos DET e instrumentos de coordinación y cooperación </a:t>
            </a:r>
            <a:r>
              <a:rPr lang="es-ES_tradnl" sz="28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publico-privada</a:t>
            </a:r>
            <a:endParaRPr lang="es-ES" sz="2709" dirty="0">
              <a:solidFill>
                <a:srgbClr val="0A396D"/>
              </a:solidFill>
              <a:latin typeface="Calibri" panose="020F0502020204030204" pitchFamily="34" charset="0"/>
              <a:sym typeface="Gill Sans MT" pitchFamily="34" charset="0"/>
            </a:endParaRPr>
          </a:p>
        </p:txBody>
      </p:sp>
      <p:pic>
        <p:nvPicPr>
          <p:cNvPr id="6" name="Picture 2" descr="Centro servizi, assistenza, studi e formazione per l'ammodernamento delle P.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99" y="287785"/>
            <a:ext cx="1974354" cy="60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455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en </a:t>
            </a:r>
            <a:r>
              <a:rPr lang="it-IT" dirty="0" err="1" smtClean="0"/>
              <a:t>MExico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3250" name="3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1pPr>
            <a:lvl2pPr marL="37931725" indent="-37474525" eaLnBrk="0" hangingPunct="0"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2pPr>
            <a:lvl3pPr eaLnBrk="0" hangingPunct="0"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3pPr>
            <a:lvl4pPr eaLnBrk="0" hangingPunct="0"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4pPr>
            <a:lvl5pPr eaLnBrk="0" hangingPunct="0"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9pPr>
          </a:lstStyle>
          <a:p>
            <a:pPr eaLnBrk="1" hangingPunct="1"/>
            <a:fld id="{1F7D00AD-41BF-466B-AA4E-44C0DEFD3529}" type="slidenum">
              <a:rPr lang="en-US" sz="1800">
                <a:solidFill>
                  <a:srgbClr val="FFFFFF"/>
                </a:solidFill>
                <a:ea typeface="Gill Sans" charset="0"/>
                <a:cs typeface="Gill Sans" charset="0"/>
              </a:rPr>
              <a:pPr eaLnBrk="1" hangingPunct="1"/>
              <a:t>24</a:t>
            </a:fld>
            <a:endParaRPr lang="en-US" sz="1800">
              <a:solidFill>
                <a:srgbClr val="FFFFFF"/>
              </a:solidFill>
              <a:ea typeface="Gill Sans" charset="0"/>
              <a:cs typeface="Gill Sans" charset="0"/>
            </a:endParaRPr>
          </a:p>
        </p:txBody>
      </p:sp>
      <p:sp>
        <p:nvSpPr>
          <p:cNvPr id="53253" name="Rectangle 4"/>
          <p:cNvSpPr>
            <a:spLocks noChangeArrowheads="1"/>
          </p:cNvSpPr>
          <p:nvPr/>
        </p:nvSpPr>
        <p:spPr bwMode="auto">
          <a:xfrm>
            <a:off x="631825" y="2297113"/>
            <a:ext cx="116586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784225" y="2160588"/>
            <a:ext cx="11277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/>
            <a:endParaRPr lang="es-ES" sz="2800" dirty="0">
              <a:solidFill>
                <a:srgbClr val="0A396D"/>
              </a:solidFill>
              <a:latin typeface="Gill Sans MT" pitchFamily="34" charset="0"/>
              <a:sym typeface="Gill Sans MT" pitchFamily="34" charset="0"/>
            </a:endParaRPr>
          </a:p>
          <a:p>
            <a:pPr>
              <a:buClr>
                <a:srgbClr val="0D4C92"/>
              </a:buClr>
            </a:pPr>
            <a:endParaRPr lang="es-ES" sz="3600" dirty="0">
              <a:solidFill>
                <a:srgbClr val="0A396D"/>
              </a:solidFill>
              <a:latin typeface="Gill Sans MT" pitchFamily="34" charset="0"/>
            </a:endParaRPr>
          </a:p>
        </p:txBody>
      </p:sp>
      <p:pic>
        <p:nvPicPr>
          <p:cNvPr id="7" name="Picture 2" descr="Centro servizi, assistenza, studi e formazione per l'ammodernamento delle P.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99" y="287785"/>
            <a:ext cx="1974354" cy="60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858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014AF-3643-4658-A1BE-987E6744591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828270" y="1367904"/>
            <a:ext cx="11591026" cy="44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rgbClr val="333333"/>
                </a:solidFill>
                <a:latin typeface="+mn-lt"/>
                <a:ea typeface="+mn-ea"/>
                <a:cs typeface="+mn-cs"/>
                <a:sym typeface="Gill Sans MT" pitchFamily="34" charset="0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pitchFamily="34" charset="0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16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pitchFamily="34" charset="0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pitchFamily="34" charset="0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pitchFamily="34" charset="0"/>
              </a:defRPr>
            </a:lvl5pPr>
            <a:lvl6pPr marL="2286000" indent="0" algn="l" rtl="0" fontAlgn="base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charset="0"/>
              </a:defRPr>
            </a:lvl6pPr>
            <a:lvl7pPr marL="2743200" indent="0" algn="l" rtl="0" fontAlgn="base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charset="0"/>
              </a:defRPr>
            </a:lvl7pPr>
            <a:lvl8pPr marL="3200400" indent="0" algn="l" rtl="0" fontAlgn="base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charset="0"/>
              </a:defRPr>
            </a:lvl8pPr>
            <a:lvl9pPr marL="3657600" indent="0" algn="l" rtl="0" fontAlgn="base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charset="0"/>
              </a:defRPr>
            </a:lvl9pPr>
          </a:lstStyle>
          <a:p>
            <a:pPr>
              <a:defRPr/>
            </a:pPr>
            <a:r>
              <a:rPr lang="es-ES" sz="2800" b="1" kern="0" dirty="0" smtClean="0">
                <a:solidFill>
                  <a:srgbClr val="0A396D"/>
                </a:solidFill>
                <a:latin typeface="Gill Sans MT" pitchFamily="34" charset="0"/>
              </a:rPr>
              <a:t>En </a:t>
            </a:r>
            <a:r>
              <a:rPr lang="es-ES" sz="2800" b="1" kern="0" dirty="0" smtClean="0">
                <a:solidFill>
                  <a:srgbClr val="0A396D"/>
                </a:solidFill>
                <a:latin typeface="Gill Sans MT" pitchFamily="34" charset="0"/>
              </a:rPr>
              <a:t>México (socio SEDATU) </a:t>
            </a:r>
            <a:endParaRPr lang="es-ES" sz="2800" b="1" kern="0" dirty="0">
              <a:solidFill>
                <a:srgbClr val="0A396D"/>
              </a:solidFill>
              <a:latin typeface="Gill Sans MT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674689" y="1988001"/>
            <a:ext cx="8208912" cy="1396127"/>
          </a:xfrm>
          <a:prstGeom prst="roundRect">
            <a:avLst/>
          </a:prstGeom>
          <a:ln cap="rnd"/>
          <a:effectLst>
            <a:glow>
              <a:schemeClr val="accent1"/>
            </a:glow>
            <a:outerShdw blurRad="40000" dist="23000" dir="5400000" rotWithShape="0">
              <a:srgbClr val="000000">
                <a:alpha val="35000"/>
              </a:srgbClr>
            </a:outerShdw>
            <a:softEdge rad="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i="1" dirty="0"/>
              <a:t>Área temática Descentralización</a:t>
            </a:r>
            <a:endParaRPr lang="es-ES" dirty="0"/>
          </a:p>
          <a:p>
            <a:pPr algn="ctr"/>
            <a:r>
              <a:rPr lang="es-ES" sz="3600" b="1" i="1" dirty="0"/>
              <a:t>Acción Desarrollo </a:t>
            </a:r>
            <a:r>
              <a:rPr lang="es-ES" sz="3600" b="1" i="1" dirty="0" smtClean="0"/>
              <a:t>Regional</a:t>
            </a:r>
            <a:endParaRPr lang="es-ES" sz="3600" dirty="0"/>
          </a:p>
        </p:txBody>
      </p:sp>
      <p:sp>
        <p:nvSpPr>
          <p:cNvPr id="7" name="6 CuadroTexto"/>
          <p:cNvSpPr txBox="1"/>
          <p:nvPr/>
        </p:nvSpPr>
        <p:spPr>
          <a:xfrm>
            <a:off x="666578" y="3528144"/>
            <a:ext cx="4680519" cy="1600438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C00000"/>
                </a:solidFill>
              </a:rPr>
              <a:t>FORMEZ</a:t>
            </a:r>
          </a:p>
          <a:p>
            <a:pPr algn="ctr"/>
            <a:r>
              <a:rPr lang="es-ES" sz="2400" dirty="0" smtClean="0"/>
              <a:t>Agencia para la Función Publica y el Desarrollo Regional</a:t>
            </a:r>
            <a:endParaRPr lang="es-ES" sz="2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6715250" y="3528144"/>
            <a:ext cx="4896543" cy="1600438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C00000"/>
                </a:solidFill>
              </a:rPr>
              <a:t>SEDATU</a:t>
            </a:r>
          </a:p>
          <a:p>
            <a:pPr algn="ctr"/>
            <a:r>
              <a:rPr lang="es-ES" sz="2400" dirty="0" smtClean="0"/>
              <a:t>Secretaria de Desarrollo Agrario Territorial y Urbano</a:t>
            </a:r>
            <a:endParaRPr lang="es-ES" sz="2400" dirty="0"/>
          </a:p>
        </p:txBody>
      </p:sp>
      <p:sp>
        <p:nvSpPr>
          <p:cNvPr id="2" name="1 Elipse"/>
          <p:cNvSpPr/>
          <p:nvPr/>
        </p:nvSpPr>
        <p:spPr bwMode="auto">
          <a:xfrm>
            <a:off x="522561" y="3024088"/>
            <a:ext cx="11305256" cy="2448272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4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メイリオ ボールド イタリック" charset="0"/>
              <a:cs typeface="メイリオ ボールド イタリック" charset="0"/>
              <a:sym typeface="Gill Sans" charset="0"/>
            </a:endParaRPr>
          </a:p>
        </p:txBody>
      </p:sp>
      <p:sp>
        <p:nvSpPr>
          <p:cNvPr id="3" name="2 Flecha a la derecha con bandas"/>
          <p:cNvSpPr/>
          <p:nvPr/>
        </p:nvSpPr>
        <p:spPr bwMode="auto">
          <a:xfrm rot="5400000">
            <a:off x="5095069" y="4356236"/>
            <a:ext cx="1800200" cy="2736304"/>
          </a:xfrm>
          <a:prstGeom prst="stripedRightArrow">
            <a:avLst/>
          </a:prstGeom>
          <a:solidFill>
            <a:srgbClr val="CB8435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4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メイリオ ボールド イタリック" charset="0"/>
              <a:cs typeface="メイリオ ボールド イタリック" charset="0"/>
              <a:sym typeface="Gill Sans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242641" y="6696496"/>
            <a:ext cx="10225136" cy="2962513"/>
          </a:xfrm>
          <a:prstGeom prst="roundRect">
            <a:avLst/>
          </a:prstGeom>
          <a:gradFill>
            <a:gsLst>
              <a:gs pos="0">
                <a:srgbClr val="8488C4"/>
              </a:gs>
              <a:gs pos="28000">
                <a:srgbClr val="D4DEFF"/>
              </a:gs>
              <a:gs pos="70000">
                <a:srgbClr val="D4DEFF"/>
              </a:gs>
              <a:gs pos="100000">
                <a:srgbClr val="96AB94"/>
              </a:gs>
            </a:gsLst>
            <a:lin ang="16200000" scaled="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0D4C92"/>
                </a:solidFill>
              </a:rPr>
              <a:t>TEMAS PRIVILEGIADOS PARA EL 2015: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"/>
            </a:pPr>
            <a:r>
              <a:rPr lang="es-ES" sz="2800" dirty="0" smtClean="0">
                <a:solidFill>
                  <a:srgbClr val="0D4C92"/>
                </a:solidFill>
              </a:rPr>
              <a:t>Selección y priorización de Proyectos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"/>
            </a:pPr>
            <a:r>
              <a:rPr lang="es-ES" sz="2800" dirty="0" smtClean="0">
                <a:solidFill>
                  <a:srgbClr val="0D4C92"/>
                </a:solidFill>
              </a:rPr>
              <a:t>Generación de capacidades para el Desarrollo Regional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"/>
            </a:pPr>
            <a:r>
              <a:rPr lang="es-ES" sz="2800" dirty="0" smtClean="0">
                <a:solidFill>
                  <a:srgbClr val="0D4C92"/>
                </a:solidFill>
              </a:rPr>
              <a:t>Articulación institucional y gobernanza </a:t>
            </a:r>
            <a:r>
              <a:rPr lang="es-ES" sz="2800" dirty="0" err="1" smtClean="0">
                <a:solidFill>
                  <a:srgbClr val="0D4C92"/>
                </a:solidFill>
              </a:rPr>
              <a:t>multi</a:t>
            </a:r>
            <a:r>
              <a:rPr lang="es-ES" sz="2800" dirty="0" smtClean="0">
                <a:solidFill>
                  <a:srgbClr val="0D4C92"/>
                </a:solidFill>
              </a:rPr>
              <a:t>-nivel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"/>
            </a:pPr>
            <a:r>
              <a:rPr lang="es-ES" sz="2800" dirty="0" smtClean="0">
                <a:solidFill>
                  <a:srgbClr val="0D4C92"/>
                </a:solidFill>
              </a:rPr>
              <a:t>Fondos para el desarrollo regional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"/>
            </a:pPr>
            <a:r>
              <a:rPr lang="es-ES" sz="2800" dirty="0" smtClean="0">
                <a:solidFill>
                  <a:srgbClr val="0D4C92"/>
                </a:solidFill>
              </a:rPr>
              <a:t>Cooperación transfronteriza</a:t>
            </a:r>
            <a:endParaRPr lang="es-ES" sz="2800" dirty="0">
              <a:solidFill>
                <a:srgbClr val="0D4C92"/>
              </a:solidFill>
            </a:endParaRPr>
          </a:p>
        </p:txBody>
      </p:sp>
      <p:pic>
        <p:nvPicPr>
          <p:cNvPr id="10" name="Picture 2" descr="Centro servizi, assistenza, studi e formazione per l'ammodernamento delle P.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99" y="287785"/>
            <a:ext cx="1974354" cy="60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481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 NIVEL TRANSFRONTERIZO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3250" name="3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1pPr>
            <a:lvl2pPr marL="37931725" indent="-37474525" eaLnBrk="0" hangingPunct="0"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2pPr>
            <a:lvl3pPr eaLnBrk="0" hangingPunct="0"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3pPr>
            <a:lvl4pPr eaLnBrk="0" hangingPunct="0"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4pPr>
            <a:lvl5pPr eaLnBrk="0" hangingPunct="0"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9pPr>
          </a:lstStyle>
          <a:p>
            <a:pPr eaLnBrk="1" hangingPunct="1"/>
            <a:fld id="{1F7D00AD-41BF-466B-AA4E-44C0DEFD3529}" type="slidenum">
              <a:rPr lang="en-US" sz="1800">
                <a:solidFill>
                  <a:srgbClr val="FFFFFF"/>
                </a:solidFill>
                <a:ea typeface="Gill Sans" charset="0"/>
                <a:cs typeface="Gill Sans" charset="0"/>
              </a:rPr>
              <a:pPr eaLnBrk="1" hangingPunct="1"/>
              <a:t>26</a:t>
            </a:fld>
            <a:endParaRPr lang="en-US" sz="1800">
              <a:solidFill>
                <a:srgbClr val="FFFFFF"/>
              </a:solidFill>
              <a:ea typeface="Gill Sans" charset="0"/>
              <a:cs typeface="Gill Sans" charset="0"/>
            </a:endParaRPr>
          </a:p>
        </p:txBody>
      </p:sp>
      <p:sp>
        <p:nvSpPr>
          <p:cNvPr id="53253" name="Rectangle 4"/>
          <p:cNvSpPr>
            <a:spLocks noChangeArrowheads="1"/>
          </p:cNvSpPr>
          <p:nvPr/>
        </p:nvSpPr>
        <p:spPr bwMode="auto">
          <a:xfrm>
            <a:off x="631825" y="2297113"/>
            <a:ext cx="116586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  <a:p>
            <a:pPr marL="571500" indent="-571500"/>
            <a:endParaRPr lang="en-US" sz="2400">
              <a:solidFill>
                <a:srgbClr val="0A396D"/>
              </a:solidFill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784225" y="2160588"/>
            <a:ext cx="11277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/>
            <a:endParaRPr lang="es-ES" sz="2800" dirty="0">
              <a:solidFill>
                <a:srgbClr val="0A396D"/>
              </a:solidFill>
              <a:latin typeface="Gill Sans MT" pitchFamily="34" charset="0"/>
              <a:sym typeface="Gill Sans MT" pitchFamily="34" charset="0"/>
            </a:endParaRPr>
          </a:p>
          <a:p>
            <a:pPr>
              <a:buClr>
                <a:srgbClr val="0D4C92"/>
              </a:buClr>
            </a:pPr>
            <a:endParaRPr lang="es-ES" sz="3600" dirty="0">
              <a:solidFill>
                <a:srgbClr val="0A396D"/>
              </a:solidFill>
              <a:latin typeface="Gill Sans MT" pitchFamily="34" charset="0"/>
            </a:endParaRPr>
          </a:p>
        </p:txBody>
      </p:sp>
      <p:pic>
        <p:nvPicPr>
          <p:cNvPr id="7" name="Picture 2" descr="Centro servizi, assistenza, studi e formazione per l'ammodernamento delle P.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99" y="287785"/>
            <a:ext cx="1974354" cy="60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476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3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1pPr>
            <a:lvl2pPr marL="36701413" indent="-36260088"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9pPr>
          </a:lstStyle>
          <a:p>
            <a:fld id="{E7285526-806B-4DE3-A7AE-A837A63911A9}" type="slidenum">
              <a:rPr lang="es-ES" altLang="it-IT" sz="1700" smtClean="0">
                <a:solidFill>
                  <a:srgbClr val="FFFFFF"/>
                </a:solidFill>
                <a:ea typeface="Gill Sans" charset="0"/>
                <a:cs typeface="Gill Sans" charset="0"/>
              </a:rPr>
              <a:pPr/>
              <a:t>27</a:t>
            </a:fld>
            <a:endParaRPr lang="es-ES" altLang="it-IT" sz="1700" dirty="0">
              <a:solidFill>
                <a:srgbClr val="FFFFFF"/>
              </a:solidFill>
              <a:ea typeface="Gill Sans" charset="0"/>
              <a:cs typeface="Gill Sans" charset="0"/>
            </a:endParaRPr>
          </a:p>
        </p:txBody>
      </p:sp>
      <p:sp>
        <p:nvSpPr>
          <p:cNvPr id="57347" name="Content Placeholder 6"/>
          <p:cNvSpPr>
            <a:spLocks noGrp="1"/>
          </p:cNvSpPr>
          <p:nvPr>
            <p:ph idx="1"/>
          </p:nvPr>
        </p:nvSpPr>
        <p:spPr>
          <a:xfrm>
            <a:off x="825097" y="1296174"/>
            <a:ext cx="11492649" cy="40854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s-ES" sz="2800" b="1" dirty="0" smtClean="0">
                <a:solidFill>
                  <a:srgbClr val="0A396D"/>
                </a:solidFill>
              </a:rPr>
              <a:t>Cooperation Transfronteriza</a:t>
            </a:r>
          </a:p>
          <a:p>
            <a:pPr>
              <a:defRPr/>
            </a:pPr>
            <a:endParaRPr lang="es-ES" sz="2709" dirty="0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825097" y="2297017"/>
            <a:ext cx="11275267" cy="600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52983" indent="-552983">
              <a:defRPr/>
            </a:pPr>
            <a:endParaRPr lang="es-ES" sz="2322" dirty="0" smtClean="0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s-ES" sz="2322" dirty="0" smtClean="0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s-ES" sz="2322" dirty="0" smtClean="0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s-ES" sz="2322" dirty="0" smtClean="0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s-ES" sz="2322" dirty="0" smtClean="0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s-ES" sz="2322" dirty="0" smtClean="0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s-ES" sz="2322" dirty="0" smtClean="0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s-ES" sz="2322" dirty="0" smtClean="0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s-ES" sz="2322" dirty="0" smtClean="0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s-ES" sz="2322" dirty="0" smtClean="0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s-ES" sz="2322" dirty="0" smtClean="0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s-ES" sz="2322" dirty="0" smtClean="0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s-ES" sz="2322" dirty="0" smtClean="0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s-ES" sz="2322" dirty="0" smtClean="0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s-ES" sz="2322" dirty="0" smtClean="0">
              <a:solidFill>
                <a:srgbClr val="0A396D"/>
              </a:solidFill>
            </a:endParaRPr>
          </a:p>
          <a:p>
            <a:pPr marL="552983" indent="-552983">
              <a:defRPr/>
            </a:pPr>
            <a:endParaRPr lang="es-ES" sz="2322" dirty="0">
              <a:solidFill>
                <a:srgbClr val="0A396D"/>
              </a:solidFill>
            </a:endParaRPr>
          </a:p>
        </p:txBody>
      </p:sp>
      <p:sp>
        <p:nvSpPr>
          <p:cNvPr id="57349" name="Rectangle 6"/>
          <p:cNvSpPr>
            <a:spLocks noChangeArrowheads="1"/>
          </p:cNvSpPr>
          <p:nvPr/>
        </p:nvSpPr>
        <p:spPr bwMode="auto">
          <a:xfrm>
            <a:off x="650557" y="1867147"/>
            <a:ext cx="11629107" cy="851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ts val="1200"/>
              </a:spcAft>
            </a:pPr>
            <a:endParaRPr lang="es-ES" sz="2800" dirty="0" smtClean="0">
              <a:solidFill>
                <a:srgbClr val="002060"/>
              </a:solidFill>
              <a:latin typeface="Calibri" panose="020F0502020204030204" pitchFamily="34" charset="0"/>
              <a:cs typeface="Arial"/>
            </a:endParaRPr>
          </a:p>
          <a:p>
            <a:pPr>
              <a:spcBef>
                <a:spcPct val="20000"/>
              </a:spcBef>
              <a:spcAft>
                <a:spcPts val="1200"/>
              </a:spcAft>
            </a:pPr>
            <a:r>
              <a:rPr lang="es-ES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Arial"/>
              </a:rPr>
              <a:t>Argentina – Brasil – Paraguay – Uruguay </a:t>
            </a:r>
            <a:r>
              <a:rPr lang="es-ES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Arial"/>
                <a:sym typeface="Wingdings" panose="05000000000000000000" pitchFamily="2" charset="2"/>
              </a:rPr>
              <a:t> Provincia de Misiones (ARG)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ES" sz="2800" dirty="0">
                <a:solidFill>
                  <a:srgbClr val="002060"/>
                </a:solidFill>
                <a:latin typeface="Calibri" panose="020F0502020204030204" pitchFamily="34" charset="0"/>
                <a:cs typeface="Arial"/>
              </a:rPr>
              <a:t>I</a:t>
            </a:r>
            <a:r>
              <a:rPr lang="es-ES" sz="2800" dirty="0">
                <a:solidFill>
                  <a:srgbClr val="002060"/>
                </a:solidFill>
                <a:latin typeface="Calibri" panose="020F0502020204030204" pitchFamily="34" charset="0"/>
                <a:cs typeface="Arial"/>
              </a:rPr>
              <a:t>ntercambio </a:t>
            </a:r>
            <a:r>
              <a:rPr lang="es-ES" sz="2800" dirty="0">
                <a:solidFill>
                  <a:srgbClr val="002060"/>
                </a:solidFill>
                <a:latin typeface="Calibri" panose="020F0502020204030204" pitchFamily="34" charset="0"/>
                <a:cs typeface="Arial"/>
              </a:rPr>
              <a:t>de experiencias de coordinación y gobernanza con vistas a la promoción y al fortalecimiento de desarrollo transfronterizo </a:t>
            </a:r>
            <a:endParaRPr lang="es-ES" sz="2800" dirty="0">
              <a:solidFill>
                <a:srgbClr val="002060"/>
              </a:solidFill>
              <a:latin typeface="Calibri" panose="020F0502020204030204" pitchFamily="34" charset="0"/>
              <a:cs typeface="Arial"/>
              <a:sym typeface="Wingdings" panose="05000000000000000000" pitchFamily="2" charset="2"/>
            </a:endParaRPr>
          </a:p>
          <a:p>
            <a:pPr>
              <a:spcBef>
                <a:spcPct val="20000"/>
              </a:spcBef>
              <a:spcAft>
                <a:spcPts val="1200"/>
              </a:spcAft>
            </a:pPr>
            <a:endParaRPr lang="it-IT" sz="2800" dirty="0" smtClean="0">
              <a:solidFill>
                <a:srgbClr val="002060"/>
              </a:solidFill>
              <a:latin typeface="Calibri" panose="020F0502020204030204" pitchFamily="34" charset="0"/>
              <a:cs typeface="Arial"/>
              <a:sym typeface="Wingdings" panose="05000000000000000000" pitchFamily="2" charset="2"/>
            </a:endParaRPr>
          </a:p>
          <a:p>
            <a:pPr>
              <a:spcBef>
                <a:spcPct val="20000"/>
              </a:spcBef>
              <a:spcAft>
                <a:spcPts val="1200"/>
              </a:spcAft>
            </a:pPr>
            <a:r>
              <a:rPr lang="it-IT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Arial"/>
                <a:sym typeface="Wingdings" panose="05000000000000000000" pitchFamily="2" charset="2"/>
              </a:rPr>
              <a:t>Guatemala – México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ES" sz="2800" dirty="0" smtClean="0">
                <a:solidFill>
                  <a:srgbClr val="002060"/>
                </a:solidFill>
                <a:latin typeface="Calibri" panose="020F0502020204030204" pitchFamily="34" charset="0"/>
                <a:cs typeface="Arial"/>
                <a:sym typeface="Wingdings" panose="05000000000000000000" pitchFamily="2" charset="2"/>
              </a:rPr>
              <a:t>Proceso de elaboración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ES" sz="2800" dirty="0" smtClean="0">
                <a:solidFill>
                  <a:srgbClr val="002060"/>
                </a:solidFill>
                <a:latin typeface="Calibri" panose="020F0502020204030204" pitchFamily="34" charset="0"/>
                <a:cs typeface="Arial"/>
                <a:sym typeface="Wingdings" panose="05000000000000000000" pitchFamily="2" charset="2"/>
              </a:rPr>
              <a:t>Del Plan Binacional de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ES" sz="2800" dirty="0" smtClean="0">
                <a:solidFill>
                  <a:srgbClr val="002060"/>
                </a:solidFill>
                <a:latin typeface="Calibri" panose="020F0502020204030204" pitchFamily="34" charset="0"/>
                <a:cs typeface="Arial"/>
                <a:sym typeface="Wingdings" panose="05000000000000000000" pitchFamily="2" charset="2"/>
              </a:rPr>
              <a:t>Cooperación Transfronteriza</a:t>
            </a:r>
          </a:p>
          <a:p>
            <a:pPr>
              <a:spcBef>
                <a:spcPct val="20000"/>
              </a:spcBef>
              <a:spcAft>
                <a:spcPts val="1200"/>
              </a:spcAft>
            </a:pPr>
            <a:endParaRPr lang="it-IT" sz="2800" dirty="0">
              <a:solidFill>
                <a:srgbClr val="002060"/>
              </a:solidFill>
              <a:latin typeface="Calibri" panose="020F0502020204030204" pitchFamily="34" charset="0"/>
              <a:cs typeface="Arial"/>
              <a:sym typeface="Wingdings" panose="05000000000000000000" pitchFamily="2" charset="2"/>
            </a:endParaRPr>
          </a:p>
          <a:p>
            <a:pPr>
              <a:spcBef>
                <a:spcPct val="20000"/>
              </a:spcBef>
              <a:spcAft>
                <a:spcPts val="1200"/>
              </a:spcAft>
            </a:pPr>
            <a:endParaRPr lang="it-IT" sz="2800" dirty="0" smtClean="0">
              <a:solidFill>
                <a:srgbClr val="002060"/>
              </a:solidFill>
              <a:latin typeface="Calibri" panose="020F0502020204030204" pitchFamily="34" charset="0"/>
              <a:cs typeface="Arial"/>
              <a:sym typeface="Wingdings" panose="05000000000000000000" pitchFamily="2" charset="2"/>
            </a:endParaRPr>
          </a:p>
          <a:p>
            <a:pPr>
              <a:spcBef>
                <a:spcPct val="20000"/>
              </a:spcBef>
              <a:spcAft>
                <a:spcPts val="1200"/>
              </a:spcAft>
            </a:pPr>
            <a:endParaRPr lang="it-IT" sz="2800" dirty="0" smtClean="0">
              <a:solidFill>
                <a:srgbClr val="002060"/>
              </a:solidFill>
              <a:latin typeface="Calibri" panose="020F0502020204030204" pitchFamily="34" charset="0"/>
              <a:cs typeface="Arial"/>
              <a:sym typeface="Wingdings" panose="05000000000000000000" pitchFamily="2" charset="2"/>
            </a:endParaRPr>
          </a:p>
          <a:p>
            <a:pPr>
              <a:spcBef>
                <a:spcPct val="20000"/>
              </a:spcBef>
              <a:spcAft>
                <a:spcPts val="1200"/>
              </a:spcAft>
            </a:pPr>
            <a:endParaRPr lang="es-ES" sz="2800" dirty="0" smtClean="0">
              <a:solidFill>
                <a:srgbClr val="002060"/>
              </a:solidFill>
              <a:latin typeface="Calibri" panose="020F0502020204030204" pitchFamily="34" charset="0"/>
              <a:cs typeface="Arial"/>
              <a:sym typeface="Wingdings" panose="05000000000000000000" pitchFamily="2" charset="2"/>
            </a:endParaRPr>
          </a:p>
          <a:p>
            <a:pPr>
              <a:spcBef>
                <a:spcPct val="20000"/>
              </a:spcBef>
              <a:spcAft>
                <a:spcPts val="1200"/>
              </a:spcAft>
            </a:pPr>
            <a:r>
              <a:rPr lang="es-ES" sz="2800" dirty="0" smtClean="0">
                <a:solidFill>
                  <a:srgbClr val="002060"/>
                </a:solidFill>
                <a:latin typeface="Calibri" panose="020F0502020204030204" pitchFamily="34" charset="0"/>
                <a:cs typeface="Arial"/>
                <a:sym typeface="Wingdings" panose="05000000000000000000" pitchFamily="2" charset="2"/>
              </a:rPr>
              <a:t> </a:t>
            </a:r>
            <a:endParaRPr lang="es-ES" sz="2709" dirty="0">
              <a:solidFill>
                <a:srgbClr val="0A396D"/>
              </a:solidFill>
              <a:latin typeface="Calibri" panose="020F0502020204030204" pitchFamily="34" charset="0"/>
              <a:sym typeface="Gill Sans MT" pitchFamily="34" charset="0"/>
            </a:endParaRPr>
          </a:p>
        </p:txBody>
      </p:sp>
      <p:pic>
        <p:nvPicPr>
          <p:cNvPr id="6" name="Picture 2" descr="Centro servizi, assistenza, studi e formazione per l'ammodernamento delle P.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99" y="287785"/>
            <a:ext cx="1974354" cy="60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120" y="4410734"/>
            <a:ext cx="6716543" cy="5037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811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835400" y="3941763"/>
            <a:ext cx="5400675" cy="522287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>
            <a:lvl1pPr eaLnBrk="0" hangingPunct="0"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1pPr>
            <a:lvl2pPr marL="37931725" indent="-37474525" eaLnBrk="0" hangingPunct="0"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2pPr>
            <a:lvl3pPr eaLnBrk="0" hangingPunct="0"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3pPr>
            <a:lvl4pPr eaLnBrk="0" hangingPunct="0"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4pPr>
            <a:lvl5pPr eaLnBrk="0" hangingPunct="0"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charset="0"/>
                <a:ea typeface="メイリオ ボールド イタリック" charset="0"/>
                <a:cs typeface="メイリオ ボールド イタリック" charset="0"/>
                <a:sym typeface="Gill Sans" charset="0"/>
              </a:defRPr>
            </a:lvl9pPr>
          </a:lstStyle>
          <a:p>
            <a:pPr algn="ctr" eaLnBrk="1" hangingPunct="1"/>
            <a:r>
              <a:rPr lang="es-ES" sz="2800" b="1">
                <a:solidFill>
                  <a:schemeClr val="bg1"/>
                </a:solidFill>
              </a:rPr>
              <a:t>www.eurosocial-II.eu</a:t>
            </a:r>
          </a:p>
        </p:txBody>
      </p:sp>
      <p:sp>
        <p:nvSpPr>
          <p:cNvPr id="105475" name="Title 1"/>
          <p:cNvSpPr>
            <a:spLocks noGrp="1"/>
          </p:cNvSpPr>
          <p:nvPr>
            <p:ph type="title"/>
          </p:nvPr>
        </p:nvSpPr>
        <p:spPr bwMode="auto">
          <a:xfrm>
            <a:off x="860425" y="5192713"/>
            <a:ext cx="11696700" cy="3743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2B4A76"/>
                </a:solidFill>
              </a:rPr>
              <a:t>GRACIAS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2B4A76"/>
                </a:solidFill>
                <a:hlinkClick r:id="rId2"/>
              </a:rPr>
              <a:t>www.formez.it</a:t>
            </a:r>
            <a:r>
              <a:rPr lang="en-US" sz="2800" dirty="0" smtClean="0">
                <a:solidFill>
                  <a:srgbClr val="2B4A76"/>
                </a:solidFill>
              </a:rPr>
              <a:t/>
            </a:r>
            <a:br>
              <a:rPr lang="en-US" sz="2800" dirty="0" smtClean="0">
                <a:solidFill>
                  <a:srgbClr val="2B4A76"/>
                </a:solidFill>
              </a:rPr>
            </a:br>
            <a:r>
              <a:rPr lang="en-US" dirty="0" smtClean="0">
                <a:solidFill>
                  <a:srgbClr val="2B4A76"/>
                </a:solidFill>
              </a:rPr>
              <a:t/>
            </a:r>
            <a:br>
              <a:rPr lang="en-US" dirty="0" smtClean="0">
                <a:solidFill>
                  <a:srgbClr val="2B4A76"/>
                </a:solidFill>
              </a:rPr>
            </a:br>
            <a:endParaRPr lang="en-US" dirty="0" smtClean="0">
              <a:solidFill>
                <a:srgbClr val="2B4A76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89" y="7992640"/>
            <a:ext cx="10546396" cy="1224136"/>
          </a:xfrm>
          <a:prstGeom prst="rect">
            <a:avLst/>
          </a:prstGeom>
        </p:spPr>
      </p:pic>
      <p:pic>
        <p:nvPicPr>
          <p:cNvPr id="5" name="Picture 2" descr="Centro servizi, assistenza, studi e formazione per l'ammodernamento delle P.A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665" y="7598410"/>
            <a:ext cx="1872208" cy="57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468894" y="7325404"/>
            <a:ext cx="4190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hlinkClick r:id="rId5"/>
              </a:rPr>
              <a:t>paolo.rosso@sign-net.eu</a:t>
            </a:r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1883F-7111-4635-8524-189CE7421A0D}" type="slidenum">
              <a:rPr lang="es-ES" smtClean="0"/>
              <a:pPr/>
              <a:t>3</a:t>
            </a:fld>
            <a:endParaRPr lang="es-ES" dirty="0"/>
          </a:p>
        </p:txBody>
      </p:sp>
      <p:sp>
        <p:nvSpPr>
          <p:cNvPr id="3" name="Content Placeholder 6"/>
          <p:cNvSpPr txBox="1">
            <a:spLocks/>
          </p:cNvSpPr>
          <p:nvPr/>
        </p:nvSpPr>
        <p:spPr>
          <a:xfrm>
            <a:off x="828271" y="1430714"/>
            <a:ext cx="11492649" cy="40854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500">
                <a:solidFill>
                  <a:srgbClr val="333333"/>
                </a:solidFill>
                <a:latin typeface="+mn-lt"/>
                <a:ea typeface="+mn-ea"/>
                <a:cs typeface="+mn-cs"/>
                <a:sym typeface="Gill Sans MT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5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5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5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5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charset="0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s-ES" sz="2800" b="1" kern="0" dirty="0" smtClean="0">
                <a:solidFill>
                  <a:srgbClr val="0A396D"/>
                </a:solidFill>
              </a:rPr>
              <a:t>Motivaciones de la Cooperación Regional UE-AL</a:t>
            </a:r>
            <a:endParaRPr lang="es-ES" sz="2800" b="1" kern="0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50557" y="1867147"/>
            <a:ext cx="11629107" cy="741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C00000"/>
              </a:buClr>
              <a:defRPr/>
            </a:pPr>
            <a:r>
              <a:rPr lang="es-ES" sz="2800" dirty="0" smtClean="0">
                <a:latin typeface="Calibri" panose="020F0502020204030204" pitchFamily="34" charset="0"/>
              </a:rPr>
              <a:t>	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28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Intensificar </a:t>
            </a:r>
            <a:r>
              <a:rPr lang="es-ES" sz="2800" dirty="0">
                <a:solidFill>
                  <a:srgbClr val="0A396D"/>
                </a:solidFill>
                <a:latin typeface="Calibri" panose="020F0502020204030204" pitchFamily="34" charset="0"/>
              </a:rPr>
              <a:t>el diálogo birregional, centrarse en los retos globales (finanzas, cambio climático y migración), y dotar a las Cumbres </a:t>
            </a:r>
            <a:r>
              <a:rPr lang="es-ES" sz="28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UE-CELAC de </a:t>
            </a:r>
            <a:r>
              <a:rPr lang="es-ES" sz="2800" dirty="0">
                <a:solidFill>
                  <a:srgbClr val="0A396D"/>
                </a:solidFill>
                <a:latin typeface="Calibri" panose="020F0502020204030204" pitchFamily="34" charset="0"/>
              </a:rPr>
              <a:t>un programa más orientado a la </a:t>
            </a:r>
            <a:r>
              <a:rPr lang="es-ES" sz="28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acción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28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Reforzar </a:t>
            </a:r>
            <a:r>
              <a:rPr lang="es-ES" sz="2800" dirty="0">
                <a:solidFill>
                  <a:srgbClr val="0A396D"/>
                </a:solidFill>
                <a:latin typeface="Calibri" panose="020F0502020204030204" pitchFamily="34" charset="0"/>
              </a:rPr>
              <a:t>la integración e interconectividad regional mediante las negociaciones sobre los acuerdos de asociación y el nuevo instrumento financiero “Facilidad de Inversión para América </a:t>
            </a:r>
            <a:r>
              <a:rPr lang="es-ES" sz="28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Latina” </a:t>
            </a:r>
            <a:endParaRPr lang="es-ES" sz="2800" dirty="0">
              <a:solidFill>
                <a:srgbClr val="0A396D"/>
              </a:solidFill>
              <a:latin typeface="Calibri" panose="020F0502020204030204" pitchFamily="34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28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Consolidar </a:t>
            </a:r>
            <a:r>
              <a:rPr lang="es-ES" sz="2800" dirty="0">
                <a:solidFill>
                  <a:srgbClr val="0A396D"/>
                </a:solidFill>
                <a:latin typeface="Calibri" panose="020F0502020204030204" pitchFamily="34" charset="0"/>
              </a:rPr>
              <a:t>las relaciones bilaterales y tomar más </a:t>
            </a:r>
            <a:r>
              <a:rPr lang="es-ES" sz="28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en consideración </a:t>
            </a:r>
            <a:r>
              <a:rPr lang="es-ES" sz="2800" dirty="0">
                <a:solidFill>
                  <a:srgbClr val="0A396D"/>
                </a:solidFill>
                <a:latin typeface="Calibri" panose="020F0502020204030204" pitchFamily="34" charset="0"/>
              </a:rPr>
              <a:t>la diversidad, extrayendo el máximo partido de los acuerdos de asociación y los acuerdos de cooperación bilateral </a:t>
            </a:r>
            <a:r>
              <a:rPr lang="es-ES" sz="28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existentes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28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Adaptar </a:t>
            </a:r>
            <a:r>
              <a:rPr lang="es-ES" sz="2800" dirty="0">
                <a:solidFill>
                  <a:srgbClr val="0A396D"/>
                </a:solidFill>
                <a:latin typeface="Calibri" panose="020F0502020204030204" pitchFamily="34" charset="0"/>
              </a:rPr>
              <a:t>los programas de cooperación con el fin de mitigar los efectos de la crisis financiera global sobre el crecimiento sostenible, conseguir una mejor distribución de los ingresos, y avanzar en el ámbito de la justicia, la libertad y la </a:t>
            </a:r>
            <a:r>
              <a:rPr lang="es-ES" sz="28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seguridad</a:t>
            </a:r>
            <a:endParaRPr lang="es-ES" sz="2800" dirty="0">
              <a:solidFill>
                <a:srgbClr val="0A396D"/>
              </a:solidFill>
              <a:latin typeface="Calibri" panose="020F0502020204030204" pitchFamily="34" charset="0"/>
            </a:endParaRPr>
          </a:p>
          <a:p>
            <a:pPr>
              <a:buClr>
                <a:srgbClr val="C00000"/>
              </a:buClr>
            </a:pPr>
            <a:endParaRPr lang="es-ES" sz="2800" dirty="0" smtClean="0">
              <a:solidFill>
                <a:srgbClr val="0A396D"/>
              </a:solidFill>
              <a:latin typeface="Calibri" panose="020F0502020204030204" pitchFamily="34" charset="0"/>
            </a:endParaRPr>
          </a:p>
          <a:p>
            <a:pPr>
              <a:buClr>
                <a:srgbClr val="C00000"/>
              </a:buClr>
            </a:pPr>
            <a:r>
              <a:rPr lang="es-ES" sz="24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[Comunicación “</a:t>
            </a:r>
            <a:r>
              <a:rPr lang="es-ES" sz="2400" dirty="0">
                <a:solidFill>
                  <a:srgbClr val="0A396D"/>
                </a:solidFill>
                <a:latin typeface="Calibri" panose="020F0502020204030204" pitchFamily="34" charset="0"/>
              </a:rPr>
              <a:t>Unión Europea y América Latina: una asociación de actores globales” (CE, 2009</a:t>
            </a:r>
            <a:r>
              <a:rPr lang="es-ES" sz="24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)] </a:t>
            </a:r>
            <a:endParaRPr lang="es-ES" sz="2400" dirty="0">
              <a:solidFill>
                <a:srgbClr val="0A396D"/>
              </a:solidFill>
              <a:latin typeface="Calibri" panose="020F0502020204030204" pitchFamily="34" charset="0"/>
              <a:sym typeface="Gill Sans MT" pitchFamily="34" charset="0"/>
            </a:endParaRPr>
          </a:p>
        </p:txBody>
      </p:sp>
      <p:cxnSp>
        <p:nvCxnSpPr>
          <p:cNvPr id="6" name="5 Conector recto de flecha"/>
          <p:cNvCxnSpPr/>
          <p:nvPr/>
        </p:nvCxnSpPr>
        <p:spPr bwMode="auto">
          <a:xfrm flipH="1">
            <a:off x="6465110" y="3168104"/>
            <a:ext cx="2410379" cy="2016224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pic>
        <p:nvPicPr>
          <p:cNvPr id="9" name="Picture 2" descr="Centro servizi, assistenza, studi e formazione per l'ammodernamento delle P.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99" y="287785"/>
            <a:ext cx="1974354" cy="60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4239409" y="5324276"/>
            <a:ext cx="5955729" cy="2308324"/>
            <a:chOff x="4239409" y="5168162"/>
            <a:chExt cx="5955729" cy="2308324"/>
          </a:xfrm>
        </p:grpSpPr>
        <p:sp>
          <p:nvSpPr>
            <p:cNvPr id="5" name="4 CuadroTexto"/>
            <p:cNvSpPr txBox="1"/>
            <p:nvPr/>
          </p:nvSpPr>
          <p:spPr>
            <a:xfrm>
              <a:off x="4239409" y="5168162"/>
              <a:ext cx="5955729" cy="2308324"/>
            </a:xfrm>
            <a:prstGeom prst="rect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endParaRPr lang="es-ES" sz="3600" dirty="0" smtClean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r"/>
              <a:endParaRPr lang="es-ES" sz="3600" dirty="0" smtClean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r"/>
              <a:endParaRPr lang="es-ES" sz="3600" dirty="0" smtClean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r"/>
              <a:r>
                <a:rPr lang="es-ES" sz="3200" dirty="0" smtClean="0">
                  <a:solidFill>
                    <a:schemeClr val="accent1">
                      <a:lumMod val="50000"/>
                    </a:schemeClr>
                  </a:solidFill>
                </a:rPr>
                <a:t>10-11 de junio 2015</a:t>
              </a:r>
              <a:endParaRPr lang="es-ES" sz="36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3585" y="5229978"/>
              <a:ext cx="5667375" cy="151447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299316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1883F-7111-4635-8524-189CE7421A0D}" type="slidenum">
              <a:rPr lang="es-ES" smtClean="0"/>
              <a:pPr/>
              <a:t>4</a:t>
            </a:fld>
            <a:endParaRPr lang="es-ES" dirty="0"/>
          </a:p>
        </p:txBody>
      </p:sp>
      <p:sp>
        <p:nvSpPr>
          <p:cNvPr id="3" name="Content Placeholder 6"/>
          <p:cNvSpPr txBox="1">
            <a:spLocks/>
          </p:cNvSpPr>
          <p:nvPr/>
        </p:nvSpPr>
        <p:spPr>
          <a:xfrm>
            <a:off x="828271" y="1430714"/>
            <a:ext cx="11492649" cy="40854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500">
                <a:solidFill>
                  <a:srgbClr val="333333"/>
                </a:solidFill>
                <a:latin typeface="+mn-lt"/>
                <a:ea typeface="+mn-ea"/>
                <a:cs typeface="+mn-cs"/>
                <a:sym typeface="Gill Sans MT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5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5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5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5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charset="0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s-ES" sz="2800" b="1" kern="0" dirty="0" smtClean="0">
                <a:solidFill>
                  <a:srgbClr val="0A396D"/>
                </a:solidFill>
              </a:rPr>
              <a:t>Motivaciones de la Cooperación Regional UE-AL</a:t>
            </a:r>
            <a:endParaRPr lang="es-ES" sz="2800" b="1" kern="0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50557" y="1867147"/>
            <a:ext cx="11629107" cy="741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C00000"/>
              </a:buClr>
              <a:defRPr/>
            </a:pPr>
            <a:r>
              <a:rPr lang="es-ES" sz="2800" dirty="0" smtClean="0">
                <a:latin typeface="Calibri" panose="020F0502020204030204" pitchFamily="34" charset="0"/>
              </a:rPr>
              <a:t>	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28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Intensificar </a:t>
            </a:r>
            <a:r>
              <a:rPr lang="es-ES" sz="2800" dirty="0">
                <a:solidFill>
                  <a:srgbClr val="0A396D"/>
                </a:solidFill>
                <a:latin typeface="Calibri" panose="020F0502020204030204" pitchFamily="34" charset="0"/>
              </a:rPr>
              <a:t>el diálogo birregional, centrarse en los retos globales (finanzas, cambio climático y migración), y dotar a las Cumbres </a:t>
            </a:r>
            <a:r>
              <a:rPr lang="es-ES" sz="28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UE-CELAC de </a:t>
            </a:r>
            <a:r>
              <a:rPr lang="es-ES" sz="2800" dirty="0">
                <a:solidFill>
                  <a:srgbClr val="0A396D"/>
                </a:solidFill>
                <a:latin typeface="Calibri" panose="020F0502020204030204" pitchFamily="34" charset="0"/>
              </a:rPr>
              <a:t>un programa más orientado a la </a:t>
            </a:r>
            <a:r>
              <a:rPr lang="es-ES" sz="28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acción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28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Reforzar </a:t>
            </a:r>
            <a:r>
              <a:rPr lang="es-ES" sz="2800" dirty="0">
                <a:solidFill>
                  <a:srgbClr val="0A396D"/>
                </a:solidFill>
                <a:latin typeface="Calibri" panose="020F0502020204030204" pitchFamily="34" charset="0"/>
              </a:rPr>
              <a:t>la integración e interconectividad regional mediante las negociaciones sobre los acuerdos de asociación y el nuevo instrumento financiero “Facilidad de Inversión para América </a:t>
            </a:r>
            <a:r>
              <a:rPr lang="es-ES" sz="28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Latina” </a:t>
            </a:r>
            <a:endParaRPr lang="es-ES" sz="2800" dirty="0">
              <a:solidFill>
                <a:srgbClr val="0A396D"/>
              </a:solidFill>
              <a:latin typeface="Calibri" panose="020F0502020204030204" pitchFamily="34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28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Consolidar </a:t>
            </a:r>
            <a:r>
              <a:rPr lang="es-ES" sz="2800" dirty="0">
                <a:solidFill>
                  <a:srgbClr val="0A396D"/>
                </a:solidFill>
                <a:latin typeface="Calibri" panose="020F0502020204030204" pitchFamily="34" charset="0"/>
              </a:rPr>
              <a:t>las relaciones bilaterales y tomar más </a:t>
            </a:r>
            <a:r>
              <a:rPr lang="es-ES" sz="28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en consideración </a:t>
            </a:r>
            <a:r>
              <a:rPr lang="es-ES" sz="2800" dirty="0">
                <a:solidFill>
                  <a:srgbClr val="0A396D"/>
                </a:solidFill>
                <a:latin typeface="Calibri" panose="020F0502020204030204" pitchFamily="34" charset="0"/>
              </a:rPr>
              <a:t>la diversidad, extrayendo el máximo partido de los acuerdos de asociación y los acuerdos de cooperación bilateral </a:t>
            </a:r>
            <a:r>
              <a:rPr lang="es-ES" sz="28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existentes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28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Adaptar </a:t>
            </a:r>
            <a:r>
              <a:rPr lang="es-ES" sz="2800" dirty="0">
                <a:solidFill>
                  <a:srgbClr val="0A396D"/>
                </a:solidFill>
                <a:latin typeface="Calibri" panose="020F0502020204030204" pitchFamily="34" charset="0"/>
              </a:rPr>
              <a:t>los programas de cooperación con el fin de mitigar los efectos de la crisis financiera global sobre el crecimiento sostenible, conseguir una mejor distribución de los ingresos, y avanzar en el ámbito de la justicia, la libertad y la </a:t>
            </a:r>
            <a:r>
              <a:rPr lang="es-ES" sz="28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seguridad</a:t>
            </a:r>
            <a:endParaRPr lang="es-ES" sz="2800" dirty="0">
              <a:solidFill>
                <a:srgbClr val="0A396D"/>
              </a:solidFill>
              <a:latin typeface="Calibri" panose="020F0502020204030204" pitchFamily="34" charset="0"/>
            </a:endParaRPr>
          </a:p>
          <a:p>
            <a:pPr>
              <a:buClr>
                <a:srgbClr val="C00000"/>
              </a:buClr>
            </a:pPr>
            <a:endParaRPr lang="es-ES" sz="2800" dirty="0" smtClean="0">
              <a:solidFill>
                <a:srgbClr val="0A396D"/>
              </a:solidFill>
              <a:latin typeface="Calibri" panose="020F0502020204030204" pitchFamily="34" charset="0"/>
            </a:endParaRPr>
          </a:p>
          <a:p>
            <a:pPr>
              <a:buClr>
                <a:srgbClr val="C00000"/>
              </a:buClr>
            </a:pPr>
            <a:r>
              <a:rPr lang="es-ES" sz="24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[Comunicación “</a:t>
            </a:r>
            <a:r>
              <a:rPr lang="es-ES" sz="2400" dirty="0">
                <a:solidFill>
                  <a:srgbClr val="0A396D"/>
                </a:solidFill>
                <a:latin typeface="Calibri" panose="020F0502020204030204" pitchFamily="34" charset="0"/>
              </a:rPr>
              <a:t>Unión Europea y América Latina: una asociación de actores globales” (CE, 2009</a:t>
            </a:r>
            <a:r>
              <a:rPr lang="es-ES" sz="24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)] </a:t>
            </a:r>
            <a:endParaRPr lang="es-ES" sz="2400" dirty="0">
              <a:solidFill>
                <a:srgbClr val="0A396D"/>
              </a:solidFill>
              <a:latin typeface="Calibri" panose="020F0502020204030204" pitchFamily="34" charset="0"/>
              <a:sym typeface="Gill Sans MT" pitchFamily="34" charset="0"/>
            </a:endParaRPr>
          </a:p>
        </p:txBody>
      </p:sp>
      <p:pic>
        <p:nvPicPr>
          <p:cNvPr id="7" name="Picture 2" descr="Centro servizi, assistenza, studi e formazione per l'ammodernamento delle P.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99" y="287785"/>
            <a:ext cx="1974354" cy="60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905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1883F-7111-4635-8524-189CE7421A0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Content Placeholder 6"/>
          <p:cNvSpPr txBox="1">
            <a:spLocks/>
          </p:cNvSpPr>
          <p:nvPr/>
        </p:nvSpPr>
        <p:spPr>
          <a:xfrm>
            <a:off x="828271" y="1430714"/>
            <a:ext cx="11492649" cy="40854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500">
                <a:solidFill>
                  <a:srgbClr val="333333"/>
                </a:solidFill>
                <a:latin typeface="+mn-lt"/>
                <a:ea typeface="+mn-ea"/>
                <a:cs typeface="+mn-cs"/>
                <a:sym typeface="Gill Sans MT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5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5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5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5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charset="0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s-ES" sz="2800" b="1" kern="0" dirty="0" smtClean="0">
                <a:solidFill>
                  <a:srgbClr val="0A396D"/>
                </a:solidFill>
              </a:rPr>
              <a:t>Programas Regionales – El enfoque</a:t>
            </a:r>
            <a:endParaRPr lang="es-ES" sz="2800" b="1" kern="0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50557" y="1867147"/>
            <a:ext cx="11629107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31790" indent="-331790">
              <a:defRPr/>
            </a:pPr>
            <a:r>
              <a:rPr lang="es-ES" sz="3200" dirty="0" smtClean="0">
                <a:latin typeface="Calibri" panose="020F0502020204030204" pitchFamily="34" charset="0"/>
              </a:rPr>
              <a:t>	</a:t>
            </a:r>
          </a:p>
          <a:p>
            <a:r>
              <a:rPr lang="es-ES" sz="3600" dirty="0">
                <a:solidFill>
                  <a:srgbClr val="0A396D"/>
                </a:solidFill>
                <a:latin typeface="Calibri" panose="020F0502020204030204" pitchFamily="34" charset="0"/>
              </a:rPr>
              <a:t>En general </a:t>
            </a:r>
            <a:r>
              <a:rPr lang="es-ES" sz="36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el método de </a:t>
            </a:r>
            <a:r>
              <a:rPr lang="es-ES" sz="3600" dirty="0">
                <a:solidFill>
                  <a:srgbClr val="0A396D"/>
                </a:solidFill>
                <a:latin typeface="Calibri" panose="020F0502020204030204" pitchFamily="34" charset="0"/>
              </a:rPr>
              <a:t>trabajo </a:t>
            </a:r>
            <a:r>
              <a:rPr lang="es-ES" sz="36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de los programas regionales pasa </a:t>
            </a:r>
            <a:r>
              <a:rPr lang="es-ES" sz="3600" dirty="0">
                <a:solidFill>
                  <a:srgbClr val="0A396D"/>
                </a:solidFill>
                <a:latin typeface="Calibri" panose="020F0502020204030204" pitchFamily="34" charset="0"/>
              </a:rPr>
              <a:t>por la </a:t>
            </a:r>
            <a:r>
              <a:rPr lang="es-ES" sz="36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constitución de </a:t>
            </a:r>
            <a:r>
              <a:rPr lang="es-ES" sz="3600" dirty="0">
                <a:solidFill>
                  <a:srgbClr val="0A396D"/>
                </a:solidFill>
                <a:latin typeface="Calibri" panose="020F0502020204030204" pitchFamily="34" charset="0"/>
              </a:rPr>
              <a:t>redes en las que los dos lados </a:t>
            </a:r>
            <a:r>
              <a:rPr lang="es-ES" sz="36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del Atlántico </a:t>
            </a:r>
            <a:r>
              <a:rPr lang="es-ES" sz="3600" dirty="0">
                <a:solidFill>
                  <a:srgbClr val="0A396D"/>
                </a:solidFill>
                <a:latin typeface="Calibri" panose="020F0502020204030204" pitchFamily="34" charset="0"/>
              </a:rPr>
              <a:t>están representados</a:t>
            </a:r>
            <a:endParaRPr lang="es-ES" sz="3600" dirty="0">
              <a:solidFill>
                <a:srgbClr val="0A396D"/>
              </a:solidFill>
              <a:latin typeface="Calibri" panose="020F0502020204030204" pitchFamily="34" charset="0"/>
              <a:sym typeface="Gill Sans MT" pitchFamily="34" charset="0"/>
            </a:endParaRPr>
          </a:p>
          <a:p>
            <a:endParaRPr lang="es-ES" sz="3600" dirty="0" smtClean="0">
              <a:solidFill>
                <a:srgbClr val="0A396D"/>
              </a:solidFill>
              <a:latin typeface="Calibri" panose="020F0502020204030204" pitchFamily="34" charset="0"/>
            </a:endParaRPr>
          </a:p>
          <a:p>
            <a:r>
              <a:rPr lang="es-ES" sz="36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En función </a:t>
            </a:r>
            <a:r>
              <a:rPr lang="es-ES" sz="3600" dirty="0">
                <a:solidFill>
                  <a:srgbClr val="0A396D"/>
                </a:solidFill>
                <a:latin typeface="Calibri" panose="020F0502020204030204" pitchFamily="34" charset="0"/>
              </a:rPr>
              <a:t>de su campo de actividad, </a:t>
            </a:r>
            <a:r>
              <a:rPr lang="es-ES" sz="36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son elegibles las entidades</a:t>
            </a:r>
            <a:r>
              <a:rPr lang="es-ES" sz="3600" dirty="0">
                <a:solidFill>
                  <a:srgbClr val="0A396D"/>
                </a:solidFill>
                <a:latin typeface="Calibri" panose="020F0502020204030204" pitchFamily="34" charset="0"/>
              </a:rPr>
              <a:t>, </a:t>
            </a:r>
            <a:r>
              <a:rPr lang="es-ES" sz="36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instituciones o </a:t>
            </a:r>
            <a:r>
              <a:rPr lang="es-ES" sz="3600" dirty="0">
                <a:solidFill>
                  <a:srgbClr val="0A396D"/>
                </a:solidFill>
                <a:latin typeface="Calibri" panose="020F0502020204030204" pitchFamily="34" charset="0"/>
              </a:rPr>
              <a:t>empresas de todos los países de la</a:t>
            </a:r>
          </a:p>
          <a:p>
            <a:r>
              <a:rPr lang="es-ES" sz="3600" dirty="0">
                <a:solidFill>
                  <a:srgbClr val="0A396D"/>
                </a:solidFill>
                <a:latin typeface="Calibri" panose="020F0502020204030204" pitchFamily="34" charset="0"/>
              </a:rPr>
              <a:t>UE y de América Latina, es decir </a:t>
            </a:r>
            <a:r>
              <a:rPr lang="es-ES" sz="36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son geográficamente </a:t>
            </a:r>
            <a:r>
              <a:rPr lang="es-ES" sz="3600" dirty="0">
                <a:solidFill>
                  <a:srgbClr val="0A396D"/>
                </a:solidFill>
                <a:latin typeface="Calibri" panose="020F0502020204030204" pitchFamily="34" charset="0"/>
              </a:rPr>
              <a:t>horizontales para </a:t>
            </a:r>
            <a:r>
              <a:rPr lang="es-ES" sz="36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las dos </a:t>
            </a:r>
            <a:r>
              <a:rPr lang="es-ES" sz="3600" dirty="0">
                <a:solidFill>
                  <a:srgbClr val="0A396D"/>
                </a:solidFill>
                <a:latin typeface="Calibri" panose="020F0502020204030204" pitchFamily="34" charset="0"/>
              </a:rPr>
              <a:t>regiones</a:t>
            </a:r>
            <a:endParaRPr lang="es-ES" sz="3600" dirty="0">
              <a:solidFill>
                <a:srgbClr val="0A396D"/>
              </a:solidFill>
              <a:latin typeface="Calibri" panose="020F0502020204030204" pitchFamily="34" charset="0"/>
              <a:sym typeface="Gill Sans MT" pitchFamily="34" charset="0"/>
            </a:endParaRPr>
          </a:p>
        </p:txBody>
      </p:sp>
      <p:pic>
        <p:nvPicPr>
          <p:cNvPr id="5" name="Picture 2" descr="Centro servizi, assistenza, studi e formazione per l'ammodernamento delle P.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99" y="287785"/>
            <a:ext cx="1974354" cy="60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487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1883F-7111-4635-8524-189CE7421A0D}" type="slidenum">
              <a:rPr lang="es-ES" smtClean="0"/>
              <a:pPr/>
              <a:t>6</a:t>
            </a:fld>
            <a:endParaRPr lang="es-ES" dirty="0"/>
          </a:p>
        </p:txBody>
      </p:sp>
      <p:sp>
        <p:nvSpPr>
          <p:cNvPr id="3" name="Content Placeholder 6"/>
          <p:cNvSpPr txBox="1">
            <a:spLocks/>
          </p:cNvSpPr>
          <p:nvPr/>
        </p:nvSpPr>
        <p:spPr>
          <a:xfrm>
            <a:off x="828271" y="1430714"/>
            <a:ext cx="11492649" cy="40854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500">
                <a:solidFill>
                  <a:srgbClr val="333333"/>
                </a:solidFill>
                <a:latin typeface="+mn-lt"/>
                <a:ea typeface="+mn-ea"/>
                <a:cs typeface="+mn-cs"/>
                <a:sym typeface="Gill Sans MT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5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5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5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5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charset="0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s-ES" sz="2800" b="1" kern="0" dirty="0">
                <a:solidFill>
                  <a:srgbClr val="0A396D"/>
                </a:solidFill>
              </a:rPr>
              <a:t>Programas Regionales – </a:t>
            </a:r>
            <a:r>
              <a:rPr lang="es-ES" sz="2800" b="1" kern="0" dirty="0" smtClean="0">
                <a:solidFill>
                  <a:srgbClr val="0A396D"/>
                </a:solidFill>
              </a:rPr>
              <a:t>Objetivos</a:t>
            </a:r>
            <a:endParaRPr lang="es-ES" sz="2800" b="1" kern="0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50557" y="1867147"/>
            <a:ext cx="11629107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31790" indent="-331790">
              <a:defRPr/>
            </a:pPr>
            <a:r>
              <a:rPr lang="es-ES" sz="3200" dirty="0" smtClean="0">
                <a:latin typeface="Calibri" panose="020F0502020204030204" pitchFamily="34" charset="0"/>
              </a:rPr>
              <a:t>	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36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Reforzar </a:t>
            </a:r>
            <a:r>
              <a:rPr lang="es-ES" sz="3600" dirty="0">
                <a:solidFill>
                  <a:srgbClr val="0A396D"/>
                </a:solidFill>
                <a:latin typeface="Calibri" panose="020F0502020204030204" pitchFamily="34" charset="0"/>
              </a:rPr>
              <a:t>los vínculos entre los países latinoamericanos y los países comunitarios </a:t>
            </a:r>
            <a:endParaRPr lang="es-ES" sz="3600" dirty="0" smtClean="0">
              <a:solidFill>
                <a:srgbClr val="0A396D"/>
              </a:solidFill>
              <a:latin typeface="Calibri" panose="020F0502020204030204" pitchFamily="34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36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Favorecer el intercambio </a:t>
            </a:r>
            <a:r>
              <a:rPr lang="es-ES" sz="3600" dirty="0">
                <a:solidFill>
                  <a:srgbClr val="0A396D"/>
                </a:solidFill>
                <a:latin typeface="Calibri" panose="020F0502020204030204" pitchFamily="34" charset="0"/>
              </a:rPr>
              <a:t>de experiencias y buenas </a:t>
            </a:r>
            <a:r>
              <a:rPr lang="es-ES" sz="36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prácticas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36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Promover la creación </a:t>
            </a:r>
            <a:r>
              <a:rPr lang="es-ES" sz="3600" dirty="0">
                <a:solidFill>
                  <a:srgbClr val="0A396D"/>
                </a:solidFill>
                <a:latin typeface="Calibri" panose="020F0502020204030204" pitchFamily="34" charset="0"/>
              </a:rPr>
              <a:t>de redes </a:t>
            </a:r>
            <a:endParaRPr lang="es-ES" sz="3600" dirty="0" smtClean="0">
              <a:solidFill>
                <a:srgbClr val="0A396D"/>
              </a:solidFill>
              <a:latin typeface="Calibri" panose="020F0502020204030204" pitchFamily="34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36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Realizar </a:t>
            </a:r>
            <a:r>
              <a:rPr lang="es-ES" sz="3600" dirty="0">
                <a:solidFill>
                  <a:srgbClr val="0A396D"/>
                </a:solidFill>
                <a:latin typeface="Calibri" panose="020F0502020204030204" pitchFamily="34" charset="0"/>
              </a:rPr>
              <a:t>proyectos pilotos con un notable contenido de </a:t>
            </a:r>
            <a:r>
              <a:rPr lang="es-ES" sz="36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innovación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36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Favorecer </a:t>
            </a:r>
            <a:r>
              <a:rPr lang="es-ES" sz="3600" dirty="0">
                <a:solidFill>
                  <a:srgbClr val="0A396D"/>
                </a:solidFill>
                <a:latin typeface="Calibri" panose="020F0502020204030204" pitchFamily="34" charset="0"/>
              </a:rPr>
              <a:t>el fortalecimiento de las relaciones y la cooperación sur-sur entre los países y la integración </a:t>
            </a:r>
            <a:r>
              <a:rPr lang="es-ES" sz="36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regional</a:t>
            </a:r>
            <a:endParaRPr lang="es-ES" sz="3600" dirty="0">
              <a:solidFill>
                <a:srgbClr val="0A396D"/>
              </a:solidFill>
              <a:latin typeface="Calibri" panose="020F0502020204030204" pitchFamily="34" charset="0"/>
              <a:sym typeface="Gill Sans MT" pitchFamily="34" charset="0"/>
            </a:endParaRPr>
          </a:p>
        </p:txBody>
      </p:sp>
      <p:pic>
        <p:nvPicPr>
          <p:cNvPr id="5" name="Picture 2" descr="Centro servizi, assistenza, studi e formazione per l'ammodernamento delle P.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99" y="287785"/>
            <a:ext cx="1974354" cy="60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931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1883F-7111-4635-8524-189CE7421A0D}" type="slidenum">
              <a:rPr lang="es-ES" smtClean="0"/>
              <a:pPr/>
              <a:t>7</a:t>
            </a:fld>
            <a:endParaRPr lang="es-ES" dirty="0"/>
          </a:p>
        </p:txBody>
      </p:sp>
      <p:sp>
        <p:nvSpPr>
          <p:cNvPr id="3" name="Content Placeholder 6"/>
          <p:cNvSpPr txBox="1">
            <a:spLocks/>
          </p:cNvSpPr>
          <p:nvPr/>
        </p:nvSpPr>
        <p:spPr>
          <a:xfrm>
            <a:off x="828271" y="1430714"/>
            <a:ext cx="11492649" cy="40854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500">
                <a:solidFill>
                  <a:srgbClr val="333333"/>
                </a:solidFill>
                <a:latin typeface="+mn-lt"/>
                <a:ea typeface="+mn-ea"/>
                <a:cs typeface="+mn-cs"/>
                <a:sym typeface="Gill Sans MT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5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5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5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5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charset="0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s-ES" sz="2800" b="1" kern="0" dirty="0" smtClean="0">
                <a:solidFill>
                  <a:srgbClr val="0A396D"/>
                </a:solidFill>
              </a:rPr>
              <a:t>Los programas regionales (2007-2013)</a:t>
            </a:r>
            <a:endParaRPr lang="es-ES" sz="2800" b="1" kern="0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50557" y="2129204"/>
            <a:ext cx="11629107" cy="747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61950" indent="-36195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s-ES" sz="2000" b="1" i="1" dirty="0">
                <a:solidFill>
                  <a:srgbClr val="0A396D"/>
                </a:solidFill>
              </a:rPr>
              <a:t>AL </a:t>
            </a:r>
            <a:r>
              <a:rPr lang="es-ES" sz="2000" b="1" i="1" dirty="0" err="1">
                <a:solidFill>
                  <a:srgbClr val="0A396D"/>
                </a:solidFill>
              </a:rPr>
              <a:t>Invest</a:t>
            </a:r>
            <a:r>
              <a:rPr lang="es-ES" sz="2000" b="1" i="1" dirty="0">
                <a:solidFill>
                  <a:srgbClr val="0A396D"/>
                </a:solidFill>
              </a:rPr>
              <a:t> </a:t>
            </a:r>
            <a:r>
              <a:rPr lang="es-ES" sz="2000" dirty="0">
                <a:solidFill>
                  <a:srgbClr val="0A396D"/>
                </a:solidFill>
              </a:rPr>
              <a:t>(1993) cooperación económica para la internacionalización de las PYMEs de América Latina</a:t>
            </a:r>
          </a:p>
          <a:p>
            <a:pPr marL="361950" indent="-36195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s-ES" sz="2000" b="1" i="1" dirty="0" smtClean="0">
                <a:solidFill>
                  <a:srgbClr val="0A396D"/>
                </a:solidFill>
              </a:rPr>
              <a:t>ΑLFA </a:t>
            </a:r>
            <a:r>
              <a:rPr lang="es-ES" sz="2000" dirty="0" smtClean="0">
                <a:solidFill>
                  <a:srgbClr val="0A396D"/>
                </a:solidFill>
              </a:rPr>
              <a:t>(desde 1994) cooperación entre universidades europeas y latinoamericanas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s-ES" sz="2000" b="1" i="1" dirty="0" smtClean="0">
                <a:solidFill>
                  <a:srgbClr val="0A396D"/>
                </a:solidFill>
              </a:rPr>
              <a:t>URB-AL</a:t>
            </a:r>
            <a:r>
              <a:rPr lang="es-ES" sz="2000" i="1" dirty="0" smtClean="0">
                <a:solidFill>
                  <a:srgbClr val="0A396D"/>
                </a:solidFill>
              </a:rPr>
              <a:t> </a:t>
            </a:r>
            <a:r>
              <a:rPr lang="es-ES" sz="2000" dirty="0" smtClean="0">
                <a:solidFill>
                  <a:srgbClr val="0A396D"/>
                </a:solidFill>
              </a:rPr>
              <a:t>(1995) creación de redes de cooperación descentralizada entre colectividades locales y otros actores europeos y latinoamericanos sobre desarrollo territorial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s-ES" sz="2000" b="1" i="1" dirty="0" smtClean="0">
                <a:solidFill>
                  <a:srgbClr val="0A396D"/>
                </a:solidFill>
              </a:rPr>
              <a:t>Alβ</a:t>
            </a:r>
            <a:r>
              <a:rPr lang="es-ES" sz="2000" b="1" i="1" dirty="0" err="1" smtClean="0">
                <a:solidFill>
                  <a:srgbClr val="0A396D"/>
                </a:solidFill>
              </a:rPr>
              <a:t>an</a:t>
            </a:r>
            <a:r>
              <a:rPr lang="es-ES" sz="2000" i="1" dirty="0" smtClean="0">
                <a:solidFill>
                  <a:srgbClr val="0A396D"/>
                </a:solidFill>
              </a:rPr>
              <a:t> </a:t>
            </a:r>
            <a:r>
              <a:rPr lang="es-ES" sz="2000" dirty="0" smtClean="0">
                <a:solidFill>
                  <a:srgbClr val="0A396D"/>
                </a:solidFill>
              </a:rPr>
              <a:t>(Becas de alto nivel para América Latina, 2002) promoción de la cooperación en materia de educación superior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s-ES" sz="2000" b="1" i="1" dirty="0" smtClean="0">
                <a:solidFill>
                  <a:srgbClr val="0A396D"/>
                </a:solidFill>
              </a:rPr>
              <a:t>@LIS</a:t>
            </a:r>
            <a:r>
              <a:rPr lang="es-ES" sz="2000" i="1" dirty="0" smtClean="0">
                <a:solidFill>
                  <a:srgbClr val="0A396D"/>
                </a:solidFill>
              </a:rPr>
              <a:t> </a:t>
            </a:r>
            <a:r>
              <a:rPr lang="es-ES" sz="2000" dirty="0" smtClean="0">
                <a:solidFill>
                  <a:srgbClr val="0A396D"/>
                </a:solidFill>
              </a:rPr>
              <a:t>(2001) desarrollo de la sociedad de la información entre EU y AL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s-ES" sz="2000" b="1" i="1" dirty="0" smtClean="0">
                <a:solidFill>
                  <a:srgbClr val="0A396D"/>
                </a:solidFill>
              </a:rPr>
              <a:t>EUROsociAL</a:t>
            </a:r>
            <a:r>
              <a:rPr lang="es-ES" sz="2000" i="1" dirty="0" smtClean="0">
                <a:solidFill>
                  <a:srgbClr val="0A396D"/>
                </a:solidFill>
              </a:rPr>
              <a:t> </a:t>
            </a:r>
            <a:r>
              <a:rPr lang="es-ES" sz="2000" dirty="0" smtClean="0">
                <a:solidFill>
                  <a:srgbClr val="0A396D"/>
                </a:solidFill>
              </a:rPr>
              <a:t>(2002) aumentar el grado de cohesión social de las sociedades latinoamericanas actuando sobre las políticas públicas de educación, salud, administración de justicia, fiscalidad y empleo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s-ES" sz="2000" b="1" i="1" dirty="0" smtClean="0">
                <a:solidFill>
                  <a:srgbClr val="0A396D"/>
                </a:solidFill>
              </a:rPr>
              <a:t>COPOLAD</a:t>
            </a:r>
            <a:r>
              <a:rPr lang="es-ES" sz="2000" i="1" dirty="0" smtClean="0">
                <a:solidFill>
                  <a:srgbClr val="0A396D"/>
                </a:solidFill>
              </a:rPr>
              <a:t> </a:t>
            </a:r>
            <a:r>
              <a:rPr lang="es-ES" sz="2000" dirty="0" smtClean="0">
                <a:solidFill>
                  <a:srgbClr val="0A396D"/>
                </a:solidFill>
              </a:rPr>
              <a:t>(Cooperación entre América Latina y la Unión Europea en materia de Políticas sobre Drogas, 2001) consolidar el Mecanismo de Coordinación y Cooperación entre la UE y América Latina y el Caribe en materia de drogas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s-ES" sz="2000" b="1" i="1" dirty="0" smtClean="0">
                <a:solidFill>
                  <a:srgbClr val="0A396D"/>
                </a:solidFill>
              </a:rPr>
              <a:t>EURO Clima</a:t>
            </a:r>
            <a:r>
              <a:rPr lang="es-ES" sz="2000" i="1" dirty="0" smtClean="0">
                <a:solidFill>
                  <a:srgbClr val="0A396D"/>
                </a:solidFill>
              </a:rPr>
              <a:t> </a:t>
            </a:r>
            <a:r>
              <a:rPr lang="es-ES" sz="2000" dirty="0" smtClean="0">
                <a:solidFill>
                  <a:srgbClr val="0A396D"/>
                </a:solidFill>
              </a:rPr>
              <a:t>(Programa de cooperación regional contra el cambio climático 2009) cooperación y diálogo en materia de cambio climático.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s-ES" sz="2000" b="1" i="1" dirty="0" smtClean="0">
                <a:solidFill>
                  <a:srgbClr val="0A396D"/>
                </a:solidFill>
              </a:rPr>
              <a:t>EURO Solar </a:t>
            </a:r>
            <a:r>
              <a:rPr lang="es-ES" sz="2000" dirty="0" smtClean="0">
                <a:solidFill>
                  <a:srgbClr val="0A396D"/>
                </a:solidFill>
              </a:rPr>
              <a:t>(2010) acceso a fuentes renovables de energía eléctrica a comunidades rurales aisladas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s-ES" sz="2000" b="1" i="1" dirty="0" smtClean="0">
                <a:solidFill>
                  <a:srgbClr val="0A396D"/>
                </a:solidFill>
              </a:rPr>
              <a:t>RALCEA</a:t>
            </a:r>
            <a:r>
              <a:rPr lang="es-ES" sz="2000" i="1" dirty="0" smtClean="0">
                <a:solidFill>
                  <a:srgbClr val="0A396D"/>
                </a:solidFill>
              </a:rPr>
              <a:t> </a:t>
            </a:r>
            <a:r>
              <a:rPr lang="es-ES" sz="2000" dirty="0" smtClean="0">
                <a:solidFill>
                  <a:srgbClr val="0A396D"/>
                </a:solidFill>
              </a:rPr>
              <a:t>(Red Latinoamericana de Centros de Conocimiento de Gestión de Recursos Hídricos, 2010) políticas públicas orientadas a la valorización y el aprovechamiento sostenible del agua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s-ES" sz="2000" b="1" i="1" dirty="0" smtClean="0">
                <a:solidFill>
                  <a:srgbClr val="0A396D"/>
                </a:solidFill>
              </a:rPr>
              <a:t>Facilidad de Inversión en América Latina </a:t>
            </a:r>
            <a:r>
              <a:rPr lang="es-ES" sz="2000" dirty="0" smtClean="0">
                <a:solidFill>
                  <a:srgbClr val="0A396D"/>
                </a:solidFill>
              </a:rPr>
              <a:t>(2010) fomento a las inversiones de los gobiernos e instituciones públicas interconectividad de infraestructuras energéticas y de transporte; protección del medio ambiente y mitigación o adaptación al cambio climático; mejoramiento de la infraestructura de servicios sociales y apoyo a las Pymes</a:t>
            </a:r>
            <a:endParaRPr lang="es-ES" sz="2000" dirty="0">
              <a:solidFill>
                <a:srgbClr val="0A396D"/>
              </a:solidFill>
              <a:latin typeface="Calibri" panose="020F0502020204030204" pitchFamily="34" charset="0"/>
              <a:sym typeface="Gill Sans MT" pitchFamily="34" charset="0"/>
            </a:endParaRPr>
          </a:p>
        </p:txBody>
      </p:sp>
      <p:pic>
        <p:nvPicPr>
          <p:cNvPr id="5" name="Picture 2" descr="Centro servizi, assistenza, studi e formazione per l'ammodernamento delle P.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99" y="287785"/>
            <a:ext cx="1974354" cy="60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129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1883F-7111-4635-8524-189CE7421A0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Content Placeholder 6"/>
          <p:cNvSpPr txBox="1">
            <a:spLocks/>
          </p:cNvSpPr>
          <p:nvPr/>
        </p:nvSpPr>
        <p:spPr>
          <a:xfrm>
            <a:off x="828271" y="1430714"/>
            <a:ext cx="11492649" cy="40854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500">
                <a:solidFill>
                  <a:srgbClr val="333333"/>
                </a:solidFill>
                <a:latin typeface="+mn-lt"/>
                <a:ea typeface="+mn-ea"/>
                <a:cs typeface="+mn-cs"/>
                <a:sym typeface="Gill Sans MT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5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5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5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5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charset="0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s-ES" sz="2800" b="1" kern="0" dirty="0" smtClean="0">
                <a:solidFill>
                  <a:srgbClr val="0A396D"/>
                </a:solidFill>
              </a:rPr>
              <a:t>La Programación regional </a:t>
            </a:r>
            <a:r>
              <a:rPr lang="es-ES" sz="2800" b="1" kern="0" dirty="0">
                <a:solidFill>
                  <a:srgbClr val="0A396D"/>
                </a:solidFill>
              </a:rPr>
              <a:t>(</a:t>
            </a:r>
            <a:r>
              <a:rPr lang="es-ES" sz="2800" b="1" kern="0" dirty="0" smtClean="0">
                <a:solidFill>
                  <a:srgbClr val="0A396D"/>
                </a:solidFill>
              </a:rPr>
              <a:t>2014-2020)</a:t>
            </a:r>
            <a:endParaRPr lang="es-ES" sz="2800" b="1" kern="0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50557" y="1867147"/>
            <a:ext cx="11629107" cy="797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31790" indent="-331790">
              <a:defRPr/>
            </a:pPr>
            <a:r>
              <a:rPr lang="es-ES" sz="32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	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3200" b="1" dirty="0" smtClean="0">
                <a:solidFill>
                  <a:srgbClr val="0A396D"/>
                </a:solidFill>
                <a:latin typeface="Calibri" panose="020F0502020204030204" pitchFamily="34" charset="0"/>
              </a:rPr>
              <a:t>Sostenibilidad medioambiental y </a:t>
            </a:r>
            <a:r>
              <a:rPr lang="es-ES" sz="3200" b="1" dirty="0">
                <a:solidFill>
                  <a:srgbClr val="0A396D"/>
                </a:solidFill>
                <a:latin typeface="Calibri" panose="020F0502020204030204" pitchFamily="34" charset="0"/>
              </a:rPr>
              <a:t>cambio </a:t>
            </a:r>
            <a:r>
              <a:rPr lang="es-ES" sz="3200" b="1" dirty="0" smtClean="0">
                <a:solidFill>
                  <a:srgbClr val="0A396D"/>
                </a:solidFill>
                <a:latin typeface="Calibri" panose="020F0502020204030204" pitchFamily="34" charset="0"/>
              </a:rPr>
              <a:t>climático (300M€)</a:t>
            </a:r>
          </a:p>
          <a:p>
            <a:r>
              <a:rPr lang="es-ES" sz="32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Reducir </a:t>
            </a:r>
            <a:r>
              <a:rPr lang="es-ES" sz="3200" dirty="0">
                <a:solidFill>
                  <a:srgbClr val="0A396D"/>
                </a:solidFill>
                <a:latin typeface="Calibri" panose="020F0502020204030204" pitchFamily="34" charset="0"/>
              </a:rPr>
              <a:t>la pobreza de las </a:t>
            </a:r>
            <a:r>
              <a:rPr lang="es-ES" sz="32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poblaciones más </a:t>
            </a:r>
            <a:r>
              <a:rPr lang="es-ES" sz="3200" dirty="0">
                <a:solidFill>
                  <a:srgbClr val="0A396D"/>
                </a:solidFill>
                <a:latin typeface="Calibri" panose="020F0502020204030204" pitchFamily="34" charset="0"/>
              </a:rPr>
              <a:t>vulnerables mediante la promoción de </a:t>
            </a:r>
            <a:r>
              <a:rPr lang="es-ES" sz="32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un desarrollo </a:t>
            </a:r>
            <a:r>
              <a:rPr lang="es-ES" sz="3200" dirty="0">
                <a:solidFill>
                  <a:srgbClr val="0A396D"/>
                </a:solidFill>
                <a:latin typeface="Calibri" panose="020F0502020204030204" pitchFamily="34" charset="0"/>
              </a:rPr>
              <a:t>medioambientalmente sostenible y </a:t>
            </a:r>
            <a:r>
              <a:rPr lang="es-ES" sz="32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la mejora </a:t>
            </a:r>
            <a:r>
              <a:rPr lang="es-ES" sz="3200" dirty="0">
                <a:solidFill>
                  <a:srgbClr val="0A396D"/>
                </a:solidFill>
                <a:latin typeface="Calibri" panose="020F0502020204030204" pitchFamily="34" charset="0"/>
              </a:rPr>
              <a:t>de la capacidad para hacer frente a </a:t>
            </a:r>
            <a:r>
              <a:rPr lang="es-ES" sz="32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las catástrofes </a:t>
            </a:r>
            <a:r>
              <a:rPr lang="es-ES" sz="3200" dirty="0">
                <a:solidFill>
                  <a:srgbClr val="0A396D"/>
                </a:solidFill>
                <a:latin typeface="Calibri" panose="020F0502020204030204" pitchFamily="34" charset="0"/>
              </a:rPr>
              <a:t>naturales y al cambio </a:t>
            </a:r>
            <a:r>
              <a:rPr lang="es-ES" sz="32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climático</a:t>
            </a:r>
          </a:p>
          <a:p>
            <a:endParaRPr lang="es-ES" sz="3200" b="1" dirty="0" smtClean="0">
              <a:solidFill>
                <a:srgbClr val="0A396D"/>
              </a:solidFill>
              <a:latin typeface="Calibri" panose="020F0502020204030204" pitchFamily="34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3200" b="1" dirty="0" smtClean="0">
                <a:solidFill>
                  <a:srgbClr val="0A396D"/>
                </a:solidFill>
                <a:latin typeface="Calibri" panose="020F0502020204030204" pitchFamily="34" charset="0"/>
              </a:rPr>
              <a:t>Crecimiento </a:t>
            </a:r>
            <a:r>
              <a:rPr lang="es-ES" sz="3200" b="1" dirty="0">
                <a:solidFill>
                  <a:srgbClr val="0A396D"/>
                </a:solidFill>
                <a:latin typeface="Calibri" panose="020F0502020204030204" pitchFamily="34" charset="0"/>
              </a:rPr>
              <a:t>sostenible e integral para el desarrollo humano (215M€)</a:t>
            </a:r>
          </a:p>
          <a:p>
            <a:r>
              <a:rPr lang="es-ES" sz="3200" dirty="0">
                <a:solidFill>
                  <a:srgbClr val="0A396D"/>
                </a:solidFill>
                <a:latin typeface="Calibri" panose="020F0502020204030204" pitchFamily="34" charset="0"/>
              </a:rPr>
              <a:t>Reducción de la pobreza por medio de un crecimiento económico más inclusivo y sostenible en América Latina</a:t>
            </a:r>
          </a:p>
          <a:p>
            <a:endParaRPr lang="it-IT" sz="3200" dirty="0">
              <a:solidFill>
                <a:srgbClr val="0A396D"/>
              </a:solidFill>
              <a:latin typeface="Calibri" panose="020F0502020204030204" pitchFamily="34" charset="0"/>
              <a:sym typeface="Gill Sans MT" pitchFamily="34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3200" b="1" dirty="0">
                <a:solidFill>
                  <a:srgbClr val="0A396D"/>
                </a:solidFill>
                <a:latin typeface="Calibri" panose="020F0502020204030204" pitchFamily="34" charset="0"/>
              </a:rPr>
              <a:t>Educación superior (163M€)</a:t>
            </a:r>
          </a:p>
          <a:p>
            <a:r>
              <a:rPr lang="es-ES" sz="3200" dirty="0">
                <a:solidFill>
                  <a:srgbClr val="0A396D"/>
                </a:solidFill>
                <a:latin typeface="Calibri" panose="020F0502020204030204" pitchFamily="34" charset="0"/>
              </a:rPr>
              <a:t>Promocionar la cooperación académica y los intercambios en la educación superior entre la UE y América Latina (Erasmus</a:t>
            </a:r>
            <a:r>
              <a:rPr lang="es-ES" sz="32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+)</a:t>
            </a:r>
          </a:p>
          <a:p>
            <a:endParaRPr lang="es-ES" sz="3200" dirty="0">
              <a:solidFill>
                <a:srgbClr val="0A396D"/>
              </a:solidFill>
              <a:latin typeface="Calibri" panose="020F0502020204030204" pitchFamily="34" charset="0"/>
              <a:sym typeface="Gill Sans MT" pitchFamily="34" charset="0"/>
            </a:endParaRPr>
          </a:p>
        </p:txBody>
      </p:sp>
      <p:pic>
        <p:nvPicPr>
          <p:cNvPr id="5" name="Picture 2" descr="Centro servizi, assistenza, studi e formazione per l'ammodernamento delle P.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99" y="287785"/>
            <a:ext cx="1974354" cy="60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129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1883F-7111-4635-8524-189CE7421A0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Content Placeholder 6"/>
          <p:cNvSpPr txBox="1">
            <a:spLocks/>
          </p:cNvSpPr>
          <p:nvPr/>
        </p:nvSpPr>
        <p:spPr>
          <a:xfrm>
            <a:off x="828271" y="1430714"/>
            <a:ext cx="11492649" cy="40854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500">
                <a:solidFill>
                  <a:srgbClr val="333333"/>
                </a:solidFill>
                <a:latin typeface="+mn-lt"/>
                <a:ea typeface="+mn-ea"/>
                <a:cs typeface="+mn-cs"/>
                <a:sym typeface="Gill Sans MT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5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5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5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5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A7AAAB"/>
                </a:solidFill>
                <a:latin typeface="+mn-lt"/>
                <a:ea typeface="+mn-ea"/>
                <a:cs typeface="+mn-cs"/>
                <a:sym typeface="Gill Sans MT" charset="0"/>
              </a:defRPr>
            </a:lvl9pPr>
          </a:lstStyle>
          <a:p>
            <a:pPr marL="0" indent="0">
              <a:buNone/>
              <a:defRPr/>
            </a:pPr>
            <a:r>
              <a:rPr lang="es-ES" sz="2800" b="1" kern="0" dirty="0">
                <a:solidFill>
                  <a:srgbClr val="0A396D"/>
                </a:solidFill>
              </a:rPr>
              <a:t>La Programación regional (2014-2020</a:t>
            </a:r>
            <a:r>
              <a:rPr lang="es-ES" sz="2800" b="1" kern="0" dirty="0" smtClean="0">
                <a:solidFill>
                  <a:srgbClr val="0A396D"/>
                </a:solidFill>
              </a:rPr>
              <a:t>)</a:t>
            </a:r>
            <a:endParaRPr lang="en-US" sz="2709" kern="0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50557" y="1867147"/>
            <a:ext cx="11629107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31790" indent="-331790">
              <a:defRPr/>
            </a:pPr>
            <a:r>
              <a:rPr lang="es-ES" sz="3200" dirty="0" smtClean="0">
                <a:latin typeface="Calibri" panose="020F0502020204030204" pitchFamily="34" charset="0"/>
              </a:rPr>
              <a:t>	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3200" b="1" dirty="0" smtClean="0">
                <a:solidFill>
                  <a:srgbClr val="0A396D"/>
                </a:solidFill>
                <a:latin typeface="Calibri" panose="020F0502020204030204" pitchFamily="34" charset="0"/>
              </a:rPr>
              <a:t>Nexo </a:t>
            </a:r>
            <a:r>
              <a:rPr lang="es-ES" sz="3200" b="1" dirty="0">
                <a:solidFill>
                  <a:srgbClr val="0A396D"/>
                </a:solidFill>
                <a:latin typeface="Calibri" panose="020F0502020204030204" pitchFamily="34" charset="0"/>
              </a:rPr>
              <a:t>entre </a:t>
            </a:r>
            <a:r>
              <a:rPr lang="es-ES" sz="3200" b="1" dirty="0" smtClean="0">
                <a:solidFill>
                  <a:srgbClr val="0A396D"/>
                </a:solidFill>
                <a:latin typeface="Calibri" panose="020F0502020204030204" pitchFamily="34" charset="0"/>
              </a:rPr>
              <a:t>seguridad y desarrollo (70M€)</a:t>
            </a:r>
            <a:endParaRPr lang="es-ES" sz="3200" b="1" dirty="0">
              <a:solidFill>
                <a:srgbClr val="0A396D"/>
              </a:solidFill>
              <a:latin typeface="Calibri" panose="020F0502020204030204" pitchFamily="34" charset="0"/>
            </a:endParaRPr>
          </a:p>
          <a:p>
            <a:r>
              <a:rPr lang="es-ES" sz="3200" dirty="0">
                <a:solidFill>
                  <a:srgbClr val="0A396D"/>
                </a:solidFill>
                <a:latin typeface="Calibri" panose="020F0502020204030204" pitchFamily="34" charset="0"/>
              </a:rPr>
              <a:t>Reforzar la capacidad de los Estados </a:t>
            </a:r>
            <a:r>
              <a:rPr lang="es-ES" sz="32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para garantizar </a:t>
            </a:r>
            <a:r>
              <a:rPr lang="es-ES" sz="3200" dirty="0">
                <a:solidFill>
                  <a:srgbClr val="0A396D"/>
                </a:solidFill>
                <a:latin typeface="Calibri" panose="020F0502020204030204" pitchFamily="34" charset="0"/>
              </a:rPr>
              <a:t>de manera eficaz unas condiciones </a:t>
            </a:r>
            <a:r>
              <a:rPr lang="es-ES" sz="32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de seguridad </a:t>
            </a:r>
            <a:r>
              <a:rPr lang="es-ES" sz="3200" dirty="0">
                <a:solidFill>
                  <a:srgbClr val="0A396D"/>
                </a:solidFill>
                <a:latin typeface="Calibri" panose="020F0502020204030204" pitchFamily="34" charset="0"/>
              </a:rPr>
              <a:t>propicias para el desarrollo </a:t>
            </a:r>
            <a:r>
              <a:rPr lang="es-ES" sz="32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inclusivo</a:t>
            </a:r>
          </a:p>
          <a:p>
            <a:endParaRPr lang="it-IT" sz="3200" dirty="0">
              <a:solidFill>
                <a:srgbClr val="0A396D"/>
              </a:solidFill>
              <a:latin typeface="Calibri" panose="020F0502020204030204" pitchFamily="34" charset="0"/>
              <a:sym typeface="Gill Sans MT" pitchFamily="34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3200" b="1" dirty="0">
                <a:solidFill>
                  <a:srgbClr val="0A396D"/>
                </a:solidFill>
                <a:latin typeface="Calibri" panose="020F0502020204030204" pitchFamily="34" charset="0"/>
              </a:rPr>
              <a:t>Mejora de la gobernabilidad, </a:t>
            </a:r>
            <a:r>
              <a:rPr lang="es-ES" sz="3200" b="1" dirty="0" smtClean="0">
                <a:solidFill>
                  <a:srgbClr val="0A396D"/>
                </a:solidFill>
                <a:latin typeface="Calibri" panose="020F0502020204030204" pitchFamily="34" charset="0"/>
              </a:rPr>
              <a:t>la rendición </a:t>
            </a:r>
            <a:r>
              <a:rPr lang="es-ES" sz="3200" b="1" dirty="0">
                <a:solidFill>
                  <a:srgbClr val="0A396D"/>
                </a:solidFill>
                <a:latin typeface="Calibri" panose="020F0502020204030204" pitchFamily="34" charset="0"/>
              </a:rPr>
              <a:t>de cuentas y la equidad </a:t>
            </a:r>
            <a:r>
              <a:rPr lang="es-ES" sz="3200" b="1" dirty="0" smtClean="0">
                <a:solidFill>
                  <a:srgbClr val="0A396D"/>
                </a:solidFill>
                <a:latin typeface="Calibri" panose="020F0502020204030204" pitchFamily="34" charset="0"/>
              </a:rPr>
              <a:t>social (42M€)</a:t>
            </a:r>
            <a:endParaRPr lang="es-ES" sz="3200" b="1" dirty="0">
              <a:solidFill>
                <a:srgbClr val="0A396D"/>
              </a:solidFill>
              <a:latin typeface="Calibri" panose="020F0502020204030204" pitchFamily="34" charset="0"/>
            </a:endParaRPr>
          </a:p>
          <a:p>
            <a:r>
              <a:rPr lang="es-ES" sz="3200" dirty="0">
                <a:solidFill>
                  <a:srgbClr val="0A396D"/>
                </a:solidFill>
                <a:latin typeface="Calibri" panose="020F0502020204030204" pitchFamily="34" charset="0"/>
              </a:rPr>
              <a:t>Reforzar la rendición de cuentas y la </a:t>
            </a:r>
            <a:r>
              <a:rPr lang="es-ES" sz="32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capacidad de </a:t>
            </a:r>
            <a:r>
              <a:rPr lang="es-ES" sz="3200" dirty="0">
                <a:solidFill>
                  <a:srgbClr val="0A396D"/>
                </a:solidFill>
                <a:latin typeface="Calibri" panose="020F0502020204030204" pitchFamily="34" charset="0"/>
              </a:rPr>
              <a:t>las instituciones y administraciones </a:t>
            </a:r>
            <a:r>
              <a:rPr lang="es-ES" sz="32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públicas para </a:t>
            </a:r>
            <a:r>
              <a:rPr lang="es-ES" sz="3200" dirty="0">
                <a:solidFill>
                  <a:srgbClr val="0A396D"/>
                </a:solidFill>
                <a:latin typeface="Calibri" panose="020F0502020204030204" pitchFamily="34" charset="0"/>
              </a:rPr>
              <a:t>prestar unos servicios de </a:t>
            </a:r>
            <a:r>
              <a:rPr lang="es-ES" sz="32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calidad</a:t>
            </a:r>
          </a:p>
          <a:p>
            <a:endParaRPr lang="it-IT" sz="3200" dirty="0">
              <a:solidFill>
                <a:srgbClr val="0A396D"/>
              </a:solidFill>
              <a:latin typeface="Calibri" panose="020F0502020204030204" pitchFamily="34" charset="0"/>
              <a:sym typeface="Gill Sans MT" pitchFamily="34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3200" b="1" dirty="0">
                <a:solidFill>
                  <a:srgbClr val="0A396D"/>
                </a:solidFill>
                <a:latin typeface="Calibri" panose="020F0502020204030204" pitchFamily="34" charset="0"/>
              </a:rPr>
              <a:t>Medidas de apoyo (15M€)</a:t>
            </a:r>
          </a:p>
          <a:p>
            <a:r>
              <a:rPr lang="es-ES" sz="3200" dirty="0">
                <a:solidFill>
                  <a:srgbClr val="0A396D"/>
                </a:solidFill>
                <a:latin typeface="Calibri" panose="020F0502020204030204" pitchFamily="34" charset="0"/>
              </a:rPr>
              <a:t>Proporcionar asistencia técnica y </a:t>
            </a:r>
            <a:r>
              <a:rPr lang="es-ES" sz="3200" dirty="0" smtClean="0">
                <a:solidFill>
                  <a:srgbClr val="0A396D"/>
                </a:solidFill>
                <a:latin typeface="Calibri" panose="020F0502020204030204" pitchFamily="34" charset="0"/>
              </a:rPr>
              <a:t>capacitación</a:t>
            </a:r>
            <a:endParaRPr lang="es-ES" sz="3200" dirty="0">
              <a:solidFill>
                <a:srgbClr val="0A396D"/>
              </a:solidFill>
              <a:latin typeface="Calibri" panose="020F0502020204030204" pitchFamily="34" charset="0"/>
              <a:sym typeface="Gill Sans MT" pitchFamily="34" charset="0"/>
            </a:endParaRPr>
          </a:p>
        </p:txBody>
      </p:sp>
      <p:pic>
        <p:nvPicPr>
          <p:cNvPr id="5" name="Picture 2" descr="Centro servizi, assistenza, studi e formazione per l'ammodernamento delle P.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99" y="287785"/>
            <a:ext cx="1974354" cy="60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265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ortad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D4C92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B2C7"/>
      </a:accent5>
      <a:accent6>
        <a:srgbClr val="2D2D8A"/>
      </a:accent6>
      <a:hlink>
        <a:srgbClr val="009999"/>
      </a:hlink>
      <a:folHlink>
        <a:srgbClr val="99CC00"/>
      </a:folHlink>
    </a:clrScheme>
    <a:fontScheme name="Portada">
      <a:majorFont>
        <a:latin typeface="Gill Sans MT"/>
        <a:ea typeface="メイリオ ボールド イタリック"/>
        <a:cs typeface="メイリオ ボールド イタリック"/>
      </a:majorFont>
      <a:minorFont>
        <a:latin typeface="Gill Sans"/>
        <a:ea typeface="メイリオ ボールド イタリック"/>
        <a:cs typeface="メイリオ ボールド イタリ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メイリオ ボールド イタリック" charset="0"/>
            <a:cs typeface="メイリオ ボールド イタリック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メイリオ ボールド イタリック" charset="0"/>
            <a:cs typeface="メイリオ ボールド イタリック" charset="0"/>
            <a:sym typeface="Gill Sans" charset="0"/>
          </a:defRPr>
        </a:defPPr>
      </a:lstStyle>
    </a:lnDef>
  </a:objectDefaults>
  <a:extraClrSchemeLst>
    <a:extraClrScheme>
      <a:clrScheme name="Portad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apo indic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iapo indice">
      <a:majorFont>
        <a:latin typeface="Gill Sans"/>
        <a:ea typeface="メイリオ ボールド イタリック"/>
        <a:cs typeface="メイリオ ボールド イタリック"/>
      </a:majorFont>
      <a:minorFont>
        <a:latin typeface="Gill Sans MT"/>
        <a:ea typeface="メイリオ ボールド イタリック"/>
        <a:cs typeface="メイリオ ボールド イタリ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メイリオ ボールド イタリック" charset="0"/>
            <a:cs typeface="メイリオ ボールド イタリック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メイリオ ボールド イタリック" charset="0"/>
            <a:cs typeface="メイリオ ボールド イタリック" charset="0"/>
            <a:sym typeface="Gill Sans" charset="0"/>
          </a:defRPr>
        </a:defPPr>
      </a:lstStyle>
    </a:lnDef>
  </a:objectDefaults>
  <a:extraClrSchemeLst>
    <a:extraClrScheme>
      <a:clrScheme name="Diapo ind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ntraportada">
  <a:themeElements>
    <a:clrScheme name="Contraportad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traportada">
      <a:majorFont>
        <a:latin typeface="Gill Sans"/>
        <a:ea typeface="メイリオ ボールド イタリック"/>
        <a:cs typeface="メイリオ ボールド イタリック"/>
      </a:majorFont>
      <a:minorFont>
        <a:latin typeface="Gill Sans MT"/>
        <a:ea typeface="メイリオ ボールド イタリック"/>
        <a:cs typeface="メイリオ ボールド イタリ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メイリオ ボールド イタリック" charset="0"/>
            <a:cs typeface="メイリオ ボールド イタリック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メイリオ ボールド イタリック" charset="0"/>
            <a:cs typeface="メイリオ ボールド イタリック" charset="0"/>
            <a:sym typeface="Gill Sans" charset="0"/>
          </a:defRPr>
        </a:defPPr>
      </a:lstStyle>
    </a:lnDef>
  </a:objectDefaults>
  <a:extraClrSchemeLst>
    <a:extraClrScheme>
      <a:clrScheme name="Contraportad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10573</TotalTime>
  <Pages>0</Pages>
  <Words>1179</Words>
  <Characters>0</Characters>
  <Application>Microsoft Office PowerPoint</Application>
  <PresentationFormat>Personalizado</PresentationFormat>
  <Lines>0</Lines>
  <Paragraphs>460</Paragraphs>
  <Slides>28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28</vt:i4>
      </vt:variant>
    </vt:vector>
  </HeadingPairs>
  <TitlesOfParts>
    <vt:vector size="31" baseType="lpstr">
      <vt:lpstr>Portada</vt:lpstr>
      <vt:lpstr>Diapo indice</vt:lpstr>
      <vt:lpstr>Contraportada</vt:lpstr>
      <vt:lpstr>Cooperación Regional UE – América Latina Lineamientos  Bogotá, 2 de junio 2015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programa EUROsocial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en ARGENTINA</vt:lpstr>
      <vt:lpstr>Presentación de PowerPoint</vt:lpstr>
      <vt:lpstr>en COLOMBIA</vt:lpstr>
      <vt:lpstr>Presentación de PowerPoint</vt:lpstr>
      <vt:lpstr>en GUATEMALA</vt:lpstr>
      <vt:lpstr>Presentación de PowerPoint</vt:lpstr>
      <vt:lpstr>en MExico</vt:lpstr>
      <vt:lpstr>Presentación de PowerPoint</vt:lpstr>
      <vt:lpstr>A NIVEL TRANSFRONTERIZO</vt:lpstr>
      <vt:lpstr>Presentación de PowerPoint</vt:lpstr>
      <vt:lpstr>GRACIAS www.formez.it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de la presentación -Subtítulo de la presentación-</dc:title>
  <dc:creator>Iván</dc:creator>
  <cp:lastModifiedBy>Paolo</cp:lastModifiedBy>
  <cp:revision>453</cp:revision>
  <cp:lastPrinted>2012-03-05T13:08:24Z</cp:lastPrinted>
  <dcterms:created xsi:type="dcterms:W3CDTF">2012-12-13T19:25:35Z</dcterms:created>
  <dcterms:modified xsi:type="dcterms:W3CDTF">2015-06-02T14:21:53Z</dcterms:modified>
</cp:coreProperties>
</file>