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6"/>
  </p:notesMasterIdLst>
  <p:sldIdLst>
    <p:sldId id="256" r:id="rId2"/>
    <p:sldId id="257" r:id="rId3"/>
    <p:sldId id="258" r:id="rId4"/>
    <p:sldId id="335" r:id="rId5"/>
    <p:sldId id="260" r:id="rId6"/>
    <p:sldId id="296" r:id="rId7"/>
    <p:sldId id="307" r:id="rId8"/>
    <p:sldId id="290" r:id="rId9"/>
    <p:sldId id="305" r:id="rId10"/>
    <p:sldId id="291" r:id="rId11"/>
    <p:sldId id="292" r:id="rId12"/>
    <p:sldId id="293" r:id="rId13"/>
    <p:sldId id="304" r:id="rId14"/>
    <p:sldId id="294" r:id="rId15"/>
    <p:sldId id="308" r:id="rId16"/>
    <p:sldId id="306" r:id="rId17"/>
    <p:sldId id="310" r:id="rId18"/>
    <p:sldId id="309" r:id="rId19"/>
    <p:sldId id="318" r:id="rId20"/>
    <p:sldId id="319" r:id="rId21"/>
    <p:sldId id="322" r:id="rId22"/>
    <p:sldId id="316" r:id="rId23"/>
    <p:sldId id="337" r:id="rId24"/>
    <p:sldId id="339" r:id="rId25"/>
    <p:sldId id="320" r:id="rId26"/>
    <p:sldId id="341" r:id="rId27"/>
    <p:sldId id="317" r:id="rId28"/>
    <p:sldId id="321" r:id="rId29"/>
    <p:sldId id="323" r:id="rId30"/>
    <p:sldId id="311" r:id="rId31"/>
    <p:sldId id="269" r:id="rId32"/>
    <p:sldId id="271" r:id="rId33"/>
    <p:sldId id="272" r:id="rId34"/>
    <p:sldId id="315" r:id="rId35"/>
    <p:sldId id="275" r:id="rId36"/>
    <p:sldId id="326" r:id="rId37"/>
    <p:sldId id="325" r:id="rId38"/>
    <p:sldId id="278" r:id="rId39"/>
    <p:sldId id="330" r:id="rId40"/>
    <p:sldId id="331" r:id="rId41"/>
    <p:sldId id="279" r:id="rId42"/>
    <p:sldId id="286" r:id="rId43"/>
    <p:sldId id="333" r:id="rId44"/>
    <p:sldId id="342" r:id="rId4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03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3EBA35-8C65-604C-AF34-F4585F9BF843}" type="datetimeFigureOut">
              <a:rPr lang="en-US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B0-A818-FF4B-A375-1CC005F0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u="sng"/>
              <a:t>Síntesis</a:t>
            </a:r>
            <a:r>
              <a:rPr lang="en" sz="300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Seminario Enfoque Territorial del Desarrollo Local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Jean Bossuyt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Palabras</a:t>
            </a:r>
            <a:r>
              <a:rPr lang="en-US" sz="2800" dirty="0" smtClean="0"/>
              <a:t> </a:t>
            </a:r>
            <a:r>
              <a:rPr lang="en-US" sz="2800" dirty="0" err="1" smtClean="0"/>
              <a:t>abstractas</a:t>
            </a:r>
            <a:r>
              <a:rPr lang="en-US" sz="2800" dirty="0" smtClean="0"/>
              <a:t>…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realidades</a:t>
            </a:r>
            <a:r>
              <a:rPr lang="en-US" sz="2800" dirty="0" smtClean="0"/>
              <a:t> </a:t>
            </a:r>
            <a:r>
              <a:rPr lang="en-US" sz="2800" dirty="0" err="1" smtClean="0"/>
              <a:t>concretas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DESARROLLO INTEGRADO</a:t>
            </a:r>
          </a:p>
          <a:p>
            <a:endParaRPr lang="en-US" dirty="0"/>
          </a:p>
          <a:p>
            <a:r>
              <a:rPr lang="en-US" dirty="0" smtClean="0"/>
              <a:t>   SI…. PERO EN REALIDAD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200" y="161987"/>
            <a:ext cx="6426024" cy="481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383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LUCHA SECTORIAL - TERRITORIAL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312" y="1063362"/>
            <a:ext cx="5934075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87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err="1" smtClean="0">
                <a:solidFill>
                  <a:srgbClr val="000090"/>
                </a:solidFill>
              </a:rPr>
              <a:t>Apoyar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lógicas</a:t>
            </a:r>
            <a:r>
              <a:rPr lang="en-US" b="1" dirty="0">
                <a:solidFill>
                  <a:srgbClr val="000090"/>
                </a:solidFill>
              </a:rPr>
              <a:t> de </a:t>
            </a:r>
            <a:r>
              <a:rPr lang="en-US" b="1" dirty="0" smtClean="0">
                <a:solidFill>
                  <a:srgbClr val="000090"/>
                </a:solidFill>
              </a:rPr>
              <a:t>ETLD </a:t>
            </a:r>
          </a:p>
          <a:p>
            <a:endParaRPr lang="en-US" dirty="0"/>
          </a:p>
          <a:p>
            <a:r>
              <a:rPr lang="en-US" sz="2800" dirty="0" err="1" smtClean="0"/>
              <a:t>Significa</a:t>
            </a:r>
            <a:r>
              <a:rPr lang="en-US" sz="2800" dirty="0" smtClean="0"/>
              <a:t> </a:t>
            </a:r>
            <a:r>
              <a:rPr lang="en-US" sz="2800" dirty="0" err="1" smtClean="0"/>
              <a:t>tambien</a:t>
            </a:r>
            <a:r>
              <a:rPr lang="en-US" sz="2800" dirty="0" smtClean="0"/>
              <a:t> </a:t>
            </a:r>
            <a:r>
              <a:rPr lang="en-US" sz="2800" dirty="0" err="1" smtClean="0"/>
              <a:t>asegurar</a:t>
            </a:r>
            <a:r>
              <a:rPr lang="en-US" sz="2800" dirty="0" smtClean="0"/>
              <a:t> “</a:t>
            </a:r>
            <a:r>
              <a:rPr lang="en-US" sz="2800" err="1" smtClean="0"/>
              <a:t>coherencia</a:t>
            </a:r>
            <a:r>
              <a:rPr lang="en-US" sz="2800" smtClean="0"/>
              <a:t> territorial" 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/>
              <a:t>E</a:t>
            </a:r>
            <a:r>
              <a:rPr lang="en-US" sz="2800" dirty="0" smtClean="0"/>
              <a:t>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políticas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públicas</a:t>
            </a:r>
            <a:r>
              <a:rPr lang="en-US" sz="2800" dirty="0" smtClean="0"/>
              <a:t> del </a:t>
            </a:r>
            <a:r>
              <a:rPr lang="en-US" sz="2800" dirty="0" err="1" smtClean="0"/>
              <a:t>gobierno</a:t>
            </a:r>
            <a:r>
              <a:rPr lang="en-US" sz="2800" dirty="0" smtClean="0"/>
              <a:t> central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políticas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cooperaciones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palabra</a:t>
            </a:r>
            <a:r>
              <a:rPr lang="en-US" dirty="0" smtClean="0"/>
              <a:t> </a:t>
            </a:r>
            <a:r>
              <a:rPr lang="en-US" dirty="0" err="1" smtClean="0"/>
              <a:t>abstracta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ETDL   =    “MULTI-NIVEL</a:t>
            </a:r>
            <a:endParaRPr lang="en-US" dirty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pero</a:t>
            </a:r>
            <a:r>
              <a:rPr lang="en-US" dirty="0" smtClean="0"/>
              <a:t> RIESGOS</a:t>
            </a:r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229600" cy="430353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Localización</a:t>
            </a:r>
            <a:r>
              <a:rPr lang="en-US" dirty="0" smtClean="0"/>
              <a:t> de </a:t>
            </a:r>
            <a:r>
              <a:rPr lang="en-US" dirty="0" err="1" smtClean="0"/>
              <a:t>politicas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Hyperlocalismo</a:t>
            </a: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ETDL </a:t>
            </a:r>
            <a:r>
              <a:rPr lang="en-US" dirty="0" err="1" smtClean="0"/>
              <a:t>limitado</a:t>
            </a:r>
            <a:r>
              <a:rPr lang="en-US" dirty="0" smtClean="0"/>
              <a:t> a la </a:t>
            </a:r>
            <a:r>
              <a:rPr lang="en-US" dirty="0" err="1" smtClean="0"/>
              <a:t>jurisdicción</a:t>
            </a: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Desvinculación</a:t>
            </a:r>
            <a:r>
              <a:rPr lang="en-US" dirty="0" smtClean="0"/>
              <a:t> con lo </a:t>
            </a:r>
            <a:r>
              <a:rPr lang="en-US" dirty="0" err="1" smtClean="0"/>
              <a:t>nacional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54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CLAVES del “ETLD”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Endogeno</a:t>
            </a:r>
            <a:r>
              <a:rPr lang="en-US" dirty="0" smtClean="0"/>
              <a:t>  (</a:t>
            </a:r>
            <a:r>
              <a:rPr lang="en-US" dirty="0" err="1" smtClean="0"/>
              <a:t>implicaciones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protagonismo</a:t>
            </a:r>
            <a:r>
              <a:rPr lang="en-US" dirty="0" smtClean="0"/>
              <a:t> y </a:t>
            </a:r>
            <a:r>
              <a:rPr lang="en-US" dirty="0" err="1" smtClean="0"/>
              <a:t>recursos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Multi-actor e </a:t>
            </a:r>
            <a:r>
              <a:rPr lang="en-US" dirty="0" err="1" smtClean="0"/>
              <a:t>inclusivo</a:t>
            </a: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Nocion</a:t>
            </a:r>
            <a:r>
              <a:rPr lang="en-US" dirty="0" smtClean="0"/>
              <a:t> de “</a:t>
            </a:r>
            <a:r>
              <a:rPr lang="en-US" dirty="0" err="1" smtClean="0"/>
              <a:t>territorio</a:t>
            </a:r>
            <a:r>
              <a:rPr lang="en-US" dirty="0" smtClean="0"/>
              <a:t>” </a:t>
            </a:r>
            <a:r>
              <a:rPr lang="en-US" dirty="0" err="1" smtClean="0"/>
              <a:t>abierto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7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03 at 21.2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78222"/>
          </a:xfrm>
        </p:spPr>
        <p:txBody>
          <a:bodyPr/>
          <a:lstStyle/>
          <a:p>
            <a:r>
              <a:rPr lang="en-US" dirty="0" smtClean="0"/>
              <a:t>Mas claves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4200"/>
            <a:ext cx="8229600" cy="434163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Potencialidades</a:t>
            </a:r>
            <a:r>
              <a:rPr lang="en-US" dirty="0" smtClean="0"/>
              <a:t> del </a:t>
            </a:r>
            <a:r>
              <a:rPr lang="en-US" dirty="0" err="1" smtClean="0"/>
              <a:t>territorio</a:t>
            </a:r>
            <a:r>
              <a:rPr lang="en-US" dirty="0" smtClean="0"/>
              <a:t> - </a:t>
            </a:r>
            <a:r>
              <a:rPr lang="en-US" dirty="0" err="1" smtClean="0"/>
              <a:t>Competividad</a:t>
            </a:r>
            <a:r>
              <a:rPr lang="en-US" dirty="0" smtClean="0"/>
              <a:t> a multiples </a:t>
            </a:r>
            <a:r>
              <a:rPr lang="en-US" dirty="0" err="1" smtClean="0"/>
              <a:t>niveles</a:t>
            </a: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Noción</a:t>
            </a:r>
            <a:r>
              <a:rPr lang="en-US" dirty="0" smtClean="0"/>
              <a:t> </a:t>
            </a:r>
            <a:r>
              <a:rPr lang="en-US" dirty="0" err="1" smtClean="0"/>
              <a:t>amplia</a:t>
            </a:r>
            <a:r>
              <a:rPr lang="en-US" dirty="0" smtClean="0"/>
              <a:t> de “</a:t>
            </a:r>
            <a:r>
              <a:rPr lang="en-US" dirty="0" err="1" smtClean="0"/>
              <a:t>desarrollo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Construcción</a:t>
            </a:r>
            <a:r>
              <a:rPr lang="en-US" dirty="0" smtClean="0"/>
              <a:t> de lo </a:t>
            </a:r>
            <a:r>
              <a:rPr lang="en-US" dirty="0" err="1" smtClean="0"/>
              <a:t>público</a:t>
            </a:r>
            <a:r>
              <a:rPr lang="en-US" dirty="0" smtClean="0"/>
              <a:t> en lo local  … </a:t>
            </a:r>
            <a:r>
              <a:rPr lang="en-US" b="1" i="1" dirty="0" smtClean="0">
                <a:solidFill>
                  <a:srgbClr val="800000"/>
                </a:solidFill>
              </a:rPr>
              <a:t>y </a:t>
            </a:r>
            <a:r>
              <a:rPr lang="en-US" b="1" i="1" dirty="0" err="1" smtClean="0">
                <a:solidFill>
                  <a:srgbClr val="800000"/>
                </a:solidFill>
              </a:rPr>
              <a:t>es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por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eso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que</a:t>
            </a:r>
            <a:r>
              <a:rPr lang="en-US" b="1" i="1" dirty="0" smtClean="0">
                <a:solidFill>
                  <a:srgbClr val="800000"/>
                </a:solidFill>
              </a:rPr>
              <a:t> los </a:t>
            </a:r>
            <a:r>
              <a:rPr lang="en-US" b="1" i="1" dirty="0" err="1" smtClean="0">
                <a:solidFill>
                  <a:srgbClr val="800000"/>
                </a:solidFill>
              </a:rPr>
              <a:t>gobiernos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subnacionales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juegan</a:t>
            </a:r>
            <a:r>
              <a:rPr lang="en-US" b="1" i="1" dirty="0" smtClean="0">
                <a:solidFill>
                  <a:srgbClr val="800000"/>
                </a:solidFill>
              </a:rPr>
              <a:t> un </a:t>
            </a:r>
            <a:r>
              <a:rPr lang="en-US" b="1" i="1" dirty="0" err="1" smtClean="0">
                <a:solidFill>
                  <a:srgbClr val="800000"/>
                </a:solidFill>
              </a:rPr>
              <a:t>papel</a:t>
            </a:r>
            <a:r>
              <a:rPr lang="en-US" b="1" i="1" dirty="0" smtClean="0">
                <a:solidFill>
                  <a:srgbClr val="800000"/>
                </a:solidFill>
              </a:rPr>
              <a:t> clave</a:t>
            </a:r>
          </a:p>
          <a:p>
            <a:pPr marL="457200" indent="-457200">
              <a:buFont typeface="Wingdings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rgbClr val="800000"/>
              </a:solidFill>
            </a:endParaRPr>
          </a:p>
          <a:p>
            <a:endParaRPr lang="en-US" b="1" i="1" dirty="0" smtClean="0">
              <a:solidFill>
                <a:srgbClr val="8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endParaRPr lang="en-US" b="1" i="1" dirty="0">
              <a:solidFill>
                <a:srgbClr val="8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endParaRPr lang="en-US" b="1" i="1" dirty="0" smtClean="0">
              <a:solidFill>
                <a:srgbClr val="8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endParaRPr lang="en-US" b="1" i="1" dirty="0">
              <a:solidFill>
                <a:srgbClr val="8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475" y="935125"/>
            <a:ext cx="5465025" cy="40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596900" y="53575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/>
              <a:t>Un </a:t>
            </a:r>
            <a:r>
              <a:rPr lang="en-US" sz="2800" dirty="0" err="1" smtClean="0"/>
              <a:t>buen</a:t>
            </a:r>
            <a:r>
              <a:rPr lang="en-US" sz="2800" dirty="0" smtClean="0"/>
              <a:t> </a:t>
            </a:r>
            <a:r>
              <a:rPr lang="en-US" sz="2800" dirty="0" err="1" smtClean="0"/>
              <a:t>baile</a:t>
            </a:r>
            <a:r>
              <a:rPr lang="en-US" sz="2800" dirty="0" smtClean="0"/>
              <a:t> </a:t>
            </a:r>
            <a:r>
              <a:rPr lang="en-US" sz="2800" dirty="0" err="1" smtClean="0"/>
              <a:t>necesita</a:t>
            </a:r>
            <a:r>
              <a:rPr lang="en-US" sz="2800" dirty="0" smtClean="0"/>
              <a:t> </a:t>
            </a:r>
            <a:r>
              <a:rPr lang="en" sz="2800" dirty="0" smtClean="0"/>
              <a:t>COREOGRAF</a:t>
            </a:r>
            <a:r>
              <a:rPr lang="en-US" sz="2800" dirty="0"/>
              <a:t>O</a:t>
            </a:r>
            <a:r>
              <a:rPr lang="en" sz="2800" dirty="0" smtClean="0"/>
              <a:t> 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33064508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608" y="76200"/>
            <a:ext cx="6699116" cy="50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" y="0"/>
            <a:ext cx="4763300" cy="200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873" y="807298"/>
            <a:ext cx="6020625" cy="42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744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155" y="227855"/>
            <a:ext cx="4780375" cy="4753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022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claves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“Sin </a:t>
            </a:r>
            <a:r>
              <a:rPr lang="en-US" dirty="0" err="1" smtClean="0"/>
              <a:t>vinculos</a:t>
            </a:r>
            <a:r>
              <a:rPr lang="en-US" dirty="0" smtClean="0"/>
              <a:t> con el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quedamos</a:t>
            </a:r>
            <a:r>
              <a:rPr lang="en-US" dirty="0" smtClean="0"/>
              <a:t> </a:t>
            </a:r>
            <a:r>
              <a:rPr lang="en-US" dirty="0" err="1" smtClean="0"/>
              <a:t>abajo</a:t>
            </a:r>
            <a:r>
              <a:rPr lang="en-US" dirty="0" smtClean="0"/>
              <a:t>…”  (=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, </a:t>
            </a:r>
            <a:r>
              <a:rPr lang="en-US" dirty="0" err="1" smtClean="0"/>
              <a:t>inversiones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, etc.)</a:t>
            </a:r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7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30449" y="3635600"/>
            <a:ext cx="3115200" cy="84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NACIONAL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4294967295"/>
          </p:nvPr>
        </p:nvSpPr>
        <p:spPr>
          <a:xfrm>
            <a:off x="5696408" y="3635600"/>
            <a:ext cx="3115200" cy="84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TERRITORIAL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00" y="463776"/>
            <a:ext cx="6802950" cy="3227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2201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143000" y="53575"/>
            <a:ext cx="70335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COORDINACION E INCLUSION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77" y="1063363"/>
            <a:ext cx="599122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91186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FINALIDAD DE ETDL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COHESION SOCIAL</a:t>
            </a:r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RESPUESTAS LOCALES A DESAFIOS</a:t>
            </a:r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smtClean="0"/>
              <a:t>CONSTRUIR INSTITICIONES Y METODOS DE TRABAJAR ADECUADAS A LOS RETOS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295400" y="129775"/>
            <a:ext cx="6759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OBRA EN CONSTRUCCION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273" y="1037055"/>
            <a:ext cx="5237422" cy="378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2440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DESAFIO MAS AMPLIO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Reforma</a:t>
            </a:r>
            <a:r>
              <a:rPr lang="en-US" dirty="0" smtClean="0"/>
              <a:t> del Estado</a:t>
            </a:r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r>
              <a:rPr lang="en-US" dirty="0" err="1" smtClean="0"/>
              <a:t>Reforma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cooperación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b="1" dirty="0" smtClean="0"/>
              <a:t>    PODEMOS ACTUAR AHORA </a:t>
            </a:r>
          </a:p>
          <a:p>
            <a:r>
              <a:rPr lang="en-US" b="1" dirty="0" smtClean="0"/>
              <a:t>A PESAR LAS MULTIPLES LIMITACIONES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5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90076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500" y="76200"/>
            <a:ext cx="6591574" cy="49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2400"/>
            <a:ext cx="6533099" cy="489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6878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587725" cy="48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2400"/>
            <a:ext cx="6468399" cy="485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52400"/>
            <a:ext cx="6489974" cy="48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trabajar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lógica</a:t>
            </a:r>
            <a:r>
              <a:rPr lang="en-US" dirty="0" smtClean="0"/>
              <a:t> ETDL?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ALGUNAS PRECONDICIONES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6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75300" y="146825"/>
            <a:ext cx="6273000" cy="74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Sssst...ESCUCHA ACTIVA!!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775" y="996075"/>
            <a:ext cx="6088724" cy="40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25" y="671500"/>
            <a:ext cx="371475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975" y="1267877"/>
            <a:ext cx="4270049" cy="27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550975" y="146850"/>
            <a:ext cx="4747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OLFATO POLITICO</a:t>
            </a:r>
          </a:p>
        </p:txBody>
      </p:sp>
    </p:spTree>
    <p:extLst>
      <p:ext uri="{BB962C8B-B14F-4D97-AF65-F5344CB8AC3E}">
        <p14:creationId xmlns:p14="http://schemas.microsoft.com/office/powerpoint/2010/main" val="41917886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554674" cy="49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90769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25" y="642749"/>
            <a:ext cx="6541975" cy="3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4 </a:t>
            </a:r>
            <a:r>
              <a:rPr lang="en-US" b="1" dirty="0" err="1" smtClean="0">
                <a:solidFill>
                  <a:srgbClr val="800000"/>
                </a:solidFill>
              </a:rPr>
              <a:t>cuestiones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COMO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dinámicas</a:t>
            </a:r>
            <a:r>
              <a:rPr lang="en-US" dirty="0" smtClean="0"/>
              <a:t> </a:t>
            </a:r>
            <a:r>
              <a:rPr lang="en-US" dirty="0" err="1" smtClean="0"/>
              <a:t>territoriales</a:t>
            </a:r>
            <a:r>
              <a:rPr lang="en-US" dirty="0" smtClean="0"/>
              <a:t> </a:t>
            </a:r>
            <a:r>
              <a:rPr lang="en-US" dirty="0" err="1" smtClean="0"/>
              <a:t>prometedoras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r>
              <a:rPr lang="en-US" dirty="0" smtClean="0"/>
              <a:t>COMO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PROVOCAR</a:t>
            </a:r>
            <a:r>
              <a:rPr lang="en-US" dirty="0" smtClean="0"/>
              <a:t> y </a:t>
            </a:r>
            <a:r>
              <a:rPr lang="en-US" b="1" dirty="0" smtClean="0">
                <a:solidFill>
                  <a:srgbClr val="0000FF"/>
                </a:solidFill>
              </a:rPr>
              <a:t>ARTICULAR</a:t>
            </a:r>
            <a:r>
              <a:rPr lang="en-US" dirty="0" smtClean="0"/>
              <a:t> los </a:t>
            </a:r>
            <a:r>
              <a:rPr lang="en-US" dirty="0" err="1" smtClean="0"/>
              <a:t>actores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espacio</a:t>
            </a:r>
            <a:r>
              <a:rPr lang="en-US" dirty="0" smtClean="0"/>
              <a:t> territorial?</a:t>
            </a:r>
          </a:p>
          <a:p>
            <a:pPr marL="514350" indent="-514350">
              <a:buAutoNum type="arabicParenR"/>
            </a:pPr>
            <a:r>
              <a:rPr lang="en-US" dirty="0" smtClean="0"/>
              <a:t>COMO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DEFINIR AGENDAS COMPARTIDAS</a:t>
            </a:r>
            <a:r>
              <a:rPr lang="en-US" dirty="0" smtClean="0"/>
              <a:t> y </a:t>
            </a:r>
            <a:r>
              <a:rPr lang="en-US" b="1" dirty="0" smtClean="0">
                <a:solidFill>
                  <a:srgbClr val="3366FF"/>
                </a:solidFill>
              </a:rPr>
              <a:t>HOJAS de RUTA</a:t>
            </a:r>
            <a:r>
              <a:rPr lang="en-US" dirty="0" smtClean="0"/>
              <a:t>?  </a:t>
            </a:r>
          </a:p>
          <a:p>
            <a:pPr marL="514350" indent="-514350">
              <a:buAutoNum type="arabicParenR"/>
            </a:pPr>
            <a:r>
              <a:rPr lang="en-US" dirty="0" smtClean="0"/>
              <a:t>COMO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FACILITAR</a:t>
            </a:r>
            <a:r>
              <a:rPr lang="en-US" dirty="0" smtClean="0"/>
              <a:t>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territorial (</a:t>
            </a:r>
            <a:r>
              <a:rPr lang="en-US" dirty="0" err="1"/>
              <a:t>Q</a:t>
            </a:r>
            <a:r>
              <a:rPr lang="en-US" dirty="0" err="1" smtClean="0"/>
              <a:t>uién</a:t>
            </a:r>
            <a:r>
              <a:rPr lang="en-US" dirty="0" smtClean="0"/>
              <a:t>? Como? Con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y </a:t>
            </a:r>
            <a:r>
              <a:rPr lang="en-US" dirty="0" err="1" smtClean="0"/>
              <a:t>recursos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5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851" y="302952"/>
            <a:ext cx="6512295" cy="461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559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875" y="1006099"/>
            <a:ext cx="5194450" cy="39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468175" y="0"/>
            <a:ext cx="40616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DETONADOR!</a:t>
            </a:r>
          </a:p>
        </p:txBody>
      </p:sp>
    </p:spTree>
    <p:extLst>
      <p:ext uri="{BB962C8B-B14F-4D97-AF65-F5344CB8AC3E}">
        <p14:creationId xmlns:p14="http://schemas.microsoft.com/office/powerpoint/2010/main" val="8084499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825500" y="158650"/>
            <a:ext cx="45938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INCENTIVOS! 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87" y="936337"/>
            <a:ext cx="648652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000501" y="205975"/>
            <a:ext cx="6945783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QUIEN TOMA </a:t>
            </a:r>
            <a:r>
              <a:rPr lang="en" dirty="0" smtClean="0"/>
              <a:t>LA BATUTA</a:t>
            </a:r>
            <a:r>
              <a:rPr lang="en-US" dirty="0" smtClean="0"/>
              <a:t>?</a:t>
            </a:r>
            <a:endParaRPr lang="en" dirty="0"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400" y="1598000"/>
            <a:ext cx="3479799" cy="27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86879"/>
          </a:xfrm>
        </p:spPr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condicionantes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2857"/>
            <a:ext cx="8229600" cy="4450643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err="1" smtClean="0"/>
              <a:t>Flexibilidad</a:t>
            </a:r>
            <a:r>
              <a:rPr lang="en-US" sz="2800" dirty="0" smtClean="0"/>
              <a:t> – </a:t>
            </a:r>
            <a:r>
              <a:rPr lang="en-US" sz="2800" dirty="0" err="1" smtClean="0"/>
              <a:t>gestión</a:t>
            </a:r>
            <a:r>
              <a:rPr lang="en-US" sz="2800" dirty="0" smtClean="0"/>
              <a:t> no </a:t>
            </a:r>
            <a:r>
              <a:rPr lang="en-US" sz="2800" dirty="0" err="1" smtClean="0"/>
              <a:t>burócratica</a:t>
            </a:r>
            <a:endParaRPr lang="en-US" sz="2800" dirty="0"/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Agendas </a:t>
            </a:r>
            <a:r>
              <a:rPr lang="en-US" sz="2800" dirty="0" err="1" smtClean="0"/>
              <a:t>compartidos</a:t>
            </a:r>
            <a:r>
              <a:rPr lang="en-US" sz="2800" dirty="0" smtClean="0"/>
              <a:t> (“win-win”) y  </a:t>
            </a:r>
            <a:r>
              <a:rPr lang="en-US" sz="2800" dirty="0" err="1" smtClean="0"/>
              <a:t>formalizadas</a:t>
            </a:r>
            <a:endParaRPr lang="en-US" sz="2800" dirty="0"/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“First things first”  (</a:t>
            </a:r>
            <a:r>
              <a:rPr lang="en-US" sz="2800" dirty="0" err="1" smtClean="0"/>
              <a:t>sequencia</a:t>
            </a:r>
            <a:r>
              <a:rPr lang="en-US" sz="2800" dirty="0" smtClean="0"/>
              <a:t> del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)</a:t>
            </a:r>
            <a:endParaRPr lang="en-US" sz="2800" dirty="0"/>
          </a:p>
          <a:p>
            <a:pPr marL="457200" indent="-457200">
              <a:buFont typeface="Wingdings" charset="2"/>
              <a:buChar char="ü"/>
            </a:pPr>
            <a:r>
              <a:rPr lang="en-US" sz="2800" dirty="0" err="1" smtClean="0"/>
              <a:t>Facilidadores</a:t>
            </a:r>
            <a:r>
              <a:rPr lang="en-US" sz="2800" dirty="0" smtClean="0"/>
              <a:t> /  </a:t>
            </a:r>
            <a:r>
              <a:rPr lang="en-US" sz="2800" dirty="0" err="1" smtClean="0"/>
              <a:t>accompanamiento</a:t>
            </a:r>
            <a:r>
              <a:rPr lang="en-US" sz="2800" dirty="0" smtClean="0"/>
              <a:t> del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 de </a:t>
            </a:r>
            <a:r>
              <a:rPr lang="en-US" sz="2800" dirty="0" err="1" smtClean="0"/>
              <a:t>cambio</a:t>
            </a:r>
            <a:endParaRPr lang="en-US" sz="2800" dirty="0" smtClean="0"/>
          </a:p>
          <a:p>
            <a:pPr marL="457200" indent="-457200">
              <a:buFont typeface="Wingdings" charset="2"/>
              <a:buChar char="ü"/>
            </a:pPr>
            <a:r>
              <a:rPr lang="en-US" sz="2800" dirty="0" err="1" smtClean="0"/>
              <a:t>Sistemas</a:t>
            </a:r>
            <a:r>
              <a:rPr lang="en-US" sz="2800" dirty="0" smtClean="0"/>
              <a:t> de </a:t>
            </a:r>
            <a:r>
              <a:rPr lang="en-US" sz="2800" dirty="0" err="1" smtClean="0"/>
              <a:t>seguimiento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inteligentes</a:t>
            </a:r>
            <a:r>
              <a:rPr lang="en-US" sz="2800" dirty="0"/>
              <a:t> </a:t>
            </a:r>
            <a:r>
              <a:rPr lang="en-US" sz="2800" dirty="0" smtClean="0"/>
              <a:t>con </a:t>
            </a:r>
            <a:r>
              <a:rPr lang="en-US" sz="2800" dirty="0" err="1" smtClean="0"/>
              <a:t>indicadores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, </a:t>
            </a:r>
            <a:r>
              <a:rPr lang="en-US" sz="2800" dirty="0" err="1" smtClean="0"/>
              <a:t>territoriales</a:t>
            </a:r>
            <a:r>
              <a:rPr lang="en-US" sz="2800" dirty="0" smtClean="0"/>
              <a:t> y a largo plaza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Retro-</a:t>
            </a:r>
            <a:r>
              <a:rPr lang="en-US" sz="2800" dirty="0" err="1" smtClean="0"/>
              <a:t>alimentacion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endParaRPr lang="en-US" sz="2800" dirty="0" smtClean="0"/>
          </a:p>
          <a:p>
            <a:pPr marL="457200" indent="-457200">
              <a:buFont typeface="Wingdings" charset="2"/>
              <a:buChar char="ü"/>
            </a:pP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endParaRPr lang="en-US" dirty="0" smtClean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457200" indent="-457200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904299" y="158650"/>
            <a:ext cx="66429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SER </a:t>
            </a:r>
            <a:r>
              <a:rPr lang="en" sz="2800" dirty="0" smtClean="0"/>
              <a:t>PRAGMATI</a:t>
            </a:r>
            <a:r>
              <a:rPr lang="en-US" sz="2800" dirty="0" smtClean="0"/>
              <a:t>CO …CON VISION</a:t>
            </a:r>
            <a:endParaRPr lang="en" sz="2800" dirty="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100" y="1172949"/>
            <a:ext cx="6229899" cy="390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2807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00" y="185525"/>
            <a:ext cx="7165524" cy="46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6775624" cy="490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2226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concepto</a:t>
            </a:r>
            <a:r>
              <a:rPr lang="en-US" dirty="0" smtClean="0"/>
              <a:t> d ETDL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“Si </a:t>
            </a:r>
            <a:r>
              <a:rPr lang="en-US" b="1" i="1" dirty="0" err="1" smtClean="0">
                <a:solidFill>
                  <a:srgbClr val="FF0000"/>
                </a:solidFill>
              </a:rPr>
              <a:t>pido</a:t>
            </a:r>
            <a:r>
              <a:rPr lang="en-US" b="1" i="1" dirty="0" smtClean="0">
                <a:solidFill>
                  <a:srgbClr val="FF0000"/>
                </a:solidFill>
              </a:rPr>
              <a:t> a 50 personas lo </a:t>
            </a:r>
            <a:r>
              <a:rPr lang="en-US" b="1" i="1" dirty="0" err="1" smtClean="0">
                <a:solidFill>
                  <a:srgbClr val="FF0000"/>
                </a:solidFill>
              </a:rPr>
              <a:t>que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desarrollo</a:t>
            </a:r>
            <a:r>
              <a:rPr lang="en-US" b="1" i="1" dirty="0" smtClean="0">
                <a:solidFill>
                  <a:srgbClr val="FF0000"/>
                </a:solidFill>
              </a:rPr>
              <a:t> territorial… </a:t>
            </a:r>
            <a:r>
              <a:rPr lang="en-US" b="1" i="1" dirty="0" err="1" smtClean="0">
                <a:solidFill>
                  <a:srgbClr val="FF0000"/>
                </a:solidFill>
              </a:rPr>
              <a:t>recibo</a:t>
            </a:r>
            <a:r>
              <a:rPr lang="en-US" b="1" i="1" dirty="0" smtClean="0">
                <a:solidFill>
                  <a:srgbClr val="FF0000"/>
                </a:solidFill>
              </a:rPr>
              <a:t> 50 </a:t>
            </a:r>
            <a:r>
              <a:rPr lang="en-US" b="1" i="1" dirty="0" err="1" smtClean="0">
                <a:solidFill>
                  <a:srgbClr val="FF0000"/>
                </a:solidFill>
              </a:rPr>
              <a:t>respuestas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diferentes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3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52400"/>
            <a:ext cx="6591574" cy="4943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14046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Palabras</a:t>
            </a:r>
            <a:r>
              <a:rPr lang="en-US" sz="2800" dirty="0" smtClean="0"/>
              <a:t> </a:t>
            </a:r>
            <a:r>
              <a:rPr lang="en-US" sz="2800" dirty="0" err="1" smtClean="0"/>
              <a:t>abstractas</a:t>
            </a:r>
            <a:r>
              <a:rPr lang="en-US" sz="2800" dirty="0" smtClean="0"/>
              <a:t>…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realidades</a:t>
            </a:r>
            <a:r>
              <a:rPr lang="en-US" sz="2800" dirty="0" smtClean="0"/>
              <a:t> </a:t>
            </a:r>
            <a:r>
              <a:rPr lang="en-US" sz="2800" dirty="0" err="1" smtClean="0"/>
              <a:t>concretas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DESARROLLO INTEGRADO</a:t>
            </a:r>
          </a:p>
          <a:p>
            <a:endParaRPr lang="en-US" dirty="0"/>
          </a:p>
          <a:p>
            <a:r>
              <a:rPr lang="en-US" dirty="0" smtClean="0"/>
              <a:t>   SI…. PERO EN REALIDAD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404</Words>
  <Application>Microsoft Macintosh PowerPoint</Application>
  <PresentationFormat>On-screen Show (16:9)</PresentationFormat>
  <Paragraphs>106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simple-light</vt:lpstr>
      <vt:lpstr>Síntesis  Seminario Enfoque Territorial del Desarrollo Local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concepto d ETDL</vt:lpstr>
      <vt:lpstr>PowerPoint Presentation</vt:lpstr>
      <vt:lpstr>Palabras abstractas…pero realidades concretas</vt:lpstr>
      <vt:lpstr>Palabras abstractas…pero realidades concretas</vt:lpstr>
      <vt:lpstr>PowerPoint Presentation</vt:lpstr>
      <vt:lpstr>LUCHA SECTORIAL - TERRITORIAL</vt:lpstr>
      <vt:lpstr>PowerPoint Presentation</vt:lpstr>
      <vt:lpstr>Otra palabra abstracta</vt:lpstr>
      <vt:lpstr>PowerPoint Presentation</vt:lpstr>
      <vt:lpstr>CLAVES del “ETLD”</vt:lpstr>
      <vt:lpstr>PowerPoint Presentation</vt:lpstr>
      <vt:lpstr>Mas claves</vt:lpstr>
      <vt:lpstr>Un buen baile necesita COREOGRAFO </vt:lpstr>
      <vt:lpstr>PowerPoint Presentation</vt:lpstr>
      <vt:lpstr>PowerPoint Presentation</vt:lpstr>
      <vt:lpstr>Mas claves</vt:lpstr>
      <vt:lpstr>PowerPoint Presentation</vt:lpstr>
      <vt:lpstr>COORDINACION E INCLUSION </vt:lpstr>
      <vt:lpstr>FINALIDAD DE ETDL</vt:lpstr>
      <vt:lpstr>OBRA EN CONSTRUCCION</vt:lpstr>
      <vt:lpstr>UN DESAFIO MAS AMPLIO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trabajar en una lógica ETDL?</vt:lpstr>
      <vt:lpstr>Sssst...ESCUCHA ACTIVA!! </vt:lpstr>
      <vt:lpstr>OLFATO POLITICO</vt:lpstr>
      <vt:lpstr>PowerPoint Presentation</vt:lpstr>
      <vt:lpstr>PowerPoint Presentation</vt:lpstr>
      <vt:lpstr>4 cuestiones</vt:lpstr>
      <vt:lpstr>DETONADOR!</vt:lpstr>
      <vt:lpstr>INCENTIVOS! </vt:lpstr>
      <vt:lpstr>QUIEN TOMA LA BATUTA?</vt:lpstr>
      <vt:lpstr>Otros condicionantes</vt:lpstr>
      <vt:lpstr>SER PRAGMATICO …CON 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Síntesis  Seminario Enfoque Territorial del Desarrollo Local</dc:title>
  <cp:lastModifiedBy>Laura Dominguez</cp:lastModifiedBy>
  <cp:revision>14</cp:revision>
  <dcterms:modified xsi:type="dcterms:W3CDTF">2015-06-03T19:33:31Z</dcterms:modified>
</cp:coreProperties>
</file>