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46"/>
  </p:notesMasterIdLst>
  <p:sldIdLst>
    <p:sldId id="256" r:id="rId2"/>
    <p:sldId id="257" r:id="rId3"/>
    <p:sldId id="258" r:id="rId4"/>
    <p:sldId id="335" r:id="rId5"/>
    <p:sldId id="260" r:id="rId6"/>
    <p:sldId id="296" r:id="rId7"/>
    <p:sldId id="307" r:id="rId8"/>
    <p:sldId id="290" r:id="rId9"/>
    <p:sldId id="305" r:id="rId10"/>
    <p:sldId id="291" r:id="rId11"/>
    <p:sldId id="292" r:id="rId12"/>
    <p:sldId id="293" r:id="rId13"/>
    <p:sldId id="304" r:id="rId14"/>
    <p:sldId id="294" r:id="rId15"/>
    <p:sldId id="308" r:id="rId16"/>
    <p:sldId id="306" r:id="rId17"/>
    <p:sldId id="310" r:id="rId18"/>
    <p:sldId id="309" r:id="rId19"/>
    <p:sldId id="318" r:id="rId20"/>
    <p:sldId id="319" r:id="rId21"/>
    <p:sldId id="322" r:id="rId22"/>
    <p:sldId id="316" r:id="rId23"/>
    <p:sldId id="337" r:id="rId24"/>
    <p:sldId id="339" r:id="rId25"/>
    <p:sldId id="320" r:id="rId26"/>
    <p:sldId id="341" r:id="rId27"/>
    <p:sldId id="317" r:id="rId28"/>
    <p:sldId id="321" r:id="rId29"/>
    <p:sldId id="323" r:id="rId30"/>
    <p:sldId id="311" r:id="rId31"/>
    <p:sldId id="269" r:id="rId32"/>
    <p:sldId id="271" r:id="rId33"/>
    <p:sldId id="272" r:id="rId34"/>
    <p:sldId id="315" r:id="rId35"/>
    <p:sldId id="275" r:id="rId36"/>
    <p:sldId id="326" r:id="rId37"/>
    <p:sldId id="325" r:id="rId38"/>
    <p:sldId id="278" r:id="rId39"/>
    <p:sldId id="330" r:id="rId40"/>
    <p:sldId id="331" r:id="rId41"/>
    <p:sldId id="279" r:id="rId42"/>
    <p:sldId id="286" r:id="rId43"/>
    <p:sldId id="333" r:id="rId44"/>
    <p:sldId id="342" r:id="rId45"/>
  </p:sldIdLst>
  <p:sldSz cx="9144000" cy="5143500" type="screen16x9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5" d="100"/>
          <a:sy n="115" d="100"/>
        </p:scale>
        <p:origin x="-248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" name="Shape 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020333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Shape 1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1" name="Shape 1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79" name="Shape 1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Shape 2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" name="Shape 2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4" name="Shape 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4" name="Shape 1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56" name="Shape 1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" name="Shape 4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4" name="Shape 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9" name="Shape 6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algn="ctr">
              <a:spcBef>
                <a:spcPts val="0"/>
              </a:spcBef>
              <a:buSzPct val="100000"/>
              <a:defRPr sz="4800"/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body" idx="2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body" idx="1"/>
          </p:nvPr>
        </p:nvSpPr>
        <p:spPr>
          <a:xfrm>
            <a:off x="457200" y="4406309"/>
            <a:ext cx="8229600" cy="51952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>
            <a:lvl1pPr>
              <a:spcBef>
                <a:spcPts val="0"/>
              </a:spcBef>
              <a:buNone/>
              <a:defRPr/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7B3EBA35-8C65-604C-AF34-F4585F9BF843}" type="datetimeFigureOut">
              <a:rPr lang="en-US" smtClean="0"/>
              <a:t>03/06/15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D44DB0-A818-FF4B-A375-1CC005F0C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08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36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8556791" y="4749850"/>
            <a:ext cx="548699" cy="3935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>
            <a:lvl1pPr algn="r">
              <a:spcBef>
                <a:spcPts val="0"/>
              </a:spcBef>
              <a:buNone/>
              <a:defRPr sz="1300">
                <a:solidFill>
                  <a:schemeClr val="dk1"/>
                </a:solidFill>
              </a:defRPr>
            </a:lvl1pPr>
          </a:lstStyle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  <a:endParaRPr lang="e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9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>
            <a:spLocks noGrp="1"/>
          </p:cNvSpPr>
          <p:nvPr>
            <p:ph type="ctrTitle"/>
          </p:nvPr>
        </p:nvSpPr>
        <p:spPr>
          <a:xfrm>
            <a:off x="685800" y="1583342"/>
            <a:ext cx="7772400" cy="1159856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 sz="3000" u="sng"/>
              <a:t>Síntesis</a:t>
            </a:r>
            <a:r>
              <a:rPr lang="en" sz="3000"/>
              <a:t> </a:t>
            </a:r>
          </a:p>
          <a:p>
            <a:pPr>
              <a:spcBef>
                <a:spcPts val="0"/>
              </a:spcBef>
              <a:buNone/>
            </a:pPr>
            <a:r>
              <a:rPr lang="en" sz="3000"/>
              <a:t>Seminario Enfoque Territorial del Desarrollo Local</a:t>
            </a:r>
          </a:p>
        </p:txBody>
      </p:sp>
      <p:sp>
        <p:nvSpPr>
          <p:cNvPr id="31" name="Shape 31"/>
          <p:cNvSpPr txBox="1">
            <a:spLocks noGrp="1"/>
          </p:cNvSpPr>
          <p:nvPr>
            <p:ph type="subTitle" idx="1"/>
          </p:nvPr>
        </p:nvSpPr>
        <p:spPr>
          <a:xfrm>
            <a:off x="685800" y="2840053"/>
            <a:ext cx="7772400" cy="784737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/>
              <a:t>Jean Bossuyt</a:t>
            </a:r>
          </a:p>
        </p:txBody>
      </p:sp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/>
              <a:t>Palabras</a:t>
            </a:r>
            <a:r>
              <a:rPr lang="en-US" sz="2800" dirty="0" smtClean="0"/>
              <a:t> </a:t>
            </a:r>
            <a:r>
              <a:rPr lang="en-US" sz="2800" dirty="0" err="1" smtClean="0"/>
              <a:t>abstractas</a:t>
            </a:r>
            <a:r>
              <a:rPr lang="en-US" sz="2800" dirty="0" smtClean="0"/>
              <a:t>…</a:t>
            </a:r>
            <a:r>
              <a:rPr lang="en-US" sz="2800" dirty="0" err="1" smtClean="0"/>
              <a:t>pero</a:t>
            </a:r>
            <a:r>
              <a:rPr lang="en-US" sz="2800" dirty="0" smtClean="0"/>
              <a:t> </a:t>
            </a:r>
            <a:r>
              <a:rPr lang="en-US" sz="2800" dirty="0" err="1" smtClean="0"/>
              <a:t>realidades</a:t>
            </a:r>
            <a:r>
              <a:rPr lang="en-US" sz="2800" dirty="0" smtClean="0"/>
              <a:t> </a:t>
            </a:r>
            <a:r>
              <a:rPr lang="en-US" sz="2800" dirty="0" err="1" smtClean="0"/>
              <a:t>concretas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DESARROLLO INTEGRADO</a:t>
            </a:r>
          </a:p>
          <a:p>
            <a:endParaRPr lang="en-US" dirty="0"/>
          </a:p>
          <a:p>
            <a:r>
              <a:rPr lang="en-US" dirty="0" smtClean="0"/>
              <a:t>   SI…. PERO EN REALIDAD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786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Shape 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200" y="161987"/>
            <a:ext cx="6426024" cy="48195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38138353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LUCHA SECTORIAL - TERRITORIAL</a:t>
            </a:r>
          </a:p>
        </p:txBody>
      </p:sp>
      <p:pic>
        <p:nvPicPr>
          <p:cNvPr id="182" name="Shape 1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6312" y="1063362"/>
            <a:ext cx="5934075" cy="3857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468776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           </a:t>
            </a:r>
            <a:r>
              <a:rPr lang="en-US" b="1" dirty="0" err="1" smtClean="0">
                <a:solidFill>
                  <a:srgbClr val="000090"/>
                </a:solidFill>
              </a:rPr>
              <a:t>Apoyar</a:t>
            </a:r>
            <a:r>
              <a:rPr lang="en-US" b="1" dirty="0" smtClean="0">
                <a:solidFill>
                  <a:srgbClr val="000090"/>
                </a:solidFill>
              </a:rPr>
              <a:t> </a:t>
            </a:r>
            <a:r>
              <a:rPr lang="en-US" b="1" dirty="0" err="1">
                <a:solidFill>
                  <a:srgbClr val="000090"/>
                </a:solidFill>
              </a:rPr>
              <a:t>lógicas</a:t>
            </a:r>
            <a:r>
              <a:rPr lang="en-US" b="1" dirty="0">
                <a:solidFill>
                  <a:srgbClr val="000090"/>
                </a:solidFill>
              </a:rPr>
              <a:t> de </a:t>
            </a:r>
            <a:r>
              <a:rPr lang="en-US" b="1" dirty="0" smtClean="0">
                <a:solidFill>
                  <a:srgbClr val="000090"/>
                </a:solidFill>
              </a:rPr>
              <a:t>ETLD </a:t>
            </a:r>
          </a:p>
          <a:p>
            <a:endParaRPr lang="en-US" dirty="0"/>
          </a:p>
          <a:p>
            <a:r>
              <a:rPr lang="en-US" sz="2800" dirty="0" err="1" smtClean="0"/>
              <a:t>Significa</a:t>
            </a:r>
            <a:r>
              <a:rPr lang="en-US" sz="2800" dirty="0" smtClean="0"/>
              <a:t> </a:t>
            </a:r>
            <a:r>
              <a:rPr lang="en-US" sz="2800" dirty="0" err="1" smtClean="0"/>
              <a:t>tambien</a:t>
            </a:r>
            <a:r>
              <a:rPr lang="en-US" sz="2800" dirty="0" smtClean="0"/>
              <a:t> </a:t>
            </a:r>
            <a:r>
              <a:rPr lang="en-US" sz="2800" dirty="0" err="1" smtClean="0"/>
              <a:t>asegurar</a:t>
            </a:r>
            <a:r>
              <a:rPr lang="en-US" sz="2800" dirty="0" smtClean="0"/>
              <a:t> “</a:t>
            </a:r>
            <a:r>
              <a:rPr lang="en-US" sz="2800" err="1" smtClean="0"/>
              <a:t>coherencia</a:t>
            </a:r>
            <a:r>
              <a:rPr lang="en-US" sz="2800" smtClean="0"/>
              <a:t> territorial" </a:t>
            </a:r>
            <a:r>
              <a:rPr lang="en-US" sz="2800" dirty="0" smtClean="0"/>
              <a:t>:</a:t>
            </a:r>
          </a:p>
          <a:p>
            <a:endParaRPr lang="en-US" sz="2800" dirty="0" smtClean="0"/>
          </a:p>
          <a:p>
            <a:pPr marL="514350" indent="-514350">
              <a:buAutoNum type="arabicParenR"/>
            </a:pPr>
            <a:r>
              <a:rPr lang="en-US" sz="2800" dirty="0"/>
              <a:t>E</a:t>
            </a:r>
            <a:r>
              <a:rPr lang="en-US" sz="2800" dirty="0" smtClean="0"/>
              <a:t>n </a:t>
            </a:r>
            <a:r>
              <a:rPr lang="en-US" sz="2800" dirty="0" err="1" smtClean="0"/>
              <a:t>las</a:t>
            </a:r>
            <a:r>
              <a:rPr lang="en-US" sz="2800" dirty="0" smtClean="0"/>
              <a:t> </a:t>
            </a:r>
            <a:r>
              <a:rPr lang="en-US" sz="2800" dirty="0" err="1" smtClean="0"/>
              <a:t>políticas</a:t>
            </a:r>
            <a:r>
              <a:rPr lang="en-US" sz="2800" dirty="0" smtClean="0"/>
              <a:t> </a:t>
            </a:r>
            <a:r>
              <a:rPr lang="en-US" sz="2800" dirty="0" err="1" smtClean="0"/>
              <a:t>públicas</a:t>
            </a:r>
            <a:r>
              <a:rPr lang="en-US" sz="2800" dirty="0" smtClean="0"/>
              <a:t> del </a:t>
            </a:r>
            <a:r>
              <a:rPr lang="en-US" sz="2800" dirty="0" err="1" smtClean="0"/>
              <a:t>gobierno</a:t>
            </a:r>
            <a:r>
              <a:rPr lang="en-US" sz="2800" dirty="0" smtClean="0"/>
              <a:t> central</a:t>
            </a:r>
          </a:p>
          <a:p>
            <a:pPr marL="514350" indent="-514350">
              <a:buAutoNum type="arabicParenR"/>
            </a:pPr>
            <a:endParaRPr lang="en-US" sz="2800" dirty="0"/>
          </a:p>
          <a:p>
            <a:pPr marL="514350" indent="-514350">
              <a:buAutoNum type="arabicParenR"/>
            </a:pPr>
            <a:r>
              <a:rPr lang="en-US" sz="2800" dirty="0" smtClean="0"/>
              <a:t>En </a:t>
            </a:r>
            <a:r>
              <a:rPr lang="en-US" sz="2800" dirty="0" err="1" smtClean="0"/>
              <a:t>las</a:t>
            </a:r>
            <a:r>
              <a:rPr lang="en-US" sz="2800" dirty="0" smtClean="0"/>
              <a:t> </a:t>
            </a:r>
            <a:r>
              <a:rPr lang="en-US" sz="2800" dirty="0" err="1" smtClean="0"/>
              <a:t>políticas</a:t>
            </a:r>
            <a:r>
              <a:rPr lang="en-US" sz="2800" dirty="0" smtClean="0"/>
              <a:t> de </a:t>
            </a:r>
            <a:r>
              <a:rPr lang="en-US" sz="2800" dirty="0" err="1" smtClean="0"/>
              <a:t>las</a:t>
            </a:r>
            <a:r>
              <a:rPr lang="en-US" sz="2800" dirty="0" smtClean="0"/>
              <a:t> </a:t>
            </a:r>
            <a:r>
              <a:rPr lang="en-US" sz="2800" dirty="0" err="1" smtClean="0"/>
              <a:t>cooperaciones</a:t>
            </a:r>
            <a:endParaRPr lang="en-US" sz="2800" dirty="0" smtClean="0"/>
          </a:p>
          <a:p>
            <a:endParaRPr lang="en-US" sz="2800" dirty="0"/>
          </a:p>
          <a:p>
            <a:endParaRPr lang="en-US" sz="28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845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Otra</a:t>
            </a:r>
            <a:r>
              <a:rPr lang="en-US" dirty="0" smtClean="0"/>
              <a:t> </a:t>
            </a:r>
            <a:r>
              <a:rPr lang="en-US" dirty="0" err="1" smtClean="0"/>
              <a:t>palabra</a:t>
            </a:r>
            <a:r>
              <a:rPr lang="en-US" dirty="0" smtClean="0"/>
              <a:t> </a:t>
            </a:r>
            <a:r>
              <a:rPr lang="en-US" dirty="0" err="1" smtClean="0"/>
              <a:t>abstracta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ETDL   =    “MULTI-NIVEL</a:t>
            </a:r>
            <a:endParaRPr lang="en-US" dirty="0"/>
          </a:p>
          <a:p>
            <a:r>
              <a:rPr lang="en-US" dirty="0" smtClean="0"/>
              <a:t>  </a:t>
            </a:r>
          </a:p>
          <a:p>
            <a:r>
              <a:rPr lang="en-US" dirty="0" smtClean="0"/>
              <a:t>Si </a:t>
            </a:r>
            <a:r>
              <a:rPr lang="en-US" dirty="0" err="1" smtClean="0"/>
              <a:t>pero</a:t>
            </a:r>
            <a:r>
              <a:rPr lang="en-US" dirty="0" smtClean="0"/>
              <a:t> RIESGOS</a:t>
            </a:r>
          </a:p>
          <a:p>
            <a:endParaRPr lang="en-US" dirty="0"/>
          </a:p>
          <a:p>
            <a:r>
              <a:rPr lang="en-US" dirty="0" smtClean="0"/>
              <a:t> 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4859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22300"/>
            <a:ext cx="8229600" cy="4303530"/>
          </a:xfrm>
        </p:spPr>
        <p:txBody>
          <a:bodyPr/>
          <a:lstStyle/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Localización</a:t>
            </a:r>
            <a:r>
              <a:rPr lang="en-US" dirty="0" smtClean="0"/>
              <a:t> de </a:t>
            </a:r>
            <a:r>
              <a:rPr lang="en-US" dirty="0" err="1" smtClean="0"/>
              <a:t>politicas</a:t>
            </a:r>
            <a:r>
              <a:rPr lang="en-US" dirty="0" smtClean="0"/>
              <a:t> </a:t>
            </a:r>
            <a:r>
              <a:rPr lang="en-US" dirty="0" err="1" smtClean="0"/>
              <a:t>nacionales</a:t>
            </a: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Hyperlocalismo</a:t>
            </a: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smtClean="0"/>
              <a:t>ETDL </a:t>
            </a:r>
            <a:r>
              <a:rPr lang="en-US" dirty="0" err="1" smtClean="0"/>
              <a:t>limitado</a:t>
            </a:r>
            <a:r>
              <a:rPr lang="en-US" dirty="0" smtClean="0"/>
              <a:t> a la </a:t>
            </a:r>
            <a:r>
              <a:rPr lang="en-US" dirty="0" err="1" smtClean="0"/>
              <a:t>jurisdicción</a:t>
            </a: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Desvinculación</a:t>
            </a:r>
            <a:r>
              <a:rPr lang="en-US" dirty="0" smtClean="0"/>
              <a:t> con lo </a:t>
            </a:r>
            <a:r>
              <a:rPr lang="en-US" dirty="0" err="1" smtClean="0"/>
              <a:t>nacional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79546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CLAVES del “ETLD”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Endogeno</a:t>
            </a:r>
            <a:r>
              <a:rPr lang="en-US" dirty="0" smtClean="0"/>
              <a:t>  (</a:t>
            </a:r>
            <a:r>
              <a:rPr lang="en-US" dirty="0" err="1" smtClean="0"/>
              <a:t>implicaciones</a:t>
            </a:r>
            <a:r>
              <a:rPr lang="en-US" dirty="0" smtClean="0"/>
              <a:t> </a:t>
            </a:r>
            <a:r>
              <a:rPr lang="en-US" dirty="0" err="1" smtClean="0"/>
              <a:t>mayores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protagonismo</a:t>
            </a:r>
            <a:r>
              <a:rPr lang="en-US" dirty="0" smtClean="0"/>
              <a:t> y </a:t>
            </a:r>
            <a:r>
              <a:rPr lang="en-US" dirty="0" err="1" smtClean="0"/>
              <a:t>recursos</a:t>
            </a:r>
            <a:r>
              <a:rPr lang="en-US" dirty="0" smtClean="0"/>
              <a:t>)</a:t>
            </a:r>
          </a:p>
          <a:p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r>
              <a:rPr lang="en-US" dirty="0" smtClean="0"/>
              <a:t>Multi-actor e </a:t>
            </a:r>
            <a:r>
              <a:rPr lang="en-US" dirty="0" err="1" smtClean="0"/>
              <a:t>inclusivo</a:t>
            </a: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Nocion</a:t>
            </a:r>
            <a:r>
              <a:rPr lang="en-US" dirty="0" smtClean="0"/>
              <a:t> de “</a:t>
            </a:r>
            <a:r>
              <a:rPr lang="en-US" dirty="0" err="1" smtClean="0"/>
              <a:t>territorio</a:t>
            </a:r>
            <a:r>
              <a:rPr lang="en-US" dirty="0" smtClean="0"/>
              <a:t>” </a:t>
            </a:r>
            <a:r>
              <a:rPr lang="en-US" dirty="0" err="1" smtClean="0"/>
              <a:t>abierto</a:t>
            </a:r>
            <a:endParaRPr lang="en-US" dirty="0" smtClean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7772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5-06-03 at 21.24.4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049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378222"/>
          </a:xfrm>
        </p:spPr>
        <p:txBody>
          <a:bodyPr/>
          <a:lstStyle/>
          <a:p>
            <a:r>
              <a:rPr lang="en-US" dirty="0" smtClean="0"/>
              <a:t>Mas claves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4200"/>
            <a:ext cx="8229600" cy="4341630"/>
          </a:xfrm>
        </p:spPr>
        <p:txBody>
          <a:bodyPr/>
          <a:lstStyle/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Potencialidades</a:t>
            </a:r>
            <a:r>
              <a:rPr lang="en-US" dirty="0" smtClean="0"/>
              <a:t> del </a:t>
            </a:r>
            <a:r>
              <a:rPr lang="en-US" dirty="0" err="1" smtClean="0"/>
              <a:t>territorio</a:t>
            </a:r>
            <a:r>
              <a:rPr lang="en-US" dirty="0" smtClean="0"/>
              <a:t> - </a:t>
            </a:r>
            <a:r>
              <a:rPr lang="en-US" dirty="0" err="1" smtClean="0"/>
              <a:t>Competividad</a:t>
            </a:r>
            <a:r>
              <a:rPr lang="en-US" dirty="0" smtClean="0"/>
              <a:t> a multiples </a:t>
            </a:r>
            <a:r>
              <a:rPr lang="en-US" dirty="0" err="1" smtClean="0"/>
              <a:t>niveles</a:t>
            </a: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Noción</a:t>
            </a:r>
            <a:r>
              <a:rPr lang="en-US" dirty="0" smtClean="0"/>
              <a:t> </a:t>
            </a:r>
            <a:r>
              <a:rPr lang="en-US" dirty="0" err="1" smtClean="0"/>
              <a:t>amplia</a:t>
            </a:r>
            <a:r>
              <a:rPr lang="en-US" dirty="0" smtClean="0"/>
              <a:t> de “</a:t>
            </a:r>
            <a:r>
              <a:rPr lang="en-US" dirty="0" err="1" smtClean="0"/>
              <a:t>desarrollo</a:t>
            </a:r>
            <a:r>
              <a:rPr lang="en-US" dirty="0" smtClean="0"/>
              <a:t>”</a:t>
            </a:r>
          </a:p>
          <a:p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Construcción</a:t>
            </a:r>
            <a:r>
              <a:rPr lang="en-US" dirty="0" smtClean="0"/>
              <a:t> de lo </a:t>
            </a:r>
            <a:r>
              <a:rPr lang="en-US" dirty="0" err="1" smtClean="0"/>
              <a:t>público</a:t>
            </a:r>
            <a:r>
              <a:rPr lang="en-US" dirty="0" smtClean="0"/>
              <a:t> en lo local  … </a:t>
            </a:r>
            <a:r>
              <a:rPr lang="en-US" b="1" i="1" dirty="0" smtClean="0">
                <a:solidFill>
                  <a:srgbClr val="800000"/>
                </a:solidFill>
              </a:rPr>
              <a:t>y </a:t>
            </a:r>
            <a:r>
              <a:rPr lang="en-US" b="1" i="1" dirty="0" err="1" smtClean="0">
                <a:solidFill>
                  <a:srgbClr val="800000"/>
                </a:solidFill>
              </a:rPr>
              <a:t>es</a:t>
            </a:r>
            <a:r>
              <a:rPr lang="en-US" b="1" i="1" dirty="0" smtClean="0">
                <a:solidFill>
                  <a:srgbClr val="800000"/>
                </a:solidFill>
              </a:rPr>
              <a:t> </a:t>
            </a:r>
            <a:r>
              <a:rPr lang="en-US" b="1" i="1" dirty="0" err="1" smtClean="0">
                <a:solidFill>
                  <a:srgbClr val="800000"/>
                </a:solidFill>
              </a:rPr>
              <a:t>por</a:t>
            </a:r>
            <a:r>
              <a:rPr lang="en-US" b="1" i="1" dirty="0" smtClean="0">
                <a:solidFill>
                  <a:srgbClr val="800000"/>
                </a:solidFill>
              </a:rPr>
              <a:t> </a:t>
            </a:r>
            <a:r>
              <a:rPr lang="en-US" b="1" i="1" dirty="0" err="1" smtClean="0">
                <a:solidFill>
                  <a:srgbClr val="800000"/>
                </a:solidFill>
              </a:rPr>
              <a:t>eso</a:t>
            </a:r>
            <a:r>
              <a:rPr lang="en-US" b="1" i="1" dirty="0" smtClean="0">
                <a:solidFill>
                  <a:srgbClr val="800000"/>
                </a:solidFill>
              </a:rPr>
              <a:t> </a:t>
            </a:r>
            <a:r>
              <a:rPr lang="en-US" b="1" i="1" dirty="0" err="1" smtClean="0">
                <a:solidFill>
                  <a:srgbClr val="800000"/>
                </a:solidFill>
              </a:rPr>
              <a:t>que</a:t>
            </a:r>
            <a:r>
              <a:rPr lang="en-US" b="1" i="1" dirty="0" smtClean="0">
                <a:solidFill>
                  <a:srgbClr val="800000"/>
                </a:solidFill>
              </a:rPr>
              <a:t> los </a:t>
            </a:r>
            <a:r>
              <a:rPr lang="en-US" b="1" i="1" dirty="0" err="1" smtClean="0">
                <a:solidFill>
                  <a:srgbClr val="800000"/>
                </a:solidFill>
              </a:rPr>
              <a:t>gobiernos</a:t>
            </a:r>
            <a:r>
              <a:rPr lang="en-US" b="1" i="1" dirty="0" smtClean="0">
                <a:solidFill>
                  <a:srgbClr val="800000"/>
                </a:solidFill>
              </a:rPr>
              <a:t> </a:t>
            </a:r>
            <a:r>
              <a:rPr lang="en-US" b="1" i="1" dirty="0" err="1" smtClean="0">
                <a:solidFill>
                  <a:srgbClr val="800000"/>
                </a:solidFill>
              </a:rPr>
              <a:t>subnacionales</a:t>
            </a:r>
            <a:r>
              <a:rPr lang="en-US" b="1" i="1" dirty="0" smtClean="0">
                <a:solidFill>
                  <a:srgbClr val="800000"/>
                </a:solidFill>
              </a:rPr>
              <a:t> </a:t>
            </a:r>
            <a:r>
              <a:rPr lang="en-US" b="1" i="1" dirty="0" err="1" smtClean="0">
                <a:solidFill>
                  <a:srgbClr val="800000"/>
                </a:solidFill>
              </a:rPr>
              <a:t>juegan</a:t>
            </a:r>
            <a:r>
              <a:rPr lang="en-US" b="1" i="1" dirty="0" smtClean="0">
                <a:solidFill>
                  <a:srgbClr val="800000"/>
                </a:solidFill>
              </a:rPr>
              <a:t> un </a:t>
            </a:r>
            <a:r>
              <a:rPr lang="en-US" b="1" i="1" dirty="0" err="1" smtClean="0">
                <a:solidFill>
                  <a:srgbClr val="800000"/>
                </a:solidFill>
              </a:rPr>
              <a:t>papel</a:t>
            </a:r>
            <a:r>
              <a:rPr lang="en-US" b="1" i="1" dirty="0" smtClean="0">
                <a:solidFill>
                  <a:srgbClr val="800000"/>
                </a:solidFill>
              </a:rPr>
              <a:t> clave</a:t>
            </a:r>
          </a:p>
          <a:p>
            <a:pPr marL="457200" indent="-457200">
              <a:buFont typeface="Wingdings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endParaRPr lang="en-US" b="1" i="1" dirty="0" smtClean="0">
              <a:solidFill>
                <a:srgbClr val="800000"/>
              </a:solidFill>
            </a:endParaRPr>
          </a:p>
          <a:p>
            <a:endParaRPr lang="en-US" b="1" i="1" dirty="0" smtClean="0">
              <a:solidFill>
                <a:srgbClr val="8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endParaRPr lang="en-US" b="1" i="1" dirty="0">
              <a:solidFill>
                <a:srgbClr val="8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endParaRPr lang="en-US" b="1" i="1" dirty="0" smtClean="0">
              <a:solidFill>
                <a:srgbClr val="8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endParaRPr lang="en-US" b="1" i="1" dirty="0">
              <a:solidFill>
                <a:srgbClr val="800000"/>
              </a:solidFill>
            </a:endParaRPr>
          </a:p>
          <a:p>
            <a:pPr marL="457200" indent="-457200">
              <a:buFont typeface="Wingdings" charset="2"/>
              <a:buChar char="ü"/>
            </a:pPr>
            <a:endParaRPr lang="en-US" b="1" i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784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Shape 1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2475" y="935125"/>
            <a:ext cx="5465025" cy="40556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596900" y="53575"/>
            <a:ext cx="7620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2800" dirty="0" smtClean="0"/>
              <a:t>Un </a:t>
            </a:r>
            <a:r>
              <a:rPr lang="en-US" sz="2800" dirty="0" err="1" smtClean="0"/>
              <a:t>buen</a:t>
            </a:r>
            <a:r>
              <a:rPr lang="en-US" sz="2800" dirty="0" smtClean="0"/>
              <a:t> </a:t>
            </a:r>
            <a:r>
              <a:rPr lang="en-US" sz="2800" dirty="0" err="1" smtClean="0"/>
              <a:t>baile</a:t>
            </a:r>
            <a:r>
              <a:rPr lang="en-US" sz="2800" dirty="0" smtClean="0"/>
              <a:t> </a:t>
            </a:r>
            <a:r>
              <a:rPr lang="en-US" sz="2800" dirty="0" err="1" smtClean="0"/>
              <a:t>necesita</a:t>
            </a:r>
            <a:r>
              <a:rPr lang="en-US" sz="2800" dirty="0" smtClean="0"/>
              <a:t> </a:t>
            </a:r>
            <a:r>
              <a:rPr lang="en" sz="2800" dirty="0" smtClean="0"/>
              <a:t>COREOGRAF</a:t>
            </a:r>
            <a:r>
              <a:rPr lang="en-US" sz="2800" dirty="0"/>
              <a:t>O</a:t>
            </a:r>
            <a:r>
              <a:rPr lang="en" sz="2800" dirty="0" smtClean="0"/>
              <a:t> </a:t>
            </a:r>
            <a:endParaRPr lang="en" sz="2800" dirty="0"/>
          </a:p>
        </p:txBody>
      </p:sp>
    </p:spTree>
    <p:extLst>
      <p:ext uri="{BB962C8B-B14F-4D97-AF65-F5344CB8AC3E}">
        <p14:creationId xmlns:p14="http://schemas.microsoft.com/office/powerpoint/2010/main" val="330645081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Shape 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8608" y="76200"/>
            <a:ext cx="6699116" cy="502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Shape 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" y="0"/>
            <a:ext cx="4763300" cy="2003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Shape 17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87873" y="807298"/>
            <a:ext cx="6020625" cy="4290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74454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Shape 1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0155" y="227855"/>
            <a:ext cx="4780375" cy="47532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902248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Mas claves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Wingdings" charset="2"/>
              <a:buChar char="ü"/>
            </a:pPr>
            <a:r>
              <a:rPr lang="en-US" dirty="0" smtClean="0"/>
              <a:t>“Sin </a:t>
            </a:r>
            <a:r>
              <a:rPr lang="en-US" dirty="0" err="1" smtClean="0"/>
              <a:t>vinculos</a:t>
            </a:r>
            <a:r>
              <a:rPr lang="en-US" dirty="0" smtClean="0"/>
              <a:t> con el </a:t>
            </a:r>
            <a:r>
              <a:rPr lang="en-US" dirty="0" err="1" smtClean="0"/>
              <a:t>nivel</a:t>
            </a:r>
            <a:r>
              <a:rPr lang="en-US" dirty="0" smtClean="0"/>
              <a:t> </a:t>
            </a:r>
            <a:r>
              <a:rPr lang="en-US" dirty="0" err="1" smtClean="0"/>
              <a:t>nacional</a:t>
            </a:r>
            <a:r>
              <a:rPr lang="en-US" dirty="0" smtClean="0"/>
              <a:t> </a:t>
            </a:r>
            <a:r>
              <a:rPr lang="en-US" dirty="0" err="1" smtClean="0"/>
              <a:t>nos</a:t>
            </a:r>
            <a:r>
              <a:rPr lang="en-US" dirty="0" smtClean="0"/>
              <a:t> </a:t>
            </a:r>
            <a:r>
              <a:rPr lang="en-US" dirty="0" err="1" smtClean="0"/>
              <a:t>quedamos</a:t>
            </a:r>
            <a:r>
              <a:rPr lang="en-US" dirty="0" smtClean="0"/>
              <a:t> </a:t>
            </a:r>
            <a:r>
              <a:rPr lang="en-US" dirty="0" err="1" smtClean="0"/>
              <a:t>abajo</a:t>
            </a:r>
            <a:r>
              <a:rPr lang="en-US" dirty="0" smtClean="0"/>
              <a:t>…”  (= </a:t>
            </a:r>
            <a:r>
              <a:rPr lang="en-US" dirty="0" err="1" smtClean="0"/>
              <a:t>políticas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, </a:t>
            </a:r>
            <a:r>
              <a:rPr lang="en-US" dirty="0" err="1" smtClean="0"/>
              <a:t>inversiones</a:t>
            </a:r>
            <a:r>
              <a:rPr lang="en-US" dirty="0" smtClean="0"/>
              <a:t> </a:t>
            </a:r>
            <a:r>
              <a:rPr lang="en-US" dirty="0" err="1" smtClean="0"/>
              <a:t>públicas</a:t>
            </a:r>
            <a:r>
              <a:rPr lang="en-US" dirty="0" smtClean="0"/>
              <a:t>, etc.)</a:t>
            </a:r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3789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930449" y="3635600"/>
            <a:ext cx="3115200" cy="846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dirty="0"/>
              <a:t>NACIONAL </a:t>
            </a:r>
          </a:p>
        </p:txBody>
      </p:sp>
      <p:sp>
        <p:nvSpPr>
          <p:cNvPr id="201" name="Shape 201"/>
          <p:cNvSpPr txBox="1">
            <a:spLocks noGrp="1"/>
          </p:cNvSpPr>
          <p:nvPr>
            <p:ph type="body" idx="4294967295"/>
          </p:nvPr>
        </p:nvSpPr>
        <p:spPr>
          <a:xfrm>
            <a:off x="5696408" y="3635600"/>
            <a:ext cx="3115200" cy="846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/>
              <a:t>TERRITORIAL </a:t>
            </a:r>
          </a:p>
        </p:txBody>
      </p:sp>
      <p:pic>
        <p:nvPicPr>
          <p:cNvPr id="202" name="Shape 2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3600" y="463776"/>
            <a:ext cx="6802950" cy="32270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220124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1143000" y="53575"/>
            <a:ext cx="70335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COORDINACION E INCLUSION </a:t>
            </a:r>
          </a:p>
        </p:txBody>
      </p:sp>
      <p:pic>
        <p:nvPicPr>
          <p:cNvPr id="189" name="Shape 1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6377" y="1063363"/>
            <a:ext cx="5991225" cy="39909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91186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FINALIDAD DE ETDL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Wingdings" charset="2"/>
              <a:buChar char="ü"/>
            </a:pPr>
            <a:r>
              <a:rPr lang="en-US" dirty="0" smtClean="0"/>
              <a:t>COHESION SOCIAL</a:t>
            </a:r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smtClean="0"/>
              <a:t>RESPUESTAS LOCALES A DESAFIOS</a:t>
            </a:r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smtClean="0"/>
              <a:t>CONSTRUIR INSTITICIONES Y METODOS DE TRABAJAR ADECUADAS A LOS RETOS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720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Shape 207"/>
          <p:cNvSpPr txBox="1">
            <a:spLocks noGrp="1"/>
          </p:cNvSpPr>
          <p:nvPr>
            <p:ph type="title"/>
          </p:nvPr>
        </p:nvSpPr>
        <p:spPr>
          <a:xfrm>
            <a:off x="1295400" y="129775"/>
            <a:ext cx="6759000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OBRA EN CONSTRUCCION</a:t>
            </a:r>
          </a:p>
        </p:txBody>
      </p:sp>
      <p:pic>
        <p:nvPicPr>
          <p:cNvPr id="208" name="Shape 2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67273" y="1037055"/>
            <a:ext cx="5237422" cy="37810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3244049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 DESAFIO MAS AMPLIO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Reforma</a:t>
            </a:r>
            <a:r>
              <a:rPr lang="en-US" dirty="0" smtClean="0"/>
              <a:t> del Estado</a:t>
            </a:r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r>
              <a:rPr lang="en-US" dirty="0" err="1" smtClean="0"/>
              <a:t>Reforma</a:t>
            </a:r>
            <a:r>
              <a:rPr lang="en-US" dirty="0" smtClean="0"/>
              <a:t> del </a:t>
            </a:r>
            <a:r>
              <a:rPr lang="en-US" dirty="0" err="1" smtClean="0"/>
              <a:t>sistema</a:t>
            </a:r>
            <a:r>
              <a:rPr lang="en-US" dirty="0" smtClean="0"/>
              <a:t> de </a:t>
            </a:r>
            <a:r>
              <a:rPr lang="en-US" dirty="0" err="1" smtClean="0"/>
              <a:t>cooperación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532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       </a:t>
            </a:r>
            <a:r>
              <a:rPr lang="en-US" b="1" dirty="0" smtClean="0"/>
              <a:t>    PODEMOS ACTUAR AHORA </a:t>
            </a:r>
          </a:p>
          <a:p>
            <a:r>
              <a:rPr lang="en-US" b="1" dirty="0" smtClean="0"/>
              <a:t>A PESAR LAS MULTIPLES LIMITACIONES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75947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200" y="76200"/>
            <a:ext cx="6654800" cy="4991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07900769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Shape 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8500" y="76200"/>
            <a:ext cx="6591574" cy="4943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Shape 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00" y="152400"/>
            <a:ext cx="6533099" cy="48998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96878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9200" y="152400"/>
            <a:ext cx="6587725" cy="4859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Shape 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0600" y="152400"/>
            <a:ext cx="6468399" cy="485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66800" y="152400"/>
            <a:ext cx="6489974" cy="486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Como </a:t>
            </a:r>
            <a:r>
              <a:rPr lang="en-US" dirty="0" err="1" smtClean="0"/>
              <a:t>trabajar</a:t>
            </a:r>
            <a:r>
              <a:rPr lang="en-US" dirty="0" smtClean="0"/>
              <a:t> en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lógica</a:t>
            </a:r>
            <a:r>
              <a:rPr lang="en-US" dirty="0" smtClean="0"/>
              <a:t> ETDL?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ALGUNAS PRECONDICIONES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69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1475300" y="146825"/>
            <a:ext cx="6273000" cy="740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Sssst...ESCUCHA ACTIVA!! </a:t>
            </a:r>
          </a:p>
        </p:txBody>
      </p:sp>
      <p:pic>
        <p:nvPicPr>
          <p:cNvPr id="129" name="Shape 1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63775" y="996075"/>
            <a:ext cx="6088724" cy="405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0225" y="671500"/>
            <a:ext cx="3714750" cy="38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Shape 1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04975" y="1267877"/>
            <a:ext cx="4270049" cy="273057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xfrm>
            <a:off x="2550975" y="146850"/>
            <a:ext cx="47477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OLFATO POLITICO</a:t>
            </a:r>
          </a:p>
        </p:txBody>
      </p:sp>
    </p:spTree>
    <p:extLst>
      <p:ext uri="{BB962C8B-B14F-4D97-AF65-F5344CB8AC3E}">
        <p14:creationId xmlns:p14="http://schemas.microsoft.com/office/powerpoint/2010/main" val="4191788697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Shape 1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95400" y="152400"/>
            <a:ext cx="6554674" cy="491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5907691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Shape 1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7925" y="642749"/>
            <a:ext cx="6541975" cy="3048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800000"/>
                </a:solidFill>
              </a:rPr>
              <a:t>4 </a:t>
            </a:r>
            <a:r>
              <a:rPr lang="en-US" b="1" dirty="0" err="1" smtClean="0">
                <a:solidFill>
                  <a:srgbClr val="800000"/>
                </a:solidFill>
              </a:rPr>
              <a:t>cuestiones</a:t>
            </a:r>
            <a:endParaRPr lang="en-US" b="1" dirty="0">
              <a:solidFill>
                <a:srgbClr val="8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IDENTIFICAR</a:t>
            </a:r>
            <a:r>
              <a:rPr lang="en-US" dirty="0" smtClean="0"/>
              <a:t> </a:t>
            </a:r>
            <a:r>
              <a:rPr lang="en-US" dirty="0" err="1" smtClean="0"/>
              <a:t>dinámicas</a:t>
            </a:r>
            <a:r>
              <a:rPr lang="en-US" dirty="0" smtClean="0"/>
              <a:t> </a:t>
            </a:r>
            <a:r>
              <a:rPr lang="en-US" dirty="0" err="1" smtClean="0"/>
              <a:t>territoriales</a:t>
            </a:r>
            <a:r>
              <a:rPr lang="en-US" dirty="0" smtClean="0"/>
              <a:t> </a:t>
            </a:r>
            <a:r>
              <a:rPr lang="en-US" dirty="0" err="1" smtClean="0"/>
              <a:t>prometedoras</a:t>
            </a:r>
            <a:r>
              <a:rPr lang="en-US" dirty="0" smtClean="0"/>
              <a:t>?</a:t>
            </a:r>
          </a:p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PROVOCAR</a:t>
            </a:r>
            <a:r>
              <a:rPr lang="en-US" dirty="0" smtClean="0"/>
              <a:t> y </a:t>
            </a:r>
            <a:r>
              <a:rPr lang="en-US" b="1" dirty="0" smtClean="0">
                <a:solidFill>
                  <a:srgbClr val="0000FF"/>
                </a:solidFill>
              </a:rPr>
              <a:t>ARTICULAR</a:t>
            </a:r>
            <a:r>
              <a:rPr lang="en-US" dirty="0" smtClean="0"/>
              <a:t> los </a:t>
            </a:r>
            <a:r>
              <a:rPr lang="en-US" dirty="0" err="1" smtClean="0"/>
              <a:t>actores</a:t>
            </a:r>
            <a:r>
              <a:rPr lang="en-US" dirty="0" smtClean="0"/>
              <a:t> en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espacio</a:t>
            </a:r>
            <a:r>
              <a:rPr lang="en-US" dirty="0" smtClean="0"/>
              <a:t> territorial?</a:t>
            </a:r>
          </a:p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0000FF"/>
                </a:solidFill>
              </a:rPr>
              <a:t>DEFINIR AGENDAS COMPARTIDAS</a:t>
            </a:r>
            <a:r>
              <a:rPr lang="en-US" dirty="0" smtClean="0"/>
              <a:t> y </a:t>
            </a:r>
            <a:r>
              <a:rPr lang="en-US" b="1" dirty="0" smtClean="0">
                <a:solidFill>
                  <a:srgbClr val="3366FF"/>
                </a:solidFill>
              </a:rPr>
              <a:t>HOJAS de RUTA</a:t>
            </a:r>
            <a:r>
              <a:rPr lang="en-US" dirty="0" smtClean="0"/>
              <a:t>?  </a:t>
            </a:r>
          </a:p>
          <a:p>
            <a:pPr marL="514350" indent="-514350">
              <a:buAutoNum type="arabicParenR"/>
            </a:pPr>
            <a:r>
              <a:rPr lang="en-US" dirty="0" smtClean="0"/>
              <a:t>COMO se </a:t>
            </a:r>
            <a:r>
              <a:rPr lang="en-US" dirty="0" err="1" smtClean="0"/>
              <a:t>pueden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3366FF"/>
                </a:solidFill>
              </a:rPr>
              <a:t>FACILITAR</a:t>
            </a:r>
            <a:r>
              <a:rPr lang="en-US" dirty="0" smtClean="0"/>
              <a:t> </a:t>
            </a:r>
            <a:r>
              <a:rPr lang="en-US" dirty="0" err="1" smtClean="0"/>
              <a:t>procesos</a:t>
            </a:r>
            <a:r>
              <a:rPr lang="en-US" dirty="0" smtClean="0"/>
              <a:t> de </a:t>
            </a:r>
            <a:r>
              <a:rPr lang="en-US" dirty="0" err="1" smtClean="0"/>
              <a:t>desarrollo</a:t>
            </a:r>
            <a:r>
              <a:rPr lang="en-US" dirty="0" smtClean="0"/>
              <a:t> territorial (</a:t>
            </a:r>
            <a:r>
              <a:rPr lang="en-US" dirty="0" err="1"/>
              <a:t>Q</a:t>
            </a:r>
            <a:r>
              <a:rPr lang="en-US" dirty="0" err="1" smtClean="0"/>
              <a:t>uién</a:t>
            </a:r>
            <a:r>
              <a:rPr lang="en-US" dirty="0" smtClean="0"/>
              <a:t>? Como? Con </a:t>
            </a:r>
            <a:r>
              <a:rPr lang="en-US" dirty="0" err="1" smtClean="0"/>
              <a:t>qué</a:t>
            </a:r>
            <a:r>
              <a:rPr lang="en-US" dirty="0" smtClean="0"/>
              <a:t> </a:t>
            </a:r>
            <a:r>
              <a:rPr lang="en-US" dirty="0" err="1" smtClean="0"/>
              <a:t>herramientas</a:t>
            </a:r>
            <a:r>
              <a:rPr lang="en-US" dirty="0" smtClean="0"/>
              <a:t> y </a:t>
            </a:r>
            <a:r>
              <a:rPr lang="en-US" dirty="0" err="1" smtClean="0"/>
              <a:t>recursos</a:t>
            </a:r>
            <a:r>
              <a:rPr lang="en-US" dirty="0" smtClean="0"/>
              <a:t>?)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4540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Shape 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2851" y="302952"/>
            <a:ext cx="6512295" cy="4611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4455918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13875" y="1006099"/>
            <a:ext cx="5194450" cy="3926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2468175" y="0"/>
            <a:ext cx="40616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DETONADOR!</a:t>
            </a:r>
          </a:p>
        </p:txBody>
      </p:sp>
    </p:spTree>
    <p:extLst>
      <p:ext uri="{BB962C8B-B14F-4D97-AF65-F5344CB8AC3E}">
        <p14:creationId xmlns:p14="http://schemas.microsoft.com/office/powerpoint/2010/main" val="808449964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/>
          </p:nvPr>
        </p:nvSpPr>
        <p:spPr>
          <a:xfrm>
            <a:off x="2825500" y="158650"/>
            <a:ext cx="4593899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INCENTIVOS! </a:t>
            </a:r>
          </a:p>
        </p:txBody>
      </p:sp>
      <p:pic>
        <p:nvPicPr>
          <p:cNvPr id="153" name="Shape 1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6187" y="936337"/>
            <a:ext cx="6486525" cy="4029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 txBox="1">
            <a:spLocks noGrp="1"/>
          </p:cNvSpPr>
          <p:nvPr>
            <p:ph type="title"/>
          </p:nvPr>
        </p:nvSpPr>
        <p:spPr>
          <a:xfrm>
            <a:off x="1000501" y="205975"/>
            <a:ext cx="6945783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dirty="0" smtClean="0"/>
              <a:t>QUIEN TOMA </a:t>
            </a:r>
            <a:r>
              <a:rPr lang="en" dirty="0" smtClean="0"/>
              <a:t>LA BATUTA</a:t>
            </a:r>
            <a:r>
              <a:rPr lang="en-US" dirty="0" smtClean="0"/>
              <a:t>?</a:t>
            </a:r>
            <a:endParaRPr lang="en" dirty="0"/>
          </a:p>
        </p:txBody>
      </p:sp>
      <p:pic>
        <p:nvPicPr>
          <p:cNvPr id="194" name="Shape 1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11400" y="1598000"/>
            <a:ext cx="3479799" cy="2758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486879"/>
          </a:xfrm>
        </p:spPr>
        <p:txBody>
          <a:bodyPr/>
          <a:lstStyle/>
          <a:p>
            <a:r>
              <a:rPr lang="en-US" dirty="0" err="1" smtClean="0"/>
              <a:t>Otros</a:t>
            </a:r>
            <a:r>
              <a:rPr lang="en-US" dirty="0" smtClean="0"/>
              <a:t> </a:t>
            </a:r>
            <a:r>
              <a:rPr lang="en-US" dirty="0" err="1" smtClean="0"/>
              <a:t>condicionantes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692857"/>
            <a:ext cx="8229600" cy="4450643"/>
          </a:xfrm>
        </p:spPr>
        <p:txBody>
          <a:bodyPr/>
          <a:lstStyle/>
          <a:p>
            <a:pPr marL="457200" indent="-457200">
              <a:buFont typeface="Wingdings" charset="2"/>
              <a:buChar char="ü"/>
            </a:pPr>
            <a:r>
              <a:rPr lang="en-US" sz="2800" dirty="0" err="1" smtClean="0"/>
              <a:t>Flexibilidad</a:t>
            </a:r>
            <a:r>
              <a:rPr lang="en-US" sz="2800" dirty="0" smtClean="0"/>
              <a:t> – </a:t>
            </a:r>
            <a:r>
              <a:rPr lang="en-US" sz="2800" dirty="0" err="1" smtClean="0"/>
              <a:t>gestión</a:t>
            </a:r>
            <a:r>
              <a:rPr lang="en-US" sz="2800" dirty="0" smtClean="0"/>
              <a:t> no </a:t>
            </a:r>
            <a:r>
              <a:rPr lang="en-US" sz="2800" dirty="0" err="1" smtClean="0"/>
              <a:t>burócratica</a:t>
            </a:r>
            <a:endParaRPr lang="en-US" sz="2800" dirty="0"/>
          </a:p>
          <a:p>
            <a:pPr marL="457200" indent="-457200">
              <a:buFont typeface="Wingdings" charset="2"/>
              <a:buChar char="ü"/>
            </a:pPr>
            <a:r>
              <a:rPr lang="en-US" sz="2800" dirty="0" smtClean="0"/>
              <a:t>Agendas </a:t>
            </a:r>
            <a:r>
              <a:rPr lang="en-US" sz="2800" dirty="0" err="1" smtClean="0"/>
              <a:t>compartidos</a:t>
            </a:r>
            <a:r>
              <a:rPr lang="en-US" sz="2800" dirty="0" smtClean="0"/>
              <a:t> (“win-win”) y  </a:t>
            </a:r>
            <a:r>
              <a:rPr lang="en-US" sz="2800" dirty="0" err="1" smtClean="0"/>
              <a:t>formalizadas</a:t>
            </a:r>
            <a:endParaRPr lang="en-US" sz="2800" dirty="0"/>
          </a:p>
          <a:p>
            <a:pPr marL="457200" indent="-457200">
              <a:buFont typeface="Wingdings" charset="2"/>
              <a:buChar char="ü"/>
            </a:pPr>
            <a:r>
              <a:rPr lang="en-US" sz="2800" dirty="0" smtClean="0"/>
              <a:t>“First things first”  (</a:t>
            </a:r>
            <a:r>
              <a:rPr lang="en-US" sz="2800" dirty="0" err="1" smtClean="0"/>
              <a:t>sequencia</a:t>
            </a:r>
            <a:r>
              <a:rPr lang="en-US" sz="2800" dirty="0" smtClean="0"/>
              <a:t> del </a:t>
            </a:r>
            <a:r>
              <a:rPr lang="en-US" sz="2800" dirty="0" err="1" smtClean="0"/>
              <a:t>proceso</a:t>
            </a:r>
            <a:r>
              <a:rPr lang="en-US" sz="2800" dirty="0" smtClean="0"/>
              <a:t>)</a:t>
            </a:r>
            <a:endParaRPr lang="en-US" sz="2800" dirty="0"/>
          </a:p>
          <a:p>
            <a:pPr marL="457200" indent="-457200">
              <a:buFont typeface="Wingdings" charset="2"/>
              <a:buChar char="ü"/>
            </a:pPr>
            <a:r>
              <a:rPr lang="en-US" sz="2800" dirty="0" err="1" smtClean="0"/>
              <a:t>Facilidadores</a:t>
            </a:r>
            <a:r>
              <a:rPr lang="en-US" sz="2800" dirty="0" smtClean="0"/>
              <a:t> /  </a:t>
            </a:r>
            <a:r>
              <a:rPr lang="en-US" sz="2800" dirty="0" err="1" smtClean="0"/>
              <a:t>accompanamiento</a:t>
            </a:r>
            <a:r>
              <a:rPr lang="en-US" sz="2800" dirty="0" smtClean="0"/>
              <a:t> del </a:t>
            </a:r>
            <a:r>
              <a:rPr lang="en-US" sz="2800" dirty="0" err="1" smtClean="0"/>
              <a:t>proceso</a:t>
            </a:r>
            <a:r>
              <a:rPr lang="en-US" sz="2800" dirty="0" smtClean="0"/>
              <a:t> de </a:t>
            </a:r>
            <a:r>
              <a:rPr lang="en-US" sz="2800" dirty="0" err="1" smtClean="0"/>
              <a:t>cambio</a:t>
            </a:r>
            <a:endParaRPr lang="en-US" sz="2800" dirty="0" smtClean="0"/>
          </a:p>
          <a:p>
            <a:pPr marL="457200" indent="-457200">
              <a:buFont typeface="Wingdings" charset="2"/>
              <a:buChar char="ü"/>
            </a:pPr>
            <a:r>
              <a:rPr lang="en-US" sz="2800" dirty="0" err="1" smtClean="0"/>
              <a:t>Sistemas</a:t>
            </a:r>
            <a:r>
              <a:rPr lang="en-US" sz="2800" dirty="0" smtClean="0"/>
              <a:t> de </a:t>
            </a:r>
            <a:r>
              <a:rPr lang="en-US" sz="2800" dirty="0" err="1" smtClean="0"/>
              <a:t>seguimiento</a:t>
            </a:r>
            <a:r>
              <a:rPr lang="en-US" sz="2800" dirty="0" smtClean="0"/>
              <a:t> </a:t>
            </a:r>
            <a:r>
              <a:rPr lang="en-US" sz="2800" dirty="0" err="1" smtClean="0"/>
              <a:t>inteligentes</a:t>
            </a:r>
            <a:r>
              <a:rPr lang="en-US" sz="2800" dirty="0"/>
              <a:t> </a:t>
            </a:r>
            <a:r>
              <a:rPr lang="en-US" sz="2800" dirty="0" smtClean="0"/>
              <a:t>con </a:t>
            </a:r>
            <a:r>
              <a:rPr lang="en-US" sz="2800" dirty="0" err="1" smtClean="0"/>
              <a:t>indicadores</a:t>
            </a:r>
            <a:r>
              <a:rPr lang="en-US" sz="2800" dirty="0" smtClean="0"/>
              <a:t> de </a:t>
            </a:r>
            <a:r>
              <a:rPr lang="en-US" sz="2800" dirty="0" err="1" smtClean="0"/>
              <a:t>proceso</a:t>
            </a:r>
            <a:r>
              <a:rPr lang="en-US" sz="2800" dirty="0" smtClean="0"/>
              <a:t>, </a:t>
            </a:r>
            <a:r>
              <a:rPr lang="en-US" sz="2800" dirty="0" err="1" smtClean="0"/>
              <a:t>territoriales</a:t>
            </a:r>
            <a:r>
              <a:rPr lang="en-US" sz="2800" dirty="0" smtClean="0"/>
              <a:t> y a largo plaza</a:t>
            </a:r>
          </a:p>
          <a:p>
            <a:pPr marL="457200" indent="-457200">
              <a:buFont typeface="Wingdings" charset="2"/>
              <a:buChar char="ü"/>
            </a:pPr>
            <a:r>
              <a:rPr lang="en-US" sz="2800" dirty="0" smtClean="0"/>
              <a:t>Retro-</a:t>
            </a:r>
            <a:r>
              <a:rPr lang="en-US" sz="2800" dirty="0" err="1" smtClean="0"/>
              <a:t>alimentacion</a:t>
            </a:r>
            <a:r>
              <a:rPr lang="en-US" sz="2800" dirty="0" smtClean="0"/>
              <a:t> con el </a:t>
            </a:r>
            <a:r>
              <a:rPr lang="en-US" sz="2800" dirty="0" err="1" smtClean="0"/>
              <a:t>sistema</a:t>
            </a:r>
            <a:r>
              <a:rPr lang="en-US" sz="2800" dirty="0" smtClean="0"/>
              <a:t> </a:t>
            </a:r>
            <a:r>
              <a:rPr lang="en-US" sz="2800" dirty="0" err="1" smtClean="0"/>
              <a:t>nacional</a:t>
            </a:r>
            <a:endParaRPr lang="en-US" sz="2800" dirty="0" smtClean="0"/>
          </a:p>
          <a:p>
            <a:pPr marL="457200" indent="-457200">
              <a:buFont typeface="Wingdings" charset="2"/>
              <a:buChar char="ü"/>
            </a:pP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endParaRPr lang="en-US" dirty="0" smtClean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  <a:p>
            <a:pPr marL="457200" indent="-457200">
              <a:buFont typeface="Wingdings" charset="2"/>
              <a:buChar char="ü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370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 txBox="1">
            <a:spLocks noGrp="1"/>
          </p:cNvSpPr>
          <p:nvPr>
            <p:ph type="title"/>
          </p:nvPr>
        </p:nvSpPr>
        <p:spPr>
          <a:xfrm>
            <a:off x="904299" y="158650"/>
            <a:ext cx="6642975" cy="8574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smtClean="0"/>
              <a:t>SER </a:t>
            </a:r>
            <a:r>
              <a:rPr lang="en" sz="2800" dirty="0" smtClean="0"/>
              <a:t>PRAGMATI</a:t>
            </a:r>
            <a:r>
              <a:rPr lang="en-US" sz="2800" dirty="0" smtClean="0"/>
              <a:t>CO …CON VISION</a:t>
            </a:r>
            <a:endParaRPr lang="en" sz="2800" dirty="0"/>
          </a:p>
        </p:txBody>
      </p:sp>
      <p:pic>
        <p:nvPicPr>
          <p:cNvPr id="159" name="Shape 1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7100" y="1172949"/>
            <a:ext cx="6229899" cy="39013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828074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Shape 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5700" y="185525"/>
            <a:ext cx="7165524" cy="4620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4400" y="152400"/>
            <a:ext cx="6775624" cy="4902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13222673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 </a:t>
            </a:r>
            <a:r>
              <a:rPr lang="en-US" dirty="0" err="1" smtClean="0"/>
              <a:t>concepto</a:t>
            </a:r>
            <a:r>
              <a:rPr lang="en-US" dirty="0" smtClean="0"/>
              <a:t> d ETDL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 smtClean="0"/>
          </a:p>
          <a:p>
            <a:r>
              <a:rPr lang="en-US" dirty="0"/>
              <a:t> </a:t>
            </a:r>
            <a:r>
              <a:rPr lang="en-US" b="1" i="1" dirty="0" smtClean="0">
                <a:solidFill>
                  <a:srgbClr val="FF0000"/>
                </a:solidFill>
              </a:rPr>
              <a:t> “Si </a:t>
            </a:r>
            <a:r>
              <a:rPr lang="en-US" b="1" i="1" dirty="0" err="1" smtClean="0">
                <a:solidFill>
                  <a:srgbClr val="FF0000"/>
                </a:solidFill>
              </a:rPr>
              <a:t>pido</a:t>
            </a:r>
            <a:r>
              <a:rPr lang="en-US" b="1" i="1" dirty="0" smtClean="0">
                <a:solidFill>
                  <a:srgbClr val="FF0000"/>
                </a:solidFill>
              </a:rPr>
              <a:t> a 50 personas lo </a:t>
            </a:r>
            <a:r>
              <a:rPr lang="en-US" b="1" i="1" dirty="0" err="1" smtClean="0">
                <a:solidFill>
                  <a:srgbClr val="FF0000"/>
                </a:solidFill>
              </a:rPr>
              <a:t>que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es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desarrollo</a:t>
            </a:r>
            <a:r>
              <a:rPr lang="en-US" b="1" i="1" dirty="0" smtClean="0">
                <a:solidFill>
                  <a:srgbClr val="FF0000"/>
                </a:solidFill>
              </a:rPr>
              <a:t> territorial… </a:t>
            </a:r>
            <a:r>
              <a:rPr lang="en-US" b="1" i="1" dirty="0" err="1" smtClean="0">
                <a:solidFill>
                  <a:srgbClr val="FF0000"/>
                </a:solidFill>
              </a:rPr>
              <a:t>recibo</a:t>
            </a:r>
            <a:r>
              <a:rPr lang="en-US" b="1" i="1" dirty="0" smtClean="0">
                <a:solidFill>
                  <a:srgbClr val="FF0000"/>
                </a:solidFill>
              </a:rPr>
              <a:t> 50 </a:t>
            </a:r>
            <a:r>
              <a:rPr lang="en-US" b="1" i="1" dirty="0" err="1" smtClean="0">
                <a:solidFill>
                  <a:srgbClr val="FF0000"/>
                </a:solidFill>
              </a:rPr>
              <a:t>respuestas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diferentes</a:t>
            </a:r>
            <a:r>
              <a:rPr lang="en-US" b="1" i="1" dirty="0" smtClean="0">
                <a:solidFill>
                  <a:srgbClr val="FF0000"/>
                </a:solidFill>
              </a:rPr>
              <a:t>”</a:t>
            </a:r>
            <a:endParaRPr lang="en-US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1739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Shape 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152400"/>
            <a:ext cx="6591574" cy="49436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1140462"/>
      </p:ext>
    </p:extLst>
  </p:cSld>
  <p:clrMapOvr>
    <a:masterClrMapping/>
  </p:clrMapOvr>
  <p:transition xmlns:p14="http://schemas.microsoft.com/office/powerpoint/2010/main" spd="slow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err="1" smtClean="0"/>
              <a:t>Palabras</a:t>
            </a:r>
            <a:r>
              <a:rPr lang="en-US" sz="2800" dirty="0" smtClean="0"/>
              <a:t> </a:t>
            </a:r>
            <a:r>
              <a:rPr lang="en-US" sz="2800" dirty="0" err="1" smtClean="0"/>
              <a:t>abstractas</a:t>
            </a:r>
            <a:r>
              <a:rPr lang="en-US" sz="2800" dirty="0" smtClean="0"/>
              <a:t>…</a:t>
            </a:r>
            <a:r>
              <a:rPr lang="en-US" sz="2800" dirty="0" err="1" smtClean="0"/>
              <a:t>pero</a:t>
            </a:r>
            <a:r>
              <a:rPr lang="en-US" sz="2800" dirty="0" smtClean="0"/>
              <a:t> </a:t>
            </a:r>
            <a:r>
              <a:rPr lang="en-US" sz="2800" dirty="0" err="1" smtClean="0"/>
              <a:t>realidades</a:t>
            </a:r>
            <a:r>
              <a:rPr lang="en-US" sz="2800" dirty="0" smtClean="0"/>
              <a:t> </a:t>
            </a:r>
            <a:r>
              <a:rPr lang="en-US" sz="2800" dirty="0" err="1" smtClean="0"/>
              <a:t>concretas</a:t>
            </a:r>
            <a:endParaRPr lang="en-US" sz="2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DESARROLLO INTEGRADO</a:t>
            </a:r>
          </a:p>
          <a:p>
            <a:endParaRPr lang="en-US" dirty="0"/>
          </a:p>
          <a:p>
            <a:r>
              <a:rPr lang="en-US" dirty="0" smtClean="0"/>
              <a:t>   SI…. PERO EN REALIDAD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677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404</Words>
  <Application>Microsoft Macintosh PowerPoint</Application>
  <PresentationFormat>On-screen Show (16:9)</PresentationFormat>
  <Paragraphs>106</Paragraphs>
  <Slides>44</Slides>
  <Notes>28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simple-light</vt:lpstr>
      <vt:lpstr>Síntesis  Seminario Enfoque Territorial del Desarrollo Local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 concepto d ETDL</vt:lpstr>
      <vt:lpstr>PowerPoint Presentation</vt:lpstr>
      <vt:lpstr>Palabras abstractas…pero realidades concretas</vt:lpstr>
      <vt:lpstr>Palabras abstractas…pero realidades concretas</vt:lpstr>
      <vt:lpstr>PowerPoint Presentation</vt:lpstr>
      <vt:lpstr>LUCHA SECTORIAL - TERRITORIAL</vt:lpstr>
      <vt:lpstr>PowerPoint Presentation</vt:lpstr>
      <vt:lpstr>Otra palabra abstracta</vt:lpstr>
      <vt:lpstr>PowerPoint Presentation</vt:lpstr>
      <vt:lpstr>CLAVES del “ETLD”</vt:lpstr>
      <vt:lpstr>PowerPoint Presentation</vt:lpstr>
      <vt:lpstr>Mas claves</vt:lpstr>
      <vt:lpstr>Un buen baile necesita COREOGRAFO </vt:lpstr>
      <vt:lpstr>PowerPoint Presentation</vt:lpstr>
      <vt:lpstr>PowerPoint Presentation</vt:lpstr>
      <vt:lpstr>Mas claves</vt:lpstr>
      <vt:lpstr>PowerPoint Presentation</vt:lpstr>
      <vt:lpstr>COORDINACION E INCLUSION </vt:lpstr>
      <vt:lpstr>FINALIDAD DE ETDL</vt:lpstr>
      <vt:lpstr>OBRA EN CONSTRUCCION</vt:lpstr>
      <vt:lpstr>UN DESAFIO MAS AMPLIO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Como trabajar en una lógica ETDL?</vt:lpstr>
      <vt:lpstr>Sssst...ESCUCHA ACTIVA!! </vt:lpstr>
      <vt:lpstr>OLFATO POLITICO</vt:lpstr>
      <vt:lpstr>PowerPoint Presentation</vt:lpstr>
      <vt:lpstr>PowerPoint Presentation</vt:lpstr>
      <vt:lpstr>4 cuestiones</vt:lpstr>
      <vt:lpstr>DETONADOR!</vt:lpstr>
      <vt:lpstr>INCENTIVOS! </vt:lpstr>
      <vt:lpstr>QUIEN TOMA LA BATUTA?</vt:lpstr>
      <vt:lpstr>Otros condicionantes</vt:lpstr>
      <vt:lpstr>SER PRAGMATICO …CON VISION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Síntesis  Seminario Enfoque Territorial del Desarrollo Local</dc:title>
  <cp:lastModifiedBy>Laura Dominguez</cp:lastModifiedBy>
  <cp:revision>14</cp:revision>
  <dcterms:modified xsi:type="dcterms:W3CDTF">2015-06-03T19:33:31Z</dcterms:modified>
</cp:coreProperties>
</file>