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7" r:id="rId2"/>
    <p:sldId id="275" r:id="rId3"/>
    <p:sldId id="280" r:id="rId4"/>
    <p:sldId id="281" r:id="rId5"/>
    <p:sldId id="276" r:id="rId6"/>
    <p:sldId id="277" r:id="rId7"/>
    <p:sldId id="284" r:id="rId8"/>
    <p:sldId id="278" r:id="rId9"/>
    <p:sldId id="258" r:id="rId10"/>
    <p:sldId id="260" r:id="rId11"/>
    <p:sldId id="261" r:id="rId12"/>
    <p:sldId id="262" r:id="rId13"/>
    <p:sldId id="265" r:id="rId14"/>
    <p:sldId id="286" r:id="rId15"/>
    <p:sldId id="289" r:id="rId16"/>
    <p:sldId id="266" r:id="rId17"/>
    <p:sldId id="287" r:id="rId18"/>
    <p:sldId id="272" r:id="rId19"/>
    <p:sldId id="267" r:id="rId20"/>
    <p:sldId id="288" r:id="rId21"/>
    <p:sldId id="279" r:id="rId22"/>
    <p:sldId id="268" r:id="rId23"/>
    <p:sldId id="273" r:id="rId24"/>
    <p:sldId id="285" r:id="rId25"/>
    <p:sldId id="269" r:id="rId26"/>
    <p:sldId id="271" r:id="rId27"/>
    <p:sldId id="259" r:id="rId2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10" autoAdjust="0"/>
  </p:normalViewPr>
  <p:slideViewPr>
    <p:cSldViewPr snapToGrid="0" snapToObjects="1">
      <p:cViewPr>
        <p:scale>
          <a:sx n="88" d="100"/>
          <a:sy n="88" d="100"/>
        </p:scale>
        <p:origin x="-1088"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779C3C-F5B4-0349-A481-CA2ACDE90139}" type="datetimeFigureOut">
              <a:rPr lang="en-US" smtClean="0"/>
              <a:t>02/06/2015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C3FA28-DBC2-C84F-AABE-BF329214A26F}" type="slidenum">
              <a:rPr lang="en-US" smtClean="0"/>
              <a:t>‹#›</a:t>
            </a:fld>
            <a:endParaRPr lang="en-US"/>
          </a:p>
        </p:txBody>
      </p:sp>
    </p:spTree>
    <p:extLst>
      <p:ext uri="{BB962C8B-B14F-4D97-AF65-F5344CB8AC3E}">
        <p14:creationId xmlns:p14="http://schemas.microsoft.com/office/powerpoint/2010/main" val="20513583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2800" dirty="0" smtClean="0"/>
              <a:t>was officially launched in 2013: initially an informal network, the Federation grew in numbers and solidarity through the successful campaign for an International Domestic Workers Convention (C189) which was adopted at the 2011 International Labour Conference (ILC) </a:t>
            </a:r>
          </a:p>
          <a:p>
            <a:endParaRPr lang="en-US" dirty="0"/>
          </a:p>
        </p:txBody>
      </p:sp>
      <p:sp>
        <p:nvSpPr>
          <p:cNvPr id="4" name="Slide Number Placeholder 3"/>
          <p:cNvSpPr>
            <a:spLocks noGrp="1"/>
          </p:cNvSpPr>
          <p:nvPr>
            <p:ph type="sldNum" sz="quarter" idx="10"/>
          </p:nvPr>
        </p:nvSpPr>
        <p:spPr/>
        <p:txBody>
          <a:bodyPr/>
          <a:lstStyle/>
          <a:p>
            <a:fld id="{92C3FA28-DBC2-C84F-AABE-BF329214A26F}" type="slidenum">
              <a:rPr lang="en-US" smtClean="0"/>
              <a:t>7</a:t>
            </a:fld>
            <a:endParaRPr lang="en-US"/>
          </a:p>
        </p:txBody>
      </p:sp>
    </p:spTree>
    <p:extLst>
      <p:ext uri="{BB962C8B-B14F-4D97-AF65-F5344CB8AC3E}">
        <p14:creationId xmlns:p14="http://schemas.microsoft.com/office/powerpoint/2010/main" val="1895478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work primarily in public spaces (streets, markets, pastures, forests, waterways), in private homes (as home-based producers or domestic workers), or on private farms </a:t>
            </a:r>
            <a:endParaRPr lang="en-US" dirty="0"/>
          </a:p>
        </p:txBody>
      </p:sp>
      <p:sp>
        <p:nvSpPr>
          <p:cNvPr id="4" name="Slide Number Placeholder 3"/>
          <p:cNvSpPr>
            <a:spLocks noGrp="1"/>
          </p:cNvSpPr>
          <p:nvPr>
            <p:ph type="sldNum" sz="quarter" idx="10"/>
          </p:nvPr>
        </p:nvSpPr>
        <p:spPr/>
        <p:txBody>
          <a:bodyPr/>
          <a:lstStyle/>
          <a:p>
            <a:fld id="{92C3FA28-DBC2-C84F-AABE-BF329214A26F}" type="slidenum">
              <a:rPr lang="en-US" smtClean="0"/>
              <a:t>21</a:t>
            </a:fld>
            <a:endParaRPr lang="en-US"/>
          </a:p>
        </p:txBody>
      </p:sp>
    </p:spTree>
    <p:extLst>
      <p:ext uri="{BB962C8B-B14F-4D97-AF65-F5344CB8AC3E}">
        <p14:creationId xmlns:p14="http://schemas.microsoft.com/office/powerpoint/2010/main" val="3817149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participants</a:t>
            </a:r>
            <a:r>
              <a:rPr lang="en-US" baseline="0" dirty="0" smtClean="0"/>
              <a:t> already know this, you may just upload this page as an overview on the IESF as it does give an interesting overview, perhaps together with the other 2 slides I suggest deleting.</a:t>
            </a:r>
            <a:endParaRPr lang="en-US" dirty="0"/>
          </a:p>
        </p:txBody>
      </p:sp>
      <p:sp>
        <p:nvSpPr>
          <p:cNvPr id="4" name="Slide Number Placeholder 3"/>
          <p:cNvSpPr>
            <a:spLocks noGrp="1"/>
          </p:cNvSpPr>
          <p:nvPr>
            <p:ph type="sldNum" sz="quarter" idx="10"/>
          </p:nvPr>
        </p:nvSpPr>
        <p:spPr/>
        <p:txBody>
          <a:bodyPr/>
          <a:lstStyle/>
          <a:p>
            <a:fld id="{92C3FA28-DBC2-C84F-AABE-BF329214A26F}" type="slidenum">
              <a:rPr lang="en-US" smtClean="0"/>
              <a:t>9</a:t>
            </a:fld>
            <a:endParaRPr lang="en-US"/>
          </a:p>
        </p:txBody>
      </p:sp>
    </p:spTree>
    <p:extLst>
      <p:ext uri="{BB962C8B-B14F-4D97-AF65-F5344CB8AC3E}">
        <p14:creationId xmlns:p14="http://schemas.microsoft.com/office/powerpoint/2010/main" val="104381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2800" dirty="0" smtClean="0"/>
              <a:t>running schools, child care </a:t>
            </a:r>
            <a:r>
              <a:rPr lang="en-GB" sz="2800" dirty="0" err="1" smtClean="0"/>
              <a:t>centers</a:t>
            </a:r>
            <a:r>
              <a:rPr lang="en-GB" sz="2800" dirty="0" smtClean="0"/>
              <a:t>, and health </a:t>
            </a:r>
            <a:r>
              <a:rPr lang="en-GB" sz="2800" dirty="0" err="1" smtClean="0"/>
              <a:t>centers</a:t>
            </a:r>
            <a:r>
              <a:rPr lang="en-GB" sz="2800" dirty="0" smtClean="0"/>
              <a:t>, mobilizing assistance during disasters of hardships </a:t>
            </a:r>
          </a:p>
          <a:p>
            <a:pPr marL="0" marR="0" lvl="1" indent="0" algn="l" defTabSz="457200" rtl="0" eaLnBrk="1" fontAlgn="auto" latinLnBrk="0" hangingPunct="1">
              <a:lnSpc>
                <a:spcPct val="100000"/>
              </a:lnSpc>
              <a:spcBef>
                <a:spcPts val="0"/>
              </a:spcBef>
              <a:spcAft>
                <a:spcPts val="0"/>
              </a:spcAft>
              <a:buClrTx/>
              <a:buSzTx/>
              <a:buFontTx/>
              <a:buNone/>
              <a:tabLst/>
              <a:defRPr/>
            </a:pPr>
            <a:r>
              <a:rPr lang="en-GB" sz="2800" dirty="0" smtClean="0"/>
              <a:t>including occupational health and safety (OHS) approaches for informal workers </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92C3FA28-DBC2-C84F-AABE-BF329214A26F}" type="slidenum">
              <a:rPr lang="en-US" smtClean="0"/>
              <a:t>11</a:t>
            </a:fld>
            <a:endParaRPr lang="en-US"/>
          </a:p>
        </p:txBody>
      </p:sp>
    </p:spTree>
    <p:extLst>
      <p:ext uri="{BB962C8B-B14F-4D97-AF65-F5344CB8AC3E}">
        <p14:creationId xmlns:p14="http://schemas.microsoft.com/office/powerpoint/2010/main" val="3553067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3FA28-DBC2-C84F-AABE-BF329214A26F}" type="slidenum">
              <a:rPr lang="en-US" smtClean="0"/>
              <a:t>12</a:t>
            </a:fld>
            <a:endParaRPr lang="en-US"/>
          </a:p>
        </p:txBody>
      </p:sp>
    </p:spTree>
    <p:extLst>
      <p:ext uri="{BB962C8B-B14F-4D97-AF65-F5344CB8AC3E}">
        <p14:creationId xmlns:p14="http://schemas.microsoft.com/office/powerpoint/2010/main" val="215202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3FA28-DBC2-C84F-AABE-BF329214A26F}" type="slidenum">
              <a:rPr lang="en-US" smtClean="0"/>
              <a:t>13</a:t>
            </a:fld>
            <a:endParaRPr lang="en-US"/>
          </a:p>
        </p:txBody>
      </p:sp>
    </p:spTree>
    <p:extLst>
      <p:ext uri="{BB962C8B-B14F-4D97-AF65-F5344CB8AC3E}">
        <p14:creationId xmlns:p14="http://schemas.microsoft.com/office/powerpoint/2010/main" val="4033402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Shorten text</a:t>
            </a:r>
            <a:endParaRPr lang="en-US" dirty="0"/>
          </a:p>
        </p:txBody>
      </p:sp>
      <p:sp>
        <p:nvSpPr>
          <p:cNvPr id="4" name="Slide Number Placeholder 3"/>
          <p:cNvSpPr>
            <a:spLocks noGrp="1"/>
          </p:cNvSpPr>
          <p:nvPr>
            <p:ph type="sldNum" sz="quarter" idx="10"/>
          </p:nvPr>
        </p:nvSpPr>
        <p:spPr/>
        <p:txBody>
          <a:bodyPr/>
          <a:lstStyle/>
          <a:p>
            <a:fld id="{92C3FA28-DBC2-C84F-AABE-BF329214A26F}" type="slidenum">
              <a:rPr lang="en-US" smtClean="0"/>
              <a:t>16</a:t>
            </a:fld>
            <a:endParaRPr lang="en-US"/>
          </a:p>
        </p:txBody>
      </p:sp>
    </p:spTree>
    <p:extLst>
      <p:ext uri="{BB962C8B-B14F-4D97-AF65-F5344CB8AC3E}">
        <p14:creationId xmlns:p14="http://schemas.microsoft.com/office/powerpoint/2010/main" val="124137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suggest</a:t>
            </a:r>
            <a:r>
              <a:rPr lang="en-US" baseline="0" dirty="0" smtClean="0"/>
              <a:t> you just explain this as opposed to having all this detail on the slide.</a:t>
            </a:r>
          </a:p>
          <a:p>
            <a:endParaRPr lang="en-US" dirty="0"/>
          </a:p>
        </p:txBody>
      </p:sp>
      <p:sp>
        <p:nvSpPr>
          <p:cNvPr id="4" name="Slide Number Placeholder 3"/>
          <p:cNvSpPr>
            <a:spLocks noGrp="1"/>
          </p:cNvSpPr>
          <p:nvPr>
            <p:ph type="sldNum" sz="quarter" idx="10"/>
          </p:nvPr>
        </p:nvSpPr>
        <p:spPr/>
        <p:txBody>
          <a:bodyPr/>
          <a:lstStyle/>
          <a:p>
            <a:fld id="{92C3FA28-DBC2-C84F-AABE-BF329214A26F}" type="slidenum">
              <a:rPr lang="en-US" smtClean="0"/>
              <a:t>17</a:t>
            </a:fld>
            <a:endParaRPr lang="en-US"/>
          </a:p>
        </p:txBody>
      </p:sp>
    </p:spTree>
    <p:extLst>
      <p:ext uri="{BB962C8B-B14F-4D97-AF65-F5344CB8AC3E}">
        <p14:creationId xmlns:p14="http://schemas.microsoft.com/office/powerpoint/2010/main" val="280148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suggest</a:t>
            </a:r>
            <a:r>
              <a:rPr lang="en-US" baseline="0" dirty="0" smtClean="0"/>
              <a:t> you just explain this as opposed to having all this detail on the slide.</a:t>
            </a:r>
          </a:p>
          <a:p>
            <a:endParaRPr lang="en-US" dirty="0" smtClean="0"/>
          </a:p>
          <a:p>
            <a:r>
              <a:rPr lang="en-GB" sz="1200" dirty="0" smtClean="0"/>
              <a:t>The most recent ruling, in December 2011, halted a scheme to award US$1.7 billion worth of contracts over ten years to private companies for the collection and removal of waste in Bogotá. The court mandated that the cooperatives of waste pickers had a right to compete for the city tenders and gave the ARB until March 31, 2012 to present the municipality with a concrete proposal for solid waste management inclusive of the waste picking community</a:t>
            </a:r>
          </a:p>
          <a:p>
            <a:r>
              <a:rPr lang="en-GB" sz="1200" dirty="0" smtClean="0"/>
              <a:t>The current Mayor of Bogotá </a:t>
            </a:r>
            <a:r>
              <a:rPr lang="en-GB" sz="1200" dirty="0" err="1" smtClean="0"/>
              <a:t>honored</a:t>
            </a:r>
            <a:r>
              <a:rPr lang="en-GB" sz="1200" dirty="0" smtClean="0"/>
              <a:t> this mandate by de-privatizing waste collection, setting up a public authority to manage solid waste management and allowing ARB and other organizations of </a:t>
            </a:r>
            <a:r>
              <a:rPr lang="en-GB" sz="1200" dirty="0" err="1" smtClean="0"/>
              <a:t>recicladores</a:t>
            </a:r>
            <a:r>
              <a:rPr lang="en-GB" sz="1200" dirty="0" smtClean="0"/>
              <a:t> to bid for contracts. With the help of WIEGO and other allies, the ARB prepared a proposal, elements of which were adopted into the official proposal made by the district agency in charge of the city‘s public service </a:t>
            </a:r>
          </a:p>
          <a:p>
            <a:r>
              <a:rPr lang="en-GB" sz="1200" dirty="0" smtClean="0"/>
              <a:t>In March 2013, waste pickers began to be paid by the city for their waste collection services. And, in June 2014, the national government mandated that the Bogotá model be replicated in cities and towns across the country.</a:t>
            </a:r>
          </a:p>
          <a:p>
            <a:r>
              <a:rPr lang="en-GB" sz="1200" dirty="0" smtClean="0"/>
              <a:t>Vested interests in the private sector who want to regain control over the waste collection and recycling sector have mounted a political campaign to remove the current Mayor of Bogotá who rescinded some of the private contracts to set up a public waste management authority and brokered the contract with the </a:t>
            </a:r>
            <a:r>
              <a:rPr lang="en-GB" sz="1200" dirty="0" err="1" smtClean="0"/>
              <a:t>recicladores</a:t>
            </a:r>
            <a:r>
              <a:rPr lang="en-GB" sz="1200" dirty="0" smtClean="0"/>
              <a:t>. They argue that the public management of waste collection and the involvement of the </a:t>
            </a:r>
            <a:r>
              <a:rPr lang="en-GB" sz="1200" dirty="0" err="1" smtClean="0"/>
              <a:t>recicladores</a:t>
            </a:r>
            <a:r>
              <a:rPr lang="en-GB" sz="1200" dirty="0" smtClean="0"/>
              <a:t> undermine 'free competition" and are, therefore, illegal. </a:t>
            </a:r>
          </a:p>
          <a:p>
            <a:endParaRPr lang="en-US" dirty="0"/>
          </a:p>
        </p:txBody>
      </p:sp>
      <p:sp>
        <p:nvSpPr>
          <p:cNvPr id="4" name="Slide Number Placeholder 3"/>
          <p:cNvSpPr>
            <a:spLocks noGrp="1"/>
          </p:cNvSpPr>
          <p:nvPr>
            <p:ph type="sldNum" sz="quarter" idx="10"/>
          </p:nvPr>
        </p:nvSpPr>
        <p:spPr/>
        <p:txBody>
          <a:bodyPr/>
          <a:lstStyle/>
          <a:p>
            <a:fld id="{92C3FA28-DBC2-C84F-AABE-BF329214A26F}" type="slidenum">
              <a:rPr lang="en-US" smtClean="0"/>
              <a:t>18</a:t>
            </a:fld>
            <a:endParaRPr lang="en-US"/>
          </a:p>
        </p:txBody>
      </p:sp>
    </p:spTree>
    <p:extLst>
      <p:ext uri="{BB962C8B-B14F-4D97-AF65-F5344CB8AC3E}">
        <p14:creationId xmlns:p14="http://schemas.microsoft.com/office/powerpoint/2010/main" val="2022458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 which is the case with most informal wage workers</a:t>
            </a:r>
          </a:p>
          <a:p>
            <a:endParaRPr lang="en-US" dirty="0"/>
          </a:p>
        </p:txBody>
      </p:sp>
      <p:sp>
        <p:nvSpPr>
          <p:cNvPr id="4" name="Slide Number Placeholder 3"/>
          <p:cNvSpPr>
            <a:spLocks noGrp="1"/>
          </p:cNvSpPr>
          <p:nvPr>
            <p:ph type="sldNum" sz="quarter" idx="10"/>
          </p:nvPr>
        </p:nvSpPr>
        <p:spPr/>
        <p:txBody>
          <a:bodyPr/>
          <a:lstStyle/>
          <a:p>
            <a:fld id="{92C3FA28-DBC2-C84F-AABE-BF329214A26F}" type="slidenum">
              <a:rPr lang="en-US" smtClean="0"/>
              <a:t>19</a:t>
            </a:fld>
            <a:endParaRPr lang="en-US"/>
          </a:p>
        </p:txBody>
      </p:sp>
    </p:spTree>
    <p:extLst>
      <p:ext uri="{BB962C8B-B14F-4D97-AF65-F5344CB8AC3E}">
        <p14:creationId xmlns:p14="http://schemas.microsoft.com/office/powerpoint/2010/main" val="133682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53AF250-59F4-4D44-9B5C-2E43B30BA4BE}" type="slidenum">
              <a:rPr lang="en-GB" smtClean="0"/>
              <a:t>‹#›</a:t>
            </a:fld>
            <a:endParaRPr lang="en-GB"/>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fr-FR" smtClean="0"/>
              <a:t>Cliquez et modifiez le titre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CD94307D-F924-9846-A4EB-AC4C7FFD16C0}" type="datetimeFigureOut">
              <a:rPr lang="fr-FR" smtClean="0"/>
              <a:t>02/06/2015</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CD94307D-F924-9846-A4EB-AC4C7FFD16C0}" type="datetimeFigureOut">
              <a:rPr lang="fr-FR" smtClean="0"/>
              <a:t>02/06/2015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3AF250-59F4-4D44-9B5C-2E43B30BA4B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CD94307D-F924-9846-A4EB-AC4C7FFD16C0}" type="datetimeFigureOut">
              <a:rPr lang="fr-FR" smtClean="0"/>
              <a:t>02/06/2015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3AF250-59F4-4D44-9B5C-2E43B30BA4BE}"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fr-FR" smtClean="0"/>
              <a:t>Cliquez et modifiez le titre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3886124" y="6288741"/>
            <a:ext cx="1887537" cy="365125"/>
          </a:xfrm>
        </p:spPr>
        <p:txBody>
          <a:bodyPr/>
          <a:lstStyle/>
          <a:p>
            <a:fld id="{CD94307D-F924-9846-A4EB-AC4C7FFD16C0}" type="datetimeFigureOut">
              <a:rPr lang="fr-FR" smtClean="0"/>
              <a:t>02/06/2015</a:t>
            </a:fld>
            <a:endParaRPr lang="en-GB"/>
          </a:p>
        </p:txBody>
      </p:sp>
      <p:sp>
        <p:nvSpPr>
          <p:cNvPr id="6" name="Footer Placeholder 5"/>
          <p:cNvSpPr>
            <a:spLocks noGrp="1"/>
          </p:cNvSpPr>
          <p:nvPr>
            <p:ph type="ftr" sz="quarter" idx="11"/>
          </p:nvPr>
        </p:nvSpPr>
        <p:spPr>
          <a:xfrm>
            <a:off x="5867399" y="6288741"/>
            <a:ext cx="2675965" cy="365125"/>
          </a:xfrm>
        </p:spPr>
        <p:txBody>
          <a:bodyPr/>
          <a:lstStyle/>
          <a:p>
            <a:endParaRPr lang="en-GB"/>
          </a:p>
        </p:txBody>
      </p:sp>
      <p:sp>
        <p:nvSpPr>
          <p:cNvPr id="7" name="Slide Number Placeholder 6"/>
          <p:cNvSpPr>
            <a:spLocks noGrp="1"/>
          </p:cNvSpPr>
          <p:nvPr>
            <p:ph type="sldNum" sz="quarter" idx="12"/>
          </p:nvPr>
        </p:nvSpPr>
        <p:spPr/>
        <p:txBody>
          <a:bodyPr/>
          <a:lstStyle/>
          <a:p>
            <a:fld id="{953AF250-59F4-4D44-9B5C-2E43B30BA4BE}" type="slidenum">
              <a:rPr lang="en-GB" smtClean="0"/>
              <a:t>‹#›</a:t>
            </a:fld>
            <a:endParaRPr lang="en-GB"/>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fr-FR" smtClean="0"/>
              <a:t>Cliquez et modifiez le titre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381000" y="6288741"/>
            <a:ext cx="1865125" cy="365125"/>
          </a:xfrm>
        </p:spPr>
        <p:txBody>
          <a:bodyPr/>
          <a:lstStyle/>
          <a:p>
            <a:fld id="{CD94307D-F924-9846-A4EB-AC4C7FFD16C0}" type="datetimeFigureOut">
              <a:rPr lang="fr-FR" smtClean="0"/>
              <a:t>02/06/2015</a:t>
            </a:fld>
            <a:endParaRPr lang="en-GB"/>
          </a:p>
        </p:txBody>
      </p:sp>
      <p:sp>
        <p:nvSpPr>
          <p:cNvPr id="6" name="Footer Placeholder 5"/>
          <p:cNvSpPr>
            <a:spLocks noGrp="1"/>
          </p:cNvSpPr>
          <p:nvPr>
            <p:ph type="ftr" sz="quarter" idx="11"/>
          </p:nvPr>
        </p:nvSpPr>
        <p:spPr>
          <a:xfrm>
            <a:off x="3325813" y="6288741"/>
            <a:ext cx="5217551" cy="365125"/>
          </a:xfrm>
        </p:spPr>
        <p:txBody>
          <a:bodyPr/>
          <a:lstStyle/>
          <a:p>
            <a:endParaRPr lang="en-GB"/>
          </a:p>
        </p:txBody>
      </p:sp>
      <p:sp>
        <p:nvSpPr>
          <p:cNvPr id="7" name="Slide Number Placeholder 6"/>
          <p:cNvSpPr>
            <a:spLocks noGrp="1"/>
          </p:cNvSpPr>
          <p:nvPr>
            <p:ph type="sldNum" sz="quarter" idx="12"/>
          </p:nvPr>
        </p:nvSpPr>
        <p:spPr/>
        <p:txBody>
          <a:bodyPr/>
          <a:lstStyle/>
          <a:p>
            <a:fld id="{953AF250-59F4-4D44-9B5C-2E43B30BA4BE}" type="slidenum">
              <a:rPr lang="en-GB" smtClean="0"/>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fr-FR" smtClean="0"/>
              <a:t>Cliquez et modifiez le titre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381000" y="6288741"/>
            <a:ext cx="1865125" cy="365125"/>
          </a:xfrm>
        </p:spPr>
        <p:txBody>
          <a:bodyPr/>
          <a:lstStyle/>
          <a:p>
            <a:fld id="{CD94307D-F924-9846-A4EB-AC4C7FFD16C0}" type="datetimeFigureOut">
              <a:rPr lang="fr-FR" smtClean="0"/>
              <a:t>02/06/2015</a:t>
            </a:fld>
            <a:endParaRPr lang="en-GB"/>
          </a:p>
        </p:txBody>
      </p:sp>
      <p:sp>
        <p:nvSpPr>
          <p:cNvPr id="6" name="Footer Placeholder 5"/>
          <p:cNvSpPr>
            <a:spLocks noGrp="1"/>
          </p:cNvSpPr>
          <p:nvPr>
            <p:ph type="ftr" sz="quarter" idx="11"/>
          </p:nvPr>
        </p:nvSpPr>
        <p:spPr>
          <a:xfrm>
            <a:off x="3325813" y="6288741"/>
            <a:ext cx="5217551" cy="365125"/>
          </a:xfrm>
        </p:spPr>
        <p:txBody>
          <a:bodyPr/>
          <a:lstStyle/>
          <a:p>
            <a:endParaRPr lang="en-GB"/>
          </a:p>
        </p:txBody>
      </p:sp>
      <p:sp>
        <p:nvSpPr>
          <p:cNvPr id="7" name="Slide Number Placeholder 6"/>
          <p:cNvSpPr>
            <a:spLocks noGrp="1"/>
          </p:cNvSpPr>
          <p:nvPr>
            <p:ph type="sldNum" sz="quarter" idx="12"/>
          </p:nvPr>
        </p:nvSpPr>
        <p:spPr/>
        <p:txBody>
          <a:bodyPr/>
          <a:lstStyle/>
          <a:p>
            <a:fld id="{953AF250-59F4-4D44-9B5C-2E43B30BA4BE}"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CD94307D-F924-9846-A4EB-AC4C7FFD16C0}" type="datetimeFigureOut">
              <a:rPr lang="fr-FR" smtClean="0"/>
              <a:t>02/06/2015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AF250-59F4-4D44-9B5C-2E43B30BA4BE}" type="slidenum">
              <a:rPr lang="en-GB" smtClean="0"/>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CD94307D-F924-9846-A4EB-AC4C7FFD16C0}" type="datetimeFigureOut">
              <a:rPr lang="fr-FR" smtClean="0"/>
              <a:t>02/06/2015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AF250-59F4-4D44-9B5C-2E43B30BA4B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CD94307D-F924-9846-A4EB-AC4C7FFD16C0}" type="datetimeFigureOut">
              <a:rPr lang="fr-FR" smtClean="0"/>
              <a:t>02/06/2015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AF250-59F4-4D44-9B5C-2E43B30BA4B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fr-FR" smtClean="0"/>
              <a:t>Cliquez et modifiez le titre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CD94307D-F924-9846-A4EB-AC4C7FFD16C0}" type="datetimeFigureOut">
              <a:rPr lang="fr-FR" smtClean="0"/>
              <a:t>02/06/2015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AF250-59F4-4D44-9B5C-2E43B30BA4B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CD94307D-F924-9846-A4EB-AC4C7FFD16C0}" type="datetimeFigureOut">
              <a:rPr lang="fr-FR" smtClean="0"/>
              <a:t>02/06/2015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3AF250-59F4-4D44-9B5C-2E43B30BA4B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CD94307D-F924-9846-A4EB-AC4C7FFD16C0}" type="datetimeFigureOut">
              <a:rPr lang="fr-FR" smtClean="0"/>
              <a:t>02/06/2015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3AF250-59F4-4D44-9B5C-2E43B30BA4BE}" type="slidenum">
              <a:rPr lang="en-GB" smtClean="0"/>
              <a:t>‹#›</a:t>
            </a:fld>
            <a:endParaRPr lang="en-GB"/>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CD94307D-F924-9846-A4EB-AC4C7FFD16C0}" type="datetimeFigureOut">
              <a:rPr lang="fr-FR" smtClean="0"/>
              <a:t>02/06/2015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3AF250-59F4-4D44-9B5C-2E43B30BA4BE}" type="slidenum">
              <a:rPr lang="en-GB" smtClean="0"/>
              <a:t>‹#›</a:t>
            </a:fld>
            <a:endParaRPr lang="en-GB"/>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CD94307D-F924-9846-A4EB-AC4C7FFD16C0}" type="datetimeFigureOut">
              <a:rPr lang="fr-FR" smtClean="0"/>
              <a:t>02/06/2015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3AF250-59F4-4D44-9B5C-2E43B30BA4BE}" type="slidenum">
              <a:rPr lang="en-GB" smtClean="0"/>
              <a:t>‹#›</a:t>
            </a:fld>
            <a:endParaRPr lang="en-GB"/>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5" name="Date Placeholder 4"/>
          <p:cNvSpPr>
            <a:spLocks noGrp="1"/>
          </p:cNvSpPr>
          <p:nvPr>
            <p:ph type="dt" sz="half" idx="10"/>
          </p:nvPr>
        </p:nvSpPr>
        <p:spPr/>
        <p:txBody>
          <a:bodyPr/>
          <a:lstStyle/>
          <a:p>
            <a:fld id="{CD94307D-F924-9846-A4EB-AC4C7FFD16C0}" type="datetimeFigureOut">
              <a:rPr lang="fr-FR" smtClean="0"/>
              <a:t>02/06/2015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3AF250-59F4-4D44-9B5C-2E43B30BA4BE}" type="slidenum">
              <a:rPr lang="en-GB" smtClean="0"/>
              <a:t>‹#›</a:t>
            </a:fld>
            <a:endParaRPr lang="en-GB"/>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CD94307D-F924-9846-A4EB-AC4C7FFD16C0}" type="datetimeFigureOut">
              <a:rPr lang="fr-FR" smtClean="0"/>
              <a:t>02/06/2015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3AF250-59F4-4D44-9B5C-2E43B30BA4B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fr-FR" smtClean="0"/>
              <a:t>Cliquez et modifiez le titre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CD94307D-F924-9846-A4EB-AC4C7FFD16C0}" type="datetimeFigureOut">
              <a:rPr lang="fr-FR" smtClean="0"/>
              <a:t>02/06/2015</a:t>
            </a:fld>
            <a:endParaRPr lang="en-GB"/>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53AF250-59F4-4D44-9B5C-2E43B30BA4B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1" Type="http://schemas.openxmlformats.org/officeDocument/2006/relationships/slideLayout" Target="../slideLayouts/slideLayout8.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iego.org" TargetMode="Externa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81444" y="423310"/>
            <a:ext cx="8754652" cy="3492308"/>
          </a:xfrm>
        </p:spPr>
        <p:txBody>
          <a:bodyPr>
            <a:noAutofit/>
          </a:bodyPr>
          <a:lstStyle/>
          <a:p>
            <a:pPr algn="ctr"/>
            <a:r>
              <a:rPr lang="en-GB" sz="6000" dirty="0" smtClean="0"/>
              <a:t>Organising entrepreneurs </a:t>
            </a:r>
            <a:r>
              <a:rPr lang="en-GB" sz="6000" dirty="0"/>
              <a:t>and </a:t>
            </a:r>
            <a:r>
              <a:rPr lang="en-GB" sz="6000" dirty="0" smtClean="0"/>
              <a:t>workers in the informal economy</a:t>
            </a:r>
            <a:r>
              <a:rPr lang="fr-FR" sz="6000" dirty="0" smtClean="0"/>
              <a:t> </a:t>
            </a:r>
            <a:endParaRPr lang="fr-FR" sz="6000" dirty="0"/>
          </a:p>
        </p:txBody>
      </p:sp>
      <p:sp>
        <p:nvSpPr>
          <p:cNvPr id="5" name="Sous-titre 4"/>
          <p:cNvSpPr>
            <a:spLocks noGrp="1"/>
          </p:cNvSpPr>
          <p:nvPr>
            <p:ph type="subTitle" idx="1"/>
          </p:nvPr>
        </p:nvSpPr>
        <p:spPr>
          <a:xfrm>
            <a:off x="1371600" y="4069057"/>
            <a:ext cx="6400800" cy="1884328"/>
          </a:xfrm>
        </p:spPr>
        <p:txBody>
          <a:bodyPr>
            <a:noAutofit/>
          </a:bodyPr>
          <a:lstStyle/>
          <a:p>
            <a:r>
              <a:rPr lang="en-GB" sz="3200" b="1" dirty="0"/>
              <a:t>Research Network Support Facility Seminar </a:t>
            </a:r>
            <a:endParaRPr lang="fr-FR" sz="3200" dirty="0"/>
          </a:p>
          <a:p>
            <a:r>
              <a:rPr lang="en-GB" sz="3200" b="1" dirty="0"/>
              <a:t> 1</a:t>
            </a:r>
            <a:r>
              <a:rPr lang="en-GB" sz="3200" b="1" baseline="30000" dirty="0"/>
              <a:t>st</a:t>
            </a:r>
            <a:r>
              <a:rPr lang="en-GB" sz="3200" b="1" dirty="0"/>
              <a:t>- 3</a:t>
            </a:r>
            <a:r>
              <a:rPr lang="en-GB" sz="3200" b="1" baseline="30000" dirty="0"/>
              <a:t>rd</a:t>
            </a:r>
            <a:r>
              <a:rPr lang="en-GB" sz="3200" b="1" dirty="0"/>
              <a:t> June 2015</a:t>
            </a:r>
            <a:endParaRPr lang="fr-FR" sz="3200" dirty="0"/>
          </a:p>
          <a:p>
            <a:r>
              <a:rPr lang="fr-FR" sz="3200" dirty="0" smtClean="0"/>
              <a:t>Brussels</a:t>
            </a:r>
            <a:endParaRPr lang="fr-FR" sz="3200" dirty="0"/>
          </a:p>
        </p:txBody>
      </p:sp>
    </p:spTree>
    <p:extLst>
      <p:ext uri="{BB962C8B-B14F-4D97-AF65-F5344CB8AC3E}">
        <p14:creationId xmlns:p14="http://schemas.microsoft.com/office/powerpoint/2010/main" val="26996402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9463" y="381000"/>
            <a:ext cx="7583487" cy="1516766"/>
          </a:xfrm>
        </p:spPr>
        <p:txBody>
          <a:bodyPr/>
          <a:lstStyle/>
          <a:p>
            <a:pPr algn="ctr"/>
            <a:r>
              <a:rPr lang="en-GB" sz="4000" dirty="0" smtClean="0">
                <a:solidFill>
                  <a:srgbClr val="000090"/>
                </a:solidFill>
              </a:rPr>
              <a:t>Organizing benefits (1)</a:t>
            </a:r>
            <a:endParaRPr lang="en-GB" dirty="0">
              <a:solidFill>
                <a:srgbClr val="000090"/>
              </a:solidFill>
            </a:endParaRPr>
          </a:p>
        </p:txBody>
      </p:sp>
      <p:sp>
        <p:nvSpPr>
          <p:cNvPr id="3" name="Espace réservé du contenu 2"/>
          <p:cNvSpPr>
            <a:spLocks noGrp="1"/>
          </p:cNvSpPr>
          <p:nvPr>
            <p:ph idx="1"/>
          </p:nvPr>
        </p:nvSpPr>
        <p:spPr>
          <a:xfrm>
            <a:off x="156980" y="2397179"/>
            <a:ext cx="8987020" cy="4309214"/>
          </a:xfrm>
        </p:spPr>
        <p:txBody>
          <a:bodyPr>
            <a:noAutofit/>
          </a:bodyPr>
          <a:lstStyle/>
          <a:p>
            <a:pPr marL="0" indent="0">
              <a:buNone/>
            </a:pPr>
            <a:r>
              <a:rPr lang="en-GB" sz="3200" b="1" dirty="0" smtClean="0"/>
              <a:t>Economic Benefits: </a:t>
            </a:r>
          </a:p>
          <a:p>
            <a:pPr lvl="1"/>
            <a:r>
              <a:rPr lang="en-GB" sz="2800" dirty="0" smtClean="0"/>
              <a:t>Negotiating better wages and conditions </a:t>
            </a:r>
          </a:p>
          <a:p>
            <a:pPr lvl="1"/>
            <a:r>
              <a:rPr lang="en-GB" sz="2800" dirty="0" smtClean="0"/>
              <a:t>Receiving better prices </a:t>
            </a:r>
          </a:p>
          <a:p>
            <a:pPr lvl="1"/>
            <a:r>
              <a:rPr lang="en-GB" sz="2800" dirty="0" smtClean="0"/>
              <a:t>Pooling limited resources and increasing access to financial resources</a:t>
            </a:r>
          </a:p>
        </p:txBody>
      </p:sp>
    </p:spTree>
    <p:extLst>
      <p:ext uri="{BB962C8B-B14F-4D97-AF65-F5344CB8AC3E}">
        <p14:creationId xmlns:p14="http://schemas.microsoft.com/office/powerpoint/2010/main" val="3574891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sz="4000" dirty="0">
                <a:solidFill>
                  <a:srgbClr val="000090"/>
                </a:solidFill>
              </a:rPr>
              <a:t>Organizing </a:t>
            </a:r>
            <a:r>
              <a:rPr lang="en-GB" sz="4000" dirty="0" smtClean="0">
                <a:solidFill>
                  <a:srgbClr val="000090"/>
                </a:solidFill>
              </a:rPr>
              <a:t>benefits (2) </a:t>
            </a:r>
            <a:endParaRPr lang="en-GB" sz="4000" dirty="0">
              <a:solidFill>
                <a:srgbClr val="000090"/>
              </a:solidFill>
            </a:endParaRPr>
          </a:p>
        </p:txBody>
      </p:sp>
      <p:sp>
        <p:nvSpPr>
          <p:cNvPr id="3" name="Espace réservé du contenu 2"/>
          <p:cNvSpPr>
            <a:spLocks noGrp="1"/>
          </p:cNvSpPr>
          <p:nvPr>
            <p:ph idx="1"/>
          </p:nvPr>
        </p:nvSpPr>
        <p:spPr>
          <a:xfrm>
            <a:off x="271146" y="1828800"/>
            <a:ext cx="8619548" cy="4749172"/>
          </a:xfrm>
        </p:spPr>
        <p:txBody>
          <a:bodyPr>
            <a:normAutofit/>
          </a:bodyPr>
          <a:lstStyle/>
          <a:p>
            <a:pPr marL="0" lvl="1" indent="0">
              <a:spcBef>
                <a:spcPts val="0"/>
              </a:spcBef>
              <a:buNone/>
            </a:pPr>
            <a:r>
              <a:rPr lang="en-GB" sz="3600" dirty="0" smtClean="0"/>
              <a:t> </a:t>
            </a:r>
            <a:r>
              <a:rPr lang="en-GB" sz="3200" b="1" dirty="0"/>
              <a:t>Social Protection </a:t>
            </a:r>
            <a:r>
              <a:rPr lang="en-GB" sz="3200" b="1" dirty="0" smtClean="0"/>
              <a:t>Benefits: </a:t>
            </a:r>
            <a:endParaRPr lang="en-GB" sz="3200" b="1" dirty="0"/>
          </a:p>
          <a:p>
            <a:pPr lvl="1">
              <a:spcBef>
                <a:spcPts val="0"/>
              </a:spcBef>
            </a:pPr>
            <a:r>
              <a:rPr lang="en-GB" sz="2800" dirty="0"/>
              <a:t>A</a:t>
            </a:r>
            <a:r>
              <a:rPr lang="en-GB" sz="2800" dirty="0" smtClean="0"/>
              <a:t>ccess </a:t>
            </a:r>
            <a:r>
              <a:rPr lang="en-GB" sz="2800" dirty="0"/>
              <a:t>existing social protection systems </a:t>
            </a:r>
          </a:p>
          <a:p>
            <a:pPr lvl="1">
              <a:spcBef>
                <a:spcPts val="0"/>
              </a:spcBef>
            </a:pPr>
            <a:r>
              <a:rPr lang="en-GB" sz="2800" dirty="0"/>
              <a:t>B</a:t>
            </a:r>
            <a:r>
              <a:rPr lang="en-GB" sz="2800" dirty="0" smtClean="0"/>
              <a:t>uild </a:t>
            </a:r>
            <a:r>
              <a:rPr lang="en-GB" sz="2800" dirty="0"/>
              <a:t>mutuality structures and achieve improved support systems </a:t>
            </a:r>
            <a:endParaRPr lang="en-GB" sz="2800" dirty="0" smtClean="0"/>
          </a:p>
          <a:p>
            <a:pPr lvl="1">
              <a:spcBef>
                <a:spcPts val="0"/>
              </a:spcBef>
            </a:pPr>
            <a:r>
              <a:rPr lang="en-GB" sz="2800" dirty="0" smtClean="0"/>
              <a:t>Organizations </a:t>
            </a:r>
            <a:r>
              <a:rPr lang="en-GB" sz="2800" dirty="0"/>
              <a:t>can improve working conditions, including </a:t>
            </a:r>
            <a:r>
              <a:rPr lang="en-GB" sz="2800" dirty="0" smtClean="0"/>
              <a:t>occupational safety and health </a:t>
            </a:r>
            <a:r>
              <a:rPr lang="en-GB" sz="2800" dirty="0"/>
              <a:t>(</a:t>
            </a:r>
            <a:r>
              <a:rPr lang="en-GB" sz="2800" dirty="0" smtClean="0"/>
              <a:t>OSH)</a:t>
            </a:r>
            <a:endParaRPr lang="en-GB" sz="2800" dirty="0"/>
          </a:p>
          <a:p>
            <a:endParaRPr lang="en-GB" dirty="0"/>
          </a:p>
        </p:txBody>
      </p:sp>
    </p:spTree>
    <p:extLst>
      <p:ext uri="{BB962C8B-B14F-4D97-AF65-F5344CB8AC3E}">
        <p14:creationId xmlns:p14="http://schemas.microsoft.com/office/powerpoint/2010/main" val="2358078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sz="4000" dirty="0">
                <a:solidFill>
                  <a:srgbClr val="000090"/>
                </a:solidFill>
              </a:rPr>
              <a:t>Organizing </a:t>
            </a:r>
            <a:r>
              <a:rPr lang="en-GB" sz="4000" dirty="0" smtClean="0">
                <a:solidFill>
                  <a:srgbClr val="000090"/>
                </a:solidFill>
              </a:rPr>
              <a:t>benefits (3) </a:t>
            </a:r>
            <a:endParaRPr lang="en-GB" sz="4000" dirty="0">
              <a:solidFill>
                <a:srgbClr val="000090"/>
              </a:solidFill>
            </a:endParaRPr>
          </a:p>
        </p:txBody>
      </p:sp>
      <p:sp>
        <p:nvSpPr>
          <p:cNvPr id="3" name="Espace réservé du contenu 2"/>
          <p:cNvSpPr>
            <a:spLocks noGrp="1"/>
          </p:cNvSpPr>
          <p:nvPr>
            <p:ph sz="half" idx="1"/>
          </p:nvPr>
        </p:nvSpPr>
        <p:spPr/>
        <p:txBody>
          <a:bodyPr>
            <a:normAutofit fontScale="92500" lnSpcReduction="10000"/>
          </a:bodyPr>
          <a:lstStyle/>
          <a:p>
            <a:pPr marL="0" lvl="1" indent="0">
              <a:spcBef>
                <a:spcPts val="0"/>
              </a:spcBef>
              <a:buNone/>
            </a:pPr>
            <a:r>
              <a:rPr lang="en-GB" sz="3200" b="1" dirty="0" smtClean="0"/>
              <a:t>Intangible but Important Benefits:</a:t>
            </a:r>
          </a:p>
          <a:p>
            <a:pPr marL="282575" lvl="2" indent="0">
              <a:spcBef>
                <a:spcPts val="0"/>
              </a:spcBef>
              <a:buNone/>
            </a:pPr>
            <a:endParaRPr lang="en-GB" sz="2800" dirty="0" smtClean="0"/>
          </a:p>
          <a:p>
            <a:pPr marL="282575" lvl="2" indent="0">
              <a:spcBef>
                <a:spcPts val="0"/>
              </a:spcBef>
              <a:buNone/>
            </a:pPr>
            <a:r>
              <a:rPr lang="en-GB" sz="2800" dirty="0" smtClean="0"/>
              <a:t>Organizing </a:t>
            </a:r>
            <a:r>
              <a:rPr lang="en-GB" sz="2800" dirty="0"/>
              <a:t>can lead </a:t>
            </a:r>
            <a:r>
              <a:rPr lang="en-GB" sz="2800" dirty="0" smtClean="0"/>
              <a:t>to</a:t>
            </a:r>
            <a:endParaRPr lang="en-GB" sz="2800" dirty="0" smtClean="0"/>
          </a:p>
          <a:p>
            <a:pPr marL="565150" lvl="2">
              <a:spcBef>
                <a:spcPts val="0"/>
              </a:spcBef>
            </a:pPr>
            <a:r>
              <a:rPr lang="en-GB" sz="2800" dirty="0" smtClean="0"/>
              <a:t>improved </a:t>
            </a:r>
            <a:r>
              <a:rPr lang="en-GB" sz="2800" dirty="0"/>
              <a:t>self-esteem </a:t>
            </a:r>
            <a:endParaRPr lang="en-GB" sz="2800" dirty="0" smtClean="0"/>
          </a:p>
          <a:p>
            <a:pPr marL="565150" lvl="2">
              <a:spcBef>
                <a:spcPts val="0"/>
              </a:spcBef>
            </a:pPr>
            <a:r>
              <a:rPr lang="en-GB" sz="2800" dirty="0"/>
              <a:t>s</a:t>
            </a:r>
            <a:r>
              <a:rPr lang="en-GB" sz="2800" dirty="0" smtClean="0"/>
              <a:t>ocial empowerment </a:t>
            </a:r>
            <a:r>
              <a:rPr lang="en-GB" sz="2800" dirty="0"/>
              <a:t>among informal workers </a:t>
            </a:r>
          </a:p>
          <a:p>
            <a:endParaRPr lang="en-GB" dirty="0"/>
          </a:p>
        </p:txBody>
      </p:sp>
      <p:pic>
        <p:nvPicPr>
          <p:cNvPr id="5" name="Espace réservé du contenu 4" descr="homeNetSouthAsia-1.jpg"/>
          <p:cNvPicPr>
            <a:picLocks noGrp="1" noChangeAspect="1"/>
          </p:cNvPicPr>
          <p:nvPr>
            <p:ph sz="half" idx="13"/>
          </p:nvPr>
        </p:nvPicPr>
        <p:blipFill>
          <a:blip r:embed="rId3">
            <a:extLst>
              <a:ext uri="{28A0092B-C50C-407E-A947-70E740481C1C}">
                <a14:useLocalDpi xmlns:a14="http://schemas.microsoft.com/office/drawing/2010/main" val="0"/>
              </a:ext>
            </a:extLst>
          </a:blip>
          <a:srcRect t="33461" b="33461"/>
          <a:stretch>
            <a:fillRect/>
          </a:stretch>
        </p:blipFill>
        <p:spPr>
          <a:xfrm>
            <a:off x="779462" y="3991816"/>
            <a:ext cx="7585076" cy="2184352"/>
          </a:xfrm>
        </p:spPr>
      </p:pic>
    </p:spTree>
    <p:extLst>
      <p:ext uri="{BB962C8B-B14F-4D97-AF65-F5344CB8AC3E}">
        <p14:creationId xmlns:p14="http://schemas.microsoft.com/office/powerpoint/2010/main" val="625193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4075" y="202024"/>
            <a:ext cx="8485574" cy="1082273"/>
          </a:xfrm>
        </p:spPr>
        <p:txBody>
          <a:bodyPr/>
          <a:lstStyle/>
          <a:p>
            <a:pPr algn="ctr"/>
            <a:r>
              <a:rPr lang="en-GB" dirty="0" smtClean="0"/>
              <a:t>Successful achievements: domestic workers</a:t>
            </a:r>
            <a:endParaRPr lang="en-GB" dirty="0"/>
          </a:p>
        </p:txBody>
      </p:sp>
      <p:sp>
        <p:nvSpPr>
          <p:cNvPr id="3" name="Espace réservé du contenu 2"/>
          <p:cNvSpPr>
            <a:spLocks noGrp="1"/>
          </p:cNvSpPr>
          <p:nvPr>
            <p:ph type="body" sz="half" idx="2"/>
          </p:nvPr>
        </p:nvSpPr>
        <p:spPr>
          <a:xfrm>
            <a:off x="3434637" y="1298727"/>
            <a:ext cx="5709363" cy="5382502"/>
          </a:xfrm>
        </p:spPr>
        <p:txBody>
          <a:bodyPr>
            <a:noAutofit/>
          </a:bodyPr>
          <a:lstStyle/>
          <a:p>
            <a:r>
              <a:rPr lang="en-GB" sz="2400" dirty="0" smtClean="0"/>
              <a:t>In 2006, domestic worker organizations began to organize internationally </a:t>
            </a:r>
            <a:r>
              <a:rPr lang="en-GB" sz="2400" dirty="0" smtClean="0"/>
              <a:t>with support of </a:t>
            </a:r>
            <a:r>
              <a:rPr lang="en-GB" sz="2400" dirty="0" smtClean="0"/>
              <a:t>international trade unions and NGOs, including WIEGO </a:t>
            </a:r>
            <a:endParaRPr lang="en-GB" sz="2400" b="1" dirty="0" smtClean="0"/>
          </a:p>
          <a:p>
            <a:pPr marL="295275" lvl="1" indent="0">
              <a:buNone/>
            </a:pPr>
            <a:r>
              <a:rPr lang="en-GB" sz="2400" b="1" dirty="0" smtClean="0">
                <a:solidFill>
                  <a:srgbClr val="000090"/>
                </a:solidFill>
              </a:rPr>
              <a:t>Demands</a:t>
            </a:r>
            <a:r>
              <a:rPr lang="en-GB" sz="2400" b="1" dirty="0" smtClean="0">
                <a:solidFill>
                  <a:srgbClr val="000090"/>
                </a:solidFill>
              </a:rPr>
              <a:t>: to be recognized as workers with rights and related benefits </a:t>
            </a:r>
            <a:endParaRPr lang="en-GB" sz="2400" dirty="0" smtClean="0">
              <a:solidFill>
                <a:srgbClr val="000090"/>
              </a:solidFill>
            </a:endParaRPr>
          </a:p>
          <a:p>
            <a:r>
              <a:rPr lang="en-GB" sz="2400" dirty="0" smtClean="0"/>
              <a:t>In </a:t>
            </a:r>
            <a:r>
              <a:rPr lang="en-GB" sz="2400" dirty="0" smtClean="0"/>
              <a:t>2008, after the International Labour Organization (ILO) decided to place Decent Work for Domestic Workers on the agenda of the International Labour Conferences in 2010 and 2011 a campaign for an ILO Convention was launched</a:t>
            </a:r>
          </a:p>
          <a:p>
            <a:endParaRPr lang="en-GB" sz="2400" dirty="0"/>
          </a:p>
        </p:txBody>
      </p:sp>
      <p:pic>
        <p:nvPicPr>
          <p:cNvPr id="5" name="Espace réservé pour une image  5" descr="Domestic-worker.jpg"/>
          <p:cNvPicPr>
            <a:picLocks noGrp="1" noChangeAspect="1"/>
          </p:cNvPicPr>
          <p:nvPr>
            <p:ph type="pic" idx="1"/>
          </p:nvPr>
        </p:nvPicPr>
        <p:blipFill>
          <a:blip r:embed="rId3">
            <a:extLst>
              <a:ext uri="{28A0092B-C50C-407E-A947-70E740481C1C}">
                <a14:useLocalDpi xmlns:a14="http://schemas.microsoft.com/office/drawing/2010/main" val="0"/>
              </a:ext>
            </a:extLst>
          </a:blip>
          <a:srcRect l="16667" r="16667"/>
          <a:stretch>
            <a:fillRect/>
          </a:stretch>
        </p:blipFill>
        <p:spPr>
          <a:xfrm flipH="1">
            <a:off x="177647" y="1600199"/>
            <a:ext cx="3516753" cy="3657601"/>
          </a:xfrm>
        </p:spPr>
      </p:pic>
    </p:spTree>
    <p:extLst>
      <p:ext uri="{BB962C8B-B14F-4D97-AF65-F5344CB8AC3E}">
        <p14:creationId xmlns:p14="http://schemas.microsoft.com/office/powerpoint/2010/main" val="3505002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407" y="222266"/>
            <a:ext cx="7713543" cy="1044388"/>
          </a:xfrm>
        </p:spPr>
        <p:txBody>
          <a:bodyPr/>
          <a:lstStyle/>
          <a:p>
            <a:pPr algn="ctr"/>
            <a:r>
              <a:rPr lang="en-US" b="1" dirty="0" smtClean="0"/>
              <a:t>Results</a:t>
            </a:r>
            <a:endParaRPr lang="en-US" b="1" dirty="0"/>
          </a:p>
        </p:txBody>
      </p:sp>
      <p:sp>
        <p:nvSpPr>
          <p:cNvPr id="3" name="Content Placeholder 2"/>
          <p:cNvSpPr>
            <a:spLocks noGrp="1"/>
          </p:cNvSpPr>
          <p:nvPr>
            <p:ph idx="1"/>
          </p:nvPr>
        </p:nvSpPr>
        <p:spPr>
          <a:xfrm>
            <a:off x="649407" y="1425387"/>
            <a:ext cx="8009342" cy="5082677"/>
          </a:xfrm>
        </p:spPr>
        <p:txBody>
          <a:bodyPr>
            <a:normAutofit lnSpcReduction="10000"/>
          </a:bodyPr>
          <a:lstStyle/>
          <a:p>
            <a:r>
              <a:rPr lang="en-GB" sz="2600" dirty="0"/>
              <a:t>Campaign had immediate benefits </a:t>
            </a:r>
            <a:r>
              <a:rPr lang="en-GB" sz="2600" dirty="0" smtClean="0"/>
              <a:t>and </a:t>
            </a:r>
            <a:r>
              <a:rPr lang="en-GB" sz="2600" dirty="0"/>
              <a:t>led to the adoption with </a:t>
            </a:r>
            <a:r>
              <a:rPr lang="en-GB" sz="2600" dirty="0" smtClean="0"/>
              <a:t>overwhelming </a:t>
            </a:r>
            <a:r>
              <a:rPr lang="en-GB" sz="2600" dirty="0"/>
              <a:t>vote of </a:t>
            </a:r>
            <a:r>
              <a:rPr lang="en-GB" sz="2600" dirty="0" smtClean="0"/>
              <a:t>two international labour </a:t>
            </a:r>
            <a:r>
              <a:rPr lang="en-GB" sz="2600" dirty="0"/>
              <a:t>standards: </a:t>
            </a:r>
          </a:p>
          <a:p>
            <a:pPr lvl="1">
              <a:buFontTx/>
              <a:buChar char="-"/>
            </a:pPr>
            <a:r>
              <a:rPr lang="en-GB" sz="2600" b="1" dirty="0">
                <a:solidFill>
                  <a:srgbClr val="142A49"/>
                </a:solidFill>
              </a:rPr>
              <a:t>Domestic Workers Convention, 2011 </a:t>
            </a:r>
          </a:p>
          <a:p>
            <a:pPr lvl="1">
              <a:buFontTx/>
              <a:buChar char="-"/>
            </a:pPr>
            <a:r>
              <a:rPr lang="en-GB" sz="2600" b="1" dirty="0">
                <a:solidFill>
                  <a:srgbClr val="142A49"/>
                </a:solidFill>
              </a:rPr>
              <a:t>Domestic Workers Recommendation, 2011 </a:t>
            </a:r>
          </a:p>
          <a:p>
            <a:r>
              <a:rPr lang="en-GB" sz="2400" dirty="0" smtClean="0"/>
              <a:t>Conventions: </a:t>
            </a:r>
            <a:r>
              <a:rPr lang="en-GB" sz="2400" dirty="0"/>
              <a:t>domestic workers are unconditionally defined as workers with the same protections under national </a:t>
            </a:r>
            <a:r>
              <a:rPr lang="en-GB" sz="2400" dirty="0" err="1"/>
              <a:t>labor</a:t>
            </a:r>
            <a:r>
              <a:rPr lang="en-GB" sz="2400" dirty="0"/>
              <a:t> laws and social protection schemes as other workers </a:t>
            </a:r>
          </a:p>
          <a:p>
            <a:r>
              <a:rPr lang="en-GB" sz="2400" dirty="0"/>
              <a:t>National level ratification is a long term process, legislative changes are taking place as a result of the adoption of the Convention </a:t>
            </a:r>
            <a:endParaRPr lang="fr-FR" sz="2400" dirty="0"/>
          </a:p>
          <a:p>
            <a:endParaRPr lang="en-US" dirty="0"/>
          </a:p>
        </p:txBody>
      </p:sp>
    </p:spTree>
    <p:extLst>
      <p:ext uri="{BB962C8B-B14F-4D97-AF65-F5344CB8AC3E}">
        <p14:creationId xmlns:p14="http://schemas.microsoft.com/office/powerpoint/2010/main" val="2211542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en-GB" dirty="0" smtClean="0"/>
              <a:t>The struggle of </a:t>
            </a:r>
            <a:r>
              <a:rPr lang="en-GB" dirty="0" err="1" smtClean="0"/>
              <a:t>wastepickers</a:t>
            </a:r>
            <a:endParaRPr lang="en-GB" dirty="0"/>
          </a:p>
        </p:txBody>
      </p:sp>
      <p:pic>
        <p:nvPicPr>
          <p:cNvPr id="10" name="Espace réservé du contenu 9" descr="Waste-Pickers-1.jpg"/>
          <p:cNvPicPr>
            <a:picLocks noGrp="1" noChangeAspect="1"/>
          </p:cNvPicPr>
          <p:nvPr>
            <p:ph sz="half" idx="14"/>
          </p:nvPr>
        </p:nvPicPr>
        <p:blipFill>
          <a:blip r:embed="rId2">
            <a:extLst>
              <a:ext uri="{28A0092B-C50C-407E-A947-70E740481C1C}">
                <a14:useLocalDpi xmlns:a14="http://schemas.microsoft.com/office/drawing/2010/main" val="0"/>
              </a:ext>
            </a:extLst>
          </a:blip>
          <a:srcRect t="9158" b="9158"/>
          <a:stretch>
            <a:fillRect/>
          </a:stretch>
        </p:blipFill>
        <p:spPr/>
      </p:pic>
      <p:pic>
        <p:nvPicPr>
          <p:cNvPr id="12" name="Espace réservé du contenu 11" descr="waste-pickers-south-africa-call-recognition.jpg"/>
          <p:cNvPicPr>
            <a:picLocks noGrp="1" noChangeAspect="1"/>
          </p:cNvPicPr>
          <p:nvPr>
            <p:ph sz="half" idx="15"/>
          </p:nvPr>
        </p:nvPicPr>
        <p:blipFill>
          <a:blip r:embed="rId3">
            <a:extLst>
              <a:ext uri="{28A0092B-C50C-407E-A947-70E740481C1C}">
                <a14:useLocalDpi xmlns:a14="http://schemas.microsoft.com/office/drawing/2010/main" val="0"/>
              </a:ext>
            </a:extLst>
          </a:blip>
          <a:srcRect t="7601" b="7601"/>
          <a:stretch>
            <a:fillRect/>
          </a:stretch>
        </p:blipFill>
        <p:spPr/>
      </p:pic>
      <p:pic>
        <p:nvPicPr>
          <p:cNvPr id="11" name="Espace réservé du contenu 10" descr="Waste-pickers-in-Delhi-008.jpg"/>
          <p:cNvPicPr>
            <a:picLocks noGrp="1" noChangeAspect="1"/>
          </p:cNvPicPr>
          <p:nvPr>
            <p:ph sz="half" idx="1"/>
          </p:nvPr>
        </p:nvPicPr>
        <p:blipFill>
          <a:blip r:embed="rId4">
            <a:extLst>
              <a:ext uri="{28A0092B-C50C-407E-A947-70E740481C1C}">
                <a14:useLocalDpi xmlns:a14="http://schemas.microsoft.com/office/drawing/2010/main" val="0"/>
              </a:ext>
            </a:extLst>
          </a:blip>
          <a:srcRect t="3125" b="3125"/>
          <a:stretch>
            <a:fillRect/>
          </a:stretch>
        </p:blipFill>
        <p:spPr/>
      </p:pic>
      <p:pic>
        <p:nvPicPr>
          <p:cNvPr id="2" name="Espace réservé du contenu 1" descr="marcha-bogota-recicladores-500x333.jpg"/>
          <p:cNvPicPr>
            <a:picLocks noGrp="1" noChangeAspect="1"/>
          </p:cNvPicPr>
          <p:nvPr>
            <p:ph sz="half" idx="13"/>
          </p:nvPr>
        </p:nvPicPr>
        <p:blipFill>
          <a:blip r:embed="rId5">
            <a:extLst>
              <a:ext uri="{28A0092B-C50C-407E-A947-70E740481C1C}">
                <a14:useLocalDpi xmlns:a14="http://schemas.microsoft.com/office/drawing/2010/main" val="0"/>
              </a:ext>
            </a:extLst>
          </a:blip>
          <a:srcRect t="7770" b="7770"/>
          <a:stretch>
            <a:fillRect/>
          </a:stretch>
        </p:blipFill>
        <p:spPr/>
      </p:pic>
    </p:spTree>
    <p:extLst>
      <p:ext uri="{BB962C8B-B14F-4D97-AF65-F5344CB8AC3E}">
        <p14:creationId xmlns:p14="http://schemas.microsoft.com/office/powerpoint/2010/main" val="23434969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9463" y="380999"/>
            <a:ext cx="7583487" cy="1217119"/>
          </a:xfrm>
        </p:spPr>
        <p:txBody>
          <a:bodyPr/>
          <a:lstStyle/>
          <a:p>
            <a:pPr algn="ctr"/>
            <a:r>
              <a:rPr lang="en-GB" dirty="0" smtClean="0"/>
              <a:t>The continuous struggle of waste pickers in Colombia (1)</a:t>
            </a:r>
            <a:endParaRPr lang="en-GB" dirty="0"/>
          </a:p>
        </p:txBody>
      </p:sp>
      <p:sp>
        <p:nvSpPr>
          <p:cNvPr id="3" name="Espace réservé du contenu 2"/>
          <p:cNvSpPr>
            <a:spLocks noGrp="1"/>
          </p:cNvSpPr>
          <p:nvPr>
            <p:ph idx="1"/>
          </p:nvPr>
        </p:nvSpPr>
        <p:spPr>
          <a:xfrm>
            <a:off x="256875" y="1598119"/>
            <a:ext cx="8633820" cy="4937048"/>
          </a:xfrm>
        </p:spPr>
        <p:txBody>
          <a:bodyPr>
            <a:noAutofit/>
          </a:bodyPr>
          <a:lstStyle/>
          <a:p>
            <a:r>
              <a:rPr lang="en-GB" sz="2000" dirty="0" smtClean="0"/>
              <a:t>For decades, </a:t>
            </a:r>
            <a:r>
              <a:rPr lang="en-GB" sz="2000" i="1" dirty="0" err="1" smtClean="0"/>
              <a:t>recicladores</a:t>
            </a:r>
            <a:r>
              <a:rPr lang="en-GB" sz="2000" i="1" dirty="0" smtClean="0"/>
              <a:t> </a:t>
            </a:r>
            <a:r>
              <a:rPr lang="en-GB" sz="2000" dirty="0" smtClean="0"/>
              <a:t>(waste pickers) in Bogotá</a:t>
            </a:r>
            <a:r>
              <a:rPr lang="en-GB" sz="2000" dirty="0"/>
              <a:t> </a:t>
            </a:r>
            <a:r>
              <a:rPr lang="en-GB" sz="2000" dirty="0" smtClean="0"/>
              <a:t>earned a living by recycling metal, cardboard, paper, plastic, and glass and selling the recycled material through intermediaries</a:t>
            </a:r>
          </a:p>
          <a:p>
            <a:r>
              <a:rPr lang="en-GB" sz="2000" dirty="0"/>
              <a:t>A</a:t>
            </a:r>
            <a:r>
              <a:rPr lang="en-GB" sz="2000" dirty="0" smtClean="0"/>
              <a:t>n estimated 12,000 </a:t>
            </a:r>
            <a:r>
              <a:rPr lang="en-GB" sz="2000" dirty="0" err="1" smtClean="0"/>
              <a:t>recicladores</a:t>
            </a:r>
            <a:r>
              <a:rPr lang="en-GB" sz="2000" dirty="0" smtClean="0"/>
              <a:t> work </a:t>
            </a:r>
            <a:r>
              <a:rPr lang="en-GB" sz="2000" dirty="0" smtClean="0"/>
              <a:t>in Bogotá</a:t>
            </a:r>
          </a:p>
          <a:p>
            <a:r>
              <a:rPr lang="en-GB" sz="2000" dirty="0"/>
              <a:t>R</a:t>
            </a:r>
            <a:r>
              <a:rPr lang="en-GB" sz="2000" dirty="0" smtClean="0"/>
              <a:t>ecent privatization of public waste collection threatened  livelihoods. </a:t>
            </a:r>
          </a:p>
          <a:p>
            <a:r>
              <a:rPr lang="en-GB" sz="2000" dirty="0" smtClean="0"/>
              <a:t>Previous municipal administrations in Bogotá granted exclusive contracts to private companies for the collection, transport, and disposal of waste and recyclables</a:t>
            </a:r>
          </a:p>
          <a:p>
            <a:r>
              <a:rPr lang="en-GB" sz="2000" dirty="0" smtClean="0"/>
              <a:t>In response, the </a:t>
            </a:r>
            <a:r>
              <a:rPr lang="en-GB" sz="2000" dirty="0" err="1" smtClean="0"/>
              <a:t>Asociación</a:t>
            </a:r>
            <a:r>
              <a:rPr lang="en-GB" sz="2000" dirty="0" smtClean="0"/>
              <a:t> de </a:t>
            </a:r>
            <a:r>
              <a:rPr lang="en-GB" sz="2000" dirty="0" err="1" smtClean="0"/>
              <a:t>Recicladores</a:t>
            </a:r>
            <a:r>
              <a:rPr lang="en-GB" sz="2000" dirty="0" smtClean="0"/>
              <a:t> de Bogotá (ARB), an umbrella association of cooperatives representing over 2,500 waste pickers in Bogotá, began a legal campaign to allow the </a:t>
            </a:r>
            <a:r>
              <a:rPr lang="en-GB" sz="2000" dirty="0" err="1" smtClean="0"/>
              <a:t>recicladores</a:t>
            </a:r>
            <a:r>
              <a:rPr lang="en-GB" sz="2000" dirty="0" smtClean="0"/>
              <a:t> to continue to collect and recycle waste. </a:t>
            </a:r>
          </a:p>
          <a:p>
            <a:endParaRPr lang="en-GB" sz="2000" dirty="0"/>
          </a:p>
        </p:txBody>
      </p:sp>
    </p:spTree>
    <p:extLst>
      <p:ext uri="{BB962C8B-B14F-4D97-AF65-F5344CB8AC3E}">
        <p14:creationId xmlns:p14="http://schemas.microsoft.com/office/powerpoint/2010/main" val="1821574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Results</a:t>
            </a:r>
            <a:endParaRPr lang="en-US" b="1" dirty="0"/>
          </a:p>
        </p:txBody>
      </p:sp>
      <p:sp>
        <p:nvSpPr>
          <p:cNvPr id="3" name="Content Placeholder 2"/>
          <p:cNvSpPr>
            <a:spLocks noGrp="1"/>
          </p:cNvSpPr>
          <p:nvPr>
            <p:ph idx="1"/>
          </p:nvPr>
        </p:nvSpPr>
        <p:spPr>
          <a:xfrm>
            <a:off x="447369" y="1843230"/>
            <a:ext cx="7915581" cy="4520532"/>
          </a:xfrm>
        </p:spPr>
        <p:txBody>
          <a:bodyPr>
            <a:normAutofit fontScale="92500"/>
          </a:bodyPr>
          <a:lstStyle/>
          <a:p>
            <a:r>
              <a:rPr lang="en-GB" sz="2400" dirty="0"/>
              <a:t>The </a:t>
            </a:r>
            <a:r>
              <a:rPr lang="en-GB" sz="2400" dirty="0" err="1"/>
              <a:t>recicladores</a:t>
            </a:r>
            <a:r>
              <a:rPr lang="en-GB" sz="2400" dirty="0"/>
              <a:t> achieved a landmark victory in 2003 when the Constitutional Court ruled that the municipal government‘s tendering process for sanitation services had violated the basic rights of the waste-picking community. </a:t>
            </a:r>
            <a:endParaRPr lang="en-GB" sz="2400" dirty="0" smtClean="0"/>
          </a:p>
          <a:p>
            <a:r>
              <a:rPr lang="en-GB" sz="2400" dirty="0" smtClean="0"/>
              <a:t>In </a:t>
            </a:r>
            <a:r>
              <a:rPr lang="en-GB" sz="2400" dirty="0"/>
              <a:t>December 2011, </a:t>
            </a:r>
            <a:r>
              <a:rPr lang="en-GB" sz="2400" dirty="0" smtClean="0"/>
              <a:t>scheme halted to </a:t>
            </a:r>
            <a:r>
              <a:rPr lang="en-GB" sz="2400" dirty="0"/>
              <a:t>award US$1.7 billion worth of contracts over ten years to private companies for the collection and removal of waste in Bogotá. The court mandated that the cooperatives of waste pickers had a right to compete for the city tenders and gave the ARB until March 31, 2012 to present the municipality with a concrete proposal for solid waste management inclusive of the waste picking </a:t>
            </a:r>
            <a:r>
              <a:rPr lang="en-GB" sz="2400" dirty="0" smtClean="0"/>
              <a:t>community.</a:t>
            </a:r>
            <a:endParaRPr lang="en-GB" sz="2400" dirty="0"/>
          </a:p>
          <a:p>
            <a:endParaRPr lang="en-GB" sz="2400" dirty="0"/>
          </a:p>
          <a:p>
            <a:endParaRPr lang="en-US" dirty="0"/>
          </a:p>
        </p:txBody>
      </p:sp>
    </p:spTree>
    <p:extLst>
      <p:ext uri="{BB962C8B-B14F-4D97-AF65-F5344CB8AC3E}">
        <p14:creationId xmlns:p14="http://schemas.microsoft.com/office/powerpoint/2010/main" val="21560796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dirty="0"/>
              <a:t>The continuous struggle of waste pickers in Colombia </a:t>
            </a:r>
            <a:r>
              <a:rPr lang="en-GB" dirty="0" smtClean="0"/>
              <a:t>(2)</a:t>
            </a:r>
            <a:endParaRPr lang="en-GB" dirty="0"/>
          </a:p>
        </p:txBody>
      </p:sp>
      <p:sp>
        <p:nvSpPr>
          <p:cNvPr id="3" name="Espace réservé du contenu 2"/>
          <p:cNvSpPr>
            <a:spLocks noGrp="1"/>
          </p:cNvSpPr>
          <p:nvPr>
            <p:ph idx="1"/>
          </p:nvPr>
        </p:nvSpPr>
        <p:spPr>
          <a:xfrm>
            <a:off x="285415" y="1612388"/>
            <a:ext cx="8733715" cy="5022660"/>
          </a:xfrm>
        </p:spPr>
        <p:txBody>
          <a:bodyPr>
            <a:normAutofit fontScale="70000" lnSpcReduction="20000"/>
          </a:bodyPr>
          <a:lstStyle/>
          <a:p>
            <a:r>
              <a:rPr lang="en-GB" sz="2600" dirty="0" smtClean="0"/>
              <a:t>The current Mayor of Bogotá de-privatized waste collection, setting up a public authority to manage solid waste management and allowing ARB and other organizations of </a:t>
            </a:r>
            <a:r>
              <a:rPr lang="en-GB" sz="2600" dirty="0" err="1" smtClean="0"/>
              <a:t>recicladores</a:t>
            </a:r>
            <a:r>
              <a:rPr lang="en-GB" sz="2600" dirty="0" smtClean="0"/>
              <a:t> to bid for contracts.</a:t>
            </a:r>
          </a:p>
          <a:p>
            <a:r>
              <a:rPr lang="en-GB" sz="2600" dirty="0" smtClean="0"/>
              <a:t>With </a:t>
            </a:r>
            <a:r>
              <a:rPr lang="en-GB" sz="2600" dirty="0" smtClean="0"/>
              <a:t>the help of WIEGO and others, the ARB prepared a proposal, elements of which were adopted in the official proposal made by the district agency in charge of the city‘s public service </a:t>
            </a:r>
          </a:p>
          <a:p>
            <a:r>
              <a:rPr lang="en-GB" sz="2600" dirty="0" smtClean="0"/>
              <a:t>In March 2013, waste pickers began to be paid by the city for their waste collection services.</a:t>
            </a:r>
          </a:p>
          <a:p>
            <a:r>
              <a:rPr lang="en-GB" sz="2600" dirty="0" smtClean="0"/>
              <a:t>In </a:t>
            </a:r>
            <a:r>
              <a:rPr lang="en-GB" sz="2600" dirty="0" smtClean="0"/>
              <a:t>June 2014, the national government mandated that the Bogotá model be replicated in cities and towns across the country.</a:t>
            </a:r>
          </a:p>
          <a:p>
            <a:r>
              <a:rPr lang="en-GB" sz="2600" dirty="0"/>
              <a:t>V</a:t>
            </a:r>
            <a:r>
              <a:rPr lang="en-GB" sz="2600" dirty="0" smtClean="0"/>
              <a:t>ested interests in the private sector who want to regain control over the waste collection and recycling sector have mounted a political campaign to remove the current Mayor of Bogotá who rescinded some of the private contracts to set up a public waste management authority and brokered the contract with the </a:t>
            </a:r>
            <a:r>
              <a:rPr lang="en-GB" sz="2600" dirty="0" err="1" smtClean="0"/>
              <a:t>recicladores</a:t>
            </a:r>
            <a:r>
              <a:rPr lang="en-GB" sz="2600" dirty="0" smtClean="0"/>
              <a:t>. They argue that the public management of waste collection and the involvement of the </a:t>
            </a:r>
            <a:r>
              <a:rPr lang="en-GB" sz="2600" dirty="0" err="1" smtClean="0"/>
              <a:t>recicladores</a:t>
            </a:r>
            <a:r>
              <a:rPr lang="en-GB" sz="2600" dirty="0" smtClean="0"/>
              <a:t> undermine 'free competition" and are, therefore, illegal. </a:t>
            </a:r>
          </a:p>
          <a:p>
            <a:endParaRPr lang="en-GB" dirty="0"/>
          </a:p>
        </p:txBody>
      </p:sp>
    </p:spTree>
    <p:extLst>
      <p:ext uri="{BB962C8B-B14F-4D97-AF65-F5344CB8AC3E}">
        <p14:creationId xmlns:p14="http://schemas.microsoft.com/office/powerpoint/2010/main" val="1196608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1041" y="381000"/>
            <a:ext cx="8462570" cy="1044388"/>
          </a:xfrm>
        </p:spPr>
        <p:txBody>
          <a:bodyPr/>
          <a:lstStyle/>
          <a:p>
            <a:pPr algn="ctr"/>
            <a:r>
              <a:rPr lang="en-GB" sz="3600" dirty="0" smtClean="0"/>
              <a:t>Organizing informal workers is different than organizing formal workers (1)</a:t>
            </a:r>
            <a:endParaRPr lang="en-GB" sz="3600" dirty="0"/>
          </a:p>
        </p:txBody>
      </p:sp>
      <p:sp>
        <p:nvSpPr>
          <p:cNvPr id="3" name="Espace réservé du contenu 2"/>
          <p:cNvSpPr>
            <a:spLocks noGrp="1"/>
          </p:cNvSpPr>
          <p:nvPr>
            <p:ph idx="1"/>
          </p:nvPr>
        </p:nvSpPr>
        <p:spPr>
          <a:xfrm>
            <a:off x="271145" y="1425388"/>
            <a:ext cx="8676632" cy="5281005"/>
          </a:xfrm>
        </p:spPr>
        <p:txBody>
          <a:bodyPr>
            <a:normAutofit/>
          </a:bodyPr>
          <a:lstStyle/>
          <a:p>
            <a:pPr marL="0" indent="0">
              <a:buNone/>
            </a:pPr>
            <a:endParaRPr lang="en-GB" dirty="0" smtClean="0"/>
          </a:p>
          <a:p>
            <a:pPr marL="0" indent="0">
              <a:buNone/>
            </a:pPr>
            <a:r>
              <a:rPr lang="en-GB" dirty="0" smtClean="0"/>
              <a:t>The “employment relationship” between a recognized employer and employee has historically represented the central legal concept around which labour law and collective bargaining agreements have sought to recognize and protect the rights of workers  </a:t>
            </a:r>
          </a:p>
          <a:p>
            <a:pPr marL="0" indent="0">
              <a:buNone/>
            </a:pPr>
            <a:r>
              <a:rPr lang="en-GB" dirty="0"/>
              <a:t>U</a:t>
            </a:r>
            <a:r>
              <a:rPr lang="en-GB" dirty="0" smtClean="0"/>
              <a:t>sually excluded the self-employed but also wage workers or employees who are hired by firms in ways that disguise the employment relationship or make it unclear and ambiguous</a:t>
            </a:r>
          </a:p>
          <a:p>
            <a:pPr marL="0" indent="0">
              <a:buNone/>
            </a:pPr>
            <a:r>
              <a:rPr lang="en-GB" dirty="0" smtClean="0"/>
              <a:t>Many key stakeholders– policy makers, trade unions, other workers  do not perceive or recognize informal workers as workers</a:t>
            </a:r>
          </a:p>
          <a:p>
            <a:endParaRPr lang="fr-FR" dirty="0"/>
          </a:p>
          <a:p>
            <a:endParaRPr lang="fr-FR" dirty="0"/>
          </a:p>
          <a:p>
            <a:endParaRPr lang="fr-FR" dirty="0"/>
          </a:p>
          <a:p>
            <a:endParaRPr lang="en-GB" dirty="0"/>
          </a:p>
        </p:txBody>
      </p:sp>
    </p:spTree>
    <p:extLst>
      <p:ext uri="{BB962C8B-B14F-4D97-AF65-F5344CB8AC3E}">
        <p14:creationId xmlns:p14="http://schemas.microsoft.com/office/powerpoint/2010/main" val="1828374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en-GB" dirty="0" smtClean="0"/>
              <a:t>WIEGO AND SEWA EXPERIENCES</a:t>
            </a:r>
            <a:endParaRPr lang="en-GB" dirty="0"/>
          </a:p>
        </p:txBody>
      </p:sp>
      <p:sp>
        <p:nvSpPr>
          <p:cNvPr id="10" name="Espace réservé du contenu 9"/>
          <p:cNvSpPr>
            <a:spLocks noGrp="1"/>
          </p:cNvSpPr>
          <p:nvPr>
            <p:ph idx="1"/>
          </p:nvPr>
        </p:nvSpPr>
        <p:spPr>
          <a:xfrm>
            <a:off x="346350" y="1828800"/>
            <a:ext cx="8471143" cy="4635974"/>
          </a:xfrm>
        </p:spPr>
        <p:txBody>
          <a:bodyPr>
            <a:normAutofit/>
          </a:bodyPr>
          <a:lstStyle/>
          <a:p>
            <a:pPr marL="0" indent="0">
              <a:buNone/>
            </a:pPr>
            <a:r>
              <a:rPr lang="en-GB" sz="3200" dirty="0" smtClean="0"/>
              <a:t>Women in Informal Employment: Globalizing and Organizing (WIEGO)</a:t>
            </a:r>
          </a:p>
          <a:p>
            <a:pPr marL="0" indent="0" algn="ctr">
              <a:buNone/>
            </a:pPr>
            <a:r>
              <a:rPr lang="en-GB" sz="3200" dirty="0" smtClean="0"/>
              <a:t> “A global research-policy-action network that seeks to improve the status of the working poor, especially women in the informal economy</a:t>
            </a:r>
            <a:r>
              <a:rPr lang="en-GB" sz="3200" dirty="0" smtClean="0"/>
              <a:t>”</a:t>
            </a:r>
          </a:p>
          <a:p>
            <a:pPr marL="0" indent="0" algn="ctr">
              <a:buNone/>
            </a:pPr>
            <a:r>
              <a:rPr lang="en-GB" sz="3200" dirty="0" smtClean="0"/>
              <a:t>Created in 1997</a:t>
            </a:r>
            <a:endParaRPr lang="en-GB" sz="3200" dirty="0" smtClean="0"/>
          </a:p>
        </p:txBody>
      </p:sp>
    </p:spTree>
    <p:extLst>
      <p:ext uri="{BB962C8B-B14F-4D97-AF65-F5344CB8AC3E}">
        <p14:creationId xmlns:p14="http://schemas.microsoft.com/office/powerpoint/2010/main" val="14945072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a:t>Some informal workers</a:t>
            </a:r>
            <a:r>
              <a:rPr lang="en-GB" dirty="0">
                <a:solidFill>
                  <a:srgbClr val="142A49"/>
                </a:solidFill>
              </a:rPr>
              <a:t> do not perceive themselves as workers</a:t>
            </a:r>
            <a:r>
              <a:rPr lang="en-GB" dirty="0"/>
              <a:t>, especially women and, in particular</a:t>
            </a:r>
            <a:r>
              <a:rPr lang="en-GB" dirty="0" smtClean="0"/>
              <a:t>, those who </a:t>
            </a:r>
            <a:r>
              <a:rPr lang="en-GB" dirty="0"/>
              <a:t>produce goods and services in their own homes (home-based workers) or in the homes of others (domestic workers) </a:t>
            </a:r>
          </a:p>
          <a:p>
            <a:r>
              <a:rPr lang="en-GB" dirty="0" smtClean="0"/>
              <a:t>Informal </a:t>
            </a:r>
            <a:r>
              <a:rPr lang="en-GB" dirty="0"/>
              <a:t>workers </a:t>
            </a:r>
            <a:r>
              <a:rPr lang="en-GB" i="1" dirty="0">
                <a:solidFill>
                  <a:srgbClr val="142A49"/>
                </a:solidFill>
              </a:rPr>
              <a:t>belong to various statuses </a:t>
            </a:r>
            <a:r>
              <a:rPr lang="en-GB" i="1" dirty="0"/>
              <a:t>in employment making it difficult to organize around a single identity</a:t>
            </a:r>
            <a:r>
              <a:rPr lang="en-GB" dirty="0"/>
              <a:t>. </a:t>
            </a:r>
          </a:p>
          <a:p>
            <a:r>
              <a:rPr lang="en-GB" dirty="0"/>
              <a:t>Individual workers may be engaged in </a:t>
            </a:r>
            <a:r>
              <a:rPr lang="en-GB" dirty="0">
                <a:solidFill>
                  <a:srgbClr val="142A49"/>
                </a:solidFill>
              </a:rPr>
              <a:t>multiple activities </a:t>
            </a:r>
            <a:r>
              <a:rPr lang="en-GB" dirty="0"/>
              <a:t>and/or employment statuses within a single day, month, or year </a:t>
            </a:r>
          </a:p>
          <a:p>
            <a:endParaRPr lang="en-US" dirty="0"/>
          </a:p>
        </p:txBody>
      </p:sp>
    </p:spTree>
    <p:extLst>
      <p:ext uri="{BB962C8B-B14F-4D97-AF65-F5344CB8AC3E}">
        <p14:creationId xmlns:p14="http://schemas.microsoft.com/office/powerpoint/2010/main" val="29806479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8387" y="1828800"/>
            <a:ext cx="7951619" cy="4208930"/>
          </a:xfrm>
        </p:spPr>
        <p:txBody>
          <a:bodyPr>
            <a:normAutofit/>
          </a:bodyPr>
          <a:lstStyle/>
          <a:p>
            <a:pPr marL="0" indent="0">
              <a:buNone/>
            </a:pPr>
            <a:r>
              <a:rPr lang="en-GB" sz="2400" b="1" dirty="0" smtClean="0"/>
              <a:t>Most </a:t>
            </a:r>
            <a:r>
              <a:rPr lang="en-GB" sz="2400" b="1" dirty="0"/>
              <a:t>informal </a:t>
            </a:r>
            <a:r>
              <a:rPr lang="en-GB" sz="2400" b="1" dirty="0" smtClean="0"/>
              <a:t>workers:</a:t>
            </a:r>
          </a:p>
          <a:p>
            <a:pPr>
              <a:buFontTx/>
              <a:buChar char="-"/>
            </a:pPr>
            <a:r>
              <a:rPr lang="en-GB" sz="2400" i="1" dirty="0" smtClean="0">
                <a:solidFill>
                  <a:srgbClr val="142A49"/>
                </a:solidFill>
              </a:rPr>
              <a:t>do </a:t>
            </a:r>
            <a:r>
              <a:rPr lang="en-GB" sz="2400" i="1" dirty="0">
                <a:solidFill>
                  <a:srgbClr val="142A49"/>
                </a:solidFill>
              </a:rPr>
              <a:t>not work in a standard </a:t>
            </a:r>
            <a:r>
              <a:rPr lang="en-GB" sz="2400" i="1" dirty="0" smtClean="0">
                <a:solidFill>
                  <a:srgbClr val="142A49"/>
                </a:solidFill>
              </a:rPr>
              <a:t>workplace</a:t>
            </a:r>
            <a:endParaRPr lang="en-GB" sz="2400" dirty="0" smtClean="0">
              <a:solidFill>
                <a:srgbClr val="142A49"/>
              </a:solidFill>
            </a:endParaRPr>
          </a:p>
          <a:p>
            <a:pPr>
              <a:buFontTx/>
              <a:buChar char="-"/>
            </a:pPr>
            <a:r>
              <a:rPr lang="en-GB" sz="2400" i="1" dirty="0" smtClean="0"/>
              <a:t>deal </a:t>
            </a:r>
            <a:r>
              <a:rPr lang="en-GB" sz="2400" i="1" dirty="0"/>
              <a:t>with </a:t>
            </a:r>
            <a:r>
              <a:rPr lang="en-GB" sz="2400" i="1" dirty="0">
                <a:solidFill>
                  <a:srgbClr val="142A49"/>
                </a:solidFill>
              </a:rPr>
              <a:t>multiple points of control or multiple dominant players</a:t>
            </a:r>
            <a:r>
              <a:rPr lang="en-GB" sz="2400" dirty="0">
                <a:solidFill>
                  <a:srgbClr val="142A49"/>
                </a:solidFill>
              </a:rPr>
              <a:t> </a:t>
            </a:r>
            <a:endParaRPr lang="en-GB" sz="2400" dirty="0" smtClean="0">
              <a:solidFill>
                <a:srgbClr val="142A49"/>
              </a:solidFill>
            </a:endParaRPr>
          </a:p>
          <a:p>
            <a:pPr>
              <a:buFontTx/>
              <a:buChar char="-"/>
            </a:pPr>
            <a:r>
              <a:rPr lang="en-GB" sz="2400" i="1" dirty="0" smtClean="0"/>
              <a:t>face control </a:t>
            </a:r>
            <a:r>
              <a:rPr lang="en-GB" sz="2400" i="1" dirty="0"/>
              <a:t>points and dominant players </a:t>
            </a:r>
            <a:r>
              <a:rPr lang="en-GB" sz="2400" i="1" dirty="0" smtClean="0"/>
              <a:t>that are </a:t>
            </a:r>
            <a:r>
              <a:rPr lang="en-GB" sz="2400" i="1" dirty="0"/>
              <a:t>often </a:t>
            </a:r>
            <a:r>
              <a:rPr lang="en-GB" sz="2400" i="1" dirty="0">
                <a:solidFill>
                  <a:srgbClr val="142A49"/>
                </a:solidFill>
              </a:rPr>
              <a:t>sector- </a:t>
            </a:r>
            <a:r>
              <a:rPr lang="en-GB" sz="2400" i="1" dirty="0" smtClean="0">
                <a:solidFill>
                  <a:srgbClr val="142A49"/>
                </a:solidFill>
              </a:rPr>
              <a:t>specific</a:t>
            </a:r>
            <a:r>
              <a:rPr lang="en-GB" sz="2400" i="1" dirty="0" smtClean="0"/>
              <a:t>: </a:t>
            </a:r>
            <a:r>
              <a:rPr lang="en-GB" sz="2400" dirty="0" smtClean="0"/>
              <a:t>they </a:t>
            </a:r>
            <a:r>
              <a:rPr lang="en-GB" sz="2400" dirty="0"/>
              <a:t>have to negotiate on several fronts with private businesses and with local authorities</a:t>
            </a:r>
          </a:p>
          <a:p>
            <a:endParaRPr lang="en-GB" sz="2400" dirty="0"/>
          </a:p>
        </p:txBody>
      </p:sp>
    </p:spTree>
    <p:extLst>
      <p:ext uri="{BB962C8B-B14F-4D97-AF65-F5344CB8AC3E}">
        <p14:creationId xmlns:p14="http://schemas.microsoft.com/office/powerpoint/2010/main" val="1296184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937" y="380999"/>
            <a:ext cx="8319862" cy="1802146"/>
          </a:xfrm>
        </p:spPr>
        <p:txBody>
          <a:bodyPr/>
          <a:lstStyle/>
          <a:p>
            <a:pPr algn="ctr"/>
            <a:r>
              <a:rPr lang="en-GB" dirty="0" smtClean="0"/>
              <a:t>New and innovative approaches to organizing and collective bargaining are needed:</a:t>
            </a:r>
            <a:endParaRPr lang="en-GB" dirty="0"/>
          </a:p>
        </p:txBody>
      </p:sp>
      <p:sp>
        <p:nvSpPr>
          <p:cNvPr id="3" name="Espace réservé du contenu 2"/>
          <p:cNvSpPr>
            <a:spLocks noGrp="1"/>
          </p:cNvSpPr>
          <p:nvPr>
            <p:ph idx="1"/>
          </p:nvPr>
        </p:nvSpPr>
        <p:spPr>
          <a:xfrm>
            <a:off x="313958" y="2497061"/>
            <a:ext cx="8591006" cy="4237869"/>
          </a:xfrm>
        </p:spPr>
        <p:txBody>
          <a:bodyPr>
            <a:normAutofit/>
          </a:bodyPr>
          <a:lstStyle/>
          <a:p>
            <a:pPr marL="0" indent="0">
              <a:buNone/>
            </a:pPr>
            <a:r>
              <a:rPr lang="en-GB" sz="2800" dirty="0" smtClean="0"/>
              <a:t>At the local level, organizing takes different forms depending in part on the local political and legal environment</a:t>
            </a:r>
          </a:p>
          <a:p>
            <a:pPr lvl="1"/>
            <a:r>
              <a:rPr lang="en-GB" sz="2800" dirty="0" smtClean="0"/>
              <a:t>trade unions</a:t>
            </a:r>
          </a:p>
          <a:p>
            <a:pPr lvl="1"/>
            <a:r>
              <a:rPr lang="en-GB" sz="2800" dirty="0" smtClean="0"/>
              <a:t>cooperatives </a:t>
            </a:r>
          </a:p>
          <a:p>
            <a:pPr lvl="1"/>
            <a:r>
              <a:rPr lang="en-GB" sz="2800" dirty="0" smtClean="0"/>
              <a:t>associations of various kinds </a:t>
            </a:r>
          </a:p>
          <a:p>
            <a:pPr lvl="1"/>
            <a:r>
              <a:rPr lang="en-GB" sz="2800" dirty="0" smtClean="0"/>
              <a:t>savings-and-credit groups </a:t>
            </a:r>
          </a:p>
          <a:p>
            <a:pPr lvl="1"/>
            <a:r>
              <a:rPr lang="en-GB" sz="2800" dirty="0" smtClean="0"/>
              <a:t>self-help groups </a:t>
            </a:r>
          </a:p>
          <a:p>
            <a:endParaRPr lang="en-GB" dirty="0"/>
          </a:p>
        </p:txBody>
      </p:sp>
    </p:spTree>
    <p:extLst>
      <p:ext uri="{BB962C8B-B14F-4D97-AF65-F5344CB8AC3E}">
        <p14:creationId xmlns:p14="http://schemas.microsoft.com/office/powerpoint/2010/main" val="4194084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dirty="0" smtClean="0"/>
              <a:t>And </a:t>
            </a:r>
            <a:r>
              <a:rPr lang="en-GB" dirty="0"/>
              <a:t>no one model fits all </a:t>
            </a:r>
          </a:p>
        </p:txBody>
      </p:sp>
      <p:sp>
        <p:nvSpPr>
          <p:cNvPr id="3" name="Espace réservé du contenu 2"/>
          <p:cNvSpPr>
            <a:spLocks noGrp="1"/>
          </p:cNvSpPr>
          <p:nvPr>
            <p:ph idx="1"/>
          </p:nvPr>
        </p:nvSpPr>
        <p:spPr>
          <a:xfrm>
            <a:off x="485206" y="1655195"/>
            <a:ext cx="8191425" cy="4751549"/>
          </a:xfrm>
        </p:spPr>
        <p:txBody>
          <a:bodyPr>
            <a:normAutofit/>
          </a:bodyPr>
          <a:lstStyle/>
          <a:p>
            <a:pPr marL="0" lvl="1" indent="0">
              <a:spcBef>
                <a:spcPts val="2000"/>
              </a:spcBef>
              <a:buNone/>
            </a:pPr>
            <a:endParaRPr lang="en-GB" sz="2400" dirty="0" smtClean="0"/>
          </a:p>
          <a:p>
            <a:pPr marL="0" lvl="1" indent="0">
              <a:spcBef>
                <a:spcPts val="2000"/>
              </a:spcBef>
              <a:buNone/>
            </a:pPr>
            <a:r>
              <a:rPr lang="en-GB" sz="2400" dirty="0" smtClean="0"/>
              <a:t>In </a:t>
            </a:r>
            <a:r>
              <a:rPr lang="en-GB" sz="2400" dirty="0"/>
              <a:t>many countries, there are unregistered associations that function like cooperatives or trade unions but find it difficult to register as such. But to some extent, </a:t>
            </a:r>
            <a:r>
              <a:rPr lang="en-GB" sz="2400" i="1" dirty="0"/>
              <a:t>organizational form follows organizational function</a:t>
            </a:r>
            <a:r>
              <a:rPr lang="en-GB" sz="2400" dirty="0"/>
              <a:t> </a:t>
            </a:r>
          </a:p>
        </p:txBody>
      </p:sp>
    </p:spTree>
    <p:extLst>
      <p:ext uri="{BB962C8B-B14F-4D97-AF65-F5344CB8AC3E}">
        <p14:creationId xmlns:p14="http://schemas.microsoft.com/office/powerpoint/2010/main" val="1233799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Models </a:t>
            </a:r>
            <a:endParaRPr lang="en-US" dirty="0"/>
          </a:p>
        </p:txBody>
      </p:sp>
      <p:sp>
        <p:nvSpPr>
          <p:cNvPr id="3" name="Content Placeholder 2"/>
          <p:cNvSpPr>
            <a:spLocks noGrp="1"/>
          </p:cNvSpPr>
          <p:nvPr>
            <p:ph idx="1"/>
          </p:nvPr>
        </p:nvSpPr>
        <p:spPr/>
        <p:txBody>
          <a:bodyPr>
            <a:normAutofit lnSpcReduction="10000"/>
          </a:bodyPr>
          <a:lstStyle/>
          <a:p>
            <a:pPr marL="739775" lvl="1" indent="-457200">
              <a:buFont typeface="+mj-lt"/>
              <a:buAutoNum type="arabicPeriod"/>
            </a:pPr>
            <a:r>
              <a:rPr lang="en-GB" b="1" dirty="0">
                <a:solidFill>
                  <a:srgbClr val="142A49"/>
                </a:solidFill>
              </a:rPr>
              <a:t>Domestic </a:t>
            </a:r>
            <a:r>
              <a:rPr lang="en-GB" b="1" dirty="0" smtClean="0">
                <a:solidFill>
                  <a:srgbClr val="142A49"/>
                </a:solidFill>
              </a:rPr>
              <a:t>workers </a:t>
            </a:r>
            <a:r>
              <a:rPr lang="en-GB" b="1" dirty="0" smtClean="0"/>
              <a:t>who</a:t>
            </a:r>
            <a:r>
              <a:rPr lang="en-GB" b="1" dirty="0" smtClean="0">
                <a:solidFill>
                  <a:srgbClr val="142A49"/>
                </a:solidFill>
              </a:rPr>
              <a:t> </a:t>
            </a:r>
            <a:r>
              <a:rPr lang="en-GB" dirty="0" smtClean="0"/>
              <a:t>need </a:t>
            </a:r>
            <a:r>
              <a:rPr lang="en-GB" dirty="0"/>
              <a:t>solidarity in order to bargain with their employers often form or join trade unions</a:t>
            </a:r>
          </a:p>
          <a:p>
            <a:pPr marL="739775" lvl="1" indent="-457200">
              <a:buFont typeface="+mj-lt"/>
              <a:buAutoNum type="arabicPeriod"/>
            </a:pPr>
            <a:r>
              <a:rPr lang="en-GB" b="1" dirty="0">
                <a:solidFill>
                  <a:srgbClr val="142A49"/>
                </a:solidFill>
              </a:rPr>
              <a:t>Self-employed home-based workers </a:t>
            </a:r>
            <a:r>
              <a:rPr lang="en-GB" dirty="0"/>
              <a:t>often form associations to leverage skills training, product design, and marketing services </a:t>
            </a:r>
          </a:p>
          <a:p>
            <a:pPr marL="739775" lvl="1" indent="-457200">
              <a:buFont typeface="+mj-lt"/>
              <a:buAutoNum type="arabicPeriod"/>
            </a:pPr>
            <a:r>
              <a:rPr lang="en-GB" b="1" dirty="0">
                <a:solidFill>
                  <a:srgbClr val="142A49"/>
                </a:solidFill>
              </a:rPr>
              <a:t>Industrial outworkers </a:t>
            </a:r>
            <a:r>
              <a:rPr lang="en-GB" dirty="0"/>
              <a:t>who work from their home need to form unions for collective bargaining with employers and their intermediaries</a:t>
            </a:r>
          </a:p>
          <a:p>
            <a:pPr marL="739775" lvl="1" indent="-457200">
              <a:buFont typeface="+mj-lt"/>
              <a:buAutoNum type="arabicPeriod"/>
            </a:pPr>
            <a:r>
              <a:rPr lang="en-GB" b="1" dirty="0">
                <a:solidFill>
                  <a:srgbClr val="142A49"/>
                </a:solidFill>
              </a:rPr>
              <a:t>Street vendors </a:t>
            </a:r>
            <a:r>
              <a:rPr lang="en-GB" dirty="0" smtClean="0"/>
              <a:t>need </a:t>
            </a:r>
            <a:r>
              <a:rPr lang="en-GB" dirty="0"/>
              <a:t>to bargain collectively with local authorities often form unions or market-specific associations </a:t>
            </a:r>
          </a:p>
          <a:p>
            <a:pPr marL="739775" lvl="1" indent="-457200">
              <a:buFont typeface="+mj-lt"/>
              <a:buAutoNum type="arabicPeriod"/>
            </a:pPr>
            <a:r>
              <a:rPr lang="en-GB" b="1" dirty="0">
                <a:solidFill>
                  <a:srgbClr val="142A49"/>
                </a:solidFill>
              </a:rPr>
              <a:t>Waste pickers </a:t>
            </a:r>
            <a:r>
              <a:rPr lang="en-GB" dirty="0"/>
              <a:t>who provide recycling services to cities or cleaning services to firms often form cooperatives</a:t>
            </a:r>
          </a:p>
          <a:p>
            <a:endParaRPr lang="en-US" dirty="0"/>
          </a:p>
        </p:txBody>
      </p:sp>
    </p:spTree>
    <p:extLst>
      <p:ext uri="{BB962C8B-B14F-4D97-AF65-F5344CB8AC3E}">
        <p14:creationId xmlns:p14="http://schemas.microsoft.com/office/powerpoint/2010/main" val="3171957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dirty="0" smtClean="0"/>
              <a:t>Lessons learned</a:t>
            </a:r>
            <a:endParaRPr lang="en-GB" dirty="0"/>
          </a:p>
        </p:txBody>
      </p:sp>
      <p:sp>
        <p:nvSpPr>
          <p:cNvPr id="3" name="Espace réservé du contenu 2"/>
          <p:cNvSpPr>
            <a:spLocks noGrp="1"/>
          </p:cNvSpPr>
          <p:nvPr>
            <p:ph idx="1"/>
          </p:nvPr>
        </p:nvSpPr>
        <p:spPr>
          <a:xfrm>
            <a:off x="259762" y="1828799"/>
            <a:ext cx="8586593" cy="4679265"/>
          </a:xfrm>
        </p:spPr>
        <p:txBody>
          <a:bodyPr/>
          <a:lstStyle/>
          <a:p>
            <a:r>
              <a:rPr lang="en-GB" sz="2400" dirty="0" smtClean="0"/>
              <a:t>At the heart of each of these successful campaigns, except for the domestic workers campaign, was a </a:t>
            </a:r>
            <a:r>
              <a:rPr lang="en-GB" sz="2400" b="1" dirty="0" smtClean="0">
                <a:solidFill>
                  <a:schemeClr val="tx2">
                    <a:lumMod val="75000"/>
                  </a:schemeClr>
                </a:solidFill>
              </a:rPr>
              <a:t>legal case</a:t>
            </a:r>
            <a:r>
              <a:rPr lang="en-GB" sz="2400" dirty="0" smtClean="0"/>
              <a:t>.</a:t>
            </a:r>
          </a:p>
          <a:p>
            <a:r>
              <a:rPr lang="en-GB" sz="2400" dirty="0" smtClean="0"/>
              <a:t>Key </a:t>
            </a:r>
            <a:r>
              <a:rPr lang="en-GB" sz="2400" dirty="0" smtClean="0"/>
              <a:t>to the success of the legal cases was access by the informal workers and their organizations to free pro-bono, high-quality, and responsive </a:t>
            </a:r>
            <a:r>
              <a:rPr lang="en-GB" sz="2400" b="1" dirty="0" smtClean="0">
                <a:solidFill>
                  <a:srgbClr val="142A49"/>
                </a:solidFill>
              </a:rPr>
              <a:t>legal assistance </a:t>
            </a:r>
          </a:p>
          <a:p>
            <a:r>
              <a:rPr lang="en-GB" sz="2400" dirty="0" smtClean="0"/>
              <a:t>Technical knowledge and political support from </a:t>
            </a:r>
            <a:r>
              <a:rPr lang="en-GB" sz="2400" b="1" dirty="0" smtClean="0">
                <a:solidFill>
                  <a:srgbClr val="142A49"/>
                </a:solidFill>
              </a:rPr>
              <a:t>civil society</a:t>
            </a:r>
            <a:r>
              <a:rPr lang="en-GB" sz="2400" dirty="0" smtClean="0"/>
              <a:t>—most importantly, from the informal workers themselves –were critical to the success of the legal case </a:t>
            </a:r>
          </a:p>
          <a:p>
            <a:endParaRPr lang="en-GB" dirty="0"/>
          </a:p>
        </p:txBody>
      </p:sp>
    </p:spTree>
    <p:extLst>
      <p:ext uri="{BB962C8B-B14F-4D97-AF65-F5344CB8AC3E}">
        <p14:creationId xmlns:p14="http://schemas.microsoft.com/office/powerpoint/2010/main" val="826850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958" y="1828799"/>
            <a:ext cx="8605278" cy="4663560"/>
          </a:xfrm>
        </p:spPr>
        <p:txBody>
          <a:bodyPr>
            <a:normAutofit/>
          </a:bodyPr>
          <a:lstStyle/>
          <a:p>
            <a:pPr marL="0" indent="0">
              <a:buNone/>
            </a:pPr>
            <a:r>
              <a:rPr lang="en-GB" sz="2400" b="1" dirty="0" smtClean="0">
                <a:solidFill>
                  <a:srgbClr val="000090"/>
                </a:solidFill>
              </a:rPr>
              <a:t>	The </a:t>
            </a:r>
            <a:r>
              <a:rPr lang="en-GB" sz="2400" b="1" dirty="0">
                <a:solidFill>
                  <a:srgbClr val="000090"/>
                </a:solidFill>
              </a:rPr>
              <a:t>motto of </a:t>
            </a:r>
            <a:r>
              <a:rPr lang="en-GB" sz="2400" b="1" dirty="0" err="1">
                <a:solidFill>
                  <a:srgbClr val="000090"/>
                </a:solidFill>
              </a:rPr>
              <a:t>StreetNet</a:t>
            </a:r>
            <a:r>
              <a:rPr lang="en-GB" sz="2400" b="1" dirty="0">
                <a:solidFill>
                  <a:srgbClr val="000090"/>
                </a:solidFill>
              </a:rPr>
              <a:t> International </a:t>
            </a:r>
            <a:r>
              <a:rPr lang="en-GB" sz="2400" b="1" dirty="0" smtClean="0">
                <a:solidFill>
                  <a:srgbClr val="000090"/>
                </a:solidFill>
              </a:rPr>
              <a:t>:</a:t>
            </a:r>
          </a:p>
          <a:p>
            <a:pPr marL="0" indent="0" algn="ctr">
              <a:buNone/>
            </a:pPr>
            <a:r>
              <a:rPr lang="en-GB" dirty="0" smtClean="0"/>
              <a:t> </a:t>
            </a:r>
            <a:r>
              <a:rPr lang="en-GB" dirty="0"/>
              <a:t>"</a:t>
            </a:r>
            <a:r>
              <a:rPr lang="en-GB" cap="all" dirty="0"/>
              <a:t>Nothing for us, without </a:t>
            </a:r>
            <a:r>
              <a:rPr lang="en-GB" cap="all" dirty="0" smtClean="0"/>
              <a:t>us</a:t>
            </a:r>
            <a:r>
              <a:rPr lang="en-GB" dirty="0" smtClean="0"/>
              <a:t>” </a:t>
            </a:r>
          </a:p>
          <a:p>
            <a:pPr marL="0" indent="0">
              <a:buNone/>
            </a:pPr>
            <a:r>
              <a:rPr lang="en-GB" dirty="0" smtClean="0"/>
              <a:t>Reflects </a:t>
            </a:r>
            <a:r>
              <a:rPr lang="en-GB" dirty="0"/>
              <a:t>the key enabling condition to </a:t>
            </a:r>
            <a:r>
              <a:rPr lang="en-GB" dirty="0" smtClean="0"/>
              <a:t>ensure more </a:t>
            </a:r>
            <a:r>
              <a:rPr lang="en-GB" dirty="0"/>
              <a:t>and better work opportunities for the working poor in the informal </a:t>
            </a:r>
            <a:r>
              <a:rPr lang="en-GB" dirty="0" smtClean="0"/>
              <a:t>economy:</a:t>
            </a:r>
          </a:p>
          <a:p>
            <a:pPr marL="0" indent="0">
              <a:buNone/>
            </a:pPr>
            <a:r>
              <a:rPr lang="en-GB" dirty="0" smtClean="0"/>
              <a:t>Participation of organizations </a:t>
            </a:r>
            <a:r>
              <a:rPr lang="en-GB" dirty="0"/>
              <a:t>of informal workers to help develop appropriate policies, laws and regulations that recognize, validate and integrate their work and livelihoods. </a:t>
            </a:r>
          </a:p>
          <a:p>
            <a:endParaRPr lang="en-GB" dirty="0"/>
          </a:p>
          <a:p>
            <a:endParaRPr lang="en-GB" dirty="0"/>
          </a:p>
        </p:txBody>
      </p:sp>
    </p:spTree>
    <p:extLst>
      <p:ext uri="{BB962C8B-B14F-4D97-AF65-F5344CB8AC3E}">
        <p14:creationId xmlns:p14="http://schemas.microsoft.com/office/powerpoint/2010/main" val="3628938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710953" y="533399"/>
            <a:ext cx="3657600" cy="2718525"/>
          </a:xfrm>
        </p:spPr>
        <p:txBody>
          <a:bodyPr/>
          <a:lstStyle/>
          <a:p>
            <a:pPr algn="ctr"/>
            <a:r>
              <a:rPr lang="en-GB" dirty="0" smtClean="0"/>
              <a:t>Thanks for your attention</a:t>
            </a:r>
            <a:endParaRPr lang="en-GB" dirty="0"/>
          </a:p>
        </p:txBody>
      </p:sp>
      <p:pic>
        <p:nvPicPr>
          <p:cNvPr id="7" name="Espace réservé pour une image  6" descr="DSCN0385.JPG"/>
          <p:cNvPicPr>
            <a:picLocks noGrp="1" noChangeAspect="1"/>
          </p:cNvPicPr>
          <p:nvPr>
            <p:ph type="pic" idx="1"/>
          </p:nvPr>
        </p:nvPicPr>
        <p:blipFill>
          <a:blip r:embed="rId2">
            <a:extLst>
              <a:ext uri="{28A0092B-C50C-407E-A947-70E740481C1C}">
                <a14:useLocalDpi xmlns:a14="http://schemas.microsoft.com/office/drawing/2010/main" val="0"/>
              </a:ext>
            </a:extLst>
          </a:blip>
          <a:srcRect l="12500" r="12500"/>
          <a:stretch>
            <a:fillRect/>
          </a:stretch>
        </p:blipFill>
        <p:spPr/>
      </p:pic>
      <p:sp>
        <p:nvSpPr>
          <p:cNvPr id="6" name="Espace réservé du texte 5"/>
          <p:cNvSpPr>
            <a:spLocks noGrp="1"/>
          </p:cNvSpPr>
          <p:nvPr>
            <p:ph type="body" sz="half" idx="2"/>
          </p:nvPr>
        </p:nvSpPr>
        <p:spPr>
          <a:xfrm>
            <a:off x="795434" y="5257800"/>
            <a:ext cx="3279420" cy="381000"/>
          </a:xfrm>
        </p:spPr>
        <p:txBody>
          <a:bodyPr/>
          <a:lstStyle/>
          <a:p>
            <a:r>
              <a:rPr lang="en-GB" dirty="0" smtClean="0"/>
              <a:t>A home-based worker in India</a:t>
            </a:r>
            <a:endParaRPr lang="en-GB" dirty="0"/>
          </a:p>
        </p:txBody>
      </p:sp>
      <p:pic>
        <p:nvPicPr>
          <p:cNvPr id="5" name="Espace réservé pour une image  8" descr="INDo202c.jpg"/>
          <p:cNvPicPr>
            <a:picLocks noChangeAspect="1"/>
          </p:cNvPicPr>
          <p:nvPr/>
        </p:nvPicPr>
        <p:blipFill>
          <a:blip r:embed="rId3">
            <a:extLst>
              <a:ext uri="{28A0092B-C50C-407E-A947-70E740481C1C}">
                <a14:useLocalDpi xmlns:a14="http://schemas.microsoft.com/office/drawing/2010/main" val="0"/>
              </a:ext>
            </a:extLst>
          </a:blip>
          <a:srcRect t="16667" b="16667"/>
          <a:stretch>
            <a:fillRect/>
          </a:stretch>
        </p:blipFill>
        <p:spPr>
          <a:xfrm flipH="1">
            <a:off x="748553" y="1752599"/>
            <a:ext cx="3657600" cy="3657601"/>
          </a:xfrm>
          <a:prstGeom prst="ellipse">
            <a:avLst/>
          </a:prstGeom>
          <a:blipFill dpi="0" rotWithShape="0">
            <a:blip r:embed="rId4" cstate="print"/>
            <a:srcRect/>
            <a:stretch>
              <a:fillRect/>
            </a:stretch>
          </a:blipFill>
          <a:ln w="28575">
            <a:solidFill>
              <a:schemeClr val="bg1"/>
            </a:solidFill>
          </a:ln>
        </p:spPr>
      </p:pic>
    </p:spTree>
    <p:extLst>
      <p:ext uri="{BB962C8B-B14F-4D97-AF65-F5344CB8AC3E}">
        <p14:creationId xmlns:p14="http://schemas.microsoft.com/office/powerpoint/2010/main" val="30219527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407" y="1762073"/>
            <a:ext cx="7713544" cy="5359506"/>
          </a:xfrm>
        </p:spPr>
        <p:txBody>
          <a:bodyPr>
            <a:normAutofit/>
          </a:bodyPr>
          <a:lstStyle/>
          <a:p>
            <a:r>
              <a:rPr lang="en-GB" sz="2400" dirty="0" smtClean="0"/>
              <a:t>Builds </a:t>
            </a:r>
            <a:r>
              <a:rPr lang="en-GB" sz="2400" dirty="0"/>
              <a:t>and </a:t>
            </a:r>
            <a:r>
              <a:rPr lang="en-GB" sz="2400" dirty="0" smtClean="0"/>
              <a:t>strengthens </a:t>
            </a:r>
            <a:r>
              <a:rPr lang="en-GB" sz="2400" dirty="0"/>
              <a:t>networks of informal workers’ </a:t>
            </a:r>
            <a:r>
              <a:rPr lang="en-GB" sz="2400" dirty="0" smtClean="0"/>
              <a:t>organizations </a:t>
            </a:r>
          </a:p>
          <a:p>
            <a:r>
              <a:rPr lang="en-GB" sz="2400" dirty="0"/>
              <a:t>U</a:t>
            </a:r>
            <a:r>
              <a:rPr lang="en-GB" sz="2400" dirty="0" smtClean="0"/>
              <a:t>ndertakes </a:t>
            </a:r>
            <a:r>
              <a:rPr lang="en-GB" sz="2400" dirty="0"/>
              <a:t>policy analysis, statistical research and data analysis on </a:t>
            </a:r>
            <a:r>
              <a:rPr lang="en-GB" sz="2400" dirty="0" smtClean="0"/>
              <a:t>the IE</a:t>
            </a:r>
          </a:p>
          <a:p>
            <a:r>
              <a:rPr lang="en-GB" sz="2400" dirty="0"/>
              <a:t>P</a:t>
            </a:r>
            <a:r>
              <a:rPr lang="en-GB" sz="2400" dirty="0" smtClean="0"/>
              <a:t>rovides </a:t>
            </a:r>
            <a:r>
              <a:rPr lang="en-GB" sz="2400" dirty="0"/>
              <a:t>policy advice and convenes policy dialogues </a:t>
            </a:r>
            <a:endParaRPr lang="en-GB" sz="2400" dirty="0" smtClean="0"/>
          </a:p>
          <a:p>
            <a:r>
              <a:rPr lang="en-GB" sz="2400" dirty="0"/>
              <a:t>H</a:t>
            </a:r>
            <a:r>
              <a:rPr lang="en-GB" sz="2400" dirty="0" smtClean="0"/>
              <a:t>as </a:t>
            </a:r>
            <a:r>
              <a:rPr lang="en-GB" sz="2400" dirty="0"/>
              <a:t>enumerated more than 800 organizations with more than 3 millions members in its data </a:t>
            </a:r>
            <a:r>
              <a:rPr lang="en-GB" sz="2400" dirty="0" smtClean="0"/>
              <a:t>base</a:t>
            </a:r>
          </a:p>
          <a:p>
            <a:r>
              <a:rPr lang="en-GB" sz="2400" dirty="0"/>
              <a:t>D</a:t>
            </a:r>
            <a:r>
              <a:rPr lang="en-GB" sz="2400" dirty="0" smtClean="0"/>
              <a:t>ocuments </a:t>
            </a:r>
            <a:r>
              <a:rPr lang="en-GB" sz="2400" dirty="0"/>
              <a:t>and disseminates good practices in support of the informal workforce; </a:t>
            </a:r>
            <a:r>
              <a:rPr lang="en-GB" sz="2400" dirty="0">
                <a:hlinkClick r:id="rId2"/>
              </a:rPr>
              <a:t>www.wiego.org</a:t>
            </a:r>
            <a:r>
              <a:rPr lang="en-GB" sz="2400" dirty="0"/>
              <a:t> </a:t>
            </a:r>
          </a:p>
        </p:txBody>
      </p:sp>
      <p:pic>
        <p:nvPicPr>
          <p:cNvPr id="5" name="Picture 4" descr="Screen Shot 2015-06-02 at 17.01.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07" y="232916"/>
            <a:ext cx="7474699" cy="1397708"/>
          </a:xfrm>
          <a:prstGeom prst="rect">
            <a:avLst/>
          </a:prstGeom>
        </p:spPr>
      </p:pic>
    </p:spTree>
    <p:extLst>
      <p:ext uri="{BB962C8B-B14F-4D97-AF65-F5344CB8AC3E}">
        <p14:creationId xmlns:p14="http://schemas.microsoft.com/office/powerpoint/2010/main" val="3214544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250" y="1659484"/>
            <a:ext cx="7735149" cy="5198516"/>
          </a:xfrm>
        </p:spPr>
        <p:txBody>
          <a:bodyPr>
            <a:normAutofit/>
          </a:bodyPr>
          <a:lstStyle/>
          <a:p>
            <a:endParaRPr lang="en-GB" sz="2800" b="1" dirty="0"/>
          </a:p>
          <a:p>
            <a:r>
              <a:rPr lang="en-GB" sz="2400" dirty="0" smtClean="0"/>
              <a:t>Was </a:t>
            </a:r>
            <a:r>
              <a:rPr lang="en-GB" sz="2400" dirty="0"/>
              <a:t>founded in the 1970s in Ahmedabad</a:t>
            </a:r>
            <a:r>
              <a:rPr lang="en-GB" sz="2400" dirty="0" smtClean="0"/>
              <a:t>,</a:t>
            </a:r>
          </a:p>
          <a:p>
            <a:r>
              <a:rPr lang="en-GB" sz="2400" dirty="0" smtClean="0"/>
              <a:t>Was recognised </a:t>
            </a:r>
            <a:r>
              <a:rPr lang="en-GB" sz="2400" dirty="0"/>
              <a:t>as a trade-union in 1983. </a:t>
            </a:r>
            <a:endParaRPr lang="en-GB" sz="2400" dirty="0" smtClean="0"/>
          </a:p>
          <a:p>
            <a:r>
              <a:rPr lang="en-GB" sz="2400" dirty="0" smtClean="0"/>
              <a:t>Is major </a:t>
            </a:r>
            <a:r>
              <a:rPr lang="en-GB" sz="2400" dirty="0"/>
              <a:t>microfinance institution and is a founding member of WIEGO</a:t>
            </a:r>
          </a:p>
          <a:p>
            <a:r>
              <a:rPr lang="en-GB" sz="2400" dirty="0" smtClean="0"/>
              <a:t>2 </a:t>
            </a:r>
            <a:r>
              <a:rPr lang="en-GB" sz="2400" dirty="0"/>
              <a:t>millions </a:t>
            </a:r>
            <a:r>
              <a:rPr lang="en-GB" sz="2400" dirty="0" smtClean="0"/>
              <a:t>members</a:t>
            </a:r>
          </a:p>
          <a:p>
            <a:r>
              <a:rPr lang="en-GB" sz="2400" dirty="0"/>
              <a:t>W</a:t>
            </a:r>
            <a:r>
              <a:rPr lang="en-GB" sz="2400" dirty="0" smtClean="0"/>
              <a:t>as </a:t>
            </a:r>
            <a:r>
              <a:rPr lang="en-GB" sz="2400" dirty="0"/>
              <a:t>part of the negotiations for the adoption of the Convention on Home Work (C177) by the International Labour Conference in 1997</a:t>
            </a:r>
            <a:r>
              <a:rPr lang="en-GB" sz="2400" dirty="0" smtClean="0"/>
              <a:t>.</a:t>
            </a:r>
          </a:p>
          <a:p>
            <a:endParaRPr lang="en-US" dirty="0"/>
          </a:p>
        </p:txBody>
      </p:sp>
      <p:pic>
        <p:nvPicPr>
          <p:cNvPr id="5" name="Picture 4" descr="Screen Shot 2015-06-02 at 17.03.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725" y="287884"/>
            <a:ext cx="4889500" cy="1371600"/>
          </a:xfrm>
          <a:prstGeom prst="rect">
            <a:avLst/>
          </a:prstGeom>
        </p:spPr>
      </p:pic>
    </p:spTree>
    <p:extLst>
      <p:ext uri="{BB962C8B-B14F-4D97-AF65-F5344CB8AC3E}">
        <p14:creationId xmlns:p14="http://schemas.microsoft.com/office/powerpoint/2010/main" val="3774930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533957" y="2207836"/>
            <a:ext cx="8196950" cy="4054913"/>
          </a:xfrm>
        </p:spPr>
        <p:txBody>
          <a:bodyPr>
            <a:normAutofit/>
          </a:bodyPr>
          <a:lstStyle/>
          <a:p>
            <a:pPr marL="0" indent="0">
              <a:buNone/>
            </a:pPr>
            <a:endParaRPr lang="en-GB" sz="2400" dirty="0"/>
          </a:p>
          <a:p>
            <a:pPr marL="0" indent="0">
              <a:buNone/>
            </a:pPr>
            <a:r>
              <a:rPr lang="en-GB" sz="2400" dirty="0" smtClean="0"/>
              <a:t>Organizing provides:</a:t>
            </a:r>
          </a:p>
          <a:p>
            <a:r>
              <a:rPr lang="en-GB" sz="2400" dirty="0" smtClean="0"/>
              <a:t> </a:t>
            </a:r>
            <a:r>
              <a:rPr lang="en-GB" sz="2400" dirty="0"/>
              <a:t>T</a:t>
            </a:r>
            <a:r>
              <a:rPr lang="en-GB" sz="2400" dirty="0" smtClean="0"/>
              <a:t>he </a:t>
            </a:r>
            <a:r>
              <a:rPr lang="en-GB" sz="2400" dirty="0"/>
              <a:t>power of solidarity </a:t>
            </a:r>
            <a:endParaRPr lang="en-GB" sz="2400" dirty="0" smtClean="0"/>
          </a:p>
          <a:p>
            <a:r>
              <a:rPr lang="en-GB" sz="2400" dirty="0"/>
              <a:t>A</a:t>
            </a:r>
            <a:r>
              <a:rPr lang="en-GB" sz="2400" dirty="0" smtClean="0"/>
              <a:t> </a:t>
            </a:r>
            <a:r>
              <a:rPr lang="en-GB" sz="2400" dirty="0"/>
              <a:t>way to be seen and heard by decision </a:t>
            </a:r>
            <a:r>
              <a:rPr lang="en-GB" sz="2400" dirty="0" smtClean="0"/>
              <a:t>makers from local to international policy level</a:t>
            </a:r>
          </a:p>
          <a:p>
            <a:r>
              <a:rPr lang="en-GB" sz="2400" dirty="0"/>
              <a:t>I</a:t>
            </a:r>
            <a:r>
              <a:rPr lang="en-GB" sz="2400" dirty="0" smtClean="0"/>
              <a:t>nformation </a:t>
            </a:r>
            <a:r>
              <a:rPr lang="en-GB" sz="2400" dirty="0"/>
              <a:t>sharing and </a:t>
            </a:r>
            <a:r>
              <a:rPr lang="en-GB" sz="2400" dirty="0" smtClean="0"/>
              <a:t>(regional/international) influence</a:t>
            </a:r>
          </a:p>
        </p:txBody>
      </p:sp>
      <p:sp>
        <p:nvSpPr>
          <p:cNvPr id="2" name="TextBox 1"/>
          <p:cNvSpPr txBox="1"/>
          <p:nvPr/>
        </p:nvSpPr>
        <p:spPr>
          <a:xfrm>
            <a:off x="822582" y="259745"/>
            <a:ext cx="7273349" cy="2246769"/>
          </a:xfrm>
          <a:prstGeom prst="rect">
            <a:avLst/>
          </a:prstGeom>
          <a:noFill/>
        </p:spPr>
        <p:txBody>
          <a:bodyPr wrap="square" rtlCol="0">
            <a:spAutoFit/>
          </a:bodyPr>
          <a:lstStyle/>
          <a:p>
            <a:pPr algn="ctr"/>
            <a:r>
              <a:rPr lang="en-GB" sz="2800" b="1" dirty="0">
                <a:solidFill>
                  <a:srgbClr val="000090"/>
                </a:solidFill>
              </a:rPr>
              <a:t>The working poor in the informal economy, especially women, need to organize to overcome </a:t>
            </a:r>
            <a:r>
              <a:rPr lang="en-GB" sz="2800" b="1" dirty="0" smtClean="0">
                <a:solidFill>
                  <a:srgbClr val="000090"/>
                </a:solidFill>
              </a:rPr>
              <a:t>structural </a:t>
            </a:r>
            <a:r>
              <a:rPr lang="en-GB" sz="2800" b="1" dirty="0">
                <a:solidFill>
                  <a:srgbClr val="000090"/>
                </a:solidFill>
              </a:rPr>
              <a:t>disadvantages at the local, regional, and transnational levels. </a:t>
            </a:r>
          </a:p>
        </p:txBody>
      </p:sp>
    </p:spTree>
    <p:extLst>
      <p:ext uri="{BB962C8B-B14F-4D97-AF65-F5344CB8AC3E}">
        <p14:creationId xmlns:p14="http://schemas.microsoft.com/office/powerpoint/2010/main" val="2246126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9762" y="381000"/>
            <a:ext cx="8615455" cy="1682532"/>
          </a:xfrm>
        </p:spPr>
        <p:txBody>
          <a:bodyPr/>
          <a:lstStyle/>
          <a:p>
            <a:pPr algn="ctr"/>
            <a:r>
              <a:rPr lang="en-GB" sz="2800" b="1" dirty="0">
                <a:solidFill>
                  <a:srgbClr val="000090"/>
                </a:solidFill>
              </a:rPr>
              <a:t>F</a:t>
            </a:r>
            <a:r>
              <a:rPr lang="en-GB" sz="2800" b="1" dirty="0" smtClean="0">
                <a:solidFill>
                  <a:srgbClr val="000090"/>
                </a:solidFill>
              </a:rPr>
              <a:t>ormation </a:t>
            </a:r>
            <a:r>
              <a:rPr lang="en-GB" sz="2800" b="1" dirty="0">
                <a:solidFill>
                  <a:srgbClr val="000090"/>
                </a:solidFill>
              </a:rPr>
              <a:t>of global </a:t>
            </a:r>
            <a:r>
              <a:rPr lang="en-GB" sz="2800" b="1" dirty="0" smtClean="0">
                <a:solidFill>
                  <a:srgbClr val="000090"/>
                </a:solidFill>
              </a:rPr>
              <a:t>networks greatly enhances advocacy</a:t>
            </a:r>
            <a:br>
              <a:rPr lang="en-GB" sz="2800" b="1" dirty="0" smtClean="0">
                <a:solidFill>
                  <a:srgbClr val="000090"/>
                </a:solidFill>
              </a:rPr>
            </a:br>
            <a:endParaRPr lang="en-GB" sz="2800" b="1" dirty="0">
              <a:solidFill>
                <a:srgbClr val="000090"/>
              </a:solidFill>
            </a:endParaRPr>
          </a:p>
        </p:txBody>
      </p:sp>
      <p:sp>
        <p:nvSpPr>
          <p:cNvPr id="4" name="Espace réservé du contenu 3"/>
          <p:cNvSpPr>
            <a:spLocks noGrp="1"/>
          </p:cNvSpPr>
          <p:nvPr>
            <p:ph idx="1"/>
          </p:nvPr>
        </p:nvSpPr>
        <p:spPr>
          <a:xfrm>
            <a:off x="360781" y="2063532"/>
            <a:ext cx="8370125" cy="4559976"/>
          </a:xfrm>
        </p:spPr>
        <p:txBody>
          <a:bodyPr>
            <a:normAutofit/>
          </a:bodyPr>
          <a:lstStyle/>
          <a:p>
            <a:pPr marL="0" indent="0">
              <a:buNone/>
            </a:pPr>
            <a:r>
              <a:rPr lang="en-GB" sz="2800" dirty="0" smtClean="0"/>
              <a:t>Since 2000, several </a:t>
            </a:r>
            <a:r>
              <a:rPr lang="en-GB" sz="2800" b="1" dirty="0" smtClean="0">
                <a:solidFill>
                  <a:srgbClr val="000090"/>
                </a:solidFill>
              </a:rPr>
              <a:t>transnational</a:t>
            </a:r>
            <a:r>
              <a:rPr lang="en-GB" sz="2800" dirty="0" smtClean="0"/>
              <a:t> networks have been formed or consolidated: </a:t>
            </a:r>
          </a:p>
          <a:p>
            <a:pPr lvl="1"/>
            <a:r>
              <a:rPr lang="en-GB" sz="2800" dirty="0" err="1" smtClean="0"/>
              <a:t>StreetNet</a:t>
            </a:r>
            <a:r>
              <a:rPr lang="en-GB" sz="2800" dirty="0" smtClean="0"/>
              <a:t> International (2002) </a:t>
            </a:r>
          </a:p>
          <a:p>
            <a:pPr lvl="1"/>
            <a:r>
              <a:rPr lang="en-GB" sz="2800" dirty="0" err="1" smtClean="0"/>
              <a:t>HomeNet</a:t>
            </a:r>
            <a:r>
              <a:rPr lang="en-GB" sz="2800" dirty="0" smtClean="0"/>
              <a:t> South Asia (2000) </a:t>
            </a:r>
          </a:p>
          <a:p>
            <a:pPr lvl="1"/>
            <a:r>
              <a:rPr lang="en-GB" sz="2800" dirty="0" smtClean="0"/>
              <a:t>Latin American Waste Pickers Network (Red </a:t>
            </a:r>
            <a:r>
              <a:rPr lang="en-GB" sz="2800" dirty="0" err="1" smtClean="0"/>
              <a:t>Lacre</a:t>
            </a:r>
            <a:r>
              <a:rPr lang="en-GB" sz="2800" dirty="0" smtClean="0"/>
              <a:t>) (2005)</a:t>
            </a:r>
          </a:p>
          <a:p>
            <a:endParaRPr lang="en-GB" sz="2800" dirty="0"/>
          </a:p>
        </p:txBody>
      </p:sp>
    </p:spTree>
    <p:extLst>
      <p:ext uri="{BB962C8B-B14F-4D97-AF65-F5344CB8AC3E}">
        <p14:creationId xmlns:p14="http://schemas.microsoft.com/office/powerpoint/2010/main" val="3518352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919" y="1399739"/>
            <a:ext cx="8031031" cy="4574405"/>
          </a:xfrm>
        </p:spPr>
        <p:txBody>
          <a:bodyPr>
            <a:normAutofit/>
          </a:bodyPr>
          <a:lstStyle/>
          <a:p>
            <a:pPr marL="282575" lvl="1" indent="0">
              <a:buNone/>
            </a:pPr>
            <a:endParaRPr lang="en-GB" sz="2800" dirty="0" smtClean="0"/>
          </a:p>
          <a:p>
            <a:pPr lvl="1"/>
            <a:r>
              <a:rPr lang="en-GB" sz="2800" dirty="0" smtClean="0"/>
              <a:t>International </a:t>
            </a:r>
            <a:r>
              <a:rPr lang="en-GB" sz="2800" dirty="0"/>
              <a:t>Domestic Workers’ Network (IDWN) (2009) </a:t>
            </a:r>
          </a:p>
          <a:p>
            <a:pPr lvl="1"/>
            <a:r>
              <a:rPr lang="en-GB" sz="2800" dirty="0" smtClean="0"/>
              <a:t>Global </a:t>
            </a:r>
            <a:r>
              <a:rPr lang="en-GB" sz="2800" dirty="0"/>
              <a:t>Network of Waste Pickers (2009)</a:t>
            </a:r>
          </a:p>
          <a:p>
            <a:pPr lvl="1"/>
            <a:r>
              <a:rPr lang="en-GB" sz="2800" dirty="0" err="1"/>
              <a:t>HomeNet</a:t>
            </a:r>
            <a:r>
              <a:rPr lang="en-GB" sz="2800" dirty="0"/>
              <a:t> East Europe (2013) </a:t>
            </a:r>
            <a:endParaRPr lang="en-GB" sz="2800" dirty="0" smtClean="0"/>
          </a:p>
          <a:p>
            <a:pPr lvl="1"/>
            <a:r>
              <a:rPr lang="en-GB" sz="2800" dirty="0" smtClean="0"/>
              <a:t>The </a:t>
            </a:r>
            <a:r>
              <a:rPr lang="en-GB" sz="2800" dirty="0"/>
              <a:t>International Domestic Workers Federation (2013)</a:t>
            </a:r>
            <a:endParaRPr lang="en-US" sz="2800" dirty="0"/>
          </a:p>
          <a:p>
            <a:pPr lvl="1"/>
            <a:endParaRPr lang="en-GB" sz="2800" dirty="0"/>
          </a:p>
        </p:txBody>
      </p:sp>
    </p:spTree>
    <p:extLst>
      <p:ext uri="{BB962C8B-B14F-4D97-AF65-F5344CB8AC3E}">
        <p14:creationId xmlns:p14="http://schemas.microsoft.com/office/powerpoint/2010/main" val="2932008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79463" y="381000"/>
            <a:ext cx="7583487" cy="3298726"/>
          </a:xfrm>
        </p:spPr>
        <p:txBody>
          <a:bodyPr/>
          <a:lstStyle/>
          <a:p>
            <a:pPr algn="ctr"/>
            <a:r>
              <a:rPr lang="en-GB" dirty="0" smtClean="0"/>
              <a:t>Priorities, challenges and bargaining counterparts</a:t>
            </a:r>
            <a:endParaRPr lang="en-GB" dirty="0"/>
          </a:p>
        </p:txBody>
      </p:sp>
    </p:spTree>
    <p:extLst>
      <p:ext uri="{BB962C8B-B14F-4D97-AF65-F5344CB8AC3E}">
        <p14:creationId xmlns:p14="http://schemas.microsoft.com/office/powerpoint/2010/main" val="40554577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9463" y="178976"/>
            <a:ext cx="7583487" cy="657981"/>
          </a:xfrm>
        </p:spPr>
        <p:txBody>
          <a:bodyPr/>
          <a:lstStyle/>
          <a:p>
            <a:pPr algn="ctr"/>
            <a:r>
              <a:rPr lang="en-GB" dirty="0" smtClean="0"/>
              <a:t>Analysis Tool for Organising </a:t>
            </a:r>
            <a:endParaRPr lang="en-GB"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527143482"/>
              </p:ext>
            </p:extLst>
          </p:nvPr>
        </p:nvGraphicFramePr>
        <p:xfrm>
          <a:off x="173175" y="836957"/>
          <a:ext cx="8846355" cy="6087837"/>
        </p:xfrm>
        <a:graphic>
          <a:graphicData uri="http://schemas.openxmlformats.org/drawingml/2006/table">
            <a:tbl>
              <a:tblPr firstRow="1" bandRow="1">
                <a:tableStyleId>{5C22544A-7EE6-4342-B048-85BDC9FD1C3A}</a:tableStyleId>
              </a:tblPr>
              <a:tblGrid>
                <a:gridCol w="1000936"/>
                <a:gridCol w="2456839"/>
                <a:gridCol w="3381946"/>
                <a:gridCol w="2006634"/>
              </a:tblGrid>
              <a:tr h="692877">
                <a:tc>
                  <a:txBody>
                    <a:bodyPr/>
                    <a:lstStyle/>
                    <a:p>
                      <a:pPr algn="ctr"/>
                      <a:r>
                        <a:rPr lang="en-GB" sz="1800" noProof="0" dirty="0" smtClean="0">
                          <a:effectLst/>
                          <a:latin typeface="TimesNewRomanPSMT"/>
                        </a:rPr>
                        <a:t>Sector/Group </a:t>
                      </a:r>
                      <a:endParaRPr lang="en-GB" sz="1800" noProof="0" dirty="0">
                        <a:effectLst/>
                      </a:endParaRPr>
                    </a:p>
                  </a:txBody>
                  <a:tcPr anchor="ctr"/>
                </a:tc>
                <a:tc>
                  <a:txBody>
                    <a:bodyPr/>
                    <a:lstStyle/>
                    <a:p>
                      <a:pPr algn="ctr"/>
                      <a:r>
                        <a:rPr lang="en-GB" sz="1800" noProof="0" dirty="0" smtClean="0">
                          <a:effectLst/>
                          <a:latin typeface="TimesNewRomanPSMT"/>
                        </a:rPr>
                        <a:t>Priority Issues </a:t>
                      </a:r>
                      <a:endParaRPr lang="en-GB" sz="1800" noProof="0" dirty="0">
                        <a:effectLst/>
                      </a:endParaRPr>
                    </a:p>
                  </a:txBody>
                  <a:tcPr anchor="ctr"/>
                </a:tc>
                <a:tc>
                  <a:txBody>
                    <a:bodyPr/>
                    <a:lstStyle/>
                    <a:p>
                      <a:pPr algn="ctr"/>
                      <a:r>
                        <a:rPr lang="en-GB" sz="1800" noProof="0" dirty="0" smtClean="0">
                          <a:effectLst/>
                          <a:latin typeface="TimesNewRomanPSMT"/>
                        </a:rPr>
                        <a:t>Organizing Challenges </a:t>
                      </a:r>
                      <a:endParaRPr lang="en-GB" sz="1800" noProof="0" dirty="0">
                        <a:effectLst/>
                      </a:endParaRPr>
                    </a:p>
                  </a:txBody>
                  <a:tcPr anchor="ctr"/>
                </a:tc>
                <a:tc>
                  <a:txBody>
                    <a:bodyPr/>
                    <a:lstStyle/>
                    <a:p>
                      <a:pPr algn="ctr"/>
                      <a:r>
                        <a:rPr lang="en-GB" sz="1800" noProof="0" dirty="0" smtClean="0">
                          <a:effectLst/>
                          <a:latin typeface="TimesNewRomanPSMT"/>
                        </a:rPr>
                        <a:t>Bargaining Counterparts </a:t>
                      </a:r>
                      <a:endParaRPr lang="en-GB" sz="1800" noProof="0" dirty="0">
                        <a:effectLst/>
                      </a:endParaRPr>
                    </a:p>
                  </a:txBody>
                  <a:tcPr anchor="ctr"/>
                </a:tc>
              </a:tr>
              <a:tr h="2691501">
                <a:tc>
                  <a:txBody>
                    <a:bodyPr/>
                    <a:lstStyle/>
                    <a:p>
                      <a:r>
                        <a:rPr lang="en-GB" sz="1800" noProof="0" dirty="0" smtClean="0">
                          <a:effectLst/>
                          <a:latin typeface="TimesNewRomanPSMT"/>
                        </a:rPr>
                        <a:t>Street, market vendors and hawkers </a:t>
                      </a:r>
                      <a:endParaRPr lang="en-GB" sz="1800" noProof="0" dirty="0">
                        <a:effectLst/>
                      </a:endParaRPr>
                    </a:p>
                  </a:txBody>
                  <a:tcPr anchor="ctr"/>
                </a:tc>
                <a:tc>
                  <a:txBody>
                    <a:bodyPr/>
                    <a:lstStyle/>
                    <a:p>
                      <a:pPr>
                        <a:lnSpc>
                          <a:spcPct val="100000"/>
                        </a:lnSpc>
                      </a:pPr>
                      <a:r>
                        <a:rPr lang="en-GB" sz="1800" noProof="0" dirty="0" smtClean="0">
                          <a:effectLst/>
                          <a:latin typeface="TimesNewRomanPSMT"/>
                        </a:rPr>
                        <a:t>Right and space to vend Facilities: storage, </a:t>
                      </a:r>
                      <a:endParaRPr lang="en-GB" sz="1800" noProof="0" dirty="0" smtClean="0">
                        <a:effectLst/>
                      </a:endParaRPr>
                    </a:p>
                    <a:p>
                      <a:pPr>
                        <a:lnSpc>
                          <a:spcPct val="100000"/>
                        </a:lnSpc>
                      </a:pPr>
                      <a:r>
                        <a:rPr lang="en-GB" sz="1800" noProof="0" dirty="0" smtClean="0">
                          <a:effectLst/>
                          <a:latin typeface="TimesNewRomanPSMT"/>
                        </a:rPr>
                        <a:t>shelter, toilets, water Protection against police </a:t>
                      </a:r>
                      <a:endParaRPr lang="en-GB" sz="1800" noProof="0" dirty="0" smtClean="0">
                        <a:effectLst/>
                      </a:endParaRPr>
                    </a:p>
                    <a:p>
                      <a:pPr>
                        <a:lnSpc>
                          <a:spcPct val="100000"/>
                        </a:lnSpc>
                      </a:pPr>
                      <a:r>
                        <a:rPr lang="en-GB" sz="1800" noProof="0" dirty="0" smtClean="0">
                          <a:effectLst/>
                          <a:latin typeface="TimesNewRomanPSMT"/>
                        </a:rPr>
                        <a:t>harassment</a:t>
                      </a:r>
                      <a:br>
                        <a:rPr lang="en-GB" sz="1800" noProof="0" dirty="0" smtClean="0">
                          <a:effectLst/>
                          <a:latin typeface="TimesNewRomanPSMT"/>
                        </a:rPr>
                      </a:br>
                      <a:r>
                        <a:rPr lang="en-GB" sz="1800" noProof="0" dirty="0" smtClean="0">
                          <a:effectLst/>
                          <a:latin typeface="TimesNewRomanPSMT"/>
                        </a:rPr>
                        <a:t>Safety and security Competition: protection </a:t>
                      </a:r>
                      <a:endParaRPr lang="en-GB" sz="1800" noProof="0" dirty="0" smtClean="0">
                        <a:effectLst/>
                      </a:endParaRPr>
                    </a:p>
                    <a:p>
                      <a:pPr>
                        <a:lnSpc>
                          <a:spcPct val="100000"/>
                        </a:lnSpc>
                      </a:pPr>
                      <a:r>
                        <a:rPr lang="en-GB" sz="1800" noProof="0" dirty="0" smtClean="0">
                          <a:effectLst/>
                          <a:latin typeface="TimesNewRomanPSMT"/>
                        </a:rPr>
                        <a:t>against bad effects Access to credit </a:t>
                      </a:r>
                      <a:endParaRPr lang="en-GB" sz="1800" noProof="0" dirty="0">
                        <a:effectLst/>
                      </a:endParaRPr>
                    </a:p>
                  </a:txBody>
                  <a:tcPr anchor="ctr"/>
                </a:tc>
                <a:tc>
                  <a:txBody>
                    <a:bodyPr/>
                    <a:lstStyle/>
                    <a:p>
                      <a:r>
                        <a:rPr lang="en-GB" sz="1800" noProof="0" dirty="0" smtClean="0">
                          <a:effectLst/>
                          <a:latin typeface="TimesNewRomanPSMT"/>
                        </a:rPr>
                        <a:t>Not regarded as workers by selves and others </a:t>
                      </a:r>
                      <a:endParaRPr lang="en-GB" sz="1800" noProof="0" dirty="0" smtClean="0">
                        <a:effectLst/>
                      </a:endParaRPr>
                    </a:p>
                    <a:p>
                      <a:r>
                        <a:rPr lang="en-GB" sz="1800" noProof="0" dirty="0" smtClean="0">
                          <a:effectLst/>
                          <a:latin typeface="TimesNewRomanPSMT"/>
                        </a:rPr>
                        <a:t>Controlled by politicians, “mafia” </a:t>
                      </a:r>
                      <a:endParaRPr lang="en-GB" sz="1800" noProof="0" dirty="0" smtClean="0">
                        <a:effectLst/>
                      </a:endParaRPr>
                    </a:p>
                    <a:p>
                      <a:r>
                        <a:rPr lang="en-GB" sz="1800" noProof="0" dirty="0" smtClean="0">
                          <a:effectLst/>
                          <a:latin typeface="TimesNewRomanPSMT"/>
                        </a:rPr>
                        <a:t>Fear of harassment by authorities, police </a:t>
                      </a:r>
                      <a:endParaRPr lang="en-GB" sz="1800" noProof="0" dirty="0" smtClean="0">
                        <a:effectLst/>
                      </a:endParaRPr>
                    </a:p>
                    <a:p>
                      <a:r>
                        <a:rPr lang="en-GB" sz="1800" noProof="0" dirty="0" smtClean="0">
                          <a:effectLst/>
                          <a:latin typeface="TimesNewRomanPSMT"/>
                        </a:rPr>
                        <a:t>Competition amongst selves &amp; formal sector </a:t>
                      </a:r>
                      <a:endParaRPr lang="en-GB" sz="1800" noProof="0" dirty="0" smtClean="0">
                        <a:effectLst/>
                      </a:endParaRPr>
                    </a:p>
                    <a:p>
                      <a:r>
                        <a:rPr lang="en-GB" sz="1800" noProof="0" dirty="0" smtClean="0">
                          <a:effectLst/>
                          <a:latin typeface="TimesNewRomanPSMT"/>
                        </a:rPr>
                        <a:t>Time spent on organizing means loss of income </a:t>
                      </a:r>
                      <a:endParaRPr lang="en-GB" sz="1800" noProof="0" dirty="0" smtClean="0">
                        <a:effectLst/>
                      </a:endParaRPr>
                    </a:p>
                    <a:p>
                      <a:r>
                        <a:rPr lang="en-GB" sz="1800" noProof="0" dirty="0" smtClean="0">
                          <a:effectLst/>
                          <a:latin typeface="TimesNewRomanPSMT"/>
                        </a:rPr>
                        <a:t>No forums for bargaining </a:t>
                      </a:r>
                      <a:endParaRPr lang="en-GB" sz="1800" noProof="0" dirty="0">
                        <a:effectLst/>
                      </a:endParaRPr>
                    </a:p>
                  </a:txBody>
                  <a:tcPr anchor="ctr"/>
                </a:tc>
                <a:tc>
                  <a:txBody>
                    <a:bodyPr/>
                    <a:lstStyle/>
                    <a:p>
                      <a:r>
                        <a:rPr lang="en-GB" sz="1800" noProof="0" dirty="0" smtClean="0">
                          <a:effectLst/>
                          <a:latin typeface="TimesNewRomanPSMT"/>
                        </a:rPr>
                        <a:t>Municipality: local economic development, health and safety, zoning </a:t>
                      </a:r>
                      <a:endParaRPr lang="en-GB" sz="1800" noProof="0" dirty="0" smtClean="0">
                        <a:effectLst/>
                      </a:endParaRPr>
                    </a:p>
                    <a:p>
                      <a:r>
                        <a:rPr lang="en-GB" sz="1800" noProof="0" dirty="0" smtClean="0">
                          <a:effectLst/>
                          <a:latin typeface="TimesNewRomanPSMT"/>
                        </a:rPr>
                        <a:t>National and municipal police </a:t>
                      </a:r>
                      <a:endParaRPr lang="en-GB" sz="1800" noProof="0" dirty="0" smtClean="0">
                        <a:effectLst/>
                      </a:endParaRPr>
                    </a:p>
                    <a:p>
                      <a:r>
                        <a:rPr lang="en-GB" sz="1800" noProof="0" dirty="0" smtClean="0">
                          <a:effectLst/>
                          <a:latin typeface="TimesNewRomanPSMT"/>
                        </a:rPr>
                        <a:t>Suppliers and buyers </a:t>
                      </a:r>
                      <a:endParaRPr lang="en-GB" sz="1800" noProof="0" dirty="0">
                        <a:effectLst/>
                      </a:endParaRPr>
                    </a:p>
                  </a:txBody>
                  <a:tcPr anchor="ctr"/>
                </a:tc>
              </a:tr>
              <a:tr h="2431033">
                <a:tc>
                  <a:txBody>
                    <a:bodyPr/>
                    <a:lstStyle/>
                    <a:p>
                      <a:r>
                        <a:rPr lang="en-GB" sz="1800" noProof="0" smtClean="0">
                          <a:effectLst/>
                          <a:latin typeface="TimesNewRomanPSMT"/>
                        </a:rPr>
                        <a:t>Home-based workers </a:t>
                      </a:r>
                      <a:endParaRPr lang="en-GB" sz="1800" noProof="0">
                        <a:effectLst/>
                      </a:endParaRPr>
                    </a:p>
                  </a:txBody>
                  <a:tcPr anchor="ctr"/>
                </a:tc>
                <a:tc>
                  <a:txBody>
                    <a:bodyPr/>
                    <a:lstStyle/>
                    <a:p>
                      <a:r>
                        <a:rPr lang="en-GB" sz="1800" noProof="0" dirty="0" smtClean="0">
                          <a:effectLst/>
                          <a:latin typeface="TimesNewRomanPSMT"/>
                        </a:rPr>
                        <a:t>Equal income, benefits as factory workers </a:t>
                      </a:r>
                      <a:endParaRPr lang="en-GB" sz="1800" noProof="0" dirty="0" smtClean="0">
                        <a:effectLst/>
                      </a:endParaRPr>
                    </a:p>
                    <a:p>
                      <a:r>
                        <a:rPr lang="en-GB" sz="1800" noProof="0" dirty="0" smtClean="0">
                          <a:effectLst/>
                          <a:latin typeface="TimesNewRomanPSMT"/>
                        </a:rPr>
                        <a:t>Identifying employer </a:t>
                      </a:r>
                    </a:p>
                    <a:p>
                      <a:r>
                        <a:rPr lang="en-GB" sz="1800" noProof="0" dirty="0" smtClean="0">
                          <a:effectLst/>
                          <a:latin typeface="TimesNewRomanPSMT"/>
                        </a:rPr>
                        <a:t>End to exploitation by </a:t>
                      </a:r>
                      <a:endParaRPr lang="en-GB" sz="1800" noProof="0" dirty="0" smtClean="0">
                        <a:effectLst/>
                      </a:endParaRPr>
                    </a:p>
                    <a:p>
                      <a:r>
                        <a:rPr lang="en-GB" sz="1800" noProof="0" dirty="0" smtClean="0">
                          <a:effectLst/>
                          <a:latin typeface="TimesNewRomanPSMT"/>
                        </a:rPr>
                        <a:t>intermediaries </a:t>
                      </a:r>
                    </a:p>
                    <a:p>
                      <a:r>
                        <a:rPr lang="en-GB" sz="1800" noProof="0" dirty="0" smtClean="0">
                          <a:effectLst/>
                          <a:latin typeface="TimesNewRomanPSMT"/>
                        </a:rPr>
                        <a:t>Access to regular</a:t>
                      </a:r>
                      <a:r>
                        <a:rPr lang="en-GB" sz="1800" baseline="0" noProof="0" dirty="0" smtClean="0">
                          <a:effectLst/>
                          <a:latin typeface="+mn-lt"/>
                        </a:rPr>
                        <a:t> </a:t>
                      </a:r>
                      <a:r>
                        <a:rPr lang="en-GB" sz="1800" noProof="0" dirty="0" smtClean="0">
                          <a:effectLst/>
                          <a:latin typeface="TimesNewRomanPSMT"/>
                        </a:rPr>
                        <a:t>work</a:t>
                      </a:r>
                      <a:br>
                        <a:rPr lang="en-GB" sz="1800" noProof="0" dirty="0" smtClean="0">
                          <a:effectLst/>
                          <a:latin typeface="TimesNewRomanPSMT"/>
                        </a:rPr>
                      </a:br>
                      <a:r>
                        <a:rPr lang="en-GB" sz="1800" noProof="0" dirty="0" smtClean="0">
                          <a:effectLst/>
                          <a:latin typeface="TimesNewRomanPSMT"/>
                        </a:rPr>
                        <a:t>Access to markets, to credit  </a:t>
                      </a:r>
                      <a:endParaRPr lang="en-GB" sz="1800" noProof="0" dirty="0">
                        <a:effectLst/>
                      </a:endParaRPr>
                    </a:p>
                  </a:txBody>
                  <a:tcPr anchor="ctr"/>
                </a:tc>
                <a:tc>
                  <a:txBody>
                    <a:bodyPr/>
                    <a:lstStyle/>
                    <a:p>
                      <a:pPr>
                        <a:spcBef>
                          <a:spcPts val="0"/>
                        </a:spcBef>
                        <a:spcAft>
                          <a:spcPts val="0"/>
                        </a:spcAft>
                      </a:pPr>
                      <a:r>
                        <a:rPr lang="en-GB" sz="1800" noProof="0" dirty="0" smtClean="0">
                          <a:effectLst/>
                          <a:latin typeface="TimesNewRomanPSMT"/>
                        </a:rPr>
                        <a:t>Isolated in homes, invisible </a:t>
                      </a:r>
                      <a:endParaRPr lang="en-GB" sz="1800" noProof="0" dirty="0" smtClean="0">
                        <a:effectLst/>
                      </a:endParaRPr>
                    </a:p>
                    <a:p>
                      <a:pPr>
                        <a:spcBef>
                          <a:spcPts val="0"/>
                        </a:spcBef>
                        <a:spcAft>
                          <a:spcPts val="0"/>
                        </a:spcAft>
                      </a:pPr>
                      <a:r>
                        <a:rPr lang="en-GB" sz="1800" noProof="0" dirty="0" smtClean="0">
                          <a:effectLst/>
                          <a:latin typeface="TimesNewRomanPSMT"/>
                        </a:rPr>
                        <a:t>Time-double burden of work and home care </a:t>
                      </a:r>
                      <a:endParaRPr lang="en-GB" sz="1800" noProof="0" dirty="0" smtClean="0">
                        <a:effectLst/>
                      </a:endParaRPr>
                    </a:p>
                    <a:p>
                      <a:pPr>
                        <a:spcBef>
                          <a:spcPts val="0"/>
                        </a:spcBef>
                        <a:spcAft>
                          <a:spcPts val="0"/>
                        </a:spcAft>
                      </a:pPr>
                      <a:r>
                        <a:rPr lang="en-GB" sz="1800" noProof="0" dirty="0" smtClean="0">
                          <a:effectLst/>
                          <a:latin typeface="TimesNewRomanPSMT"/>
                        </a:rPr>
                        <a:t>Fear of losing work </a:t>
                      </a:r>
                    </a:p>
                    <a:p>
                      <a:pPr>
                        <a:spcBef>
                          <a:spcPts val="0"/>
                        </a:spcBef>
                        <a:spcAft>
                          <a:spcPts val="0"/>
                        </a:spcAft>
                      </a:pPr>
                      <a:r>
                        <a:rPr lang="en-GB" sz="1800" noProof="0" dirty="0" smtClean="0">
                          <a:effectLst/>
                          <a:latin typeface="TimesNewRomanPSMT"/>
                        </a:rPr>
                        <a:t>Restrictions imposed by religion, culture </a:t>
                      </a:r>
                    </a:p>
                    <a:p>
                      <a:pPr>
                        <a:spcBef>
                          <a:spcPts val="0"/>
                        </a:spcBef>
                        <a:spcAft>
                          <a:spcPts val="0"/>
                        </a:spcAft>
                      </a:pPr>
                      <a:r>
                        <a:rPr lang="en-GB" sz="1800" noProof="0" dirty="0" smtClean="0">
                          <a:effectLst/>
                          <a:latin typeface="TimesNewRomanPSMT"/>
                        </a:rPr>
                        <a:t>Children working </a:t>
                      </a:r>
                    </a:p>
                    <a:p>
                      <a:pPr>
                        <a:spcBef>
                          <a:spcPts val="0"/>
                        </a:spcBef>
                        <a:spcAft>
                          <a:spcPts val="0"/>
                        </a:spcAft>
                      </a:pPr>
                      <a:r>
                        <a:rPr lang="en-GB" sz="1800" noProof="0" dirty="0" smtClean="0">
                          <a:effectLst/>
                          <a:latin typeface="TimesNewRomanPSMT"/>
                        </a:rPr>
                        <a:t>Unprotected by labour </a:t>
                      </a:r>
                      <a:r>
                        <a:rPr lang="en-GB" sz="1800" noProof="0" dirty="0" smtClean="0">
                          <a:effectLst/>
                          <a:latin typeface="+mn-lt"/>
                        </a:rPr>
                        <a:t>l</a:t>
                      </a:r>
                      <a:r>
                        <a:rPr lang="en-GB" sz="1800" noProof="0" dirty="0" smtClean="0">
                          <a:effectLst/>
                          <a:latin typeface="TimesNewRomanPSMT"/>
                        </a:rPr>
                        <a:t>aw or disguised status </a:t>
                      </a:r>
                      <a:endParaRPr lang="en-GB" sz="1800" noProof="0" dirty="0">
                        <a:effectLst/>
                      </a:endParaRPr>
                    </a:p>
                  </a:txBody>
                  <a:tcPr anchor="ctr"/>
                </a:tc>
                <a:tc>
                  <a:txBody>
                    <a:bodyPr/>
                    <a:lstStyle/>
                    <a:p>
                      <a:r>
                        <a:rPr lang="en-GB" sz="1800" noProof="0" dirty="0" smtClean="0">
                          <a:effectLst/>
                          <a:latin typeface="TimesNewRomanPSMT"/>
                        </a:rPr>
                        <a:t>Contractors Tripartite boards Suppliers &amp; buyers </a:t>
                      </a:r>
                      <a:endParaRPr lang="en-GB" sz="1800" noProof="0" dirty="0">
                        <a:effectLst/>
                      </a:endParaRPr>
                    </a:p>
                  </a:txBody>
                  <a:tcPr anchor="ctr"/>
                </a:tc>
              </a:tr>
            </a:tbl>
          </a:graphicData>
        </a:graphic>
      </p:graphicFrame>
    </p:spTree>
    <p:extLst>
      <p:ext uri="{BB962C8B-B14F-4D97-AF65-F5344CB8AC3E}">
        <p14:creationId xmlns:p14="http://schemas.microsoft.com/office/powerpoint/2010/main" val="40190725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évolution">
  <a:themeElements>
    <a:clrScheme name="Ré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é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é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Révolution.thmx</Template>
  <TotalTime>1872</TotalTime>
  <Words>2140</Words>
  <Application>Microsoft Macintosh PowerPoint</Application>
  <PresentationFormat>Présentation à l'écran (4:3)</PresentationFormat>
  <Paragraphs>174</Paragraphs>
  <Slides>27</Slides>
  <Notes>10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Révolution</vt:lpstr>
      <vt:lpstr>Organising entrepreneurs and workers in the informal economy </vt:lpstr>
      <vt:lpstr>WIEGO AND SEWA EXPERIENCES</vt:lpstr>
      <vt:lpstr>Présentation PowerPoint</vt:lpstr>
      <vt:lpstr>Présentation PowerPoint</vt:lpstr>
      <vt:lpstr>Présentation PowerPoint</vt:lpstr>
      <vt:lpstr>Formation of global networks greatly enhances advocacy </vt:lpstr>
      <vt:lpstr>Présentation PowerPoint</vt:lpstr>
      <vt:lpstr>Priorities, challenges and bargaining counterparts</vt:lpstr>
      <vt:lpstr>Analysis Tool for Organising </vt:lpstr>
      <vt:lpstr>Organizing benefits (1)</vt:lpstr>
      <vt:lpstr>Organizing benefits (2) </vt:lpstr>
      <vt:lpstr>Organizing benefits (3) </vt:lpstr>
      <vt:lpstr>Successful achievements: domestic workers</vt:lpstr>
      <vt:lpstr>Results</vt:lpstr>
      <vt:lpstr>The struggle of wastepickers</vt:lpstr>
      <vt:lpstr>The continuous struggle of waste pickers in Colombia (1)</vt:lpstr>
      <vt:lpstr>Results</vt:lpstr>
      <vt:lpstr>The continuous struggle of waste pickers in Colombia (2)</vt:lpstr>
      <vt:lpstr>Organizing informal workers is different than organizing formal workers (1)</vt:lpstr>
      <vt:lpstr>Présentation PowerPoint</vt:lpstr>
      <vt:lpstr>Présentation PowerPoint</vt:lpstr>
      <vt:lpstr>New and innovative approaches to organizing and collective bargaining are needed:</vt:lpstr>
      <vt:lpstr>And no one model fits all </vt:lpstr>
      <vt:lpstr>Models </vt:lpstr>
      <vt:lpstr>Lessons learned</vt:lpstr>
      <vt:lpstr>Présentation PowerPoint</vt:lpstr>
      <vt:lpstr>Thanks for your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Organising entrepreneurs and workers in the informal economy </dc:title>
  <dc:creator>jacques CHARMES</dc:creator>
  <cp:lastModifiedBy>jacques CHARMES</cp:lastModifiedBy>
  <cp:revision>89</cp:revision>
  <dcterms:created xsi:type="dcterms:W3CDTF">2015-05-30T12:43:08Z</dcterms:created>
  <dcterms:modified xsi:type="dcterms:W3CDTF">2015-06-02T22:34:33Z</dcterms:modified>
</cp:coreProperties>
</file>