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78" r:id="rId4"/>
    <p:sldId id="258" r:id="rId5"/>
    <p:sldId id="265" r:id="rId6"/>
    <p:sldId id="259" r:id="rId7"/>
    <p:sldId id="268" r:id="rId8"/>
    <p:sldId id="260" r:id="rId9"/>
    <p:sldId id="275" r:id="rId10"/>
    <p:sldId id="261" r:id="rId11"/>
    <p:sldId id="274" r:id="rId12"/>
    <p:sldId id="269" r:id="rId13"/>
    <p:sldId id="271" r:id="rId14"/>
    <p:sldId id="276" r:id="rId15"/>
    <p:sldId id="298" r:id="rId16"/>
    <p:sldId id="272" r:id="rId17"/>
    <p:sldId id="277" r:id="rId18"/>
    <p:sldId id="280" r:id="rId19"/>
    <p:sldId id="283" r:id="rId20"/>
    <p:sldId id="291" r:id="rId21"/>
    <p:sldId id="292" r:id="rId22"/>
    <p:sldId id="297" r:id="rId23"/>
    <p:sldId id="294" r:id="rId24"/>
    <p:sldId id="29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562" autoAdjust="0"/>
  </p:normalViewPr>
  <p:slideViewPr>
    <p:cSldViewPr snapToGrid="0" snapToObjects="1">
      <p:cViewPr varScale="1">
        <p:scale>
          <a:sx n="46" d="100"/>
          <a:sy n="46" d="100"/>
        </p:scale>
        <p:origin x="-8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Sheet1!$B$1</c:f>
              <c:strCache>
                <c:ptCount val="1"/>
                <c:pt idx="0">
                  <c:v>Fossil Fuel Energy Consumption (% of total)</c:v>
                </c:pt>
              </c:strCache>
            </c:strRef>
          </c:tx>
          <c:invertIfNegative val="0"/>
          <c:dPt>
            <c:idx val="0"/>
            <c:invertIfNegative val="0"/>
            <c:bubble3D val="0"/>
            <c:spPr>
              <a:solidFill>
                <a:srgbClr val="FF0000"/>
              </a:solidFill>
            </c:spPr>
          </c:dPt>
          <c:cat>
            <c:strRef>
              <c:f>Sheet1!$A$2:$A$4</c:f>
              <c:strCache>
                <c:ptCount val="3"/>
                <c:pt idx="0">
                  <c:v>Caribbean</c:v>
                </c:pt>
                <c:pt idx="1">
                  <c:v>Small States</c:v>
                </c:pt>
                <c:pt idx="2">
                  <c:v>OECD</c:v>
                </c:pt>
              </c:strCache>
            </c:strRef>
          </c:cat>
          <c:val>
            <c:numRef>
              <c:f>Sheet1!$B$2:$B$4</c:f>
              <c:numCache>
                <c:formatCode>General</c:formatCode>
                <c:ptCount val="3"/>
                <c:pt idx="0">
                  <c:v>98.0</c:v>
                </c:pt>
                <c:pt idx="1">
                  <c:v>89.0</c:v>
                </c:pt>
                <c:pt idx="2">
                  <c:v>81.0</c:v>
                </c:pt>
              </c:numCache>
            </c:numRef>
          </c:val>
        </c:ser>
        <c:dLbls>
          <c:showLegendKey val="0"/>
          <c:showVal val="0"/>
          <c:showCatName val="0"/>
          <c:showSerName val="0"/>
          <c:showPercent val="0"/>
          <c:showBubbleSize val="0"/>
        </c:dLbls>
        <c:gapWidth val="150"/>
        <c:axId val="-2112776024"/>
        <c:axId val="-2112163576"/>
      </c:barChart>
      <c:catAx>
        <c:axId val="-2112776024"/>
        <c:scaling>
          <c:orientation val="minMax"/>
        </c:scaling>
        <c:delete val="0"/>
        <c:axPos val="b"/>
        <c:majorTickMark val="out"/>
        <c:minorTickMark val="none"/>
        <c:tickLblPos val="nextTo"/>
        <c:crossAx val="-2112163576"/>
        <c:crosses val="autoZero"/>
        <c:auto val="1"/>
        <c:lblAlgn val="ctr"/>
        <c:lblOffset val="100"/>
        <c:noMultiLvlLbl val="0"/>
      </c:catAx>
      <c:valAx>
        <c:axId val="-2112163576"/>
        <c:scaling>
          <c:orientation val="minMax"/>
        </c:scaling>
        <c:delete val="0"/>
        <c:axPos val="l"/>
        <c:majorGridlines/>
        <c:title>
          <c:tx>
            <c:rich>
              <a:bodyPr rot="0" vert="wordArtVert"/>
              <a:lstStyle/>
              <a:p>
                <a:pPr>
                  <a:defRPr/>
                </a:pPr>
                <a:r>
                  <a:rPr lang="en-US" b="0" dirty="0" smtClean="0"/>
                  <a:t>%</a:t>
                </a:r>
                <a:endParaRPr lang="en-US" b="0" dirty="0"/>
              </a:p>
            </c:rich>
          </c:tx>
          <c:layout/>
          <c:overlay val="0"/>
        </c:title>
        <c:numFmt formatCode="General" sourceLinked="1"/>
        <c:majorTickMark val="out"/>
        <c:minorTickMark val="none"/>
        <c:tickLblPos val="nextTo"/>
        <c:crossAx val="-2112776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barChart>
        <c:barDir val="col"/>
        <c:grouping val="clustered"/>
        <c:varyColors val="0"/>
        <c:ser>
          <c:idx val="0"/>
          <c:order val="0"/>
          <c:tx>
            <c:strRef>
              <c:f>Sheet1!$B$1</c:f>
              <c:strCache>
                <c:ptCount val="1"/>
                <c:pt idx="0">
                  <c:v>US$</c:v>
                </c:pt>
              </c:strCache>
            </c:strRef>
          </c:tx>
          <c:invertIfNegative val="0"/>
          <c:cat>
            <c:strRef>
              <c:f>Sheet1!$A$2:$A$5</c:f>
              <c:strCache>
                <c:ptCount val="4"/>
                <c:pt idx="0">
                  <c:v>Hybrid PV/Thermal, 2kW</c:v>
                </c:pt>
                <c:pt idx="1">
                  <c:v>PV Thin Film Fixed, 50 kW</c:v>
                </c:pt>
                <c:pt idx="2">
                  <c:v>Wind, 10 kW</c:v>
                </c:pt>
                <c:pt idx="3">
                  <c:v>PV high-efficiency fixed, 50 kW</c:v>
                </c:pt>
              </c:strCache>
            </c:strRef>
          </c:cat>
          <c:val>
            <c:numRef>
              <c:f>Sheet1!$B$2:$B$5</c:f>
              <c:numCache>
                <c:formatCode>0.0</c:formatCode>
                <c:ptCount val="4"/>
                <c:pt idx="0">
                  <c:v>3360.0</c:v>
                </c:pt>
                <c:pt idx="1">
                  <c:v>200000.0</c:v>
                </c:pt>
                <c:pt idx="2">
                  <c:v>55000.0</c:v>
                </c:pt>
                <c:pt idx="3">
                  <c:v>250000.0</c:v>
                </c:pt>
              </c:numCache>
            </c:numRef>
          </c:val>
        </c:ser>
        <c:dLbls>
          <c:showLegendKey val="0"/>
          <c:showVal val="0"/>
          <c:showCatName val="0"/>
          <c:showSerName val="0"/>
          <c:showPercent val="0"/>
          <c:showBubbleSize val="0"/>
        </c:dLbls>
        <c:gapWidth val="150"/>
        <c:axId val="-2112828568"/>
        <c:axId val="-2112825528"/>
      </c:barChart>
      <c:catAx>
        <c:axId val="-2112828568"/>
        <c:scaling>
          <c:orientation val="minMax"/>
        </c:scaling>
        <c:delete val="0"/>
        <c:axPos val="b"/>
        <c:majorTickMark val="out"/>
        <c:minorTickMark val="none"/>
        <c:tickLblPos val="nextTo"/>
        <c:txPr>
          <a:bodyPr rot="-1800000" vert="horz"/>
          <a:lstStyle/>
          <a:p>
            <a:pPr>
              <a:defRPr sz="1400"/>
            </a:pPr>
            <a:endParaRPr lang="en-US"/>
          </a:p>
        </c:txPr>
        <c:crossAx val="-2112825528"/>
        <c:crosses val="autoZero"/>
        <c:auto val="1"/>
        <c:lblAlgn val="ctr"/>
        <c:lblOffset val="100"/>
        <c:noMultiLvlLbl val="0"/>
      </c:catAx>
      <c:valAx>
        <c:axId val="-2112825528"/>
        <c:scaling>
          <c:orientation val="minMax"/>
        </c:scaling>
        <c:delete val="0"/>
        <c:axPos val="l"/>
        <c:majorGridlines/>
        <c:title>
          <c:tx>
            <c:rich>
              <a:bodyPr rot="-5400000" vert="horz"/>
              <a:lstStyle/>
              <a:p>
                <a:pPr>
                  <a:defRPr/>
                </a:pPr>
                <a:r>
                  <a:rPr lang="en-US" b="0" dirty="0" smtClean="0"/>
                  <a:t>US$</a:t>
                </a:r>
                <a:endParaRPr lang="en-US" b="0" dirty="0"/>
              </a:p>
            </c:rich>
          </c:tx>
          <c:layout/>
          <c:overlay val="0"/>
        </c:title>
        <c:numFmt formatCode="0.0" sourceLinked="1"/>
        <c:majorTickMark val="out"/>
        <c:minorTickMark val="none"/>
        <c:tickLblPos val="nextTo"/>
        <c:crossAx val="-21128285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Sheet1!$B$1</c:f>
              <c:strCache>
                <c:ptCount val="1"/>
                <c:pt idx="0">
                  <c:v>Electricity from Renewable Sources</c:v>
                </c:pt>
              </c:strCache>
            </c:strRef>
          </c:tx>
          <c:spPr>
            <a:solidFill>
              <a:srgbClr val="3366FF"/>
            </a:solidFill>
          </c:spPr>
          <c:invertIfNegative val="0"/>
          <c:trendline>
            <c:trendlineType val="exp"/>
            <c:dispRSqr val="0"/>
            <c:dispEq val="0"/>
          </c:trendline>
          <c:cat>
            <c:numRef>
              <c:f>Sheet1!$A$2:$A$13</c:f>
              <c:numCache>
                <c:formatCode>0</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Sheet1!$B$2:$B$13</c:f>
              <c:numCache>
                <c:formatCode>General</c:formatCode>
                <c:ptCount val="12"/>
                <c:pt idx="0">
                  <c:v>3.4E8</c:v>
                </c:pt>
                <c:pt idx="1">
                  <c:v>2.59E8</c:v>
                </c:pt>
                <c:pt idx="2">
                  <c:v>1.82E8</c:v>
                </c:pt>
                <c:pt idx="3">
                  <c:v>1.92E8</c:v>
                </c:pt>
                <c:pt idx="4">
                  <c:v>2.6E8</c:v>
                </c:pt>
                <c:pt idx="5">
                  <c:v>2.96E8</c:v>
                </c:pt>
                <c:pt idx="6">
                  <c:v>3.21E8</c:v>
                </c:pt>
                <c:pt idx="7">
                  <c:v>3.16E8</c:v>
                </c:pt>
                <c:pt idx="8">
                  <c:v>2.91E8</c:v>
                </c:pt>
                <c:pt idx="9">
                  <c:v>3.05E8</c:v>
                </c:pt>
                <c:pt idx="10">
                  <c:v>3.32E8</c:v>
                </c:pt>
                <c:pt idx="11">
                  <c:v>4.21E8</c:v>
                </c:pt>
              </c:numCache>
            </c:numRef>
          </c:val>
        </c:ser>
        <c:dLbls>
          <c:showLegendKey val="0"/>
          <c:showVal val="0"/>
          <c:showCatName val="0"/>
          <c:showSerName val="0"/>
          <c:showPercent val="0"/>
          <c:showBubbleSize val="0"/>
        </c:dLbls>
        <c:gapWidth val="150"/>
        <c:axId val="-2112135544"/>
        <c:axId val="-2112700488"/>
      </c:barChart>
      <c:catAx>
        <c:axId val="-2112135544"/>
        <c:scaling>
          <c:orientation val="minMax"/>
        </c:scaling>
        <c:delete val="0"/>
        <c:axPos val="b"/>
        <c:numFmt formatCode="0" sourceLinked="1"/>
        <c:majorTickMark val="out"/>
        <c:minorTickMark val="none"/>
        <c:tickLblPos val="nextTo"/>
        <c:crossAx val="-2112700488"/>
        <c:crosses val="autoZero"/>
        <c:auto val="1"/>
        <c:lblAlgn val="ctr"/>
        <c:lblOffset val="100"/>
        <c:tickLblSkip val="5"/>
        <c:noMultiLvlLbl val="0"/>
      </c:catAx>
      <c:valAx>
        <c:axId val="-2112700488"/>
        <c:scaling>
          <c:orientation val="minMax"/>
        </c:scaling>
        <c:delete val="0"/>
        <c:axPos val="l"/>
        <c:majorGridlines/>
        <c:numFmt formatCode="General" sourceLinked="1"/>
        <c:majorTickMark val="out"/>
        <c:minorTickMark val="none"/>
        <c:tickLblPos val="nextTo"/>
        <c:crossAx val="-2112135544"/>
        <c:crosses val="autoZero"/>
        <c:crossBetween val="between"/>
        <c:dispUnits>
          <c:builtInUnit val="millions"/>
          <c:dispUnitsLbl>
            <c:layout/>
            <c:tx>
              <c:rich>
                <a:bodyPr/>
                <a:lstStyle/>
                <a:p>
                  <a:pPr>
                    <a:defRPr b="0"/>
                  </a:pPr>
                  <a:r>
                    <a:rPr lang="en-US" b="0" dirty="0" smtClean="0"/>
                    <a:t>Million</a:t>
                  </a:r>
                  <a:r>
                    <a:rPr lang="en-US" b="0" baseline="0" dirty="0" smtClean="0"/>
                    <a:t> kWh</a:t>
                  </a:r>
                  <a:endParaRPr lang="en-US" b="0" dirty="0"/>
                </a:p>
              </c:rich>
            </c:tx>
          </c:dispUnitsLbl>
        </c:dispUnits>
      </c:valAx>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Sheet1!$B$1</c:f>
              <c:strCache>
                <c:ptCount val="1"/>
                <c:pt idx="0">
                  <c:v>Electricity from Renewable Sources</c:v>
                </c:pt>
              </c:strCache>
            </c:strRef>
          </c:tx>
          <c:spPr>
            <a:solidFill>
              <a:srgbClr val="008000"/>
            </a:solidFill>
          </c:spPr>
          <c:invertIfNegative val="0"/>
          <c:trendline>
            <c:trendlineType val="exp"/>
            <c:dispRSqr val="0"/>
            <c:dispEq val="0"/>
          </c:trendline>
          <c:cat>
            <c:numRef>
              <c:f>Sheet1!$A$2:$A$13</c:f>
              <c:numCache>
                <c:formatCode>0</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Sheet1!$B$2:$B$13</c:f>
              <c:numCache>
                <c:formatCode>General</c:formatCode>
                <c:ptCount val="12"/>
                <c:pt idx="0">
                  <c:v>1.522176E12</c:v>
                </c:pt>
                <c:pt idx="1">
                  <c:v>1.427223E12</c:v>
                </c:pt>
                <c:pt idx="2">
                  <c:v>1.499331E12</c:v>
                </c:pt>
                <c:pt idx="3">
                  <c:v>1.496085E12</c:v>
                </c:pt>
                <c:pt idx="4">
                  <c:v>1.558371E12</c:v>
                </c:pt>
                <c:pt idx="5">
                  <c:v>1.601758E12</c:v>
                </c:pt>
                <c:pt idx="6">
                  <c:v>1.655539E12</c:v>
                </c:pt>
                <c:pt idx="7">
                  <c:v>1.668041E12</c:v>
                </c:pt>
                <c:pt idx="8">
                  <c:v>1.766489E12</c:v>
                </c:pt>
                <c:pt idx="9">
                  <c:v>1.819657E12</c:v>
                </c:pt>
                <c:pt idx="10">
                  <c:v>1.933132E12</c:v>
                </c:pt>
                <c:pt idx="11">
                  <c:v>2.071478E12</c:v>
                </c:pt>
              </c:numCache>
            </c:numRef>
          </c:val>
        </c:ser>
        <c:dLbls>
          <c:showLegendKey val="0"/>
          <c:showVal val="0"/>
          <c:showCatName val="0"/>
          <c:showSerName val="0"/>
          <c:showPercent val="0"/>
          <c:showBubbleSize val="0"/>
        </c:dLbls>
        <c:gapWidth val="150"/>
        <c:axId val="-2112668248"/>
        <c:axId val="-2112665560"/>
      </c:barChart>
      <c:catAx>
        <c:axId val="-2112668248"/>
        <c:scaling>
          <c:orientation val="minMax"/>
        </c:scaling>
        <c:delete val="0"/>
        <c:axPos val="b"/>
        <c:numFmt formatCode="0" sourceLinked="1"/>
        <c:majorTickMark val="out"/>
        <c:minorTickMark val="none"/>
        <c:tickLblPos val="nextTo"/>
        <c:crossAx val="-2112665560"/>
        <c:crosses val="autoZero"/>
        <c:auto val="1"/>
        <c:lblAlgn val="ctr"/>
        <c:lblOffset val="100"/>
        <c:tickLblSkip val="5"/>
        <c:noMultiLvlLbl val="0"/>
      </c:catAx>
      <c:valAx>
        <c:axId val="-2112665560"/>
        <c:scaling>
          <c:orientation val="minMax"/>
        </c:scaling>
        <c:delete val="0"/>
        <c:axPos val="l"/>
        <c:majorGridlines/>
        <c:numFmt formatCode="General" sourceLinked="1"/>
        <c:majorTickMark val="out"/>
        <c:minorTickMark val="none"/>
        <c:tickLblPos val="nextTo"/>
        <c:crossAx val="-2112668248"/>
        <c:crosses val="autoZero"/>
        <c:crossBetween val="between"/>
        <c:dispUnits>
          <c:builtInUnit val="millions"/>
          <c:dispUnitsLbl>
            <c:layout/>
            <c:tx>
              <c:rich>
                <a:bodyPr/>
                <a:lstStyle/>
                <a:p>
                  <a:pPr>
                    <a:defRPr b="0"/>
                  </a:pPr>
                  <a:r>
                    <a:rPr lang="en-US" b="0" dirty="0" smtClean="0"/>
                    <a:t>Million</a:t>
                  </a:r>
                  <a:r>
                    <a:rPr lang="en-US" b="0" baseline="0" dirty="0" smtClean="0"/>
                    <a:t> kWh</a:t>
                  </a:r>
                  <a:endParaRPr lang="en-US" b="0" dirty="0"/>
                </a:p>
              </c:rich>
            </c:tx>
          </c:dispUnitsLbl>
        </c:dispUnits>
      </c:valAx>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GDP per unit of Energy Use (PPP $ per kg of oil equivalent)</c:v>
                </c:pt>
              </c:strCache>
            </c:strRef>
          </c:tx>
          <c:spPr>
            <a:solidFill>
              <a:schemeClr val="accent3">
                <a:lumMod val="60000"/>
                <a:lumOff val="40000"/>
              </a:schemeClr>
            </a:solidFill>
          </c:spPr>
          <c:invertIfNegative val="0"/>
          <c:cat>
            <c:strRef>
              <c:f>Sheet1!$A$2:$A$6</c:f>
              <c:strCache>
                <c:ptCount val="5"/>
                <c:pt idx="0">
                  <c:v>Caribbean</c:v>
                </c:pt>
                <c:pt idx="1">
                  <c:v>Caribbean (without Trinidad &amp; Tobago )</c:v>
                </c:pt>
                <c:pt idx="2">
                  <c:v>Small States</c:v>
                </c:pt>
                <c:pt idx="3">
                  <c:v>Pacific Small States</c:v>
                </c:pt>
                <c:pt idx="4">
                  <c:v>OECD</c:v>
                </c:pt>
              </c:strCache>
            </c:strRef>
          </c:cat>
          <c:val>
            <c:numRef>
              <c:f>Sheet1!$B$2:$B$6</c:f>
              <c:numCache>
                <c:formatCode>General</c:formatCode>
                <c:ptCount val="5"/>
                <c:pt idx="0">
                  <c:v>3.34</c:v>
                </c:pt>
                <c:pt idx="1">
                  <c:v>13.3</c:v>
                </c:pt>
                <c:pt idx="2">
                  <c:v>6.077</c:v>
                </c:pt>
                <c:pt idx="3">
                  <c:v>11.21</c:v>
                </c:pt>
                <c:pt idx="4">
                  <c:v>7.43</c:v>
                </c:pt>
              </c:numCache>
            </c:numRef>
          </c:val>
        </c:ser>
        <c:ser>
          <c:idx val="1"/>
          <c:order val="1"/>
          <c:tx>
            <c:strRef>
              <c:f>Sheet1!$C$1</c:f>
              <c:strCache>
                <c:ptCount val="1"/>
                <c:pt idx="0">
                  <c:v>GDP per unit of energy use (constant 2005 PPP $ per kg of oil equivalent)</c:v>
                </c:pt>
              </c:strCache>
            </c:strRef>
          </c:tx>
          <c:invertIfNegative val="0"/>
          <c:cat>
            <c:strRef>
              <c:f>Sheet1!$A$2:$A$6</c:f>
              <c:strCache>
                <c:ptCount val="5"/>
                <c:pt idx="0">
                  <c:v>Caribbean</c:v>
                </c:pt>
                <c:pt idx="1">
                  <c:v>Caribbean (without Trinidad &amp; Tobago )</c:v>
                </c:pt>
                <c:pt idx="2">
                  <c:v>Small States</c:v>
                </c:pt>
                <c:pt idx="3">
                  <c:v>Pacific Small States</c:v>
                </c:pt>
                <c:pt idx="4">
                  <c:v>OECD</c:v>
                </c:pt>
              </c:strCache>
            </c:strRef>
          </c:cat>
          <c:val>
            <c:numRef>
              <c:f>Sheet1!$C$2:$C$6</c:f>
              <c:numCache>
                <c:formatCode>General</c:formatCode>
                <c:ptCount val="5"/>
                <c:pt idx="0">
                  <c:v>3.54</c:v>
                </c:pt>
                <c:pt idx="1">
                  <c:v>12.5</c:v>
                </c:pt>
                <c:pt idx="2">
                  <c:v>6.451</c:v>
                </c:pt>
                <c:pt idx="3">
                  <c:v>11.898</c:v>
                </c:pt>
                <c:pt idx="4">
                  <c:v>8.02</c:v>
                </c:pt>
              </c:numCache>
            </c:numRef>
          </c:val>
        </c:ser>
        <c:dLbls>
          <c:showLegendKey val="0"/>
          <c:showVal val="0"/>
          <c:showCatName val="0"/>
          <c:showSerName val="0"/>
          <c:showPercent val="0"/>
          <c:showBubbleSize val="0"/>
        </c:dLbls>
        <c:gapWidth val="150"/>
        <c:axId val="-2112371864"/>
        <c:axId val="-2112368792"/>
      </c:barChart>
      <c:catAx>
        <c:axId val="-2112371864"/>
        <c:scaling>
          <c:orientation val="minMax"/>
        </c:scaling>
        <c:delete val="0"/>
        <c:axPos val="b"/>
        <c:majorGridlines/>
        <c:numFmt formatCode="m/d/yy" sourceLinked="1"/>
        <c:majorTickMark val="out"/>
        <c:minorTickMark val="none"/>
        <c:tickLblPos val="nextTo"/>
        <c:txPr>
          <a:bodyPr/>
          <a:lstStyle/>
          <a:p>
            <a:pPr>
              <a:defRPr sz="1200"/>
            </a:pPr>
            <a:endParaRPr lang="en-US"/>
          </a:p>
        </c:txPr>
        <c:crossAx val="-2112368792"/>
        <c:crosses val="autoZero"/>
        <c:auto val="1"/>
        <c:lblAlgn val="ctr"/>
        <c:lblOffset val="100"/>
        <c:noMultiLvlLbl val="0"/>
      </c:catAx>
      <c:valAx>
        <c:axId val="-2112368792"/>
        <c:scaling>
          <c:orientation val="minMax"/>
        </c:scaling>
        <c:delete val="0"/>
        <c:axPos val="l"/>
        <c:majorGridlines/>
        <c:title>
          <c:tx>
            <c:rich>
              <a:bodyPr rot="0" vert="wordArtVert"/>
              <a:lstStyle/>
              <a:p>
                <a:pPr>
                  <a:defRPr/>
                </a:pPr>
                <a:r>
                  <a:rPr lang="en-US" b="0" dirty="0" smtClean="0"/>
                  <a:t>$</a:t>
                </a:r>
                <a:endParaRPr lang="en-US" b="0" dirty="0"/>
              </a:p>
            </c:rich>
          </c:tx>
          <c:layout/>
          <c:overlay val="0"/>
        </c:title>
        <c:numFmt formatCode="General" sourceLinked="1"/>
        <c:majorTickMark val="cross"/>
        <c:minorTickMark val="none"/>
        <c:tickLblPos val="nextTo"/>
        <c:crossAx val="-2112371864"/>
        <c:crosses val="autoZero"/>
        <c:crossBetween val="between"/>
      </c:valAx>
    </c:plotArea>
    <c:legend>
      <c:legendPos val="b"/>
      <c:layout>
        <c:manualLayout>
          <c:xMode val="edge"/>
          <c:yMode val="edge"/>
          <c:x val="0.099450411409513"/>
          <c:y val="0.838381641592393"/>
          <c:w val="0.877551189067324"/>
          <c:h val="0.1427855454316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a:pPr>
            <a:r>
              <a:rPr lang="en-US" dirty="0" smtClean="0"/>
              <a:t>2013</a:t>
            </a:r>
            <a:endParaRPr lang="en-US" dirty="0"/>
          </a:p>
        </c:rich>
      </c:tx>
      <c:layout/>
      <c:overlay val="0"/>
    </c:title>
    <c:autoTitleDeleted val="0"/>
    <c:plotArea>
      <c:layout/>
      <c:pieChart>
        <c:varyColors val="1"/>
        <c:ser>
          <c:idx val="0"/>
          <c:order val="0"/>
          <c:tx>
            <c:strRef>
              <c:f>Sheet1!$B$1</c:f>
              <c:strCache>
                <c:ptCount val="1"/>
                <c:pt idx="0">
                  <c:v>Operating Expenses</c:v>
                </c:pt>
              </c:strCache>
            </c:strRef>
          </c:tx>
          <c:explosion val="25"/>
          <c:dLbls>
            <c:showLegendKey val="0"/>
            <c:showVal val="0"/>
            <c:showCatName val="1"/>
            <c:showSerName val="0"/>
            <c:showPercent val="1"/>
            <c:showBubbleSize val="0"/>
            <c:showLeaderLines val="1"/>
          </c:dLbls>
          <c:cat>
            <c:strRef>
              <c:f>Sheet1!$A$2:$A$6</c:f>
              <c:strCache>
                <c:ptCount val="5"/>
                <c:pt idx="0">
                  <c:v>Labour</c:v>
                </c:pt>
                <c:pt idx="1">
                  <c:v>Repairs and Maintenance</c:v>
                </c:pt>
                <c:pt idx="2">
                  <c:v>Administration</c:v>
                </c:pt>
                <c:pt idx="3">
                  <c:v>Electricity</c:v>
                </c:pt>
                <c:pt idx="4">
                  <c:v>Other expenses</c:v>
                </c:pt>
              </c:strCache>
            </c:strRef>
          </c:cat>
          <c:val>
            <c:numRef>
              <c:f>Sheet1!$B$2:$B$6</c:f>
              <c:numCache>
                <c:formatCode>General</c:formatCode>
                <c:ptCount val="5"/>
                <c:pt idx="0">
                  <c:v>4649.0</c:v>
                </c:pt>
                <c:pt idx="1">
                  <c:v>1473.0</c:v>
                </c:pt>
                <c:pt idx="2">
                  <c:v>2689.0</c:v>
                </c:pt>
                <c:pt idx="3">
                  <c:v>5494.0</c:v>
                </c:pt>
                <c:pt idx="4">
                  <c:v>587.0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a:pPr>
            <a:r>
              <a:rPr lang="en-US"/>
              <a:t>2011</a:t>
            </a:r>
          </a:p>
        </c:rich>
      </c:tx>
      <c:layout/>
      <c:overlay val="0"/>
    </c:title>
    <c:autoTitleDeleted val="0"/>
    <c:plotArea>
      <c:layout/>
      <c:pieChart>
        <c:varyColors val="1"/>
        <c:ser>
          <c:idx val="0"/>
          <c:order val="0"/>
          <c:tx>
            <c:strRef>
              <c:f>Sheet1!$B$1</c:f>
              <c:strCache>
                <c:ptCount val="1"/>
                <c:pt idx="0">
                  <c:v>Operating Expenses</c:v>
                </c:pt>
              </c:strCache>
            </c:strRef>
          </c:tx>
          <c:explosion val="25"/>
          <c:dLbls>
            <c:showLegendKey val="0"/>
            <c:showVal val="0"/>
            <c:showCatName val="1"/>
            <c:showSerName val="0"/>
            <c:showPercent val="1"/>
            <c:showBubbleSize val="0"/>
            <c:showLeaderLines val="1"/>
          </c:dLbls>
          <c:cat>
            <c:strRef>
              <c:f>Sheet1!$A$2:$A$3</c:f>
              <c:strCache>
                <c:ptCount val="2"/>
                <c:pt idx="0">
                  <c:v>Electricity</c:v>
                </c:pt>
                <c:pt idx="1">
                  <c:v>Other expenses</c:v>
                </c:pt>
              </c:strCache>
            </c:strRef>
          </c:cat>
          <c:val>
            <c:numRef>
              <c:f>Sheet1!$B$2:$B$3</c:f>
              <c:numCache>
                <c:formatCode>General</c:formatCode>
                <c:ptCount val="2"/>
                <c:pt idx="0">
                  <c:v>4800.0</c:v>
                </c:pt>
                <c:pt idx="1">
                  <c:v>10199.0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5% Rise in Energy Prices</c:v>
                </c:pt>
              </c:strCache>
            </c:strRef>
          </c:tx>
          <c:invertIfNegative val="0"/>
          <c:cat>
            <c:strRef>
              <c:f>Sheet1!$A$2</c:f>
              <c:strCache>
                <c:ptCount val="1"/>
                <c:pt idx="0">
                  <c:v>Jamaica</c:v>
                </c:pt>
              </c:strCache>
            </c:strRef>
          </c:cat>
          <c:val>
            <c:numRef>
              <c:f>Sheet1!$B$2</c:f>
              <c:numCache>
                <c:formatCode>General</c:formatCode>
                <c:ptCount val="1"/>
                <c:pt idx="0">
                  <c:v>-1.1</c:v>
                </c:pt>
              </c:numCache>
            </c:numRef>
          </c:val>
        </c:ser>
        <c:ser>
          <c:idx val="1"/>
          <c:order val="1"/>
          <c:tx>
            <c:strRef>
              <c:f>Sheet1!$C$1</c:f>
              <c:strCache>
                <c:ptCount val="1"/>
                <c:pt idx="0">
                  <c:v>10% Rise in Energy Prices</c:v>
                </c:pt>
              </c:strCache>
            </c:strRef>
          </c:tx>
          <c:invertIfNegative val="0"/>
          <c:cat>
            <c:strRef>
              <c:f>Sheet1!$A$2</c:f>
              <c:strCache>
                <c:ptCount val="1"/>
                <c:pt idx="0">
                  <c:v>Jamaica</c:v>
                </c:pt>
              </c:strCache>
            </c:strRef>
          </c:cat>
          <c:val>
            <c:numRef>
              <c:f>Sheet1!$C$2</c:f>
              <c:numCache>
                <c:formatCode>General</c:formatCode>
                <c:ptCount val="1"/>
                <c:pt idx="0">
                  <c:v>-1.7</c:v>
                </c:pt>
              </c:numCache>
            </c:numRef>
          </c:val>
        </c:ser>
        <c:ser>
          <c:idx val="2"/>
          <c:order val="2"/>
          <c:tx>
            <c:strRef>
              <c:f>Sheet1!$D$1</c:f>
              <c:strCache>
                <c:ptCount val="1"/>
                <c:pt idx="0">
                  <c:v>25% Rise in Energy Prices</c:v>
                </c:pt>
              </c:strCache>
            </c:strRef>
          </c:tx>
          <c:invertIfNegative val="0"/>
          <c:cat>
            <c:strRef>
              <c:f>Sheet1!$A$2</c:f>
              <c:strCache>
                <c:ptCount val="1"/>
                <c:pt idx="0">
                  <c:v>Jamaica</c:v>
                </c:pt>
              </c:strCache>
            </c:strRef>
          </c:cat>
          <c:val>
            <c:numRef>
              <c:f>Sheet1!$D$2</c:f>
              <c:numCache>
                <c:formatCode>General</c:formatCode>
                <c:ptCount val="1"/>
                <c:pt idx="0">
                  <c:v>-3.4</c:v>
                </c:pt>
              </c:numCache>
            </c:numRef>
          </c:val>
        </c:ser>
        <c:dLbls>
          <c:showLegendKey val="0"/>
          <c:showVal val="0"/>
          <c:showCatName val="0"/>
          <c:showSerName val="0"/>
          <c:showPercent val="0"/>
          <c:showBubbleSize val="0"/>
        </c:dLbls>
        <c:gapWidth val="150"/>
        <c:axId val="-2112442392"/>
        <c:axId val="-2112439416"/>
      </c:barChart>
      <c:catAx>
        <c:axId val="-2112442392"/>
        <c:scaling>
          <c:orientation val="minMax"/>
        </c:scaling>
        <c:delete val="0"/>
        <c:axPos val="b"/>
        <c:majorTickMark val="out"/>
        <c:minorTickMark val="none"/>
        <c:tickLblPos val="low"/>
        <c:crossAx val="-2112439416"/>
        <c:crosses val="autoZero"/>
        <c:auto val="1"/>
        <c:lblAlgn val="ctr"/>
        <c:lblOffset val="100"/>
        <c:noMultiLvlLbl val="0"/>
      </c:catAx>
      <c:valAx>
        <c:axId val="-2112439416"/>
        <c:scaling>
          <c:orientation val="minMax"/>
        </c:scaling>
        <c:delete val="0"/>
        <c:axPos val="l"/>
        <c:majorGridlines/>
        <c:title>
          <c:tx>
            <c:rich>
              <a:bodyPr rot="-5400000" vert="horz"/>
              <a:lstStyle/>
              <a:p>
                <a:pPr>
                  <a:defRPr/>
                </a:pPr>
                <a:r>
                  <a:rPr lang="en-US" b="0" dirty="0" smtClean="0"/>
                  <a:t>% of Total Assets</a:t>
                </a:r>
                <a:endParaRPr lang="en-US" b="0" dirty="0"/>
              </a:p>
            </c:rich>
          </c:tx>
          <c:layout/>
          <c:overlay val="0"/>
        </c:title>
        <c:numFmt formatCode="General" sourceLinked="1"/>
        <c:majorTickMark val="out"/>
        <c:minorTickMark val="none"/>
        <c:tickLblPos val="nextTo"/>
        <c:crossAx val="-21124423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barChart>
        <c:barDir val="col"/>
        <c:grouping val="clustered"/>
        <c:varyColors val="0"/>
        <c:ser>
          <c:idx val="0"/>
          <c:order val="0"/>
          <c:tx>
            <c:strRef>
              <c:f>Sheet1!$B$1</c:f>
              <c:strCache>
                <c:ptCount val="1"/>
                <c:pt idx="0">
                  <c:v>US$/kWh</c:v>
                </c:pt>
              </c:strCache>
            </c:strRef>
          </c:tx>
          <c:invertIfNegative val="0"/>
          <c:cat>
            <c:strRef>
              <c:f>Sheet1!$A$2:$A$8</c:f>
              <c:strCache>
                <c:ptCount val="7"/>
                <c:pt idx="0">
                  <c:v>Wind (on-shore), 10,000 kW</c:v>
                </c:pt>
                <c:pt idx="1">
                  <c:v>Biomass cogeneration, 20000 kW</c:v>
                </c:pt>
                <c:pt idx="2">
                  <c:v>Wind (off-shore), 300000 kW</c:v>
                </c:pt>
                <c:pt idx="3">
                  <c:v>Hybrid PV/Thermal, 2kW</c:v>
                </c:pt>
                <c:pt idx="4">
                  <c:v>PV Thin Film Fixed, 50 kW</c:v>
                </c:pt>
                <c:pt idx="5">
                  <c:v>Wind, 10 kW</c:v>
                </c:pt>
                <c:pt idx="6">
                  <c:v>PV high-efficiency fixed, 50 kW</c:v>
                </c:pt>
              </c:strCache>
            </c:strRef>
          </c:cat>
          <c:val>
            <c:numRef>
              <c:f>Sheet1!$B$2:$B$8</c:f>
              <c:numCache>
                <c:formatCode>General</c:formatCode>
                <c:ptCount val="7"/>
                <c:pt idx="0">
                  <c:v>0.11</c:v>
                </c:pt>
                <c:pt idx="1">
                  <c:v>0.11</c:v>
                </c:pt>
                <c:pt idx="2">
                  <c:v>0.13</c:v>
                </c:pt>
                <c:pt idx="3">
                  <c:v>0.13</c:v>
                </c:pt>
                <c:pt idx="4">
                  <c:v>0.22</c:v>
                </c:pt>
                <c:pt idx="5">
                  <c:v>0.26</c:v>
                </c:pt>
                <c:pt idx="6">
                  <c:v>0.29</c:v>
                </c:pt>
              </c:numCache>
            </c:numRef>
          </c:val>
        </c:ser>
        <c:dLbls>
          <c:showLegendKey val="0"/>
          <c:showVal val="0"/>
          <c:showCatName val="0"/>
          <c:showSerName val="0"/>
          <c:showPercent val="0"/>
          <c:showBubbleSize val="0"/>
        </c:dLbls>
        <c:gapWidth val="150"/>
        <c:axId val="-2112428632"/>
        <c:axId val="-2112425592"/>
      </c:barChart>
      <c:catAx>
        <c:axId val="-2112428632"/>
        <c:scaling>
          <c:orientation val="minMax"/>
        </c:scaling>
        <c:delete val="0"/>
        <c:axPos val="b"/>
        <c:majorTickMark val="out"/>
        <c:minorTickMark val="none"/>
        <c:tickLblPos val="nextTo"/>
        <c:txPr>
          <a:bodyPr rot="-1800000" vert="horz"/>
          <a:lstStyle/>
          <a:p>
            <a:pPr>
              <a:defRPr sz="1400"/>
            </a:pPr>
            <a:endParaRPr lang="en-US"/>
          </a:p>
        </c:txPr>
        <c:crossAx val="-2112425592"/>
        <c:crosses val="autoZero"/>
        <c:auto val="1"/>
        <c:lblAlgn val="ctr"/>
        <c:lblOffset val="100"/>
        <c:noMultiLvlLbl val="0"/>
      </c:catAx>
      <c:valAx>
        <c:axId val="-2112425592"/>
        <c:scaling>
          <c:orientation val="minMax"/>
        </c:scaling>
        <c:delete val="0"/>
        <c:axPos val="l"/>
        <c:majorGridlines/>
        <c:title>
          <c:tx>
            <c:rich>
              <a:bodyPr rot="-5400000" vert="horz"/>
              <a:lstStyle/>
              <a:p>
                <a:pPr>
                  <a:defRPr/>
                </a:pPr>
                <a:r>
                  <a:rPr lang="en-US" b="0" dirty="0" smtClean="0"/>
                  <a:t>US$/kWh</a:t>
                </a:r>
                <a:endParaRPr lang="en-US" b="0" dirty="0"/>
              </a:p>
            </c:rich>
          </c:tx>
          <c:layout/>
          <c:overlay val="0"/>
        </c:title>
        <c:numFmt formatCode="General" sourceLinked="1"/>
        <c:majorTickMark val="out"/>
        <c:minorTickMark val="none"/>
        <c:tickLblPos val="nextTo"/>
        <c:crossAx val="-2112428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barChart>
        <c:barDir val="col"/>
        <c:grouping val="clustered"/>
        <c:varyColors val="0"/>
        <c:ser>
          <c:idx val="0"/>
          <c:order val="0"/>
          <c:tx>
            <c:strRef>
              <c:f>Sheet1!$B$1</c:f>
              <c:strCache>
                <c:ptCount val="1"/>
                <c:pt idx="0">
                  <c:v>US$/barrel</c:v>
                </c:pt>
              </c:strCache>
            </c:strRef>
          </c:tx>
          <c:invertIfNegative val="0"/>
          <c:cat>
            <c:strRef>
              <c:f>Sheet1!$A$2:$A$8</c:f>
              <c:strCache>
                <c:ptCount val="7"/>
                <c:pt idx="0">
                  <c:v>Wind (on-shore), 10,000 kW</c:v>
                </c:pt>
                <c:pt idx="1">
                  <c:v>Biomass cogeneration, 20000 kW</c:v>
                </c:pt>
                <c:pt idx="2">
                  <c:v>Wind (off-shore), 300000 kW</c:v>
                </c:pt>
                <c:pt idx="3">
                  <c:v>Hybrid PV/Thermal, 2kW</c:v>
                </c:pt>
                <c:pt idx="4">
                  <c:v>PV Thin Film Fixed, 50 kW</c:v>
                </c:pt>
                <c:pt idx="5">
                  <c:v>Wind, 10 kW</c:v>
                </c:pt>
                <c:pt idx="6">
                  <c:v>PV high-efficiency fixed, 50 kW</c:v>
                </c:pt>
              </c:strCache>
            </c:strRef>
          </c:cat>
          <c:val>
            <c:numRef>
              <c:f>Sheet1!$B$2:$B$8</c:f>
              <c:numCache>
                <c:formatCode>General</c:formatCode>
                <c:ptCount val="7"/>
                <c:pt idx="0">
                  <c:v>74.0</c:v>
                </c:pt>
                <c:pt idx="1">
                  <c:v>42.0</c:v>
                </c:pt>
                <c:pt idx="2">
                  <c:v>81.0</c:v>
                </c:pt>
                <c:pt idx="3">
                  <c:v>62.0</c:v>
                </c:pt>
                <c:pt idx="4">
                  <c:v>105.0</c:v>
                </c:pt>
                <c:pt idx="5">
                  <c:v>174.0</c:v>
                </c:pt>
                <c:pt idx="6">
                  <c:v>143.0</c:v>
                </c:pt>
              </c:numCache>
            </c:numRef>
          </c:val>
        </c:ser>
        <c:dLbls>
          <c:showLegendKey val="0"/>
          <c:showVal val="0"/>
          <c:showCatName val="0"/>
          <c:showSerName val="0"/>
          <c:showPercent val="0"/>
          <c:showBubbleSize val="0"/>
        </c:dLbls>
        <c:gapWidth val="150"/>
        <c:axId val="-2111968344"/>
        <c:axId val="-2112032728"/>
      </c:barChart>
      <c:catAx>
        <c:axId val="-2111968344"/>
        <c:scaling>
          <c:orientation val="minMax"/>
        </c:scaling>
        <c:delete val="0"/>
        <c:axPos val="b"/>
        <c:majorTickMark val="out"/>
        <c:minorTickMark val="none"/>
        <c:tickLblPos val="nextTo"/>
        <c:txPr>
          <a:bodyPr rot="-1800000" vert="horz"/>
          <a:lstStyle/>
          <a:p>
            <a:pPr>
              <a:defRPr sz="1400"/>
            </a:pPr>
            <a:endParaRPr lang="en-US"/>
          </a:p>
        </c:txPr>
        <c:crossAx val="-2112032728"/>
        <c:crosses val="autoZero"/>
        <c:auto val="1"/>
        <c:lblAlgn val="ctr"/>
        <c:lblOffset val="100"/>
        <c:noMultiLvlLbl val="0"/>
      </c:catAx>
      <c:valAx>
        <c:axId val="-2112032728"/>
        <c:scaling>
          <c:orientation val="minMax"/>
        </c:scaling>
        <c:delete val="0"/>
        <c:axPos val="l"/>
        <c:majorGridlines/>
        <c:title>
          <c:tx>
            <c:rich>
              <a:bodyPr rot="-5400000" vert="horz"/>
              <a:lstStyle/>
              <a:p>
                <a:pPr>
                  <a:defRPr/>
                </a:pPr>
                <a:r>
                  <a:rPr lang="en-US" b="0" dirty="0" smtClean="0"/>
                  <a:t>US$/barrel</a:t>
                </a:r>
                <a:endParaRPr lang="en-US" b="0" dirty="0"/>
              </a:p>
            </c:rich>
          </c:tx>
          <c:layout/>
          <c:overlay val="0"/>
        </c:title>
        <c:numFmt formatCode="General" sourceLinked="1"/>
        <c:majorTickMark val="out"/>
        <c:minorTickMark val="none"/>
        <c:tickLblPos val="nextTo"/>
        <c:crossAx val="-2111968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6679B-8800-6F46-961A-9D3B50110354}" type="doc">
      <dgm:prSet loTypeId="urn:microsoft.com/office/officeart/2005/8/layout/matrix1" loCatId="" qsTypeId="urn:microsoft.com/office/officeart/2005/8/quickstyle/simple4" qsCatId="simple" csTypeId="urn:microsoft.com/office/officeart/2005/8/colors/colorful1" csCatId="colorful" phldr="1"/>
      <dgm:spPr/>
      <dgm:t>
        <a:bodyPr/>
        <a:lstStyle/>
        <a:p>
          <a:endParaRPr lang="en-US"/>
        </a:p>
      </dgm:t>
    </dgm:pt>
    <dgm:pt modelId="{B51C7BFD-C3FF-AA4A-A7E1-2A2A927F3231}">
      <dgm:prSet phldrT="[Text]"/>
      <dgm:spPr/>
      <dgm:t>
        <a:bodyPr/>
        <a:lstStyle/>
        <a:p>
          <a:r>
            <a:rPr lang="en-US" dirty="0" smtClean="0"/>
            <a:t>Innovations</a:t>
          </a:r>
          <a:endParaRPr lang="en-US" dirty="0"/>
        </a:p>
      </dgm:t>
    </dgm:pt>
    <dgm:pt modelId="{C8770721-C11B-154E-95F2-19477007A407}" type="parTrans" cxnId="{427B7B0C-9BB0-A948-8EBA-EBA2278CDBCD}">
      <dgm:prSet/>
      <dgm:spPr/>
      <dgm:t>
        <a:bodyPr/>
        <a:lstStyle/>
        <a:p>
          <a:endParaRPr lang="en-US"/>
        </a:p>
      </dgm:t>
    </dgm:pt>
    <dgm:pt modelId="{739433AC-A060-F544-BD40-314EA627F201}" type="sibTrans" cxnId="{427B7B0C-9BB0-A948-8EBA-EBA2278CDBCD}">
      <dgm:prSet/>
      <dgm:spPr/>
      <dgm:t>
        <a:bodyPr/>
        <a:lstStyle/>
        <a:p>
          <a:endParaRPr lang="en-US"/>
        </a:p>
      </dgm:t>
    </dgm:pt>
    <dgm:pt modelId="{A205B771-7934-0745-99C5-1EC8D03BEBA3}">
      <dgm:prSet phldrT="[Text]"/>
      <dgm:spPr/>
      <dgm:t>
        <a:bodyPr/>
        <a:lstStyle/>
        <a:p>
          <a:r>
            <a:rPr lang="en-US" dirty="0" smtClean="0"/>
            <a:t>Watershed planning &amp; management</a:t>
          </a:r>
          <a:endParaRPr lang="en-US" dirty="0"/>
        </a:p>
      </dgm:t>
    </dgm:pt>
    <dgm:pt modelId="{C7E928DF-071A-F840-B9CE-5B43C50AE590}" type="parTrans" cxnId="{3377ED01-CF1B-9340-BBEB-677EB328CBB6}">
      <dgm:prSet/>
      <dgm:spPr/>
      <dgm:t>
        <a:bodyPr/>
        <a:lstStyle/>
        <a:p>
          <a:endParaRPr lang="en-US"/>
        </a:p>
      </dgm:t>
    </dgm:pt>
    <dgm:pt modelId="{22106CF0-9812-D442-93E1-2871ED30B646}" type="sibTrans" cxnId="{3377ED01-CF1B-9340-BBEB-677EB328CBB6}">
      <dgm:prSet/>
      <dgm:spPr/>
      <dgm:t>
        <a:bodyPr/>
        <a:lstStyle/>
        <a:p>
          <a:endParaRPr lang="en-US"/>
        </a:p>
      </dgm:t>
    </dgm:pt>
    <dgm:pt modelId="{34ADBF33-246B-314D-8E8A-C532750FA0B4}">
      <dgm:prSet phldrT="[Text]"/>
      <dgm:spPr/>
      <dgm:t>
        <a:bodyPr/>
        <a:lstStyle/>
        <a:p>
          <a:r>
            <a:rPr lang="en-US" dirty="0" smtClean="0"/>
            <a:t>Equitable allocation between consumptive and non-consumptive uses</a:t>
          </a:r>
          <a:endParaRPr lang="en-US" dirty="0"/>
        </a:p>
      </dgm:t>
    </dgm:pt>
    <dgm:pt modelId="{997C83EF-F9A6-2F4C-A319-BC501C44FE9B}" type="parTrans" cxnId="{CDEC60BD-EE39-3242-87BC-8A8110753E22}">
      <dgm:prSet/>
      <dgm:spPr/>
      <dgm:t>
        <a:bodyPr/>
        <a:lstStyle/>
        <a:p>
          <a:endParaRPr lang="en-US"/>
        </a:p>
      </dgm:t>
    </dgm:pt>
    <dgm:pt modelId="{E92346C7-B529-F34C-86A6-23551E9DEADD}" type="sibTrans" cxnId="{CDEC60BD-EE39-3242-87BC-8A8110753E22}">
      <dgm:prSet/>
      <dgm:spPr/>
      <dgm:t>
        <a:bodyPr/>
        <a:lstStyle/>
        <a:p>
          <a:endParaRPr lang="en-US"/>
        </a:p>
      </dgm:t>
    </dgm:pt>
    <dgm:pt modelId="{875146AD-5747-534B-99CA-EBE49289CCD6}">
      <dgm:prSet phldrT="[Text]"/>
      <dgm:spPr/>
      <dgm:t>
        <a:bodyPr/>
        <a:lstStyle/>
        <a:p>
          <a:r>
            <a:rPr lang="en-US" dirty="0" smtClean="0"/>
            <a:t>Cost recovery pricing</a:t>
          </a:r>
          <a:endParaRPr lang="en-US" dirty="0"/>
        </a:p>
      </dgm:t>
    </dgm:pt>
    <dgm:pt modelId="{80D77816-534E-1247-96D2-9B83A922F49D}" type="parTrans" cxnId="{3751F51D-D10F-4E4A-8B89-333138D4C45A}">
      <dgm:prSet/>
      <dgm:spPr/>
      <dgm:t>
        <a:bodyPr/>
        <a:lstStyle/>
        <a:p>
          <a:endParaRPr lang="en-US"/>
        </a:p>
      </dgm:t>
    </dgm:pt>
    <dgm:pt modelId="{960F6D5A-A3A2-4448-8903-E49FC7180AE3}" type="sibTrans" cxnId="{3751F51D-D10F-4E4A-8B89-333138D4C45A}">
      <dgm:prSet/>
      <dgm:spPr/>
      <dgm:t>
        <a:bodyPr/>
        <a:lstStyle/>
        <a:p>
          <a:endParaRPr lang="en-US"/>
        </a:p>
      </dgm:t>
    </dgm:pt>
    <dgm:pt modelId="{A3D06E82-1538-164F-9269-0FD38EA9B7D1}">
      <dgm:prSet phldrT="[Text]"/>
      <dgm:spPr/>
      <dgm:t>
        <a:bodyPr/>
        <a:lstStyle/>
        <a:p>
          <a:r>
            <a:rPr lang="en-US" dirty="0" smtClean="0"/>
            <a:t>Multi-stakeholder participation in governance</a:t>
          </a:r>
          <a:endParaRPr lang="en-US" dirty="0"/>
        </a:p>
      </dgm:t>
    </dgm:pt>
    <dgm:pt modelId="{284902F6-D6EF-5F47-A647-DA6531F0AEFF}" type="parTrans" cxnId="{12FB477B-8B68-004D-AE19-96666E409263}">
      <dgm:prSet/>
      <dgm:spPr/>
      <dgm:t>
        <a:bodyPr/>
        <a:lstStyle/>
        <a:p>
          <a:endParaRPr lang="en-US"/>
        </a:p>
      </dgm:t>
    </dgm:pt>
    <dgm:pt modelId="{6D09B2DE-EF8F-524A-A7C2-B2E5CEF22B9A}" type="sibTrans" cxnId="{12FB477B-8B68-004D-AE19-96666E409263}">
      <dgm:prSet/>
      <dgm:spPr/>
      <dgm:t>
        <a:bodyPr/>
        <a:lstStyle/>
        <a:p>
          <a:endParaRPr lang="en-US"/>
        </a:p>
      </dgm:t>
    </dgm:pt>
    <dgm:pt modelId="{317EDE9A-C584-9B49-BF31-4082D60EFE9B}" type="pres">
      <dgm:prSet presAssocID="{1CF6679B-8800-6F46-961A-9D3B50110354}" presName="diagram" presStyleCnt="0">
        <dgm:presLayoutVars>
          <dgm:chMax val="1"/>
          <dgm:dir/>
          <dgm:animLvl val="ctr"/>
          <dgm:resizeHandles val="exact"/>
        </dgm:presLayoutVars>
      </dgm:prSet>
      <dgm:spPr/>
      <dgm:t>
        <a:bodyPr/>
        <a:lstStyle/>
        <a:p>
          <a:endParaRPr lang="en-US"/>
        </a:p>
      </dgm:t>
    </dgm:pt>
    <dgm:pt modelId="{A67BB287-ACAB-9F43-97D8-85D708EC3664}" type="pres">
      <dgm:prSet presAssocID="{1CF6679B-8800-6F46-961A-9D3B50110354}" presName="matrix" presStyleCnt="0"/>
      <dgm:spPr/>
      <dgm:t>
        <a:bodyPr/>
        <a:lstStyle/>
        <a:p>
          <a:endParaRPr lang="en-US"/>
        </a:p>
      </dgm:t>
    </dgm:pt>
    <dgm:pt modelId="{7C8E7919-F0CE-B84C-8545-5DC104FC95A7}" type="pres">
      <dgm:prSet presAssocID="{1CF6679B-8800-6F46-961A-9D3B50110354}" presName="tile1" presStyleLbl="node1" presStyleIdx="0" presStyleCnt="4"/>
      <dgm:spPr/>
      <dgm:t>
        <a:bodyPr/>
        <a:lstStyle/>
        <a:p>
          <a:endParaRPr lang="en-US"/>
        </a:p>
      </dgm:t>
    </dgm:pt>
    <dgm:pt modelId="{56FB97AE-3123-EA4C-87C7-8415443EB9F8}" type="pres">
      <dgm:prSet presAssocID="{1CF6679B-8800-6F46-961A-9D3B50110354}" presName="tile1text" presStyleLbl="node1" presStyleIdx="0" presStyleCnt="4">
        <dgm:presLayoutVars>
          <dgm:chMax val="0"/>
          <dgm:chPref val="0"/>
          <dgm:bulletEnabled val="1"/>
        </dgm:presLayoutVars>
      </dgm:prSet>
      <dgm:spPr/>
      <dgm:t>
        <a:bodyPr/>
        <a:lstStyle/>
        <a:p>
          <a:endParaRPr lang="en-US"/>
        </a:p>
      </dgm:t>
    </dgm:pt>
    <dgm:pt modelId="{80CF809B-AEE1-984C-8D53-DC05AC227687}" type="pres">
      <dgm:prSet presAssocID="{1CF6679B-8800-6F46-961A-9D3B50110354}" presName="tile2" presStyleLbl="node1" presStyleIdx="1" presStyleCnt="4"/>
      <dgm:spPr/>
      <dgm:t>
        <a:bodyPr/>
        <a:lstStyle/>
        <a:p>
          <a:endParaRPr lang="en-US"/>
        </a:p>
      </dgm:t>
    </dgm:pt>
    <dgm:pt modelId="{49FD38EA-A48D-C842-8EE7-F2400F872F1E}" type="pres">
      <dgm:prSet presAssocID="{1CF6679B-8800-6F46-961A-9D3B50110354}" presName="tile2text" presStyleLbl="node1" presStyleIdx="1" presStyleCnt="4">
        <dgm:presLayoutVars>
          <dgm:chMax val="0"/>
          <dgm:chPref val="0"/>
          <dgm:bulletEnabled val="1"/>
        </dgm:presLayoutVars>
      </dgm:prSet>
      <dgm:spPr/>
      <dgm:t>
        <a:bodyPr/>
        <a:lstStyle/>
        <a:p>
          <a:endParaRPr lang="en-US"/>
        </a:p>
      </dgm:t>
    </dgm:pt>
    <dgm:pt modelId="{8D9A731D-0718-9948-A071-4E5627BFC994}" type="pres">
      <dgm:prSet presAssocID="{1CF6679B-8800-6F46-961A-9D3B50110354}" presName="tile3" presStyleLbl="node1" presStyleIdx="2" presStyleCnt="4"/>
      <dgm:spPr/>
      <dgm:t>
        <a:bodyPr/>
        <a:lstStyle/>
        <a:p>
          <a:endParaRPr lang="en-US"/>
        </a:p>
      </dgm:t>
    </dgm:pt>
    <dgm:pt modelId="{5CCB6A17-9096-044F-8A0F-3F9491A0BCA0}" type="pres">
      <dgm:prSet presAssocID="{1CF6679B-8800-6F46-961A-9D3B50110354}" presName="tile3text" presStyleLbl="node1" presStyleIdx="2" presStyleCnt="4">
        <dgm:presLayoutVars>
          <dgm:chMax val="0"/>
          <dgm:chPref val="0"/>
          <dgm:bulletEnabled val="1"/>
        </dgm:presLayoutVars>
      </dgm:prSet>
      <dgm:spPr/>
      <dgm:t>
        <a:bodyPr/>
        <a:lstStyle/>
        <a:p>
          <a:endParaRPr lang="en-US"/>
        </a:p>
      </dgm:t>
    </dgm:pt>
    <dgm:pt modelId="{1C2A60EE-D800-DD4A-9804-7BE1EBEAF365}" type="pres">
      <dgm:prSet presAssocID="{1CF6679B-8800-6F46-961A-9D3B50110354}" presName="tile4" presStyleLbl="node1" presStyleIdx="3" presStyleCnt="4"/>
      <dgm:spPr/>
      <dgm:t>
        <a:bodyPr/>
        <a:lstStyle/>
        <a:p>
          <a:endParaRPr lang="en-US"/>
        </a:p>
      </dgm:t>
    </dgm:pt>
    <dgm:pt modelId="{B75D685E-0661-5F4C-9229-1CE8A2423E96}" type="pres">
      <dgm:prSet presAssocID="{1CF6679B-8800-6F46-961A-9D3B50110354}" presName="tile4text" presStyleLbl="node1" presStyleIdx="3" presStyleCnt="4">
        <dgm:presLayoutVars>
          <dgm:chMax val="0"/>
          <dgm:chPref val="0"/>
          <dgm:bulletEnabled val="1"/>
        </dgm:presLayoutVars>
      </dgm:prSet>
      <dgm:spPr/>
      <dgm:t>
        <a:bodyPr/>
        <a:lstStyle/>
        <a:p>
          <a:endParaRPr lang="en-US"/>
        </a:p>
      </dgm:t>
    </dgm:pt>
    <dgm:pt modelId="{E3DC8860-4021-CC44-9AA6-5F1394C7E4E3}" type="pres">
      <dgm:prSet presAssocID="{1CF6679B-8800-6F46-961A-9D3B50110354}" presName="centerTile" presStyleLbl="fgShp" presStyleIdx="0" presStyleCnt="1">
        <dgm:presLayoutVars>
          <dgm:chMax val="0"/>
          <dgm:chPref val="0"/>
        </dgm:presLayoutVars>
      </dgm:prSet>
      <dgm:spPr/>
      <dgm:t>
        <a:bodyPr/>
        <a:lstStyle/>
        <a:p>
          <a:endParaRPr lang="en-US"/>
        </a:p>
      </dgm:t>
    </dgm:pt>
  </dgm:ptLst>
  <dgm:cxnLst>
    <dgm:cxn modelId="{DA7F2773-8B30-6E4F-BE1C-C1F828537947}" type="presOf" srcId="{A205B771-7934-0745-99C5-1EC8D03BEBA3}" destId="{7C8E7919-F0CE-B84C-8545-5DC104FC95A7}" srcOrd="0" destOrd="0" presId="urn:microsoft.com/office/officeart/2005/8/layout/matrix1"/>
    <dgm:cxn modelId="{3377ED01-CF1B-9340-BBEB-677EB328CBB6}" srcId="{B51C7BFD-C3FF-AA4A-A7E1-2A2A927F3231}" destId="{A205B771-7934-0745-99C5-1EC8D03BEBA3}" srcOrd="0" destOrd="0" parTransId="{C7E928DF-071A-F840-B9CE-5B43C50AE590}" sibTransId="{22106CF0-9812-D442-93E1-2871ED30B646}"/>
    <dgm:cxn modelId="{3751F51D-D10F-4E4A-8B89-333138D4C45A}" srcId="{B51C7BFD-C3FF-AA4A-A7E1-2A2A927F3231}" destId="{875146AD-5747-534B-99CA-EBE49289CCD6}" srcOrd="2" destOrd="0" parTransId="{80D77816-534E-1247-96D2-9B83A922F49D}" sibTransId="{960F6D5A-A3A2-4448-8903-E49FC7180AE3}"/>
    <dgm:cxn modelId="{CDEC60BD-EE39-3242-87BC-8A8110753E22}" srcId="{B51C7BFD-C3FF-AA4A-A7E1-2A2A927F3231}" destId="{34ADBF33-246B-314D-8E8A-C532750FA0B4}" srcOrd="1" destOrd="0" parTransId="{997C83EF-F9A6-2F4C-A319-BC501C44FE9B}" sibTransId="{E92346C7-B529-F34C-86A6-23551E9DEADD}"/>
    <dgm:cxn modelId="{6674E70A-95CC-2948-8E08-E53B17F90C13}" type="presOf" srcId="{1CF6679B-8800-6F46-961A-9D3B50110354}" destId="{317EDE9A-C584-9B49-BF31-4082D60EFE9B}" srcOrd="0" destOrd="0" presId="urn:microsoft.com/office/officeart/2005/8/layout/matrix1"/>
    <dgm:cxn modelId="{12FB477B-8B68-004D-AE19-96666E409263}" srcId="{B51C7BFD-C3FF-AA4A-A7E1-2A2A927F3231}" destId="{A3D06E82-1538-164F-9269-0FD38EA9B7D1}" srcOrd="3" destOrd="0" parTransId="{284902F6-D6EF-5F47-A647-DA6531F0AEFF}" sibTransId="{6D09B2DE-EF8F-524A-A7C2-B2E5CEF22B9A}"/>
    <dgm:cxn modelId="{00F82979-D783-4942-A09A-5A5F4B95ADF0}" type="presOf" srcId="{34ADBF33-246B-314D-8E8A-C532750FA0B4}" destId="{49FD38EA-A48D-C842-8EE7-F2400F872F1E}" srcOrd="1" destOrd="0" presId="urn:microsoft.com/office/officeart/2005/8/layout/matrix1"/>
    <dgm:cxn modelId="{BAEC9759-A228-C049-A056-F9789B488DE7}" type="presOf" srcId="{B51C7BFD-C3FF-AA4A-A7E1-2A2A927F3231}" destId="{E3DC8860-4021-CC44-9AA6-5F1394C7E4E3}" srcOrd="0" destOrd="0" presId="urn:microsoft.com/office/officeart/2005/8/layout/matrix1"/>
    <dgm:cxn modelId="{427B7B0C-9BB0-A948-8EBA-EBA2278CDBCD}" srcId="{1CF6679B-8800-6F46-961A-9D3B50110354}" destId="{B51C7BFD-C3FF-AA4A-A7E1-2A2A927F3231}" srcOrd="0" destOrd="0" parTransId="{C8770721-C11B-154E-95F2-19477007A407}" sibTransId="{739433AC-A060-F544-BD40-314EA627F201}"/>
    <dgm:cxn modelId="{085C250D-E23C-3343-8469-A5A3B5FD4BDA}" type="presOf" srcId="{34ADBF33-246B-314D-8E8A-C532750FA0B4}" destId="{80CF809B-AEE1-984C-8D53-DC05AC227687}" srcOrd="0" destOrd="0" presId="urn:microsoft.com/office/officeart/2005/8/layout/matrix1"/>
    <dgm:cxn modelId="{3FD09A49-4BA7-444C-9188-9C918509845E}" type="presOf" srcId="{A3D06E82-1538-164F-9269-0FD38EA9B7D1}" destId="{1C2A60EE-D800-DD4A-9804-7BE1EBEAF365}" srcOrd="0" destOrd="0" presId="urn:microsoft.com/office/officeart/2005/8/layout/matrix1"/>
    <dgm:cxn modelId="{CF10B85D-8525-7141-8F39-7DBE7350F108}" type="presOf" srcId="{875146AD-5747-534B-99CA-EBE49289CCD6}" destId="{8D9A731D-0718-9948-A071-4E5627BFC994}" srcOrd="0" destOrd="0" presId="urn:microsoft.com/office/officeart/2005/8/layout/matrix1"/>
    <dgm:cxn modelId="{6966DB4B-E4F4-214E-AC5E-C315A18149FA}" type="presOf" srcId="{A3D06E82-1538-164F-9269-0FD38EA9B7D1}" destId="{B75D685E-0661-5F4C-9229-1CE8A2423E96}" srcOrd="1" destOrd="0" presId="urn:microsoft.com/office/officeart/2005/8/layout/matrix1"/>
    <dgm:cxn modelId="{BDDDE208-F243-8B41-A06F-4FFF1A055ED5}" type="presOf" srcId="{875146AD-5747-534B-99CA-EBE49289CCD6}" destId="{5CCB6A17-9096-044F-8A0F-3F9491A0BCA0}" srcOrd="1" destOrd="0" presId="urn:microsoft.com/office/officeart/2005/8/layout/matrix1"/>
    <dgm:cxn modelId="{1AE9DAB7-5FA8-1149-9DDD-2D479DA24741}" type="presOf" srcId="{A205B771-7934-0745-99C5-1EC8D03BEBA3}" destId="{56FB97AE-3123-EA4C-87C7-8415443EB9F8}" srcOrd="1" destOrd="0" presId="urn:microsoft.com/office/officeart/2005/8/layout/matrix1"/>
    <dgm:cxn modelId="{A3B85ECA-10F5-E744-B788-BF5D1CDF3299}" type="presParOf" srcId="{317EDE9A-C584-9B49-BF31-4082D60EFE9B}" destId="{A67BB287-ACAB-9F43-97D8-85D708EC3664}" srcOrd="0" destOrd="0" presId="urn:microsoft.com/office/officeart/2005/8/layout/matrix1"/>
    <dgm:cxn modelId="{27FA3EC4-D6FD-A548-8494-51EFF5DB76F0}" type="presParOf" srcId="{A67BB287-ACAB-9F43-97D8-85D708EC3664}" destId="{7C8E7919-F0CE-B84C-8545-5DC104FC95A7}" srcOrd="0" destOrd="0" presId="urn:microsoft.com/office/officeart/2005/8/layout/matrix1"/>
    <dgm:cxn modelId="{F53BB696-92B0-ED4A-AFE1-40EBC4FAD424}" type="presParOf" srcId="{A67BB287-ACAB-9F43-97D8-85D708EC3664}" destId="{56FB97AE-3123-EA4C-87C7-8415443EB9F8}" srcOrd="1" destOrd="0" presId="urn:microsoft.com/office/officeart/2005/8/layout/matrix1"/>
    <dgm:cxn modelId="{CE4433F7-834E-234E-8F20-53CA48EA6225}" type="presParOf" srcId="{A67BB287-ACAB-9F43-97D8-85D708EC3664}" destId="{80CF809B-AEE1-984C-8D53-DC05AC227687}" srcOrd="2" destOrd="0" presId="urn:microsoft.com/office/officeart/2005/8/layout/matrix1"/>
    <dgm:cxn modelId="{455F6267-6828-B245-B561-748A463D8F1A}" type="presParOf" srcId="{A67BB287-ACAB-9F43-97D8-85D708EC3664}" destId="{49FD38EA-A48D-C842-8EE7-F2400F872F1E}" srcOrd="3" destOrd="0" presId="urn:microsoft.com/office/officeart/2005/8/layout/matrix1"/>
    <dgm:cxn modelId="{0D4DF504-FBCF-2341-9573-21B83793AC3C}" type="presParOf" srcId="{A67BB287-ACAB-9F43-97D8-85D708EC3664}" destId="{8D9A731D-0718-9948-A071-4E5627BFC994}" srcOrd="4" destOrd="0" presId="urn:microsoft.com/office/officeart/2005/8/layout/matrix1"/>
    <dgm:cxn modelId="{AD237CF1-B364-474E-9144-BF68DABDEE65}" type="presParOf" srcId="{A67BB287-ACAB-9F43-97D8-85D708EC3664}" destId="{5CCB6A17-9096-044F-8A0F-3F9491A0BCA0}" srcOrd="5" destOrd="0" presId="urn:microsoft.com/office/officeart/2005/8/layout/matrix1"/>
    <dgm:cxn modelId="{7047AB75-0E97-E844-A761-8C379643AA71}" type="presParOf" srcId="{A67BB287-ACAB-9F43-97D8-85D708EC3664}" destId="{1C2A60EE-D800-DD4A-9804-7BE1EBEAF365}" srcOrd="6" destOrd="0" presId="urn:microsoft.com/office/officeart/2005/8/layout/matrix1"/>
    <dgm:cxn modelId="{34E95A4B-23B7-5B46-A9FA-68D9D14AF9FB}" type="presParOf" srcId="{A67BB287-ACAB-9F43-97D8-85D708EC3664}" destId="{B75D685E-0661-5F4C-9229-1CE8A2423E96}" srcOrd="7" destOrd="0" presId="urn:microsoft.com/office/officeart/2005/8/layout/matrix1"/>
    <dgm:cxn modelId="{59E626A8-E7AB-F642-A811-ADF65735E63A}" type="presParOf" srcId="{317EDE9A-C584-9B49-BF31-4082D60EFE9B}" destId="{E3DC8860-4021-CC44-9AA6-5F1394C7E4E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E7919-F0CE-B84C-8545-5DC104FC95A7}">
      <dsp:nvSpPr>
        <dsp:cNvPr id="0" name=""/>
        <dsp:cNvSpPr/>
      </dsp:nvSpPr>
      <dsp:spPr>
        <a:xfrm rot="16200000">
          <a:off x="814387" y="-814387"/>
          <a:ext cx="2028031" cy="3656806"/>
        </a:xfrm>
        <a:prstGeom prst="round1Rect">
          <a:avLst/>
        </a:prstGeom>
        <a:blipFill rotWithShape="0">
          <a:blip xmlns:r="http://schemas.openxmlformats.org/officeDocument/2006/relationships" r:embed="rId1">
            <a:duotone>
              <a:schemeClr val="accent2">
                <a:hueOff val="0"/>
                <a:satOff val="0"/>
                <a:lumOff val="0"/>
                <a:alphaOff val="0"/>
                <a:shade val="30000"/>
                <a:satMod val="150000"/>
              </a:schemeClr>
              <a:schemeClr val="accent2">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Watershed planning &amp; management</a:t>
          </a:r>
          <a:endParaRPr lang="en-US" sz="2500" kern="1200" dirty="0"/>
        </a:p>
      </dsp:txBody>
      <dsp:txXfrm rot="5400000">
        <a:off x="0" y="0"/>
        <a:ext cx="3656806" cy="1521023"/>
      </dsp:txXfrm>
    </dsp:sp>
    <dsp:sp modelId="{80CF809B-AEE1-984C-8D53-DC05AC227687}">
      <dsp:nvSpPr>
        <dsp:cNvPr id="0" name=""/>
        <dsp:cNvSpPr/>
      </dsp:nvSpPr>
      <dsp:spPr>
        <a:xfrm>
          <a:off x="3656806" y="0"/>
          <a:ext cx="3656806" cy="2028031"/>
        </a:xfrm>
        <a:prstGeom prst="round1Rect">
          <a:avLst/>
        </a:prstGeom>
        <a:blipFill rotWithShape="0">
          <a:blip xmlns:r="http://schemas.openxmlformats.org/officeDocument/2006/relationships" r:embed="rId1">
            <a:duotone>
              <a:schemeClr val="accent3">
                <a:hueOff val="0"/>
                <a:satOff val="0"/>
                <a:lumOff val="0"/>
                <a:alphaOff val="0"/>
                <a:shade val="30000"/>
                <a:satMod val="150000"/>
              </a:schemeClr>
              <a:schemeClr val="accent3">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Equitable allocation between consumptive and non-consumptive uses</a:t>
          </a:r>
          <a:endParaRPr lang="en-US" sz="2500" kern="1200" dirty="0"/>
        </a:p>
      </dsp:txBody>
      <dsp:txXfrm>
        <a:off x="3656806" y="0"/>
        <a:ext cx="3656806" cy="1521023"/>
      </dsp:txXfrm>
    </dsp:sp>
    <dsp:sp modelId="{8D9A731D-0718-9948-A071-4E5627BFC994}">
      <dsp:nvSpPr>
        <dsp:cNvPr id="0" name=""/>
        <dsp:cNvSpPr/>
      </dsp:nvSpPr>
      <dsp:spPr>
        <a:xfrm rot="10800000">
          <a:off x="0" y="2028031"/>
          <a:ext cx="3656806" cy="2028031"/>
        </a:xfrm>
        <a:prstGeom prst="round1Rect">
          <a:avLst/>
        </a:prstGeom>
        <a:blipFill rotWithShape="0">
          <a:blip xmlns:r="http://schemas.openxmlformats.org/officeDocument/2006/relationships" r:embed="rId1">
            <a:duotone>
              <a:schemeClr val="accent4">
                <a:hueOff val="0"/>
                <a:satOff val="0"/>
                <a:lumOff val="0"/>
                <a:alphaOff val="0"/>
                <a:shade val="30000"/>
                <a:satMod val="150000"/>
              </a:schemeClr>
              <a:schemeClr val="accent4">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Cost recovery pricing</a:t>
          </a:r>
          <a:endParaRPr lang="en-US" sz="2500" kern="1200" dirty="0"/>
        </a:p>
      </dsp:txBody>
      <dsp:txXfrm rot="10800000">
        <a:off x="0" y="2535038"/>
        <a:ext cx="3656806" cy="1521023"/>
      </dsp:txXfrm>
    </dsp:sp>
    <dsp:sp modelId="{1C2A60EE-D800-DD4A-9804-7BE1EBEAF365}">
      <dsp:nvSpPr>
        <dsp:cNvPr id="0" name=""/>
        <dsp:cNvSpPr/>
      </dsp:nvSpPr>
      <dsp:spPr>
        <a:xfrm rot="5400000">
          <a:off x="4471194" y="1213643"/>
          <a:ext cx="2028031" cy="3656806"/>
        </a:xfrm>
        <a:prstGeom prst="round1Rect">
          <a:avLst/>
        </a:prstGeom>
        <a:blipFill rotWithShape="0">
          <a:blip xmlns:r="http://schemas.openxmlformats.org/officeDocument/2006/relationships" r:embed="rId1">
            <a:duotone>
              <a:schemeClr val="accent5">
                <a:hueOff val="0"/>
                <a:satOff val="0"/>
                <a:lumOff val="0"/>
                <a:alphaOff val="0"/>
                <a:shade val="30000"/>
                <a:satMod val="150000"/>
              </a:schemeClr>
              <a:schemeClr val="accent5">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Multi-stakeholder participation in governance</a:t>
          </a:r>
          <a:endParaRPr lang="en-US" sz="2500" kern="1200" dirty="0"/>
        </a:p>
      </dsp:txBody>
      <dsp:txXfrm rot="-5400000">
        <a:off x="3656807" y="2535038"/>
        <a:ext cx="3656806" cy="1521023"/>
      </dsp:txXfrm>
    </dsp:sp>
    <dsp:sp modelId="{E3DC8860-4021-CC44-9AA6-5F1394C7E4E3}">
      <dsp:nvSpPr>
        <dsp:cNvPr id="0" name=""/>
        <dsp:cNvSpPr/>
      </dsp:nvSpPr>
      <dsp:spPr>
        <a:xfrm>
          <a:off x="2559764" y="1521023"/>
          <a:ext cx="2194083" cy="1014015"/>
        </a:xfrm>
        <a:prstGeom prst="roundRect">
          <a:avLst/>
        </a:prstGeom>
        <a:blipFill rotWithShape="0">
          <a:blip xmlns:r="http://schemas.openxmlformats.org/officeDocument/2006/relationships" r:embed="rId1">
            <a:duotone>
              <a:schemeClr val="accent2">
                <a:tint val="40000"/>
                <a:hueOff val="0"/>
                <a:satOff val="0"/>
                <a:lumOff val="0"/>
                <a:alphaOff val="0"/>
                <a:shade val="30000"/>
                <a:satMod val="150000"/>
              </a:schemeClr>
              <a:schemeClr val="accent2">
                <a:tint val="40000"/>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Innovations</a:t>
          </a:r>
          <a:endParaRPr lang="en-US" sz="2500" kern="1200" dirty="0"/>
        </a:p>
      </dsp:txBody>
      <dsp:txXfrm>
        <a:off x="2609264" y="1570523"/>
        <a:ext cx="2095083" cy="91501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8B192C-D280-1548-B81C-3EDC28B3502D}" type="datetimeFigureOut">
              <a:rPr lang="en-US" smtClean="0"/>
              <a:t>5/18/15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33025-7041-5F41-8C50-CB9616078703}" type="slidenum">
              <a:rPr lang="en-US" smtClean="0"/>
              <a:t>‹#›</a:t>
            </a:fld>
            <a:endParaRPr lang="en-US"/>
          </a:p>
        </p:txBody>
      </p:sp>
    </p:spTree>
    <p:extLst>
      <p:ext uri="{BB962C8B-B14F-4D97-AF65-F5344CB8AC3E}">
        <p14:creationId xmlns:p14="http://schemas.microsoft.com/office/powerpoint/2010/main" val="3486797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everyone, it is my pleasure</a:t>
            </a:r>
            <a:r>
              <a:rPr lang="en-US" baseline="0" dirty="0" smtClean="0"/>
              <a:t> this morning to try to pull together these two topics and illustrate the benefits that are available for the Caribbean.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Water and energy are intertwined. Producing energy uses water and providing freshwater uses energy. Both of these processes face growing</a:t>
            </a:r>
            <a:r>
              <a:rPr lang="en-US" baseline="0" dirty="0" smtClean="0"/>
              <a:t> limits and problems.  In most power plants, water cools the steam that spins the electricity generating turbines. This therefore implies that where every there is a shortage of one of these resources the other would be impacted.</a:t>
            </a:r>
            <a:endParaRPr lang="en-US" dirty="0"/>
          </a:p>
        </p:txBody>
      </p:sp>
      <p:sp>
        <p:nvSpPr>
          <p:cNvPr id="4" name="Slide Number Placeholder 3"/>
          <p:cNvSpPr>
            <a:spLocks noGrp="1"/>
          </p:cNvSpPr>
          <p:nvPr>
            <p:ph type="sldNum" sz="quarter" idx="10"/>
          </p:nvPr>
        </p:nvSpPr>
        <p:spPr/>
        <p:txBody>
          <a:bodyPr/>
          <a:lstStyle/>
          <a:p>
            <a:fld id="{EF833025-7041-5F41-8C50-CB9616078703}" type="slidenum">
              <a:rPr lang="en-US" smtClean="0"/>
              <a:t>1</a:t>
            </a:fld>
            <a:endParaRPr lang="en-US"/>
          </a:p>
        </p:txBody>
      </p:sp>
    </p:spTree>
    <p:extLst>
      <p:ext uri="{BB962C8B-B14F-4D97-AF65-F5344CB8AC3E}">
        <p14:creationId xmlns:p14="http://schemas.microsoft.com/office/powerpoint/2010/main" val="2157284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Simulation</a:t>
            </a:r>
            <a:r>
              <a:rPr lang="en-US" baseline="0" dirty="0" smtClean="0"/>
              <a:t> of the likely losses from a shock to energy prices</a:t>
            </a:r>
            <a:endParaRPr lang="en-US" dirty="0"/>
          </a:p>
        </p:txBody>
      </p:sp>
      <p:sp>
        <p:nvSpPr>
          <p:cNvPr id="4" name="Slide Number Placeholder 3"/>
          <p:cNvSpPr>
            <a:spLocks noGrp="1"/>
          </p:cNvSpPr>
          <p:nvPr>
            <p:ph type="sldNum" sz="quarter" idx="10"/>
          </p:nvPr>
        </p:nvSpPr>
        <p:spPr/>
        <p:txBody>
          <a:bodyPr/>
          <a:lstStyle/>
          <a:p>
            <a:fld id="{EF833025-7041-5F41-8C50-CB9616078703}" type="slidenum">
              <a:rPr lang="en-US" smtClean="0"/>
              <a:t>16</a:t>
            </a:fld>
            <a:endParaRPr lang="en-US"/>
          </a:p>
        </p:txBody>
      </p:sp>
    </p:spTree>
    <p:extLst>
      <p:ext uri="{BB962C8B-B14F-4D97-AF65-F5344CB8AC3E}">
        <p14:creationId xmlns:p14="http://schemas.microsoft.com/office/powerpoint/2010/main" val="3468613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number of technologies offer opportunities to address the water-related impacts of energy use. 1.</a:t>
            </a:r>
            <a:r>
              <a:rPr lang="en-US" baseline="0" dirty="0" smtClean="0"/>
              <a:t> Energy efficiency. By making appliances, buildings and vehicles more efficient less electricity is required and therefore less water is needed for the generation of electricity.</a:t>
            </a:r>
          </a:p>
          <a:p>
            <a:r>
              <a:rPr lang="en-US" baseline="0" dirty="0" smtClean="0"/>
              <a:t>2. Use of renewable energies to reduce the demand for energy (both from the perspective of the utility and household) and hence water</a:t>
            </a:r>
            <a:endParaRPr lang="en-US" dirty="0"/>
          </a:p>
        </p:txBody>
      </p:sp>
      <p:sp>
        <p:nvSpPr>
          <p:cNvPr id="4" name="Slide Number Placeholder 3"/>
          <p:cNvSpPr>
            <a:spLocks noGrp="1"/>
          </p:cNvSpPr>
          <p:nvPr>
            <p:ph type="sldNum" sz="quarter" idx="10"/>
          </p:nvPr>
        </p:nvSpPr>
        <p:spPr/>
        <p:txBody>
          <a:bodyPr/>
          <a:lstStyle/>
          <a:p>
            <a:fld id="{EF833025-7041-5F41-8C50-CB9616078703}" type="slidenum">
              <a:rPr lang="en-US" smtClean="0"/>
              <a:t>18</a:t>
            </a:fld>
            <a:endParaRPr lang="en-US"/>
          </a:p>
        </p:txBody>
      </p:sp>
    </p:spTree>
    <p:extLst>
      <p:ext uri="{BB962C8B-B14F-4D97-AF65-F5344CB8AC3E}">
        <p14:creationId xmlns:p14="http://schemas.microsoft.com/office/powerpoint/2010/main" val="5308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Expected to be installed in all facilities by</a:t>
            </a:r>
            <a:r>
              <a:rPr lang="en-US" baseline="0" dirty="0" smtClean="0"/>
              <a:t> October 2015</a:t>
            </a:r>
          </a:p>
          <a:p>
            <a:r>
              <a:rPr lang="en-US" baseline="0" dirty="0" smtClean="0"/>
              <a:t>A Variable Frequency Drive (VFD) is a type of motor controller that drives an electric motor by varying the frequency and voltage supplied to the electric motor. Other names for a VFD are variable speed drive, adjustable speed drive, adjustable frequency drive, AC drive, </a:t>
            </a:r>
            <a:r>
              <a:rPr lang="en-US" baseline="0" dirty="0" err="1" smtClean="0"/>
              <a:t>microdrive</a:t>
            </a:r>
            <a:r>
              <a:rPr lang="en-US" baseline="0" dirty="0" smtClean="0"/>
              <a:t>, and inverter.</a:t>
            </a:r>
          </a:p>
          <a:p>
            <a:r>
              <a:rPr lang="en-US" baseline="0" dirty="0" smtClean="0"/>
              <a:t>Frequency (or hertz) is directly related to the motor’s speed (RPMs). In other words, the faster the frequency, the faster the RPMs go. If an application does not require an electric motor to run at full speed, the VFD can be used to ramp down the frequency and voltage to meet the requirements of the electric motor’s load. As the application’s motor speed requirements change, the VFD can simply turn up or down the motor speed to meet the speed requirement.</a:t>
            </a:r>
          </a:p>
          <a:p>
            <a:r>
              <a:rPr lang="en-US" baseline="0" dirty="0" smtClean="0"/>
              <a:t>Optimizing motor control systems by installing or upgrading to VFDs can reduce energy consumption in your facility by as much as 70%. Additionally, the utilization of VFDs improves product quality, and reduces production costs. </a:t>
            </a:r>
            <a:r>
              <a:rPr lang="en-US" baseline="0" smtClean="0"/>
              <a:t>Combining energy efficiency tax incentives, and utility rebates, returns on investment for VFD installations can be as little as 6 months.</a:t>
            </a:r>
            <a:endParaRPr lang="en-US" baseline="0" dirty="0" smtClean="0"/>
          </a:p>
          <a:p>
            <a:endParaRPr lang="en-US" baseline="0" dirty="0" smtClean="0"/>
          </a:p>
          <a:p>
            <a:r>
              <a:rPr lang="en-US" baseline="0" dirty="0" smtClean="0"/>
              <a:t>These will be used in water generation and waste water stations</a:t>
            </a:r>
          </a:p>
          <a:p>
            <a:endParaRPr lang="en-US" baseline="0" dirty="0" smtClean="0"/>
          </a:p>
          <a:p>
            <a:r>
              <a:rPr lang="en-US" baseline="0" dirty="0" smtClean="0"/>
              <a:t>PV systems will also be used at the golden ridge pumping station</a:t>
            </a:r>
          </a:p>
          <a:p>
            <a:endParaRPr lang="en-US" dirty="0"/>
          </a:p>
        </p:txBody>
      </p:sp>
      <p:sp>
        <p:nvSpPr>
          <p:cNvPr id="4" name="Slide Number Placeholder 3"/>
          <p:cNvSpPr>
            <a:spLocks noGrp="1"/>
          </p:cNvSpPr>
          <p:nvPr>
            <p:ph type="sldNum" sz="quarter" idx="10"/>
          </p:nvPr>
        </p:nvSpPr>
        <p:spPr/>
        <p:txBody>
          <a:bodyPr/>
          <a:lstStyle/>
          <a:p>
            <a:fld id="{EF833025-7041-5F41-8C50-CB9616078703}" type="slidenum">
              <a:rPr lang="en-US" smtClean="0"/>
              <a:t>22</a:t>
            </a:fld>
            <a:endParaRPr lang="en-US"/>
          </a:p>
        </p:txBody>
      </p:sp>
    </p:spTree>
    <p:extLst>
      <p:ext uri="{BB962C8B-B14F-4D97-AF65-F5344CB8AC3E}">
        <p14:creationId xmlns:p14="http://schemas.microsoft.com/office/powerpoint/2010/main" val="3388174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Unfortunately, as climate change is altering the hydrology of our planet, water will no longer be avail- able in the places, at the times and of the quality that it historically has been. One of the most dangerous effects of climate change is a risky rise in water variability. </a:t>
            </a:r>
            <a:endParaRPr lang="en-US" dirty="0" smtClean="0"/>
          </a:p>
          <a:p>
            <a:endParaRPr lang="en-US" dirty="0"/>
          </a:p>
        </p:txBody>
      </p:sp>
      <p:sp>
        <p:nvSpPr>
          <p:cNvPr id="4" name="Slide Number Placeholder 3"/>
          <p:cNvSpPr>
            <a:spLocks noGrp="1"/>
          </p:cNvSpPr>
          <p:nvPr>
            <p:ph type="sldNum" sz="quarter" idx="10"/>
          </p:nvPr>
        </p:nvSpPr>
        <p:spPr/>
        <p:txBody>
          <a:bodyPr/>
          <a:lstStyle/>
          <a:p>
            <a:fld id="{EF833025-7041-5F41-8C50-CB9616078703}" type="slidenum">
              <a:rPr lang="en-US" smtClean="0"/>
              <a:t>24</a:t>
            </a:fld>
            <a:endParaRPr lang="en-US"/>
          </a:p>
        </p:txBody>
      </p:sp>
    </p:spTree>
    <p:extLst>
      <p:ext uri="{BB962C8B-B14F-4D97-AF65-F5344CB8AC3E}">
        <p14:creationId xmlns:p14="http://schemas.microsoft.com/office/powerpoint/2010/main" val="262259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Watershed planning and management</a:t>
            </a:r>
            <a:r>
              <a:rPr lang="en-US" baseline="0" dirty="0" smtClean="0"/>
              <a:t> comprise and approach to protecting water quality and quantity that focuses on the whole watershed.  Due to the variety of land based sources of pollution (development, transportation, agriculture).</a:t>
            </a:r>
          </a:p>
          <a:p>
            <a:pPr marL="171450" indent="-171450">
              <a:buFontTx/>
              <a:buChar char="-"/>
            </a:pPr>
            <a:r>
              <a:rPr lang="en-US" baseline="0" dirty="0" smtClean="0"/>
              <a:t>Water used consumptively diminishes the sources and is not available for other uses; whereas </a:t>
            </a:r>
            <a:r>
              <a:rPr lang="en-US" baseline="0" dirty="0" err="1" smtClean="0"/>
              <a:t>nonconsumptive</a:t>
            </a:r>
            <a:r>
              <a:rPr lang="en-US" baseline="0" dirty="0" smtClean="0"/>
              <a:t> water use does not diminish the source or impair future water use. Key </a:t>
            </a:r>
            <a:r>
              <a:rPr lang="en-US" baseline="0" dirty="0" err="1" smtClean="0"/>
              <a:t>nonconsumptive</a:t>
            </a:r>
            <a:r>
              <a:rPr lang="en-US" baseline="0" dirty="0" smtClean="0"/>
              <a:t> water uses include hydroelectric projects, fish hatcheries. Implies that water should be returned in the same quantity and quality.</a:t>
            </a:r>
          </a:p>
          <a:p>
            <a:pPr marL="171450" indent="-171450">
              <a:buFontTx/>
              <a:buChar char="-"/>
            </a:pPr>
            <a:r>
              <a:rPr lang="en-US" dirty="0" smtClean="0"/>
              <a:t>Prices</a:t>
            </a:r>
            <a:r>
              <a:rPr lang="en-US" baseline="0" dirty="0" smtClean="0"/>
              <a:t> are one of the most efficient information mechanisms we have and have a significant impact on the decisions we make. When prices do not reflect the full costs and benefits of production and consumption, issues related to resource scarcity and environmental impacts aren’t made known to the consumer.  This includes the abstraction, use or pollution of water. I will show you a slide that quite clearly shows the implications of not getting this price mix correct.</a:t>
            </a:r>
          </a:p>
          <a:p>
            <a:pPr marL="171450" indent="-171450">
              <a:buFontTx/>
              <a:buChar char="-"/>
            </a:pPr>
            <a:r>
              <a:rPr lang="en-US" baseline="0" dirty="0" smtClean="0"/>
              <a:t>In addition to the other innovations mentioned above, there has also been a shift to integrated governance in water resource management. Developed in the 70s and adopted in the 90s, has quickly become the dominant approach to managing water rights. It considers the management of shared water resources in a holistic way and focuses on a participatory approach that involves users, planners and policymakers at all levels.</a:t>
            </a:r>
            <a:endParaRPr lang="en-US" dirty="0"/>
          </a:p>
        </p:txBody>
      </p:sp>
      <p:sp>
        <p:nvSpPr>
          <p:cNvPr id="4" name="Slide Number Placeholder 3"/>
          <p:cNvSpPr>
            <a:spLocks noGrp="1"/>
          </p:cNvSpPr>
          <p:nvPr>
            <p:ph type="sldNum" sz="quarter" idx="10"/>
          </p:nvPr>
        </p:nvSpPr>
        <p:spPr/>
        <p:txBody>
          <a:bodyPr/>
          <a:lstStyle/>
          <a:p>
            <a:fld id="{EF833025-7041-5F41-8C50-CB9616078703}" type="slidenum">
              <a:rPr lang="en-US" smtClean="0"/>
              <a:t>4</a:t>
            </a:fld>
            <a:endParaRPr lang="en-US"/>
          </a:p>
        </p:txBody>
      </p:sp>
    </p:spTree>
    <p:extLst>
      <p:ext uri="{BB962C8B-B14F-4D97-AF65-F5344CB8AC3E}">
        <p14:creationId xmlns:p14="http://schemas.microsoft.com/office/powerpoint/2010/main" val="189426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one of the most water scare countries in the world</a:t>
            </a:r>
          </a:p>
          <a:p>
            <a:pPr marL="171450" indent="-171450">
              <a:buFontTx/>
              <a:buChar char="-"/>
            </a:pPr>
            <a:r>
              <a:rPr lang="en-US" baseline="0" dirty="0" smtClean="0"/>
              <a:t>tourism destination</a:t>
            </a:r>
          </a:p>
          <a:p>
            <a:pPr marL="171450" indent="-171450">
              <a:buFontTx/>
              <a:buChar char="-"/>
            </a:pPr>
            <a:r>
              <a:rPr lang="en-US" baseline="0" dirty="0" smtClean="0"/>
              <a:t>housing and tourism development</a:t>
            </a:r>
          </a:p>
          <a:p>
            <a:pPr marL="171450" indent="-171450">
              <a:buFontTx/>
              <a:buChar char="-"/>
            </a:pPr>
            <a:r>
              <a:rPr lang="en-US" baseline="0" dirty="0" smtClean="0"/>
              <a:t>electricity is largely generated using fossil fuel</a:t>
            </a:r>
          </a:p>
          <a:p>
            <a:pPr marL="171450" indent="-171450">
              <a:buFontTx/>
              <a:buChar char="-"/>
            </a:pPr>
            <a:r>
              <a:rPr lang="en-US" baseline="0" dirty="0" smtClean="0"/>
              <a:t>how to management the waste of about 300,000 locals and more than half a million tourists</a:t>
            </a:r>
            <a:endParaRPr lang="en-US" dirty="0"/>
          </a:p>
        </p:txBody>
      </p:sp>
      <p:sp>
        <p:nvSpPr>
          <p:cNvPr id="4" name="Slide Number Placeholder 3"/>
          <p:cNvSpPr>
            <a:spLocks noGrp="1"/>
          </p:cNvSpPr>
          <p:nvPr>
            <p:ph type="sldNum" sz="quarter" idx="10"/>
          </p:nvPr>
        </p:nvSpPr>
        <p:spPr/>
        <p:txBody>
          <a:bodyPr/>
          <a:lstStyle/>
          <a:p>
            <a:fld id="{EF833025-7041-5F41-8C50-CB9616078703}" type="slidenum">
              <a:rPr lang="en-US" smtClean="0"/>
              <a:t>6</a:t>
            </a:fld>
            <a:endParaRPr lang="en-US"/>
          </a:p>
        </p:txBody>
      </p:sp>
    </p:spTree>
    <p:extLst>
      <p:ext uri="{BB962C8B-B14F-4D97-AF65-F5344CB8AC3E}">
        <p14:creationId xmlns:p14="http://schemas.microsoft.com/office/powerpoint/2010/main" val="412431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St. Vincent Electricity Services (VINLEC) has invested in three hydroelectricity plants (South Rivers plant is 870kW;</a:t>
            </a:r>
            <a:r>
              <a:rPr lang="en-US" baseline="0" dirty="0" smtClean="0"/>
              <a:t> Richmond 550kW; Cumberland new development.)</a:t>
            </a:r>
            <a:endParaRPr lang="en-US" dirty="0" smtClean="0"/>
          </a:p>
          <a:p>
            <a:pPr lvl="1"/>
            <a:r>
              <a:rPr lang="en-US" dirty="0" smtClean="0"/>
              <a:t>Dominica Electricity Services (DOMLEC) hydro accounts for 48% of generation capacity</a:t>
            </a:r>
          </a:p>
          <a:p>
            <a:pPr lvl="1"/>
            <a:r>
              <a:rPr lang="en-US" dirty="0" smtClean="0"/>
              <a:t>Micro-hydro generators provide energy to some rural villages in Cuba</a:t>
            </a:r>
          </a:p>
          <a:p>
            <a:endParaRPr lang="en-US" dirty="0"/>
          </a:p>
        </p:txBody>
      </p:sp>
      <p:sp>
        <p:nvSpPr>
          <p:cNvPr id="4" name="Slide Number Placeholder 3"/>
          <p:cNvSpPr>
            <a:spLocks noGrp="1"/>
          </p:cNvSpPr>
          <p:nvPr>
            <p:ph type="sldNum" sz="quarter" idx="10"/>
          </p:nvPr>
        </p:nvSpPr>
        <p:spPr/>
        <p:txBody>
          <a:bodyPr/>
          <a:lstStyle/>
          <a:p>
            <a:fld id="{EF833025-7041-5F41-8C50-CB9616078703}" type="slidenum">
              <a:rPr lang="en-US" smtClean="0"/>
              <a:t>8</a:t>
            </a:fld>
            <a:endParaRPr lang="en-US"/>
          </a:p>
        </p:txBody>
      </p:sp>
    </p:spTree>
    <p:extLst>
      <p:ext uri="{BB962C8B-B14F-4D97-AF65-F5344CB8AC3E}">
        <p14:creationId xmlns:p14="http://schemas.microsoft.com/office/powerpoint/2010/main" val="108073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recent year of data</a:t>
            </a:r>
            <a:endParaRPr lang="en-US" dirty="0"/>
          </a:p>
        </p:txBody>
      </p:sp>
      <p:sp>
        <p:nvSpPr>
          <p:cNvPr id="4" name="Slide Number Placeholder 3"/>
          <p:cNvSpPr>
            <a:spLocks noGrp="1"/>
          </p:cNvSpPr>
          <p:nvPr>
            <p:ph type="sldNum" sz="quarter" idx="10"/>
          </p:nvPr>
        </p:nvSpPr>
        <p:spPr/>
        <p:txBody>
          <a:bodyPr/>
          <a:lstStyle/>
          <a:p>
            <a:fld id="{EF833025-7041-5F41-8C50-CB9616078703}" type="slidenum">
              <a:rPr lang="en-US" smtClean="0"/>
              <a:t>10</a:t>
            </a:fld>
            <a:endParaRPr lang="en-US"/>
          </a:p>
        </p:txBody>
      </p:sp>
    </p:spTree>
    <p:extLst>
      <p:ext uri="{BB962C8B-B14F-4D97-AF65-F5344CB8AC3E}">
        <p14:creationId xmlns:p14="http://schemas.microsoft.com/office/powerpoint/2010/main" val="290190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focus is not on the comparative difference in terms of magnitude</a:t>
            </a:r>
            <a:r>
              <a:rPr lang="en-US" baseline="0" dirty="0" smtClean="0"/>
              <a:t> but in terms of trajectory</a:t>
            </a:r>
            <a:endParaRPr lang="en-US" dirty="0"/>
          </a:p>
        </p:txBody>
      </p:sp>
      <p:sp>
        <p:nvSpPr>
          <p:cNvPr id="4" name="Slide Number Placeholder 3"/>
          <p:cNvSpPr>
            <a:spLocks noGrp="1"/>
          </p:cNvSpPr>
          <p:nvPr>
            <p:ph type="sldNum" sz="quarter" idx="10"/>
          </p:nvPr>
        </p:nvSpPr>
        <p:spPr/>
        <p:txBody>
          <a:bodyPr/>
          <a:lstStyle/>
          <a:p>
            <a:fld id="{EF833025-7041-5F41-8C50-CB9616078703}" type="slidenum">
              <a:rPr lang="en-US" smtClean="0"/>
              <a:t>11</a:t>
            </a:fld>
            <a:endParaRPr lang="en-US"/>
          </a:p>
        </p:txBody>
      </p:sp>
    </p:spTree>
    <p:extLst>
      <p:ext uri="{BB962C8B-B14F-4D97-AF65-F5344CB8AC3E}">
        <p14:creationId xmlns:p14="http://schemas.microsoft.com/office/powerpoint/2010/main" val="182084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the</a:t>
            </a:r>
            <a:r>
              <a:rPr lang="en-US" baseline="0" dirty="0" smtClean="0"/>
              <a:t> impact of pricing on consumption decisions where Trinidad's consumption of fossil fuel is so heavily subsidized that efficiency in energy use is very low.</a:t>
            </a:r>
            <a:endParaRPr lang="en-US" dirty="0"/>
          </a:p>
        </p:txBody>
      </p:sp>
      <p:sp>
        <p:nvSpPr>
          <p:cNvPr id="4" name="Slide Number Placeholder 3"/>
          <p:cNvSpPr>
            <a:spLocks noGrp="1"/>
          </p:cNvSpPr>
          <p:nvPr>
            <p:ph type="sldNum" sz="quarter" idx="10"/>
          </p:nvPr>
        </p:nvSpPr>
        <p:spPr/>
        <p:txBody>
          <a:bodyPr/>
          <a:lstStyle/>
          <a:p>
            <a:fld id="{EF833025-7041-5F41-8C50-CB9616078703}" type="slidenum">
              <a:rPr lang="en-US" smtClean="0"/>
              <a:t>12</a:t>
            </a:fld>
            <a:endParaRPr lang="en-US"/>
          </a:p>
        </p:txBody>
      </p:sp>
    </p:spTree>
    <p:extLst>
      <p:ext uri="{BB962C8B-B14F-4D97-AF65-F5344CB8AC3E}">
        <p14:creationId xmlns:p14="http://schemas.microsoft.com/office/powerpoint/2010/main" val="314815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www.nwcjamaica.com</a:t>
            </a:r>
            <a:r>
              <a:rPr lang="en-US" dirty="0" smtClean="0"/>
              <a:t>/PDFs/</a:t>
            </a:r>
            <a:r>
              <a:rPr lang="en-US" dirty="0" err="1" smtClean="0"/>
              <a:t>FinancialStatements</a:t>
            </a:r>
            <a:r>
              <a:rPr lang="en-US" dirty="0" smtClean="0"/>
              <a:t>/Audited%20Financial%20Statements%20-%20Mar%202013.pdf</a:t>
            </a:r>
            <a:endParaRPr lang="en-US" dirty="0"/>
          </a:p>
        </p:txBody>
      </p:sp>
      <p:sp>
        <p:nvSpPr>
          <p:cNvPr id="4" name="Slide Number Placeholder 3"/>
          <p:cNvSpPr>
            <a:spLocks noGrp="1"/>
          </p:cNvSpPr>
          <p:nvPr>
            <p:ph type="sldNum" sz="quarter" idx="10"/>
          </p:nvPr>
        </p:nvSpPr>
        <p:spPr/>
        <p:txBody>
          <a:bodyPr/>
          <a:lstStyle/>
          <a:p>
            <a:fld id="{EF833025-7041-5F41-8C50-CB9616078703}" type="slidenum">
              <a:rPr lang="en-US" smtClean="0"/>
              <a:t>13</a:t>
            </a:fld>
            <a:endParaRPr lang="en-US"/>
          </a:p>
        </p:txBody>
      </p:sp>
    </p:spTree>
    <p:extLst>
      <p:ext uri="{BB962C8B-B14F-4D97-AF65-F5344CB8AC3E}">
        <p14:creationId xmlns:p14="http://schemas.microsoft.com/office/powerpoint/2010/main" val="200867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Unfortunately, as climate change is altering the hydrology of our planet, water will no longer be avail- able in the places, at the times and of the quality that it historically has been. One of the most dangerous effects of climate change is a risky rise in water variability.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30,000 m3/day brackish water</a:t>
            </a:r>
            <a:r>
              <a:rPr lang="en-US" sz="1200" kern="1200" baseline="0" dirty="0" smtClean="0">
                <a:solidFill>
                  <a:schemeClr val="tx1"/>
                </a:solidFill>
                <a:effectLst/>
                <a:latin typeface="+mn-lt"/>
                <a:ea typeface="+mn-ea"/>
                <a:cs typeface="+mn-cs"/>
              </a:rPr>
              <a:t> reverse osmosis desalination plant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build-own-operate contract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1994-95 island experience a 1 in 150 year drought resulting in the loss of water to the whole of Bridgetown, including the Queen Elizabeth Hospital.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since 2000</a:t>
            </a:r>
            <a:endParaRPr lang="en-US" dirty="0" smtClean="0"/>
          </a:p>
        </p:txBody>
      </p:sp>
      <p:sp>
        <p:nvSpPr>
          <p:cNvPr id="4" name="Slide Number Placeholder 3"/>
          <p:cNvSpPr>
            <a:spLocks noGrp="1"/>
          </p:cNvSpPr>
          <p:nvPr>
            <p:ph type="sldNum" sz="quarter" idx="10"/>
          </p:nvPr>
        </p:nvSpPr>
        <p:spPr/>
        <p:txBody>
          <a:bodyPr/>
          <a:lstStyle/>
          <a:p>
            <a:fld id="{EF833025-7041-5F41-8C50-CB9616078703}" type="slidenum">
              <a:rPr lang="en-US" smtClean="0"/>
              <a:t>15</a:t>
            </a:fld>
            <a:endParaRPr lang="en-US"/>
          </a:p>
        </p:txBody>
      </p:sp>
    </p:spTree>
    <p:extLst>
      <p:ext uri="{BB962C8B-B14F-4D97-AF65-F5344CB8AC3E}">
        <p14:creationId xmlns:p14="http://schemas.microsoft.com/office/powerpoint/2010/main" val="132617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5/18/15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5/18/15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5/18/15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5/18/15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5/18/15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5/18/15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Sustainable Energy Options for the Water Industry</a:t>
            </a:r>
            <a:endParaRPr lang="en-US" dirty="0"/>
          </a:p>
        </p:txBody>
      </p:sp>
      <p:sp>
        <p:nvSpPr>
          <p:cNvPr id="3" name="Subtitle 2"/>
          <p:cNvSpPr>
            <a:spLocks noGrp="1"/>
          </p:cNvSpPr>
          <p:nvPr>
            <p:ph type="subTitle" idx="1"/>
          </p:nvPr>
        </p:nvSpPr>
        <p:spPr/>
        <p:txBody>
          <a:bodyPr>
            <a:normAutofit/>
          </a:bodyPr>
          <a:lstStyle/>
          <a:p>
            <a:r>
              <a:rPr lang="en-US" dirty="0" smtClean="0"/>
              <a:t>Winston Moore (PhD)</a:t>
            </a:r>
          </a:p>
          <a:p>
            <a:r>
              <a:rPr lang="en-US" dirty="0" smtClean="0"/>
              <a:t>Department of Economics</a:t>
            </a:r>
          </a:p>
          <a:p>
            <a:r>
              <a:rPr lang="en-US" dirty="0" smtClean="0"/>
              <a:t>University of the West Indies, Cave Hill Campus</a:t>
            </a:r>
          </a:p>
        </p:txBody>
      </p:sp>
    </p:spTree>
    <p:extLst>
      <p:ext uri="{BB962C8B-B14F-4D97-AF65-F5344CB8AC3E}">
        <p14:creationId xmlns:p14="http://schemas.microsoft.com/office/powerpoint/2010/main" val="4755661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15912684"/>
              </p:ext>
            </p:extLst>
          </p:nvPr>
        </p:nvGraphicFramePr>
        <p:xfrm>
          <a:off x="635000" y="1735137"/>
          <a:ext cx="8073571" cy="463300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r>
              <a:rPr lang="en-US" dirty="0" smtClean="0"/>
              <a:t>Comparative Fossil Fuel Consumption</a:t>
            </a:r>
            <a:endParaRPr lang="en-US" dirty="0"/>
          </a:p>
        </p:txBody>
      </p:sp>
    </p:spTree>
    <p:extLst>
      <p:ext uri="{BB962C8B-B14F-4D97-AF65-F5344CB8AC3E}">
        <p14:creationId xmlns:p14="http://schemas.microsoft.com/office/powerpoint/2010/main" val="38815093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Electricity Production</a:t>
            </a:r>
            <a:endParaRPr lang="en-US" dirty="0"/>
          </a:p>
        </p:txBody>
      </p:sp>
      <p:sp>
        <p:nvSpPr>
          <p:cNvPr id="3" name="Text Placeholder 2"/>
          <p:cNvSpPr>
            <a:spLocks noGrp="1"/>
          </p:cNvSpPr>
          <p:nvPr>
            <p:ph type="body" idx="1"/>
          </p:nvPr>
        </p:nvSpPr>
        <p:spPr/>
        <p:txBody>
          <a:bodyPr/>
          <a:lstStyle/>
          <a:p>
            <a:r>
              <a:rPr lang="en-US" dirty="0" smtClean="0"/>
              <a:t>Caribbean</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519687182"/>
              </p:ext>
            </p:extLst>
          </p:nvPr>
        </p:nvGraphicFramePr>
        <p:xfrm>
          <a:off x="896938" y="2174875"/>
          <a:ext cx="3567112" cy="36163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3"/>
          </p:nvPr>
        </p:nvSpPr>
        <p:spPr/>
        <p:txBody>
          <a:bodyPr/>
          <a:lstStyle/>
          <a:p>
            <a:r>
              <a:rPr lang="en-US" dirty="0" smtClean="0"/>
              <a:t>OECD</a:t>
            </a:r>
            <a:endParaRPr lang="en-US" dirty="0"/>
          </a:p>
        </p:txBody>
      </p:sp>
      <p:graphicFrame>
        <p:nvGraphicFramePr>
          <p:cNvPr id="8" name="Content Placeholder 6"/>
          <p:cNvGraphicFramePr>
            <a:graphicFrameLocks noGrp="1"/>
          </p:cNvGraphicFramePr>
          <p:nvPr>
            <p:ph sz="quarter" idx="4"/>
            <p:extLst>
              <p:ext uri="{D42A27DB-BD31-4B8C-83A1-F6EECF244321}">
                <p14:modId xmlns:p14="http://schemas.microsoft.com/office/powerpoint/2010/main" val="4029849390"/>
              </p:ext>
            </p:extLst>
          </p:nvPr>
        </p:nvGraphicFramePr>
        <p:xfrm>
          <a:off x="4646613" y="2174875"/>
          <a:ext cx="3565525" cy="3616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69657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Efficiency of Energy Use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6053831"/>
              </p:ext>
            </p:extLst>
          </p:nvPr>
        </p:nvGraphicFramePr>
        <p:xfrm>
          <a:off x="362858" y="1735138"/>
          <a:ext cx="7865156" cy="4832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08373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Jamaica - </a:t>
            </a:r>
            <a:br>
              <a:rPr lang="en-US" sz="3200" dirty="0" smtClean="0"/>
            </a:br>
            <a:r>
              <a:rPr lang="en-US" sz="3200" dirty="0" smtClean="0"/>
              <a:t>National Water Commission’s Operating Expenses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0558556"/>
              </p:ext>
            </p:extLst>
          </p:nvPr>
        </p:nvGraphicFramePr>
        <p:xfrm>
          <a:off x="914400" y="1735137"/>
          <a:ext cx="7313613" cy="46901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77649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 Lucia’s Water and Sewage Company Inc.</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0641965"/>
              </p:ext>
            </p:extLst>
          </p:nvPr>
        </p:nvGraphicFramePr>
        <p:xfrm>
          <a:off x="914400" y="1735137"/>
          <a:ext cx="7313613" cy="46901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75236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Barbados Water Authority</a:t>
            </a:r>
            <a:endParaRPr lang="en-US" dirty="0"/>
          </a:p>
        </p:txBody>
      </p:sp>
      <p:sp>
        <p:nvSpPr>
          <p:cNvPr id="3" name="Content Placeholder 2"/>
          <p:cNvSpPr>
            <a:spLocks noGrp="1"/>
          </p:cNvSpPr>
          <p:nvPr>
            <p:ph sz="half" idx="1"/>
          </p:nvPr>
        </p:nvSpPr>
        <p:spPr/>
        <p:txBody>
          <a:bodyPr/>
          <a:lstStyle/>
          <a:p>
            <a:r>
              <a:rPr lang="en-US" dirty="0" smtClean="0"/>
              <a:t>Brackish Water Reverse Osmosis Desalination plant</a:t>
            </a:r>
          </a:p>
          <a:p>
            <a:r>
              <a:rPr lang="en-US" dirty="0" smtClean="0"/>
              <a:t>energy consumption (1kWh/m</a:t>
            </a:r>
            <a:r>
              <a:rPr lang="en-US" baseline="30000" dirty="0" smtClean="0"/>
              <a:t>3</a:t>
            </a:r>
            <a:r>
              <a:rPr lang="en-US" dirty="0" smtClean="0"/>
              <a:t>)</a:t>
            </a:r>
          </a:p>
          <a:p>
            <a:r>
              <a:rPr lang="en-US" dirty="0" smtClean="0"/>
              <a:t>Solar array installed to defray electricity costs</a:t>
            </a:r>
          </a:p>
          <a:p>
            <a:endParaRPr lang="en-US" dirty="0"/>
          </a:p>
        </p:txBody>
      </p:sp>
      <p:pic>
        <p:nvPicPr>
          <p:cNvPr id="5" name="Content Placeholder 4" descr="plant-5.gif"/>
          <p:cNvPicPr>
            <a:picLocks noGrp="1" noChangeAspect="1"/>
          </p:cNvPicPr>
          <p:nvPr>
            <p:ph sz="half" idx="2"/>
          </p:nvPr>
        </p:nvPicPr>
        <p:blipFill>
          <a:blip r:embed="rId3">
            <a:extLst>
              <a:ext uri="{28A0092B-C50C-407E-A947-70E740481C1C}">
                <a14:useLocalDpi xmlns:a14="http://schemas.microsoft.com/office/drawing/2010/main" val="0"/>
              </a:ext>
            </a:extLst>
          </a:blip>
          <a:srcRect t="-66602" b="-66602"/>
          <a:stretch>
            <a:fillRect/>
          </a:stretch>
        </p:blipFill>
        <p:spPr>
          <a:xfrm>
            <a:off x="4648200" y="1735138"/>
            <a:ext cx="3565525" cy="4056062"/>
          </a:xfrm>
        </p:spPr>
      </p:pic>
    </p:spTree>
    <p:extLst>
      <p:ext uri="{BB962C8B-B14F-4D97-AF65-F5344CB8AC3E}">
        <p14:creationId xmlns:p14="http://schemas.microsoft.com/office/powerpoint/2010/main" val="23766876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Motivation for adopting sustainable energy options in the </a:t>
            </a:r>
            <a:r>
              <a:rPr lang="en-US" sz="3200" dirty="0" smtClean="0"/>
              <a:t>Caribbean</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299916"/>
              </p:ext>
            </p:extLst>
          </p:nvPr>
        </p:nvGraphicFramePr>
        <p:xfrm>
          <a:off x="914400" y="1735138"/>
          <a:ext cx="7313613" cy="4056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77649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Links to the green economy…</a:t>
            </a:r>
            <a:endParaRPr lang="en-US" dirty="0"/>
          </a:p>
        </p:txBody>
      </p:sp>
    </p:spTree>
    <p:extLst>
      <p:ext uri="{BB962C8B-B14F-4D97-AF65-F5344CB8AC3E}">
        <p14:creationId xmlns:p14="http://schemas.microsoft.com/office/powerpoint/2010/main" val="24543366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industry energy use</a:t>
            </a:r>
            <a:endParaRPr lang="en-US" dirty="0"/>
          </a:p>
        </p:txBody>
      </p:sp>
      <p:sp>
        <p:nvSpPr>
          <p:cNvPr id="3" name="Content Placeholder 2"/>
          <p:cNvSpPr>
            <a:spLocks noGrp="1"/>
          </p:cNvSpPr>
          <p:nvPr>
            <p:ph idx="1"/>
          </p:nvPr>
        </p:nvSpPr>
        <p:spPr/>
        <p:txBody>
          <a:bodyPr/>
          <a:lstStyle/>
          <a:p>
            <a:r>
              <a:rPr lang="en-US" dirty="0" smtClean="0"/>
              <a:t>‘Dynamic’ and ‘Smart’ link between energy demand and supply for the water industry</a:t>
            </a:r>
            <a:endParaRPr lang="en-US" dirty="0"/>
          </a:p>
          <a:p>
            <a:r>
              <a:rPr lang="en-US" dirty="0" smtClean="0"/>
              <a:t>Renewable energy can be used to:</a:t>
            </a:r>
          </a:p>
          <a:p>
            <a:pPr lvl="1"/>
            <a:r>
              <a:rPr lang="en-US" dirty="0" smtClean="0"/>
              <a:t>backup an unpredictable supply</a:t>
            </a:r>
          </a:p>
          <a:p>
            <a:pPr lvl="1"/>
            <a:r>
              <a:rPr lang="en-US" dirty="0"/>
              <a:t>r</a:t>
            </a:r>
            <a:r>
              <a:rPr lang="en-US" dirty="0" smtClean="0"/>
              <a:t>educe the cost of energy </a:t>
            </a:r>
          </a:p>
          <a:p>
            <a:pPr lvl="1"/>
            <a:endParaRPr lang="en-US" dirty="0" smtClean="0"/>
          </a:p>
          <a:p>
            <a:endParaRPr lang="en-US" dirty="0"/>
          </a:p>
          <a:p>
            <a:endParaRPr lang="en-US" dirty="0" smtClean="0"/>
          </a:p>
        </p:txBody>
      </p:sp>
    </p:spTree>
    <p:extLst>
      <p:ext uri="{BB962C8B-B14F-4D97-AF65-F5344CB8AC3E}">
        <p14:creationId xmlns:p14="http://schemas.microsoft.com/office/powerpoint/2010/main" val="16335021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Various Renewable Energy Technologies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80819245"/>
              </p:ext>
            </p:extLst>
          </p:nvPr>
        </p:nvGraphicFramePr>
        <p:xfrm>
          <a:off x="914400" y="1735138"/>
          <a:ext cx="7313613" cy="4712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80126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The link between energy and water</a:t>
            </a:r>
          </a:p>
          <a:p>
            <a:r>
              <a:rPr lang="en-US" dirty="0" smtClean="0"/>
              <a:t>Motivation for adopting sustainable energy options in the Caribbean</a:t>
            </a:r>
          </a:p>
          <a:p>
            <a:r>
              <a:rPr lang="en-US" dirty="0" smtClean="0"/>
              <a:t>Policy options for reform</a:t>
            </a:r>
          </a:p>
          <a:p>
            <a:r>
              <a:rPr lang="en-US" dirty="0" smtClean="0"/>
              <a:t>Recommendations</a:t>
            </a:r>
            <a:endParaRPr lang="en-US" dirty="0"/>
          </a:p>
        </p:txBody>
      </p:sp>
    </p:spTree>
    <p:extLst>
      <p:ext uri="{BB962C8B-B14F-4D97-AF65-F5344CB8AC3E}">
        <p14:creationId xmlns:p14="http://schemas.microsoft.com/office/powerpoint/2010/main" val="19243554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Break-even oil price</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1041080"/>
              </p:ext>
            </p:extLst>
          </p:nvPr>
        </p:nvGraphicFramePr>
        <p:xfrm>
          <a:off x="914400" y="1735138"/>
          <a:ext cx="7313613" cy="4712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65834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costs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16883110"/>
              </p:ext>
            </p:extLst>
          </p:nvPr>
        </p:nvGraphicFramePr>
        <p:xfrm>
          <a:off x="914400" y="1735138"/>
          <a:ext cx="7313613" cy="4712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45021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Reducing Energy Costs in Water and Waste-Water Facilities: The Case of Barbados</a:t>
            </a:r>
            <a:endParaRPr lang="en-US" sz="3600" dirty="0"/>
          </a:p>
        </p:txBody>
      </p:sp>
      <p:sp>
        <p:nvSpPr>
          <p:cNvPr id="7" name="Content Placeholder 6"/>
          <p:cNvSpPr>
            <a:spLocks noGrp="1"/>
          </p:cNvSpPr>
          <p:nvPr>
            <p:ph idx="1"/>
          </p:nvPr>
        </p:nvSpPr>
        <p:spPr/>
        <p:txBody>
          <a:bodyPr/>
          <a:lstStyle/>
          <a:p>
            <a:r>
              <a:rPr lang="en-US" dirty="0" smtClean="0"/>
              <a:t>Variable frequency drives</a:t>
            </a:r>
          </a:p>
          <a:p>
            <a:r>
              <a:rPr lang="en-US" dirty="0" smtClean="0"/>
              <a:t>PV systems</a:t>
            </a:r>
          </a:p>
          <a:p>
            <a:r>
              <a:rPr lang="en-US" dirty="0" smtClean="0"/>
              <a:t>Natural gas generators at pumping stations</a:t>
            </a:r>
          </a:p>
        </p:txBody>
      </p:sp>
    </p:spTree>
    <p:extLst>
      <p:ext uri="{BB962C8B-B14F-4D97-AF65-F5344CB8AC3E}">
        <p14:creationId xmlns:p14="http://schemas.microsoft.com/office/powerpoint/2010/main" val="7978502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Recommendations…</a:t>
            </a:r>
            <a:endParaRPr lang="en-US" dirty="0"/>
          </a:p>
        </p:txBody>
      </p:sp>
    </p:spTree>
    <p:extLst>
      <p:ext uri="{BB962C8B-B14F-4D97-AF65-F5344CB8AC3E}">
        <p14:creationId xmlns:p14="http://schemas.microsoft.com/office/powerpoint/2010/main" val="40581736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Consistent with a green growth strategy</a:t>
            </a:r>
          </a:p>
          <a:p>
            <a:endParaRPr lang="en-US" dirty="0"/>
          </a:p>
          <a:p>
            <a:r>
              <a:rPr lang="en-US" dirty="0" smtClean="0"/>
              <a:t>Funding options available</a:t>
            </a:r>
          </a:p>
          <a:p>
            <a:endParaRPr lang="en-US" dirty="0"/>
          </a:p>
          <a:p>
            <a:r>
              <a:rPr lang="en-US" dirty="0"/>
              <a:t>Social benefits of many technologies should also be taken into account</a:t>
            </a:r>
          </a:p>
          <a:p>
            <a:endParaRPr lang="en-US" dirty="0"/>
          </a:p>
        </p:txBody>
      </p:sp>
    </p:spTree>
    <p:extLst>
      <p:ext uri="{BB962C8B-B14F-4D97-AF65-F5344CB8AC3E}">
        <p14:creationId xmlns:p14="http://schemas.microsoft.com/office/powerpoint/2010/main" val="27441719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Link between energy and water…</a:t>
            </a:r>
            <a:endParaRPr lang="en-US" dirty="0"/>
          </a:p>
        </p:txBody>
      </p:sp>
    </p:spTree>
    <p:extLst>
      <p:ext uri="{BB962C8B-B14F-4D97-AF65-F5344CB8AC3E}">
        <p14:creationId xmlns:p14="http://schemas.microsoft.com/office/powerpoint/2010/main" val="41858966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link between energy and water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3842964"/>
              </p:ext>
            </p:extLst>
          </p:nvPr>
        </p:nvGraphicFramePr>
        <p:xfrm>
          <a:off x="914400" y="1735138"/>
          <a:ext cx="7313613" cy="405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9553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link between energy and water (cont’d) </a:t>
            </a:r>
            <a:endParaRPr lang="en-US" dirty="0"/>
          </a:p>
        </p:txBody>
      </p:sp>
      <p:sp>
        <p:nvSpPr>
          <p:cNvPr id="3" name="Content Placeholder 2"/>
          <p:cNvSpPr>
            <a:spLocks noGrp="1"/>
          </p:cNvSpPr>
          <p:nvPr>
            <p:ph idx="1"/>
          </p:nvPr>
        </p:nvSpPr>
        <p:spPr/>
        <p:txBody>
          <a:bodyPr/>
          <a:lstStyle/>
          <a:p>
            <a:r>
              <a:rPr lang="en-US" dirty="0" smtClean="0"/>
              <a:t>Rio +20</a:t>
            </a:r>
          </a:p>
          <a:p>
            <a:pPr lvl="1"/>
            <a:r>
              <a:rPr lang="en-US" dirty="0" smtClean="0"/>
              <a:t>“we consider [the] green economy in the context of sustainable development and poverty eradication as one of the important tools for achieving sustainable development …”</a:t>
            </a:r>
          </a:p>
          <a:p>
            <a:pPr lvl="1"/>
            <a:endParaRPr lang="en-US" dirty="0"/>
          </a:p>
          <a:p>
            <a:pPr lvl="1"/>
            <a:r>
              <a:rPr lang="en-US" dirty="0" smtClean="0"/>
              <a:t>Water and energy efficiency were identified as critical components of a green economy and sustainable development.</a:t>
            </a:r>
            <a:endParaRPr lang="en-US" dirty="0"/>
          </a:p>
        </p:txBody>
      </p:sp>
    </p:spTree>
    <p:extLst>
      <p:ext uri="{BB962C8B-B14F-4D97-AF65-F5344CB8AC3E}">
        <p14:creationId xmlns:p14="http://schemas.microsoft.com/office/powerpoint/2010/main" val="38815093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link between energy and water (cont’d) </a:t>
            </a:r>
            <a:endParaRPr lang="en-US" dirty="0"/>
          </a:p>
        </p:txBody>
      </p:sp>
      <p:pic>
        <p:nvPicPr>
          <p:cNvPr id="6" name="Content Placeholder 5" descr="Screen Shot 2012-09-24 at 9.22.24 AM.png"/>
          <p:cNvPicPr>
            <a:picLocks noGrp="1" noChangeAspect="1"/>
          </p:cNvPicPr>
          <p:nvPr>
            <p:ph sz="half" idx="1"/>
          </p:nvPr>
        </p:nvPicPr>
        <p:blipFill>
          <a:blip r:embed="rId3">
            <a:extLst>
              <a:ext uri="{28A0092B-C50C-407E-A947-70E740481C1C}">
                <a14:useLocalDpi xmlns:a14="http://schemas.microsoft.com/office/drawing/2010/main" val="0"/>
              </a:ext>
            </a:extLst>
          </a:blip>
          <a:srcRect l="-8368" r="-8368"/>
          <a:stretch>
            <a:fillRect/>
          </a:stretch>
        </p:blipFill>
        <p:spPr>
          <a:xfrm>
            <a:off x="914400" y="1735138"/>
            <a:ext cx="3565525" cy="4056062"/>
          </a:xfrm>
        </p:spPr>
      </p:pic>
      <p:sp>
        <p:nvSpPr>
          <p:cNvPr id="5" name="Content Placeholder 4"/>
          <p:cNvSpPr>
            <a:spLocks noGrp="1"/>
          </p:cNvSpPr>
          <p:nvPr>
            <p:ph sz="half" idx="2"/>
          </p:nvPr>
        </p:nvSpPr>
        <p:spPr/>
        <p:txBody>
          <a:bodyPr/>
          <a:lstStyle/>
          <a:p>
            <a:r>
              <a:rPr lang="en-US" dirty="0" smtClean="0"/>
              <a:t>Identified options for greening the economy of Barbados</a:t>
            </a:r>
          </a:p>
          <a:p>
            <a:endParaRPr lang="en-US" dirty="0"/>
          </a:p>
          <a:p>
            <a:r>
              <a:rPr lang="en-US" dirty="0" smtClean="0"/>
              <a:t>Key cross-cutting issues were:</a:t>
            </a:r>
          </a:p>
          <a:p>
            <a:pPr lvl="1"/>
            <a:r>
              <a:rPr lang="en-US" dirty="0" smtClean="0"/>
              <a:t>Water </a:t>
            </a:r>
          </a:p>
          <a:p>
            <a:pPr lvl="1"/>
            <a:r>
              <a:rPr lang="en-US" dirty="0" smtClean="0"/>
              <a:t>Waste</a:t>
            </a:r>
          </a:p>
          <a:p>
            <a:pPr lvl="1"/>
            <a:r>
              <a:rPr lang="en-US" dirty="0" smtClean="0"/>
              <a:t>Energy</a:t>
            </a:r>
            <a:endParaRPr lang="en-US" dirty="0"/>
          </a:p>
        </p:txBody>
      </p:sp>
    </p:spTree>
    <p:extLst>
      <p:ext uri="{BB962C8B-B14F-4D97-AF65-F5344CB8AC3E}">
        <p14:creationId xmlns:p14="http://schemas.microsoft.com/office/powerpoint/2010/main" val="20884253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2400" dirty="0" smtClean="0"/>
              <a:t>Advancing Caribbean States’ Sustainable Development Agenda through Green Economy (ACSSD-GE)</a:t>
            </a:r>
            <a:endParaRPr lang="en-US" sz="2400" dirty="0"/>
          </a:p>
        </p:txBody>
      </p:sp>
      <p:sp>
        <p:nvSpPr>
          <p:cNvPr id="3" name="Text Placeholder 2"/>
          <p:cNvSpPr>
            <a:spLocks noGrp="1"/>
          </p:cNvSpPr>
          <p:nvPr>
            <p:ph type="body" sz="half" idx="2"/>
          </p:nvPr>
        </p:nvSpPr>
        <p:spPr/>
        <p:txBody>
          <a:bodyPr/>
          <a:lstStyle/>
          <a:p>
            <a:pPr marL="342900" indent="-342900">
              <a:buFont typeface="Arial"/>
              <a:buChar char="•"/>
            </a:pPr>
            <a:r>
              <a:rPr lang="en-US" dirty="0" smtClean="0"/>
              <a:t>Endorsed by the 37</a:t>
            </a:r>
            <a:r>
              <a:rPr lang="en-US" baseline="30000" dirty="0" smtClean="0"/>
              <a:t>th</a:t>
            </a:r>
            <a:r>
              <a:rPr lang="en-US" dirty="0" smtClean="0"/>
              <a:t> Special Meeting of COTED</a:t>
            </a:r>
          </a:p>
          <a:p>
            <a:pPr marL="342900" indent="-342900">
              <a:buFont typeface="Arial"/>
              <a:buChar char="•"/>
            </a:pPr>
            <a:r>
              <a:rPr lang="en-US" dirty="0" smtClean="0"/>
              <a:t>US$1.55 million</a:t>
            </a:r>
          </a:p>
          <a:p>
            <a:pPr marL="342900" indent="-342900">
              <a:buFont typeface="Arial"/>
              <a:buChar char="•"/>
            </a:pPr>
            <a:r>
              <a:rPr lang="en-US" dirty="0" smtClean="0"/>
              <a:t>Support for technical assistance, capacity building, investment reforms, etc.</a:t>
            </a:r>
          </a:p>
          <a:p>
            <a:pPr marL="342900" indent="-342900">
              <a:buFont typeface="Arial"/>
              <a:buChar char="•"/>
            </a:pPr>
            <a:endParaRPr lang="en-US" dirty="0"/>
          </a:p>
        </p:txBody>
      </p:sp>
      <p:pic>
        <p:nvPicPr>
          <p:cNvPr id="5" name="Picture Placeholder 4" descr="prcarib.gif"/>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062" r="25062"/>
          <a:stretch>
            <a:fillRect/>
          </a:stretch>
        </p:blipFill>
        <p:spPr/>
      </p:pic>
    </p:spTree>
    <p:extLst>
      <p:ext uri="{BB962C8B-B14F-4D97-AF65-F5344CB8AC3E}">
        <p14:creationId xmlns:p14="http://schemas.microsoft.com/office/powerpoint/2010/main" val="10663200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link between energy and water (cont’d) </a:t>
            </a:r>
            <a:endParaRPr lang="en-US" dirty="0"/>
          </a:p>
        </p:txBody>
      </p:sp>
      <p:sp>
        <p:nvSpPr>
          <p:cNvPr id="3" name="Content Placeholder 2"/>
          <p:cNvSpPr>
            <a:spLocks noGrp="1"/>
          </p:cNvSpPr>
          <p:nvPr>
            <p:ph idx="1"/>
          </p:nvPr>
        </p:nvSpPr>
        <p:spPr/>
        <p:txBody>
          <a:bodyPr/>
          <a:lstStyle/>
          <a:p>
            <a:r>
              <a:rPr lang="en-US" dirty="0" smtClean="0"/>
              <a:t>Water for energy</a:t>
            </a:r>
          </a:p>
          <a:p>
            <a:pPr lvl="1"/>
            <a:r>
              <a:rPr lang="en-US" dirty="0" smtClean="0"/>
              <a:t>VINLEC</a:t>
            </a:r>
          </a:p>
          <a:p>
            <a:pPr lvl="1"/>
            <a:r>
              <a:rPr lang="en-US" dirty="0" smtClean="0"/>
              <a:t>DOMLEC</a:t>
            </a:r>
          </a:p>
          <a:p>
            <a:pPr lvl="1"/>
            <a:r>
              <a:rPr lang="en-US" dirty="0" smtClean="0"/>
              <a:t>Micro-hydro generators in Cuba</a:t>
            </a:r>
            <a:endParaRPr lang="en-US" dirty="0"/>
          </a:p>
        </p:txBody>
      </p:sp>
    </p:spTree>
    <p:extLst>
      <p:ext uri="{BB962C8B-B14F-4D97-AF65-F5344CB8AC3E}">
        <p14:creationId xmlns:p14="http://schemas.microsoft.com/office/powerpoint/2010/main" val="38815093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Motivation for adopting sustainable energy options in the </a:t>
            </a:r>
            <a:r>
              <a:rPr lang="en-US" sz="4800" dirty="0" smtClean="0"/>
              <a:t>Caribbean…</a:t>
            </a:r>
            <a:endParaRPr lang="en-US" dirty="0"/>
          </a:p>
        </p:txBody>
      </p:sp>
    </p:spTree>
    <p:extLst>
      <p:ext uri="{BB962C8B-B14F-4D97-AF65-F5344CB8AC3E}">
        <p14:creationId xmlns:p14="http://schemas.microsoft.com/office/powerpoint/2010/main" val="20769243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2228</TotalTime>
  <Words>1438</Words>
  <Application>Microsoft Macintosh PowerPoint</Application>
  <PresentationFormat>On-screen Show (4:3)</PresentationFormat>
  <Paragraphs>132</Paragraphs>
  <Slides>24</Slides>
  <Notes>13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Inkwell</vt:lpstr>
      <vt:lpstr>Sustainable Energy Options for the Water Industry</vt:lpstr>
      <vt:lpstr>Overview</vt:lpstr>
      <vt:lpstr>Link between energy and water…</vt:lpstr>
      <vt:lpstr>The link between energy and water</vt:lpstr>
      <vt:lpstr>The link between energy and water (cont’d) </vt:lpstr>
      <vt:lpstr>The link between energy and water (cont’d) </vt:lpstr>
      <vt:lpstr>Advancing Caribbean States’ Sustainable Development Agenda through Green Economy (ACSSD-GE)</vt:lpstr>
      <vt:lpstr>The link between energy and water (cont’d) </vt:lpstr>
      <vt:lpstr>Motivation for adopting sustainable energy options in the Caribbean…</vt:lpstr>
      <vt:lpstr>Comparative Fossil Fuel Consumption</vt:lpstr>
      <vt:lpstr>Trends in Electricity Production</vt:lpstr>
      <vt:lpstr>Efficiency of Energy Use</vt:lpstr>
      <vt:lpstr>Jamaica -  National Water Commission’s Operating Expenses</vt:lpstr>
      <vt:lpstr>St. Lucia’s Water and Sewage Company Inc.</vt:lpstr>
      <vt:lpstr>Barbados Water Authority</vt:lpstr>
      <vt:lpstr>Motivation for adopting sustainable energy options in the Caribbean</vt:lpstr>
      <vt:lpstr>Links to the green economy…</vt:lpstr>
      <vt:lpstr>Water industry energy use</vt:lpstr>
      <vt:lpstr>Cost of Various Renewable Energy Technologies</vt:lpstr>
      <vt:lpstr>Break-even oil price</vt:lpstr>
      <vt:lpstr>Capital costs</vt:lpstr>
      <vt:lpstr>Reducing Energy Costs in Water and Waste-Water Facilities: The Case of Barbados</vt:lpstr>
      <vt:lpstr>Recommendations…</vt:lpstr>
      <vt:lpstr>Recommendations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Energy Options for the Water Industry</dc:title>
  <dc:creator>mac</dc:creator>
  <cp:lastModifiedBy>mac</cp:lastModifiedBy>
  <cp:revision>127</cp:revision>
  <dcterms:created xsi:type="dcterms:W3CDTF">2012-09-24T12:52:38Z</dcterms:created>
  <dcterms:modified xsi:type="dcterms:W3CDTF">2015-05-18T14:13:52Z</dcterms:modified>
</cp:coreProperties>
</file>