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7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2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2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2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86" autoAdjust="0"/>
  </p:normalViewPr>
  <p:slideViewPr>
    <p:cSldViewPr>
      <p:cViewPr>
        <p:scale>
          <a:sx n="75" d="100"/>
          <a:sy n="75" d="100"/>
        </p:scale>
        <p:origin x="-258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cat>
            <c:strRef>
              <c:f>Sheet1!$A$2:$A$5</c:f>
              <c:strCache>
                <c:ptCount val="3"/>
                <c:pt idx="0">
                  <c:v>ODA</c:v>
                </c:pt>
                <c:pt idx="1">
                  <c:v>FDI</c:v>
                </c:pt>
                <c:pt idx="2">
                  <c:v>Remittances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45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19685-45F7-4A7A-852F-0A5C3730957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BCA39F-F766-465B-8309-3541190471C1}">
      <dgm:prSet phldrT="[Text]" custT="1"/>
      <dgm:spPr/>
      <dgm:t>
        <a:bodyPr/>
        <a:lstStyle/>
        <a:p>
          <a:endParaRPr lang="en-GB" sz="1000" b="1" dirty="0">
            <a:solidFill>
              <a:schemeClr val="tx1"/>
            </a:solidFill>
          </a:endParaRPr>
        </a:p>
      </dgm:t>
    </dgm:pt>
    <dgm:pt modelId="{34A9704F-D214-4EC2-B655-07EAFDFECD94}" type="parTrans" cxnId="{02D34B55-8B43-480A-895C-EC36FC6875EA}">
      <dgm:prSet/>
      <dgm:spPr/>
      <dgm:t>
        <a:bodyPr/>
        <a:lstStyle/>
        <a:p>
          <a:endParaRPr lang="en-GB" sz="1000" b="1">
            <a:solidFill>
              <a:schemeClr val="tx1"/>
            </a:solidFill>
          </a:endParaRPr>
        </a:p>
      </dgm:t>
    </dgm:pt>
    <dgm:pt modelId="{E7B1DE4B-59CE-4A58-97FB-A64A04FC97D7}" type="sibTrans" cxnId="{02D34B55-8B43-480A-895C-EC36FC6875EA}">
      <dgm:prSet/>
      <dgm:spPr/>
      <dgm:t>
        <a:bodyPr/>
        <a:lstStyle/>
        <a:p>
          <a:endParaRPr lang="en-GB" sz="1000" b="1">
            <a:solidFill>
              <a:schemeClr val="tx1"/>
            </a:solidFill>
          </a:endParaRPr>
        </a:p>
      </dgm:t>
    </dgm:pt>
    <dgm:pt modelId="{EBD81BBE-A6E6-4B90-88F7-8FC57F05CF98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 </a:t>
          </a:r>
          <a:endParaRPr lang="en-GB" b="1" dirty="0">
            <a:solidFill>
              <a:schemeClr val="tx1"/>
            </a:solidFill>
          </a:endParaRPr>
        </a:p>
      </dgm:t>
    </dgm:pt>
    <dgm:pt modelId="{E2C34DE9-8E4F-4EE2-B5B2-C1A3897E544C}" type="parTrans" cxnId="{F46FA4AC-6208-46B5-8431-336A71CB09FC}">
      <dgm:prSet/>
      <dgm:spPr/>
      <dgm:t>
        <a:bodyPr/>
        <a:lstStyle/>
        <a:p>
          <a:endParaRPr lang="en-GB"/>
        </a:p>
      </dgm:t>
    </dgm:pt>
    <dgm:pt modelId="{02998C2F-ACE9-4432-9135-C66CF4C3D516}" type="sibTrans" cxnId="{F46FA4AC-6208-46B5-8431-336A71CB09FC}">
      <dgm:prSet/>
      <dgm:spPr/>
      <dgm:t>
        <a:bodyPr/>
        <a:lstStyle/>
        <a:p>
          <a:endParaRPr lang="en-GB"/>
        </a:p>
      </dgm:t>
    </dgm:pt>
    <dgm:pt modelId="{3B7BEFDC-5FCB-4718-AFD9-005972AC4D23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 </a:t>
          </a:r>
          <a:endParaRPr lang="en-GB" b="1" dirty="0">
            <a:solidFill>
              <a:schemeClr val="tx1"/>
            </a:solidFill>
          </a:endParaRPr>
        </a:p>
      </dgm:t>
    </dgm:pt>
    <dgm:pt modelId="{17BE104C-3B01-460D-BC0F-584E6B496E29}" type="parTrans" cxnId="{E46187A6-DF22-4403-9A2C-FDD5B9718266}">
      <dgm:prSet/>
      <dgm:spPr/>
      <dgm:t>
        <a:bodyPr/>
        <a:lstStyle/>
        <a:p>
          <a:endParaRPr lang="en-GB"/>
        </a:p>
      </dgm:t>
    </dgm:pt>
    <dgm:pt modelId="{345874C5-5B8B-4EEF-AB35-FB482CCCFF51}" type="sibTrans" cxnId="{E46187A6-DF22-4403-9A2C-FDD5B9718266}">
      <dgm:prSet/>
      <dgm:spPr/>
      <dgm:t>
        <a:bodyPr/>
        <a:lstStyle/>
        <a:p>
          <a:endParaRPr lang="en-GB"/>
        </a:p>
      </dgm:t>
    </dgm:pt>
    <dgm:pt modelId="{E57FF46A-1EDF-455B-BE63-0F80F9070C91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 </a:t>
          </a:r>
          <a:endParaRPr lang="en-GB" b="1" dirty="0">
            <a:solidFill>
              <a:schemeClr val="tx1"/>
            </a:solidFill>
          </a:endParaRPr>
        </a:p>
      </dgm:t>
    </dgm:pt>
    <dgm:pt modelId="{E424F723-834E-4CD0-BD89-1EA8C48EF401}" type="parTrans" cxnId="{7F30B971-B360-4C42-A4CE-1FD88B6ABDF9}">
      <dgm:prSet/>
      <dgm:spPr/>
      <dgm:t>
        <a:bodyPr/>
        <a:lstStyle/>
        <a:p>
          <a:endParaRPr lang="en-GB"/>
        </a:p>
      </dgm:t>
    </dgm:pt>
    <dgm:pt modelId="{A2642065-7ECA-47A2-9B25-6EABF84CF900}" type="sibTrans" cxnId="{7F30B971-B360-4C42-A4CE-1FD88B6ABDF9}">
      <dgm:prSet/>
      <dgm:spPr/>
      <dgm:t>
        <a:bodyPr/>
        <a:lstStyle/>
        <a:p>
          <a:endParaRPr lang="en-GB"/>
        </a:p>
      </dgm:t>
    </dgm:pt>
    <dgm:pt modelId="{9E20712E-5D76-4D72-9FAE-B76DC4827783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 </a:t>
          </a:r>
          <a:endParaRPr lang="en-GB" b="1" dirty="0">
            <a:solidFill>
              <a:schemeClr val="tx1"/>
            </a:solidFill>
          </a:endParaRPr>
        </a:p>
      </dgm:t>
    </dgm:pt>
    <dgm:pt modelId="{FA9FB719-0A77-4DB8-9016-BE7005381294}" type="parTrans" cxnId="{6C626F8F-6A29-479C-8534-C248F4CC9D71}">
      <dgm:prSet/>
      <dgm:spPr/>
      <dgm:t>
        <a:bodyPr/>
        <a:lstStyle/>
        <a:p>
          <a:endParaRPr lang="en-GB"/>
        </a:p>
      </dgm:t>
    </dgm:pt>
    <dgm:pt modelId="{80E19A80-4C21-47F9-991B-4C6C49FB9FBB}" type="sibTrans" cxnId="{6C626F8F-6A29-479C-8534-C248F4CC9D71}">
      <dgm:prSet/>
      <dgm:spPr/>
      <dgm:t>
        <a:bodyPr/>
        <a:lstStyle/>
        <a:p>
          <a:endParaRPr lang="en-GB"/>
        </a:p>
      </dgm:t>
    </dgm:pt>
    <dgm:pt modelId="{70A3D71F-C2B9-4733-84E2-030FEA09C0C4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 </a:t>
          </a:r>
          <a:endParaRPr lang="en-GB" b="1" dirty="0">
            <a:solidFill>
              <a:schemeClr val="tx1"/>
            </a:solidFill>
          </a:endParaRPr>
        </a:p>
      </dgm:t>
    </dgm:pt>
    <dgm:pt modelId="{6769D740-A8AD-49F3-BE33-5735500E6CA0}" type="parTrans" cxnId="{ED522BB5-CB47-44B1-BA47-1E4B095A97E0}">
      <dgm:prSet/>
      <dgm:spPr/>
      <dgm:t>
        <a:bodyPr/>
        <a:lstStyle/>
        <a:p>
          <a:endParaRPr lang="en-GB"/>
        </a:p>
      </dgm:t>
    </dgm:pt>
    <dgm:pt modelId="{22F8F625-3E75-4DCA-9A7A-EAEF1C115A75}" type="sibTrans" cxnId="{ED522BB5-CB47-44B1-BA47-1E4B095A97E0}">
      <dgm:prSet/>
      <dgm:spPr/>
      <dgm:t>
        <a:bodyPr/>
        <a:lstStyle/>
        <a:p>
          <a:endParaRPr lang="en-GB"/>
        </a:p>
      </dgm:t>
    </dgm:pt>
    <dgm:pt modelId="{96964B89-99C8-46FC-A64E-44E3DDF1866F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 </a:t>
          </a:r>
          <a:endParaRPr lang="en-GB" b="1" dirty="0">
            <a:solidFill>
              <a:schemeClr val="tx1"/>
            </a:solidFill>
          </a:endParaRPr>
        </a:p>
      </dgm:t>
    </dgm:pt>
    <dgm:pt modelId="{803D3CB8-8455-4C07-B7B1-9BF278B20604}" type="parTrans" cxnId="{28ACE8C3-7CEA-4DEA-92C7-3BD76BD870A4}">
      <dgm:prSet/>
      <dgm:spPr/>
      <dgm:t>
        <a:bodyPr/>
        <a:lstStyle/>
        <a:p>
          <a:endParaRPr lang="en-GB"/>
        </a:p>
      </dgm:t>
    </dgm:pt>
    <dgm:pt modelId="{9D55B9E5-1142-465D-B238-43D6128A88FF}" type="sibTrans" cxnId="{28ACE8C3-7CEA-4DEA-92C7-3BD76BD870A4}">
      <dgm:prSet/>
      <dgm:spPr/>
      <dgm:t>
        <a:bodyPr/>
        <a:lstStyle/>
        <a:p>
          <a:endParaRPr lang="en-GB"/>
        </a:p>
      </dgm:t>
    </dgm:pt>
    <dgm:pt modelId="{E1FA5C0B-2D4C-4ED3-AEF6-4552FE527913}" type="pres">
      <dgm:prSet presAssocID="{3A019685-45F7-4A7A-852F-0A5C373095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B6F9A84-FC58-4F75-8D88-96148A4E420A}" type="pres">
      <dgm:prSet presAssocID="{05BCA39F-F766-465B-8309-3541190471C1}" presName="parTxOnly" presStyleLbl="node1" presStyleIdx="0" presStyleCnt="7" custScaleX="212745" custScaleY="234862" custLinFactNeighborX="72" custLinFactNeighborY="-12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290487-95C4-4969-BFB6-0FD95EF2C258}" type="pres">
      <dgm:prSet presAssocID="{E7B1DE4B-59CE-4A58-97FB-A64A04FC97D7}" presName="parTxOnlySpace" presStyleCnt="0"/>
      <dgm:spPr/>
    </dgm:pt>
    <dgm:pt modelId="{A28F5E5A-3C30-44AF-8969-F6A574BFC24A}" type="pres">
      <dgm:prSet presAssocID="{EBD81BBE-A6E6-4B90-88F7-8FC57F05CF98}" presName="parTxOnly" presStyleLbl="node1" presStyleIdx="1" presStyleCnt="7" custScaleX="212745" custScaleY="234862" custLinFactNeighborX="72" custLinFactNeighborY="-12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178D3E-EF96-48AB-9274-5BA930F5C34E}" type="pres">
      <dgm:prSet presAssocID="{02998C2F-ACE9-4432-9135-C66CF4C3D516}" presName="parTxOnlySpace" presStyleCnt="0"/>
      <dgm:spPr/>
    </dgm:pt>
    <dgm:pt modelId="{D2E0F531-3B5C-49EF-BB81-D55FAF3510B2}" type="pres">
      <dgm:prSet presAssocID="{3B7BEFDC-5FCB-4718-AFD9-005972AC4D23}" presName="parTxOnly" presStyleLbl="node1" presStyleIdx="2" presStyleCnt="7" custScaleX="212745" custScaleY="234862" custLinFactNeighborX="72" custLinFactNeighborY="-12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CE6579-1ED6-4050-965D-CA43A2EB92AB}" type="pres">
      <dgm:prSet presAssocID="{345874C5-5B8B-4EEF-AB35-FB482CCCFF51}" presName="parTxOnlySpace" presStyleCnt="0"/>
      <dgm:spPr/>
    </dgm:pt>
    <dgm:pt modelId="{88AC84F3-E7C0-4C93-913D-3E6AF8F1C5CB}" type="pres">
      <dgm:prSet presAssocID="{E57FF46A-1EDF-455B-BE63-0F80F9070C91}" presName="parTxOnly" presStyleLbl="node1" presStyleIdx="3" presStyleCnt="7" custScaleX="212745" custScaleY="234862" custLinFactNeighborX="72" custLinFactNeighborY="-12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FC4590-D1A3-47D8-91E3-49B40AF375BF}" type="pres">
      <dgm:prSet presAssocID="{A2642065-7ECA-47A2-9B25-6EABF84CF900}" presName="parTxOnlySpace" presStyleCnt="0"/>
      <dgm:spPr/>
    </dgm:pt>
    <dgm:pt modelId="{EF13F47E-6F18-4E63-946A-FF2BEC4F8716}" type="pres">
      <dgm:prSet presAssocID="{9E20712E-5D76-4D72-9FAE-B76DC4827783}" presName="parTxOnly" presStyleLbl="node1" presStyleIdx="4" presStyleCnt="7" custScaleX="212745" custScaleY="234862" custLinFactNeighborX="72" custLinFactNeighborY="-12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299FC7-2324-481D-BF36-6E54A9B7CC68}" type="pres">
      <dgm:prSet presAssocID="{80E19A80-4C21-47F9-991B-4C6C49FB9FBB}" presName="parTxOnlySpace" presStyleCnt="0"/>
      <dgm:spPr/>
    </dgm:pt>
    <dgm:pt modelId="{ACC90EAD-609C-4FFC-B30C-05F4535E8728}" type="pres">
      <dgm:prSet presAssocID="{70A3D71F-C2B9-4733-84E2-030FEA09C0C4}" presName="parTxOnly" presStyleLbl="node1" presStyleIdx="5" presStyleCnt="7" custScaleX="212745" custScaleY="234862" custLinFactNeighborX="72" custLinFactNeighborY="-12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14448A-D266-4A2D-9CD9-46ADC0C1A729}" type="pres">
      <dgm:prSet presAssocID="{22F8F625-3E75-4DCA-9A7A-EAEF1C115A75}" presName="parTxOnlySpace" presStyleCnt="0"/>
      <dgm:spPr/>
    </dgm:pt>
    <dgm:pt modelId="{1BEFCDD6-E777-44BC-9D72-20A68A511F81}" type="pres">
      <dgm:prSet presAssocID="{96964B89-99C8-46FC-A64E-44E3DDF1866F}" presName="parTxOnly" presStyleLbl="node1" presStyleIdx="6" presStyleCnt="7" custScaleX="212745" custScaleY="234862" custLinFactNeighborX="72" custLinFactNeighborY="-12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E64CF29-CA10-46EF-806D-E570B1B15A40}" type="presOf" srcId="{05BCA39F-F766-465B-8309-3541190471C1}" destId="{EB6F9A84-FC58-4F75-8D88-96148A4E420A}" srcOrd="0" destOrd="0" presId="urn:microsoft.com/office/officeart/2005/8/layout/chevron1"/>
    <dgm:cxn modelId="{ED35A551-2F61-4F5C-AE31-CE149781E748}" type="presOf" srcId="{70A3D71F-C2B9-4733-84E2-030FEA09C0C4}" destId="{ACC90EAD-609C-4FFC-B30C-05F4535E8728}" srcOrd="0" destOrd="0" presId="urn:microsoft.com/office/officeart/2005/8/layout/chevron1"/>
    <dgm:cxn modelId="{E46187A6-DF22-4403-9A2C-FDD5B9718266}" srcId="{3A019685-45F7-4A7A-852F-0A5C37309578}" destId="{3B7BEFDC-5FCB-4718-AFD9-005972AC4D23}" srcOrd="2" destOrd="0" parTransId="{17BE104C-3B01-460D-BC0F-584E6B496E29}" sibTransId="{345874C5-5B8B-4EEF-AB35-FB482CCCFF51}"/>
    <dgm:cxn modelId="{6C626F8F-6A29-479C-8534-C248F4CC9D71}" srcId="{3A019685-45F7-4A7A-852F-0A5C37309578}" destId="{9E20712E-5D76-4D72-9FAE-B76DC4827783}" srcOrd="4" destOrd="0" parTransId="{FA9FB719-0A77-4DB8-9016-BE7005381294}" sibTransId="{80E19A80-4C21-47F9-991B-4C6C49FB9FBB}"/>
    <dgm:cxn modelId="{FF67FA74-06A7-4022-8505-2DD6687C81DF}" type="presOf" srcId="{EBD81BBE-A6E6-4B90-88F7-8FC57F05CF98}" destId="{A28F5E5A-3C30-44AF-8969-F6A574BFC24A}" srcOrd="0" destOrd="0" presId="urn:microsoft.com/office/officeart/2005/8/layout/chevron1"/>
    <dgm:cxn modelId="{69C2E492-16A7-4541-9122-3F484236923B}" type="presOf" srcId="{3A019685-45F7-4A7A-852F-0A5C37309578}" destId="{E1FA5C0B-2D4C-4ED3-AEF6-4552FE527913}" srcOrd="0" destOrd="0" presId="urn:microsoft.com/office/officeart/2005/8/layout/chevron1"/>
    <dgm:cxn modelId="{6062BEFD-86D2-4EF7-B0B0-318733113864}" type="presOf" srcId="{9E20712E-5D76-4D72-9FAE-B76DC4827783}" destId="{EF13F47E-6F18-4E63-946A-FF2BEC4F8716}" srcOrd="0" destOrd="0" presId="urn:microsoft.com/office/officeart/2005/8/layout/chevron1"/>
    <dgm:cxn modelId="{F46FA4AC-6208-46B5-8431-336A71CB09FC}" srcId="{3A019685-45F7-4A7A-852F-0A5C37309578}" destId="{EBD81BBE-A6E6-4B90-88F7-8FC57F05CF98}" srcOrd="1" destOrd="0" parTransId="{E2C34DE9-8E4F-4EE2-B5B2-C1A3897E544C}" sibTransId="{02998C2F-ACE9-4432-9135-C66CF4C3D516}"/>
    <dgm:cxn modelId="{28ACE8C3-7CEA-4DEA-92C7-3BD76BD870A4}" srcId="{3A019685-45F7-4A7A-852F-0A5C37309578}" destId="{96964B89-99C8-46FC-A64E-44E3DDF1866F}" srcOrd="6" destOrd="0" parTransId="{803D3CB8-8455-4C07-B7B1-9BF278B20604}" sibTransId="{9D55B9E5-1142-465D-B238-43D6128A88FF}"/>
    <dgm:cxn modelId="{A3C7F39C-DBBE-4293-95B2-966309C022DE}" type="presOf" srcId="{96964B89-99C8-46FC-A64E-44E3DDF1866F}" destId="{1BEFCDD6-E777-44BC-9D72-20A68A511F81}" srcOrd="0" destOrd="0" presId="urn:microsoft.com/office/officeart/2005/8/layout/chevron1"/>
    <dgm:cxn modelId="{593C9F84-3692-4A0B-8E76-7793040382FD}" type="presOf" srcId="{3B7BEFDC-5FCB-4718-AFD9-005972AC4D23}" destId="{D2E0F531-3B5C-49EF-BB81-D55FAF3510B2}" srcOrd="0" destOrd="0" presId="urn:microsoft.com/office/officeart/2005/8/layout/chevron1"/>
    <dgm:cxn modelId="{1956958E-74B5-4367-8340-A2F6017C630E}" type="presOf" srcId="{E57FF46A-1EDF-455B-BE63-0F80F9070C91}" destId="{88AC84F3-E7C0-4C93-913D-3E6AF8F1C5CB}" srcOrd="0" destOrd="0" presId="urn:microsoft.com/office/officeart/2005/8/layout/chevron1"/>
    <dgm:cxn modelId="{02D34B55-8B43-480A-895C-EC36FC6875EA}" srcId="{3A019685-45F7-4A7A-852F-0A5C37309578}" destId="{05BCA39F-F766-465B-8309-3541190471C1}" srcOrd="0" destOrd="0" parTransId="{34A9704F-D214-4EC2-B655-07EAFDFECD94}" sibTransId="{E7B1DE4B-59CE-4A58-97FB-A64A04FC97D7}"/>
    <dgm:cxn modelId="{ED522BB5-CB47-44B1-BA47-1E4B095A97E0}" srcId="{3A019685-45F7-4A7A-852F-0A5C37309578}" destId="{70A3D71F-C2B9-4733-84E2-030FEA09C0C4}" srcOrd="5" destOrd="0" parTransId="{6769D740-A8AD-49F3-BE33-5735500E6CA0}" sibTransId="{22F8F625-3E75-4DCA-9A7A-EAEF1C115A75}"/>
    <dgm:cxn modelId="{7F30B971-B360-4C42-A4CE-1FD88B6ABDF9}" srcId="{3A019685-45F7-4A7A-852F-0A5C37309578}" destId="{E57FF46A-1EDF-455B-BE63-0F80F9070C91}" srcOrd="3" destOrd="0" parTransId="{E424F723-834E-4CD0-BD89-1EA8C48EF401}" sibTransId="{A2642065-7ECA-47A2-9B25-6EABF84CF900}"/>
    <dgm:cxn modelId="{366A2A71-A3F4-47CE-AE79-AA18CD1CB73B}" type="presParOf" srcId="{E1FA5C0B-2D4C-4ED3-AEF6-4552FE527913}" destId="{EB6F9A84-FC58-4F75-8D88-96148A4E420A}" srcOrd="0" destOrd="0" presId="urn:microsoft.com/office/officeart/2005/8/layout/chevron1"/>
    <dgm:cxn modelId="{92D8A638-9682-4361-9F65-DB854A709AE3}" type="presParOf" srcId="{E1FA5C0B-2D4C-4ED3-AEF6-4552FE527913}" destId="{DB290487-95C4-4969-BFB6-0FD95EF2C258}" srcOrd="1" destOrd="0" presId="urn:microsoft.com/office/officeart/2005/8/layout/chevron1"/>
    <dgm:cxn modelId="{3DEC871A-54CF-4B4E-BD81-66FD4ED8FC65}" type="presParOf" srcId="{E1FA5C0B-2D4C-4ED3-AEF6-4552FE527913}" destId="{A28F5E5A-3C30-44AF-8969-F6A574BFC24A}" srcOrd="2" destOrd="0" presId="urn:microsoft.com/office/officeart/2005/8/layout/chevron1"/>
    <dgm:cxn modelId="{2AE4D840-6ED6-4362-8BE5-7004BA2BB9B0}" type="presParOf" srcId="{E1FA5C0B-2D4C-4ED3-AEF6-4552FE527913}" destId="{D5178D3E-EF96-48AB-9274-5BA930F5C34E}" srcOrd="3" destOrd="0" presId="urn:microsoft.com/office/officeart/2005/8/layout/chevron1"/>
    <dgm:cxn modelId="{970D638B-D54D-40C9-88F9-148DEBE6AA56}" type="presParOf" srcId="{E1FA5C0B-2D4C-4ED3-AEF6-4552FE527913}" destId="{D2E0F531-3B5C-49EF-BB81-D55FAF3510B2}" srcOrd="4" destOrd="0" presId="urn:microsoft.com/office/officeart/2005/8/layout/chevron1"/>
    <dgm:cxn modelId="{4366BA06-5C6D-49CD-A8C4-042449082764}" type="presParOf" srcId="{E1FA5C0B-2D4C-4ED3-AEF6-4552FE527913}" destId="{E2CE6579-1ED6-4050-965D-CA43A2EB92AB}" srcOrd="5" destOrd="0" presId="urn:microsoft.com/office/officeart/2005/8/layout/chevron1"/>
    <dgm:cxn modelId="{CBBA6721-D4E0-4D60-97DC-BC31F8F43FDD}" type="presParOf" srcId="{E1FA5C0B-2D4C-4ED3-AEF6-4552FE527913}" destId="{88AC84F3-E7C0-4C93-913D-3E6AF8F1C5CB}" srcOrd="6" destOrd="0" presId="urn:microsoft.com/office/officeart/2005/8/layout/chevron1"/>
    <dgm:cxn modelId="{31EE8203-2D75-4DBC-95E9-17C0951D805E}" type="presParOf" srcId="{E1FA5C0B-2D4C-4ED3-AEF6-4552FE527913}" destId="{BBFC4590-D1A3-47D8-91E3-49B40AF375BF}" srcOrd="7" destOrd="0" presId="urn:microsoft.com/office/officeart/2005/8/layout/chevron1"/>
    <dgm:cxn modelId="{09BF97D8-A61F-4C86-A7D4-53AD3630B7CB}" type="presParOf" srcId="{E1FA5C0B-2D4C-4ED3-AEF6-4552FE527913}" destId="{EF13F47E-6F18-4E63-946A-FF2BEC4F8716}" srcOrd="8" destOrd="0" presId="urn:microsoft.com/office/officeart/2005/8/layout/chevron1"/>
    <dgm:cxn modelId="{900F927A-72BD-483E-8D5D-425097FF2DC8}" type="presParOf" srcId="{E1FA5C0B-2D4C-4ED3-AEF6-4552FE527913}" destId="{70299FC7-2324-481D-BF36-6E54A9B7CC68}" srcOrd="9" destOrd="0" presId="urn:microsoft.com/office/officeart/2005/8/layout/chevron1"/>
    <dgm:cxn modelId="{CBF3A7BC-753E-4B48-905E-A406EA086BCC}" type="presParOf" srcId="{E1FA5C0B-2D4C-4ED3-AEF6-4552FE527913}" destId="{ACC90EAD-609C-4FFC-B30C-05F4535E8728}" srcOrd="10" destOrd="0" presId="urn:microsoft.com/office/officeart/2005/8/layout/chevron1"/>
    <dgm:cxn modelId="{1EF51B85-991C-43AC-AA3C-6DCDBA140FE1}" type="presParOf" srcId="{E1FA5C0B-2D4C-4ED3-AEF6-4552FE527913}" destId="{6414448A-D266-4A2D-9CD9-46ADC0C1A729}" srcOrd="11" destOrd="0" presId="urn:microsoft.com/office/officeart/2005/8/layout/chevron1"/>
    <dgm:cxn modelId="{6CA25F6D-D2CB-49B5-B2A2-A0D2B4F942EB}" type="presParOf" srcId="{E1FA5C0B-2D4C-4ED3-AEF6-4552FE527913}" destId="{1BEFCDD6-E777-44BC-9D72-20A68A511F81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6B43D46B-CD55-4D32-A031-DE83016A9B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0601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41E29C70-AC7A-4C0C-9FEE-6C7D145FB5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6913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ODA:</a:t>
            </a:r>
            <a:r>
              <a:rPr lang="en-IE" baseline="0" dirty="0" smtClean="0"/>
              <a:t> Official Development Assistance</a:t>
            </a:r>
          </a:p>
          <a:p>
            <a:r>
              <a:rPr lang="en-IE" baseline="0" dirty="0" smtClean="0"/>
              <a:t>FDI: Foreign Direct Investment</a:t>
            </a:r>
          </a:p>
          <a:p>
            <a:r>
              <a:rPr lang="en-IE" baseline="0" dirty="0" err="1" smtClean="0"/>
              <a:t>Remitance</a:t>
            </a:r>
            <a:r>
              <a:rPr lang="en-IE" baseline="0" dirty="0" smtClean="0"/>
              <a:t>: </a:t>
            </a:r>
            <a:r>
              <a:rPr lang="en-IE" baseline="0" dirty="0" err="1" smtClean="0"/>
              <a:t>Tft</a:t>
            </a:r>
            <a:r>
              <a:rPr lang="en-IE" baseline="0" dirty="0" smtClean="0"/>
              <a:t> from private persons.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29C70-AC7A-4C0C-9FEE-6C7D145FB59B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297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B5B03-1B31-4DBF-949F-79F669E54BB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3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Interest rate subsidy not possible with EDF money,</a:t>
            </a:r>
            <a:r>
              <a:rPr lang="en-IE" baseline="0" dirty="0" smtClean="0"/>
              <a:t> follow the </a:t>
            </a:r>
            <a:r>
              <a:rPr lang="en-IE" baseline="0" dirty="0" err="1" smtClean="0"/>
              <a:t>cotonou</a:t>
            </a:r>
            <a:r>
              <a:rPr lang="en-IE" baseline="0" dirty="0" smtClean="0"/>
              <a:t> rules, except when managed by EIB for the ITF.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66A-017D-4CC7-9C99-9E4914632DF1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523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30415" algn="l"/>
                <a:tab pos="1460830" algn="l"/>
                <a:tab pos="2191245" algn="l"/>
                <a:tab pos="2921660" algn="l"/>
              </a:tabLst>
              <a:defRPr sz="1200"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730415" algn="l"/>
                <a:tab pos="1460830" algn="l"/>
                <a:tab pos="2191245" algn="l"/>
                <a:tab pos="2921660" algn="l"/>
              </a:tabLst>
              <a:defRPr sz="1200"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730415" algn="l"/>
                <a:tab pos="1460830" algn="l"/>
                <a:tab pos="2191245" algn="l"/>
                <a:tab pos="2921660" algn="l"/>
              </a:tabLst>
              <a:defRPr sz="1200"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730415" algn="l"/>
                <a:tab pos="1460830" algn="l"/>
                <a:tab pos="2191245" algn="l"/>
                <a:tab pos="2921660" algn="l"/>
              </a:tabLst>
              <a:defRPr sz="1200"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730415" algn="l"/>
                <a:tab pos="1460830" algn="l"/>
                <a:tab pos="2191245" algn="l"/>
                <a:tab pos="2921660" algn="l"/>
              </a:tabLst>
              <a:defRPr sz="1200"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37231" indent="-230657" defTabSz="45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0415" algn="l"/>
                <a:tab pos="1460830" algn="l"/>
                <a:tab pos="2191245" algn="l"/>
                <a:tab pos="2921660" algn="l"/>
              </a:tabLst>
              <a:defRPr sz="1200"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98546" indent="-230657" defTabSz="45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0415" algn="l"/>
                <a:tab pos="1460830" algn="l"/>
                <a:tab pos="2191245" algn="l"/>
                <a:tab pos="2921660" algn="l"/>
              </a:tabLst>
              <a:defRPr sz="1200"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59861" indent="-230657" defTabSz="45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0415" algn="l"/>
                <a:tab pos="1460830" algn="l"/>
                <a:tab pos="2191245" algn="l"/>
                <a:tab pos="2921660" algn="l"/>
              </a:tabLst>
              <a:defRPr sz="1200"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921176" indent="-230657" defTabSz="45330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30415" algn="l"/>
                <a:tab pos="1460830" algn="l"/>
                <a:tab pos="2191245" algn="l"/>
                <a:tab pos="2921660" algn="l"/>
              </a:tabLst>
              <a:defRPr sz="1200"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eaLnBrk="1" hangingPunct="1"/>
            <a:fld id="{C095F145-B4D4-4871-AC00-D20884DA02D4}" type="slidenum">
              <a:rPr lang="en-GB" altLang="en-US" sz="2400">
                <a:solidFill>
                  <a:srgbClr val="000000"/>
                </a:solidFill>
                <a:latin typeface="Arial" charset="0"/>
              </a:rPr>
              <a:pPr eaLnBrk="1" hangingPunct="1"/>
              <a:t>13</a:t>
            </a:fld>
            <a:endParaRPr lang="en-GB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141" y="746617"/>
            <a:ext cx="4981000" cy="371869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47" y="4713114"/>
            <a:ext cx="5438783" cy="446530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B66A-017D-4CC7-9C99-9E4914632DF1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2493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29C70-AC7A-4C0C-9FEE-6C7D145FB59B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114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29C70-AC7A-4C0C-9FEE-6C7D145FB59B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345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0DFA55B8-98BF-48B5-9782-66FD74B9F1E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C93C6-594D-44DC-A151-513E6795DB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248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3E127-E7AE-4259-9B25-E824C02780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078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23C96-FEA9-464B-84D1-B315D1CEC8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822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2A924-A3A1-48BE-B7F6-3255EFD6E7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530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23894-BC59-4E8E-96CD-45B4992BFA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674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FB748-941A-4F68-80EF-087CB2CC37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379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448F8-F4F3-458B-9422-496429A6A5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01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DDBE9-350C-4EED-A46A-E451F772EE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460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F6A0F-DE75-46C3-95DD-5DF0B73736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840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5A882-2087-493A-86C4-01FD97F560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789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E161D00-C7A3-476D-95E0-5B735623919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2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2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2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2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2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2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2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1763713" y="1484313"/>
            <a:ext cx="69119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FFD624"/>
                </a:solidFill>
              </a:rPr>
              <a:t>EU </a:t>
            </a:r>
            <a:r>
              <a:rPr lang="en-GB" sz="6000" b="1" dirty="0" smtClean="0">
                <a:solidFill>
                  <a:srgbClr val="FFD624"/>
                </a:solidFill>
              </a:rPr>
              <a:t>BLENDING FRAMEWORK </a:t>
            </a:r>
            <a:endParaRPr lang="en-GB" sz="6000" b="1" dirty="0">
              <a:solidFill>
                <a:srgbClr val="FFD624"/>
              </a:solidFill>
            </a:endParaRPr>
          </a:p>
        </p:txBody>
      </p:sp>
      <p:sp>
        <p:nvSpPr>
          <p:cNvPr id="3075" name="Content Placeholder 2"/>
          <p:cNvSpPr txBox="1">
            <a:spLocks/>
          </p:cNvSpPr>
          <p:nvPr/>
        </p:nvSpPr>
        <p:spPr bwMode="auto">
          <a:xfrm>
            <a:off x="2987824" y="4365625"/>
            <a:ext cx="5687864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GB" sz="3000" b="1" dirty="0" smtClean="0">
                <a:solidFill>
                  <a:srgbClr val="FFFFFF"/>
                </a:solidFill>
              </a:rPr>
              <a:t>Water Workshop </a:t>
            </a:r>
            <a:endParaRPr lang="en-GB" sz="3000" b="1" dirty="0">
              <a:solidFill>
                <a:srgbClr val="FFFFFF"/>
              </a:solidFill>
            </a:endParaRPr>
          </a:p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GB" sz="3000" b="1" smtClean="0">
                <a:solidFill>
                  <a:srgbClr val="FFFFFF"/>
                </a:solidFill>
              </a:rPr>
              <a:t>18-22 </a:t>
            </a:r>
            <a:r>
              <a:rPr lang="en-GB" sz="3000" b="1" dirty="0" smtClean="0">
                <a:solidFill>
                  <a:srgbClr val="FFFFFF"/>
                </a:solidFill>
              </a:rPr>
              <a:t>May 2015</a:t>
            </a:r>
            <a:endParaRPr lang="en-GB" sz="3000" b="1" dirty="0">
              <a:solidFill>
                <a:srgbClr val="FFFFFF"/>
              </a:solidFill>
            </a:endParaRPr>
          </a:p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IE" sz="3000" b="1" dirty="0" err="1" smtClean="0">
                <a:solidFill>
                  <a:srgbClr val="FFFFFF"/>
                </a:solidFill>
              </a:rPr>
              <a:t>Bridgestown</a:t>
            </a:r>
            <a:endParaRPr lang="en-GB" sz="3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66C7551-422B-4838-ACF6-86637EF1ED55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79512" y="1163638"/>
            <a:ext cx="9144000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So far, blending takes one of 5 forms 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694148"/>
              </p:ext>
            </p:extLst>
          </p:nvPr>
        </p:nvGraphicFramePr>
        <p:xfrm>
          <a:off x="684213" y="1976438"/>
          <a:ext cx="7488237" cy="4548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3670"/>
                <a:gridCol w="4824567"/>
              </a:tblGrid>
              <a:tr h="64121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effectLst/>
                          <a:latin typeface="+mn-lt"/>
                        </a:rPr>
                        <a:t>BLENDING</a:t>
                      </a:r>
                      <a:r>
                        <a:rPr lang="en-GB" sz="2000" b="1" u="none" strike="noStrike" baseline="0" dirty="0" smtClean="0">
                          <a:effectLst/>
                          <a:latin typeface="+mn-lt"/>
                        </a:rPr>
                        <a:t> GRANT TYPE</a:t>
                      </a:r>
                      <a:endParaRPr lang="en-GB" sz="2000" b="1" u="none" strike="noStrike" dirty="0" smtClean="0">
                        <a:effectLst/>
                        <a:latin typeface="+mn-lt"/>
                      </a:endParaRPr>
                    </a:p>
                  </a:txBody>
                  <a:tcPr marL="5870" marR="5870" marT="587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…WHICH</a:t>
                      </a:r>
                      <a:r>
                        <a:rPr lang="en-GB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CAN ELIMINATE </a:t>
                      </a:r>
                    </a:p>
                    <a:p>
                      <a:pPr algn="ctr" fontAlgn="b"/>
                      <a:r>
                        <a:rPr lang="en-GB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KEY PROBLEM</a:t>
                      </a:r>
                    </a:p>
                  </a:txBody>
                  <a:tcPr marL="5870" marR="5870" marT="5870" marB="0" anchor="ctr">
                    <a:solidFill>
                      <a:srgbClr val="FFC000"/>
                    </a:solidFill>
                  </a:tcPr>
                </a:tc>
              </a:tr>
              <a:tr h="7815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</a:t>
                      </a:r>
                      <a:r>
                        <a:rPr lang="en-GB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Investment Grant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Reduce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cost to end users or taxpayers by reducing total investment cost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0" marB="0" anchor="ctr">
                    <a:solidFill>
                      <a:srgbClr val="FFC000"/>
                    </a:solidFill>
                  </a:tcPr>
                </a:tc>
              </a:tr>
              <a:tr h="7815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Interest</a:t>
                      </a:r>
                      <a:r>
                        <a:rPr lang="en-GB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Rate Subsidy Grant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Reduce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cost to end users or taxpayers by reducing interest / financing cost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0" marB="0" anchor="ctr">
                    <a:solidFill>
                      <a:srgbClr val="FFC000"/>
                    </a:solidFill>
                  </a:tcPr>
                </a:tc>
              </a:tr>
              <a:tr h="7815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Technical</a:t>
                      </a:r>
                      <a:r>
                        <a:rPr lang="en-GB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Assistance Grant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boost management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project design, feasibility/preparation,</a:t>
                      </a: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quality &amp; speed 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0" marR="5870" marT="5870" marB="0" anchor="ctr">
                    <a:solidFill>
                      <a:srgbClr val="FFC000"/>
                    </a:solidFill>
                  </a:tcPr>
                </a:tc>
              </a:tr>
              <a:tr h="7815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Risk</a:t>
                      </a:r>
                      <a:r>
                        <a:rPr lang="en-GB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Capital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address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(perceived) risk by </a:t>
                      </a: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filling the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higher risk financing gap (with the objective of mobilising commercial financing)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0" marR="5870" marT="5870" marB="0" anchor="ctr">
                    <a:solidFill>
                      <a:srgbClr val="FFC000"/>
                    </a:solidFill>
                  </a:tcPr>
                </a:tc>
              </a:tr>
              <a:tr h="7815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Guarantee</a:t>
                      </a:r>
                      <a:r>
                        <a:rPr lang="en-GB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address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(perceived) risk by </a:t>
                      </a: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partly guaranteeing certain types of investments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(with the objective of mobilising commercial financing)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0" marR="5870" marT="587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3047CDA-C7C9-4DDF-9E38-C2F9EF889F2A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11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-36512" y="1163638"/>
            <a:ext cx="9144000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 Though 2 of these are still small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2031231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u="sng" dirty="0" smtClean="0">
                <a:solidFill>
                  <a:srgbClr val="0F5494"/>
                </a:solidFill>
              </a:rPr>
              <a:t>GLOBAL BLENDING INSTRUMENTS </a:t>
            </a:r>
            <a:endParaRPr lang="en-GB" sz="2400" b="1" u="sng" dirty="0">
              <a:solidFill>
                <a:srgbClr val="0F5494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88" y="2636912"/>
            <a:ext cx="7484528" cy="372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6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A7A6954-4D98-4A9A-826D-57B249FC70AE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12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179388" y="1163638"/>
            <a:ext cx="8856662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Blending has a broad legal basis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68313" y="2126466"/>
            <a:ext cx="799147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F5494"/>
                </a:solidFill>
              </a:rPr>
              <a:t>DCI – ENI – EDF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F5494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rgbClr val="0F5494"/>
                </a:solidFill>
              </a:rPr>
              <a:t>New Financial </a:t>
            </a:r>
            <a:r>
              <a:rPr lang="fr-BE" sz="2400" dirty="0" err="1" smtClean="0">
                <a:solidFill>
                  <a:srgbClr val="0F5494"/>
                </a:solidFill>
              </a:rPr>
              <a:t>Regulation</a:t>
            </a:r>
            <a:r>
              <a:rPr lang="fr-BE" sz="2400" dirty="0" smtClean="0">
                <a:solidFill>
                  <a:srgbClr val="0F5494"/>
                </a:solidFill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</a:rPr>
              <a:t>defines</a:t>
            </a:r>
            <a:r>
              <a:rPr lang="fr-BE" sz="2400" dirty="0" smtClean="0">
                <a:solidFill>
                  <a:srgbClr val="0F5494"/>
                </a:solidFill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</a:rPr>
              <a:t>financial</a:t>
            </a:r>
            <a:r>
              <a:rPr lang="fr-BE" sz="2400" dirty="0" smtClean="0">
                <a:solidFill>
                  <a:srgbClr val="0F5494"/>
                </a:solidFill>
              </a:rPr>
              <a:t> instruments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BE" sz="2400" dirty="0" smtClean="0">
              <a:solidFill>
                <a:srgbClr val="0F5494"/>
              </a:solidFill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0F5494"/>
                </a:solidFill>
              </a:rPr>
              <a:t>Common </a:t>
            </a:r>
            <a:r>
              <a:rPr lang="fr-BE" sz="2400" dirty="0" err="1">
                <a:solidFill>
                  <a:srgbClr val="0F5494"/>
                </a:solidFill>
              </a:rPr>
              <a:t>Implementing</a:t>
            </a:r>
            <a:r>
              <a:rPr lang="fr-BE" sz="2400" dirty="0">
                <a:solidFill>
                  <a:srgbClr val="0F5494"/>
                </a:solidFill>
              </a:rPr>
              <a:t> </a:t>
            </a:r>
            <a:r>
              <a:rPr lang="fr-BE" sz="2400" dirty="0" err="1">
                <a:solidFill>
                  <a:srgbClr val="0F5494"/>
                </a:solidFill>
              </a:rPr>
              <a:t>rules</a:t>
            </a:r>
            <a:r>
              <a:rPr lang="fr-BE" sz="2400" dirty="0">
                <a:solidFill>
                  <a:srgbClr val="0F5494"/>
                </a:solidFill>
              </a:rPr>
              <a:t> </a:t>
            </a:r>
            <a:r>
              <a:rPr lang="fr-BE" sz="2400" dirty="0" smtClean="0">
                <a:solidFill>
                  <a:srgbClr val="0F5494"/>
                </a:solidFill>
              </a:rPr>
              <a:t>(CIR) and the 11th EDF </a:t>
            </a:r>
            <a:r>
              <a:rPr lang="fr-BE" sz="2400" dirty="0">
                <a:solidFill>
                  <a:srgbClr val="0F5494"/>
                </a:solidFill>
              </a:rPr>
              <a:t>F</a:t>
            </a:r>
            <a:r>
              <a:rPr lang="fr-BE" sz="2400" dirty="0" smtClean="0">
                <a:solidFill>
                  <a:srgbClr val="0F5494"/>
                </a:solidFill>
              </a:rPr>
              <a:t>inancial </a:t>
            </a:r>
            <a:r>
              <a:rPr lang="fr-BE" sz="2400" dirty="0" err="1">
                <a:solidFill>
                  <a:srgbClr val="0F5494"/>
                </a:solidFill>
              </a:rPr>
              <a:t>R</a:t>
            </a:r>
            <a:r>
              <a:rPr lang="fr-BE" sz="2400" dirty="0" err="1" smtClean="0">
                <a:solidFill>
                  <a:srgbClr val="0F5494"/>
                </a:solidFill>
              </a:rPr>
              <a:t>egulation</a:t>
            </a:r>
            <a:r>
              <a:rPr lang="fr-BE" sz="2400" dirty="0" smtClean="0">
                <a:solidFill>
                  <a:srgbClr val="0F5494"/>
                </a:solidFill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</a:rPr>
              <a:t>specify</a:t>
            </a:r>
            <a:r>
              <a:rPr lang="fr-BE" sz="2400" dirty="0" smtClean="0">
                <a:solidFill>
                  <a:srgbClr val="0F5494"/>
                </a:solidFill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</a:rPr>
              <a:t>that</a:t>
            </a:r>
            <a:r>
              <a:rPr lang="fr-BE" sz="2400" dirty="0" smtClean="0">
                <a:solidFill>
                  <a:srgbClr val="0F5494"/>
                </a:solidFill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</a:rPr>
              <a:t>financial</a:t>
            </a:r>
            <a:r>
              <a:rPr lang="fr-BE" sz="2400" dirty="0" smtClean="0">
                <a:solidFill>
                  <a:srgbClr val="0F5494"/>
                </a:solidFill>
              </a:rPr>
              <a:t> instruments </a:t>
            </a:r>
            <a:r>
              <a:rPr lang="fr-BE" sz="2400" dirty="0" err="1" smtClean="0">
                <a:solidFill>
                  <a:srgbClr val="0F5494"/>
                </a:solidFill>
              </a:rPr>
              <a:t>can</a:t>
            </a:r>
            <a:r>
              <a:rPr lang="fr-BE" sz="2400" dirty="0" smtClean="0">
                <a:solidFill>
                  <a:srgbClr val="0F5494"/>
                </a:solidFill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</a:rPr>
              <a:t>be</a:t>
            </a:r>
            <a:r>
              <a:rPr lang="fr-BE" sz="2400" dirty="0" smtClean="0">
                <a:solidFill>
                  <a:srgbClr val="0F5494"/>
                </a:solidFill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</a:rPr>
              <a:t>grouped</a:t>
            </a:r>
            <a:r>
              <a:rPr lang="fr-BE" sz="2400" dirty="0" smtClean="0">
                <a:solidFill>
                  <a:srgbClr val="0F5494"/>
                </a:solidFill>
              </a:rPr>
              <a:t> in ‘</a:t>
            </a:r>
            <a:r>
              <a:rPr lang="fr-BE" sz="2400" dirty="0" err="1" smtClean="0">
                <a:solidFill>
                  <a:srgbClr val="0F5494"/>
                </a:solidFill>
              </a:rPr>
              <a:t>Facilities</a:t>
            </a:r>
            <a:r>
              <a:rPr lang="fr-BE" sz="2400" dirty="0" smtClean="0">
                <a:solidFill>
                  <a:srgbClr val="0F5494"/>
                </a:solidFill>
              </a:rPr>
              <a:t>’</a:t>
            </a:r>
            <a:endParaRPr lang="en-GB" sz="2200" dirty="0">
              <a:solidFill>
                <a:srgbClr val="0F5494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200" b="1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4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 flipV="1">
            <a:off x="3635375" y="1552575"/>
            <a:ext cx="1588" cy="4622800"/>
          </a:xfrm>
          <a:prstGeom prst="line">
            <a:avLst/>
          </a:prstGeom>
          <a:noFill/>
          <a:ln w="25560" cap="rnd">
            <a:solidFill>
              <a:srgbClr val="0F5494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07950" y="2641600"/>
            <a:ext cx="3386138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600" b="1" dirty="0">
                <a:solidFill>
                  <a:srgbClr val="FFD624"/>
                </a:solidFill>
                <a:latin typeface="Arial" charset="0"/>
              </a:rPr>
              <a:t>Blending is a </a:t>
            </a:r>
          </a:p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600" b="1" dirty="0">
                <a:solidFill>
                  <a:srgbClr val="FFD624"/>
                </a:solidFill>
                <a:latin typeface="Arial" charset="0"/>
              </a:rPr>
              <a:t>EU aid modality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68313" y="4437063"/>
            <a:ext cx="29797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dirty="0">
                <a:solidFill>
                  <a:srgbClr val="0F5494"/>
                </a:solidFill>
                <a:latin typeface="Arial" charset="0"/>
              </a:rPr>
              <a:t>It must adhere to the same principles as other aid modalities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922713" y="1185863"/>
            <a:ext cx="4826000" cy="550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marL="1198563" indent="-454025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GB" altLang="en-US" sz="2000">
              <a:solidFill>
                <a:srgbClr val="0F5494"/>
              </a:solidFill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ClrTx/>
              <a:buFontTx/>
              <a:buNone/>
            </a:pPr>
            <a:r>
              <a:rPr lang="en-GB" altLang="en-US" sz="2000">
                <a:solidFill>
                  <a:srgbClr val="0F5494"/>
                </a:solidFill>
                <a:latin typeface="Arial" charset="0"/>
              </a:rPr>
              <a:t>Any project will meet the following conditions: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0F5494"/>
              </a:buClr>
              <a:buFont typeface="Wingdings" charset="2"/>
              <a:buChar char=""/>
            </a:pPr>
            <a:r>
              <a:rPr lang="en-US" altLang="en-US" sz="2000">
                <a:solidFill>
                  <a:srgbClr val="0F5494"/>
                </a:solidFill>
                <a:latin typeface="Arial" charset="0"/>
              </a:rPr>
              <a:t>Project is 100% in line with agreed policy objectives</a:t>
            </a:r>
          </a:p>
          <a:p>
            <a:pPr algn="just">
              <a:spcAft>
                <a:spcPts val="600"/>
              </a:spcAft>
              <a:buClr>
                <a:srgbClr val="0F5494"/>
              </a:buClr>
              <a:buFont typeface="Wingdings" charset="2"/>
              <a:buChar char=""/>
            </a:pPr>
            <a:r>
              <a:rPr lang="en-US" altLang="en-US" sz="2000">
                <a:solidFill>
                  <a:srgbClr val="0F5494"/>
                </a:solidFill>
                <a:latin typeface="Arial" charset="0"/>
              </a:rPr>
              <a:t>Environmental &amp; social standards are met</a:t>
            </a:r>
          </a:p>
          <a:p>
            <a:pPr algn="just">
              <a:spcAft>
                <a:spcPts val="600"/>
              </a:spcAft>
              <a:buClr>
                <a:srgbClr val="0F5494"/>
              </a:buClr>
              <a:buFont typeface="Wingdings" charset="2"/>
              <a:buChar char=""/>
            </a:pPr>
            <a:r>
              <a:rPr lang="en-US" altLang="en-US" sz="2000">
                <a:solidFill>
                  <a:srgbClr val="0F5494"/>
                </a:solidFill>
                <a:latin typeface="Arial" charset="0"/>
              </a:rPr>
              <a:t>Preservation of macro-economic stability</a:t>
            </a:r>
          </a:p>
          <a:p>
            <a:pPr algn="just">
              <a:spcAft>
                <a:spcPts val="600"/>
              </a:spcAft>
              <a:buClr>
                <a:srgbClr val="0F5494"/>
              </a:buClr>
              <a:buFont typeface="Wingdings" charset="2"/>
              <a:buChar char=""/>
            </a:pPr>
            <a:r>
              <a:rPr lang="en-US" altLang="en-US" sz="2000">
                <a:solidFill>
                  <a:srgbClr val="0F5494"/>
                </a:solidFill>
                <a:latin typeface="Arial" charset="0"/>
              </a:rPr>
              <a:t>Market distortions are avoided</a:t>
            </a:r>
          </a:p>
          <a:p>
            <a:pPr algn="just">
              <a:spcAft>
                <a:spcPts val="600"/>
              </a:spcAft>
              <a:buClr>
                <a:srgbClr val="0F5494"/>
              </a:buClr>
              <a:buFont typeface="Wingdings" charset="2"/>
              <a:buChar char=""/>
            </a:pPr>
            <a:r>
              <a:rPr lang="en-US" altLang="en-US" sz="2000">
                <a:solidFill>
                  <a:srgbClr val="0F5494"/>
                </a:solidFill>
                <a:latin typeface="Arial" charset="0"/>
              </a:rPr>
              <a:t>Additionality of grant element (ensuring viability, delivering for the poor, improved quality)</a:t>
            </a:r>
          </a:p>
          <a:p>
            <a:pPr lvl="1" algn="just">
              <a:spcAft>
                <a:spcPts val="600"/>
              </a:spcAft>
              <a:buClrTx/>
              <a:buFontTx/>
              <a:buNone/>
            </a:pPr>
            <a:endParaRPr lang="en-US" altLang="en-US" sz="2000">
              <a:solidFill>
                <a:srgbClr val="0F5494"/>
              </a:solidFill>
              <a:latin typeface="Arial" charset="0"/>
            </a:endParaRPr>
          </a:p>
          <a:p>
            <a:pPr algn="just">
              <a:spcAft>
                <a:spcPts val="600"/>
              </a:spcAft>
              <a:buClrTx/>
              <a:buFontTx/>
              <a:buNone/>
            </a:pPr>
            <a:endParaRPr lang="en-US" altLang="en-US" sz="2000">
              <a:solidFill>
                <a:srgbClr val="0F549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58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B76563A-B286-40AD-B66E-4F9994050837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14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0" y="1163638"/>
            <a:ext cx="9036050" cy="936625"/>
          </a:xfrm>
        </p:spPr>
        <p:txBody>
          <a:bodyPr/>
          <a:lstStyle/>
          <a:p>
            <a:pPr indent="0" algn="ctr" eaLnBrk="1" hangingPunct="1"/>
            <a:r>
              <a:rPr lang="en-GB" dirty="0" smtClean="0"/>
              <a:t>Blending framework: 7 facilities </a:t>
            </a:r>
          </a:p>
        </p:txBody>
      </p:sp>
      <p:pic>
        <p:nvPicPr>
          <p:cNvPr id="26629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7838" y="1989138"/>
            <a:ext cx="8270875" cy="4319587"/>
          </a:xfrm>
        </p:spPr>
      </p:pic>
    </p:spTree>
    <p:extLst>
      <p:ext uri="{BB962C8B-B14F-4D97-AF65-F5344CB8AC3E}">
        <p14:creationId xmlns:p14="http://schemas.microsoft.com/office/powerpoint/2010/main" val="18058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6376" y="6453336"/>
            <a:ext cx="7651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F4B713F-1666-4A13-8F2C-FCC362835244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15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79388" y="1163638"/>
            <a:ext cx="8856662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With different ages, focus &amp; volumes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003348"/>
              </p:ext>
            </p:extLst>
          </p:nvPr>
        </p:nvGraphicFramePr>
        <p:xfrm>
          <a:off x="325437" y="2060575"/>
          <a:ext cx="8423273" cy="3168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4437"/>
                <a:gridCol w="801105"/>
                <a:gridCol w="854957"/>
                <a:gridCol w="747253"/>
                <a:gridCol w="801105"/>
                <a:gridCol w="716376"/>
                <a:gridCol w="975626"/>
                <a:gridCol w="711309"/>
                <a:gridCol w="801105"/>
              </a:tblGrid>
              <a:tr h="966452">
                <a:tc>
                  <a:txBody>
                    <a:bodyPr/>
                    <a:lstStyle/>
                    <a:p>
                      <a:pPr algn="ctr" fontAlgn="b"/>
                      <a:endParaRPr lang="en-GB" sz="1400" b="1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GB" sz="2000" b="1" u="none" strike="noStrike" dirty="0" smtClean="0">
                          <a:effectLst/>
                          <a:latin typeface="+mn-lt"/>
                        </a:rPr>
                        <a:t>FACILITY</a:t>
                      </a:r>
                    </a:p>
                    <a:p>
                      <a:pPr algn="l" fontAlgn="b"/>
                      <a:endParaRPr lang="en-GB" sz="1400" b="1" u="none" strike="noStrike" dirty="0" smtClean="0"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effectLst/>
                          <a:latin typeface="+mn-lt"/>
                        </a:rPr>
                        <a:t>ITF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+mn-lt"/>
                        </a:rPr>
                        <a:t>NIF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LAIF</a:t>
                      </a: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+mn-lt"/>
                        </a:rPr>
                        <a:t>IFCA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+mn-lt"/>
                        </a:rPr>
                        <a:t>AIF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+mn-lt"/>
                        </a:rPr>
                        <a:t>CIF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+mn-lt"/>
                        </a:rPr>
                        <a:t>IFP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</a:tr>
              <a:tr h="4665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+mn-lt"/>
                        </a:rPr>
                        <a:t>Year established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2007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2008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2010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effectLst/>
                          <a:latin typeface="+mn-lt"/>
                        </a:rPr>
                        <a:t>2011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2012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2012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</a:tr>
              <a:tr h="90886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+mn-lt"/>
                        </a:rPr>
                        <a:t>Region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Sub-Saharan</a:t>
                      </a:r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 Africa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ENPI countries</a:t>
                      </a: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Latin America</a:t>
                      </a:r>
                      <a:endParaRPr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Central Asia</a:t>
                      </a: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Caribbean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Pacific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</a:tr>
              <a:tr h="82676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Cumulative </a:t>
                      </a:r>
                      <a:r>
                        <a:rPr lang="fr-BE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envelopes</a:t>
                      </a:r>
                      <a:endParaRPr lang="fr-BE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(€m)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799*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867**</a:t>
                      </a:r>
                      <a:endParaRPr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</a:t>
                      </a:r>
                      <a:endParaRPr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2088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1" marR="5871" marT="5873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7727" name="TextBox 8"/>
          <p:cNvSpPr txBox="1">
            <a:spLocks noChangeArrowheads="1"/>
          </p:cNvSpPr>
          <p:nvPr/>
        </p:nvSpPr>
        <p:spPr bwMode="auto">
          <a:xfrm>
            <a:off x="325437" y="5373216"/>
            <a:ext cx="53752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srgbClr val="0F5494"/>
                </a:solidFill>
              </a:rPr>
              <a:t>*</a:t>
            </a:r>
            <a:r>
              <a:rPr lang="en-GB" sz="1100" dirty="0">
                <a:solidFill>
                  <a:srgbClr val="0F5494"/>
                </a:solidFill>
              </a:rPr>
              <a:t> </a:t>
            </a:r>
            <a:r>
              <a:rPr lang="en-GB" sz="1100" dirty="0" smtClean="0">
                <a:solidFill>
                  <a:srgbClr val="0F5494"/>
                </a:solidFill>
              </a:rPr>
              <a:t>Including € 161 m from Member States</a:t>
            </a:r>
            <a:endParaRPr lang="en-GB" sz="1100" dirty="0">
              <a:solidFill>
                <a:srgbClr val="0F5494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1100" dirty="0">
                <a:solidFill>
                  <a:srgbClr val="0F5494"/>
                </a:solidFill>
              </a:rPr>
              <a:t>**</a:t>
            </a:r>
            <a:r>
              <a:rPr lang="fr-BE" sz="1100" dirty="0" err="1">
                <a:solidFill>
                  <a:srgbClr val="0F5494"/>
                </a:solidFill>
              </a:rPr>
              <a:t>Including</a:t>
            </a:r>
            <a:r>
              <a:rPr lang="fr-BE" sz="1100" dirty="0">
                <a:solidFill>
                  <a:srgbClr val="0F5494"/>
                </a:solidFill>
              </a:rPr>
              <a:t> </a:t>
            </a:r>
            <a:r>
              <a:rPr lang="fr-BE" sz="1100" dirty="0" smtClean="0">
                <a:solidFill>
                  <a:srgbClr val="0F5494"/>
                </a:solidFill>
              </a:rPr>
              <a:t>€ 78 m </a:t>
            </a:r>
            <a:r>
              <a:rPr lang="fr-BE" sz="1100" dirty="0" err="1" smtClean="0">
                <a:solidFill>
                  <a:srgbClr val="0F5494"/>
                </a:solidFill>
              </a:rPr>
              <a:t>from</a:t>
            </a:r>
            <a:r>
              <a:rPr lang="fr-BE" sz="1100" dirty="0" smtClean="0">
                <a:solidFill>
                  <a:srgbClr val="0F5494"/>
                </a:solidFill>
              </a:rPr>
              <a:t> </a:t>
            </a:r>
            <a:r>
              <a:rPr lang="fr-BE" sz="1100" dirty="0" err="1" smtClean="0">
                <a:solidFill>
                  <a:srgbClr val="0F5494"/>
                </a:solidFill>
              </a:rPr>
              <a:t>Member</a:t>
            </a:r>
            <a:r>
              <a:rPr lang="fr-BE" sz="1100" dirty="0" smtClean="0">
                <a:solidFill>
                  <a:srgbClr val="0F5494"/>
                </a:solidFill>
              </a:rPr>
              <a:t> States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100" dirty="0" smtClean="0">
              <a:solidFill>
                <a:srgbClr val="0F5494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1100" dirty="0" smtClean="0">
                <a:solidFill>
                  <a:srgbClr val="0F5494"/>
                </a:solidFill>
              </a:rPr>
              <a:t>Data up to 31/12/2013</a:t>
            </a:r>
            <a:endParaRPr lang="en-GB" sz="11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F760551-9655-4C44-81D5-C7B5F8175198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16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-252413" y="1163638"/>
            <a:ext cx="9396413" cy="936625"/>
          </a:xfrm>
        </p:spPr>
        <p:txBody>
          <a:bodyPr/>
          <a:lstStyle/>
          <a:p>
            <a:pPr indent="0" eaLnBrk="1" hangingPunct="1"/>
            <a:r>
              <a:rPr lang="en-GB" smtClean="0"/>
              <a:t> The bulk has gone to energy &amp; transport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25638"/>
            <a:ext cx="590550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44208" y="2780928"/>
            <a:ext cx="2627313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cs typeface="Arial" pitchFamily="34" charset="0"/>
                <a:sym typeface="Futura Std Book" charset="0"/>
              </a:rPr>
              <a:t>NOTE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cs typeface="Arial" pitchFamily="34" charset="0"/>
                <a:sym typeface="Futura Std Book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Arial" pitchFamily="34" charset="0"/>
                <a:sym typeface="Futura Std Book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cs typeface="Arial" pitchFamily="34" charset="0"/>
                <a:sym typeface="Futura Std Book" charset="0"/>
              </a:rPr>
              <a:t>Typically ‘suitable’ sectors for project finance and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  <a:sym typeface="Futura Std Book" charset="0"/>
              </a:rPr>
              <a:t>blending;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cs typeface="Arial" pitchFamily="34" charset="0"/>
                <a:sym typeface="Futura Std Book" charset="0"/>
              </a:rPr>
              <a:t>i.e. basically ‘bankable’ but with special needs </a:t>
            </a:r>
            <a:endParaRPr lang="en-US" dirty="0">
              <a:solidFill>
                <a:srgbClr val="FF0000"/>
              </a:solidFill>
              <a:cs typeface="Arial" pitchFamily="34" charset="0"/>
              <a:sym typeface="Futura Std Book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F549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988840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F5494"/>
                </a:solidFill>
              </a:rPr>
              <a:t>GLOBAL SECTOR COMPOSITION BLENDING</a:t>
            </a:r>
            <a:endParaRPr lang="en-GB" sz="1600" b="1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8"/>
          <p:cNvSpPr>
            <a:spLocks noChangeShapeType="1"/>
          </p:cNvSpPr>
          <p:nvPr/>
        </p:nvSpPr>
        <p:spPr bwMode="auto">
          <a:xfrm rot="10800000" flipH="1">
            <a:off x="3779838" y="1840061"/>
            <a:ext cx="0" cy="4613275"/>
          </a:xfrm>
          <a:prstGeom prst="line">
            <a:avLst/>
          </a:prstGeom>
          <a:noFill/>
          <a:ln w="25400" cap="rnd">
            <a:solidFill>
              <a:srgbClr val="0F5494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</a:endParaRPr>
          </a:p>
        </p:txBody>
      </p:sp>
      <p:sp>
        <p:nvSpPr>
          <p:cNvPr id="3075" name="Rectangle 7"/>
          <p:cNvSpPr>
            <a:spLocks/>
          </p:cNvSpPr>
          <p:nvPr/>
        </p:nvSpPr>
        <p:spPr bwMode="auto">
          <a:xfrm>
            <a:off x="250825" y="2641600"/>
            <a:ext cx="3243263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300" b="1" dirty="0">
                <a:solidFill>
                  <a:srgbClr val="FFD624"/>
                </a:solidFill>
                <a:latin typeface="Arial" pitchFamily="34" charset="0"/>
                <a:cs typeface="Arial" pitchFamily="34" charset="0"/>
                <a:sym typeface="Futura Std Book" charset="0"/>
              </a:rPr>
              <a:t>Lake Victoria WATSAN </a:t>
            </a:r>
            <a:r>
              <a:rPr lang="en-GB" sz="3300" b="1" dirty="0" smtClean="0">
                <a:solidFill>
                  <a:srgbClr val="FFD624"/>
                </a:solidFill>
                <a:latin typeface="Arial" pitchFamily="34" charset="0"/>
                <a:cs typeface="Arial" pitchFamily="34" charset="0"/>
                <a:sym typeface="Futura Std Book" charset="0"/>
              </a:rPr>
              <a:t>Initiative (ITF)</a:t>
            </a:r>
            <a:endParaRPr lang="en-US" sz="3300" b="1" dirty="0">
              <a:solidFill>
                <a:srgbClr val="FFD624"/>
              </a:solidFill>
              <a:latin typeface="Arial" pitchFamily="34" charset="0"/>
              <a:cs typeface="Arial" pitchFamily="34" charset="0"/>
              <a:sym typeface="Futura Std Book" charset="0"/>
            </a:endParaRPr>
          </a:p>
        </p:txBody>
      </p:sp>
      <p:sp>
        <p:nvSpPr>
          <p:cNvPr id="3077" name="Rectangle 4"/>
          <p:cNvSpPr>
            <a:spLocks/>
          </p:cNvSpPr>
          <p:nvPr/>
        </p:nvSpPr>
        <p:spPr bwMode="auto">
          <a:xfrm>
            <a:off x="3995936" y="4264025"/>
            <a:ext cx="4824536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5494"/>
                </a:solidFill>
                <a:latin typeface="Arial" pitchFamily="34" charset="0"/>
                <a:cs typeface="Arial" pitchFamily="34" charset="0"/>
              </a:rPr>
              <a:t>Regional initiative aiming at reversing the environmental deterioration of Lake Victoria and improve living conditions in the lake basin. </a:t>
            </a:r>
            <a:endParaRPr lang="en-US" dirty="0">
              <a:solidFill>
                <a:srgbClr val="0F5494"/>
              </a:solidFill>
              <a:latin typeface="Arial" pitchFamily="34" charset="0"/>
              <a:cs typeface="Arial" pitchFamily="34" charset="0"/>
              <a:sym typeface="Futura Std Book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63638"/>
            <a:ext cx="903605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indent="0" eaLnBrk="1" hangingPunct="1"/>
            <a:r>
              <a:rPr lang="en-GB" kern="0" dirty="0" smtClean="0"/>
              <a:t>Interest rate subsidy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38" y="1722340"/>
            <a:ext cx="4070548" cy="270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/>
          <p:cNvSpPr>
            <a:spLocks noChangeShapeType="1"/>
          </p:cNvSpPr>
          <p:nvPr/>
        </p:nvSpPr>
        <p:spPr bwMode="auto">
          <a:xfrm rot="10800000" flipH="1">
            <a:off x="3779838" y="1840061"/>
            <a:ext cx="0" cy="4613275"/>
          </a:xfrm>
          <a:prstGeom prst="line">
            <a:avLst/>
          </a:prstGeom>
          <a:noFill/>
          <a:ln w="25400" cap="rnd">
            <a:solidFill>
              <a:srgbClr val="0F5494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</a:endParaRPr>
          </a:p>
        </p:txBody>
      </p:sp>
      <p:sp>
        <p:nvSpPr>
          <p:cNvPr id="4099" name="Rectangle 4"/>
          <p:cNvSpPr>
            <a:spLocks/>
          </p:cNvSpPr>
          <p:nvPr/>
        </p:nvSpPr>
        <p:spPr bwMode="auto">
          <a:xfrm>
            <a:off x="4067944" y="1629047"/>
            <a:ext cx="475252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 fontAlgn="base">
              <a:spcBef>
                <a:spcPct val="0"/>
              </a:spcBef>
              <a:spcAft>
                <a:spcPts val="1200"/>
              </a:spcAft>
            </a:pPr>
            <a:r>
              <a:rPr lang="en-US" dirty="0">
                <a:solidFill>
                  <a:srgbClr val="0F5494"/>
                </a:solidFill>
                <a:latin typeface="Arial" pitchFamily="34" charset="0"/>
                <a:cs typeface="Arial" pitchFamily="34" charset="0"/>
              </a:rPr>
              <a:t>Three </a:t>
            </a:r>
            <a:r>
              <a:rPr lang="en-US" dirty="0" smtClean="0">
                <a:solidFill>
                  <a:srgbClr val="0F5494"/>
                </a:solidFill>
                <a:latin typeface="Arial" pitchFamily="34" charset="0"/>
                <a:cs typeface="Arial" pitchFamily="34" charset="0"/>
              </a:rPr>
              <a:t>projects </a:t>
            </a:r>
            <a:r>
              <a:rPr lang="en-US" dirty="0">
                <a:solidFill>
                  <a:srgbClr val="0F5494"/>
                </a:solidFill>
                <a:latin typeface="Arial" pitchFamily="34" charset="0"/>
                <a:cs typeface="Arial" pitchFamily="34" charset="0"/>
              </a:rPr>
              <a:t>are supported by the ITF in the context of the </a:t>
            </a:r>
            <a:r>
              <a:rPr lang="en-US" dirty="0" smtClean="0">
                <a:solidFill>
                  <a:srgbClr val="0F5494"/>
                </a:solidFill>
                <a:latin typeface="Arial" pitchFamily="34" charset="0"/>
                <a:cs typeface="Arial" pitchFamily="34" charset="0"/>
              </a:rPr>
              <a:t>LV WATSAN </a:t>
            </a:r>
            <a:r>
              <a:rPr lang="en-US" dirty="0">
                <a:solidFill>
                  <a:srgbClr val="0F5494"/>
                </a:solidFill>
                <a:latin typeface="Arial" pitchFamily="34" charset="0"/>
                <a:cs typeface="Arial" pitchFamily="34" charset="0"/>
              </a:rPr>
              <a:t>initiative in   Uganda, Kenya and Tanzania. </a:t>
            </a:r>
          </a:p>
          <a:p>
            <a:pPr algn="just" fontAlgn="base">
              <a:spcBef>
                <a:spcPct val="0"/>
              </a:spcBef>
              <a:spcAft>
                <a:spcPts val="1200"/>
              </a:spcAft>
            </a:pPr>
            <a:r>
              <a:rPr lang="en-GB" dirty="0">
                <a:solidFill>
                  <a:srgbClr val="0F5494"/>
                </a:solidFill>
                <a:latin typeface="Arial" pitchFamily="34" charset="0"/>
                <a:cs typeface="Arial" pitchFamily="34" charset="0"/>
                <a:sym typeface="Futura Std Book" charset="0"/>
              </a:rPr>
              <a:t>In Uganda, the project aims at increased coverage, reliability and access of water supply </a:t>
            </a:r>
            <a:r>
              <a:rPr lang="en-GB" dirty="0" smtClean="0">
                <a:solidFill>
                  <a:srgbClr val="0F5494"/>
                </a:solidFill>
                <a:latin typeface="Arial" pitchFamily="34" charset="0"/>
                <a:cs typeface="Arial" pitchFamily="34" charset="0"/>
                <a:sym typeface="Futura Std Book" charset="0"/>
              </a:rPr>
              <a:t>&amp; sanitation </a:t>
            </a:r>
            <a:r>
              <a:rPr lang="en-GB" dirty="0">
                <a:solidFill>
                  <a:srgbClr val="0F5494"/>
                </a:solidFill>
                <a:latin typeface="Arial" pitchFamily="34" charset="0"/>
                <a:cs typeface="Arial" pitchFamily="34" charset="0"/>
                <a:sym typeface="Futura Std Book" charset="0"/>
              </a:rPr>
              <a:t>for the population of metropolitan Kampala. </a:t>
            </a:r>
          </a:p>
          <a:p>
            <a:pPr algn="just" fontAlgn="base">
              <a:spcBef>
                <a:spcPct val="0"/>
              </a:spcBef>
              <a:spcAft>
                <a:spcPts val="1200"/>
              </a:spcAft>
            </a:pPr>
            <a:r>
              <a:rPr lang="en-GB" b="1" dirty="0">
                <a:solidFill>
                  <a:srgbClr val="0F5494"/>
                </a:solidFill>
                <a:latin typeface="Arial" pitchFamily="34" charset="0"/>
                <a:cs typeface="Arial" pitchFamily="34" charset="0"/>
                <a:sym typeface="Futura Std Book" charset="0"/>
              </a:rPr>
              <a:t>IRS needed to meet objectives set by the Ugandan debt strategy and </a:t>
            </a:r>
            <a:r>
              <a:rPr lang="en-GB" b="1" dirty="0" err="1">
                <a:solidFill>
                  <a:srgbClr val="0F5494"/>
                </a:solidFill>
                <a:latin typeface="Arial" pitchFamily="34" charset="0"/>
                <a:cs typeface="Arial" pitchFamily="34" charset="0"/>
                <a:sym typeface="Futura Std Book" charset="0"/>
              </a:rPr>
              <a:t>concessionality</a:t>
            </a:r>
            <a:r>
              <a:rPr lang="en-GB" b="1" dirty="0">
                <a:solidFill>
                  <a:srgbClr val="0F5494"/>
                </a:solidFill>
                <a:latin typeface="Arial" pitchFamily="34" charset="0"/>
                <a:cs typeface="Arial" pitchFamily="34" charset="0"/>
                <a:sym typeface="Futura Std Book" charset="0"/>
              </a:rPr>
              <a:t> requirements in the context of IMF </a:t>
            </a:r>
            <a:r>
              <a:rPr lang="en-GB" b="1" dirty="0" smtClean="0">
                <a:solidFill>
                  <a:srgbClr val="0F5494"/>
                </a:solidFill>
                <a:latin typeface="Arial" pitchFamily="34" charset="0"/>
                <a:cs typeface="Arial" pitchFamily="34" charset="0"/>
                <a:sym typeface="Futura Std Book" charset="0"/>
              </a:rPr>
              <a:t>programme (see also previous slides: Uganda classified as ‘medium risk’ by IMF)</a:t>
            </a:r>
            <a:r>
              <a:rPr lang="en-GB" dirty="0" smtClean="0">
                <a:solidFill>
                  <a:srgbClr val="0F5494"/>
                </a:solidFill>
                <a:latin typeface="Arial" pitchFamily="34" charset="0"/>
                <a:cs typeface="Arial" pitchFamily="34" charset="0"/>
                <a:sym typeface="Futura Std Book" charset="0"/>
              </a:rPr>
              <a:t>. </a:t>
            </a:r>
            <a:endParaRPr lang="en-GB" dirty="0">
              <a:solidFill>
                <a:srgbClr val="0F5494"/>
              </a:solidFill>
              <a:latin typeface="Arial" pitchFamily="34" charset="0"/>
              <a:cs typeface="Arial" pitchFamily="34" charset="0"/>
              <a:sym typeface="Futura Std Book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0F5494"/>
                </a:solidFill>
                <a:latin typeface="Arial" pitchFamily="34" charset="0"/>
                <a:sym typeface="Futura Std Book" charset="0"/>
              </a:rPr>
              <a:t>Total project volume</a:t>
            </a:r>
            <a:r>
              <a:rPr lang="en-US" dirty="0">
                <a:solidFill>
                  <a:srgbClr val="0F5494"/>
                </a:solidFill>
                <a:latin typeface="Arial" pitchFamily="34" charset="0"/>
                <a:sym typeface="Futura Std Book" charset="0"/>
              </a:rPr>
              <a:t>: €212 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0F5494"/>
                </a:solidFill>
                <a:latin typeface="Arial" pitchFamily="34" charset="0"/>
                <a:sym typeface="Futura Std Book" charset="0"/>
              </a:rPr>
              <a:t>Grant contribution</a:t>
            </a:r>
            <a:r>
              <a:rPr lang="en-US" dirty="0">
                <a:solidFill>
                  <a:srgbClr val="0F5494"/>
                </a:solidFill>
                <a:latin typeface="Arial" pitchFamily="34" charset="0"/>
                <a:sym typeface="Futura Std Book" charset="0"/>
              </a:rPr>
              <a:t>: €14 m IRS / €8 m 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0F5494"/>
                </a:solidFill>
                <a:latin typeface="Arial" pitchFamily="34" charset="0"/>
                <a:sym typeface="Futura Std Book" charset="0"/>
              </a:rPr>
              <a:t>Involved EFIs</a:t>
            </a:r>
            <a:r>
              <a:rPr lang="en-US" dirty="0">
                <a:solidFill>
                  <a:srgbClr val="0F5494"/>
                </a:solidFill>
                <a:latin typeface="Arial" pitchFamily="34" charset="0"/>
                <a:sym typeface="Futura Std Book" charset="0"/>
              </a:rPr>
              <a:t>: </a:t>
            </a:r>
            <a:r>
              <a:rPr lang="en-US" dirty="0" err="1">
                <a:solidFill>
                  <a:srgbClr val="0F5494"/>
                </a:solidFill>
                <a:latin typeface="Arial" pitchFamily="34" charset="0"/>
                <a:sym typeface="Futura Std Book" charset="0"/>
              </a:rPr>
              <a:t>KfW</a:t>
            </a:r>
            <a:r>
              <a:rPr lang="en-US" dirty="0">
                <a:solidFill>
                  <a:srgbClr val="0F5494"/>
                </a:solidFill>
                <a:latin typeface="Arial" pitchFamily="34" charset="0"/>
                <a:sym typeface="Futura Std Book" charset="0"/>
              </a:rPr>
              <a:t>, AFD, EIB</a:t>
            </a:r>
            <a:endParaRPr lang="en-US" dirty="0">
              <a:solidFill>
                <a:srgbClr val="0F5494"/>
              </a:solidFill>
              <a:latin typeface="Arial" pitchFamily="34" charset="0"/>
              <a:cs typeface="Arial" pitchFamily="34" charset="0"/>
              <a:sym typeface="Futura Std Book" charset="0"/>
            </a:endParaRPr>
          </a:p>
        </p:txBody>
      </p:sp>
      <p:sp>
        <p:nvSpPr>
          <p:cNvPr id="4101" name="Rectangle 7"/>
          <p:cNvSpPr>
            <a:spLocks/>
          </p:cNvSpPr>
          <p:nvPr/>
        </p:nvSpPr>
        <p:spPr bwMode="auto">
          <a:xfrm>
            <a:off x="250825" y="2641600"/>
            <a:ext cx="3243263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300" b="1" dirty="0">
                <a:solidFill>
                  <a:srgbClr val="FFD624"/>
                </a:solidFill>
                <a:latin typeface="Arial" pitchFamily="34" charset="0"/>
                <a:cs typeface="Arial" pitchFamily="34" charset="0"/>
                <a:sym typeface="Futura Std Book" charset="0"/>
              </a:rPr>
              <a:t>Lake Victoria WATSAN </a:t>
            </a:r>
            <a:r>
              <a:rPr lang="en-GB" sz="3300" b="1" dirty="0" smtClean="0">
                <a:solidFill>
                  <a:srgbClr val="FFD624"/>
                </a:solidFill>
                <a:latin typeface="Arial" pitchFamily="34" charset="0"/>
                <a:cs typeface="Arial" pitchFamily="34" charset="0"/>
                <a:sym typeface="Futura Std Book" charset="0"/>
              </a:rPr>
              <a:t>Initiative (ITF)</a:t>
            </a:r>
            <a:endParaRPr lang="en-US" sz="3300" b="1" dirty="0">
              <a:solidFill>
                <a:srgbClr val="FFD624"/>
              </a:solidFill>
              <a:latin typeface="Arial" pitchFamily="34" charset="0"/>
              <a:cs typeface="Arial" pitchFamily="34" charset="0"/>
              <a:sym typeface="Futura Std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A7A6954-4D98-4A9A-826D-57B249FC70AE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19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179388" y="1163638"/>
            <a:ext cx="8856662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The impact of the instrument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68313" y="2126466"/>
            <a:ext cx="79914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200" b="1" u="sng" dirty="0" smtClean="0">
                <a:solidFill>
                  <a:srgbClr val="0F5494"/>
                </a:solidFill>
              </a:rPr>
              <a:t>Interest rate subsidy (&amp; TA)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200" b="1" dirty="0">
              <a:solidFill>
                <a:srgbClr val="0F5494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200" dirty="0">
              <a:solidFill>
                <a:srgbClr val="0F5494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200" b="1" dirty="0">
              <a:solidFill>
                <a:srgbClr val="0F5494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54807" y="3573016"/>
            <a:ext cx="0" cy="165618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754807" y="5229200"/>
            <a:ext cx="288032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754807" y="4401108"/>
            <a:ext cx="2880320" cy="324036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754807" y="3742294"/>
            <a:ext cx="2880320" cy="334778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79512" y="3573016"/>
            <a:ext cx="431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F5494"/>
                </a:solidFill>
              </a:rPr>
              <a:t>€</a:t>
            </a:r>
            <a:endParaRPr lang="en-GB" sz="1600" dirty="0">
              <a:solidFill>
                <a:srgbClr val="0F549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0352" y="5373216"/>
            <a:ext cx="108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F5494"/>
                </a:solidFill>
              </a:rPr>
              <a:t>time</a:t>
            </a:r>
            <a:endParaRPr lang="en-GB" sz="1600" dirty="0">
              <a:solidFill>
                <a:srgbClr val="0F549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2838" y="2852936"/>
            <a:ext cx="2953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u="sng" dirty="0" smtClean="0">
                <a:solidFill>
                  <a:srgbClr val="0F5494"/>
                </a:solidFill>
              </a:rPr>
              <a:t>Increase </a:t>
            </a:r>
            <a:r>
              <a:rPr lang="en-GB" sz="1600" u="sng" dirty="0" err="1" smtClean="0">
                <a:solidFill>
                  <a:srgbClr val="0F5494"/>
                </a:solidFill>
              </a:rPr>
              <a:t>concessionality</a:t>
            </a:r>
            <a:endParaRPr lang="en-GB" sz="1600" u="sng" dirty="0">
              <a:solidFill>
                <a:srgbClr val="0F5494"/>
              </a:solidFill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3347095" y="4077072"/>
            <a:ext cx="288032" cy="288032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>
              <a:solidFill>
                <a:srgbClr val="0F549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9414" y="3429000"/>
            <a:ext cx="1864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F5494"/>
                </a:solidFill>
              </a:rPr>
              <a:t>Debt servicing without grant</a:t>
            </a:r>
            <a:endParaRPr lang="en-GB" sz="1000" dirty="0">
              <a:solidFill>
                <a:srgbClr val="0F549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1423" y="4406915"/>
            <a:ext cx="16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F5494"/>
                </a:solidFill>
              </a:rPr>
              <a:t>More </a:t>
            </a:r>
            <a:r>
              <a:rPr lang="en-GB" sz="1000" dirty="0" err="1" smtClean="0">
                <a:solidFill>
                  <a:srgbClr val="0F5494"/>
                </a:solidFill>
              </a:rPr>
              <a:t>concessionality</a:t>
            </a:r>
            <a:r>
              <a:rPr lang="en-GB" sz="1000" dirty="0" smtClean="0">
                <a:solidFill>
                  <a:srgbClr val="0F5494"/>
                </a:solidFill>
              </a:rPr>
              <a:t> with grant</a:t>
            </a:r>
            <a:endParaRPr lang="en-GB" sz="1000" dirty="0">
              <a:solidFill>
                <a:srgbClr val="0F5494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754807" y="3897052"/>
            <a:ext cx="2956903" cy="1451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3715519" y="3758843"/>
            <a:ext cx="1864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F5494"/>
                </a:solidFill>
              </a:rPr>
              <a:t>IMF limits</a:t>
            </a:r>
            <a:endParaRPr lang="en-GB" sz="1000" b="1" dirty="0">
              <a:solidFill>
                <a:srgbClr val="0F549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2080" y="2852936"/>
            <a:ext cx="31677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u="sng" dirty="0" smtClean="0">
                <a:solidFill>
                  <a:srgbClr val="0F5494"/>
                </a:solidFill>
              </a:rPr>
              <a:t>Technical Assistance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600" dirty="0" smtClean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F5494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F5494"/>
                </a:solidFill>
              </a:rPr>
              <a:t>Water distribution model in peripheral urban areas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F5494"/>
                </a:solidFill>
              </a:rPr>
              <a:t>Sanitation and waste management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F5494"/>
                </a:solidFill>
              </a:rPr>
              <a:t>Water loss management </a:t>
            </a:r>
            <a:endParaRPr lang="en-GB" sz="16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744913"/>
          </a:xfrm>
        </p:spPr>
        <p:txBody>
          <a:bodyPr/>
          <a:lstStyle/>
          <a:p>
            <a:pPr marL="114300" indent="-457200" eaLnBrk="1" hangingPunct="1">
              <a:buFontTx/>
              <a:buAutoNum type="arabicPeriod"/>
            </a:pPr>
            <a:r>
              <a:rPr lang="en-GB" sz="2800" i="0" dirty="0" smtClean="0"/>
              <a:t>1. BLENDING IN THEORY: </a:t>
            </a:r>
          </a:p>
          <a:p>
            <a:pPr marL="114300" indent="-457200" eaLnBrk="1" hangingPunct="1">
              <a:buFontTx/>
              <a:buAutoNum type="arabicPeriod"/>
            </a:pPr>
            <a:r>
              <a:rPr lang="en-GB" sz="2800" i="0" dirty="0" smtClean="0"/>
              <a:t>What is blending?</a:t>
            </a:r>
          </a:p>
          <a:p>
            <a:pPr marL="457200" lvl="2" indent="0" eaLnBrk="1" hangingPunct="1"/>
            <a:r>
              <a:rPr lang="en-GB" dirty="0"/>
              <a:t>	</a:t>
            </a:r>
            <a:r>
              <a:rPr lang="en-GB" dirty="0" smtClean="0"/>
              <a:t>History, today and future</a:t>
            </a:r>
            <a:endParaRPr lang="en-GB" dirty="0"/>
          </a:p>
          <a:p>
            <a:pPr marL="457200" lvl="2" indent="0" eaLnBrk="1" hangingPunct="1"/>
            <a:endParaRPr lang="en-GB" i="0" dirty="0" smtClean="0"/>
          </a:p>
          <a:p>
            <a:pPr marL="114300" indent="-457200" eaLnBrk="1" hangingPunct="1">
              <a:buFontTx/>
              <a:buAutoNum type="arabicPeriod"/>
            </a:pPr>
            <a:r>
              <a:rPr lang="en-GB" sz="2800" i="0" dirty="0" smtClean="0"/>
              <a:t>2. BLENDING IN PRACTICE: </a:t>
            </a:r>
          </a:p>
          <a:p>
            <a:pPr marL="114300" indent="-457200" eaLnBrk="1" hangingPunct="1">
              <a:buFontTx/>
              <a:buAutoNum type="arabicPeriod"/>
            </a:pPr>
            <a:r>
              <a:rPr lang="en-GB" sz="2800" i="0" dirty="0" smtClean="0"/>
              <a:t>How do we prepare and implement 	blending projects?</a:t>
            </a:r>
          </a:p>
          <a:p>
            <a:pPr marL="457200" lvl="2" indent="0" eaLnBrk="1" hangingPunct="1"/>
            <a:r>
              <a:rPr lang="en-GB" i="0" dirty="0" smtClean="0"/>
              <a:t>	</a:t>
            </a:r>
            <a:r>
              <a:rPr lang="en-GB" dirty="0" smtClean="0"/>
              <a:t>Operational aspects</a:t>
            </a:r>
            <a:endParaRPr lang="en-GB" i="0" dirty="0" smtClean="0"/>
          </a:p>
          <a:p>
            <a:pPr marL="457200" lvl="2" indent="0" eaLnBrk="1" hangingPunct="1"/>
            <a:endParaRPr lang="en-GB" i="0" dirty="0"/>
          </a:p>
          <a:p>
            <a:pPr marL="114300" indent="-457200" eaLnBrk="1" hangingPunct="1">
              <a:buFontTx/>
              <a:buAutoNum type="arabicPeriod"/>
            </a:pPr>
            <a:endParaRPr lang="en-GB" sz="2800" i="0" dirty="0" smtClean="0"/>
          </a:p>
          <a:p>
            <a:pPr marL="457200" lvl="2" indent="0" eaLnBrk="1" hangingPunct="1"/>
            <a:endParaRPr lang="en-GB" i="0" dirty="0" smtClean="0"/>
          </a:p>
          <a:p>
            <a:pPr marL="114300" indent="-457200" eaLnBrk="1" hangingPunct="1">
              <a:buFontTx/>
              <a:buAutoNum type="arabicPeriod"/>
            </a:pPr>
            <a:endParaRPr lang="en-GB" i="0" dirty="0" smtClean="0"/>
          </a:p>
          <a:p>
            <a:pPr marL="114300" indent="-457200" eaLnBrk="1" hangingPunct="1">
              <a:buFontTx/>
              <a:buAutoNum type="arabicPeriod"/>
            </a:pPr>
            <a:endParaRPr lang="en-GB" i="0" dirty="0" smtClean="0"/>
          </a:p>
          <a:p>
            <a:pPr marL="0" indent="0" eaLnBrk="1" hangingPunct="1">
              <a:buNone/>
            </a:pPr>
            <a:endParaRPr lang="en-GB" i="0" dirty="0" smtClean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2825"/>
            <a:ext cx="2133600" cy="476250"/>
          </a:xfrm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CFC869A9-F782-4A54-8FD4-5595C85694E6}" type="slidenum">
              <a:rPr lang="en-GB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</a:t>
            </a:fld>
            <a:endParaRPr lang="en-GB" sz="14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D4F908F5-462B-4D44-B002-2C02CAAED2FB}" type="slidenum">
              <a:rPr lang="en-GB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20</a:t>
            </a:fld>
            <a:endParaRPr lang="en-GB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179512" y="1035916"/>
            <a:ext cx="8856662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With different documents &amp; inputs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725816" cy="453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6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44E2ACC-53B1-4111-AD82-59BF6A0E2206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21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-108074" y="1163638"/>
            <a:ext cx="9360594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The Facilities’ project cycle has 7 steps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287338" y="1916832"/>
            <a:ext cx="8605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u="sng" dirty="0" smtClean="0">
                <a:solidFill>
                  <a:srgbClr val="0F5494"/>
                </a:solidFill>
              </a:rPr>
              <a:t>The </a:t>
            </a:r>
            <a:r>
              <a:rPr lang="en-GB" sz="2400" u="sng" dirty="0">
                <a:solidFill>
                  <a:srgbClr val="0F5494"/>
                </a:solidFill>
              </a:rPr>
              <a:t>Blending </a:t>
            </a:r>
            <a:r>
              <a:rPr lang="en-GB" sz="2400" u="sng" dirty="0" smtClean="0">
                <a:solidFill>
                  <a:srgbClr val="0F5494"/>
                </a:solidFill>
              </a:rPr>
              <a:t>Facilities project cycle</a:t>
            </a:r>
            <a:endParaRPr lang="en-GB" sz="2400" u="sng" dirty="0">
              <a:solidFill>
                <a:srgbClr val="0F5494"/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182721890"/>
              </p:ext>
            </p:extLst>
          </p:nvPr>
        </p:nvGraphicFramePr>
        <p:xfrm>
          <a:off x="251520" y="2132112"/>
          <a:ext cx="885698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334112"/>
              </p:ext>
            </p:extLst>
          </p:nvPr>
        </p:nvGraphicFramePr>
        <p:xfrm>
          <a:off x="287338" y="3122912"/>
          <a:ext cx="8605837" cy="2937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722"/>
                <a:gridCol w="1269064"/>
                <a:gridCol w="1189754"/>
                <a:gridCol w="1150082"/>
                <a:gridCol w="1229405"/>
                <a:gridCol w="1229405"/>
                <a:gridCol w="1229405"/>
              </a:tblGrid>
              <a:tr h="94898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Identification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Preparation</a:t>
                      </a: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Peer review &amp; screening (Technical</a:t>
                      </a:r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meeting)</a:t>
                      </a:r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Board Opinion (Board meeting) &amp; Com Decision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Contracting</a:t>
                      </a: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Monitoring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Evaluation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</a:tr>
              <a:tr h="1732624"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Generating the pipeline’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ideally so there is a chance to select from multiple projects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Ensuring that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project meets criteria and info is complete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Testing the project to see if it meets all the standards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Recommend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whether to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approve the grant – and on which conditions, followed by formal COM decision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Getting going and implementing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compliance with regulations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Obtaining the right information to ‘steer’ and manage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Checking to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see if the objectives were met and feeding findings into future designs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 bwMode="auto">
          <a:xfrm>
            <a:off x="4427984" y="6021288"/>
            <a:ext cx="648072" cy="461665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BFC85A4-14CF-46A3-B978-34315D94C4F6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22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0" y="1163638"/>
            <a:ext cx="9036050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Roles: ‘who does what and how’</a:t>
            </a:r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538163" y="1752600"/>
            <a:ext cx="8605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u="sng" dirty="0">
                <a:solidFill>
                  <a:srgbClr val="0F5494"/>
                </a:solidFill>
              </a:rPr>
              <a:t>The EU Blending project cycle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474903"/>
              </p:ext>
            </p:extLst>
          </p:nvPr>
        </p:nvGraphicFramePr>
        <p:xfrm>
          <a:off x="108394" y="2348880"/>
          <a:ext cx="8928102" cy="4128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013"/>
                <a:gridCol w="1188014"/>
                <a:gridCol w="1152013"/>
                <a:gridCol w="1080018"/>
                <a:gridCol w="1044005"/>
                <a:gridCol w="1116013"/>
                <a:gridCol w="1116013"/>
                <a:gridCol w="1116013"/>
              </a:tblGrid>
              <a:tr h="801182">
                <a:tc>
                  <a:txBody>
                    <a:bodyPr/>
                    <a:lstStyle/>
                    <a:p>
                      <a:pPr algn="ctr" fontAlgn="b"/>
                      <a:endParaRPr lang="en-GB" sz="1200" b="1" u="none" strike="noStrike" dirty="0" smtClean="0"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Identification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Preparation</a:t>
                      </a: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Peer</a:t>
                      </a:r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review &amp; screening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Board Opinion</a:t>
                      </a:r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&amp; Decision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Contracting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Monitoring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Evaluation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</a:tr>
              <a:tr h="5545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 Delegation/Geo</a:t>
                      </a:r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</a:tr>
              <a:tr h="5545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DEVCO HQ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 (Geo Director)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Lead (Geo Director)</a:t>
                      </a:r>
                      <a:endParaRPr lang="en-GB" sz="1200" b="1" dirty="0"/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 (Geo Director)</a:t>
                      </a: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</a:tr>
              <a:tr h="5545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Partner FI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</a:t>
                      </a: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</a:t>
                      </a:r>
                      <a:endParaRPr lang="en-GB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</a:t>
                      </a: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</a:tr>
              <a:tr h="55451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Beneficiary</a:t>
                      </a:r>
                    </a:p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  <a:p>
                      <a:pPr marL="0" algn="ctr" defTabSz="914400" rtl="0" eaLnBrk="1" fontAlgn="b" latinLnBrk="0" hangingPunct="1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</a:tr>
              <a:tr h="5545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Member States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√</a:t>
                      </a:r>
                      <a:endParaRPr lang="en-GB" sz="1200" dirty="0"/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</a:tr>
              <a:tr h="5545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Line DGs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DEVCO C, Geo,</a:t>
                      </a:r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EEAS</a:t>
                      </a:r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COM decision</a:t>
                      </a:r>
                      <a:endParaRPr lang="en-GB" sz="1200" b="1" dirty="0"/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0FBEC06-A1CB-40DD-9AAB-B97EB647DECE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23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179388" y="1163638"/>
            <a:ext cx="8964612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Unit C3 DEVCO acts as a blending ‘hub’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4427538" y="1917700"/>
            <a:ext cx="4608512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F5494"/>
              </a:solidFill>
              <a:cs typeface="Arial" pitchFamily="34" charset="0"/>
              <a:sym typeface="Futura Std Book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F5494"/>
                </a:solidFill>
                <a:cs typeface="Arial" pitchFamily="34" charset="0"/>
                <a:sym typeface="Futura Std Book" charset="0"/>
              </a:rPr>
              <a:t>1 Secretariat of the Facilities</a:t>
            </a:r>
            <a:r>
              <a:rPr lang="en-US" dirty="0">
                <a:solidFill>
                  <a:srgbClr val="0F5494"/>
                </a:solidFill>
                <a:cs typeface="Arial" pitchFamily="34" charset="0"/>
                <a:sym typeface="Futura Std Book" charset="0"/>
              </a:rPr>
              <a:t>:  </a:t>
            </a:r>
            <a:r>
              <a:rPr lang="en-US" sz="1600" dirty="0">
                <a:solidFill>
                  <a:srgbClr val="0F5494"/>
                </a:solidFill>
                <a:cs typeface="Arial" pitchFamily="34" charset="0"/>
                <a:sym typeface="Futura Std Book" charset="0"/>
              </a:rPr>
              <a:t>(pipeline, management of the assessment process, communication, data management)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F5494"/>
              </a:solidFill>
              <a:cs typeface="Arial" pitchFamily="34" charset="0"/>
              <a:sym typeface="Futura Std Book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F5494"/>
                </a:solidFill>
                <a:cs typeface="Arial" pitchFamily="34" charset="0"/>
                <a:sym typeface="Futura Std Book" charset="0"/>
              </a:rPr>
              <a:t>2 Contracting of blended projects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F5494"/>
              </a:solidFill>
              <a:cs typeface="Arial" pitchFamily="34" charset="0"/>
              <a:sym typeface="Futura Std Book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F5494"/>
                </a:solidFill>
                <a:cs typeface="Arial" pitchFamily="34" charset="0"/>
                <a:sym typeface="Futura Std Book" charset="0"/>
              </a:rPr>
              <a:t>3 Management of other blending mechanisms: </a:t>
            </a:r>
            <a:r>
              <a:rPr lang="en-US" sz="1600" dirty="0">
                <a:solidFill>
                  <a:srgbClr val="0F5494"/>
                </a:solidFill>
                <a:cs typeface="Arial" pitchFamily="34" charset="0"/>
                <a:sym typeface="Futura Std Book" charset="0"/>
              </a:rPr>
              <a:t>(GEEREF – </a:t>
            </a:r>
            <a:r>
              <a:rPr lang="en-US" sz="1600" dirty="0" smtClean="0">
                <a:solidFill>
                  <a:srgbClr val="0F5494"/>
                </a:solidFill>
                <a:cs typeface="Arial" pitchFamily="34" charset="0"/>
                <a:sym typeface="Futura Std Book" charset="0"/>
              </a:rPr>
              <a:t>EDFI Guarantee). </a:t>
            </a:r>
            <a:r>
              <a:rPr lang="en-US" sz="1600" dirty="0">
                <a:solidFill>
                  <a:srgbClr val="0F5494"/>
                </a:solidFill>
                <a:cs typeface="Arial" pitchFamily="34" charset="0"/>
                <a:sym typeface="Futura Std Book" charset="0"/>
              </a:rPr>
              <a:t>Screening EIB projects and ACP IF.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F5494"/>
              </a:solidFill>
              <a:cs typeface="Arial" pitchFamily="34" charset="0"/>
              <a:sym typeface="Futura Std Book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F5494"/>
                </a:solidFill>
                <a:cs typeface="Arial" pitchFamily="34" charset="0"/>
                <a:sym typeface="Futura Std Book" charset="0"/>
              </a:rPr>
              <a:t>4 Thematic &amp; strategic follow-up: </a:t>
            </a:r>
            <a:r>
              <a:rPr lang="en-US" sz="1600" dirty="0">
                <a:solidFill>
                  <a:srgbClr val="0F5494"/>
                </a:solidFill>
                <a:cs typeface="Arial" pitchFamily="34" charset="0"/>
                <a:sym typeface="Futura Std Book" charset="0"/>
              </a:rPr>
              <a:t>(QSG, new developments, EU Platform..)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F5494"/>
              </a:solidFill>
              <a:cs typeface="Arial" pitchFamily="34" charset="0"/>
              <a:sym typeface="Futura Std Book" charset="0"/>
            </a:endParaRPr>
          </a:p>
          <a:p>
            <a:pPr fontAlgn="base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F5494"/>
                </a:solidFill>
                <a:cs typeface="Arial" pitchFamily="34" charset="0"/>
                <a:sym typeface="Futura Std Book" charset="0"/>
              </a:rPr>
              <a:t>	</a:t>
            </a:r>
          </a:p>
          <a:p>
            <a:pPr fontAlgn="base">
              <a:spcBef>
                <a:spcPts val="1200"/>
              </a:spcBef>
              <a:spcAft>
                <a:spcPts val="600"/>
              </a:spcAft>
              <a:defRPr/>
            </a:pPr>
            <a:endParaRPr lang="en-US" dirty="0">
              <a:solidFill>
                <a:srgbClr val="0F5494"/>
              </a:solidFill>
              <a:cs typeface="Arial" pitchFamily="34" charset="0"/>
              <a:sym typeface="Futura Std Book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F5494"/>
              </a:solidFill>
              <a:cs typeface="Arial" pitchFamily="34" charset="0"/>
              <a:sym typeface="Futura Std Book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3B3833"/>
              </a:solidFill>
              <a:cs typeface="Arial" pitchFamily="34" charset="0"/>
              <a:sym typeface="Futura Std Book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srgbClr val="3B3833"/>
              </a:solidFill>
              <a:cs typeface="Arial" pitchFamily="34" charset="0"/>
              <a:sym typeface="Futura Std Book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6013" y="4005263"/>
            <a:ext cx="1223962" cy="86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23559" name="TextBox 21"/>
          <p:cNvSpPr txBox="1">
            <a:spLocks noChangeArrowheads="1"/>
          </p:cNvSpPr>
          <p:nvPr/>
        </p:nvSpPr>
        <p:spPr bwMode="auto">
          <a:xfrm>
            <a:off x="971550" y="4038600"/>
            <a:ext cx="1439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DEVCO 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Sustainable Growth &amp; Development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584325" y="3897313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24075" y="2566988"/>
            <a:ext cx="1441450" cy="1006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23562" name="TextBox 25"/>
          <p:cNvSpPr txBox="1">
            <a:spLocks noChangeArrowheads="1"/>
          </p:cNvSpPr>
          <p:nvPr/>
        </p:nvSpPr>
        <p:spPr bwMode="auto">
          <a:xfrm>
            <a:off x="2052638" y="2781300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DIRECTOR GENERAL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736850" y="3681413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92275" y="3789363"/>
            <a:ext cx="1152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116013" y="5084763"/>
            <a:ext cx="1152525" cy="8651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23566" name="TextBox 21"/>
          <p:cNvSpPr txBox="1">
            <a:spLocks noChangeArrowheads="1"/>
          </p:cNvSpPr>
          <p:nvPr/>
        </p:nvSpPr>
        <p:spPr bwMode="auto">
          <a:xfrm>
            <a:off x="900113" y="5157788"/>
            <a:ext cx="15843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C3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Financial Instruments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584325" y="4976813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3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D4F908F5-462B-4D44-B002-2C02CAAED2FB}" type="slidenum">
              <a:rPr lang="en-GB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24</a:t>
            </a:fld>
            <a:endParaRPr lang="en-GB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179388" y="1163638"/>
            <a:ext cx="8856662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There is a new application form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060575"/>
            <a:ext cx="81470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ct val="55000"/>
              </a:spcBef>
              <a:buClr>
                <a:srgbClr val="0066CC"/>
              </a:buClr>
              <a:buFontTx/>
              <a:buNone/>
            </a:pPr>
            <a:r>
              <a:rPr lang="en-GB" sz="2800" b="1" i="0" u="sng" kern="0" dirty="0" smtClean="0">
                <a:cs typeface="Arial" pitchFamily="34" charset="0"/>
              </a:rPr>
              <a:t>Blending application form </a:t>
            </a:r>
            <a:endParaRPr lang="en-GB" sz="2800" b="1" i="0" kern="0" dirty="0" smtClean="0">
              <a:solidFill>
                <a:srgbClr val="FF0000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5000"/>
              </a:spcBef>
              <a:buClr>
                <a:srgbClr val="0066CC"/>
              </a:buClr>
              <a:buFontTx/>
              <a:buNone/>
            </a:pPr>
            <a:r>
              <a:rPr lang="en-GB" i="0" kern="0" dirty="0" smtClean="0">
                <a:cs typeface="Arial" pitchFamily="34" charset="0"/>
              </a:rPr>
              <a:t>Latest version August 2014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rgbClr val="0066CC"/>
              </a:buClr>
            </a:pPr>
            <a:r>
              <a:rPr lang="en-GB" i="0" kern="0" dirty="0" smtClean="0">
                <a:cs typeface="Arial" pitchFamily="34" charset="0"/>
              </a:rPr>
              <a:t>38 requirements in 3 main fields: Identity, Recommendation, Description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rgbClr val="0066CC"/>
              </a:buClr>
              <a:buFontTx/>
              <a:buChar char="-"/>
            </a:pPr>
            <a:r>
              <a:rPr lang="en-GB" i="0" kern="0" dirty="0" smtClean="0">
                <a:cs typeface="Arial" pitchFamily="34" charset="0"/>
              </a:rPr>
              <a:t>Annex 1: Key requirements (eligibility)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rgbClr val="0066CC"/>
              </a:buClr>
              <a:buFontTx/>
              <a:buChar char="-"/>
            </a:pPr>
            <a:r>
              <a:rPr lang="en-GB" i="0" kern="0" dirty="0" smtClean="0">
                <a:cs typeface="Arial" pitchFamily="34" charset="0"/>
              </a:rPr>
              <a:t>Annex 2: Public description of project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rgbClr val="0066CC"/>
              </a:buClr>
              <a:buFontTx/>
              <a:buChar char="-"/>
            </a:pPr>
            <a:r>
              <a:rPr lang="en-GB" i="0" kern="0" dirty="0" smtClean="0">
                <a:cs typeface="Arial" pitchFamily="34" charset="0"/>
              </a:rPr>
              <a:t>Annex 3: Contractual information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rgbClr val="0066CC"/>
              </a:buClr>
              <a:buFontTx/>
              <a:buChar char="-"/>
            </a:pPr>
            <a:r>
              <a:rPr lang="en-GB" i="0" kern="0" dirty="0" smtClean="0">
                <a:cs typeface="Arial" pitchFamily="34" charset="0"/>
              </a:rPr>
              <a:t>Annex 4: Breakdown of costs</a:t>
            </a:r>
          </a:p>
        </p:txBody>
      </p:sp>
    </p:spTree>
    <p:extLst>
      <p:ext uri="{BB962C8B-B14F-4D97-AF65-F5344CB8AC3E}">
        <p14:creationId xmlns:p14="http://schemas.microsoft.com/office/powerpoint/2010/main" val="37031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D4F908F5-462B-4D44-B002-2C02CAAED2FB}" type="slidenum">
              <a:rPr lang="en-GB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25</a:t>
            </a:fld>
            <a:endParaRPr lang="en-GB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179388" y="1163638"/>
            <a:ext cx="8856662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Its annex 1 lists the ‘must-haves’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060575"/>
            <a:ext cx="81470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ct val="55000"/>
              </a:spcBef>
              <a:buClr>
                <a:srgbClr val="0066CC"/>
              </a:buClr>
              <a:buFontTx/>
              <a:buNone/>
            </a:pPr>
            <a:r>
              <a:rPr lang="en-GB" sz="2800" b="1" i="0" u="sng" kern="0" dirty="0" smtClean="0">
                <a:cs typeface="Arial" pitchFamily="34" charset="0"/>
              </a:rPr>
              <a:t>Key requirements check-list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55000"/>
              </a:spcBef>
              <a:buClr>
                <a:srgbClr val="0066CC"/>
              </a:buClr>
              <a:buFontTx/>
              <a:buNone/>
            </a:pPr>
            <a:r>
              <a:rPr lang="en-GB" sz="2800" i="0" kern="0" dirty="0" smtClean="0">
                <a:cs typeface="Arial" pitchFamily="34" charset="0"/>
              </a:rPr>
              <a:t>12 main requirements: yes-no</a:t>
            </a:r>
          </a:p>
          <a:p>
            <a:pPr marL="0" indent="0" eaLnBrk="1" hangingPunct="1">
              <a:lnSpc>
                <a:spcPct val="90000"/>
              </a:lnSpc>
              <a:spcBef>
                <a:spcPct val="55000"/>
              </a:spcBef>
              <a:buClr>
                <a:srgbClr val="0066CC"/>
              </a:buClr>
              <a:buFontTx/>
              <a:buNone/>
            </a:pPr>
            <a:endParaRPr lang="en-GB" sz="1600" i="0" kern="0" dirty="0" smtClean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284984"/>
            <a:ext cx="42792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sz="2000" dirty="0" smtClean="0">
                <a:solidFill>
                  <a:srgbClr val="0F5494"/>
                </a:solidFill>
              </a:rPr>
              <a:t>Benefits eligible countries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sz="2000" dirty="0" smtClean="0">
                <a:solidFill>
                  <a:srgbClr val="0F5494"/>
                </a:solidFill>
              </a:rPr>
              <a:t>Consistent with EU principles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sz="2000" dirty="0" smtClean="0">
                <a:solidFill>
                  <a:srgbClr val="0F5494"/>
                </a:solidFill>
              </a:rPr>
              <a:t>ODA eligible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sz="2000" dirty="0" smtClean="0">
                <a:solidFill>
                  <a:srgbClr val="0F5494"/>
                </a:solidFill>
              </a:rPr>
              <a:t>No duplication with other operations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sz="2000" dirty="0" smtClean="0">
                <a:solidFill>
                  <a:srgbClr val="0F5494"/>
                </a:solidFill>
              </a:rPr>
              <a:t>Complementary to other ops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sz="2000" dirty="0" smtClean="0">
                <a:solidFill>
                  <a:srgbClr val="0F5494"/>
                </a:solidFill>
              </a:rPr>
              <a:t>Fulfils Facility objectives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GB" sz="2000" dirty="0">
              <a:solidFill>
                <a:srgbClr val="0F54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3275" y="3284984"/>
            <a:ext cx="45307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F5494"/>
                </a:solidFill>
              </a:rPr>
              <a:t>7. Explains use of grant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F5494"/>
                </a:solidFill>
              </a:rPr>
              <a:t>8. Technically &amp; financially sound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F5494"/>
                </a:solidFill>
              </a:rPr>
              <a:t>9. Helps leverage loans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F5494"/>
                </a:solidFill>
              </a:rPr>
              <a:t>10. Avoids distortions or replacing private financing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F5494"/>
                </a:solidFill>
              </a:rPr>
              <a:t>11. Impacts poverty alleviation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F5494"/>
                </a:solidFill>
              </a:rPr>
              <a:t>12. Justifies grant size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GB" sz="20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188AF56-747D-4783-A0DD-ABE71B6828EA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26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0" y="1163638"/>
            <a:ext cx="9036050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There is a parallel FI decision process </a:t>
            </a:r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539750" y="1008063"/>
            <a:ext cx="3095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u="sng" dirty="0" smtClean="0">
                <a:solidFill>
                  <a:srgbClr val="0F4C95"/>
                </a:solidFill>
              </a:rPr>
              <a:t>2F </a:t>
            </a:r>
            <a:r>
              <a:rPr lang="en-GB" sz="1200" b="1" u="sng" dirty="0">
                <a:solidFill>
                  <a:srgbClr val="0F4C95"/>
                </a:solidFill>
              </a:rPr>
              <a:t>BOARD OPINION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43608" y="2060848"/>
            <a:ext cx="7172672" cy="4248472"/>
            <a:chOff x="1043608" y="2060848"/>
            <a:chExt cx="7172672" cy="4248472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3347864" y="2060848"/>
              <a:ext cx="2160240" cy="504056"/>
            </a:xfrm>
            <a:prstGeom prst="roundRect">
              <a:avLst/>
            </a:prstGeom>
            <a:solidFill>
              <a:srgbClr val="BDDE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base">
                <a:spcBef>
                  <a:spcPct val="0"/>
                </a:spcBef>
                <a:spcAft>
                  <a:spcPct val="0"/>
                </a:spcAft>
              </a:pPr>
              <a:endParaRPr lang="en-GB" sz="1200" smtClean="0">
                <a:solidFill>
                  <a:srgbClr val="0F5494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91880" y="2060848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Beneficiary/Lead FI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4" name="Down Arrow 3"/>
            <p:cNvSpPr/>
            <p:nvPr/>
          </p:nvSpPr>
          <p:spPr bwMode="auto">
            <a:xfrm>
              <a:off x="3347864" y="2636912"/>
              <a:ext cx="2160240" cy="216024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base">
                <a:spcBef>
                  <a:spcPct val="0"/>
                </a:spcBef>
                <a:spcAft>
                  <a:spcPct val="0"/>
                </a:spcAft>
              </a:pPr>
              <a:endParaRPr lang="en-GB" sz="1200" smtClean="0">
                <a:solidFill>
                  <a:srgbClr val="0F5494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347864" y="2924944"/>
              <a:ext cx="2160240" cy="276999"/>
            </a:xfrm>
            <a:prstGeom prst="roundRect">
              <a:avLst/>
            </a:prstGeom>
            <a:solidFill>
              <a:srgbClr val="BDDE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base">
                <a:spcBef>
                  <a:spcPct val="0"/>
                </a:spcBef>
                <a:spcAft>
                  <a:spcPct val="0"/>
                </a:spcAft>
              </a:pPr>
              <a:endParaRPr lang="en-GB" sz="1200" smtClean="0">
                <a:solidFill>
                  <a:srgbClr val="0F5494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9000" y="2924944"/>
              <a:ext cx="2070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EU Blending Framework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3347864" y="3429437"/>
              <a:ext cx="2160240" cy="43204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base">
                <a:spcBef>
                  <a:spcPct val="0"/>
                </a:spcBef>
                <a:spcAft>
                  <a:spcPct val="0"/>
                </a:spcAft>
              </a:pPr>
              <a:endParaRPr lang="en-GB" sz="1200" smtClean="0">
                <a:solidFill>
                  <a:srgbClr val="0F5494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3421053"/>
              <a:ext cx="21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Assessment &amp; Decision making process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043608" y="3789039"/>
              <a:ext cx="2160240" cy="943439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base">
                <a:spcBef>
                  <a:spcPct val="0"/>
                </a:spcBef>
                <a:spcAft>
                  <a:spcPct val="0"/>
                </a:spcAft>
              </a:pPr>
              <a:endParaRPr lang="en-GB" sz="1200" smtClean="0">
                <a:solidFill>
                  <a:srgbClr val="0F5494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7624" y="3789040"/>
              <a:ext cx="1944216" cy="101566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srgbClr val="000000"/>
                  </a:solidFill>
                </a:rPr>
                <a:t>FIs Operation Approval Process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-Due diligence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-Board Approval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-Loan signature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562600" y="3717032"/>
              <a:ext cx="2653680" cy="1087671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base">
                <a:spcBef>
                  <a:spcPct val="0"/>
                </a:spcBef>
                <a:spcAft>
                  <a:spcPct val="0"/>
                </a:spcAft>
              </a:pPr>
              <a:endParaRPr lang="en-GB" sz="1200" smtClean="0">
                <a:solidFill>
                  <a:srgbClr val="0F5494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38800" y="3733800"/>
              <a:ext cx="2505472" cy="1015663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srgbClr val="000000"/>
                  </a:solidFill>
                </a:rPr>
                <a:t>EU Blending Framework Decision making Process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- Technical Assessment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-Board opinion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-EC decision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6" name="Straight Connector 5"/>
            <p:cNvCxnSpPr>
              <a:stCxn id="12" idx="2"/>
            </p:cNvCxnSpPr>
            <p:nvPr/>
          </p:nvCxnSpPr>
          <p:spPr bwMode="auto">
            <a:xfrm>
              <a:off x="4427984" y="3861485"/>
              <a:ext cx="0" cy="17711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203848" y="4030216"/>
              <a:ext cx="2448272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ounded Rectangle 21"/>
            <p:cNvSpPr/>
            <p:nvPr/>
          </p:nvSpPr>
          <p:spPr bwMode="auto">
            <a:xfrm>
              <a:off x="1043608" y="5024209"/>
              <a:ext cx="2160240" cy="276999"/>
            </a:xfrm>
            <a:prstGeom prst="roundRect">
              <a:avLst/>
            </a:prstGeom>
            <a:solidFill>
              <a:srgbClr val="BDDE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base">
                <a:spcBef>
                  <a:spcPct val="0"/>
                </a:spcBef>
                <a:spcAft>
                  <a:spcPct val="0"/>
                </a:spcAft>
              </a:pPr>
              <a:endParaRPr lang="en-GB" sz="1200" smtClean="0">
                <a:solidFill>
                  <a:srgbClr val="0F5494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87624" y="5024209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Financing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796136" y="5024209"/>
              <a:ext cx="2160240" cy="276999"/>
            </a:xfrm>
            <a:prstGeom prst="roundRect">
              <a:avLst/>
            </a:prstGeom>
            <a:solidFill>
              <a:srgbClr val="BDDE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base">
                <a:spcBef>
                  <a:spcPct val="0"/>
                </a:spcBef>
                <a:spcAft>
                  <a:spcPct val="0"/>
                </a:spcAft>
              </a:pPr>
              <a:endParaRPr lang="en-GB" sz="1200" smtClean="0">
                <a:solidFill>
                  <a:srgbClr val="0F5494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0152" y="5024209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EU Contribution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Left Arrow 8"/>
            <p:cNvSpPr/>
            <p:nvPr/>
          </p:nvSpPr>
          <p:spPr bwMode="auto">
            <a:xfrm>
              <a:off x="5436096" y="5024209"/>
              <a:ext cx="576064" cy="276999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base">
                <a:spcBef>
                  <a:spcPct val="0"/>
                </a:spcBef>
                <a:spcAft>
                  <a:spcPct val="0"/>
                </a:spcAft>
              </a:pPr>
              <a:endParaRPr lang="en-GB" sz="1200" smtClean="0">
                <a:solidFill>
                  <a:srgbClr val="0F5494"/>
                </a:solidFill>
              </a:endParaRPr>
            </a:p>
          </p:txBody>
        </p:sp>
        <p:sp>
          <p:nvSpPr>
            <p:cNvPr id="27" name="Left Arrow 26"/>
            <p:cNvSpPr/>
            <p:nvPr/>
          </p:nvSpPr>
          <p:spPr bwMode="auto">
            <a:xfrm rot="-10800000">
              <a:off x="2987824" y="5013176"/>
              <a:ext cx="576064" cy="276999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base">
                <a:spcBef>
                  <a:spcPct val="0"/>
                </a:spcBef>
                <a:spcAft>
                  <a:spcPct val="0"/>
                </a:spcAft>
              </a:pPr>
              <a:endParaRPr lang="en-GB" sz="1200" smtClean="0">
                <a:solidFill>
                  <a:srgbClr val="0F549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32312" y="4941168"/>
              <a:ext cx="1143744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BLENDED FINANCING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8" name="Down Arrow 17"/>
            <p:cNvSpPr/>
            <p:nvPr/>
          </p:nvSpPr>
          <p:spPr bwMode="auto">
            <a:xfrm>
              <a:off x="1979712" y="4804703"/>
              <a:ext cx="360040" cy="219506"/>
            </a:xfrm>
            <a:prstGeom prst="down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base">
                <a:spcBef>
                  <a:spcPct val="0"/>
                </a:spcBef>
                <a:spcAft>
                  <a:spcPct val="0"/>
                </a:spcAft>
              </a:pPr>
              <a:endParaRPr lang="en-GB" sz="1200" smtClean="0">
                <a:solidFill>
                  <a:srgbClr val="0F5494"/>
                </a:solidFill>
              </a:endParaRPr>
            </a:p>
          </p:txBody>
        </p:sp>
        <p:sp>
          <p:nvSpPr>
            <p:cNvPr id="31" name="Down Arrow 30"/>
            <p:cNvSpPr/>
            <p:nvPr/>
          </p:nvSpPr>
          <p:spPr bwMode="auto">
            <a:xfrm>
              <a:off x="6660232" y="4797152"/>
              <a:ext cx="360040" cy="219506"/>
            </a:xfrm>
            <a:prstGeom prst="down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base">
                <a:spcBef>
                  <a:spcPct val="0"/>
                </a:spcBef>
                <a:spcAft>
                  <a:spcPct val="0"/>
                </a:spcAft>
              </a:pPr>
              <a:endParaRPr lang="en-GB" sz="1200" smtClean="0">
                <a:solidFill>
                  <a:srgbClr val="0F549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23928" y="5847655"/>
              <a:ext cx="1143744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Other financing 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Up Arrow 18"/>
            <p:cNvSpPr/>
            <p:nvPr/>
          </p:nvSpPr>
          <p:spPr bwMode="auto">
            <a:xfrm>
              <a:off x="4211960" y="5517232"/>
              <a:ext cx="504056" cy="216024"/>
            </a:xfrm>
            <a:prstGeom prst="up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base">
                <a:spcBef>
                  <a:spcPct val="0"/>
                </a:spcBef>
                <a:spcAft>
                  <a:spcPct val="0"/>
                </a:spcAft>
              </a:pPr>
              <a:endParaRPr lang="en-GB" sz="1200" smtClean="0">
                <a:solidFill>
                  <a:srgbClr val="0F549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91880" y="2575937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srgbClr val="000000"/>
                  </a:solidFill>
                </a:rPr>
                <a:t>Proposes to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34" name="Left Arrow 33"/>
            <p:cNvSpPr/>
            <p:nvPr/>
          </p:nvSpPr>
          <p:spPr bwMode="auto">
            <a:xfrm>
              <a:off x="2895600" y="3429000"/>
              <a:ext cx="576064" cy="276999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base">
                <a:spcBef>
                  <a:spcPct val="0"/>
                </a:spcBef>
                <a:spcAft>
                  <a:spcPct val="0"/>
                </a:spcAft>
              </a:pPr>
              <a:endParaRPr lang="en-GB" sz="1200" smtClean="0">
                <a:solidFill>
                  <a:srgbClr val="0F5494"/>
                </a:solidFill>
              </a:endParaRPr>
            </a:p>
          </p:txBody>
        </p:sp>
        <p:sp>
          <p:nvSpPr>
            <p:cNvPr id="35" name="Left Arrow 34"/>
            <p:cNvSpPr/>
            <p:nvPr/>
          </p:nvSpPr>
          <p:spPr bwMode="auto">
            <a:xfrm rot="10800000">
              <a:off x="5367536" y="3429001"/>
              <a:ext cx="576064" cy="276999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fontAlgn="base">
                <a:spcBef>
                  <a:spcPct val="0"/>
                </a:spcBef>
                <a:spcAft>
                  <a:spcPct val="0"/>
                </a:spcAft>
              </a:pPr>
              <a:endParaRPr lang="en-GB" sz="1200" smtClean="0">
                <a:solidFill>
                  <a:srgbClr val="0F549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D4F908F5-462B-4D44-B002-2C02CAAED2FB}" type="slidenum">
              <a:rPr lang="en-GB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27</a:t>
            </a:fld>
            <a:endParaRPr lang="en-GB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179388" y="1163638"/>
            <a:ext cx="8856662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Responsibility is concentrated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753383"/>
              </p:ext>
            </p:extLst>
          </p:nvPr>
        </p:nvGraphicFramePr>
        <p:xfrm>
          <a:off x="344810" y="1975296"/>
          <a:ext cx="8475662" cy="4605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2454"/>
                <a:gridCol w="3024336"/>
                <a:gridCol w="3038872"/>
              </a:tblGrid>
              <a:tr h="43204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BOARD OPINION</a:t>
                      </a:r>
                    </a:p>
                  </a:txBody>
                  <a:tcPr marL="5870" marR="5870" marT="5872" marB="0" anchor="ctr">
                    <a:solidFill>
                      <a:srgbClr val="2D5E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Unit/Entity</a:t>
                      </a:r>
                    </a:p>
                  </a:txBody>
                  <a:tcPr marL="5870" marR="5870" marT="5872" marB="0" anchor="ctr">
                    <a:solidFill>
                      <a:srgbClr val="2D5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Task 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2D5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Output 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2D5EC1"/>
                    </a:solidFill>
                  </a:tcPr>
                </a:tc>
              </a:tr>
              <a:tr h="903486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8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Delegation</a:t>
                      </a:r>
                      <a:endParaRPr lang="en-GB" sz="1800" b="0" i="0" u="none" strike="noStrike" dirty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Formally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endorse project</a:t>
                      </a:r>
                      <a:endParaRPr lang="en-GB" sz="1800" b="0" i="0" u="none" strike="noStrike" dirty="0" smtClean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Letter of support from Head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of Delegation</a:t>
                      </a:r>
                      <a:endParaRPr lang="en-GB" sz="1800" b="0" i="0" u="none" strike="noStrike" dirty="0" smtClean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>
                    <a:solidFill>
                      <a:srgbClr val="FFC000"/>
                    </a:solidFill>
                  </a:tcPr>
                </a:tc>
              </a:tr>
              <a:tr h="903486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8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C3</a:t>
                      </a:r>
                      <a:endParaRPr lang="en-GB" sz="1800" b="0" i="0" u="none" strike="noStrike" dirty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Guide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lead FI to prepare final application for Board submission; prepare Board meeting</a:t>
                      </a:r>
                      <a:endParaRPr lang="en-GB" sz="1800" b="0" i="0" u="none" strike="noStrike" dirty="0" smtClean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Annotated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agenda for Board meeting chair; </a:t>
                      </a:r>
                      <a:r>
                        <a:rPr lang="en-GB" sz="1800" b="0" u="none" strike="noStrike" kern="120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Minutes of the Board meeting</a:t>
                      </a:r>
                    </a:p>
                  </a:txBody>
                  <a:tcPr marL="5870" marR="5870" marT="5872" marB="0">
                    <a:solidFill>
                      <a:srgbClr val="FFC000"/>
                    </a:solidFill>
                  </a:tcPr>
                </a:tc>
              </a:tr>
              <a:tr h="903486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8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Partner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FI</a:t>
                      </a:r>
                      <a:endParaRPr lang="en-GB" sz="1800" b="0" i="0" u="none" strike="noStrike" dirty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u="none" strike="noStrike" kern="120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 and submit final application to the Board</a:t>
                      </a:r>
                      <a:endParaRPr lang="en-GB" sz="1800" b="0" u="none" strike="noStrike" kern="1200" dirty="0">
                        <a:solidFill>
                          <a:srgbClr val="0066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0" marR="5870" marT="587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u="none" strike="noStrike" kern="120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application form</a:t>
                      </a:r>
                      <a:endParaRPr lang="en-GB" sz="1800" b="0" u="none" strike="noStrike" kern="1200" dirty="0">
                        <a:solidFill>
                          <a:srgbClr val="0066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0" marR="5870" marT="5872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3486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8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Member States (Board)</a:t>
                      </a:r>
                      <a:endParaRPr lang="en-GB" sz="1800" b="0" i="0" u="none" strike="noStrike" dirty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u="none" strike="noStrike" kern="120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and recommend</a:t>
                      </a:r>
                      <a:r>
                        <a:rPr lang="en-GB" sz="1800" b="0" u="none" strike="noStrike" kern="1200" baseline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approval, rejection or resubmission</a:t>
                      </a:r>
                      <a:endParaRPr lang="en-GB" sz="1800" b="0" u="none" strike="noStrike" kern="1200" dirty="0">
                        <a:solidFill>
                          <a:srgbClr val="0066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0" marR="5870" marT="587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800" b="0" u="none" strike="noStrike" kern="120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Comments during Board meeting</a:t>
                      </a:r>
                      <a:endParaRPr lang="en-GB" sz="1800" b="0" u="none" strike="noStrike" kern="1200" dirty="0">
                        <a:solidFill>
                          <a:srgbClr val="0066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0" marR="5870" marT="5872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D4F908F5-462B-4D44-B002-2C02CAAED2FB}" type="slidenum">
              <a:rPr lang="en-GB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28</a:t>
            </a:fld>
            <a:endParaRPr lang="en-GB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179388" y="1163638"/>
            <a:ext cx="8856662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Responsibility is shared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649446"/>
              </p:ext>
            </p:extLst>
          </p:nvPr>
        </p:nvGraphicFramePr>
        <p:xfrm>
          <a:off x="373545" y="1911031"/>
          <a:ext cx="8086887" cy="4686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1796"/>
                <a:gridCol w="2885611"/>
                <a:gridCol w="2899480"/>
              </a:tblGrid>
              <a:tr h="24135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CONTRACTING</a:t>
                      </a:r>
                    </a:p>
                  </a:txBody>
                  <a:tcPr marL="6359" marR="6359" marT="5872" marB="0" anchor="ctr">
                    <a:solidFill>
                      <a:srgbClr val="2D5E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</a:tr>
              <a:tr h="34798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Unit/Entity</a:t>
                      </a:r>
                    </a:p>
                  </a:txBody>
                  <a:tcPr marL="6359" marR="6359" marT="5872" marB="0" anchor="ctr">
                    <a:solidFill>
                      <a:srgbClr val="2D5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Task 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rgbClr val="2D5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Output 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rgbClr val="2D5EC1"/>
                    </a:solidFill>
                  </a:tcPr>
                </a:tc>
              </a:tr>
              <a:tr h="948380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6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Delegation</a:t>
                      </a:r>
                      <a:endParaRPr lang="en-GB" sz="1600" b="0" i="0" u="none" strike="noStrike" dirty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noProof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Participates</a:t>
                      </a:r>
                      <a:r>
                        <a:rPr lang="en-US" sz="1600" b="0" i="0" u="none" strike="noStrike" baseline="0" noProof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in the negotiation of the contract</a:t>
                      </a:r>
                    </a:p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baseline="0" noProof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Negotiates the Financing Agreements on behalf of HQ</a:t>
                      </a:r>
                      <a:endParaRPr lang="en-US" sz="1600" b="0" i="0" u="none" strike="noStrike" noProof="0" dirty="0" smtClean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noProof="0" dirty="0" err="1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Finalised</a:t>
                      </a:r>
                      <a:r>
                        <a:rPr lang="en-US" sz="1600" b="0" i="0" u="none" strike="noStrike" noProof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 contract</a:t>
                      </a:r>
                      <a:r>
                        <a:rPr lang="en-US" sz="1600" b="0" i="0" u="none" strike="noStrike" baseline="0" noProof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=&gt; </a:t>
                      </a:r>
                      <a:r>
                        <a:rPr lang="en-US" sz="1600" b="0" i="0" u="none" strike="noStrike" baseline="0" noProof="0" dirty="0" err="1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deconcentrated</a:t>
                      </a:r>
                      <a:r>
                        <a:rPr lang="en-US" sz="1600" b="0" i="0" u="none" strike="noStrike" baseline="0" noProof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b="0" i="0" u="none" strike="noStrike" noProof="0" dirty="0" smtClean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rgbClr val="FFC000"/>
                    </a:solidFill>
                  </a:tcPr>
                </a:tc>
              </a:tr>
              <a:tr h="873237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6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C3</a:t>
                      </a:r>
                      <a:endParaRPr lang="en-GB" sz="1600" b="0" i="0" u="none" strike="noStrike" dirty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noProof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Negotiates</a:t>
                      </a:r>
                      <a:r>
                        <a:rPr lang="en-US" sz="1600" b="0" i="0" u="none" strike="noStrike" baseline="0" noProof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and p</a:t>
                      </a:r>
                      <a:r>
                        <a:rPr lang="en-US" sz="1600" b="0" i="0" u="none" strike="noStrike" noProof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repares</a:t>
                      </a:r>
                      <a:r>
                        <a:rPr lang="en-US" sz="1600" b="0" i="0" u="none" strike="noStrike" baseline="0" noProof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the contract</a:t>
                      </a:r>
                      <a:endParaRPr lang="en-US" sz="1600" b="0" i="0" u="none" strike="noStrike" noProof="0" dirty="0" smtClean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noProof="0" dirty="0" err="1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Finalised</a:t>
                      </a:r>
                      <a:r>
                        <a:rPr lang="en-US" sz="1600" b="0" i="0" u="none" strike="noStrike" baseline="0" noProof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contract </a:t>
                      </a:r>
                      <a:endParaRPr lang="en-US" sz="1600" b="0" i="0" u="none" strike="noStrike" noProof="0" dirty="0" smtClean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rgbClr val="FFC000"/>
                    </a:solidFill>
                  </a:tcPr>
                </a:tc>
              </a:tr>
              <a:tr h="873237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6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Partner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FI</a:t>
                      </a:r>
                      <a:endParaRPr lang="en-GB" sz="1600" b="0" i="0" u="none" strike="noStrike" dirty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baseline="0" noProof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Negotiates the contract</a:t>
                      </a:r>
                      <a:endParaRPr lang="en-US" sz="1600" b="0" i="0" u="none" strike="noStrike" noProof="0" dirty="0" smtClean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strike="noStrike" kern="1200" noProof="0" dirty="0" err="1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Finalised</a:t>
                      </a:r>
                      <a:r>
                        <a:rPr lang="en-US" sz="1600" b="0" u="none" strike="noStrike" kern="1200" noProof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contract</a:t>
                      </a:r>
                      <a:r>
                        <a:rPr lang="en-US" sz="1600" b="0" u="none" strike="noStrike" kern="1200" baseline="0" noProof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(incl. signature)</a:t>
                      </a:r>
                      <a:endParaRPr lang="en-US" sz="1600" b="0" u="none" strike="noStrike" kern="1200" noProof="0" dirty="0">
                        <a:solidFill>
                          <a:srgbClr val="0066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9" marR="6359" marT="58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3237">
                <a:tc>
                  <a:txBody>
                    <a:bodyPr/>
                    <a:lstStyle/>
                    <a:p>
                      <a:pPr lvl="0" algn="ctr" fontAlgn="b"/>
                      <a:r>
                        <a:rPr lang="sv-SE" sz="1600" b="0" i="0" u="none" strike="noStrike" dirty="0" err="1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Geographical</a:t>
                      </a:r>
                      <a:r>
                        <a:rPr lang="sv-SE" sz="16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+ </a:t>
                      </a:r>
                      <a:r>
                        <a:rPr lang="sv-SE" sz="1600" b="0" i="0" u="none" strike="noStrike" dirty="0" err="1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FCUs</a:t>
                      </a:r>
                      <a:r>
                        <a:rPr lang="sv-SE" sz="16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600" b="0" i="0" u="none" strike="noStrike" baseline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of </a:t>
                      </a:r>
                      <a:r>
                        <a:rPr lang="sv-SE" sz="1600" b="0" i="0" u="none" strike="noStrike" baseline="0" dirty="0" err="1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geographical</a:t>
                      </a:r>
                      <a:r>
                        <a:rPr lang="sv-SE" sz="1600" b="0" i="0" u="none" strike="noStrike" baseline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directortes </a:t>
                      </a:r>
                      <a:endParaRPr lang="en-GB" sz="1600" b="0" i="0" u="none" strike="noStrike" dirty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noProof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Participate</a:t>
                      </a:r>
                      <a:r>
                        <a:rPr lang="en-US" sz="1600" b="0" i="0" u="none" strike="noStrike" baseline="0" noProof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in the negotiation of all the contracts</a:t>
                      </a:r>
                      <a:endParaRPr lang="en-US" sz="1600" b="0" i="0" u="none" strike="noStrike" noProof="0" dirty="0" smtClean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strike="noStrike" kern="1200" noProof="0" dirty="0" err="1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Finalised</a:t>
                      </a:r>
                      <a:r>
                        <a:rPr lang="en-US" sz="1600" b="0" u="none" strike="noStrike" kern="1200" noProof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contract (incl. signature)</a:t>
                      </a:r>
                      <a:endParaRPr lang="en-US" sz="1600" b="0" u="none" strike="noStrike" kern="1200" noProof="0" dirty="0">
                        <a:solidFill>
                          <a:srgbClr val="0066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9" marR="6359" marT="5872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0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D4F908F5-462B-4D44-B002-2C02CAAED2FB}" type="slidenum">
              <a:rPr lang="en-GB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29</a:t>
            </a:fld>
            <a:endParaRPr lang="en-GB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179388" y="1163638"/>
            <a:ext cx="8856662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Responsibility is with the FI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472575"/>
              </p:ext>
            </p:extLst>
          </p:nvPr>
        </p:nvGraphicFramePr>
        <p:xfrm>
          <a:off x="373545" y="2151456"/>
          <a:ext cx="8374921" cy="4129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3780"/>
                <a:gridCol w="2988389"/>
                <a:gridCol w="3002752"/>
              </a:tblGrid>
              <a:tr h="33446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MONITORING</a:t>
                      </a:r>
                    </a:p>
                  </a:txBody>
                  <a:tcPr marL="6359" marR="6359" marT="5872" marB="0" anchor="ctr">
                    <a:solidFill>
                      <a:srgbClr val="2D5E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5870" marR="5870" marT="5872" marB="0" anchor="ctr">
                    <a:solidFill>
                      <a:srgbClr val="FFC000"/>
                    </a:solidFill>
                  </a:tcPr>
                </a:tc>
              </a:tr>
              <a:tr h="2787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Unit/Entity</a:t>
                      </a:r>
                    </a:p>
                  </a:txBody>
                  <a:tcPr marL="6359" marR="6359" marT="5872" marB="0" anchor="ctr">
                    <a:solidFill>
                      <a:srgbClr val="2D5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Task 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rgbClr val="2D5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Output 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rgbClr val="2D5EC1"/>
                    </a:solidFill>
                  </a:tcPr>
                </a:tc>
              </a:tr>
              <a:tr h="1393722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6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Delegation /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Geo Reg.</a:t>
                      </a:r>
                      <a:endParaRPr lang="en-GB" sz="1600" b="0" i="0" u="none" strike="noStrike" dirty="0" smtClean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Receive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and approve periodic reports from lead FI, ensure appropriate monitoring and progress. </a:t>
                      </a:r>
                    </a:p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i="0" u="none" strike="noStrike" baseline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Initiates proposals for ROM projects </a:t>
                      </a:r>
                      <a:endParaRPr lang="en-GB" sz="1600" b="0" i="0" u="none" strike="noStrike" dirty="0" smtClean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6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Corrective actions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i="0" u="none" strike="noStrike" dirty="0" smtClean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Inclusion of results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in Blending Facility annual reports)</a:t>
                      </a:r>
                      <a:endParaRPr lang="en-GB" sz="1600" b="0" i="0" u="none" strike="noStrike" dirty="0" smtClean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rgbClr val="FFC000"/>
                    </a:solidFill>
                  </a:tcPr>
                </a:tc>
              </a:tr>
              <a:tr h="1066340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6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DEVCO </a:t>
                      </a:r>
                      <a:r>
                        <a:rPr lang="en-GB" sz="1600" b="0" i="0" u="none" strike="noStrike" dirty="0" err="1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geographicals</a:t>
                      </a:r>
                      <a:endParaRPr lang="en-GB" sz="1600" b="0" i="0" u="none" strike="noStrike" dirty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i="0" u="none" strike="noStrike" baseline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Participates in the selection of projects to be proposed for the ROM </a:t>
                      </a:r>
                      <a:endParaRPr lang="en-GB" sz="1600" b="0" i="0" u="none" strike="noStrike" dirty="0" smtClean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ROM reports</a:t>
                      </a:r>
                    </a:p>
                  </a:txBody>
                  <a:tcPr marL="6359" marR="6359" marT="5872" marB="0" anchor="ctr">
                    <a:solidFill>
                      <a:srgbClr val="FFC000"/>
                    </a:solidFill>
                  </a:tcPr>
                </a:tc>
              </a:tr>
              <a:tr h="931005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600" b="0" i="0" u="none" strike="noStrike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Lead 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FI</a:t>
                      </a:r>
                      <a:endParaRPr lang="en-GB" sz="1600" b="0" i="0" u="none" strike="noStrike" dirty="0">
                        <a:solidFill>
                          <a:srgbClr val="0066FF"/>
                        </a:solidFill>
                        <a:effectLst/>
                        <a:latin typeface="+mn-lt"/>
                      </a:endParaRPr>
                    </a:p>
                  </a:txBody>
                  <a:tcPr marL="6359" marR="6359" marT="58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u="none" strike="noStrike" kern="120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  <a:r>
                        <a:rPr lang="en-GB" sz="1600" b="0" u="none" strike="noStrike" kern="1200" baseline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responsibility for monitoring and reporting according to contractual obligations</a:t>
                      </a:r>
                      <a:endParaRPr lang="en-GB" sz="1600" b="0" u="none" strike="noStrike" kern="1200" dirty="0">
                        <a:solidFill>
                          <a:srgbClr val="0066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9" marR="6359" marT="58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u="none" strike="noStrike" kern="120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 monitoring</a:t>
                      </a:r>
                      <a:r>
                        <a:rPr lang="en-GB" sz="1600" b="0" u="none" strike="noStrike" kern="1200" baseline="0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progress reports</a:t>
                      </a:r>
                      <a:endParaRPr lang="en-GB" sz="1600" b="0" u="none" strike="noStrike" kern="1200" dirty="0">
                        <a:solidFill>
                          <a:srgbClr val="0066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9" marR="6359" marT="587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9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A7A6954-4D98-4A9A-826D-57B249FC70AE}" type="slidenum">
              <a:rPr lang="en-GB" smtClean="0">
                <a:latin typeface="Arial" pitchFamily="34" charset="0"/>
              </a:rPr>
              <a:pPr/>
              <a:t>3</a:t>
            </a:fld>
            <a:endParaRPr lang="en-GB" smtClean="0">
              <a:latin typeface="Arial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921000098"/>
              </p:ext>
            </p:extLst>
          </p:nvPr>
        </p:nvGraphicFramePr>
        <p:xfrm>
          <a:off x="1447800" y="2057400"/>
          <a:ext cx="6264696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9388" y="1163638"/>
            <a:ext cx="8856662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There are 3 major global fund flows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5671066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ODA is a modest share of total &lt;20%</a:t>
            </a:r>
            <a:endParaRPr lang="en-IE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F91EE-79F4-4FF1-959E-ECF43DC813C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0"/>
            <a:ext cx="819150" cy="11525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000375"/>
            <a:ext cx="9525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83" y="4991100"/>
            <a:ext cx="963083" cy="866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357562"/>
            <a:ext cx="1029381" cy="847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4950" y="1524000"/>
            <a:ext cx="5924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dirty="0" smtClean="0">
                <a:solidFill>
                  <a:schemeClr val="accent2"/>
                </a:solidFill>
              </a:rPr>
              <a:t>Thank you</a:t>
            </a:r>
            <a:endParaRPr lang="en-IE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A7A6954-4D98-4A9A-826D-57B249FC70AE}" type="slidenum">
              <a:rPr lang="en-GB" smtClean="0">
                <a:latin typeface="Arial" pitchFamily="34" charset="0"/>
              </a:rPr>
              <a:pPr/>
              <a:t>4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08520" y="1163638"/>
            <a:ext cx="9252520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(Though ODA more important for some)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487" t="6776" r="2194" b="2706"/>
          <a:stretch/>
        </p:blipFill>
        <p:spPr>
          <a:xfrm>
            <a:off x="107504" y="1916832"/>
            <a:ext cx="8928991" cy="44157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5661248"/>
            <a:ext cx="2809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ORANGE COUNTRIES ODA&gt;70% OF INFLOWS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4814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A7A6954-4D98-4A9A-826D-57B249FC70AE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0" y="1163638"/>
            <a:ext cx="9036050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The flows used to operate in ‘silos’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68313" y="1916832"/>
            <a:ext cx="79914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200" b="1" dirty="0" smtClean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200" b="1" dirty="0" smtClean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200" b="1" dirty="0" smtClean="0">
                <a:solidFill>
                  <a:srgbClr val="0F5494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200" b="1" dirty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200" dirty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200" b="1" dirty="0">
              <a:solidFill>
                <a:srgbClr val="0F5494"/>
              </a:solidFill>
            </a:endParaRPr>
          </a:p>
        </p:txBody>
      </p:sp>
      <p:pic>
        <p:nvPicPr>
          <p:cNvPr id="7" name="Picture 6" descr="http://www.dairyconsultant.co.uk/images/milk_silos_desig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1"/>
          <a:stretch/>
        </p:blipFill>
        <p:spPr bwMode="auto">
          <a:xfrm>
            <a:off x="2428875" y="1916832"/>
            <a:ext cx="4286250" cy="2559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4708525"/>
            <a:ext cx="1224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PRIVATE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Remittances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F5494"/>
                </a:solidFill>
              </a:rPr>
              <a:t>Individuals (mostly)</a:t>
            </a:r>
            <a:endParaRPr lang="en-GB" sz="1200" b="1" dirty="0">
              <a:solidFill>
                <a:srgbClr val="0F54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4708525"/>
            <a:ext cx="1368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PRIVATE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Foreign Direct Investment FDI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F5494"/>
                </a:solidFill>
              </a:rPr>
              <a:t>Businesses &amp; fund managers &amp; investors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708525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OFFICIAL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Loans &amp; investments, concessional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F5494"/>
                </a:solidFill>
              </a:rPr>
              <a:t>THE IFIs and FIs</a:t>
            </a:r>
            <a:endParaRPr lang="en-GB" sz="1200" b="1" dirty="0">
              <a:solidFill>
                <a:srgbClr val="0F549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4708525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OFFICIAL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Grants, debt relief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b="1" dirty="0" smtClean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F5494"/>
                </a:solidFill>
              </a:rPr>
              <a:t>‘Donors’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2020" y="2980333"/>
            <a:ext cx="7560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F5494"/>
                </a:solidFill>
              </a:rPr>
              <a:t>ODA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F5494"/>
                </a:solidFill>
              </a:rPr>
              <a:t>loans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2980333"/>
            <a:ext cx="7560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F5494"/>
                </a:solidFill>
              </a:rPr>
              <a:t>ODA </a:t>
            </a:r>
            <a:r>
              <a:rPr lang="en-GB" sz="1400" dirty="0" smtClean="0">
                <a:solidFill>
                  <a:srgbClr val="0F5494"/>
                </a:solidFill>
              </a:rPr>
              <a:t>grants</a:t>
            </a:r>
            <a:endParaRPr lang="en-GB" sz="1600" dirty="0" smtClean="0">
              <a:solidFill>
                <a:srgbClr val="0F549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1900" y="2980333"/>
            <a:ext cx="75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F5494"/>
                </a:solidFill>
              </a:rPr>
              <a:t>FDI</a:t>
            </a:r>
            <a:endParaRPr lang="en-GB" sz="2000" dirty="0">
              <a:solidFill>
                <a:srgbClr val="0F549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306337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REMITTANCES</a:t>
            </a: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72" y="2708920"/>
            <a:ext cx="18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F5494"/>
                </a:solidFill>
              </a:rPr>
              <a:t>‘SEPARATE WORLDS’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F5494"/>
                </a:solidFill>
              </a:rPr>
              <a:t>Objectives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F5494"/>
                </a:solidFill>
              </a:rPr>
              <a:t>Operations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F5494"/>
                </a:solidFill>
              </a:rPr>
              <a:t>Procedures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F5494"/>
                </a:solidFill>
              </a:rPr>
              <a:t>Beneficiaries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F5494"/>
                </a:solidFill>
              </a:rPr>
              <a:t>Etc.</a:t>
            </a:r>
            <a:endParaRPr lang="en-GB" sz="16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dairyconsultant.co.uk/images/milk_silos_desig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1"/>
          <a:stretch/>
        </p:blipFill>
        <p:spPr bwMode="auto">
          <a:xfrm>
            <a:off x="2716907" y="2272030"/>
            <a:ext cx="4286250" cy="2559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A7A6954-4D98-4A9A-826D-57B249FC70AE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6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17748" y="1816418"/>
            <a:ext cx="9252520" cy="436562"/>
          </a:xfrm>
        </p:spPr>
        <p:txBody>
          <a:bodyPr/>
          <a:lstStyle/>
          <a:p>
            <a:pPr indent="0" algn="ctr" eaLnBrk="1" hangingPunct="1"/>
            <a:r>
              <a:rPr lang="en-GB" sz="2000" dirty="0" smtClean="0"/>
              <a:t>Blending is one such new development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5063723"/>
            <a:ext cx="1224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PRIVATE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Remittances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F5494"/>
                </a:solidFill>
              </a:rPr>
              <a:t>Individuals (mostly)</a:t>
            </a:r>
            <a:endParaRPr lang="en-GB" sz="1200" b="1" dirty="0">
              <a:solidFill>
                <a:srgbClr val="0F549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4708525"/>
            <a:ext cx="1368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PRIVATE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Foreign Direct Investment FDI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F5494"/>
                </a:solidFill>
              </a:rPr>
              <a:t>Businesses &amp; fund managers &amp; investors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5063723"/>
            <a:ext cx="1224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OFFICIAL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Loans &amp; investments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F5494"/>
                </a:solidFill>
              </a:rPr>
              <a:t>THE IFIs and FIs</a:t>
            </a:r>
            <a:endParaRPr lang="en-GB" sz="1200" b="1" dirty="0">
              <a:solidFill>
                <a:srgbClr val="0F549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5063723"/>
            <a:ext cx="1224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OFFICIAL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Grants, debt relief, concessional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F5494"/>
                </a:solidFill>
              </a:rPr>
              <a:t>‘Donors’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0052" y="3335531"/>
            <a:ext cx="7560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F5494"/>
                </a:solidFill>
              </a:rPr>
              <a:t>ODA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F5494"/>
                </a:solidFill>
              </a:rPr>
              <a:t>loans</a:t>
            </a:r>
            <a:endParaRPr lang="en-GB" sz="1400" dirty="0">
              <a:solidFill>
                <a:srgbClr val="0F549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3335531"/>
            <a:ext cx="7560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F5494"/>
                </a:solidFill>
              </a:rPr>
              <a:t>ODA </a:t>
            </a:r>
            <a:r>
              <a:rPr lang="en-GB" sz="1400" dirty="0" smtClean="0">
                <a:solidFill>
                  <a:srgbClr val="0F5494"/>
                </a:solidFill>
              </a:rPr>
              <a:t>grants</a:t>
            </a:r>
            <a:endParaRPr lang="en-GB" sz="1600" dirty="0" smtClean="0">
              <a:solidFill>
                <a:srgbClr val="0F549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9932" y="3335531"/>
            <a:ext cx="75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F5494"/>
                </a:solidFill>
              </a:rPr>
              <a:t>FDI</a:t>
            </a:r>
            <a:endParaRPr lang="en-GB" sz="2000" dirty="0">
              <a:solidFill>
                <a:srgbClr val="0F549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1760" y="3418572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F5494"/>
                </a:solidFill>
              </a:rPr>
              <a:t>REMITTANCES</a:t>
            </a:r>
            <a:endParaRPr lang="en-GB" sz="1200" dirty="0">
              <a:solidFill>
                <a:srgbClr val="0F5494"/>
              </a:solidFill>
            </a:endParaRPr>
          </a:p>
        </p:txBody>
      </p:sp>
      <p:sp>
        <p:nvSpPr>
          <p:cNvPr id="16" name="Left-Right Arrow 15"/>
          <p:cNvSpPr/>
          <p:nvPr/>
        </p:nvSpPr>
        <p:spPr bwMode="auto">
          <a:xfrm>
            <a:off x="2829111" y="2560062"/>
            <a:ext cx="1742889" cy="409178"/>
          </a:xfrm>
          <a:prstGeom prst="left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>
              <a:solidFill>
                <a:srgbClr val="0F5494"/>
              </a:solidFill>
            </a:endParaRPr>
          </a:p>
        </p:txBody>
      </p:sp>
      <p:sp>
        <p:nvSpPr>
          <p:cNvPr id="17" name="Left-Right Arrow 16"/>
          <p:cNvSpPr/>
          <p:nvPr/>
        </p:nvSpPr>
        <p:spPr bwMode="auto">
          <a:xfrm>
            <a:off x="4139952" y="2920102"/>
            <a:ext cx="1512168" cy="504056"/>
          </a:xfrm>
          <a:prstGeom prst="left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>
              <a:solidFill>
                <a:srgbClr val="0F5494"/>
              </a:solidFill>
            </a:endParaRPr>
          </a:p>
        </p:txBody>
      </p:sp>
      <p:sp>
        <p:nvSpPr>
          <p:cNvPr id="18" name="Left-Right Arrow 17"/>
          <p:cNvSpPr/>
          <p:nvPr/>
        </p:nvSpPr>
        <p:spPr bwMode="auto">
          <a:xfrm>
            <a:off x="5292080" y="3951084"/>
            <a:ext cx="1512168" cy="409178"/>
          </a:xfrm>
          <a:prstGeom prst="left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>
              <a:solidFill>
                <a:srgbClr val="0F5494"/>
              </a:solidFill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>
            <a:off x="3068216" y="4311124"/>
            <a:ext cx="3538010" cy="409178"/>
          </a:xfrm>
          <a:prstGeom prst="left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>
              <a:solidFill>
                <a:srgbClr val="0F5494"/>
              </a:solidFill>
            </a:endParaRPr>
          </a:p>
        </p:txBody>
      </p:sp>
      <p:sp>
        <p:nvSpPr>
          <p:cNvPr id="20" name="Left-Right Arrow 19"/>
          <p:cNvSpPr/>
          <p:nvPr/>
        </p:nvSpPr>
        <p:spPr bwMode="auto">
          <a:xfrm>
            <a:off x="3851920" y="3695571"/>
            <a:ext cx="1512168" cy="520675"/>
          </a:xfrm>
          <a:prstGeom prst="left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 smtClean="0">
              <a:solidFill>
                <a:srgbClr val="0F549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7566" y="4388755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50" b="1" dirty="0" smtClean="0">
                <a:solidFill>
                  <a:srgbClr val="FF0000"/>
                </a:solidFill>
              </a:rPr>
              <a:t>Co-financing</a:t>
            </a:r>
            <a:endParaRPr lang="en-GB" sz="105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4028715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50" b="1" dirty="0" smtClean="0">
                <a:solidFill>
                  <a:srgbClr val="FF0000"/>
                </a:solidFill>
              </a:rPr>
              <a:t>Blending</a:t>
            </a:r>
            <a:endParaRPr lang="en-GB" sz="105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9912" y="3817408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50" b="1" dirty="0" smtClean="0">
                <a:solidFill>
                  <a:srgbClr val="FF0000"/>
                </a:solidFill>
              </a:rPr>
              <a:t>PPP BOT </a:t>
            </a:r>
            <a:r>
              <a:rPr lang="en-GB" sz="1050" b="1" dirty="0" err="1" smtClean="0">
                <a:solidFill>
                  <a:srgbClr val="FF0000"/>
                </a:solidFill>
              </a:rPr>
              <a:t>etc</a:t>
            </a:r>
            <a:endParaRPr lang="en-GB" sz="105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7944" y="3033630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50" b="1" dirty="0" smtClean="0">
                <a:solidFill>
                  <a:srgbClr val="FF0000"/>
                </a:solidFill>
              </a:rPr>
              <a:t>Investor funds</a:t>
            </a:r>
            <a:endParaRPr lang="en-GB" sz="105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79812" y="2626151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50" b="1" dirty="0" smtClean="0">
                <a:solidFill>
                  <a:srgbClr val="FF0000"/>
                </a:solidFill>
              </a:rPr>
              <a:t>Remittance funds</a:t>
            </a:r>
            <a:endParaRPr lang="en-GB" sz="1050" b="1" dirty="0">
              <a:solidFill>
                <a:srgbClr val="FF000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0" y="1163639"/>
            <a:ext cx="925252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indent="0" eaLnBrk="1" hangingPunct="1"/>
            <a:r>
              <a:rPr lang="en-GB" sz="3200" b="0" i="1" dirty="0" smtClean="0"/>
              <a:t>But these silos began to open &amp; overlap</a:t>
            </a:r>
          </a:p>
        </p:txBody>
      </p:sp>
    </p:spTree>
    <p:extLst>
      <p:ext uri="{BB962C8B-B14F-4D97-AF65-F5344CB8AC3E}">
        <p14:creationId xmlns:p14="http://schemas.microsoft.com/office/powerpoint/2010/main" val="36234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A7A6954-4D98-4A9A-826D-57B249FC70AE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7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-36512" y="1163638"/>
            <a:ext cx="9252520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EU: Blending also reflects specific goals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68313" y="1916832"/>
            <a:ext cx="828015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200" b="1" dirty="0">
              <a:solidFill>
                <a:srgbClr val="0F5494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sz="2200" b="1" dirty="0" smtClean="0">
                <a:solidFill>
                  <a:srgbClr val="0F5494"/>
                </a:solidFill>
              </a:rPr>
              <a:t>FINANCIAL: </a:t>
            </a:r>
            <a:r>
              <a:rPr lang="en-GB" sz="2200" dirty="0" smtClean="0">
                <a:solidFill>
                  <a:srgbClr val="0F5494"/>
                </a:solidFill>
              </a:rPr>
              <a:t>mobilize public and private resources for enhanced development impact and do more with less (financial constraints)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sz="2200" b="1" dirty="0" smtClean="0">
                <a:solidFill>
                  <a:srgbClr val="0F5494"/>
                </a:solidFill>
              </a:rPr>
              <a:t>NON-FINANCIAL: </a:t>
            </a:r>
            <a:r>
              <a:rPr lang="en-GB" sz="2200" dirty="0" smtClean="0">
                <a:solidFill>
                  <a:srgbClr val="0F5494"/>
                </a:solidFill>
              </a:rPr>
              <a:t>improve project sustainability quality, innovation, targeting and speed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sz="2200" b="1" dirty="0" smtClean="0">
                <a:solidFill>
                  <a:srgbClr val="0F5494"/>
                </a:solidFill>
              </a:rPr>
              <a:t>POLICY: </a:t>
            </a:r>
            <a:r>
              <a:rPr lang="en-GB" sz="2200" dirty="0" smtClean="0">
                <a:solidFill>
                  <a:srgbClr val="0F5494"/>
                </a:solidFill>
              </a:rPr>
              <a:t>support reforms in line with EU policies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sz="2200" b="1" dirty="0" smtClean="0">
                <a:solidFill>
                  <a:srgbClr val="0F5494"/>
                </a:solidFill>
              </a:rPr>
              <a:t>AID EFFECTIVENESS: </a:t>
            </a:r>
            <a:r>
              <a:rPr lang="en-GB" sz="2200" dirty="0" smtClean="0">
                <a:solidFill>
                  <a:srgbClr val="0F5494"/>
                </a:solidFill>
              </a:rPr>
              <a:t>improve cooperation between European and non-European aid actors (donors and financial institutions)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sz="2200" b="1" dirty="0" smtClean="0">
                <a:solidFill>
                  <a:srgbClr val="0F5494"/>
                </a:solidFill>
              </a:rPr>
              <a:t>VISIBILITY: </a:t>
            </a:r>
            <a:r>
              <a:rPr lang="en-GB" sz="2200" dirty="0" smtClean="0">
                <a:solidFill>
                  <a:srgbClr val="0F5494"/>
                </a:solidFill>
              </a:rPr>
              <a:t>provide more visibility for EU development funding</a:t>
            </a:r>
            <a:endParaRPr lang="en-GB" sz="2200" b="1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A7A6954-4D98-4A9A-826D-57B249FC70AE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8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179388" y="1163638"/>
            <a:ext cx="8856662" cy="936625"/>
          </a:xfrm>
        </p:spPr>
        <p:txBody>
          <a:bodyPr/>
          <a:lstStyle/>
          <a:p>
            <a:pPr indent="0" eaLnBrk="1" hangingPunct="1"/>
            <a:r>
              <a:rPr lang="en-GB" dirty="0"/>
              <a:t>B</a:t>
            </a:r>
            <a:r>
              <a:rPr lang="en-GB" dirty="0" smtClean="0"/>
              <a:t>lending is defined as …..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68313" y="2132856"/>
            <a:ext cx="820814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200" b="1" dirty="0">
                <a:solidFill>
                  <a:srgbClr val="0F5494"/>
                </a:solidFill>
              </a:rPr>
              <a:t>THE STRATEGIC </a:t>
            </a:r>
            <a:r>
              <a:rPr lang="en-GB" sz="2200" b="1" dirty="0" smtClean="0">
                <a:solidFill>
                  <a:srgbClr val="0F5494"/>
                </a:solidFill>
              </a:rPr>
              <a:t>USE OF A LIMITED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200" b="1" dirty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200" b="1" dirty="0" smtClean="0">
                <a:solidFill>
                  <a:srgbClr val="0F5494"/>
                </a:solidFill>
              </a:rPr>
              <a:t>AMOUNT OF </a:t>
            </a:r>
            <a:r>
              <a:rPr lang="en-GB" sz="2200" b="1" dirty="0" smtClean="0">
                <a:solidFill>
                  <a:srgbClr val="00B050"/>
                </a:solidFill>
              </a:rPr>
              <a:t>GRANTS</a:t>
            </a:r>
            <a:r>
              <a:rPr lang="en-GB" sz="2200" b="1" dirty="0" smtClean="0">
                <a:solidFill>
                  <a:srgbClr val="0F5494"/>
                </a:solidFill>
              </a:rPr>
              <a:t> TO MOBILISE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200" b="1" dirty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200" b="1" dirty="0" smtClean="0">
                <a:solidFill>
                  <a:srgbClr val="0F5494"/>
                </a:solidFill>
              </a:rPr>
              <a:t>FINANCING FROM PARTNER FIs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200" b="1" dirty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200" b="1" dirty="0" smtClean="0">
                <a:solidFill>
                  <a:srgbClr val="0F5494"/>
                </a:solidFill>
              </a:rPr>
              <a:t>AND ENHANCE THE DEVELOPMENT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200" b="1" dirty="0">
              <a:solidFill>
                <a:srgbClr val="0F5494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200" b="1" dirty="0" smtClean="0">
                <a:solidFill>
                  <a:srgbClr val="0F5494"/>
                </a:solidFill>
              </a:rPr>
              <a:t>IMPACT OF INVESTMENT PROJECTS</a:t>
            </a: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539552" y="5229200"/>
            <a:ext cx="2016621" cy="1509109"/>
            <a:chOff x="3059832" y="3965576"/>
            <a:chExt cx="2190750" cy="1716087"/>
          </a:xfrm>
        </p:grpSpPr>
        <p:pic>
          <p:nvPicPr>
            <p:cNvPr id="8" name="Picture 25" descr="leverag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3965576"/>
              <a:ext cx="2190750" cy="171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3862207" y="4374996"/>
              <a:ext cx="1387944" cy="73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r-BE" altLang="en-US" b="1" dirty="0" smtClean="0">
                  <a:solidFill>
                    <a:srgbClr val="FFFFFF"/>
                  </a:solidFill>
                  <a:cs typeface="Arial" pitchFamily="34" charset="0"/>
                </a:rPr>
                <a:t>LEVERAGE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r-BE" altLang="en-US" b="1" dirty="0" smtClean="0">
                  <a:solidFill>
                    <a:srgbClr val="FFFFFF"/>
                  </a:solidFill>
                  <a:cs typeface="Arial" pitchFamily="34" charset="0"/>
                </a:rPr>
                <a:t>Partner FI </a:t>
              </a:r>
              <a:r>
                <a:rPr lang="fr-BE" altLang="en-US" b="1" dirty="0" err="1" smtClean="0">
                  <a:solidFill>
                    <a:srgbClr val="FFFFFF"/>
                  </a:solidFill>
                  <a:cs typeface="Arial" pitchFamily="34" charset="0"/>
                </a:rPr>
                <a:t>funds</a:t>
              </a:r>
              <a:endParaRPr lang="en-GB" altLang="en-US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7544" y="6305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F5494"/>
                </a:solidFill>
              </a:rPr>
              <a:t>Grant</a:t>
            </a:r>
            <a:endParaRPr lang="en-GB" sz="1200" b="1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7988" y="6453188"/>
            <a:ext cx="765175" cy="2603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A7A6954-4D98-4A9A-826D-57B249FC70AE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179388" y="1268760"/>
            <a:ext cx="8964612" cy="936625"/>
          </a:xfrm>
        </p:spPr>
        <p:txBody>
          <a:bodyPr/>
          <a:lstStyle/>
          <a:p>
            <a:pPr indent="0" eaLnBrk="1" hangingPunct="1"/>
            <a:r>
              <a:rPr lang="en-GB" dirty="0" smtClean="0"/>
              <a:t>Blending activities represent a limited share of EU programmes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690980"/>
              </p:ext>
            </p:extLst>
          </p:nvPr>
        </p:nvGraphicFramePr>
        <p:xfrm>
          <a:off x="467544" y="2377708"/>
          <a:ext cx="7920879" cy="3499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4471"/>
                <a:gridCol w="1962980"/>
                <a:gridCol w="3013428"/>
              </a:tblGrid>
              <a:tr h="553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400" dirty="0">
                          <a:effectLst/>
                        </a:rPr>
                        <a:t>Funding Instrument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08" marR="52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Countries </a:t>
                      </a:r>
                      <a:r>
                        <a:rPr lang="en-GB" sz="1400" dirty="0">
                          <a:effectLst/>
                        </a:rPr>
                        <a:t>covered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08" marR="52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400" dirty="0">
                          <a:effectLst/>
                        </a:rPr>
                        <a:t>Total funding available </a:t>
                      </a:r>
                      <a:r>
                        <a:rPr lang="en-GB" sz="1400" dirty="0" smtClean="0">
                          <a:effectLst/>
                        </a:rPr>
                        <a:t>2007-2013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08" marR="52308" marT="0" marB="0"/>
                </a:tc>
              </a:tr>
              <a:tr h="1037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Neighbourhood and Partnership Instrument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08" marR="52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400" dirty="0">
                          <a:effectLst/>
                        </a:rPr>
                        <a:t>17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08" marR="52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400" dirty="0">
                          <a:effectLst/>
                        </a:rPr>
                        <a:t>€ </a:t>
                      </a:r>
                      <a:r>
                        <a:rPr lang="en-GB" sz="1400" dirty="0" smtClean="0">
                          <a:effectLst/>
                        </a:rPr>
                        <a:t>11.2 </a:t>
                      </a:r>
                      <a:r>
                        <a:rPr lang="en-GB" sz="1400" dirty="0">
                          <a:effectLst/>
                        </a:rPr>
                        <a:t>billion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08" marR="52308" marT="0" marB="0"/>
                </a:tc>
              </a:tr>
              <a:tr h="553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Development Fund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08" marR="52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400" dirty="0">
                          <a:effectLst/>
                        </a:rPr>
                        <a:t>79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08" marR="52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400" dirty="0">
                          <a:effectLst/>
                        </a:rPr>
                        <a:t>€ </a:t>
                      </a:r>
                      <a:r>
                        <a:rPr lang="en-GB" sz="1400" dirty="0" smtClean="0">
                          <a:effectLst/>
                        </a:rPr>
                        <a:t>22.68 </a:t>
                      </a:r>
                      <a:r>
                        <a:rPr lang="en-GB" sz="1400" dirty="0">
                          <a:effectLst/>
                        </a:rPr>
                        <a:t>billion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08" marR="52308" marT="0" marB="0"/>
                </a:tc>
              </a:tr>
              <a:tr h="553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Development Co-operation Instrument</a:t>
                      </a:r>
                      <a:endParaRPr lang="en-GB" sz="1400" dirty="0" smtClean="0">
                        <a:effectLst/>
                      </a:endParaRPr>
                    </a:p>
                  </a:txBody>
                  <a:tcPr marL="52308" marR="52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400" dirty="0">
                          <a:effectLst/>
                        </a:rPr>
                        <a:t>47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08" marR="52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400" dirty="0">
                          <a:effectLst/>
                        </a:rPr>
                        <a:t>€ </a:t>
                      </a:r>
                      <a:r>
                        <a:rPr lang="en-GB" sz="1400" dirty="0" smtClean="0">
                          <a:effectLst/>
                        </a:rPr>
                        <a:t>10.06 </a:t>
                      </a:r>
                      <a:r>
                        <a:rPr lang="en-GB" sz="1400" dirty="0">
                          <a:effectLst/>
                        </a:rPr>
                        <a:t>billion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08" marR="52308" marT="0" marB="0"/>
                </a:tc>
              </a:tr>
              <a:tr h="401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fr-BE" sz="1400" b="1" u="non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Thematic</a:t>
                      </a:r>
                      <a:r>
                        <a:rPr lang="fr-BE" sz="1400" b="1" u="non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instruments</a:t>
                      </a:r>
                      <a:endParaRPr lang="en-GB" sz="1400" b="1" u="non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308" marR="52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fr-B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all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08" marR="52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€ 5.6 billion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08" marR="52308" marT="0" marB="0"/>
                </a:tc>
              </a:tr>
              <a:tr h="401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en-GB" sz="1400" dirty="0" smtClean="0">
                        <a:effectLst/>
                      </a:endParaRPr>
                    </a:p>
                  </a:txBody>
                  <a:tcPr marL="52308" marR="523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08" marR="52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€49.5 billion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08" marR="52308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04470"/>
              </p:ext>
            </p:extLst>
          </p:nvPr>
        </p:nvGraphicFramePr>
        <p:xfrm>
          <a:off x="755576" y="5977005"/>
          <a:ext cx="7345188" cy="51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5188"/>
              </a:tblGrid>
              <a:tr h="453944"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 blending approvals 2007-2013: €1.6 billion (3% of total EU programmes), so far financed out 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of regional programmes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78" marR="91478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1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2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92</TotalTime>
  <Words>1661</Words>
  <Application>Microsoft Office PowerPoint</Application>
  <PresentationFormat>On-screen Show (4:3)</PresentationFormat>
  <Paragraphs>452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</vt:lpstr>
      <vt:lpstr>PowerPoint Presentation</vt:lpstr>
      <vt:lpstr>PowerPoint Presentation</vt:lpstr>
      <vt:lpstr>There are 3 major global fund flows   </vt:lpstr>
      <vt:lpstr>(Though ODA more important for some)</vt:lpstr>
      <vt:lpstr>The flows used to operate in ‘silos’</vt:lpstr>
      <vt:lpstr>Blending is one such new development</vt:lpstr>
      <vt:lpstr>EU: Blending also reflects specific goals</vt:lpstr>
      <vt:lpstr>Blending is defined as …..</vt:lpstr>
      <vt:lpstr>Blending activities represent a limited share of EU programmes </vt:lpstr>
      <vt:lpstr>So far, blending takes one of 5 forms </vt:lpstr>
      <vt:lpstr> Though 2 of these are still small</vt:lpstr>
      <vt:lpstr>Blending has a broad legal basis</vt:lpstr>
      <vt:lpstr>PowerPoint Presentation</vt:lpstr>
      <vt:lpstr>Blending framework: 7 facilities </vt:lpstr>
      <vt:lpstr>With different ages, focus &amp; volumes</vt:lpstr>
      <vt:lpstr> The bulk has gone to energy &amp; transport</vt:lpstr>
      <vt:lpstr>PowerPoint Presentation</vt:lpstr>
      <vt:lpstr>PowerPoint Presentation</vt:lpstr>
      <vt:lpstr>The impact of the instrument</vt:lpstr>
      <vt:lpstr>With different documents &amp; inputs</vt:lpstr>
      <vt:lpstr>The Facilities’ project cycle has 7 steps</vt:lpstr>
      <vt:lpstr>Roles: ‘who does what and how’</vt:lpstr>
      <vt:lpstr>Unit C3 DEVCO acts as a blending ‘hub’</vt:lpstr>
      <vt:lpstr>There is a new application form</vt:lpstr>
      <vt:lpstr>Its annex 1 lists the ‘must-haves’</vt:lpstr>
      <vt:lpstr>There is a parallel FI decision process </vt:lpstr>
      <vt:lpstr>Responsibility is concentrated</vt:lpstr>
      <vt:lpstr>Responsibility is shared</vt:lpstr>
      <vt:lpstr>Responsibility is with the FI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SAINTRAINT Antoine (DEVCO)</dc:creator>
  <cp:lastModifiedBy>SAINTRAINT Antoine (DEVCO)</cp:lastModifiedBy>
  <cp:revision>7</cp:revision>
  <dcterms:created xsi:type="dcterms:W3CDTF">2015-05-11T12:18:09Z</dcterms:created>
  <dcterms:modified xsi:type="dcterms:W3CDTF">2015-05-12T09:29:42Z</dcterms:modified>
</cp:coreProperties>
</file>