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59" r:id="rId3"/>
    <p:sldId id="347" r:id="rId4"/>
    <p:sldId id="281" r:id="rId5"/>
    <p:sldId id="306" r:id="rId6"/>
    <p:sldId id="307" r:id="rId7"/>
    <p:sldId id="302" r:id="rId8"/>
    <p:sldId id="308" r:id="rId9"/>
    <p:sldId id="360" r:id="rId10"/>
    <p:sldId id="309" r:id="rId11"/>
    <p:sldId id="352" r:id="rId12"/>
    <p:sldId id="353" r:id="rId13"/>
    <p:sldId id="354" r:id="rId14"/>
    <p:sldId id="334" r:id="rId15"/>
    <p:sldId id="335" r:id="rId16"/>
    <p:sldId id="330" r:id="rId17"/>
    <p:sldId id="336" r:id="rId18"/>
    <p:sldId id="257" r:id="rId19"/>
    <p:sldId id="350" r:id="rId20"/>
    <p:sldId id="297" r:id="rId21"/>
    <p:sldId id="355" r:id="rId22"/>
    <p:sldId id="356" r:id="rId23"/>
    <p:sldId id="357" r:id="rId24"/>
    <p:sldId id="260" r:id="rId25"/>
    <p:sldId id="35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62" autoAdjust="0"/>
    <p:restoredTop sz="74728" autoAdjust="0"/>
  </p:normalViewPr>
  <p:slideViewPr>
    <p:cSldViewPr snapToGrid="0">
      <p:cViewPr varScale="1">
        <p:scale>
          <a:sx n="66" d="100"/>
          <a:sy n="66" d="100"/>
        </p:scale>
        <p:origin x="98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8D3BF1-F81D-472C-AA38-A2B047ADABBB}" type="datetimeFigureOut">
              <a:rPr lang="en-US" smtClean="0"/>
              <a:t>5/18/2015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056A93-DA44-44A8-B786-CADDBD8D1377}" type="slidenum">
              <a:rPr lang="en-US" smtClean="0"/>
              <a:t>‹#›</a:t>
            </a:fld>
            <a:endParaRPr lang="en-US"/>
          </a:p>
        </p:txBody>
      </p:sp>
    </p:spTree>
    <p:extLst>
      <p:ext uri="{BB962C8B-B14F-4D97-AF65-F5344CB8AC3E}">
        <p14:creationId xmlns:p14="http://schemas.microsoft.com/office/powerpoint/2010/main" val="1221344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B25C9CA9-CAC7-4AEB-8011-F3E45F943F1F}" type="slidenum">
              <a:rPr lang="fr-CA" smtClean="0"/>
              <a:pPr/>
              <a:t>4</a:t>
            </a:fld>
            <a:endParaRPr lang="fr-CA"/>
          </a:p>
        </p:txBody>
      </p:sp>
    </p:spTree>
    <p:extLst>
      <p:ext uri="{BB962C8B-B14F-4D97-AF65-F5344CB8AC3E}">
        <p14:creationId xmlns:p14="http://schemas.microsoft.com/office/powerpoint/2010/main" val="2752449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056A93-DA44-44A8-B786-CADDBD8D1377}" type="slidenum">
              <a:rPr lang="en-US" smtClean="0"/>
              <a:t>10</a:t>
            </a:fld>
            <a:endParaRPr lang="en-US"/>
          </a:p>
        </p:txBody>
      </p:sp>
    </p:spTree>
    <p:extLst>
      <p:ext uri="{BB962C8B-B14F-4D97-AF65-F5344CB8AC3E}">
        <p14:creationId xmlns:p14="http://schemas.microsoft.com/office/powerpoint/2010/main" val="3628634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Header Placeholder 4"/>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Introduction and summary</a:t>
            </a:r>
          </a:p>
        </p:txBody>
      </p:sp>
    </p:spTree>
    <p:extLst>
      <p:ext uri="{BB962C8B-B14F-4D97-AF65-F5344CB8AC3E}">
        <p14:creationId xmlns:p14="http://schemas.microsoft.com/office/powerpoint/2010/main" val="357938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9A5936-58BE-4ABC-8BB5-B8B599901863}"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2131734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936-58BE-4ABC-8BB5-B8B599901863}"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3096945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936-58BE-4ABC-8BB5-B8B599901863}"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349243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936-58BE-4ABC-8BB5-B8B599901863}"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357257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9A5936-58BE-4ABC-8BB5-B8B599901863}"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391356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9A5936-58BE-4ABC-8BB5-B8B599901863}"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280165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9A5936-58BE-4ABC-8BB5-B8B599901863}" type="datetimeFigureOut">
              <a:rPr lang="en-US" smtClean="0"/>
              <a:t>5/18/2015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3738059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9A5936-58BE-4ABC-8BB5-B8B599901863}" type="datetimeFigureOut">
              <a:rPr lang="en-US" smtClean="0"/>
              <a:t>5/18/2015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21846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9A5936-58BE-4ABC-8BB5-B8B599901863}" type="datetimeFigureOut">
              <a:rPr lang="en-US" smtClean="0"/>
              <a:t>5/18/2015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218526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9A5936-58BE-4ABC-8BB5-B8B599901863}"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41812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9A5936-58BE-4ABC-8BB5-B8B599901863}"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525-DD6F-41E4-9081-83D01195B130}" type="slidenum">
              <a:rPr lang="en-US" smtClean="0"/>
              <a:t>‹#›</a:t>
            </a:fld>
            <a:endParaRPr lang="en-US"/>
          </a:p>
        </p:txBody>
      </p:sp>
    </p:spTree>
    <p:extLst>
      <p:ext uri="{BB962C8B-B14F-4D97-AF65-F5344CB8AC3E}">
        <p14:creationId xmlns:p14="http://schemas.microsoft.com/office/powerpoint/2010/main" val="522987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A5936-58BE-4ABC-8BB5-B8B599901863}" type="datetimeFigureOut">
              <a:rPr lang="en-US" smtClean="0"/>
              <a:t>5/18/2015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0B525-DD6F-41E4-9081-83D01195B130}" type="slidenum">
              <a:rPr lang="en-US" smtClean="0"/>
              <a:t>‹#›</a:t>
            </a:fld>
            <a:endParaRPr lang="en-US"/>
          </a:p>
        </p:txBody>
      </p:sp>
    </p:spTree>
    <p:extLst>
      <p:ext uri="{BB962C8B-B14F-4D97-AF65-F5344CB8AC3E}">
        <p14:creationId xmlns:p14="http://schemas.microsoft.com/office/powerpoint/2010/main" val="1026247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Developing an ESCO Industry in Jamaica</a:t>
            </a:r>
            <a:endParaRPr lang="en-US" dirty="0"/>
          </a:p>
        </p:txBody>
      </p:sp>
      <p:sp>
        <p:nvSpPr>
          <p:cNvPr id="5" name="TextBox 4"/>
          <p:cNvSpPr txBox="1"/>
          <p:nvPr/>
        </p:nvSpPr>
        <p:spPr>
          <a:xfrm>
            <a:off x="2187615" y="3958542"/>
            <a:ext cx="8021256" cy="369332"/>
          </a:xfrm>
          <a:prstGeom prst="rect">
            <a:avLst/>
          </a:prstGeom>
          <a:noFill/>
        </p:spPr>
        <p:txBody>
          <a:bodyPr wrap="square" rtlCol="0">
            <a:spAutoFit/>
          </a:bodyPr>
          <a:lstStyle/>
          <a:p>
            <a:pPr algn="ctr"/>
            <a:r>
              <a:rPr lang="en-US" dirty="0" smtClean="0"/>
              <a:t>Presentation by Alex Dropinski – EU Delegation in Jamaica</a:t>
            </a:r>
            <a:endParaRPr lang="en-US" dirty="0"/>
          </a:p>
        </p:txBody>
      </p:sp>
    </p:spTree>
    <p:extLst>
      <p:ext uri="{BB962C8B-B14F-4D97-AF65-F5344CB8AC3E}">
        <p14:creationId xmlns:p14="http://schemas.microsoft.com/office/powerpoint/2010/main" val="1756776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300539" y="914400"/>
            <a:ext cx="35909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r>
              <a:rPr lang="en-US" altLang="en-US" sz="3200" b="1">
                <a:solidFill>
                  <a:schemeClr val="tx1"/>
                </a:solidFill>
                <a:latin typeface="Palatino Linotype" panose="02040502050505030304" pitchFamily="18" charset="0"/>
              </a:rPr>
              <a:t>Power Generation</a:t>
            </a:r>
            <a:endParaRPr lang="en-US" altLang="en-US" sz="3200">
              <a:solidFill>
                <a:schemeClr val="tx1"/>
              </a:solidFill>
              <a:latin typeface="Palatino Linotype" panose="02040502050505030304" pitchFamily="18" charset="0"/>
            </a:endParaRPr>
          </a:p>
        </p:txBody>
      </p:sp>
      <p:sp>
        <p:nvSpPr>
          <p:cNvPr id="6" name="Rectangle 5"/>
          <p:cNvSpPr/>
          <p:nvPr/>
        </p:nvSpPr>
        <p:spPr>
          <a:xfrm>
            <a:off x="1524000" y="152401"/>
            <a:ext cx="9144000" cy="646113"/>
          </a:xfrm>
          <a:prstGeom prst="rect">
            <a:avLst/>
          </a:prstGeom>
        </p:spPr>
        <p:txBody>
          <a:bodyPr>
            <a:spAutoFit/>
          </a:bodyPr>
          <a:lstStyle/>
          <a:p>
            <a:pPr algn="ctr">
              <a:defRPr/>
            </a:pPr>
            <a:r>
              <a:rPr lang="en-US" sz="3600" b="1" dirty="0">
                <a:effectLst>
                  <a:outerShdw blurRad="38100" dist="38100" dir="2700000" algn="tl">
                    <a:srgbClr val="000000">
                      <a:alpha val="43137"/>
                    </a:srgbClr>
                  </a:outerShdw>
                </a:effectLst>
              </a:rPr>
              <a:t>SECTORAL </a:t>
            </a:r>
            <a:r>
              <a:rPr lang="en-US" sz="3600" b="1" dirty="0">
                <a:solidFill>
                  <a:prstClr val="black"/>
                </a:solidFill>
                <a:effectLst>
                  <a:outerShdw blurRad="38100" dist="38100" dir="2700000" algn="tl">
                    <a:srgbClr val="000000">
                      <a:alpha val="43137"/>
                    </a:srgbClr>
                  </a:outerShdw>
                </a:effectLst>
              </a:rPr>
              <a:t>ANALYSIS</a:t>
            </a:r>
          </a:p>
        </p:txBody>
      </p:sp>
      <p:sp>
        <p:nvSpPr>
          <p:cNvPr id="2" name="Rectangle 1"/>
          <p:cNvSpPr/>
          <p:nvPr/>
        </p:nvSpPr>
        <p:spPr>
          <a:xfrm>
            <a:off x="1771650" y="1574800"/>
            <a:ext cx="8686800" cy="5170488"/>
          </a:xfrm>
          <a:prstGeom prst="rect">
            <a:avLst/>
          </a:prstGeom>
        </p:spPr>
        <p:txBody>
          <a:bodyPr>
            <a:spAutoFit/>
          </a:bodyPr>
          <a:lstStyle/>
          <a:p>
            <a:pPr algn="just">
              <a:defRPr/>
            </a:pPr>
            <a:r>
              <a:rPr lang="en-US" sz="2200" b="1" dirty="0">
                <a:latin typeface="Times New Roman" pitchFamily="18" charset="0"/>
                <a:cs typeface="Times New Roman" pitchFamily="18" charset="0"/>
              </a:rPr>
              <a:t>Transmission and distribution losses </a:t>
            </a:r>
          </a:p>
          <a:p>
            <a:pPr algn="just">
              <a:defRPr/>
            </a:pPr>
            <a:endParaRPr lang="en-US" sz="1000" dirty="0">
              <a:latin typeface="Times New Roman" pitchFamily="18" charset="0"/>
              <a:cs typeface="Times New Roman" pitchFamily="18" charset="0"/>
            </a:endParaRPr>
          </a:p>
          <a:p>
            <a:pPr marL="342900" indent="-342900" algn="just">
              <a:buFontTx/>
              <a:buAutoNum type="arabicPlain" startAt="2009"/>
              <a:defRPr/>
            </a:pPr>
            <a:r>
              <a:rPr lang="en-US" sz="2200" dirty="0">
                <a:latin typeface="Times New Roman" pitchFamily="18" charset="0"/>
                <a:cs typeface="Times New Roman" pitchFamily="18" charset="0"/>
              </a:rPr>
              <a:t> - 21 % 	2013 -  26 %</a:t>
            </a:r>
          </a:p>
          <a:p>
            <a:pPr marL="342900" indent="-342900" algn="just">
              <a:buFontTx/>
              <a:buAutoNum type="arabicPlain" startAt="2009"/>
              <a:defRPr/>
            </a:pPr>
            <a:endParaRPr lang="en-US" sz="1000" dirty="0">
              <a:latin typeface="Times New Roman" pitchFamily="18" charset="0"/>
              <a:cs typeface="Times New Roman" pitchFamily="18" charset="0"/>
            </a:endParaRPr>
          </a:p>
          <a:p>
            <a:pPr algn="just">
              <a:defRPr/>
            </a:pPr>
            <a:r>
              <a:rPr lang="en-US" sz="2200" dirty="0">
                <a:latin typeface="Times New Roman" pitchFamily="18" charset="0"/>
                <a:cs typeface="Times New Roman" pitchFamily="18" charset="0"/>
              </a:rPr>
              <a:t>National target  -  17.5 %</a:t>
            </a:r>
          </a:p>
          <a:p>
            <a:pPr algn="just">
              <a:defRPr/>
            </a:pPr>
            <a:endParaRPr lang="en-US" sz="1000" dirty="0">
              <a:latin typeface="Times New Roman" pitchFamily="18" charset="0"/>
              <a:cs typeface="Times New Roman" pitchFamily="18" charset="0"/>
            </a:endParaRPr>
          </a:p>
          <a:p>
            <a:pPr algn="just">
              <a:defRPr/>
            </a:pPr>
            <a:r>
              <a:rPr lang="en-US" sz="2200" dirty="0">
                <a:latin typeface="Times New Roman" pitchFamily="18" charset="0"/>
                <a:cs typeface="Times New Roman" pitchFamily="18" charset="0"/>
              </a:rPr>
              <a:t>In the USA and Japan total transmission and distribution losses average about 7 and 9 % per annum, respectively. </a:t>
            </a:r>
          </a:p>
          <a:p>
            <a:pPr algn="just">
              <a:defRPr/>
            </a:pPr>
            <a:endParaRPr lang="en-US" sz="1000" dirty="0">
              <a:latin typeface="Times New Roman" pitchFamily="18" charset="0"/>
              <a:cs typeface="Times New Roman" pitchFamily="18" charset="0"/>
            </a:endParaRPr>
          </a:p>
          <a:p>
            <a:pPr algn="just">
              <a:defRPr/>
            </a:pPr>
            <a:r>
              <a:rPr lang="en-US" sz="2200" dirty="0">
                <a:latin typeface="Times New Roman" pitchFamily="18" charset="0"/>
                <a:cs typeface="Times New Roman" pitchFamily="18" charset="0"/>
              </a:rPr>
              <a:t>The </a:t>
            </a:r>
            <a:r>
              <a:rPr lang="en-US" sz="2200" dirty="0" err="1">
                <a:latin typeface="Times New Roman" pitchFamily="18" charset="0"/>
                <a:cs typeface="Times New Roman" pitchFamily="18" charset="0"/>
              </a:rPr>
              <a:t>JPSCo</a:t>
            </a:r>
            <a:r>
              <a:rPr lang="en-US" sz="2200" dirty="0">
                <a:latin typeface="Times New Roman" pitchFamily="18" charset="0"/>
                <a:cs typeface="Times New Roman" pitchFamily="18" charset="0"/>
              </a:rPr>
              <a:t> is allowed to recover the 17.5 % losses through the fuel cost</a:t>
            </a:r>
          </a:p>
          <a:p>
            <a:pPr algn="just">
              <a:defRPr/>
            </a:pPr>
            <a:endParaRPr lang="en-US" sz="1000" dirty="0">
              <a:latin typeface="Times New Roman" pitchFamily="18" charset="0"/>
              <a:cs typeface="Times New Roman" pitchFamily="18" charset="0"/>
            </a:endParaRPr>
          </a:p>
          <a:p>
            <a:pPr algn="ctr">
              <a:defRPr/>
            </a:pPr>
            <a:r>
              <a:rPr lang="en-US" sz="2400" b="1" dirty="0">
                <a:latin typeface="Times New Roman" pitchFamily="18" charset="0"/>
                <a:cs typeface="Times New Roman" pitchFamily="18" charset="0"/>
              </a:rPr>
              <a:t>Technical losses are reported to be 9.6 %, which suggests that approximately 16 % of overall production (4,135 </a:t>
            </a:r>
            <a:r>
              <a:rPr lang="en-US" sz="2400" b="1" dirty="0" err="1">
                <a:latin typeface="Times New Roman" pitchFamily="18" charset="0"/>
                <a:cs typeface="Times New Roman" pitchFamily="18" charset="0"/>
              </a:rPr>
              <a:t>GWh</a:t>
            </a:r>
            <a:r>
              <a:rPr lang="en-US" sz="2400" b="1" dirty="0">
                <a:latin typeface="Times New Roman" pitchFamily="18" charset="0"/>
                <a:cs typeface="Times New Roman" pitchFamily="18" charset="0"/>
              </a:rPr>
              <a:t>) or 660 </a:t>
            </a:r>
            <a:r>
              <a:rPr lang="en-US" sz="2400" b="1" dirty="0" err="1">
                <a:latin typeface="Times New Roman" pitchFamily="18" charset="0"/>
                <a:cs typeface="Times New Roman" pitchFamily="18" charset="0"/>
              </a:rPr>
              <a:t>GWh</a:t>
            </a:r>
            <a:r>
              <a:rPr lang="en-US" sz="2400" b="1" dirty="0">
                <a:latin typeface="Times New Roman" pitchFamily="18" charset="0"/>
                <a:cs typeface="Times New Roman" pitchFamily="18" charset="0"/>
              </a:rPr>
              <a:t> of the electricity produced is stolen. To put in context, this is 35 % more electricity than that which is used in the entire public sector (to include NWC, street lighting, all Ministries, JDF, JCF, etc), at an annual cost of ~ </a:t>
            </a:r>
            <a:r>
              <a:rPr lang="en-US" sz="2400" b="1" dirty="0" smtClean="0">
                <a:latin typeface="Times New Roman" pitchFamily="18" charset="0"/>
                <a:cs typeface="Times New Roman" pitchFamily="18" charset="0"/>
              </a:rPr>
              <a:t>EUR 150 million.</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186716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777051"/>
            <a:ext cx="10515600" cy="676846"/>
          </a:xfrm>
        </p:spPr>
        <p:txBody>
          <a:bodyPr anchor="t">
            <a:normAutofit/>
          </a:bodyPr>
          <a:lstStyle/>
          <a:p>
            <a:pPr algn="ctr"/>
            <a:r>
              <a:rPr lang="en-CA" sz="4000" u="sng" dirty="0"/>
              <a:t>Current market barriers and bottlenecks</a:t>
            </a:r>
            <a:endParaRPr lang="en-US" sz="4000" u="sng" dirty="0"/>
          </a:p>
        </p:txBody>
      </p:sp>
      <p:sp>
        <p:nvSpPr>
          <p:cNvPr id="3" name="Text Placeholder 2"/>
          <p:cNvSpPr>
            <a:spLocks noGrp="1"/>
          </p:cNvSpPr>
          <p:nvPr>
            <p:ph type="body" idx="1"/>
          </p:nvPr>
        </p:nvSpPr>
        <p:spPr>
          <a:xfrm>
            <a:off x="831850" y="1527049"/>
            <a:ext cx="10515600" cy="4562602"/>
          </a:xfrm>
        </p:spPr>
        <p:txBody>
          <a:bodyPr>
            <a:normAutofit/>
          </a:bodyPr>
          <a:lstStyle/>
          <a:p>
            <a:pPr marL="342900" indent="-342900">
              <a:lnSpc>
                <a:spcPct val="100000"/>
              </a:lnSpc>
              <a:spcBef>
                <a:spcPts val="0"/>
              </a:spcBef>
              <a:buFont typeface="Wingdings" panose="05000000000000000000" pitchFamily="2" charset="2"/>
              <a:buChar char="§"/>
            </a:pPr>
            <a:r>
              <a:rPr lang="en-US" dirty="0" smtClean="0">
                <a:solidFill>
                  <a:schemeClr val="tx1"/>
                </a:solidFill>
              </a:rPr>
              <a:t>Information </a:t>
            </a:r>
            <a:r>
              <a:rPr lang="en-US" dirty="0">
                <a:solidFill>
                  <a:schemeClr val="tx1"/>
                </a:solidFill>
              </a:rPr>
              <a:t>and data for calculating EE/RE </a:t>
            </a:r>
            <a:r>
              <a:rPr lang="en-US" dirty="0" smtClean="0">
                <a:solidFill>
                  <a:schemeClr val="tx1"/>
                </a:solidFill>
              </a:rPr>
              <a:t>potential is still insufficient although it is slowing being developed</a:t>
            </a:r>
          </a:p>
          <a:p>
            <a:pPr marL="342900" indent="-342900">
              <a:lnSpc>
                <a:spcPct val="100000"/>
              </a:lnSpc>
              <a:spcBef>
                <a:spcPts val="0"/>
              </a:spcBef>
              <a:buFont typeface="Wingdings" panose="05000000000000000000" pitchFamily="2" charset="2"/>
              <a:buChar char="§"/>
            </a:pPr>
            <a:r>
              <a:rPr lang="en-CA" dirty="0" smtClean="0">
                <a:solidFill>
                  <a:schemeClr val="tx1"/>
                </a:solidFill>
              </a:rPr>
              <a:t>There is still uncertainty </a:t>
            </a:r>
            <a:r>
              <a:rPr lang="en-US" dirty="0">
                <a:solidFill>
                  <a:schemeClr val="tx1"/>
                </a:solidFill>
              </a:rPr>
              <a:t>about the quality of </a:t>
            </a:r>
            <a:r>
              <a:rPr lang="en-US" dirty="0" smtClean="0">
                <a:solidFill>
                  <a:schemeClr val="tx1"/>
                </a:solidFill>
              </a:rPr>
              <a:t>EE/RE devices </a:t>
            </a:r>
            <a:r>
              <a:rPr lang="en-US" dirty="0">
                <a:solidFill>
                  <a:schemeClr val="tx1"/>
                </a:solidFill>
              </a:rPr>
              <a:t>available in the </a:t>
            </a:r>
            <a:r>
              <a:rPr lang="en-US" dirty="0" smtClean="0">
                <a:solidFill>
                  <a:schemeClr val="tx1"/>
                </a:solidFill>
              </a:rPr>
              <a:t>market, although knowledge is improving as there is a growing interest for EE/RE technology</a:t>
            </a:r>
          </a:p>
          <a:p>
            <a:pPr marL="342900" indent="-342900">
              <a:buFont typeface="Wingdings" panose="05000000000000000000" pitchFamily="2" charset="2"/>
              <a:buChar char="§"/>
            </a:pPr>
            <a:r>
              <a:rPr lang="en-US" dirty="0" smtClean="0">
                <a:solidFill>
                  <a:schemeClr val="tx1"/>
                </a:solidFill>
              </a:rPr>
              <a:t>Higher </a:t>
            </a:r>
            <a:r>
              <a:rPr lang="en-US" dirty="0">
                <a:solidFill>
                  <a:schemeClr val="tx1"/>
                </a:solidFill>
              </a:rPr>
              <a:t>market prices of </a:t>
            </a:r>
            <a:r>
              <a:rPr lang="en-US" dirty="0" smtClean="0">
                <a:solidFill>
                  <a:schemeClr val="tx1"/>
                </a:solidFill>
              </a:rPr>
              <a:t>EE/RE </a:t>
            </a:r>
            <a:r>
              <a:rPr lang="en-US" dirty="0">
                <a:solidFill>
                  <a:schemeClr val="tx1"/>
                </a:solidFill>
              </a:rPr>
              <a:t>technology and/or </a:t>
            </a:r>
            <a:r>
              <a:rPr lang="en-US" dirty="0" smtClean="0">
                <a:solidFill>
                  <a:schemeClr val="tx1"/>
                </a:solidFill>
              </a:rPr>
              <a:t>products compared to standard equivalent technology. </a:t>
            </a:r>
            <a:endParaRPr lang="en-US" dirty="0">
              <a:solidFill>
                <a:schemeClr val="tx1"/>
              </a:solidFill>
            </a:endParaRPr>
          </a:p>
          <a:p>
            <a:pPr marL="342900" indent="-342900">
              <a:buFont typeface="Wingdings" panose="05000000000000000000" pitchFamily="2" charset="2"/>
              <a:buChar char="§"/>
            </a:pPr>
            <a:r>
              <a:rPr lang="en-US" dirty="0">
                <a:solidFill>
                  <a:schemeClr val="tx1"/>
                </a:solidFill>
              </a:rPr>
              <a:t>Customer reluctance to pay higher prices for more efficient devices.    </a:t>
            </a:r>
          </a:p>
          <a:p>
            <a:pPr marL="342900" indent="-342900">
              <a:buFont typeface="Wingdings" panose="05000000000000000000" pitchFamily="2" charset="2"/>
              <a:buChar char="§"/>
            </a:pPr>
            <a:r>
              <a:rPr lang="en-US" dirty="0">
                <a:solidFill>
                  <a:schemeClr val="tx1"/>
                </a:solidFill>
              </a:rPr>
              <a:t>High variability of electricity charges to consumers.     </a:t>
            </a:r>
          </a:p>
          <a:p>
            <a:pPr lvl="1">
              <a:lnSpc>
                <a:spcPct val="100000"/>
              </a:lnSpc>
              <a:spcBef>
                <a:spcPts val="0"/>
              </a:spcBef>
            </a:pPr>
            <a:endParaRPr lang="en-CA" dirty="0" smtClean="0">
              <a:solidFill>
                <a:schemeClr val="tx1"/>
              </a:solidFill>
            </a:endParaRPr>
          </a:p>
          <a:p>
            <a:pPr lvl="1">
              <a:lnSpc>
                <a:spcPct val="100000"/>
              </a:lnSpc>
              <a:spcBef>
                <a:spcPts val="0"/>
              </a:spcBef>
            </a:pPr>
            <a:endParaRPr lang="en-CA" dirty="0">
              <a:solidFill>
                <a:schemeClr val="tx1"/>
              </a:solidFill>
            </a:endParaRPr>
          </a:p>
          <a:p>
            <a:pPr>
              <a:spcBef>
                <a:spcPts val="0"/>
              </a:spcBef>
            </a:pPr>
            <a:endParaRPr lang="en-US" dirty="0">
              <a:solidFill>
                <a:schemeClr val="tx1"/>
              </a:solidFill>
            </a:endParaRPr>
          </a:p>
        </p:txBody>
      </p:sp>
    </p:spTree>
    <p:extLst>
      <p:ext uri="{BB962C8B-B14F-4D97-AF65-F5344CB8AC3E}">
        <p14:creationId xmlns:p14="http://schemas.microsoft.com/office/powerpoint/2010/main" val="23073292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230" y="517547"/>
            <a:ext cx="10515600" cy="801968"/>
          </a:xfrm>
        </p:spPr>
        <p:txBody>
          <a:bodyPr anchor="t">
            <a:normAutofit/>
          </a:bodyPr>
          <a:lstStyle/>
          <a:p>
            <a:pPr algn="ctr">
              <a:lnSpc>
                <a:spcPct val="100000"/>
              </a:lnSpc>
            </a:pPr>
            <a:r>
              <a:rPr lang="en-US" sz="4000" u="sng" dirty="0"/>
              <a:t>Current market barriers and </a:t>
            </a:r>
            <a:r>
              <a:rPr lang="en-US" sz="4000" u="sng" dirty="0" smtClean="0"/>
              <a:t>bottlenecks (cont’d)</a:t>
            </a:r>
            <a:endParaRPr lang="en-US" sz="4000" u="sng" dirty="0"/>
          </a:p>
        </p:txBody>
      </p:sp>
      <p:sp>
        <p:nvSpPr>
          <p:cNvPr id="3" name="Text Placeholder 2"/>
          <p:cNvSpPr>
            <a:spLocks noGrp="1"/>
          </p:cNvSpPr>
          <p:nvPr>
            <p:ph type="body" idx="1"/>
          </p:nvPr>
        </p:nvSpPr>
        <p:spPr>
          <a:xfrm>
            <a:off x="658230" y="1580045"/>
            <a:ext cx="10515600" cy="4600836"/>
          </a:xfrm>
        </p:spPr>
        <p:txBody>
          <a:bodyPr>
            <a:normAutofit lnSpcReduction="10000"/>
          </a:bodyPr>
          <a:lstStyle/>
          <a:p>
            <a:pPr marL="342900" indent="-342900">
              <a:buFont typeface="Wingdings" panose="05000000000000000000" pitchFamily="2" charset="2"/>
              <a:buChar char="§"/>
            </a:pPr>
            <a:r>
              <a:rPr lang="en-US" dirty="0" smtClean="0">
                <a:solidFill>
                  <a:schemeClr val="tx1"/>
                </a:solidFill>
              </a:rPr>
              <a:t>Limited </a:t>
            </a:r>
            <a:r>
              <a:rPr lang="en-US" dirty="0">
                <a:solidFill>
                  <a:schemeClr val="tx1"/>
                </a:solidFill>
              </a:rPr>
              <a:t>availability and capacity of human resources for </a:t>
            </a:r>
            <a:r>
              <a:rPr lang="en-US" dirty="0" smtClean="0">
                <a:solidFill>
                  <a:schemeClr val="tx1"/>
                </a:solidFill>
              </a:rPr>
              <a:t>EE/RE </a:t>
            </a:r>
            <a:r>
              <a:rPr lang="en-US" dirty="0">
                <a:solidFill>
                  <a:schemeClr val="tx1"/>
                </a:solidFill>
              </a:rPr>
              <a:t>program development and implementation.      </a:t>
            </a:r>
          </a:p>
          <a:p>
            <a:pPr marL="342900" indent="-342900">
              <a:buFont typeface="Wingdings" panose="05000000000000000000" pitchFamily="2" charset="2"/>
              <a:buChar char="§"/>
            </a:pPr>
            <a:r>
              <a:rPr lang="en-US" dirty="0">
                <a:solidFill>
                  <a:schemeClr val="tx1"/>
                </a:solidFill>
              </a:rPr>
              <a:t>Lack of technical capacity in energy management. </a:t>
            </a:r>
          </a:p>
          <a:p>
            <a:pPr marL="342900" indent="-342900">
              <a:buFont typeface="Wingdings" panose="05000000000000000000" pitchFamily="2" charset="2"/>
              <a:buChar char="§"/>
            </a:pPr>
            <a:r>
              <a:rPr lang="en-US" dirty="0">
                <a:solidFill>
                  <a:schemeClr val="tx1"/>
                </a:solidFill>
              </a:rPr>
              <a:t>Lack of solid economic impact evaluation methodology for energy costs on economic and social development.      </a:t>
            </a:r>
          </a:p>
          <a:p>
            <a:pPr marL="342900" indent="-342900">
              <a:buFont typeface="Wingdings" panose="05000000000000000000" pitchFamily="2" charset="2"/>
              <a:buChar char="§"/>
            </a:pPr>
            <a:r>
              <a:rPr lang="en-US" dirty="0" smtClean="0">
                <a:solidFill>
                  <a:schemeClr val="tx1"/>
                </a:solidFill>
              </a:rPr>
              <a:t>Insufficient inclusion of </a:t>
            </a:r>
            <a:r>
              <a:rPr lang="en-US" dirty="0">
                <a:solidFill>
                  <a:schemeClr val="tx1"/>
                </a:solidFill>
              </a:rPr>
              <a:t>EE/WE savings when calculating the profitability of general </a:t>
            </a:r>
            <a:r>
              <a:rPr lang="en-US" dirty="0" smtClean="0">
                <a:solidFill>
                  <a:schemeClr val="tx1"/>
                </a:solidFill>
              </a:rPr>
              <a:t>projects</a:t>
            </a:r>
          </a:p>
          <a:p>
            <a:pPr marL="342900" indent="-342900">
              <a:buFont typeface="Wingdings" panose="05000000000000000000" pitchFamily="2" charset="2"/>
              <a:buChar char="§"/>
            </a:pPr>
            <a:r>
              <a:rPr lang="en-US" dirty="0">
                <a:solidFill>
                  <a:schemeClr val="tx1"/>
                </a:solidFill>
              </a:rPr>
              <a:t>Lack of a suitable institutional framework for launching EE/RE/WE initiatives (current framework not favorable</a:t>
            </a:r>
            <a:r>
              <a:rPr lang="en-US" dirty="0" smtClean="0">
                <a:solidFill>
                  <a:schemeClr val="tx1"/>
                </a:solidFill>
              </a:rPr>
              <a:t>)</a:t>
            </a:r>
          </a:p>
          <a:p>
            <a:pPr marL="342900" indent="-342900">
              <a:buFont typeface="Wingdings" panose="05000000000000000000" pitchFamily="2" charset="2"/>
              <a:buChar char="§"/>
            </a:pPr>
            <a:r>
              <a:rPr lang="en-US" dirty="0">
                <a:solidFill>
                  <a:schemeClr val="tx1"/>
                </a:solidFill>
              </a:rPr>
              <a:t>Lack of national authorities and other EE/RE/WE government bodies to invest in developing, implementing and monitoring EE/RE/WE programs.     </a:t>
            </a:r>
          </a:p>
          <a:p>
            <a:pPr marL="342900" indent="-342900">
              <a:buFont typeface="Wingdings" panose="05000000000000000000" pitchFamily="2" charset="2"/>
              <a:buChar char="§"/>
            </a:pPr>
            <a:r>
              <a:rPr lang="en-US" dirty="0">
                <a:solidFill>
                  <a:schemeClr val="tx1"/>
                </a:solidFill>
              </a:rPr>
              <a:t>Lack of financial incentives for EE/RE/WE projects.</a:t>
            </a:r>
          </a:p>
          <a:p>
            <a:pPr marL="342900" indent="-342900">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3535360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230" y="517547"/>
            <a:ext cx="10515600" cy="801968"/>
          </a:xfrm>
        </p:spPr>
        <p:txBody>
          <a:bodyPr anchor="t">
            <a:normAutofit/>
          </a:bodyPr>
          <a:lstStyle/>
          <a:p>
            <a:pPr algn="ctr">
              <a:lnSpc>
                <a:spcPct val="100000"/>
              </a:lnSpc>
            </a:pPr>
            <a:r>
              <a:rPr lang="en-US" sz="4000" u="sng" dirty="0"/>
              <a:t>Current market barriers and </a:t>
            </a:r>
            <a:r>
              <a:rPr lang="en-US" sz="4000" u="sng" dirty="0" smtClean="0"/>
              <a:t>bottlenecks (cont’d)</a:t>
            </a:r>
            <a:endParaRPr lang="en-US" sz="4000" u="sng" dirty="0"/>
          </a:p>
        </p:txBody>
      </p:sp>
      <p:sp>
        <p:nvSpPr>
          <p:cNvPr id="3" name="Text Placeholder 2"/>
          <p:cNvSpPr>
            <a:spLocks noGrp="1"/>
          </p:cNvSpPr>
          <p:nvPr>
            <p:ph type="body" idx="1"/>
          </p:nvPr>
        </p:nvSpPr>
        <p:spPr>
          <a:xfrm>
            <a:off x="658230" y="1580045"/>
            <a:ext cx="10515600" cy="4600836"/>
          </a:xfrm>
        </p:spPr>
        <p:txBody>
          <a:bodyPr>
            <a:normAutofit/>
          </a:bodyPr>
          <a:lstStyle/>
          <a:p>
            <a:pPr marL="342900" indent="-342900">
              <a:buFont typeface="Wingdings" panose="05000000000000000000" pitchFamily="2" charset="2"/>
              <a:buChar char="§"/>
            </a:pPr>
            <a:r>
              <a:rPr lang="en-US" dirty="0" smtClean="0">
                <a:solidFill>
                  <a:schemeClr val="tx1"/>
                </a:solidFill>
              </a:rPr>
              <a:t>Lack </a:t>
            </a:r>
            <a:r>
              <a:rPr lang="en-US" dirty="0">
                <a:solidFill>
                  <a:schemeClr val="tx1"/>
                </a:solidFill>
              </a:rPr>
              <a:t>of information campaigns and training sessions on EE/RE/WE intended for consumers. </a:t>
            </a:r>
          </a:p>
          <a:p>
            <a:pPr marL="342900" indent="-342900">
              <a:buFont typeface="Wingdings" panose="05000000000000000000" pitchFamily="2" charset="2"/>
              <a:buChar char="§"/>
            </a:pPr>
            <a:r>
              <a:rPr lang="en-US" dirty="0">
                <a:solidFill>
                  <a:schemeClr val="tx1"/>
                </a:solidFill>
              </a:rPr>
              <a:t>Lack of information campaigns and training sessions on EE/RE/WE intended for energy service companies.  </a:t>
            </a:r>
          </a:p>
          <a:p>
            <a:pPr marL="342900" indent="-342900">
              <a:buFont typeface="Wingdings" panose="05000000000000000000" pitchFamily="2" charset="2"/>
              <a:buChar char="§"/>
            </a:pPr>
            <a:r>
              <a:rPr lang="en-US" dirty="0">
                <a:solidFill>
                  <a:schemeClr val="tx1"/>
                </a:solidFill>
              </a:rPr>
              <a:t>Lack of implemented pilot projects to demonstrate the many benefits of EE/RE/WE. </a:t>
            </a:r>
          </a:p>
          <a:p>
            <a:pPr marL="342900" indent="-342900">
              <a:buFont typeface="Wingdings" panose="05000000000000000000" pitchFamily="2" charset="2"/>
              <a:buChar char="§"/>
            </a:pPr>
            <a:r>
              <a:rPr lang="en-US" dirty="0">
                <a:solidFill>
                  <a:schemeClr val="tx1"/>
                </a:solidFill>
              </a:rPr>
              <a:t>Low level of awareness/information among consumers</a:t>
            </a:r>
          </a:p>
          <a:p>
            <a:pPr marL="342900" indent="-342900">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4115385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011843870"/>
              </p:ext>
            </p:extLst>
          </p:nvPr>
        </p:nvGraphicFramePr>
        <p:xfrm>
          <a:off x="416689" y="685801"/>
          <a:ext cx="10880202" cy="6120414"/>
        </p:xfrm>
        <a:graphic>
          <a:graphicData uri="http://schemas.openxmlformats.org/drawingml/2006/table">
            <a:tbl>
              <a:tblPr/>
              <a:tblGrid>
                <a:gridCol w="198386"/>
                <a:gridCol w="4174033"/>
                <a:gridCol w="6507783"/>
              </a:tblGrid>
              <a:tr h="295641">
                <a:tc>
                  <a:txBody>
                    <a:bodyPr/>
                    <a:lstStyle/>
                    <a:p>
                      <a:pPr marL="0" marR="0" algn="ctr">
                        <a:spcBef>
                          <a:spcPts val="0"/>
                        </a:spcBef>
                        <a:spcAft>
                          <a:spcPts val="0"/>
                        </a:spcAft>
                      </a:pPr>
                      <a:r>
                        <a:rPr lang="en-US" sz="1600" b="1" dirty="0">
                          <a:solidFill>
                            <a:srgbClr val="000000"/>
                          </a:solidFill>
                          <a:latin typeface="Times New Roman"/>
                          <a:ea typeface="Calibri"/>
                        </a:rPr>
                        <a:t>#</a:t>
                      </a:r>
                      <a:endParaRPr lang="en-US" sz="16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solidFill>
                            <a:srgbClr val="000000"/>
                          </a:solidFill>
                          <a:latin typeface="Times New Roman"/>
                          <a:ea typeface="Calibri"/>
                        </a:rPr>
                        <a:t>Critical Factors</a:t>
                      </a:r>
                      <a:endParaRPr lang="en-US" sz="16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rgbClr val="000000"/>
                          </a:solidFill>
                          <a:latin typeface="Times New Roman"/>
                          <a:ea typeface="Calibri"/>
                        </a:rPr>
                        <a:t>Pre-requisites</a:t>
                      </a:r>
                      <a:endParaRPr lang="en-US" sz="18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6923">
                <a:tc>
                  <a:txBody>
                    <a:bodyPr/>
                    <a:lstStyle/>
                    <a:p>
                      <a:pPr marL="0" marR="0" algn="ctr">
                        <a:spcBef>
                          <a:spcPts val="0"/>
                        </a:spcBef>
                        <a:spcAft>
                          <a:spcPts val="0"/>
                        </a:spcAft>
                      </a:pPr>
                      <a:r>
                        <a:rPr lang="en-US" sz="1600">
                          <a:solidFill>
                            <a:srgbClr val="000000"/>
                          </a:solidFill>
                          <a:latin typeface="Times New Roman"/>
                          <a:ea typeface="Calibri"/>
                        </a:rPr>
                        <a:t>1</a:t>
                      </a:r>
                      <a:endParaRPr lang="en-US" sz="160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dirty="0">
                          <a:solidFill>
                            <a:srgbClr val="000000"/>
                          </a:solidFill>
                          <a:latin typeface="Times New Roman"/>
                          <a:ea typeface="Calibri"/>
                        </a:rPr>
                        <a:t>Technical Capabilities</a:t>
                      </a:r>
                      <a:endParaRPr lang="en-US" sz="16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Ability to identify, develop, implement and sustain a cost effective energy efficiency </a:t>
                      </a:r>
                      <a:r>
                        <a:rPr lang="en-US" sz="1800" dirty="0" err="1">
                          <a:solidFill>
                            <a:srgbClr val="000000"/>
                          </a:solidFill>
                          <a:latin typeface="Times New Roman"/>
                          <a:ea typeface="Calibri"/>
                        </a:rPr>
                        <a:t>programme</a:t>
                      </a:r>
                      <a:r>
                        <a:rPr lang="en-US" sz="1800" dirty="0">
                          <a:solidFill>
                            <a:srgbClr val="000000"/>
                          </a:solidFill>
                          <a:latin typeface="Times New Roman"/>
                          <a:ea typeface="Calibri"/>
                        </a:rPr>
                        <a:t> with participation from key and influential stakeholders.</a:t>
                      </a:r>
                      <a:endParaRPr lang="en-US" sz="18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2257">
                <a:tc>
                  <a:txBody>
                    <a:bodyPr/>
                    <a:lstStyle/>
                    <a:p>
                      <a:pPr marL="0" marR="0" algn="ctr">
                        <a:spcBef>
                          <a:spcPts val="0"/>
                        </a:spcBef>
                        <a:spcAft>
                          <a:spcPts val="0"/>
                        </a:spcAft>
                      </a:pPr>
                      <a:r>
                        <a:rPr lang="en-US" sz="1600">
                          <a:solidFill>
                            <a:srgbClr val="000000"/>
                          </a:solidFill>
                          <a:latin typeface="Times New Roman"/>
                          <a:ea typeface="Calibri"/>
                        </a:rPr>
                        <a:t>2</a:t>
                      </a:r>
                      <a:endParaRPr lang="en-US" sz="160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dirty="0">
                          <a:solidFill>
                            <a:srgbClr val="000000"/>
                          </a:solidFill>
                          <a:latin typeface="Times New Roman"/>
                          <a:ea typeface="Calibri"/>
                        </a:rPr>
                        <a:t>Credit Worthiness</a:t>
                      </a:r>
                      <a:endParaRPr lang="en-US" sz="16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The ability to raise or arrange project based financing from local commercial banks in a structured and efficient manner. </a:t>
                      </a:r>
                      <a:r>
                        <a:rPr lang="en-US" sz="1800" dirty="0" smtClean="0">
                          <a:solidFill>
                            <a:srgbClr val="000000"/>
                          </a:solidFill>
                          <a:latin typeface="Times New Roman"/>
                          <a:ea typeface="Calibri"/>
                        </a:rPr>
                        <a:t>Financing is one of the major limitations for SMEs as initial investment cost are normally high. </a:t>
                      </a: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2564">
                <a:tc>
                  <a:txBody>
                    <a:bodyPr/>
                    <a:lstStyle/>
                    <a:p>
                      <a:pPr marL="0" marR="0" algn="ctr">
                        <a:spcBef>
                          <a:spcPts val="0"/>
                        </a:spcBef>
                        <a:spcAft>
                          <a:spcPts val="0"/>
                        </a:spcAft>
                      </a:pPr>
                      <a:r>
                        <a:rPr lang="en-US" sz="1600">
                          <a:solidFill>
                            <a:srgbClr val="000000"/>
                          </a:solidFill>
                          <a:latin typeface="Times New Roman"/>
                          <a:ea typeface="Calibri"/>
                        </a:rPr>
                        <a:t>3</a:t>
                      </a:r>
                      <a:endParaRPr lang="en-US" sz="160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dirty="0">
                          <a:solidFill>
                            <a:srgbClr val="000000"/>
                          </a:solidFill>
                          <a:latin typeface="Times New Roman"/>
                          <a:ea typeface="Calibri"/>
                        </a:rPr>
                        <a:t>Regulatory Aspect</a:t>
                      </a:r>
                      <a:endParaRPr lang="en-US" sz="16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An enabling legal framework that would recognize clearly the status and specificities of an energy performance contract, supported by a justice system that can efficiently enforce contractual agreements.</a:t>
                      </a:r>
                      <a:endParaRPr lang="en-US" sz="1800" dirty="0">
                        <a:latin typeface="Times New Roman"/>
                        <a:ea typeface="Calibri"/>
                      </a:endParaRPr>
                    </a:p>
                  </a:txBody>
                  <a:tcPr marL="68366" marR="68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6923">
                <a:tc>
                  <a:txBody>
                    <a:bodyPr/>
                    <a:lstStyle/>
                    <a:p>
                      <a:pPr marL="0" marR="0" algn="ctr">
                        <a:spcBef>
                          <a:spcPts val="0"/>
                        </a:spcBef>
                        <a:spcAft>
                          <a:spcPts val="0"/>
                        </a:spcAft>
                      </a:pPr>
                      <a:r>
                        <a:rPr lang="en-US" sz="1600">
                          <a:solidFill>
                            <a:srgbClr val="000000"/>
                          </a:solidFill>
                          <a:latin typeface="Times New Roman"/>
                          <a:ea typeface="Calibri"/>
                        </a:rPr>
                        <a:t>4</a:t>
                      </a:r>
                      <a:endParaRPr lang="en-US" sz="16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a:solidFill>
                            <a:srgbClr val="000000"/>
                          </a:solidFill>
                          <a:latin typeface="Times New Roman"/>
                          <a:ea typeface="Calibri"/>
                        </a:rPr>
                        <a:t>Standards Specifications</a:t>
                      </a:r>
                      <a:endParaRPr lang="en-US" sz="16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The presence of a </a:t>
                      </a:r>
                      <a:r>
                        <a:rPr lang="en-029" sz="1800" dirty="0">
                          <a:latin typeface="Times New Roman"/>
                          <a:ea typeface="Calibri"/>
                        </a:rPr>
                        <a:t>neutral third-party institution that certifies ESCO products and/or services</a:t>
                      </a:r>
                      <a:r>
                        <a:rPr lang="en-US" sz="1800" dirty="0">
                          <a:solidFill>
                            <a:srgbClr val="000000"/>
                          </a:solidFill>
                          <a:latin typeface="Times New Roman"/>
                          <a:ea typeface="Calibri"/>
                        </a:rPr>
                        <a:t> as an important commercial imperative.</a:t>
                      </a:r>
                      <a:endParaRPr lang="en-US" sz="18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6923">
                <a:tc>
                  <a:txBody>
                    <a:bodyPr/>
                    <a:lstStyle/>
                    <a:p>
                      <a:pPr marL="0" marR="0" algn="ctr">
                        <a:spcBef>
                          <a:spcPts val="0"/>
                        </a:spcBef>
                        <a:spcAft>
                          <a:spcPts val="0"/>
                        </a:spcAft>
                      </a:pPr>
                      <a:r>
                        <a:rPr lang="en-US" sz="1600">
                          <a:solidFill>
                            <a:srgbClr val="000000"/>
                          </a:solidFill>
                          <a:latin typeface="Times New Roman"/>
                          <a:ea typeface="Calibri"/>
                        </a:rPr>
                        <a:t>5</a:t>
                      </a:r>
                      <a:endParaRPr lang="en-US" sz="16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a:solidFill>
                            <a:srgbClr val="000000"/>
                          </a:solidFill>
                          <a:latin typeface="Times New Roman"/>
                          <a:ea typeface="Calibri"/>
                        </a:rPr>
                        <a:t>Consumer Awareness</a:t>
                      </a:r>
                      <a:endParaRPr lang="en-US" sz="16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An appropriate institutional framework with supporting </a:t>
                      </a:r>
                      <a:r>
                        <a:rPr lang="en-US" sz="1800" dirty="0" err="1">
                          <a:solidFill>
                            <a:srgbClr val="000000"/>
                          </a:solidFill>
                          <a:latin typeface="Times New Roman"/>
                          <a:ea typeface="Calibri"/>
                        </a:rPr>
                        <a:t>programmes</a:t>
                      </a:r>
                      <a:r>
                        <a:rPr lang="en-US" sz="1800" dirty="0">
                          <a:solidFill>
                            <a:srgbClr val="000000"/>
                          </a:solidFill>
                          <a:latin typeface="Times New Roman"/>
                          <a:ea typeface="Calibri"/>
                        </a:rPr>
                        <a:t> to facilitate a good understanding of the energy performance contracting concept.</a:t>
                      </a:r>
                      <a:endParaRPr lang="en-US" sz="18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4160">
                <a:tc>
                  <a:txBody>
                    <a:bodyPr/>
                    <a:lstStyle/>
                    <a:p>
                      <a:pPr marL="0" marR="0" algn="ctr">
                        <a:spcBef>
                          <a:spcPts val="0"/>
                        </a:spcBef>
                        <a:spcAft>
                          <a:spcPts val="0"/>
                        </a:spcAft>
                      </a:pPr>
                      <a:r>
                        <a:rPr lang="en-US" sz="1600">
                          <a:solidFill>
                            <a:srgbClr val="000000"/>
                          </a:solidFill>
                          <a:latin typeface="Times New Roman"/>
                          <a:ea typeface="Calibri"/>
                        </a:rPr>
                        <a:t>6</a:t>
                      </a:r>
                      <a:endParaRPr lang="en-US" sz="16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600" dirty="0">
                          <a:solidFill>
                            <a:srgbClr val="000000"/>
                          </a:solidFill>
                          <a:latin typeface="Times New Roman"/>
                          <a:ea typeface="Calibri"/>
                        </a:rPr>
                        <a:t>Strategic Market Focus</a:t>
                      </a:r>
                      <a:endParaRPr lang="en-US" sz="16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dirty="0">
                          <a:solidFill>
                            <a:srgbClr val="000000"/>
                          </a:solidFill>
                          <a:latin typeface="Times New Roman"/>
                          <a:ea typeface="Calibri"/>
                        </a:rPr>
                        <a:t>Definition and presentation of a market. The public sector is normally given up to the market.</a:t>
                      </a:r>
                      <a:endParaRPr lang="en-US" sz="2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1524000" y="115889"/>
            <a:ext cx="9144000" cy="522287"/>
          </a:xfrm>
          <a:prstGeom prst="rect">
            <a:avLst/>
          </a:prstGeom>
        </p:spPr>
        <p:txBody>
          <a:bodyPr>
            <a:spAutoFit/>
          </a:bodyPr>
          <a:lstStyle/>
          <a:p>
            <a:pPr algn="ctr">
              <a:defRPr/>
            </a:pPr>
            <a:r>
              <a:rPr lang="en-US" sz="2800" b="1" dirty="0">
                <a:effectLst>
                  <a:outerShdw blurRad="38100" dist="38100" dir="2700000" algn="tl">
                    <a:srgbClr val="000000">
                      <a:alpha val="43137"/>
                    </a:srgbClr>
                  </a:outerShdw>
                </a:effectLst>
              </a:rPr>
              <a:t>Key Factors Influencing the Development of ESCOs</a:t>
            </a:r>
            <a:endParaRPr lang="en-US"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81623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1752600" y="1219201"/>
          <a:ext cx="8686800" cy="3845205"/>
        </p:xfrm>
        <a:graphic>
          <a:graphicData uri="http://schemas.openxmlformats.org/drawingml/2006/table">
            <a:tbl>
              <a:tblPr/>
              <a:tblGrid>
                <a:gridCol w="481510"/>
                <a:gridCol w="2969312"/>
                <a:gridCol w="5235978"/>
              </a:tblGrid>
              <a:tr h="1097175">
                <a:tc gridSpan="3">
                  <a:txBody>
                    <a:bodyPr/>
                    <a:lstStyle/>
                    <a:p>
                      <a:pPr marL="0" marR="0" algn="ctr">
                        <a:spcBef>
                          <a:spcPts val="0"/>
                        </a:spcBef>
                        <a:spcAft>
                          <a:spcPts val="0"/>
                        </a:spcAft>
                      </a:pPr>
                      <a:r>
                        <a:rPr lang="en-US" sz="2400" dirty="0">
                          <a:latin typeface="Times New Roman"/>
                          <a:ea typeface="Calibri"/>
                        </a:rPr>
                        <a:t>The following represent three (3) additional challenges </a:t>
                      </a:r>
                      <a:r>
                        <a:rPr lang="en-US" sz="2400" dirty="0" smtClean="0">
                          <a:latin typeface="Times New Roman"/>
                          <a:ea typeface="Calibri"/>
                        </a:rPr>
                        <a:t>that could </a:t>
                      </a:r>
                      <a:r>
                        <a:rPr lang="en-US" sz="2400" dirty="0">
                          <a:latin typeface="Times New Roman"/>
                          <a:ea typeface="Calibri"/>
                        </a:rPr>
                        <a:t>derail an ESCO development initiative if not strategically and effectively addressed</a:t>
                      </a:r>
                      <a:r>
                        <a:rPr lang="en-US" sz="1600" dirty="0">
                          <a:latin typeface="Times New Roman"/>
                          <a:ea typeface="Calibri"/>
                        </a:rPr>
                        <a:t>.</a:t>
                      </a: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919125">
                <a:tc>
                  <a:txBody>
                    <a:bodyPr/>
                    <a:lstStyle/>
                    <a:p>
                      <a:pPr marL="0" marR="0" algn="ctr">
                        <a:spcBef>
                          <a:spcPts val="0"/>
                        </a:spcBef>
                        <a:spcAft>
                          <a:spcPts val="0"/>
                        </a:spcAft>
                      </a:pPr>
                      <a:r>
                        <a:rPr lang="en-US" sz="2000" dirty="0">
                          <a:solidFill>
                            <a:srgbClr val="000000"/>
                          </a:solidFill>
                          <a:latin typeface="Times New Roman"/>
                          <a:ea typeface="Calibri"/>
                        </a:rPr>
                        <a:t>7</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solidFill>
                            <a:srgbClr val="000000"/>
                          </a:solidFill>
                          <a:latin typeface="Times New Roman"/>
                          <a:ea typeface="Calibri"/>
                        </a:rPr>
                        <a:t>False Reliance</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latin typeface="Times New Roman"/>
                          <a:ea typeface="Calibri"/>
                        </a:rPr>
                        <a:t>Dependence on </a:t>
                      </a:r>
                      <a:r>
                        <a:rPr lang="en-US" sz="2000" dirty="0">
                          <a:solidFill>
                            <a:srgbClr val="000000"/>
                          </a:solidFill>
                          <a:latin typeface="Times New Roman"/>
                          <a:ea typeface="Calibri"/>
                        </a:rPr>
                        <a:t>in-house personnel with limited technical competencies.</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542">
                <a:tc>
                  <a:txBody>
                    <a:bodyPr/>
                    <a:lstStyle/>
                    <a:p>
                      <a:pPr marL="0" marR="0" algn="ctr">
                        <a:spcBef>
                          <a:spcPts val="0"/>
                        </a:spcBef>
                        <a:spcAft>
                          <a:spcPts val="0"/>
                        </a:spcAft>
                      </a:pPr>
                      <a:r>
                        <a:rPr lang="en-US" sz="2000">
                          <a:solidFill>
                            <a:srgbClr val="000000"/>
                          </a:solidFill>
                          <a:latin typeface="Times New Roman"/>
                          <a:ea typeface="Calibri"/>
                        </a:rPr>
                        <a:t>8</a:t>
                      </a:r>
                      <a:endParaRPr lang="en-US" sz="200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solidFill>
                            <a:srgbClr val="000000"/>
                          </a:solidFill>
                          <a:latin typeface="Times New Roman"/>
                          <a:ea typeface="Calibri"/>
                        </a:rPr>
                        <a:t>Inadequate Institutional Support</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latin typeface="Times New Roman"/>
                          <a:ea typeface="Calibri"/>
                        </a:rPr>
                        <a:t>No anchoring support from Government.</a:t>
                      </a: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083">
                <a:tc>
                  <a:txBody>
                    <a:bodyPr/>
                    <a:lstStyle/>
                    <a:p>
                      <a:pPr marL="0" marR="0" algn="ctr">
                        <a:spcBef>
                          <a:spcPts val="0"/>
                        </a:spcBef>
                        <a:spcAft>
                          <a:spcPts val="0"/>
                        </a:spcAft>
                      </a:pPr>
                      <a:r>
                        <a:rPr lang="en-US" sz="2000">
                          <a:solidFill>
                            <a:srgbClr val="000000"/>
                          </a:solidFill>
                          <a:latin typeface="Times New Roman"/>
                          <a:ea typeface="Calibri"/>
                        </a:rPr>
                        <a:t>9</a:t>
                      </a:r>
                      <a:endParaRPr lang="en-US" sz="200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solidFill>
                            <a:srgbClr val="000000"/>
                          </a:solidFill>
                          <a:latin typeface="Times New Roman"/>
                          <a:ea typeface="Calibri"/>
                        </a:rPr>
                        <a:t>Structural and political Barriers</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dirty="0">
                          <a:latin typeface="Times New Roman"/>
                          <a:ea typeface="Calibri"/>
                        </a:rPr>
                        <a:t>Unnecessary/inappropriate Government intervention</a:t>
                      </a:r>
                      <a:r>
                        <a:rPr lang="en-US" sz="2000" dirty="0" smtClean="0">
                          <a:latin typeface="Times New Roman"/>
                          <a:ea typeface="Calibri"/>
                        </a:rPr>
                        <a:t>.</a:t>
                      </a:r>
                    </a:p>
                    <a:p>
                      <a:pPr marL="0" marR="0" algn="just">
                        <a:spcBef>
                          <a:spcPts val="0"/>
                        </a:spcBef>
                        <a:spcAft>
                          <a:spcPts val="0"/>
                        </a:spcAft>
                      </a:pPr>
                      <a:r>
                        <a:rPr lang="en-US" sz="2000" dirty="0" smtClean="0">
                          <a:latin typeface="Times New Roman"/>
                          <a:ea typeface="Calibri"/>
                        </a:rPr>
                        <a:t>(This</a:t>
                      </a:r>
                      <a:r>
                        <a:rPr lang="en-US" sz="2000" baseline="0" dirty="0" smtClean="0">
                          <a:latin typeface="Times New Roman"/>
                          <a:ea typeface="Calibri"/>
                        </a:rPr>
                        <a:t> includes in</a:t>
                      </a:r>
                      <a:r>
                        <a:rPr lang="en-US" sz="2000" dirty="0" smtClean="0">
                          <a:latin typeface="Times New Roman"/>
                          <a:ea typeface="Calibri"/>
                        </a:rPr>
                        <a:t>flexible</a:t>
                      </a:r>
                      <a:r>
                        <a:rPr lang="en-US" sz="2000" baseline="0" dirty="0" smtClean="0">
                          <a:latin typeface="Times New Roman"/>
                          <a:ea typeface="Calibri"/>
                        </a:rPr>
                        <a:t> and overbearing non-value added procurement requirements)</a:t>
                      </a:r>
                      <a:endParaRPr lang="en-US" sz="2000" dirty="0">
                        <a:latin typeface="Times New Roman"/>
                        <a:ea typeface="Calibri"/>
                      </a:endParaRPr>
                    </a:p>
                  </a:txBody>
                  <a:tcPr marL="67580" marR="67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1524000" y="115889"/>
            <a:ext cx="9144000" cy="522287"/>
          </a:xfrm>
          <a:prstGeom prst="rect">
            <a:avLst/>
          </a:prstGeom>
        </p:spPr>
        <p:txBody>
          <a:bodyPr>
            <a:spAutoFit/>
          </a:bodyPr>
          <a:lstStyle/>
          <a:p>
            <a:pPr algn="ctr">
              <a:defRPr/>
            </a:pPr>
            <a:r>
              <a:rPr lang="en-US" sz="2800" b="1" dirty="0">
                <a:effectLst>
                  <a:outerShdw blurRad="38100" dist="38100" dir="2700000" algn="tl">
                    <a:srgbClr val="000000">
                      <a:alpha val="43137"/>
                    </a:srgbClr>
                  </a:outerShdw>
                </a:effectLst>
              </a:rPr>
              <a:t>Key Factors Influencing the Development of ESCOs</a:t>
            </a:r>
            <a:endParaRPr lang="en-US"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9161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ChangeArrowheads="1"/>
          </p:cNvSpPr>
          <p:nvPr/>
        </p:nvSpPr>
        <p:spPr bwMode="auto">
          <a:xfrm>
            <a:off x="1828800" y="1371601"/>
            <a:ext cx="8491538" cy="5293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just" eaLnBrk="1" hangingPunct="1">
              <a:spcBef>
                <a:spcPct val="0"/>
              </a:spcBef>
              <a:buFontTx/>
              <a:buNone/>
            </a:pPr>
            <a:endParaRPr lang="en-029" altLang="en-US" sz="3200" b="1" dirty="0">
              <a:solidFill>
                <a:schemeClr val="tx1"/>
              </a:solidFill>
              <a:latin typeface="Palatino Linotype" panose="02040502050505030304" pitchFamily="18" charset="0"/>
            </a:endParaRPr>
          </a:p>
          <a:p>
            <a:pPr algn="just" eaLnBrk="1" hangingPunct="1">
              <a:spcBef>
                <a:spcPct val="0"/>
              </a:spcBef>
              <a:buNone/>
            </a:pPr>
            <a:r>
              <a:rPr lang="en-US" sz="3200" b="1" u="sng" dirty="0">
                <a:solidFill>
                  <a:schemeClr val="tx1"/>
                </a:solidFill>
                <a:latin typeface="Palatino Linotype" panose="02040502050505030304" pitchFamily="18" charset="0"/>
              </a:rPr>
              <a:t>Institutional &amp; </a:t>
            </a:r>
            <a:r>
              <a:rPr lang="en-US" sz="3200" b="1" u="sng" dirty="0" smtClean="0">
                <a:solidFill>
                  <a:schemeClr val="tx1"/>
                </a:solidFill>
                <a:latin typeface="Palatino Linotype" panose="02040502050505030304" pitchFamily="18" charset="0"/>
              </a:rPr>
              <a:t>Regulatory Framework:</a:t>
            </a:r>
            <a:endParaRPr lang="en-029" sz="3200" b="1" u="sng" dirty="0">
              <a:solidFill>
                <a:schemeClr val="tx1"/>
              </a:solidFill>
              <a:latin typeface="Palatino Linotype" panose="02040502050505030304" pitchFamily="18" charset="0"/>
            </a:endParaRPr>
          </a:p>
          <a:p>
            <a:pPr algn="just" eaLnBrk="1" hangingPunct="1">
              <a:spcBef>
                <a:spcPct val="0"/>
              </a:spcBef>
              <a:buFontTx/>
              <a:buNone/>
            </a:pPr>
            <a:endParaRPr lang="en-029" altLang="en-US" sz="1800" dirty="0">
              <a:solidFill>
                <a:schemeClr val="tx1"/>
              </a:solidFill>
              <a:latin typeface="Palatino Linotype" panose="02040502050505030304" pitchFamily="18" charset="0"/>
            </a:endParaRPr>
          </a:p>
          <a:p>
            <a:pPr algn="just" eaLnBrk="1" hangingPunct="1">
              <a:spcBef>
                <a:spcPct val="0"/>
              </a:spcBef>
              <a:buFontTx/>
              <a:buNone/>
            </a:pPr>
            <a:r>
              <a:rPr lang="en-029" altLang="en-US" sz="3200" b="1" dirty="0" smtClean="0">
                <a:solidFill>
                  <a:schemeClr val="tx1"/>
                </a:solidFill>
                <a:latin typeface="Palatino Linotype" panose="02040502050505030304" pitchFamily="18" charset="0"/>
              </a:rPr>
              <a:t>There </a:t>
            </a:r>
            <a:r>
              <a:rPr lang="en-029" altLang="en-US" sz="3200" b="1" dirty="0">
                <a:solidFill>
                  <a:schemeClr val="tx1"/>
                </a:solidFill>
                <a:latin typeface="Palatino Linotype" panose="02040502050505030304" pitchFamily="18" charset="0"/>
              </a:rPr>
              <a:t>is no specific legislation or regulatory environment applicable to the facilitation of ESCO operations, nor is there an Energy Act or any general legislation dealing with energy efficiency in Jamaica. There are however existing common law or statutory provisions which would be applicable to ESCOs. </a:t>
            </a:r>
            <a:endParaRPr lang="en-US" altLang="en-US" sz="32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294281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26179379"/>
              </p:ext>
            </p:extLst>
          </p:nvPr>
        </p:nvGraphicFramePr>
        <p:xfrm>
          <a:off x="1347486" y="729206"/>
          <a:ext cx="8839200" cy="4997793"/>
        </p:xfrm>
        <a:graphic>
          <a:graphicData uri="http://schemas.openxmlformats.org/drawingml/2006/table">
            <a:tbl>
              <a:tblPr firstRow="1" firstCol="1" bandRow="1">
                <a:tableStyleId>{5940675A-B579-460E-94D1-54222C63F5DA}</a:tableStyleId>
              </a:tblPr>
              <a:tblGrid>
                <a:gridCol w="408298"/>
                <a:gridCol w="3266384"/>
                <a:gridCol w="5164518"/>
              </a:tblGrid>
              <a:tr h="623399">
                <a:tc>
                  <a:txBody>
                    <a:bodyPr/>
                    <a:lstStyle/>
                    <a:p>
                      <a:pPr marL="0" marR="0" algn="ctr">
                        <a:spcBef>
                          <a:spcPts val="0"/>
                        </a:spcBef>
                        <a:spcAft>
                          <a:spcPts val="0"/>
                        </a:spcAft>
                      </a:pPr>
                      <a:r>
                        <a:rPr lang="en-US" sz="1600" dirty="0">
                          <a:effectLst/>
                        </a:rPr>
                        <a:t>#</a:t>
                      </a:r>
                      <a:endParaRPr lang="en-US" sz="1600" dirty="0">
                        <a:effectLst/>
                        <a:latin typeface="Times New Roman"/>
                        <a:ea typeface="Calibri"/>
                      </a:endParaRPr>
                    </a:p>
                  </a:txBody>
                  <a:tcPr marL="68580" marR="68580" marT="0" marB="0">
                    <a:solidFill>
                      <a:schemeClr val="tx2">
                        <a:lumMod val="40000"/>
                        <a:lumOff val="60000"/>
                      </a:schemeClr>
                    </a:solidFill>
                  </a:tcPr>
                </a:tc>
                <a:tc>
                  <a:txBody>
                    <a:bodyPr/>
                    <a:lstStyle/>
                    <a:p>
                      <a:pPr marL="0" marR="0" algn="ctr">
                        <a:spcBef>
                          <a:spcPts val="0"/>
                        </a:spcBef>
                        <a:spcAft>
                          <a:spcPts val="0"/>
                        </a:spcAft>
                      </a:pPr>
                      <a:r>
                        <a:rPr lang="en-US" sz="1600" b="1" dirty="0">
                          <a:effectLst/>
                        </a:rPr>
                        <a:t>Legal</a:t>
                      </a:r>
                      <a:endParaRPr lang="en-US" sz="1600" b="1" dirty="0">
                        <a:effectLst/>
                        <a:latin typeface="Times New Roman"/>
                        <a:ea typeface="Calibri"/>
                      </a:endParaRPr>
                    </a:p>
                  </a:txBody>
                  <a:tcPr marL="68580" marR="68580" marT="0" marB="0">
                    <a:solidFill>
                      <a:schemeClr val="tx2">
                        <a:lumMod val="40000"/>
                        <a:lumOff val="60000"/>
                      </a:schemeClr>
                    </a:solidFill>
                  </a:tcPr>
                </a:tc>
                <a:tc>
                  <a:txBody>
                    <a:bodyPr/>
                    <a:lstStyle/>
                    <a:p>
                      <a:pPr marL="0" marR="0" algn="ctr">
                        <a:spcBef>
                          <a:spcPts val="0"/>
                        </a:spcBef>
                        <a:spcAft>
                          <a:spcPts val="0"/>
                        </a:spcAft>
                      </a:pPr>
                      <a:r>
                        <a:rPr lang="en-US" sz="1600" b="1" dirty="0" smtClean="0">
                          <a:effectLst/>
                        </a:rPr>
                        <a:t>Domain</a:t>
                      </a:r>
                      <a:r>
                        <a:rPr lang="en-US" sz="1600" b="1" baseline="0" dirty="0" smtClean="0">
                          <a:effectLst/>
                        </a:rPr>
                        <a:t> of intervention</a:t>
                      </a:r>
                      <a:endParaRPr lang="en-US" sz="1600" b="1" dirty="0">
                        <a:effectLst/>
                      </a:endParaRPr>
                    </a:p>
                    <a:p>
                      <a:pPr marL="0" marR="0" algn="ctr">
                        <a:spcBef>
                          <a:spcPts val="0"/>
                        </a:spcBef>
                        <a:spcAft>
                          <a:spcPts val="0"/>
                        </a:spcAft>
                      </a:pPr>
                      <a:r>
                        <a:rPr lang="en-US" sz="1600" b="1" dirty="0">
                          <a:effectLst/>
                        </a:rPr>
                        <a:t> </a:t>
                      </a:r>
                      <a:endParaRPr lang="en-US" sz="1600" b="1" dirty="0">
                        <a:effectLst/>
                        <a:latin typeface="Times New Roman"/>
                        <a:ea typeface="Calibri"/>
                      </a:endParaRPr>
                    </a:p>
                  </a:txBody>
                  <a:tcPr marL="68580" marR="68580" marT="0" marB="0">
                    <a:solidFill>
                      <a:schemeClr val="tx2">
                        <a:lumMod val="40000"/>
                        <a:lumOff val="60000"/>
                      </a:schemeClr>
                    </a:solidFill>
                  </a:tcPr>
                </a:tc>
              </a:tr>
              <a:tr h="626989">
                <a:tc>
                  <a:txBody>
                    <a:bodyPr/>
                    <a:lstStyle/>
                    <a:p>
                      <a:pPr marL="0" marR="0" algn="ctr">
                        <a:spcBef>
                          <a:spcPts val="0"/>
                        </a:spcBef>
                        <a:spcAft>
                          <a:spcPts val="0"/>
                        </a:spcAft>
                      </a:pPr>
                      <a:r>
                        <a:rPr lang="en-US" sz="1600">
                          <a:effectLst/>
                        </a:rPr>
                        <a:t>1</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a:effectLst/>
                        </a:rPr>
                        <a:t>Law of Contracts</a:t>
                      </a:r>
                    </a:p>
                    <a:p>
                      <a:pPr marL="0" marR="0" algn="ctr">
                        <a:spcBef>
                          <a:spcPts val="0"/>
                        </a:spcBef>
                        <a:spcAft>
                          <a:spcPts val="0"/>
                        </a:spcAft>
                      </a:pPr>
                      <a:r>
                        <a:rPr lang="en-US" sz="1600">
                          <a:effectLst/>
                        </a:rPr>
                        <a:t> </a:t>
                      </a:r>
                    </a:p>
                    <a:p>
                      <a:pPr marL="0" marR="0" algn="ctr">
                        <a:spcBef>
                          <a:spcPts val="0"/>
                        </a:spcBef>
                        <a:spcAft>
                          <a:spcPts val="0"/>
                        </a:spcAft>
                      </a:pPr>
                      <a:r>
                        <a:rPr lang="en-US" sz="1600">
                          <a:effectLst/>
                        </a:rPr>
                        <a:t> </a:t>
                      </a:r>
                      <a:endParaRPr lang="en-US" sz="1600">
                        <a:effectLst/>
                        <a:latin typeface="Times New Roman"/>
                        <a:ea typeface="Calibri"/>
                      </a:endParaRPr>
                    </a:p>
                  </a:txBody>
                  <a:tcPr marL="68580" marR="68580" marT="0" marB="0"/>
                </a:tc>
                <a:tc>
                  <a:txBody>
                    <a:bodyPr/>
                    <a:lstStyle/>
                    <a:p>
                      <a:pPr marL="0" marR="0" algn="just">
                        <a:spcBef>
                          <a:spcPts val="0"/>
                        </a:spcBef>
                        <a:spcAft>
                          <a:spcPts val="0"/>
                        </a:spcAft>
                      </a:pPr>
                      <a:r>
                        <a:rPr lang="en-US" sz="1600" dirty="0">
                          <a:effectLst/>
                        </a:rPr>
                        <a:t>Preparation of Model ESCO Performance Contracts. </a:t>
                      </a:r>
                      <a:endParaRPr lang="en-US" sz="1600" dirty="0">
                        <a:effectLst/>
                        <a:latin typeface="Times New Roman"/>
                        <a:ea typeface="Calibri"/>
                      </a:endParaRPr>
                    </a:p>
                  </a:txBody>
                  <a:tcPr marL="68580" marR="68580" marT="0" marB="0"/>
                </a:tc>
              </a:tr>
              <a:tr h="626921">
                <a:tc>
                  <a:txBody>
                    <a:bodyPr/>
                    <a:lstStyle/>
                    <a:p>
                      <a:pPr marL="0" marR="0" algn="ctr">
                        <a:spcBef>
                          <a:spcPts val="0"/>
                        </a:spcBef>
                        <a:spcAft>
                          <a:spcPts val="0"/>
                        </a:spcAft>
                      </a:pPr>
                      <a:r>
                        <a:rPr lang="en-US" sz="1600">
                          <a:effectLst/>
                        </a:rPr>
                        <a:t>2</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dirty="0">
                          <a:effectLst/>
                        </a:rPr>
                        <a:t>Building Act</a:t>
                      </a:r>
                      <a:endParaRPr lang="en-US" sz="1600" dirty="0">
                        <a:effectLst/>
                        <a:latin typeface="Times New Roman"/>
                        <a:ea typeface="Calibri"/>
                      </a:endParaRPr>
                    </a:p>
                  </a:txBody>
                  <a:tcPr marL="68580" marR="68580" marT="0" marB="0"/>
                </a:tc>
                <a:tc>
                  <a:txBody>
                    <a:bodyPr/>
                    <a:lstStyle/>
                    <a:p>
                      <a:pPr marL="0" marR="0" algn="just">
                        <a:spcBef>
                          <a:spcPts val="0"/>
                        </a:spcBef>
                        <a:spcAft>
                          <a:spcPts val="0"/>
                        </a:spcAft>
                      </a:pPr>
                      <a:r>
                        <a:rPr lang="en-US" sz="1600" dirty="0" smtClean="0">
                          <a:effectLst/>
                        </a:rPr>
                        <a:t>To include EE/RE measures to the Building Act.</a:t>
                      </a:r>
                      <a:endParaRPr lang="en-US" sz="1600" dirty="0">
                        <a:effectLst/>
                        <a:latin typeface="Times New Roman"/>
                        <a:ea typeface="Calibri"/>
                      </a:endParaRPr>
                    </a:p>
                  </a:txBody>
                  <a:tcPr marL="68580" marR="68580" marT="0" marB="0"/>
                </a:tc>
              </a:tr>
              <a:tr h="417992">
                <a:tc>
                  <a:txBody>
                    <a:bodyPr/>
                    <a:lstStyle/>
                    <a:p>
                      <a:pPr marL="0" marR="0" algn="ctr">
                        <a:spcBef>
                          <a:spcPts val="0"/>
                        </a:spcBef>
                        <a:spcAft>
                          <a:spcPts val="0"/>
                        </a:spcAft>
                      </a:pPr>
                      <a:r>
                        <a:rPr lang="en-029" sz="1600">
                          <a:effectLst/>
                        </a:rPr>
                        <a:t>3</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029" sz="1600" dirty="0">
                          <a:effectLst/>
                        </a:rPr>
                        <a:t>Dispute Resolution</a:t>
                      </a:r>
                      <a:endParaRPr lang="en-US" sz="1600" dirty="0">
                        <a:effectLst/>
                        <a:latin typeface="Times New Roman"/>
                        <a:ea typeface="Calibri"/>
                      </a:endParaRPr>
                    </a:p>
                  </a:txBody>
                  <a:tcPr marL="68580" marR="68580" marT="0" marB="0"/>
                </a:tc>
                <a:tc>
                  <a:txBody>
                    <a:bodyPr/>
                    <a:lstStyle/>
                    <a:p>
                      <a:pPr marL="0" marR="0" algn="just">
                        <a:spcBef>
                          <a:spcPts val="0"/>
                        </a:spcBef>
                        <a:spcAft>
                          <a:spcPts val="0"/>
                        </a:spcAft>
                      </a:pPr>
                      <a:r>
                        <a:rPr lang="en-US" sz="1600" dirty="0" smtClean="0">
                          <a:effectLst/>
                        </a:rPr>
                        <a:t>To </a:t>
                      </a:r>
                      <a:r>
                        <a:rPr lang="en-US" sz="1600" dirty="0">
                          <a:effectLst/>
                        </a:rPr>
                        <a:t>set up mechanism to expeditiously handle contract disputes.</a:t>
                      </a:r>
                      <a:endParaRPr lang="en-US" sz="1600" dirty="0">
                        <a:effectLst/>
                        <a:latin typeface="Times New Roman"/>
                        <a:ea typeface="Calibri"/>
                      </a:endParaRPr>
                    </a:p>
                  </a:txBody>
                  <a:tcPr marL="68580" marR="68580" marT="0" marB="0"/>
                </a:tc>
              </a:tr>
              <a:tr h="208996">
                <a:tc gridSpan="3">
                  <a:txBody>
                    <a:bodyPr/>
                    <a:lstStyle/>
                    <a:p>
                      <a:pPr marL="0" marR="0" algn="ctr">
                        <a:spcBef>
                          <a:spcPts val="0"/>
                        </a:spcBef>
                        <a:spcAft>
                          <a:spcPts val="0"/>
                        </a:spcAft>
                      </a:pPr>
                      <a:endParaRPr lang="en-US" sz="1600" dirty="0">
                        <a:effectLst/>
                        <a:latin typeface="Times New Roman"/>
                        <a:ea typeface="Calibri"/>
                      </a:endParaRPr>
                    </a:p>
                  </a:txBody>
                  <a:tcPr marL="68580" marR="68580" marT="0" marB="0">
                    <a:lnL w="12700" cmpd="sng">
                      <a:noFill/>
                    </a:lnL>
                    <a:lnR w="12700" cmpd="sng">
                      <a:noFill/>
                    </a:lnR>
                  </a:tcPr>
                </a:tc>
                <a:tc hMerge="1">
                  <a:txBody>
                    <a:bodyPr/>
                    <a:lstStyle/>
                    <a:p>
                      <a:pPr marL="0" marR="0" algn="ctr">
                        <a:spcBef>
                          <a:spcPts val="0"/>
                        </a:spcBef>
                        <a:spcAft>
                          <a:spcPts val="0"/>
                        </a:spcAft>
                      </a:pPr>
                      <a:endParaRPr lang="en-US" sz="1600" dirty="0">
                        <a:effectLst/>
                        <a:latin typeface="Times New Roman"/>
                        <a:ea typeface="Calibri"/>
                      </a:endParaRPr>
                    </a:p>
                  </a:txBody>
                  <a:tcPr marL="68580" marR="68580" marT="0" marB="0"/>
                </a:tc>
                <a:tc hMerge="1">
                  <a:txBody>
                    <a:bodyPr/>
                    <a:lstStyle/>
                    <a:p>
                      <a:pPr marL="0" marR="0" algn="ctr">
                        <a:spcBef>
                          <a:spcPts val="0"/>
                        </a:spcBef>
                        <a:spcAft>
                          <a:spcPts val="0"/>
                        </a:spcAft>
                      </a:pPr>
                      <a:endParaRPr lang="en-US" sz="1600" dirty="0">
                        <a:effectLst/>
                        <a:latin typeface="Times New Roman"/>
                        <a:ea typeface="Calibri"/>
                      </a:endParaRPr>
                    </a:p>
                  </a:txBody>
                  <a:tcPr marL="68580" marR="68580" marT="0" marB="0"/>
                </a:tc>
              </a:tr>
              <a:tr h="208996">
                <a:tc>
                  <a:txBody>
                    <a:bodyPr/>
                    <a:lstStyle/>
                    <a:p>
                      <a:pPr marL="0" marR="0" algn="ctr">
                        <a:spcBef>
                          <a:spcPts val="0"/>
                        </a:spcBef>
                        <a:spcAft>
                          <a:spcPts val="0"/>
                        </a:spcAft>
                      </a:pPr>
                      <a:r>
                        <a:rPr lang="en-029" sz="1600" b="1" dirty="0">
                          <a:effectLst/>
                        </a:rPr>
                        <a:t> </a:t>
                      </a:r>
                      <a:endParaRPr lang="en-US" sz="1600" b="1" dirty="0">
                        <a:effectLst/>
                        <a:latin typeface="Times New Roman"/>
                        <a:ea typeface="Calibri"/>
                      </a:endParaRPr>
                    </a:p>
                  </a:txBody>
                  <a:tcPr marL="68580" marR="68580" marT="0" marB="0">
                    <a:solidFill>
                      <a:schemeClr val="tx2">
                        <a:lumMod val="40000"/>
                        <a:lumOff val="60000"/>
                      </a:schemeClr>
                    </a:solidFill>
                  </a:tcPr>
                </a:tc>
                <a:tc>
                  <a:txBody>
                    <a:bodyPr/>
                    <a:lstStyle/>
                    <a:p>
                      <a:pPr marL="0" marR="0" algn="ctr">
                        <a:spcBef>
                          <a:spcPts val="0"/>
                        </a:spcBef>
                        <a:spcAft>
                          <a:spcPts val="0"/>
                        </a:spcAft>
                      </a:pPr>
                      <a:r>
                        <a:rPr lang="en-US" sz="1600" b="1" dirty="0" smtClean="0">
                          <a:effectLst/>
                        </a:rPr>
                        <a:t>Regulatory</a:t>
                      </a:r>
                      <a:endParaRPr lang="en-US" sz="1600" b="1" dirty="0">
                        <a:effectLst/>
                        <a:latin typeface="Times New Roman"/>
                        <a:ea typeface="Calibri"/>
                      </a:endParaRPr>
                    </a:p>
                  </a:txBody>
                  <a:tcPr marL="68580" marR="68580" marT="0" marB="0">
                    <a:solidFill>
                      <a:schemeClr val="tx2">
                        <a:lumMod val="40000"/>
                        <a:lumOff val="60000"/>
                      </a:schemeClr>
                    </a:solidFill>
                  </a:tcPr>
                </a:tc>
                <a:tc>
                  <a:txBody>
                    <a:bodyPr/>
                    <a:lstStyle/>
                    <a:p>
                      <a:pPr marL="0" marR="0" algn="ctr">
                        <a:spcBef>
                          <a:spcPts val="0"/>
                        </a:spcBef>
                        <a:spcAft>
                          <a:spcPts val="0"/>
                        </a:spcAft>
                      </a:pPr>
                      <a:r>
                        <a:rPr lang="en-US" sz="1600" b="1" dirty="0" smtClean="0">
                          <a:effectLst/>
                        </a:rPr>
                        <a:t>Domain</a:t>
                      </a:r>
                      <a:r>
                        <a:rPr lang="en-US" sz="1600" b="1" baseline="0" dirty="0" smtClean="0">
                          <a:effectLst/>
                        </a:rPr>
                        <a:t> of intervention</a:t>
                      </a:r>
                      <a:endParaRPr lang="en-US" sz="1600" b="1" dirty="0">
                        <a:effectLst/>
                      </a:endParaRPr>
                    </a:p>
                  </a:txBody>
                  <a:tcPr marL="68580" marR="68580" marT="0" marB="0">
                    <a:solidFill>
                      <a:schemeClr val="tx2">
                        <a:lumMod val="40000"/>
                        <a:lumOff val="60000"/>
                      </a:schemeClr>
                    </a:solidFill>
                  </a:tcPr>
                </a:tc>
              </a:tr>
              <a:tr h="626921">
                <a:tc>
                  <a:txBody>
                    <a:bodyPr/>
                    <a:lstStyle/>
                    <a:p>
                      <a:pPr marL="0" marR="0" algn="ctr">
                        <a:spcBef>
                          <a:spcPts val="0"/>
                        </a:spcBef>
                        <a:spcAft>
                          <a:spcPts val="0"/>
                        </a:spcAft>
                      </a:pPr>
                      <a:r>
                        <a:rPr lang="en-US" sz="1600">
                          <a:effectLst/>
                        </a:rPr>
                        <a:t>4</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a:effectLst/>
                        </a:rPr>
                        <a:t>Public Sector Procurement</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dirty="0" smtClean="0">
                          <a:effectLst/>
                        </a:rPr>
                        <a:t>To enable </a:t>
                      </a:r>
                      <a:r>
                        <a:rPr lang="en-US" sz="1600" dirty="0">
                          <a:effectLst/>
                        </a:rPr>
                        <a:t>performance contracting and </a:t>
                      </a:r>
                      <a:r>
                        <a:rPr lang="en-US" sz="1600" dirty="0" smtClean="0">
                          <a:effectLst/>
                        </a:rPr>
                        <a:t>facilitate </a:t>
                      </a:r>
                      <a:r>
                        <a:rPr lang="en-US" sz="1600" dirty="0">
                          <a:effectLst/>
                        </a:rPr>
                        <a:t>ESCO </a:t>
                      </a:r>
                      <a:r>
                        <a:rPr lang="en-US" sz="1600" dirty="0" smtClean="0">
                          <a:effectLst/>
                        </a:rPr>
                        <a:t>activities</a:t>
                      </a:r>
                      <a:r>
                        <a:rPr lang="en-US" sz="1600" baseline="0" dirty="0" smtClean="0">
                          <a:effectLst/>
                        </a:rPr>
                        <a:t> for the benefit of government institutions</a:t>
                      </a:r>
                      <a:endParaRPr lang="en-US" sz="1600" dirty="0">
                        <a:effectLst/>
                        <a:latin typeface="Times New Roman"/>
                        <a:ea typeface="Calibri"/>
                      </a:endParaRPr>
                    </a:p>
                  </a:txBody>
                  <a:tcPr marL="68580" marR="68580" marT="0" marB="0"/>
                </a:tc>
              </a:tr>
              <a:tr h="626921">
                <a:tc>
                  <a:txBody>
                    <a:bodyPr/>
                    <a:lstStyle/>
                    <a:p>
                      <a:pPr marL="0" marR="0" algn="ctr">
                        <a:spcBef>
                          <a:spcPts val="0"/>
                        </a:spcBef>
                        <a:spcAft>
                          <a:spcPts val="0"/>
                        </a:spcAft>
                      </a:pPr>
                      <a:r>
                        <a:rPr lang="en-US" sz="1600">
                          <a:effectLst/>
                        </a:rPr>
                        <a:t>5</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a:effectLst/>
                        </a:rPr>
                        <a:t>Standards Specifications</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dirty="0" smtClean="0">
                          <a:effectLst/>
                        </a:rPr>
                        <a:t>To </a:t>
                      </a:r>
                      <a:r>
                        <a:rPr lang="en-US" sz="1600" dirty="0">
                          <a:effectLst/>
                        </a:rPr>
                        <a:t>establish service and systems standards for ESCO sector.</a:t>
                      </a:r>
                      <a:endParaRPr lang="en-US" sz="1600" dirty="0">
                        <a:effectLst/>
                        <a:latin typeface="Times New Roman"/>
                        <a:ea typeface="Calibri"/>
                      </a:endParaRPr>
                    </a:p>
                  </a:txBody>
                  <a:tcPr marL="68580" marR="68580" marT="0" marB="0"/>
                </a:tc>
              </a:tr>
              <a:tr h="417992">
                <a:tc rowSpan="2">
                  <a:txBody>
                    <a:bodyPr/>
                    <a:lstStyle/>
                    <a:p>
                      <a:pPr marL="0" marR="0" algn="ctr">
                        <a:spcBef>
                          <a:spcPts val="0"/>
                        </a:spcBef>
                        <a:spcAft>
                          <a:spcPts val="0"/>
                        </a:spcAft>
                      </a:pPr>
                      <a:r>
                        <a:rPr lang="en-US" sz="1600">
                          <a:effectLst/>
                        </a:rPr>
                        <a:t>6</a:t>
                      </a:r>
                      <a:endParaRPr lang="en-US" sz="1600">
                        <a:effectLst/>
                        <a:latin typeface="Times New Roman"/>
                        <a:ea typeface="Calibri"/>
                      </a:endParaRPr>
                    </a:p>
                  </a:txBody>
                  <a:tcPr marL="68580" marR="68580" marT="0" marB="0"/>
                </a:tc>
                <a:tc>
                  <a:txBody>
                    <a:bodyPr/>
                    <a:lstStyle/>
                    <a:p>
                      <a:pPr marL="0" marR="0" algn="ctr">
                        <a:spcBef>
                          <a:spcPts val="0"/>
                        </a:spcBef>
                        <a:spcAft>
                          <a:spcPts val="0"/>
                        </a:spcAft>
                      </a:pPr>
                      <a:r>
                        <a:rPr lang="en-US" sz="1600" dirty="0">
                          <a:effectLst/>
                        </a:rPr>
                        <a:t>Energy Efficiency Building Code </a:t>
                      </a:r>
                    </a:p>
                    <a:p>
                      <a:pPr marL="0" marR="0" algn="ctr">
                        <a:spcBef>
                          <a:spcPts val="0"/>
                        </a:spcBef>
                        <a:spcAft>
                          <a:spcPts val="0"/>
                        </a:spcAft>
                      </a:pPr>
                      <a:r>
                        <a:rPr lang="en-US" sz="1600" dirty="0">
                          <a:effectLst/>
                        </a:rPr>
                        <a:t>(EEBC)</a:t>
                      </a:r>
                      <a:endParaRPr lang="en-US" sz="1600" dirty="0">
                        <a:effectLst/>
                        <a:latin typeface="Times New Roman"/>
                        <a:ea typeface="Calibri"/>
                      </a:endParaRPr>
                    </a:p>
                  </a:txBody>
                  <a:tcPr marL="68580" marR="68580" marT="0" marB="0">
                    <a:lnB w="12700" cmpd="sng">
                      <a:noFill/>
                    </a:lnB>
                  </a:tcPr>
                </a:tc>
                <a:tc rowSpan="2">
                  <a:txBody>
                    <a:bodyPr/>
                    <a:lstStyle/>
                    <a:p>
                      <a:pPr marL="0" marR="0" algn="ctr">
                        <a:spcBef>
                          <a:spcPts val="0"/>
                        </a:spcBef>
                        <a:spcAft>
                          <a:spcPts val="0"/>
                        </a:spcAft>
                      </a:pPr>
                      <a:r>
                        <a:rPr lang="en-US" sz="1600" dirty="0" smtClean="0">
                          <a:effectLst/>
                        </a:rPr>
                        <a:t>To </a:t>
                      </a:r>
                      <a:r>
                        <a:rPr lang="en-US" sz="1600" dirty="0">
                          <a:effectLst/>
                        </a:rPr>
                        <a:t>roll-out </a:t>
                      </a:r>
                      <a:r>
                        <a:rPr lang="en-US" sz="1600" dirty="0" smtClean="0">
                          <a:effectLst/>
                        </a:rPr>
                        <a:t>revised </a:t>
                      </a:r>
                      <a:r>
                        <a:rPr lang="en-US" sz="1600" dirty="0">
                          <a:effectLst/>
                        </a:rPr>
                        <a:t>Energy Efficiency Building Code.</a:t>
                      </a:r>
                      <a:endParaRPr lang="en-US" sz="1600" dirty="0">
                        <a:effectLst/>
                        <a:latin typeface="Times New Roman"/>
                        <a:ea typeface="Calibri"/>
                      </a:endParaRPr>
                    </a:p>
                  </a:txBody>
                  <a:tcPr marL="68580" marR="68580" marT="0" marB="0"/>
                </a:tc>
              </a:tr>
              <a:tr h="299071">
                <a:tc vMerge="1">
                  <a:txBody>
                    <a:bodyPr/>
                    <a:lstStyle/>
                    <a:p>
                      <a:endParaRPr lang="en-US"/>
                    </a:p>
                  </a:txBody>
                  <a:tcPr/>
                </a:tc>
                <a:tc>
                  <a:txBody>
                    <a:bodyPr/>
                    <a:lstStyle/>
                    <a:p>
                      <a:pPr marL="0" marR="0" algn="ctr">
                        <a:spcBef>
                          <a:spcPts val="0"/>
                        </a:spcBef>
                        <a:spcAft>
                          <a:spcPts val="0"/>
                        </a:spcAft>
                      </a:pPr>
                      <a:endParaRPr lang="en-US" sz="1600" dirty="0">
                        <a:effectLst/>
                        <a:latin typeface="Times New Roman"/>
                        <a:ea typeface="Calibri"/>
                      </a:endParaRPr>
                    </a:p>
                  </a:txBody>
                  <a:tcPr marL="68580" marR="68580" marT="0" marB="0">
                    <a:lnT w="12700" cmpd="sng">
                      <a:noFill/>
                    </a:lnT>
                  </a:tcPr>
                </a:tc>
                <a:tc vMerge="1">
                  <a:txBody>
                    <a:bodyPr/>
                    <a:lstStyle/>
                    <a:p>
                      <a:endParaRPr lang="en-US"/>
                    </a:p>
                  </a:txBody>
                  <a:tcPr/>
                </a:tc>
              </a:tr>
            </a:tbl>
          </a:graphicData>
        </a:graphic>
      </p:graphicFrame>
    </p:spTree>
    <p:extLst>
      <p:ext uri="{BB962C8B-B14F-4D97-AF65-F5344CB8AC3E}">
        <p14:creationId xmlns:p14="http://schemas.microsoft.com/office/powerpoint/2010/main" val="33206902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2009 – 2030 National Energy Policy</a:t>
            </a:r>
            <a:endParaRPr lang="en-US" dirty="0"/>
          </a:p>
        </p:txBody>
      </p:sp>
      <p:sp>
        <p:nvSpPr>
          <p:cNvPr id="3" name="Content Placeholder 2"/>
          <p:cNvSpPr>
            <a:spLocks noGrp="1"/>
          </p:cNvSpPr>
          <p:nvPr>
            <p:ph idx="1"/>
          </p:nvPr>
        </p:nvSpPr>
        <p:spPr/>
        <p:txBody>
          <a:bodyPr>
            <a:normAutofit/>
          </a:bodyPr>
          <a:lstStyle/>
          <a:p>
            <a:pPr algn="ctr">
              <a:buNone/>
            </a:pPr>
            <a:r>
              <a:rPr lang="en-US" dirty="0" smtClean="0"/>
              <a:t>Jamaica’s Energy Vision</a:t>
            </a:r>
          </a:p>
          <a:p>
            <a:pPr algn="just">
              <a:buNone/>
            </a:pPr>
            <a:r>
              <a:rPr lang="en-US" sz="3000" dirty="0" smtClean="0"/>
              <a:t>“A modern, efficient, diversified &amp; environmentally sustainable energy sector providing affordable &amp; accessible energy supplies with long-term energy security &amp; supported by informed public behaviour on energy issues &amp; an appropriate policy, regulatory &amp; institutional framework”</a:t>
            </a:r>
          </a:p>
          <a:p>
            <a:pPr algn="just">
              <a:buNone/>
            </a:pPr>
            <a:endParaRPr lang="en-US" sz="3000" dirty="0"/>
          </a:p>
          <a:p>
            <a:pPr algn="just">
              <a:buNone/>
            </a:pPr>
            <a:r>
              <a:rPr lang="en-GB" altLang="en-US" sz="3000" dirty="0"/>
              <a:t>The development of an ESCO industry in Jamaica in very large measure lends support to the achievement of this </a:t>
            </a:r>
            <a:r>
              <a:rPr lang="en-GB" altLang="en-US" sz="3000" dirty="0" smtClean="0"/>
              <a:t>vision.</a:t>
            </a:r>
            <a:endParaRPr lang="en-US" sz="3000" dirty="0"/>
          </a:p>
        </p:txBody>
      </p:sp>
    </p:spTree>
    <p:extLst>
      <p:ext uri="{BB962C8B-B14F-4D97-AF65-F5344CB8AC3E}">
        <p14:creationId xmlns:p14="http://schemas.microsoft.com/office/powerpoint/2010/main" val="4555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5018" y="1018571"/>
            <a:ext cx="8229600" cy="3970318"/>
          </a:xfrm>
          <a:prstGeom prst="rect">
            <a:avLst/>
          </a:prstGeom>
        </p:spPr>
        <p:txBody>
          <a:bodyPr wrap="square">
            <a:spAutoFit/>
          </a:bodyPr>
          <a:lstStyle/>
          <a:p>
            <a:pPr algn="just"/>
            <a:r>
              <a:rPr lang="en-029" altLang="en-US" sz="2800" dirty="0" smtClean="0">
                <a:solidFill>
                  <a:schemeClr val="tx1"/>
                </a:solidFill>
                <a:latin typeface="Times New Roman" panose="02020603050405020304" pitchFamily="18" charset="0"/>
                <a:cs typeface="Times New Roman" panose="02020603050405020304" pitchFamily="18" charset="0"/>
              </a:rPr>
              <a:t>However, there is the All Island Electricity License of 2001 and reinstated in 2007 which effectively grants to the power company JPS, until year 2027, an exclusive distribution monopoly of electricity.</a:t>
            </a:r>
          </a:p>
          <a:p>
            <a:pPr algn="just"/>
            <a:endParaRPr lang="en-029" sz="2800" dirty="0" smtClean="0">
              <a:latin typeface="Times New Roman" panose="02020603050405020304" pitchFamily="18" charset="0"/>
              <a:cs typeface="Times New Roman" panose="02020603050405020304" pitchFamily="18" charset="0"/>
            </a:endParaRPr>
          </a:p>
          <a:p>
            <a:pPr algn="just"/>
            <a:r>
              <a:rPr lang="en-029" sz="2800" dirty="0" smtClean="0">
                <a:latin typeface="Times New Roman" panose="02020603050405020304" pitchFamily="18" charset="0"/>
                <a:cs typeface="Times New Roman" panose="02020603050405020304" pitchFamily="18" charset="0"/>
              </a:rPr>
              <a:t>This means that power producers and ESCOs cannot sell electricity directly to potential consumers using their own generation assets, which effectively limits significantly the ESCO industry growth.</a:t>
            </a:r>
            <a:endParaRPr lang="en-US" sz="2800" dirty="0"/>
          </a:p>
        </p:txBody>
      </p:sp>
    </p:spTree>
    <p:extLst>
      <p:ext uri="{BB962C8B-B14F-4D97-AF65-F5344CB8AC3E}">
        <p14:creationId xmlns:p14="http://schemas.microsoft.com/office/powerpoint/2010/main" val="1613252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t>What is an ESCO?</a:t>
            </a:r>
            <a:endParaRPr lang="en-US" sz="5400" dirty="0"/>
          </a:p>
        </p:txBody>
      </p:sp>
      <p:sp>
        <p:nvSpPr>
          <p:cNvPr id="3" name="Content Placeholder 2"/>
          <p:cNvSpPr>
            <a:spLocks noGrp="1"/>
          </p:cNvSpPr>
          <p:nvPr>
            <p:ph idx="1"/>
          </p:nvPr>
        </p:nvSpPr>
        <p:spPr/>
        <p:txBody>
          <a:bodyPr>
            <a:normAutofit/>
          </a:bodyPr>
          <a:lstStyle/>
          <a:p>
            <a:pPr marL="0" indent="0" algn="just">
              <a:buNone/>
            </a:pPr>
            <a:r>
              <a:rPr lang="en-US" sz="3600" dirty="0"/>
              <a:t>An energy service company or energy savings company (acronym: ESCO or </a:t>
            </a:r>
            <a:r>
              <a:rPr lang="en-US" sz="3600" dirty="0" err="1"/>
              <a:t>ESCo</a:t>
            </a:r>
            <a:r>
              <a:rPr lang="en-US" sz="3600" dirty="0"/>
              <a:t>) is a commercial or non-profit business providing a broad range of energy solutions including designs and implementation of energy savings projects, retrofitting, energy conservation, energy infrastructure outsourcing, power generation and energy supply, and risk management</a:t>
            </a:r>
          </a:p>
        </p:txBody>
      </p:sp>
    </p:spTree>
    <p:extLst>
      <p:ext uri="{BB962C8B-B14F-4D97-AF65-F5344CB8AC3E}">
        <p14:creationId xmlns:p14="http://schemas.microsoft.com/office/powerpoint/2010/main" val="2124912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3"/>
          <p:cNvSpPr>
            <a:spLocks noGrp="1"/>
          </p:cNvSpPr>
          <p:nvPr>
            <p:ph type="sldNum" sz="quarter" idx="12"/>
          </p:nvPr>
        </p:nvSpPr>
        <p:spPr bwMode="auto">
          <a:xfrm>
            <a:off x="10106026" y="6492876"/>
            <a:ext cx="561975" cy="365125"/>
          </a:xfrm>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4F011B-C8D6-4B0B-B106-C4876883C255}" type="slidenum">
              <a:rPr lang="en-US" altLang="en-US">
                <a:solidFill>
                  <a:srgbClr val="595959"/>
                </a:solidFill>
                <a:latin typeface="Century Gothic" panose="020B0502020202020204" pitchFamily="34" charset="0"/>
              </a:rPr>
              <a:pPr eaLnBrk="1" hangingPunct="1"/>
              <a:t>20</a:t>
            </a:fld>
            <a:endParaRPr lang="en-US" altLang="en-US">
              <a:solidFill>
                <a:srgbClr val="595959"/>
              </a:solidFill>
              <a:latin typeface="Century Gothic" panose="020B0502020202020204" pitchFamily="34" charset="0"/>
            </a:endParaRPr>
          </a:p>
        </p:txBody>
      </p:sp>
      <p:sp>
        <p:nvSpPr>
          <p:cNvPr id="8196" name="Rectangle 1"/>
          <p:cNvSpPr>
            <a:spLocks noChangeArrowheads="1"/>
          </p:cNvSpPr>
          <p:nvPr/>
        </p:nvSpPr>
        <p:spPr bwMode="auto">
          <a:xfrm>
            <a:off x="1828800" y="1694052"/>
            <a:ext cx="8382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just" eaLnBrk="1" hangingPunct="1">
              <a:spcBef>
                <a:spcPct val="0"/>
              </a:spcBef>
              <a:buFontTx/>
              <a:buNone/>
            </a:pPr>
            <a:r>
              <a:rPr lang="en-GB" altLang="en-US" sz="3200" dirty="0">
                <a:solidFill>
                  <a:schemeClr val="tx1"/>
                </a:solidFill>
                <a:latin typeface="Times New Roman" panose="02020603050405020304" pitchFamily="18" charset="0"/>
                <a:cs typeface="Times New Roman" panose="02020603050405020304" pitchFamily="18" charset="0"/>
              </a:rPr>
              <a:t>The GOJ and the European Commission have signed a Financing Agreement to implement a project titled:</a:t>
            </a:r>
          </a:p>
          <a:p>
            <a:pPr algn="just" eaLnBrk="1" hangingPunct="1">
              <a:spcBef>
                <a:spcPct val="0"/>
              </a:spcBef>
              <a:buFontTx/>
              <a:buNone/>
            </a:pPr>
            <a:r>
              <a:rPr lang="en-GB" altLang="en-US" sz="3200" dirty="0" smtClean="0">
                <a:solidFill>
                  <a:schemeClr val="tx1"/>
                </a:solidFill>
                <a:latin typeface="Times New Roman" panose="02020603050405020304" pitchFamily="18" charset="0"/>
                <a:cs typeface="Times New Roman" panose="02020603050405020304" pitchFamily="18" charset="0"/>
              </a:rPr>
              <a:t> </a:t>
            </a:r>
            <a:r>
              <a:rPr lang="en-GB" altLang="en-US" sz="3200" b="1" dirty="0">
                <a:solidFill>
                  <a:schemeClr val="tx1"/>
                </a:solidFill>
                <a:latin typeface="Times New Roman" panose="02020603050405020304" pitchFamily="18" charset="0"/>
                <a:cs typeface="Times New Roman" panose="02020603050405020304" pitchFamily="18" charset="0"/>
              </a:rPr>
              <a:t>“Developing an Energy Services Company (ESCO) Industry in Jamaica” </a:t>
            </a:r>
          </a:p>
          <a:p>
            <a:pPr algn="just" eaLnBrk="1" hangingPunct="1">
              <a:spcBef>
                <a:spcPct val="0"/>
              </a:spcBef>
              <a:buFontTx/>
              <a:buNone/>
            </a:pPr>
            <a:endParaRPr lang="en-GB" altLang="en-US" sz="3200" b="1" dirty="0" smtClean="0">
              <a:solidFill>
                <a:schemeClr val="tx1"/>
              </a:solidFill>
              <a:latin typeface="Times New Roman" panose="02020603050405020304" pitchFamily="18" charset="0"/>
              <a:cs typeface="Times New Roman" panose="02020603050405020304" pitchFamily="18" charset="0"/>
            </a:endParaRPr>
          </a:p>
          <a:p>
            <a:pPr algn="just" eaLnBrk="1" hangingPunct="1">
              <a:spcBef>
                <a:spcPct val="0"/>
              </a:spcBef>
              <a:buFontTx/>
              <a:buNone/>
            </a:pPr>
            <a:r>
              <a:rPr lang="en-GB" altLang="en-US" sz="3200" dirty="0" smtClean="0">
                <a:solidFill>
                  <a:schemeClr val="tx1"/>
                </a:solidFill>
                <a:latin typeface="Times New Roman" panose="02020603050405020304" pitchFamily="18" charset="0"/>
                <a:cs typeface="Times New Roman" panose="02020603050405020304" pitchFamily="18" charset="0"/>
              </a:rPr>
              <a:t>The project is financed </a:t>
            </a:r>
            <a:r>
              <a:rPr lang="en-GB" altLang="en-US" sz="3200" dirty="0">
                <a:solidFill>
                  <a:schemeClr val="tx1"/>
                </a:solidFill>
                <a:latin typeface="Times New Roman" panose="02020603050405020304" pitchFamily="18" charset="0"/>
                <a:cs typeface="Times New Roman" panose="02020603050405020304" pitchFamily="18" charset="0"/>
              </a:rPr>
              <a:t>through a EUR </a:t>
            </a:r>
            <a:r>
              <a:rPr lang="en-GB" altLang="en-US" sz="3200" dirty="0" smtClean="0">
                <a:solidFill>
                  <a:schemeClr val="tx1"/>
                </a:solidFill>
                <a:latin typeface="Times New Roman" panose="02020603050405020304" pitchFamily="18" charset="0"/>
                <a:cs typeface="Times New Roman" panose="02020603050405020304" pitchFamily="18" charset="0"/>
              </a:rPr>
              <a:t>431,854 grant from the 10</a:t>
            </a:r>
            <a:r>
              <a:rPr lang="en-GB" altLang="en-US" sz="3200" baseline="30000" dirty="0" smtClean="0">
                <a:solidFill>
                  <a:schemeClr val="tx1"/>
                </a:solidFill>
                <a:latin typeface="Times New Roman" panose="02020603050405020304" pitchFamily="18" charset="0"/>
                <a:cs typeface="Times New Roman" panose="02020603050405020304" pitchFamily="18" charset="0"/>
              </a:rPr>
              <a:t>th</a:t>
            </a:r>
            <a:r>
              <a:rPr lang="en-GB" altLang="en-US" sz="3200" dirty="0" smtClean="0">
                <a:solidFill>
                  <a:schemeClr val="tx1"/>
                </a:solidFill>
                <a:latin typeface="Times New Roman" panose="02020603050405020304" pitchFamily="18" charset="0"/>
                <a:cs typeface="Times New Roman" panose="02020603050405020304" pitchFamily="18" charset="0"/>
              </a:rPr>
              <a:t> EDF Energy Facility II</a:t>
            </a:r>
            <a:r>
              <a:rPr lang="en-GB" altLang="en-US" sz="3200" b="1" dirty="0" smtClean="0">
                <a:solidFill>
                  <a:schemeClr val="tx1"/>
                </a:solidFill>
                <a:latin typeface="Times New Roman" panose="02020603050405020304" pitchFamily="18" charset="0"/>
                <a:cs typeface="Times New Roman" panose="02020603050405020304" pitchFamily="18" charset="0"/>
              </a:rPr>
              <a:t> </a:t>
            </a:r>
            <a:endParaRPr lang="en-GB" altLang="en-US"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85068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4562" y="983847"/>
            <a:ext cx="10833903" cy="4262705"/>
          </a:xfrm>
          <a:prstGeom prst="rect">
            <a:avLst/>
          </a:prstGeom>
        </p:spPr>
        <p:txBody>
          <a:bodyPr wrap="square">
            <a:spAutoFit/>
          </a:bodyPr>
          <a:lstStyle/>
          <a:p>
            <a:r>
              <a:rPr lang="en-US" sz="3200" dirty="0"/>
              <a:t>Specific </a:t>
            </a:r>
            <a:r>
              <a:rPr lang="en-US" sz="3200" dirty="0" smtClean="0"/>
              <a:t>objectives: </a:t>
            </a:r>
          </a:p>
          <a:p>
            <a:pPr marL="457200" indent="-457200" algn="just">
              <a:spcBef>
                <a:spcPts val="600"/>
              </a:spcBef>
              <a:buFont typeface="Wingdings" panose="05000000000000000000" pitchFamily="2" charset="2"/>
              <a:buChar char="§"/>
            </a:pPr>
            <a:r>
              <a:rPr lang="en-US" sz="3200" dirty="0"/>
              <a:t>t</a:t>
            </a:r>
            <a:r>
              <a:rPr lang="en-US" sz="3200" dirty="0" smtClean="0"/>
              <a:t>o </a:t>
            </a:r>
            <a:r>
              <a:rPr lang="en-US" sz="3200" dirty="0"/>
              <a:t>develop a sustainable ESCO industry in Jamaica by raising the level of awareness and understanding of the business of energy efficiency (EE) and renewable energy (RE); </a:t>
            </a:r>
            <a:endParaRPr lang="en-US" sz="3200" dirty="0" smtClean="0"/>
          </a:p>
          <a:p>
            <a:pPr marL="457200" indent="-457200" algn="just">
              <a:spcBef>
                <a:spcPts val="600"/>
              </a:spcBef>
              <a:buFont typeface="Wingdings" panose="05000000000000000000" pitchFamily="2" charset="2"/>
              <a:buChar char="§"/>
            </a:pPr>
            <a:r>
              <a:rPr lang="en-US" sz="3200" dirty="0" smtClean="0"/>
              <a:t>introducing </a:t>
            </a:r>
            <a:r>
              <a:rPr lang="en-US" sz="3200" dirty="0"/>
              <a:t>new business models to enable increased levels of investment in and implementation of EE and RE projects; </a:t>
            </a:r>
          </a:p>
          <a:p>
            <a:pPr marL="457200" indent="-457200" algn="just">
              <a:spcBef>
                <a:spcPts val="600"/>
              </a:spcBef>
              <a:buFont typeface="Wingdings" panose="05000000000000000000" pitchFamily="2" charset="2"/>
              <a:buChar char="§"/>
            </a:pPr>
            <a:r>
              <a:rPr lang="en-US" sz="3200" dirty="0" smtClean="0"/>
              <a:t>increasing </a:t>
            </a:r>
            <a:r>
              <a:rPr lang="en-US" sz="3200" dirty="0"/>
              <a:t>dialogue, trust and confidence in the industry among its stakeholder groups.</a:t>
            </a:r>
          </a:p>
        </p:txBody>
      </p:sp>
    </p:spTree>
    <p:extLst>
      <p:ext uri="{BB962C8B-B14F-4D97-AF65-F5344CB8AC3E}">
        <p14:creationId xmlns:p14="http://schemas.microsoft.com/office/powerpoint/2010/main" val="3752155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5032" y="662714"/>
            <a:ext cx="10868628" cy="4431983"/>
          </a:xfrm>
          <a:prstGeom prst="rect">
            <a:avLst/>
          </a:prstGeom>
        </p:spPr>
        <p:txBody>
          <a:bodyPr wrap="square">
            <a:spAutoFit/>
          </a:bodyPr>
          <a:lstStyle/>
          <a:p>
            <a:r>
              <a:rPr lang="en-US" sz="2800" dirty="0" smtClean="0"/>
              <a:t>The </a:t>
            </a:r>
            <a:r>
              <a:rPr lang="en-US" sz="2800" dirty="0"/>
              <a:t>project </a:t>
            </a:r>
            <a:r>
              <a:rPr lang="en-US" sz="2800" dirty="0" smtClean="0"/>
              <a:t>intends to develop </a:t>
            </a:r>
            <a:r>
              <a:rPr lang="en-US" sz="2800" dirty="0"/>
              <a:t>a sustainable platform on which an ESCO industry can flourish. This </a:t>
            </a:r>
            <a:r>
              <a:rPr lang="en-US" sz="2800" dirty="0" smtClean="0"/>
              <a:t>includes:</a:t>
            </a:r>
          </a:p>
          <a:p>
            <a:endParaRPr lang="en-US" sz="2800" dirty="0"/>
          </a:p>
          <a:p>
            <a:pPr>
              <a:spcAft>
                <a:spcPts val="1200"/>
              </a:spcAft>
            </a:pPr>
            <a:r>
              <a:rPr lang="en-US" sz="2800" dirty="0" smtClean="0"/>
              <a:t>1. Increasing </a:t>
            </a:r>
            <a:r>
              <a:rPr lang="en-US" sz="2800" dirty="0"/>
              <a:t>public awareness of the opportunities that exist in the industry and the benefits to be gained by each stakeholder group</a:t>
            </a:r>
          </a:p>
          <a:p>
            <a:pPr>
              <a:spcAft>
                <a:spcPts val="1200"/>
              </a:spcAft>
            </a:pPr>
            <a:r>
              <a:rPr lang="en-US" sz="2800" dirty="0" smtClean="0"/>
              <a:t>2. Introducing </a:t>
            </a:r>
            <a:r>
              <a:rPr lang="en-US" sz="2800" dirty="0"/>
              <a:t>to Jamaican businesses ESCO models that have been implemented successfully in other parts of the world </a:t>
            </a:r>
            <a:endParaRPr lang="en-US" sz="2800" dirty="0" smtClean="0"/>
          </a:p>
          <a:p>
            <a:pPr>
              <a:spcAft>
                <a:spcPts val="1200"/>
              </a:spcAft>
            </a:pPr>
            <a:r>
              <a:rPr lang="en-US" sz="2800" dirty="0" smtClean="0"/>
              <a:t>3. Introducing </a:t>
            </a:r>
            <a:r>
              <a:rPr lang="en-US" sz="2800" dirty="0"/>
              <a:t>creative financing products that can support ESCO projects</a:t>
            </a:r>
          </a:p>
          <a:p>
            <a:pPr>
              <a:spcAft>
                <a:spcPts val="1200"/>
              </a:spcAft>
            </a:pPr>
            <a:r>
              <a:rPr lang="en-US" sz="2800" dirty="0" smtClean="0"/>
              <a:t>4. Increasing </a:t>
            </a:r>
            <a:r>
              <a:rPr lang="en-US" sz="2800" dirty="0"/>
              <a:t>the levels of confidence in ESCO business </a:t>
            </a:r>
            <a:r>
              <a:rPr lang="en-US" sz="2800" dirty="0" smtClean="0"/>
              <a:t>models</a:t>
            </a:r>
            <a:endParaRPr lang="en-US" sz="2800" dirty="0"/>
          </a:p>
        </p:txBody>
      </p:sp>
    </p:spTree>
    <p:extLst>
      <p:ext uri="{BB962C8B-B14F-4D97-AF65-F5344CB8AC3E}">
        <p14:creationId xmlns:p14="http://schemas.microsoft.com/office/powerpoint/2010/main" val="1913720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59745"/>
            <a:ext cx="10023676" cy="5601533"/>
          </a:xfrm>
          <a:prstGeom prst="rect">
            <a:avLst/>
          </a:prstGeom>
        </p:spPr>
        <p:txBody>
          <a:bodyPr wrap="square">
            <a:spAutoFit/>
          </a:bodyPr>
          <a:lstStyle/>
          <a:p>
            <a:pPr>
              <a:spcBef>
                <a:spcPts val="1200"/>
              </a:spcBef>
            </a:pPr>
            <a:r>
              <a:rPr lang="en-US" sz="2800" dirty="0"/>
              <a:t>5. Building capacity to </a:t>
            </a:r>
            <a:r>
              <a:rPr lang="en-US" sz="2800" dirty="0" err="1"/>
              <a:t>utilise</a:t>
            </a:r>
            <a:r>
              <a:rPr lang="en-US" sz="2800" dirty="0"/>
              <a:t>, manage, measure and monitor ESCO contract performance</a:t>
            </a:r>
          </a:p>
          <a:p>
            <a:pPr>
              <a:spcBef>
                <a:spcPts val="1200"/>
              </a:spcBef>
            </a:pPr>
            <a:r>
              <a:rPr lang="en-US" sz="2800" dirty="0"/>
              <a:t>6. Improving the institutional support for the ESCO industry </a:t>
            </a:r>
          </a:p>
          <a:p>
            <a:pPr>
              <a:spcBef>
                <a:spcPts val="1200"/>
              </a:spcBef>
            </a:pPr>
            <a:r>
              <a:rPr lang="en-US" sz="2800" dirty="0"/>
              <a:t>7. Stimulating dialogue related to issues of trust and integrity between contracting parties</a:t>
            </a:r>
          </a:p>
          <a:p>
            <a:pPr>
              <a:spcBef>
                <a:spcPts val="1200"/>
              </a:spcBef>
            </a:pPr>
            <a:r>
              <a:rPr lang="en-US" sz="2800" dirty="0"/>
              <a:t>8. Strengthening the regulatory protocols and frameworks that will protect ESCOs and their customers</a:t>
            </a:r>
          </a:p>
          <a:p>
            <a:pPr>
              <a:spcBef>
                <a:spcPts val="1200"/>
              </a:spcBef>
            </a:pPr>
            <a:r>
              <a:rPr lang="en-US" sz="2800" dirty="0"/>
              <a:t>9. Improving the arbitration processes for performance based contracts used by ESCOs</a:t>
            </a:r>
          </a:p>
          <a:p>
            <a:pPr>
              <a:spcBef>
                <a:spcPts val="1200"/>
              </a:spcBef>
            </a:pPr>
            <a:r>
              <a:rPr lang="en-US" sz="2800" dirty="0"/>
              <a:t>10. Implementing policies that will support public sector ESCO contracting so that results can be sustained in the long term</a:t>
            </a:r>
          </a:p>
        </p:txBody>
      </p:sp>
    </p:spTree>
    <p:extLst>
      <p:ext uri="{BB962C8B-B14F-4D97-AF65-F5344CB8AC3E}">
        <p14:creationId xmlns:p14="http://schemas.microsoft.com/office/powerpoint/2010/main" val="33915304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ESCO Project achievements up to now</a:t>
            </a:r>
            <a:endParaRPr lang="en-US" dirty="0"/>
          </a:p>
        </p:txBody>
      </p:sp>
      <p:sp>
        <p:nvSpPr>
          <p:cNvPr id="3" name="Content Placeholder 2"/>
          <p:cNvSpPr>
            <a:spLocks noGrp="1"/>
          </p:cNvSpPr>
          <p:nvPr>
            <p:ph idx="1"/>
          </p:nvPr>
        </p:nvSpPr>
        <p:spPr/>
        <p:txBody>
          <a:bodyPr/>
          <a:lstStyle/>
          <a:p>
            <a:r>
              <a:rPr lang="en-US" dirty="0" smtClean="0"/>
              <a:t>Very limited due to:</a:t>
            </a:r>
          </a:p>
          <a:p>
            <a:pPr lvl="1"/>
            <a:r>
              <a:rPr lang="en-US" dirty="0" smtClean="0"/>
              <a:t>Lack of political will and support for the project (current government is the same that granted and renewed the All Island Electricity License to JPS)</a:t>
            </a:r>
          </a:p>
          <a:p>
            <a:pPr lvl="1"/>
            <a:r>
              <a:rPr lang="en-US" dirty="0" smtClean="0"/>
              <a:t>Lack of capacity and interest of the implementing agency (Jamaica Productivity Center) </a:t>
            </a:r>
          </a:p>
          <a:p>
            <a:pPr lvl="1"/>
            <a:r>
              <a:rPr lang="en-US" dirty="0" smtClean="0"/>
              <a:t>Lack of success and delays in the procurement of consultants</a:t>
            </a:r>
          </a:p>
          <a:p>
            <a:pPr lvl="1"/>
            <a:r>
              <a:rPr lang="en-US" dirty="0" smtClean="0"/>
              <a:t>Project goals are too ambitious but resources are insufficient</a:t>
            </a:r>
          </a:p>
          <a:p>
            <a:pPr lvl="1"/>
            <a:endParaRPr lang="en-US" dirty="0" smtClean="0"/>
          </a:p>
          <a:p>
            <a:pPr>
              <a:buNone/>
            </a:pPr>
            <a:endParaRPr lang="en-US" dirty="0"/>
          </a:p>
        </p:txBody>
      </p:sp>
    </p:spTree>
    <p:extLst>
      <p:ext uri="{BB962C8B-B14F-4D97-AF65-F5344CB8AC3E}">
        <p14:creationId xmlns:p14="http://schemas.microsoft.com/office/powerpoint/2010/main" val="679623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meantime…</a:t>
            </a:r>
            <a:endParaRPr lang="en-US" dirty="0"/>
          </a:p>
        </p:txBody>
      </p:sp>
      <p:sp>
        <p:nvSpPr>
          <p:cNvPr id="3" name="Content Placeholder 2"/>
          <p:cNvSpPr>
            <a:spLocks noGrp="1"/>
          </p:cNvSpPr>
          <p:nvPr>
            <p:ph idx="1"/>
          </p:nvPr>
        </p:nvSpPr>
        <p:spPr/>
        <p:txBody>
          <a:bodyPr/>
          <a:lstStyle/>
          <a:p>
            <a:r>
              <a:rPr lang="en-US" dirty="0" smtClean="0"/>
              <a:t>Private sector does not wait for the government’s help.</a:t>
            </a:r>
          </a:p>
          <a:p>
            <a:r>
              <a:rPr lang="en-US" dirty="0" smtClean="0"/>
              <a:t>Given the quick return on investment, the business sector is actively pursuing energy cost reducing strategy by undertaking energy audits, increasing EE measures, improving thermal efficiency, installing solar panels, windmills, etc. for their own use.</a:t>
            </a:r>
          </a:p>
          <a:p>
            <a:r>
              <a:rPr lang="en-US" dirty="0" smtClean="0"/>
              <a:t>As a result, the RE industry is booming, however it’s scope for further growth and additional benefits from Economy of Scale is limited by politics.</a:t>
            </a:r>
            <a:endParaRPr lang="en-US" dirty="0"/>
          </a:p>
        </p:txBody>
      </p:sp>
    </p:spTree>
    <p:extLst>
      <p:ext uri="{BB962C8B-B14F-4D97-AF65-F5344CB8AC3E}">
        <p14:creationId xmlns:p14="http://schemas.microsoft.com/office/powerpoint/2010/main" val="214129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ChangeArrowheads="1"/>
          </p:cNvSpPr>
          <p:nvPr/>
        </p:nvSpPr>
        <p:spPr bwMode="auto">
          <a:xfrm>
            <a:off x="2209801" y="1524001"/>
            <a:ext cx="7496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US" altLang="en-US" sz="4000" b="1">
                <a:solidFill>
                  <a:srgbClr val="000000"/>
                </a:solidFill>
                <a:latin typeface="Palatino Linotype" panose="02040502050505030304" pitchFamily="18" charset="0"/>
              </a:rPr>
              <a:t>Industry and Market Overview</a:t>
            </a:r>
          </a:p>
        </p:txBody>
      </p:sp>
    </p:spTree>
    <p:extLst>
      <p:ext uri="{BB962C8B-B14F-4D97-AF65-F5344CB8AC3E}">
        <p14:creationId xmlns:p14="http://schemas.microsoft.com/office/powerpoint/2010/main" val="1539816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0" y="1484784"/>
            <a:ext cx="8676457" cy="4105788"/>
          </a:xfrm>
        </p:spPr>
        <p:txBody>
          <a:bodyPr>
            <a:noAutofit/>
          </a:bodyPr>
          <a:lstStyle/>
          <a:p>
            <a:pPr marL="363538" lvl="1" indent="0">
              <a:spcBef>
                <a:spcPts val="1200"/>
              </a:spcBef>
              <a:spcAft>
                <a:spcPts val="1200"/>
              </a:spcAft>
              <a:buNone/>
            </a:pPr>
            <a:r>
              <a:rPr lang="en-CA" sz="3200" b="1" dirty="0" smtClean="0"/>
              <a:t>Drivers for Sustainable Energy in the Caribbean:</a:t>
            </a:r>
          </a:p>
          <a:p>
            <a:pPr lvl="1">
              <a:spcAft>
                <a:spcPts val="600"/>
              </a:spcAft>
            </a:pPr>
            <a:r>
              <a:rPr lang="en-CA" sz="2800" dirty="0" smtClean="0"/>
              <a:t>High and volatile energy prices are a real roadblock to </a:t>
            </a:r>
            <a:r>
              <a:rPr lang="en-CA" sz="2800" dirty="0"/>
              <a:t>the </a:t>
            </a:r>
            <a:r>
              <a:rPr lang="en-CA" sz="2800" dirty="0" smtClean="0"/>
              <a:t>Caribbean’s economic development.</a:t>
            </a:r>
          </a:p>
          <a:p>
            <a:pPr lvl="1">
              <a:spcAft>
                <a:spcPts val="600"/>
              </a:spcAft>
            </a:pPr>
            <a:r>
              <a:rPr lang="en-CA" sz="2800" dirty="0" smtClean="0"/>
              <a:t>With energy consumers generally dissatisfied with the existing energy situation, there is an increasing demand for viable EE </a:t>
            </a:r>
            <a:r>
              <a:rPr lang="en-CA" sz="2800" dirty="0"/>
              <a:t>and </a:t>
            </a:r>
            <a:r>
              <a:rPr lang="en-CA" sz="2800" dirty="0" smtClean="0"/>
              <a:t>RE projects.</a:t>
            </a:r>
          </a:p>
          <a:p>
            <a:pPr lvl="1">
              <a:spcAft>
                <a:spcPts val="600"/>
              </a:spcAft>
            </a:pPr>
            <a:r>
              <a:rPr lang="en-GB" altLang="en-US" sz="2800" dirty="0"/>
              <a:t>The Jamaican economy is characterised by high-energy intensity and low efficiency and is almost completely dependent on imported oil.</a:t>
            </a:r>
            <a:r>
              <a:rPr lang="en-US" altLang="en-US" sz="2800" dirty="0"/>
              <a:t> </a:t>
            </a:r>
          </a:p>
          <a:p>
            <a:pPr lvl="1">
              <a:spcAft>
                <a:spcPts val="600"/>
              </a:spcAft>
            </a:pPr>
            <a:endParaRPr lang="en-CA" sz="2800" dirty="0" smtClean="0"/>
          </a:p>
          <a:p>
            <a:pPr marL="457200" lvl="1" indent="0">
              <a:spcAft>
                <a:spcPts val="600"/>
              </a:spcAft>
              <a:buNone/>
            </a:pPr>
            <a:endParaRPr lang="en-CA" sz="2800" dirty="0"/>
          </a:p>
        </p:txBody>
      </p:sp>
    </p:spTree>
    <p:extLst>
      <p:ext uri="{BB962C8B-B14F-4D97-AF65-F5344CB8AC3E}">
        <p14:creationId xmlns:p14="http://schemas.microsoft.com/office/powerpoint/2010/main" val="3284680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0" y="152401"/>
            <a:ext cx="9144000" cy="646113"/>
          </a:xfrm>
          <a:prstGeom prst="rect">
            <a:avLst/>
          </a:prstGeom>
        </p:spPr>
        <p:txBody>
          <a:bodyPr>
            <a:spAutoFit/>
          </a:bodyPr>
          <a:lstStyle/>
          <a:p>
            <a:pPr algn="ctr">
              <a:defRPr/>
            </a:pPr>
            <a:r>
              <a:rPr lang="en-US" sz="3600" b="1" dirty="0">
                <a:solidFill>
                  <a:prstClr val="black"/>
                </a:solidFill>
                <a:effectLst>
                  <a:outerShdw blurRad="38100" dist="38100" dir="2700000" algn="tl">
                    <a:srgbClr val="000000">
                      <a:alpha val="43137"/>
                    </a:srgbClr>
                  </a:outerShdw>
                </a:effectLst>
              </a:rPr>
              <a:t>SECTORAL ANALYSIS</a:t>
            </a:r>
          </a:p>
        </p:txBody>
      </p:sp>
      <p:sp>
        <p:nvSpPr>
          <p:cNvPr id="18435" name="Rectangle 2"/>
          <p:cNvSpPr>
            <a:spLocks noChangeArrowheads="1"/>
          </p:cNvSpPr>
          <p:nvPr/>
        </p:nvSpPr>
        <p:spPr bwMode="auto">
          <a:xfrm>
            <a:off x="1676400" y="809625"/>
            <a:ext cx="8839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029" altLang="en-US" sz="2000" b="1">
                <a:solidFill>
                  <a:schemeClr val="tx1"/>
                </a:solidFill>
                <a:latin typeface="Times New Roman" panose="02020603050405020304" pitchFamily="18" charset="0"/>
                <a:ea typeface="Calibri" panose="020F0502020204030204" pitchFamily="34" charset="0"/>
                <a:cs typeface="Times New Roman" panose="02020603050405020304" pitchFamily="18" charset="0"/>
              </a:rPr>
              <a:t>Regional &amp; Extra-regional Energy prices for Residential Customers in 2013</a:t>
            </a:r>
            <a:endParaRPr lang="en-US" altLang="en-US" sz="2000">
              <a:solidFill>
                <a:schemeClr val="tx1"/>
              </a:solidFill>
              <a:latin typeface="Arial" panose="020B0604020202020204" pitchFamily="34" charset="0"/>
              <a:ea typeface="Calibri" panose="020F0502020204030204" pitchFamily="34" charset="0"/>
              <a:cs typeface="Times New Roman" panose="02020603050405020304" pitchFamily="18" charset="0"/>
            </a:endParaRPr>
          </a:p>
        </p:txBody>
      </p:sp>
      <p:pic>
        <p:nvPicPr>
          <p:cNvPr id="18436" name="Chart 1"/>
          <p:cNvPicPr>
            <a:picLocks noChangeArrowheads="1"/>
          </p:cNvPicPr>
          <p:nvPr/>
        </p:nvPicPr>
        <p:blipFill>
          <a:blip r:embed="rId2">
            <a:extLst>
              <a:ext uri="{28A0092B-C50C-407E-A947-70E740481C1C}">
                <a14:useLocalDpi xmlns:a14="http://schemas.microsoft.com/office/drawing/2010/main" val="0"/>
              </a:ext>
            </a:extLst>
          </a:blip>
          <a:srcRect b="-58"/>
          <a:stretch>
            <a:fillRect/>
          </a:stretch>
        </p:blipFill>
        <p:spPr bwMode="auto">
          <a:xfrm>
            <a:off x="1676400" y="1257300"/>
            <a:ext cx="8839200"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3"/>
          <p:cNvSpPr>
            <a:spLocks noChangeArrowheads="1"/>
          </p:cNvSpPr>
          <p:nvPr/>
        </p:nvSpPr>
        <p:spPr bwMode="auto">
          <a:xfrm>
            <a:off x="1524000" y="6611939"/>
            <a:ext cx="2209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just" eaLnBrk="1" hangingPunct="1">
              <a:spcBef>
                <a:spcPct val="0"/>
              </a:spcBef>
              <a:buFontTx/>
              <a:buNone/>
            </a:pPr>
            <a:r>
              <a:rPr lang="en-US" altLang="en-US" sz="1200">
                <a:solidFill>
                  <a:schemeClr val="tx1"/>
                </a:solidFill>
                <a:latin typeface="Times New Roman" panose="02020603050405020304" pitchFamily="18" charset="0"/>
                <a:ea typeface="Calibri" panose="020F0502020204030204" pitchFamily="34" charset="0"/>
                <a:cs typeface="Times New Roman" panose="02020603050405020304" pitchFamily="18" charset="0"/>
              </a:rPr>
              <a:t>Source: US DOE 2014</a:t>
            </a:r>
            <a:endParaRPr lang="en-US" altLang="en-US" sz="1200">
              <a:solidFill>
                <a:schemeClr val="tx1"/>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5653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Chart 5"/>
          <p:cNvPicPr>
            <a:picLocks noChangeArrowheads="1"/>
          </p:cNvPicPr>
          <p:nvPr/>
        </p:nvPicPr>
        <p:blipFill>
          <a:blip r:embed="rId2">
            <a:extLst>
              <a:ext uri="{28A0092B-C50C-407E-A947-70E740481C1C}">
                <a14:useLocalDpi xmlns:a14="http://schemas.microsoft.com/office/drawing/2010/main" val="0"/>
              </a:ext>
            </a:extLst>
          </a:blip>
          <a:srcRect b="-18"/>
          <a:stretch>
            <a:fillRect/>
          </a:stretch>
        </p:blipFill>
        <p:spPr bwMode="auto">
          <a:xfrm>
            <a:off x="1676400" y="798514"/>
            <a:ext cx="8839200" cy="571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3"/>
          <p:cNvSpPr>
            <a:spLocks noChangeArrowheads="1"/>
          </p:cNvSpPr>
          <p:nvPr/>
        </p:nvSpPr>
        <p:spPr bwMode="auto">
          <a:xfrm>
            <a:off x="1524000" y="6515101"/>
            <a:ext cx="57912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just" eaLnBrk="1" hangingPunct="1">
              <a:spcBef>
                <a:spcPct val="0"/>
              </a:spcBef>
              <a:buFontTx/>
              <a:buNone/>
            </a:pPr>
            <a:r>
              <a:rPr lang="en-029" altLang="en-US" sz="1600">
                <a:solidFill>
                  <a:schemeClr val="tx1"/>
                </a:solidFill>
                <a:latin typeface="Times New Roman" panose="02020603050405020304" pitchFamily="18" charset="0"/>
                <a:ea typeface="Calibri" panose="020F0502020204030204" pitchFamily="34" charset="0"/>
                <a:cs typeface="Times New Roman" panose="02020603050405020304" pitchFamily="18" charset="0"/>
              </a:rPr>
              <a:t>Source: MSTEM 2014</a:t>
            </a:r>
            <a:endParaRPr lang="en-029" altLang="en-US" sz="1600">
              <a:solidFill>
                <a:schemeClr val="tx1"/>
              </a:solidFill>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1524000" y="152401"/>
            <a:ext cx="9144000" cy="646113"/>
          </a:xfrm>
          <a:prstGeom prst="rect">
            <a:avLst/>
          </a:prstGeom>
        </p:spPr>
        <p:txBody>
          <a:bodyPr>
            <a:spAutoFit/>
          </a:bodyPr>
          <a:lstStyle/>
          <a:p>
            <a:pPr algn="ctr">
              <a:defRPr/>
            </a:pPr>
            <a:r>
              <a:rPr lang="en-US" sz="3600" b="1" dirty="0">
                <a:solidFill>
                  <a:prstClr val="black"/>
                </a:solidFill>
                <a:effectLst>
                  <a:outerShdw blurRad="38100" dist="38100" dir="2700000" algn="tl">
                    <a:srgbClr val="000000">
                      <a:alpha val="43137"/>
                    </a:srgbClr>
                  </a:outerShdw>
                </a:effectLst>
              </a:rPr>
              <a:t>SECTORAL ANALYSIS</a:t>
            </a:r>
          </a:p>
        </p:txBody>
      </p:sp>
    </p:spTree>
    <p:extLst>
      <p:ext uri="{BB962C8B-B14F-4D97-AF65-F5344CB8AC3E}">
        <p14:creationId xmlns:p14="http://schemas.microsoft.com/office/powerpoint/2010/main" val="1479538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9122176-33CB-4FCE-9F40-8CA89F3CDFBE}" type="slidenum">
              <a:rPr lang="en-US" altLang="en-US">
                <a:solidFill>
                  <a:srgbClr val="595959"/>
                </a:solidFill>
                <a:latin typeface="Century Gothic" panose="020B0502020202020204" pitchFamily="34" charset="0"/>
              </a:rPr>
              <a:pPr eaLnBrk="1" hangingPunct="1"/>
              <a:t>7</a:t>
            </a:fld>
            <a:endParaRPr lang="en-US" altLang="en-US">
              <a:solidFill>
                <a:srgbClr val="595959"/>
              </a:solidFill>
              <a:latin typeface="Century Gothic" panose="020B0502020202020204" pitchFamily="34" charset="0"/>
            </a:endParaRPr>
          </a:p>
        </p:txBody>
      </p:sp>
      <p:sp>
        <p:nvSpPr>
          <p:cNvPr id="14339" name="Rectangle 6"/>
          <p:cNvSpPr>
            <a:spLocks noChangeArrowheads="1"/>
          </p:cNvSpPr>
          <p:nvPr/>
        </p:nvSpPr>
        <p:spPr bwMode="auto">
          <a:xfrm>
            <a:off x="2576513" y="22226"/>
            <a:ext cx="6762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US" altLang="en-US" sz="3600" b="1">
                <a:solidFill>
                  <a:srgbClr val="000000"/>
                </a:solidFill>
                <a:latin typeface="Palatino Linotype" panose="02040502050505030304" pitchFamily="18" charset="0"/>
              </a:rPr>
              <a:t>Industry and Market Overview</a:t>
            </a:r>
          </a:p>
        </p:txBody>
      </p:sp>
      <p:pic>
        <p:nvPicPr>
          <p:cNvPr id="14340" name="Chart 4"/>
          <p:cNvPicPr>
            <a:picLocks noChangeArrowheads="1"/>
          </p:cNvPicPr>
          <p:nvPr/>
        </p:nvPicPr>
        <p:blipFill>
          <a:blip r:embed="rId2">
            <a:extLst>
              <a:ext uri="{28A0092B-C50C-407E-A947-70E740481C1C}">
                <a14:useLocalDpi xmlns:a14="http://schemas.microsoft.com/office/drawing/2010/main" val="0"/>
              </a:ext>
            </a:extLst>
          </a:blip>
          <a:srcRect b="-55"/>
          <a:stretch>
            <a:fillRect/>
          </a:stretch>
        </p:blipFill>
        <p:spPr bwMode="auto">
          <a:xfrm>
            <a:off x="1524000" y="668338"/>
            <a:ext cx="9144000" cy="618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3620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ChangeArrowheads="1"/>
          </p:cNvSpPr>
          <p:nvPr/>
        </p:nvSpPr>
        <p:spPr bwMode="auto">
          <a:xfrm>
            <a:off x="4300539" y="914400"/>
            <a:ext cx="35909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r>
              <a:rPr lang="en-US" altLang="en-US" sz="3200" b="1">
                <a:solidFill>
                  <a:schemeClr val="tx1"/>
                </a:solidFill>
                <a:latin typeface="Palatino Linotype" panose="02040502050505030304" pitchFamily="18" charset="0"/>
              </a:rPr>
              <a:t>Power Generation</a:t>
            </a:r>
            <a:endParaRPr lang="en-US" altLang="en-US" sz="3200">
              <a:solidFill>
                <a:schemeClr val="tx1"/>
              </a:solidFill>
              <a:latin typeface="Palatino Linotype" panose="02040502050505030304" pitchFamily="18" charset="0"/>
            </a:endParaRPr>
          </a:p>
        </p:txBody>
      </p:sp>
      <p:sp>
        <p:nvSpPr>
          <p:cNvPr id="6" name="Rectangle 5"/>
          <p:cNvSpPr/>
          <p:nvPr/>
        </p:nvSpPr>
        <p:spPr>
          <a:xfrm>
            <a:off x="1524000" y="152401"/>
            <a:ext cx="9144000" cy="646113"/>
          </a:xfrm>
          <a:prstGeom prst="rect">
            <a:avLst/>
          </a:prstGeom>
        </p:spPr>
        <p:txBody>
          <a:bodyPr>
            <a:spAutoFit/>
          </a:bodyPr>
          <a:lstStyle/>
          <a:p>
            <a:pPr algn="ctr">
              <a:defRPr/>
            </a:pPr>
            <a:r>
              <a:rPr lang="en-US" sz="3600" b="1" dirty="0">
                <a:effectLst>
                  <a:outerShdw blurRad="38100" dist="38100" dir="2700000" algn="tl">
                    <a:srgbClr val="000000">
                      <a:alpha val="43137"/>
                    </a:srgbClr>
                  </a:outerShdw>
                </a:effectLst>
              </a:rPr>
              <a:t>SECTORAL </a:t>
            </a:r>
            <a:r>
              <a:rPr lang="en-US" sz="3600" b="1" dirty="0">
                <a:solidFill>
                  <a:prstClr val="black"/>
                </a:solidFill>
                <a:effectLst>
                  <a:outerShdw blurRad="38100" dist="38100" dir="2700000" algn="tl">
                    <a:srgbClr val="000000">
                      <a:alpha val="43137"/>
                    </a:srgbClr>
                  </a:outerShdw>
                </a:effectLst>
              </a:rPr>
              <a:t>ANALYSIS</a:t>
            </a:r>
          </a:p>
        </p:txBody>
      </p:sp>
      <p:sp>
        <p:nvSpPr>
          <p:cNvPr id="20484" name="Rectangle 1"/>
          <p:cNvSpPr>
            <a:spLocks noChangeArrowheads="1"/>
          </p:cNvSpPr>
          <p:nvPr/>
        </p:nvSpPr>
        <p:spPr bwMode="auto">
          <a:xfrm>
            <a:off x="1752600" y="1568451"/>
            <a:ext cx="8686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r>
              <a:rPr lang="en-029" altLang="en-US">
                <a:solidFill>
                  <a:schemeClr val="tx1"/>
                </a:solidFill>
                <a:latin typeface="Times New Roman" panose="02020603050405020304" pitchFamily="18" charset="0"/>
                <a:cs typeface="Times New Roman" panose="02020603050405020304" pitchFamily="18" charset="0"/>
              </a:rPr>
              <a:t>JPS generates  68 % 0f the 925.2 MW of installed electricity capacity in Jamaica, supported by 4 IPPs</a:t>
            </a:r>
          </a:p>
          <a:p>
            <a:pPr eaLnBrk="1" hangingPunct="1">
              <a:spcBef>
                <a:spcPct val="0"/>
              </a:spcBef>
              <a:buFontTx/>
              <a:buNone/>
            </a:pPr>
            <a:endParaRPr lang="en-029" altLang="en-US" sz="1200">
              <a:solidFill>
                <a:schemeClr val="tx1"/>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029" altLang="en-US">
                <a:solidFill>
                  <a:schemeClr val="tx1"/>
                </a:solidFill>
                <a:latin typeface="Times New Roman" panose="02020603050405020304" pitchFamily="18" charset="0"/>
                <a:cs typeface="Times New Roman" panose="02020603050405020304" pitchFamily="18" charset="0"/>
              </a:rPr>
              <a:t>2. Jamaica Energy Partners </a:t>
            </a:r>
          </a:p>
          <a:p>
            <a:pPr eaLnBrk="1" hangingPunct="1">
              <a:spcBef>
                <a:spcPct val="0"/>
              </a:spcBef>
              <a:buFontTx/>
              <a:buNone/>
            </a:pPr>
            <a:r>
              <a:rPr lang="en-029" altLang="en-US">
                <a:solidFill>
                  <a:schemeClr val="tx1"/>
                </a:solidFill>
                <a:latin typeface="Times New Roman" panose="02020603050405020304" pitchFamily="18" charset="0"/>
                <a:cs typeface="Times New Roman" panose="02020603050405020304" pitchFamily="18" charset="0"/>
              </a:rPr>
              <a:t>3. Jamaica Private Power Company </a:t>
            </a:r>
          </a:p>
          <a:p>
            <a:pPr eaLnBrk="1" hangingPunct="1">
              <a:spcBef>
                <a:spcPct val="0"/>
              </a:spcBef>
              <a:buFontTx/>
              <a:buNone/>
            </a:pPr>
            <a:r>
              <a:rPr lang="en-029" altLang="en-US">
                <a:solidFill>
                  <a:schemeClr val="tx1"/>
                </a:solidFill>
                <a:latin typeface="Times New Roman" panose="02020603050405020304" pitchFamily="18" charset="0"/>
                <a:cs typeface="Times New Roman" panose="02020603050405020304" pitchFamily="18" charset="0"/>
              </a:rPr>
              <a:t>4. Wigton Windfarm Limited </a:t>
            </a:r>
          </a:p>
          <a:p>
            <a:pPr eaLnBrk="1" hangingPunct="1">
              <a:spcBef>
                <a:spcPct val="0"/>
              </a:spcBef>
              <a:buFontTx/>
              <a:buNone/>
            </a:pPr>
            <a:r>
              <a:rPr lang="en-029" altLang="en-US">
                <a:solidFill>
                  <a:schemeClr val="tx1"/>
                </a:solidFill>
                <a:latin typeface="Times New Roman" panose="02020603050405020304" pitchFamily="18" charset="0"/>
                <a:cs typeface="Times New Roman" panose="02020603050405020304" pitchFamily="18" charset="0"/>
              </a:rPr>
              <a:t>5. Jamalco</a:t>
            </a:r>
            <a:endParaRPr lang="en-US" altLang="en-US">
              <a:solidFill>
                <a:schemeClr val="tx1"/>
              </a:solidFill>
              <a:latin typeface="Times New Roman" panose="02020603050405020304" pitchFamily="18" charset="0"/>
              <a:cs typeface="Times New Roman" panose="02020603050405020304" pitchFamily="18" charset="0"/>
            </a:endParaRPr>
          </a:p>
        </p:txBody>
      </p:sp>
      <p:sp>
        <p:nvSpPr>
          <p:cNvPr id="20485" name="Rectangle 3"/>
          <p:cNvSpPr>
            <a:spLocks noChangeArrowheads="1"/>
          </p:cNvSpPr>
          <p:nvPr/>
        </p:nvSpPr>
        <p:spPr bwMode="auto">
          <a:xfrm>
            <a:off x="1524000" y="4537075"/>
            <a:ext cx="91059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eaLnBrk="0" hangingPunct="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eaLnBrk="0" hangingPunct="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029" altLang="en-US" b="1">
                <a:solidFill>
                  <a:schemeClr val="tx1"/>
                </a:solidFill>
                <a:latin typeface="Times New Roman" panose="02020603050405020304" pitchFamily="18" charset="0"/>
                <a:cs typeface="Times New Roman" panose="02020603050405020304" pitchFamily="18" charset="0"/>
              </a:rPr>
              <a:t>The OUR regulate power generation, transmission and distribution efficiency at the commercial level, and as such monitors heat rate efficiencies of power generating facilities with internal combustion and steam generating engines, as well as transmission and distribution losses associated with the national grid.</a:t>
            </a:r>
            <a:endParaRPr lang="en-US" altLang="en-US" b="1">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4733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1007" y="1655179"/>
            <a:ext cx="9352345" cy="3785652"/>
          </a:xfrm>
          <a:prstGeom prst="rect">
            <a:avLst/>
          </a:prstGeom>
        </p:spPr>
        <p:txBody>
          <a:bodyPr wrap="square">
            <a:spAutoFit/>
          </a:bodyPr>
          <a:lstStyle/>
          <a:p>
            <a:r>
              <a:rPr lang="en-US" sz="4000" dirty="0" smtClean="0"/>
              <a:t>JPS’ ownership:</a:t>
            </a:r>
          </a:p>
          <a:p>
            <a:pPr marL="571500" indent="-571500">
              <a:buFont typeface="Arial" panose="020B0604020202020204" pitchFamily="34" charset="0"/>
              <a:buChar char="•"/>
            </a:pPr>
            <a:r>
              <a:rPr lang="en-US" sz="4000" dirty="0" smtClean="0"/>
              <a:t>Marubeni </a:t>
            </a:r>
            <a:r>
              <a:rPr lang="en-US" sz="4000" dirty="0"/>
              <a:t>Corporation </a:t>
            </a:r>
            <a:r>
              <a:rPr lang="en-US" sz="4000" dirty="0" smtClean="0"/>
              <a:t>(Korean): 40%</a:t>
            </a:r>
          </a:p>
          <a:p>
            <a:pPr marL="571500" indent="-571500">
              <a:buFont typeface="Arial" panose="020B0604020202020204" pitchFamily="34" charset="0"/>
              <a:buChar char="•"/>
            </a:pPr>
            <a:r>
              <a:rPr lang="en-US" sz="4000" dirty="0" smtClean="0"/>
              <a:t>Korea </a:t>
            </a:r>
            <a:r>
              <a:rPr lang="en-US" sz="4000" dirty="0"/>
              <a:t>East-West Power Company </a:t>
            </a:r>
            <a:r>
              <a:rPr lang="en-US" sz="4000" dirty="0" smtClean="0"/>
              <a:t>Ltd: 40%</a:t>
            </a:r>
          </a:p>
          <a:p>
            <a:pPr marL="571500" indent="-571500">
              <a:buFont typeface="Arial" panose="020B0604020202020204" pitchFamily="34" charset="0"/>
              <a:buChar char="•"/>
            </a:pPr>
            <a:r>
              <a:rPr lang="en-US" sz="4000" dirty="0" smtClean="0"/>
              <a:t>Government </a:t>
            </a:r>
            <a:r>
              <a:rPr lang="en-US" sz="4000" dirty="0"/>
              <a:t>of </a:t>
            </a:r>
            <a:r>
              <a:rPr lang="en-US" sz="4000" dirty="0" smtClean="0"/>
              <a:t>Jamaica: 19.9%</a:t>
            </a:r>
          </a:p>
          <a:p>
            <a:pPr marL="571500" indent="-571500">
              <a:buFont typeface="Arial" panose="020B0604020202020204" pitchFamily="34" charset="0"/>
              <a:buChar char="•"/>
            </a:pPr>
            <a:r>
              <a:rPr lang="en-US" sz="4000" dirty="0" smtClean="0"/>
              <a:t>Other shareholders (private): 0.1%</a:t>
            </a:r>
          </a:p>
        </p:txBody>
      </p:sp>
    </p:spTree>
    <p:extLst>
      <p:ext uri="{BB962C8B-B14F-4D97-AF65-F5344CB8AC3E}">
        <p14:creationId xmlns:p14="http://schemas.microsoft.com/office/powerpoint/2010/main" val="2155957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1414</Words>
  <Application>Microsoft Office PowerPoint</Application>
  <PresentationFormat>Widescreen</PresentationFormat>
  <Paragraphs>171</Paragraphs>
  <Slides>25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Century Gothic</vt:lpstr>
      <vt:lpstr>Palatino Linotype</vt:lpstr>
      <vt:lpstr>Times New Roman</vt:lpstr>
      <vt:lpstr>Wingdings</vt:lpstr>
      <vt:lpstr>Office Theme</vt:lpstr>
      <vt:lpstr>Developing an ESCO Industry in Jamaica</vt:lpstr>
      <vt:lpstr>What is an ESCO?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Current market barriers and bottlenecks</vt:lpstr>
      <vt:lpstr>Current market barriers and bottlenecks (cont’d)</vt:lpstr>
      <vt:lpstr>Current market barriers and bottlenecks (cont’d)</vt:lpstr>
      <vt:lpstr>PowerPoint Presentation</vt:lpstr>
      <vt:lpstr>PowerPoint Presentation</vt:lpstr>
      <vt:lpstr>PowerPoint Presentation</vt:lpstr>
      <vt:lpstr>PowerPoint Presentation</vt:lpstr>
      <vt:lpstr>2009 – 2030 National Energy Policy</vt:lpstr>
      <vt:lpstr>PowerPoint Presentation</vt:lpstr>
      <vt:lpstr>PowerPoint Presentation</vt:lpstr>
      <vt:lpstr>PowerPoint Presentation</vt:lpstr>
      <vt:lpstr>PowerPoint Presentation</vt:lpstr>
      <vt:lpstr>PowerPoint Presentation</vt:lpstr>
      <vt:lpstr>ESCO Project achievements up to now</vt:lpstr>
      <vt:lpstr>In the meantime…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an ESCO Industry in Jamaica</dc:title>
  <dc:creator>Alexandre Dropinski</dc:creator>
  <cp:lastModifiedBy>Alexandre Dropinski</cp:lastModifiedBy>
  <cp:revision>38</cp:revision>
  <dcterms:created xsi:type="dcterms:W3CDTF">2015-05-17T12:41:50Z</dcterms:created>
  <dcterms:modified xsi:type="dcterms:W3CDTF">2015-05-18T20:11:36Z</dcterms:modified>
</cp:coreProperties>
</file>