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8AF5-D01B-4278-BABD-3E1CEE487B9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0A34-E1C3-484D-A4B7-4A6FCB10E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</a:t>
            </a:r>
            <a:r>
              <a:rPr lang="en-US" baseline="0" dirty="0" smtClean="0"/>
              <a:t> batteries cost 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$5500 USD,  Co owns 2 solar power </a:t>
            </a:r>
            <a:r>
              <a:rPr lang="en-US" baseline="0" dirty="0" err="1" smtClean="0"/>
              <a:t>pannels</a:t>
            </a:r>
            <a:r>
              <a:rPr lang="en-US" baseline="0" dirty="0" smtClean="0"/>
              <a:t>/ sheds, port to charge the cars are available all over </a:t>
            </a:r>
            <a:r>
              <a:rPr lang="en-US" baseline="0" dirty="0" err="1" smtClean="0"/>
              <a:t>Bds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subscriptionis</a:t>
            </a:r>
            <a:r>
              <a:rPr lang="en-US" baseline="0" dirty="0" smtClean="0"/>
              <a:t> paid </a:t>
            </a:r>
            <a:r>
              <a:rPr lang="en-US" baseline="0" dirty="0" err="1" smtClean="0"/>
              <a:t>ontly</a:t>
            </a:r>
            <a:r>
              <a:rPr lang="en-US" baseline="0" dirty="0" smtClean="0"/>
              <a:t> and recorded on your card, one can monitor the  charging </a:t>
            </a:r>
            <a:r>
              <a:rPr lang="en-US" baseline="0" dirty="0" err="1" smtClean="0"/>
              <a:t>remotley</a:t>
            </a:r>
            <a:r>
              <a:rPr lang="en-US" baseline="0" dirty="0" smtClean="0"/>
              <a:t>, customers are charged for parking as well as a deterrent, home devices are sold for charging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0A34-E1C3-484D-A4B7-4A6FCB10E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r>
              <a:rPr lang="en-US" baseline="0" dirty="0" smtClean="0"/>
              <a:t> 265*8 = 2kwh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0A34-E1C3-484D-A4B7-4A6FCB10E1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</a:t>
            </a:r>
            <a:r>
              <a:rPr lang="en-US" baseline="0" dirty="0" smtClean="0"/>
              <a:t> Vehicles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0A34-E1C3-484D-A4B7-4A6FCB10E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0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2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9FE2-B9B6-4185-8420-A177AC2A967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16F9-5425-4CE7-A25D-D839F353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3" y="2847107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9" b="14860"/>
          <a:stretch/>
        </p:blipFill>
        <p:spPr>
          <a:xfrm>
            <a:off x="150812" y="4932218"/>
            <a:ext cx="4192588" cy="18426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4720" b="5070"/>
          <a:stretch/>
        </p:blipFill>
        <p:spPr>
          <a:xfrm>
            <a:off x="4038600" y="4953000"/>
            <a:ext cx="2819400" cy="209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8" y="2549236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244436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/>
          <a:stretch/>
        </p:blipFill>
        <p:spPr>
          <a:xfrm>
            <a:off x="6858000" y="1"/>
            <a:ext cx="2209800" cy="295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wn Arrow 14"/>
          <p:cNvSpPr/>
          <p:nvPr/>
        </p:nvSpPr>
        <p:spPr>
          <a:xfrm flipH="1">
            <a:off x="8496298" y="685800"/>
            <a:ext cx="13380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469641">
            <a:off x="8269253" y="5257638"/>
            <a:ext cx="721694" cy="14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42" y="1270769"/>
            <a:ext cx="2717246" cy="80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2188505">
            <a:off x="51139" y="5035317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947" r="15680" b="6394"/>
          <a:stretch/>
        </p:blipFill>
        <p:spPr>
          <a:xfrm>
            <a:off x="466367" y="193818"/>
            <a:ext cx="1076175" cy="190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Down Arrow 17"/>
          <p:cNvSpPr/>
          <p:nvPr/>
        </p:nvSpPr>
        <p:spPr>
          <a:xfrm>
            <a:off x="775855" y="2292926"/>
            <a:ext cx="228600" cy="737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257800" y="1752600"/>
            <a:ext cx="190500" cy="120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19800"/>
            <a:ext cx="7543800" cy="838200"/>
          </a:xfr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Megapower’s</a:t>
            </a:r>
            <a:r>
              <a:rPr lang="en-US" sz="2000" b="1" dirty="0">
                <a:solidFill>
                  <a:schemeClr val="tx1"/>
                </a:solidFill>
              </a:rPr>
              <a:t> vision </a:t>
            </a:r>
            <a:r>
              <a:rPr lang="en-US" sz="2000" dirty="0"/>
              <a:t>is for a network of publicly accessible charging stations, powered by renewable energy sources, enabling the rapid uptake of electric vehicles in Barbados and the Caribbean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1812" y="1600200"/>
            <a:ext cx="73929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A company with a tremendous development potential which could have a serious impact on fossil fuel use reduction across the Caribbean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successful story </a:t>
            </a:r>
            <a:r>
              <a:rPr lang="en-US" dirty="0" smtClean="0"/>
              <a:t>thanks to grant funding provided by </a:t>
            </a:r>
            <a:r>
              <a:rPr lang="en-US" dirty="0" err="1" smtClean="0"/>
              <a:t>Carib</a:t>
            </a:r>
            <a:r>
              <a:rPr lang="en-US" dirty="0" smtClean="0"/>
              <a:t> Export Dev Agency</a:t>
            </a:r>
          </a:p>
          <a:p>
            <a:r>
              <a:rPr lang="en-US" dirty="0" smtClean="0"/>
              <a:t>A promising technology with a significant potential for costs saving for businesses, individual users and government alike, as well as job creation opportunities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did we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use of EV vehicles </a:t>
            </a:r>
            <a:r>
              <a:rPr lang="en-US" dirty="0" smtClean="0"/>
              <a:t>is </a:t>
            </a:r>
            <a:r>
              <a:rPr lang="en-US" b="1" dirty="0"/>
              <a:t>safe,</a:t>
            </a:r>
            <a:r>
              <a:rPr lang="en-US" dirty="0"/>
              <a:t> and a more sustainable use of energy</a:t>
            </a:r>
          </a:p>
          <a:p>
            <a:pPr algn="just"/>
            <a:r>
              <a:rPr lang="en-US" dirty="0" smtClean="0"/>
              <a:t>Reduction in duties on the vehicles needs to be at least to be on par with other vehicles. Duties on Zero Emissions vehicles average $15, 000 </a:t>
            </a:r>
            <a:r>
              <a:rPr lang="en-US" dirty="0" err="1" smtClean="0"/>
              <a:t>usd</a:t>
            </a:r>
            <a:r>
              <a:rPr lang="en-US" dirty="0" smtClean="0"/>
              <a:t>. Current </a:t>
            </a:r>
            <a:r>
              <a:rPr lang="en-US" dirty="0" err="1" smtClean="0"/>
              <a:t>Gov</a:t>
            </a:r>
            <a:r>
              <a:rPr lang="en-US" dirty="0" smtClean="0"/>
              <a:t> position on duties not </a:t>
            </a:r>
            <a:r>
              <a:rPr lang="en-US" dirty="0" err="1" smtClean="0"/>
              <a:t>favourable</a:t>
            </a:r>
            <a:r>
              <a:rPr lang="en-US" dirty="0" smtClean="0"/>
              <a:t> for market development consistent (i.e. push for higher duties on 0-emission than </a:t>
            </a:r>
            <a:r>
              <a:rPr lang="en-US" dirty="0" err="1" smtClean="0"/>
              <a:t>equiv</a:t>
            </a:r>
            <a:r>
              <a:rPr lang="en-US" dirty="0"/>
              <a:t> </a:t>
            </a:r>
            <a:r>
              <a:rPr lang="en-US" dirty="0" smtClean="0"/>
              <a:t>gas model probably to protect existing market)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Co. is committed to expanding their work locally and </a:t>
            </a:r>
            <a:r>
              <a:rPr lang="en-US" dirty="0" smtClean="0"/>
              <a:t>regionally. It </a:t>
            </a:r>
            <a:r>
              <a:rPr lang="en-US" dirty="0"/>
              <a:t>has begun penetrating </a:t>
            </a:r>
            <a:r>
              <a:rPr lang="en-US" dirty="0" err="1"/>
              <a:t>C’bbean</a:t>
            </a:r>
            <a:r>
              <a:rPr lang="en-US" dirty="0"/>
              <a:t> Markets ( Dominica, St Lucia</a:t>
            </a:r>
            <a:r>
              <a:rPr lang="en-US" dirty="0" smtClean="0"/>
              <a:t>). It is a growing </a:t>
            </a:r>
            <a:r>
              <a:rPr lang="en-US" dirty="0"/>
              <a:t>market - In 2014 60 cars were sold.  Over 110 vehicles sold over last 2 years </a:t>
            </a:r>
            <a:r>
              <a:rPr lang="en-US" dirty="0" smtClean="0"/>
              <a:t>to 85 </a:t>
            </a:r>
            <a:r>
              <a:rPr lang="en-US" dirty="0"/>
              <a:t>customers and </a:t>
            </a:r>
            <a:r>
              <a:rPr lang="en-US" dirty="0" smtClean="0"/>
              <a:t>increasing.</a:t>
            </a:r>
            <a:r>
              <a:rPr lang="en-US" dirty="0"/>
              <a:t> Plans to order approx. 23 more vehicles including commercial </a:t>
            </a:r>
            <a:r>
              <a:rPr lang="en-US" dirty="0" smtClean="0"/>
              <a:t>vehicles</a:t>
            </a:r>
          </a:p>
          <a:p>
            <a:pPr algn="just"/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dirty="0"/>
              <a:t>action can affect either + or – market develop.</a:t>
            </a: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5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can we apply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Regardless how promising the prospects of a new technology are, one needs to first ensure that </a:t>
            </a:r>
            <a:r>
              <a:rPr lang="en-US" sz="2800" dirty="0" err="1" smtClean="0"/>
              <a:t>Gov</a:t>
            </a:r>
            <a:r>
              <a:rPr lang="en-US" sz="2800" dirty="0" smtClean="0"/>
              <a:t> supports its development before the market can expand.</a:t>
            </a:r>
          </a:p>
          <a:p>
            <a:r>
              <a:rPr lang="en-US" sz="2800" dirty="0" smtClean="0"/>
              <a:t>The government should consider a </a:t>
            </a:r>
            <a:r>
              <a:rPr lang="en-US" sz="2800" smtClean="0"/>
              <a:t>tax incentive.</a:t>
            </a:r>
            <a:endParaRPr lang="en-US" sz="2800" dirty="0" smtClean="0"/>
          </a:p>
          <a:p>
            <a:r>
              <a:rPr lang="en-US" sz="2800" dirty="0" smtClean="0"/>
              <a:t>Greater promotion should be made of </a:t>
            </a:r>
            <a:r>
              <a:rPr lang="en-US" sz="2800" dirty="0" err="1" smtClean="0"/>
              <a:t>Carib</a:t>
            </a:r>
            <a:r>
              <a:rPr lang="en-US" sz="2800" dirty="0" smtClean="0"/>
              <a:t> Export Development Agency as a seed funding opportunity.</a:t>
            </a:r>
          </a:p>
          <a:p>
            <a:r>
              <a:rPr lang="en-US" sz="2800" dirty="0" smtClean="0"/>
              <a:t>Need to ensure that seed funding is sufficient to cover for market testing phase so that benefits of product can be promoted to general public, including Gov.</a:t>
            </a:r>
          </a:p>
          <a:p>
            <a:r>
              <a:rPr lang="en-US" sz="2800" dirty="0" smtClean="0"/>
              <a:t>Success stories such as this one should be highly promoted and public awareness increased in order to lobby </a:t>
            </a:r>
            <a:r>
              <a:rPr lang="en-US" sz="2800" dirty="0" err="1" smtClean="0"/>
              <a:t>Gov</a:t>
            </a:r>
            <a:r>
              <a:rPr lang="en-US" sz="2800" dirty="0" smtClean="0"/>
              <a:t> to support the development of the industry.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7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432</Words>
  <Application>Microsoft Office PowerPoint</Application>
  <PresentationFormat>On-screen Show (4:3)</PresentationFormat>
  <Paragraphs>25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Megapower’s vision is for a network of publicly accessible charging stations, powered by renewable energy sources, enabling the rapid uptake of electric vehicles in Barbados and the Caribbean</vt:lpstr>
      <vt:lpstr>What we learned?</vt:lpstr>
      <vt:lpstr>How can we apply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Leon</dc:creator>
  <cp:lastModifiedBy>Sarah Leon</cp:lastModifiedBy>
  <cp:revision>25</cp:revision>
  <dcterms:created xsi:type="dcterms:W3CDTF">2015-05-19T23:00:40Z</dcterms:created>
  <dcterms:modified xsi:type="dcterms:W3CDTF">2015-05-20T13:05:11Z</dcterms:modified>
</cp:coreProperties>
</file>