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51" r:id="rId2"/>
    <p:sldId id="375" r:id="rId3"/>
    <p:sldId id="290" r:id="rId4"/>
    <p:sldId id="369" r:id="rId5"/>
    <p:sldId id="355" r:id="rId6"/>
    <p:sldId id="356" r:id="rId7"/>
    <p:sldId id="357" r:id="rId8"/>
    <p:sldId id="358" r:id="rId9"/>
    <p:sldId id="360" r:id="rId10"/>
    <p:sldId id="383" r:id="rId11"/>
    <p:sldId id="374" r:id="rId12"/>
    <p:sldId id="376" r:id="rId13"/>
    <p:sldId id="361" r:id="rId14"/>
    <p:sldId id="362" r:id="rId15"/>
    <p:sldId id="365" r:id="rId16"/>
    <p:sldId id="363" r:id="rId17"/>
    <p:sldId id="364" r:id="rId18"/>
    <p:sldId id="366" r:id="rId19"/>
    <p:sldId id="378" r:id="rId20"/>
    <p:sldId id="384" r:id="rId21"/>
    <p:sldId id="379" r:id="rId22"/>
    <p:sldId id="377" r:id="rId23"/>
    <p:sldId id="367" r:id="rId24"/>
    <p:sldId id="368" r:id="rId25"/>
    <p:sldId id="371" r:id="rId26"/>
    <p:sldId id="370" r:id="rId27"/>
    <p:sldId id="372" r:id="rId28"/>
    <p:sldId id="373" r:id="rId29"/>
    <p:sldId id="380" r:id="rId30"/>
    <p:sldId id="381" r:id="rId31"/>
    <p:sldId id="382"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E9639D4-E3E2-4D34-9284-5A2195B3D0D7}" styleName="Estilo claro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405" autoAdjust="0"/>
    <p:restoredTop sz="94580" autoAdjust="0"/>
  </p:normalViewPr>
  <p:slideViewPr>
    <p:cSldViewPr>
      <p:cViewPr varScale="1">
        <p:scale>
          <a:sx n="63" d="100"/>
          <a:sy n="63" d="100"/>
        </p:scale>
        <p:origin x="-1338" y="-108"/>
      </p:cViewPr>
      <p:guideLst>
        <p:guide orient="horz" pos="2160"/>
        <p:guide pos="2880"/>
      </p:guideLst>
    </p:cSldViewPr>
  </p:slideViewPr>
  <p:notesTextViewPr>
    <p:cViewPr>
      <p:scale>
        <a:sx n="100" d="100"/>
        <a:sy n="100" d="100"/>
      </p:scale>
      <p:origin x="0" y="0"/>
    </p:cViewPr>
  </p:notesTextViewPr>
  <p:sorterViewPr>
    <p:cViewPr>
      <p:scale>
        <a:sx n="40" d="100"/>
        <a:sy n="4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F0A7DFF-F56C-4E50-9124-CBACDDBA6DD1}" type="datetimeFigureOut">
              <a:rPr lang="es-ES" smtClean="0"/>
              <a:pPr/>
              <a:t>20/05/2015</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8CD709A-9080-4550-BCD3-67E73FA78E8B}" type="slidenum">
              <a:rPr lang="es-ES" smtClean="0"/>
              <a:pPr/>
              <a:t>‹#›</a:t>
            </a:fld>
            <a:endParaRPr lang="es-ES"/>
          </a:p>
        </p:txBody>
      </p:sp>
    </p:spTree>
    <p:extLst>
      <p:ext uri="{BB962C8B-B14F-4D97-AF65-F5344CB8AC3E}">
        <p14:creationId xmlns:p14="http://schemas.microsoft.com/office/powerpoint/2010/main" val="41181194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8CD709A-9080-4550-BCD3-67E73FA78E8B}" type="slidenum">
              <a:rPr lang="es-ES" smtClean="0"/>
              <a:pPr/>
              <a:t>15</a:t>
            </a:fld>
            <a:endParaRPr lang="es-ES"/>
          </a:p>
        </p:txBody>
      </p:sp>
    </p:spTree>
    <p:extLst>
      <p:ext uri="{BB962C8B-B14F-4D97-AF65-F5344CB8AC3E}">
        <p14:creationId xmlns:p14="http://schemas.microsoft.com/office/powerpoint/2010/main" val="27670376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8CD709A-9080-4550-BCD3-67E73FA78E8B}" type="slidenum">
              <a:rPr lang="es-ES" smtClean="0"/>
              <a:pPr/>
              <a:t>18</a:t>
            </a:fld>
            <a:endParaRPr lang="es-ES"/>
          </a:p>
        </p:txBody>
      </p:sp>
    </p:spTree>
    <p:extLst>
      <p:ext uri="{BB962C8B-B14F-4D97-AF65-F5344CB8AC3E}">
        <p14:creationId xmlns:p14="http://schemas.microsoft.com/office/powerpoint/2010/main" val="27670376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AD1852E2-D183-4F4B-A9A1-9AFF80C6AC47}" type="datetimeFigureOut">
              <a:rPr lang="es-ES" smtClean="0"/>
              <a:pPr/>
              <a:t>20/05/2015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A0D4D44B-F3B1-4A06-9E1D-FFB0AA42E004}" type="slidenum">
              <a:rPr lang="es-ES" smtClean="0"/>
              <a:pPr/>
              <a:t>‹#›</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AD1852E2-D183-4F4B-A9A1-9AFF80C6AC47}" type="datetimeFigureOut">
              <a:rPr lang="es-ES" smtClean="0"/>
              <a:pPr/>
              <a:t>20/05/2015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A0D4D44B-F3B1-4A06-9E1D-FFB0AA42E004}" type="slidenum">
              <a:rPr lang="es-ES" smtClean="0"/>
              <a:pPr/>
              <a:t>‹#›</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AD1852E2-D183-4F4B-A9A1-9AFF80C6AC47}" type="datetimeFigureOut">
              <a:rPr lang="es-ES" smtClean="0"/>
              <a:pPr/>
              <a:t>20/05/2015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A0D4D44B-F3B1-4A06-9E1D-FFB0AA42E004}" type="slidenum">
              <a:rPr lang="es-ES" smtClean="0"/>
              <a:pPr/>
              <a:t>‹#›</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AD1852E2-D183-4F4B-A9A1-9AFF80C6AC47}" type="datetimeFigureOut">
              <a:rPr lang="es-ES" smtClean="0"/>
              <a:pPr/>
              <a:t>20/05/2015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A0D4D44B-F3B1-4A06-9E1D-FFB0AA42E004}" type="slidenum">
              <a:rPr lang="es-ES" smtClean="0"/>
              <a:pPr/>
              <a:t>‹#›</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AD1852E2-D183-4F4B-A9A1-9AFF80C6AC47}" type="datetimeFigureOut">
              <a:rPr lang="es-ES" smtClean="0"/>
              <a:pPr/>
              <a:t>20/05/2015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A0D4D44B-F3B1-4A06-9E1D-FFB0AA42E004}" type="slidenum">
              <a:rPr lang="es-ES" smtClean="0"/>
              <a:pPr/>
              <a:t>‹#›</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AD1852E2-D183-4F4B-A9A1-9AFF80C6AC47}" type="datetimeFigureOut">
              <a:rPr lang="es-ES" smtClean="0"/>
              <a:pPr/>
              <a:t>20/05/2015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A0D4D44B-F3B1-4A06-9E1D-FFB0AA42E004}" type="slidenum">
              <a:rPr lang="es-ES" smtClean="0"/>
              <a:pPr/>
              <a:t>‹#›</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AD1852E2-D183-4F4B-A9A1-9AFF80C6AC47}" type="datetimeFigureOut">
              <a:rPr lang="es-ES" smtClean="0"/>
              <a:pPr/>
              <a:t>20/05/2015</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A0D4D44B-F3B1-4A06-9E1D-FFB0AA42E004}" type="slidenum">
              <a:rPr lang="es-ES" smtClean="0"/>
              <a:pPr/>
              <a:t>‹#›</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AD1852E2-D183-4F4B-A9A1-9AFF80C6AC47}" type="datetimeFigureOut">
              <a:rPr lang="es-ES" smtClean="0"/>
              <a:pPr/>
              <a:t>20/05/2015</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A0D4D44B-F3B1-4A06-9E1D-FFB0AA42E004}" type="slidenum">
              <a:rPr lang="es-ES" smtClean="0"/>
              <a:pPr/>
              <a:t>‹#›</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AD1852E2-D183-4F4B-A9A1-9AFF80C6AC47}" type="datetimeFigureOut">
              <a:rPr lang="es-ES" smtClean="0"/>
              <a:pPr/>
              <a:t>20/05/2015</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A0D4D44B-F3B1-4A06-9E1D-FFB0AA42E004}" type="slidenum">
              <a:rPr lang="es-ES" smtClean="0"/>
              <a:pPr/>
              <a:t>‹#›</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AD1852E2-D183-4F4B-A9A1-9AFF80C6AC47}" type="datetimeFigureOut">
              <a:rPr lang="es-ES" smtClean="0"/>
              <a:pPr/>
              <a:t>20/05/2015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A0D4D44B-F3B1-4A06-9E1D-FFB0AA42E004}" type="slidenum">
              <a:rPr lang="es-ES" smtClean="0"/>
              <a:pPr/>
              <a:t>‹#›</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AD1852E2-D183-4F4B-A9A1-9AFF80C6AC47}" type="datetimeFigureOut">
              <a:rPr lang="es-ES" smtClean="0"/>
              <a:pPr/>
              <a:t>20/05/2015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A0D4D44B-F3B1-4A06-9E1D-FFB0AA42E004}" type="slidenum">
              <a:rPr lang="es-ES" smtClean="0"/>
              <a:pPr/>
              <a:t>‹#›</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1852E2-D183-4F4B-A9A1-9AFF80C6AC47}" type="datetimeFigureOut">
              <a:rPr lang="es-ES" smtClean="0"/>
              <a:pPr/>
              <a:t>20/05/2015</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D4D44B-F3B1-4A06-9E1D-FFB0AA42E004}" type="slidenum">
              <a:rPr lang="es-ES" smtClean="0"/>
              <a:pPr/>
              <a:t>‹#›</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7.png"/><Relationship Id="rId4" Type="http://schemas.openxmlformats.org/officeDocument/2006/relationships/oleObject" Target="../embeddings/oleObject1.bin"/></Relationships>
</file>

<file path=ppt/slides/_rels/slide2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484784"/>
            <a:ext cx="9144000" cy="3744441"/>
          </a:xfrm>
          <a:prstGeom prst="rect">
            <a:avLst/>
          </a:prstGeom>
          <a:solidFill>
            <a:srgbClr val="0F5494"/>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3075" name="Rectangle 5"/>
          <p:cNvSpPr>
            <a:spLocks noGrp="1" noChangeArrowheads="1"/>
          </p:cNvSpPr>
          <p:nvPr>
            <p:ph type="ctrTitle"/>
          </p:nvPr>
        </p:nvSpPr>
        <p:spPr>
          <a:xfrm>
            <a:off x="0" y="1742951"/>
            <a:ext cx="9144000" cy="1470025"/>
          </a:xfrm>
        </p:spPr>
        <p:txBody>
          <a:bodyPr>
            <a:normAutofit fontScale="90000"/>
          </a:bodyPr>
          <a:lstStyle/>
          <a:p>
            <a:pPr eaLnBrk="1" hangingPunct="1"/>
            <a:r>
              <a:rPr lang="fr-BE" altLang="en-US" sz="6000" b="1" dirty="0" err="1" smtClean="0">
                <a:solidFill>
                  <a:srgbClr val="FFFF00"/>
                </a:solidFill>
              </a:rPr>
              <a:t>Blending</a:t>
            </a:r>
            <a:r>
              <a:rPr lang="fr-BE" altLang="en-US" sz="6000" b="1" dirty="0">
                <a:solidFill>
                  <a:srgbClr val="FFFF00"/>
                </a:solidFill>
              </a:rPr>
              <a:t/>
            </a:r>
            <a:br>
              <a:rPr lang="fr-BE" altLang="en-US" sz="6000" b="1" dirty="0">
                <a:solidFill>
                  <a:srgbClr val="FFFF00"/>
                </a:solidFill>
              </a:rPr>
            </a:br>
            <a:r>
              <a:rPr lang="fr-BE" altLang="en-US" sz="6000" b="1" dirty="0" smtClean="0">
                <a:solidFill>
                  <a:srgbClr val="FFFF00"/>
                </a:solidFill>
              </a:rPr>
              <a:t>Caribbean Investment Facility</a:t>
            </a:r>
          </a:p>
        </p:txBody>
      </p:sp>
      <p:sp>
        <p:nvSpPr>
          <p:cNvPr id="3076" name="Rectangle 6"/>
          <p:cNvSpPr>
            <a:spLocks noGrp="1" noChangeArrowheads="1"/>
          </p:cNvSpPr>
          <p:nvPr>
            <p:ph type="subTitle" idx="1"/>
          </p:nvPr>
        </p:nvSpPr>
        <p:spPr>
          <a:xfrm>
            <a:off x="-1678" y="3620616"/>
            <a:ext cx="9144000" cy="1752600"/>
          </a:xfrm>
        </p:spPr>
        <p:txBody>
          <a:bodyPr/>
          <a:lstStyle/>
          <a:p>
            <a:r>
              <a:rPr lang="en-GB" altLang="en-US" b="1" dirty="0" smtClean="0">
                <a:solidFill>
                  <a:srgbClr val="FFFF00"/>
                </a:solidFill>
              </a:rPr>
              <a:t>Ongoing requests for grant in Dominican Republic</a:t>
            </a:r>
          </a:p>
          <a:p>
            <a:r>
              <a:rPr lang="es-ES_tradnl" altLang="en-US" b="1" dirty="0">
                <a:solidFill>
                  <a:srgbClr val="FFFF00"/>
                </a:solidFill>
              </a:rPr>
              <a:t>i</a:t>
            </a:r>
            <a:r>
              <a:rPr lang="es-ES_tradnl" altLang="en-US" b="1" dirty="0" smtClean="0">
                <a:solidFill>
                  <a:srgbClr val="FFFF00"/>
                </a:solidFill>
              </a:rPr>
              <a:t>n </a:t>
            </a:r>
            <a:r>
              <a:rPr lang="es-ES_tradnl" altLang="en-US" b="1" dirty="0" err="1" smtClean="0">
                <a:solidFill>
                  <a:srgbClr val="FFFF00"/>
                </a:solidFill>
              </a:rPr>
              <a:t>water</a:t>
            </a:r>
            <a:r>
              <a:rPr lang="es-ES_tradnl" altLang="en-US" b="1" dirty="0" smtClean="0">
                <a:solidFill>
                  <a:srgbClr val="FFFF00"/>
                </a:solidFill>
              </a:rPr>
              <a:t> and </a:t>
            </a:r>
            <a:r>
              <a:rPr lang="es-ES_tradnl" altLang="en-US" b="1" dirty="0" err="1" smtClean="0">
                <a:solidFill>
                  <a:srgbClr val="FFFF00"/>
                </a:solidFill>
              </a:rPr>
              <a:t>energy</a:t>
            </a:r>
            <a:r>
              <a:rPr lang="es-ES_tradnl" altLang="en-US" b="1" dirty="0" smtClean="0">
                <a:solidFill>
                  <a:srgbClr val="FFFF00"/>
                </a:solidFill>
              </a:rPr>
              <a:t> </a:t>
            </a:r>
            <a:r>
              <a:rPr lang="es-ES_tradnl" altLang="en-US" b="1" dirty="0" err="1" smtClean="0">
                <a:solidFill>
                  <a:srgbClr val="FFFF00"/>
                </a:solidFill>
              </a:rPr>
              <a:t>sectors</a:t>
            </a:r>
            <a:endParaRPr lang="en-GB" altLang="en-US" b="1" dirty="0" smtClean="0">
              <a:solidFill>
                <a:srgbClr val="FFFF00"/>
              </a:solidFill>
            </a:endParaRPr>
          </a:p>
        </p:txBody>
      </p:sp>
      <p:pic>
        <p:nvPicPr>
          <p:cNvPr id="3077" name="Picture 1"/>
          <p:cNvPicPr>
            <a:picLocks noChangeAspect="1"/>
          </p:cNvPicPr>
          <p:nvPr/>
        </p:nvPicPr>
        <p:blipFill>
          <a:blip r:embed="rId2" cstate="print"/>
          <a:srcRect/>
          <a:stretch>
            <a:fillRect/>
          </a:stretch>
        </p:blipFill>
        <p:spPr bwMode="auto">
          <a:xfrm>
            <a:off x="3930650" y="-14288"/>
            <a:ext cx="1282700" cy="128270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07504" y="1412776"/>
            <a:ext cx="8928546" cy="5445224"/>
          </a:xfrm>
        </p:spPr>
        <p:txBody>
          <a:bodyPr>
            <a:normAutofit/>
          </a:bodyPr>
          <a:lstStyle/>
          <a:p>
            <a:pPr lvl="0" algn="just">
              <a:spcBef>
                <a:spcPts val="600"/>
              </a:spcBef>
              <a:spcAft>
                <a:spcPts val="1200"/>
              </a:spcAft>
              <a:buNone/>
            </a:pPr>
            <a:r>
              <a:rPr lang="en-US" sz="2800" dirty="0" smtClean="0">
                <a:solidFill>
                  <a:srgbClr val="FF0000"/>
                </a:solidFill>
              </a:rPr>
              <a:t>How did we decide on the size of the grant (level of </a:t>
            </a:r>
            <a:r>
              <a:rPr lang="en-US" sz="2800" dirty="0" err="1" smtClean="0">
                <a:solidFill>
                  <a:srgbClr val="FF0000"/>
                </a:solidFill>
              </a:rPr>
              <a:t>concessionality</a:t>
            </a:r>
            <a:r>
              <a:rPr lang="en-US" sz="2800" dirty="0" smtClean="0">
                <a:solidFill>
                  <a:srgbClr val="FF0000"/>
                </a:solidFill>
              </a:rPr>
              <a:t>)?</a:t>
            </a:r>
            <a:endParaRPr lang="en-US" sz="2800" dirty="0">
              <a:solidFill>
                <a:srgbClr val="FF0000"/>
              </a:solidFill>
            </a:endParaRPr>
          </a:p>
          <a:p>
            <a:pPr lvl="0">
              <a:spcBef>
                <a:spcPts val="300"/>
              </a:spcBef>
              <a:spcAft>
                <a:spcPts val="300"/>
              </a:spcAft>
            </a:pPr>
            <a:r>
              <a:rPr lang="en-US" sz="2200" dirty="0" smtClean="0">
                <a:solidFill>
                  <a:prstClr val="black"/>
                </a:solidFill>
              </a:rPr>
              <a:t>We understand that the strategy from AFD was to request a "substantial but reasonable" amount (10 M€) and then design activities for this amount, instead of defining the needs first… (number of water meters could be an adjustment variable). No feasibility study available. The EU delegation asked to better justify the nature of the investments.</a:t>
            </a:r>
          </a:p>
          <a:p>
            <a:pPr marL="0" indent="0">
              <a:spcBef>
                <a:spcPts val="300"/>
              </a:spcBef>
              <a:spcAft>
                <a:spcPts val="300"/>
              </a:spcAft>
              <a:buNone/>
            </a:pPr>
            <a:endParaRPr lang="en-US" sz="2400" dirty="0" smtClean="0">
              <a:effectLst>
                <a:outerShdw blurRad="38100" dist="38100" dir="2700000" algn="tl">
                  <a:srgbClr val="000000">
                    <a:alpha val="43137"/>
                  </a:srgbClr>
                </a:outerShdw>
              </a:effectLst>
            </a:endParaRPr>
          </a:p>
          <a:p>
            <a:pPr marL="0" indent="0">
              <a:spcBef>
                <a:spcPts val="300"/>
              </a:spcBef>
              <a:spcAft>
                <a:spcPts val="300"/>
              </a:spcAft>
              <a:buNone/>
            </a:pPr>
            <a:endParaRPr lang="en-US" sz="2400" dirty="0" smtClean="0">
              <a:effectLst>
                <a:outerShdw blurRad="38100" dist="38100" dir="2700000" algn="tl">
                  <a:srgbClr val="000000">
                    <a:alpha val="43137"/>
                  </a:srgbClr>
                </a:outerShdw>
              </a:effectLst>
            </a:endParaRPr>
          </a:p>
        </p:txBody>
      </p:sp>
      <p:pic>
        <p:nvPicPr>
          <p:cNvPr id="7" name="3 Imagen" descr="Logo PER.jpg"/>
          <p:cNvPicPr>
            <a:picLocks noChangeAspect="1"/>
          </p:cNvPicPr>
          <p:nvPr/>
        </p:nvPicPr>
        <p:blipFill>
          <a:blip r:embed="rId2" cstate="print"/>
          <a:stretch>
            <a:fillRect/>
          </a:stretch>
        </p:blipFill>
        <p:spPr>
          <a:xfrm>
            <a:off x="7812360" y="67404"/>
            <a:ext cx="1332210" cy="575514"/>
          </a:xfrm>
          <a:prstGeom prst="rect">
            <a:avLst/>
          </a:prstGeom>
        </p:spPr>
      </p:pic>
      <p:sp>
        <p:nvSpPr>
          <p:cNvPr id="5" name="Rectangle 6"/>
          <p:cNvSpPr/>
          <p:nvPr/>
        </p:nvSpPr>
        <p:spPr>
          <a:xfrm>
            <a:off x="0" y="0"/>
            <a:ext cx="9144000" cy="1079500"/>
          </a:xfrm>
          <a:prstGeom prst="rect">
            <a:avLst/>
          </a:prstGeom>
          <a:solidFill>
            <a:srgbClr val="0F5494"/>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 name="1 Título"/>
          <p:cNvSpPr>
            <a:spLocks noGrp="1"/>
          </p:cNvSpPr>
          <p:nvPr>
            <p:ph type="title"/>
          </p:nvPr>
        </p:nvSpPr>
        <p:spPr>
          <a:xfrm>
            <a:off x="0" y="0"/>
            <a:ext cx="9144000" cy="1008112"/>
          </a:xfrm>
          <a:noFill/>
        </p:spPr>
        <p:txBody>
          <a:bodyPr>
            <a:noAutofit/>
          </a:bodyPr>
          <a:lstStyle/>
          <a:p>
            <a:pPr marL="450850"/>
            <a:r>
              <a:rPr lang="en-US" sz="3600" dirty="0">
                <a:solidFill>
                  <a:srgbClr val="FFFF00"/>
                </a:solidFill>
              </a:rPr>
              <a:t>Support to the </a:t>
            </a:r>
            <a:r>
              <a:rPr lang="en-US" sz="3600" dirty="0" smtClean="0">
                <a:solidFill>
                  <a:srgbClr val="FFFF00"/>
                </a:solidFill>
              </a:rPr>
              <a:t>Investment </a:t>
            </a:r>
            <a:r>
              <a:rPr lang="en-US" sz="3600" dirty="0" err="1" smtClean="0">
                <a:solidFill>
                  <a:srgbClr val="FFFF00"/>
                </a:solidFill>
              </a:rPr>
              <a:t>Programmes</a:t>
            </a:r>
            <a:r>
              <a:rPr lang="en-US" sz="3600" dirty="0" smtClean="0">
                <a:solidFill>
                  <a:srgbClr val="FFFF00"/>
                </a:solidFill>
              </a:rPr>
              <a:t> </a:t>
            </a:r>
            <a:br>
              <a:rPr lang="en-US" sz="3600" dirty="0" smtClean="0">
                <a:solidFill>
                  <a:srgbClr val="FFFF00"/>
                </a:solidFill>
              </a:rPr>
            </a:br>
            <a:r>
              <a:rPr lang="en-US" sz="3600" dirty="0" smtClean="0">
                <a:solidFill>
                  <a:srgbClr val="FFFF00"/>
                </a:solidFill>
              </a:rPr>
              <a:t>of </a:t>
            </a:r>
            <a:r>
              <a:rPr lang="en-US" sz="3600" dirty="0">
                <a:solidFill>
                  <a:srgbClr val="FFFF00"/>
                </a:solidFill>
              </a:rPr>
              <a:t>INAPA and CORAASAN</a:t>
            </a:r>
            <a:endParaRPr lang="en-GB" sz="3600" dirty="0">
              <a:solidFill>
                <a:srgbClr val="FFFF00"/>
              </a:solidFill>
            </a:endParaRPr>
          </a:p>
        </p:txBody>
      </p:sp>
    </p:spTree>
    <p:extLst>
      <p:ext uri="{BB962C8B-B14F-4D97-AF65-F5344CB8AC3E}">
        <p14:creationId xmlns:p14="http://schemas.microsoft.com/office/powerpoint/2010/main" val="26492086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07504" y="1412776"/>
            <a:ext cx="8928546" cy="5445224"/>
          </a:xfrm>
        </p:spPr>
        <p:txBody>
          <a:bodyPr>
            <a:normAutofit fontScale="92500"/>
          </a:bodyPr>
          <a:lstStyle/>
          <a:p>
            <a:pPr lvl="0" algn="just">
              <a:spcBef>
                <a:spcPts val="600"/>
              </a:spcBef>
              <a:spcAft>
                <a:spcPts val="1200"/>
              </a:spcAft>
              <a:buNone/>
            </a:pPr>
            <a:r>
              <a:rPr lang="en-US" sz="2800" dirty="0" smtClean="0">
                <a:solidFill>
                  <a:srgbClr val="FF0000"/>
                </a:solidFill>
              </a:rPr>
              <a:t>What concrete results do we expect and what are the risk that they will not arise?</a:t>
            </a:r>
            <a:endParaRPr lang="en-US" sz="2800" dirty="0">
              <a:solidFill>
                <a:srgbClr val="FF0000"/>
              </a:solidFill>
            </a:endParaRPr>
          </a:p>
          <a:p>
            <a:pPr>
              <a:spcBef>
                <a:spcPts val="300"/>
              </a:spcBef>
              <a:spcAft>
                <a:spcPts val="300"/>
              </a:spcAft>
            </a:pPr>
            <a:r>
              <a:rPr lang="en-US" sz="2400" dirty="0" smtClean="0">
                <a:solidFill>
                  <a:prstClr val="black"/>
                </a:solidFill>
              </a:rPr>
              <a:t>Against the financial risk, a conditionality in the AFD loan requires prior mobilization of the national contribution</a:t>
            </a:r>
            <a:endParaRPr lang="en-US" sz="2400" dirty="0">
              <a:solidFill>
                <a:prstClr val="black"/>
              </a:solidFill>
            </a:endParaRPr>
          </a:p>
          <a:p>
            <a:pPr lvl="0">
              <a:spcBef>
                <a:spcPts val="300"/>
              </a:spcBef>
              <a:spcAft>
                <a:spcPts val="300"/>
              </a:spcAft>
            </a:pPr>
            <a:r>
              <a:rPr lang="en-US" sz="2400" dirty="0" smtClean="0">
                <a:solidFill>
                  <a:prstClr val="black"/>
                </a:solidFill>
              </a:rPr>
              <a:t>Strengthening and capacity building of INAPA and </a:t>
            </a:r>
            <a:r>
              <a:rPr lang="en-US" sz="2400" dirty="0" err="1" smtClean="0">
                <a:solidFill>
                  <a:prstClr val="black"/>
                </a:solidFill>
              </a:rPr>
              <a:t>deconcentration</a:t>
            </a:r>
            <a:r>
              <a:rPr lang="en-US" sz="2400" dirty="0" smtClean="0">
                <a:solidFill>
                  <a:prstClr val="black"/>
                </a:solidFill>
              </a:rPr>
              <a:t> process should improve their efficiency and sustainability </a:t>
            </a:r>
          </a:p>
          <a:p>
            <a:pPr lvl="0">
              <a:spcBef>
                <a:spcPts val="300"/>
              </a:spcBef>
              <a:spcAft>
                <a:spcPts val="300"/>
              </a:spcAft>
            </a:pPr>
            <a:r>
              <a:rPr lang="en-US" sz="2400" dirty="0" smtClean="0">
                <a:solidFill>
                  <a:prstClr val="black"/>
                </a:solidFill>
              </a:rPr>
              <a:t>Social risk is underestimated: improving the service and installing water meters doesn't mean </a:t>
            </a:r>
            <a:r>
              <a:rPr lang="en-US" sz="2400" dirty="0">
                <a:solidFill>
                  <a:prstClr val="black"/>
                </a:solidFill>
              </a:rPr>
              <a:t>necessarily </a:t>
            </a:r>
            <a:r>
              <a:rPr lang="en-US" sz="2400" dirty="0" smtClean="0">
                <a:solidFill>
                  <a:prstClr val="black"/>
                </a:solidFill>
              </a:rPr>
              <a:t>people will better accept to pay. </a:t>
            </a:r>
            <a:r>
              <a:rPr lang="en-US" sz="2400" dirty="0">
                <a:solidFill>
                  <a:prstClr val="black"/>
                </a:solidFill>
              </a:rPr>
              <a:t>T</a:t>
            </a:r>
            <a:r>
              <a:rPr lang="en-US" sz="2400" dirty="0" smtClean="0">
                <a:solidFill>
                  <a:prstClr val="black"/>
                </a:solidFill>
              </a:rPr>
              <a:t>o establish a culture of payment and break the vicious circle "poor service - low recovery rate", we recommend an extensive social action plan.</a:t>
            </a:r>
          </a:p>
          <a:p>
            <a:pPr lvl="0">
              <a:spcBef>
                <a:spcPts val="300"/>
              </a:spcBef>
              <a:spcAft>
                <a:spcPts val="300"/>
              </a:spcAft>
            </a:pPr>
            <a:r>
              <a:rPr lang="en-US" sz="2400" dirty="0">
                <a:solidFill>
                  <a:prstClr val="black"/>
                </a:solidFill>
              </a:rPr>
              <a:t>A</a:t>
            </a:r>
            <a:r>
              <a:rPr lang="en-US" sz="2400" dirty="0" smtClean="0">
                <a:solidFill>
                  <a:prstClr val="black"/>
                </a:solidFill>
              </a:rPr>
              <a:t> major obstacle to financial sustainability is the water tariff. </a:t>
            </a:r>
            <a:r>
              <a:rPr lang="en-US" sz="2400" dirty="0">
                <a:solidFill>
                  <a:prstClr val="black"/>
                </a:solidFill>
              </a:rPr>
              <a:t>W</a:t>
            </a:r>
            <a:r>
              <a:rPr lang="en-US" sz="2400" dirty="0" smtClean="0">
                <a:solidFill>
                  <a:prstClr val="black"/>
                </a:solidFill>
              </a:rPr>
              <a:t>e recommend a water and wastewater tariff study. Self-financing of water corporations is actually not a priority objective of the government (energy sector first).</a:t>
            </a:r>
            <a:endParaRPr lang="en-US" sz="2400" dirty="0">
              <a:solidFill>
                <a:prstClr val="black"/>
              </a:solidFill>
            </a:endParaRPr>
          </a:p>
          <a:p>
            <a:pPr marL="0" indent="0">
              <a:spcBef>
                <a:spcPts val="300"/>
              </a:spcBef>
              <a:spcAft>
                <a:spcPts val="300"/>
              </a:spcAft>
              <a:buNone/>
            </a:pPr>
            <a:endParaRPr lang="en-US" sz="2400" dirty="0" smtClean="0">
              <a:effectLst>
                <a:outerShdw blurRad="38100" dist="38100" dir="2700000" algn="tl">
                  <a:srgbClr val="000000">
                    <a:alpha val="43137"/>
                  </a:srgbClr>
                </a:outerShdw>
              </a:effectLst>
            </a:endParaRPr>
          </a:p>
        </p:txBody>
      </p:sp>
      <p:pic>
        <p:nvPicPr>
          <p:cNvPr id="7" name="3 Imagen" descr="Logo PER.jpg"/>
          <p:cNvPicPr>
            <a:picLocks noChangeAspect="1"/>
          </p:cNvPicPr>
          <p:nvPr/>
        </p:nvPicPr>
        <p:blipFill>
          <a:blip r:embed="rId2" cstate="print"/>
          <a:stretch>
            <a:fillRect/>
          </a:stretch>
        </p:blipFill>
        <p:spPr>
          <a:xfrm>
            <a:off x="7812360" y="67404"/>
            <a:ext cx="1332210" cy="575514"/>
          </a:xfrm>
          <a:prstGeom prst="rect">
            <a:avLst/>
          </a:prstGeom>
        </p:spPr>
      </p:pic>
      <p:sp>
        <p:nvSpPr>
          <p:cNvPr id="5" name="Rectangle 6"/>
          <p:cNvSpPr/>
          <p:nvPr/>
        </p:nvSpPr>
        <p:spPr>
          <a:xfrm>
            <a:off x="0" y="0"/>
            <a:ext cx="9144000" cy="1079500"/>
          </a:xfrm>
          <a:prstGeom prst="rect">
            <a:avLst/>
          </a:prstGeom>
          <a:solidFill>
            <a:srgbClr val="0F5494"/>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 name="1 Título"/>
          <p:cNvSpPr>
            <a:spLocks noGrp="1"/>
          </p:cNvSpPr>
          <p:nvPr>
            <p:ph type="title"/>
          </p:nvPr>
        </p:nvSpPr>
        <p:spPr>
          <a:xfrm>
            <a:off x="0" y="0"/>
            <a:ext cx="9144000" cy="1008112"/>
          </a:xfrm>
          <a:noFill/>
        </p:spPr>
        <p:txBody>
          <a:bodyPr>
            <a:noAutofit/>
          </a:bodyPr>
          <a:lstStyle/>
          <a:p>
            <a:pPr marL="450850"/>
            <a:r>
              <a:rPr lang="en-US" sz="3600" dirty="0">
                <a:solidFill>
                  <a:srgbClr val="FFFF00"/>
                </a:solidFill>
              </a:rPr>
              <a:t>Support to the </a:t>
            </a:r>
            <a:r>
              <a:rPr lang="en-US" sz="3600" dirty="0" smtClean="0">
                <a:solidFill>
                  <a:srgbClr val="FFFF00"/>
                </a:solidFill>
              </a:rPr>
              <a:t>Investment </a:t>
            </a:r>
            <a:r>
              <a:rPr lang="en-US" sz="3600" dirty="0" err="1" smtClean="0">
                <a:solidFill>
                  <a:srgbClr val="FFFF00"/>
                </a:solidFill>
              </a:rPr>
              <a:t>Programmes</a:t>
            </a:r>
            <a:r>
              <a:rPr lang="en-US" sz="3600" dirty="0" smtClean="0">
                <a:solidFill>
                  <a:srgbClr val="FFFF00"/>
                </a:solidFill>
              </a:rPr>
              <a:t> </a:t>
            </a:r>
            <a:br>
              <a:rPr lang="en-US" sz="3600" dirty="0" smtClean="0">
                <a:solidFill>
                  <a:srgbClr val="FFFF00"/>
                </a:solidFill>
              </a:rPr>
            </a:br>
            <a:r>
              <a:rPr lang="en-US" sz="3600" dirty="0" smtClean="0">
                <a:solidFill>
                  <a:srgbClr val="FFFF00"/>
                </a:solidFill>
              </a:rPr>
              <a:t>of </a:t>
            </a:r>
            <a:r>
              <a:rPr lang="en-US" sz="3600" dirty="0">
                <a:solidFill>
                  <a:srgbClr val="FFFF00"/>
                </a:solidFill>
              </a:rPr>
              <a:t>INAPA and CORAASAN</a:t>
            </a:r>
            <a:endParaRPr lang="en-GB" sz="3600" dirty="0">
              <a:solidFill>
                <a:srgbClr val="FFFF00"/>
              </a:solidFill>
            </a:endParaRPr>
          </a:p>
        </p:txBody>
      </p:sp>
    </p:spTree>
    <p:extLst>
      <p:ext uri="{BB962C8B-B14F-4D97-AF65-F5344CB8AC3E}">
        <p14:creationId xmlns:p14="http://schemas.microsoft.com/office/powerpoint/2010/main" val="11850687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484784"/>
            <a:ext cx="9144000" cy="3744441"/>
          </a:xfrm>
          <a:prstGeom prst="rect">
            <a:avLst/>
          </a:prstGeom>
          <a:solidFill>
            <a:srgbClr val="0F5494"/>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3075" name="Rectangle 5"/>
          <p:cNvSpPr>
            <a:spLocks noGrp="1" noChangeArrowheads="1"/>
          </p:cNvSpPr>
          <p:nvPr>
            <p:ph type="ctrTitle"/>
          </p:nvPr>
        </p:nvSpPr>
        <p:spPr>
          <a:xfrm>
            <a:off x="0" y="1484784"/>
            <a:ext cx="9144000" cy="3744441"/>
          </a:xfrm>
        </p:spPr>
        <p:txBody>
          <a:bodyPr>
            <a:normAutofit/>
          </a:bodyPr>
          <a:lstStyle/>
          <a:p>
            <a:r>
              <a:rPr lang="fr-BE" altLang="en-US" b="1" dirty="0" smtClean="0">
                <a:solidFill>
                  <a:srgbClr val="FFFF00"/>
                </a:solidFill>
              </a:rPr>
              <a:t>Project No. 2</a:t>
            </a:r>
            <a:r>
              <a:rPr lang="fr-BE" altLang="en-US" b="1" dirty="0">
                <a:solidFill>
                  <a:srgbClr val="FFFF00"/>
                </a:solidFill>
              </a:rPr>
              <a:t/>
            </a:r>
            <a:br>
              <a:rPr lang="fr-BE" altLang="en-US" b="1" dirty="0">
                <a:solidFill>
                  <a:srgbClr val="FFFF00"/>
                </a:solidFill>
              </a:rPr>
            </a:br>
            <a:r>
              <a:rPr lang="en-US" altLang="en-US" b="1" dirty="0">
                <a:solidFill>
                  <a:srgbClr val="FFFF00"/>
                </a:solidFill>
              </a:rPr>
              <a:t>Santo Domingo Eastern Water Transmission Line Extension</a:t>
            </a:r>
            <a:r>
              <a:rPr lang="en-US" altLang="en-US" b="1" dirty="0" smtClean="0">
                <a:solidFill>
                  <a:srgbClr val="FFFF00"/>
                </a:solidFill>
              </a:rPr>
              <a:t/>
            </a:r>
            <a:br>
              <a:rPr lang="en-US" altLang="en-US" b="1" dirty="0" smtClean="0">
                <a:solidFill>
                  <a:srgbClr val="FFFF00"/>
                </a:solidFill>
              </a:rPr>
            </a:br>
            <a:r>
              <a:rPr lang="en-US" altLang="en-US" b="1" dirty="0" smtClean="0">
                <a:solidFill>
                  <a:srgbClr val="FFFF00"/>
                </a:solidFill>
              </a:rPr>
              <a:t>(Water Sector)</a:t>
            </a:r>
            <a:endParaRPr lang="fr-BE" altLang="en-US" b="1" dirty="0" smtClean="0">
              <a:solidFill>
                <a:srgbClr val="FFFF00"/>
              </a:solidFill>
            </a:endParaRPr>
          </a:p>
        </p:txBody>
      </p:sp>
      <p:pic>
        <p:nvPicPr>
          <p:cNvPr id="3077" name="Picture 1"/>
          <p:cNvPicPr>
            <a:picLocks noChangeAspect="1"/>
          </p:cNvPicPr>
          <p:nvPr/>
        </p:nvPicPr>
        <p:blipFill>
          <a:blip r:embed="rId2" cstate="print"/>
          <a:srcRect/>
          <a:stretch>
            <a:fillRect/>
          </a:stretch>
        </p:blipFill>
        <p:spPr bwMode="auto">
          <a:xfrm>
            <a:off x="3930650" y="-14288"/>
            <a:ext cx="1282700" cy="1282701"/>
          </a:xfrm>
          <a:prstGeom prst="rect">
            <a:avLst/>
          </a:prstGeom>
          <a:noFill/>
          <a:ln w="9525">
            <a:noFill/>
            <a:miter lim="800000"/>
            <a:headEnd/>
            <a:tailEnd/>
          </a:ln>
        </p:spPr>
      </p:pic>
    </p:spTree>
    <p:extLst>
      <p:ext uri="{BB962C8B-B14F-4D97-AF65-F5344CB8AC3E}">
        <p14:creationId xmlns:p14="http://schemas.microsoft.com/office/powerpoint/2010/main" val="29219716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07504" y="1412776"/>
            <a:ext cx="8928546" cy="5445224"/>
          </a:xfrm>
        </p:spPr>
        <p:txBody>
          <a:bodyPr>
            <a:normAutofit/>
          </a:bodyPr>
          <a:lstStyle/>
          <a:p>
            <a:pPr lvl="0" algn="just">
              <a:spcBef>
                <a:spcPts val="600"/>
              </a:spcBef>
              <a:spcAft>
                <a:spcPts val="1200"/>
              </a:spcAft>
              <a:buNone/>
            </a:pPr>
            <a:r>
              <a:rPr lang="en-US" sz="2400" dirty="0" smtClean="0"/>
              <a:t>Lead financial institution: AECID</a:t>
            </a:r>
          </a:p>
          <a:p>
            <a:pPr lvl="0" algn="just">
              <a:spcBef>
                <a:spcPts val="600"/>
              </a:spcBef>
              <a:spcAft>
                <a:spcPts val="1200"/>
              </a:spcAft>
              <a:buNone/>
            </a:pPr>
            <a:r>
              <a:rPr lang="en-US" sz="2400" dirty="0" smtClean="0"/>
              <a:t>Partner country authority: Ministry of Finance</a:t>
            </a:r>
          </a:p>
          <a:p>
            <a:pPr lvl="0" algn="just">
              <a:spcBef>
                <a:spcPts val="600"/>
              </a:spcBef>
              <a:buNone/>
            </a:pPr>
            <a:r>
              <a:rPr lang="en-US" sz="2400" dirty="0" smtClean="0"/>
              <a:t>Implementation entity: CAASD</a:t>
            </a:r>
          </a:p>
          <a:p>
            <a:pPr lvl="0" algn="just">
              <a:spcBef>
                <a:spcPts val="0"/>
              </a:spcBef>
              <a:spcAft>
                <a:spcPts val="1200"/>
              </a:spcAft>
              <a:buNone/>
            </a:pPr>
            <a:r>
              <a:rPr lang="es-ES" sz="2400" dirty="0" smtClean="0"/>
              <a:t>(Corporación </a:t>
            </a:r>
            <a:r>
              <a:rPr lang="es-ES" sz="2400" dirty="0"/>
              <a:t>de Acueductos y Alcantarillados de Santo </a:t>
            </a:r>
            <a:r>
              <a:rPr lang="es-ES" sz="2400" dirty="0" smtClean="0"/>
              <a:t>Domingo)</a:t>
            </a:r>
            <a:endParaRPr lang="en-US" sz="2400" dirty="0" smtClean="0"/>
          </a:p>
          <a:p>
            <a:pPr lvl="0" algn="just">
              <a:spcBef>
                <a:spcPts val="600"/>
              </a:spcBef>
              <a:spcAft>
                <a:spcPts val="600"/>
              </a:spcAft>
              <a:buNone/>
            </a:pPr>
            <a:r>
              <a:rPr lang="en-US" sz="2400" dirty="0" smtClean="0"/>
              <a:t>Financing plan: 	</a:t>
            </a:r>
          </a:p>
          <a:p>
            <a:pPr algn="just">
              <a:spcBef>
                <a:spcPts val="300"/>
              </a:spcBef>
              <a:spcAft>
                <a:spcPts val="300"/>
              </a:spcAft>
            </a:pPr>
            <a:r>
              <a:rPr lang="en-US" sz="2400" dirty="0" smtClean="0"/>
              <a:t>EIB/AFD/AECID(FONPRODE) loans 		65.5 M€</a:t>
            </a:r>
          </a:p>
          <a:p>
            <a:pPr algn="just">
              <a:spcBef>
                <a:spcPts val="300"/>
              </a:spcBef>
              <a:spcAft>
                <a:spcPts val="300"/>
              </a:spcAft>
            </a:pPr>
            <a:r>
              <a:rPr lang="en-US" sz="2400" dirty="0" smtClean="0"/>
              <a:t>National contribution/CAASD	 </a:t>
            </a:r>
            <a:r>
              <a:rPr lang="en-US" sz="2400" dirty="0"/>
              <a:t>	</a:t>
            </a:r>
            <a:r>
              <a:rPr lang="en-US" sz="2400" dirty="0" smtClean="0"/>
              <a:t>  8.0 M€</a:t>
            </a:r>
          </a:p>
          <a:p>
            <a:pPr algn="just">
              <a:spcBef>
                <a:spcPts val="300"/>
              </a:spcBef>
              <a:spcAft>
                <a:spcPts val="300"/>
              </a:spcAft>
            </a:pPr>
            <a:r>
              <a:rPr lang="en-US" sz="2400" dirty="0" smtClean="0"/>
              <a:t>AECID grant 				  8.3 M€</a:t>
            </a:r>
          </a:p>
          <a:p>
            <a:pPr algn="just">
              <a:spcBef>
                <a:spcPts val="300"/>
              </a:spcBef>
              <a:spcAft>
                <a:spcPts val="300"/>
              </a:spcAft>
            </a:pPr>
            <a:r>
              <a:rPr lang="en-US" sz="2400" dirty="0" smtClean="0"/>
              <a:t>CIF grant	                           		10.0 M€</a:t>
            </a:r>
          </a:p>
          <a:p>
            <a:pPr marL="0" indent="0" algn="just">
              <a:spcBef>
                <a:spcPts val="300"/>
              </a:spcBef>
              <a:spcAft>
                <a:spcPts val="300"/>
              </a:spcAft>
              <a:buNone/>
            </a:pPr>
            <a:r>
              <a:rPr lang="en-US" sz="2400" dirty="0" smtClean="0"/>
              <a:t>     Total	                         	           		91.8 M€	</a:t>
            </a:r>
            <a:endParaRPr lang="en-US" sz="2400" dirty="0"/>
          </a:p>
        </p:txBody>
      </p:sp>
      <p:pic>
        <p:nvPicPr>
          <p:cNvPr id="7" name="3 Imagen" descr="Logo PER.jpg"/>
          <p:cNvPicPr>
            <a:picLocks noChangeAspect="1"/>
          </p:cNvPicPr>
          <p:nvPr/>
        </p:nvPicPr>
        <p:blipFill>
          <a:blip r:embed="rId2" cstate="print"/>
          <a:stretch>
            <a:fillRect/>
          </a:stretch>
        </p:blipFill>
        <p:spPr>
          <a:xfrm>
            <a:off x="7812360" y="67404"/>
            <a:ext cx="1332210" cy="575514"/>
          </a:xfrm>
          <a:prstGeom prst="rect">
            <a:avLst/>
          </a:prstGeom>
        </p:spPr>
      </p:pic>
      <p:sp>
        <p:nvSpPr>
          <p:cNvPr id="5" name="Rectangle 6"/>
          <p:cNvSpPr/>
          <p:nvPr/>
        </p:nvSpPr>
        <p:spPr>
          <a:xfrm>
            <a:off x="0" y="0"/>
            <a:ext cx="9144000" cy="1079500"/>
          </a:xfrm>
          <a:prstGeom prst="rect">
            <a:avLst/>
          </a:prstGeom>
          <a:solidFill>
            <a:srgbClr val="0F5494"/>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 name="1 Título"/>
          <p:cNvSpPr>
            <a:spLocks noGrp="1"/>
          </p:cNvSpPr>
          <p:nvPr>
            <p:ph type="title"/>
          </p:nvPr>
        </p:nvSpPr>
        <p:spPr>
          <a:xfrm>
            <a:off x="0" y="0"/>
            <a:ext cx="9144000" cy="1008112"/>
          </a:xfrm>
          <a:noFill/>
        </p:spPr>
        <p:txBody>
          <a:bodyPr>
            <a:noAutofit/>
          </a:bodyPr>
          <a:lstStyle/>
          <a:p>
            <a:pPr marL="450850"/>
            <a:r>
              <a:rPr lang="en-US" sz="3600" dirty="0" smtClean="0">
                <a:solidFill>
                  <a:srgbClr val="FFFF00"/>
                </a:solidFill>
              </a:rPr>
              <a:t>Santo Domingo Eastern Water Transmission Line Extension</a:t>
            </a:r>
            <a:endParaRPr lang="en-GB" sz="3600" dirty="0">
              <a:solidFill>
                <a:srgbClr val="FFFF00"/>
              </a:solidFill>
            </a:endParaRPr>
          </a:p>
        </p:txBody>
      </p:sp>
      <p:pic>
        <p:nvPicPr>
          <p:cNvPr id="6" name="Picture 6"/>
          <p:cNvPicPr>
            <a:picLocks noChangeAspect="1" noChangeArrowheads="1"/>
          </p:cNvPicPr>
          <p:nvPr/>
        </p:nvPicPr>
        <p:blipFill>
          <a:blip r:embed="rId3" cstate="print"/>
          <a:srcRect/>
          <a:stretch>
            <a:fillRect/>
          </a:stretch>
        </p:blipFill>
        <p:spPr bwMode="auto">
          <a:xfrm>
            <a:off x="7900988" y="5661025"/>
            <a:ext cx="1135062" cy="1135063"/>
          </a:xfrm>
          <a:prstGeom prst="rect">
            <a:avLst/>
          </a:prstGeom>
          <a:noFill/>
          <a:ln w="9525" algn="ctr">
            <a:noFill/>
            <a:miter lim="800000"/>
            <a:headEnd/>
            <a:tailEnd/>
          </a:ln>
          <a:effectLst/>
        </p:spPr>
      </p:pic>
    </p:spTree>
    <p:extLst>
      <p:ext uri="{BB962C8B-B14F-4D97-AF65-F5344CB8AC3E}">
        <p14:creationId xmlns:p14="http://schemas.microsoft.com/office/powerpoint/2010/main" val="12044650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07504" y="1412776"/>
            <a:ext cx="8928546" cy="5445224"/>
          </a:xfrm>
        </p:spPr>
        <p:txBody>
          <a:bodyPr>
            <a:normAutofit/>
          </a:bodyPr>
          <a:lstStyle/>
          <a:p>
            <a:pPr lvl="0" algn="just">
              <a:spcBef>
                <a:spcPts val="600"/>
              </a:spcBef>
              <a:spcAft>
                <a:spcPts val="1200"/>
              </a:spcAft>
              <a:buNone/>
            </a:pPr>
            <a:r>
              <a:rPr lang="en-US" sz="3000" dirty="0" smtClean="0"/>
              <a:t>Main objectives of the project:</a:t>
            </a:r>
          </a:p>
          <a:p>
            <a:pPr>
              <a:spcBef>
                <a:spcPts val="300"/>
              </a:spcBef>
              <a:spcAft>
                <a:spcPts val="300"/>
              </a:spcAft>
            </a:pPr>
            <a:r>
              <a:rPr lang="en-US" sz="2400" dirty="0" smtClean="0"/>
              <a:t>Increase coverage </a:t>
            </a:r>
            <a:r>
              <a:rPr lang="en-US" sz="2400" dirty="0"/>
              <a:t>and </a:t>
            </a:r>
            <a:r>
              <a:rPr lang="en-US" sz="2400" dirty="0" smtClean="0"/>
              <a:t>improve drinking </a:t>
            </a:r>
            <a:r>
              <a:rPr lang="en-US" sz="2400" dirty="0"/>
              <a:t>water </a:t>
            </a:r>
            <a:r>
              <a:rPr lang="en-US" sz="2400" dirty="0" smtClean="0"/>
              <a:t>supply and </a:t>
            </a:r>
            <a:r>
              <a:rPr lang="en-US" sz="2400" dirty="0"/>
              <a:t>sanitation in a more efficient and sustainable way for urban areas of Santo Domingo Este. </a:t>
            </a:r>
            <a:endParaRPr lang="en-US" sz="2400" dirty="0" smtClean="0"/>
          </a:p>
          <a:p>
            <a:pPr>
              <a:spcBef>
                <a:spcPts val="300"/>
              </a:spcBef>
              <a:spcAft>
                <a:spcPts val="300"/>
              </a:spcAft>
            </a:pPr>
            <a:r>
              <a:rPr lang="en-US" sz="2400" dirty="0" smtClean="0"/>
              <a:t>Improve technical, operational and commercial management of CAASD, generating a framework that encourages community participation in WASH.</a:t>
            </a:r>
            <a:endParaRPr lang="en-US" sz="2400" dirty="0"/>
          </a:p>
        </p:txBody>
      </p:sp>
      <p:pic>
        <p:nvPicPr>
          <p:cNvPr id="7" name="3 Imagen" descr="Logo PER.jpg"/>
          <p:cNvPicPr>
            <a:picLocks noChangeAspect="1"/>
          </p:cNvPicPr>
          <p:nvPr/>
        </p:nvPicPr>
        <p:blipFill>
          <a:blip r:embed="rId2" cstate="print"/>
          <a:stretch>
            <a:fillRect/>
          </a:stretch>
        </p:blipFill>
        <p:spPr>
          <a:xfrm>
            <a:off x="7812360" y="67404"/>
            <a:ext cx="1332210" cy="575514"/>
          </a:xfrm>
          <a:prstGeom prst="rect">
            <a:avLst/>
          </a:prstGeom>
        </p:spPr>
      </p:pic>
      <p:sp>
        <p:nvSpPr>
          <p:cNvPr id="5" name="Rectangle 6"/>
          <p:cNvSpPr/>
          <p:nvPr/>
        </p:nvSpPr>
        <p:spPr>
          <a:xfrm>
            <a:off x="0" y="0"/>
            <a:ext cx="9144000" cy="1079500"/>
          </a:xfrm>
          <a:prstGeom prst="rect">
            <a:avLst/>
          </a:prstGeom>
          <a:solidFill>
            <a:srgbClr val="0F5494"/>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 name="1 Título"/>
          <p:cNvSpPr>
            <a:spLocks noGrp="1"/>
          </p:cNvSpPr>
          <p:nvPr>
            <p:ph type="title"/>
          </p:nvPr>
        </p:nvSpPr>
        <p:spPr>
          <a:xfrm>
            <a:off x="0" y="0"/>
            <a:ext cx="9144000" cy="1008112"/>
          </a:xfrm>
          <a:noFill/>
        </p:spPr>
        <p:txBody>
          <a:bodyPr>
            <a:noAutofit/>
          </a:bodyPr>
          <a:lstStyle/>
          <a:p>
            <a:pPr marL="450850"/>
            <a:r>
              <a:rPr lang="en-US" sz="3600" dirty="0">
                <a:solidFill>
                  <a:srgbClr val="FFFF00"/>
                </a:solidFill>
              </a:rPr>
              <a:t>Santo Domingo Eastern Water Transmission Line </a:t>
            </a:r>
            <a:r>
              <a:rPr lang="en-US" sz="3600" dirty="0" smtClean="0">
                <a:solidFill>
                  <a:srgbClr val="FFFF00"/>
                </a:solidFill>
              </a:rPr>
              <a:t>Extension</a:t>
            </a:r>
            <a:endParaRPr lang="en-GB" sz="3600" dirty="0">
              <a:solidFill>
                <a:srgbClr val="FFFF00"/>
              </a:solidFill>
            </a:endParaRPr>
          </a:p>
        </p:txBody>
      </p:sp>
      <p:pic>
        <p:nvPicPr>
          <p:cNvPr id="6" name="Picture 6"/>
          <p:cNvPicPr>
            <a:picLocks noChangeAspect="1" noChangeArrowheads="1"/>
          </p:cNvPicPr>
          <p:nvPr/>
        </p:nvPicPr>
        <p:blipFill>
          <a:blip r:embed="rId3" cstate="print"/>
          <a:srcRect/>
          <a:stretch>
            <a:fillRect/>
          </a:stretch>
        </p:blipFill>
        <p:spPr bwMode="auto">
          <a:xfrm>
            <a:off x="7900988" y="5661025"/>
            <a:ext cx="1135062" cy="1135063"/>
          </a:xfrm>
          <a:prstGeom prst="rect">
            <a:avLst/>
          </a:prstGeom>
          <a:noFill/>
          <a:ln w="9525" algn="ctr">
            <a:noFill/>
            <a:miter lim="800000"/>
            <a:headEnd/>
            <a:tailEnd/>
          </a:ln>
          <a:effectLst/>
        </p:spPr>
      </p:pic>
    </p:spTree>
    <p:extLst>
      <p:ext uri="{BB962C8B-B14F-4D97-AF65-F5344CB8AC3E}">
        <p14:creationId xmlns:p14="http://schemas.microsoft.com/office/powerpoint/2010/main" val="8776067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1412776"/>
            <a:ext cx="9144570" cy="5445224"/>
          </a:xfrm>
        </p:spPr>
        <p:txBody>
          <a:bodyPr>
            <a:normAutofit/>
          </a:bodyPr>
          <a:lstStyle/>
          <a:p>
            <a:pPr lvl="0" algn="just">
              <a:spcBef>
                <a:spcPts val="600"/>
              </a:spcBef>
              <a:spcAft>
                <a:spcPts val="1200"/>
              </a:spcAft>
              <a:buNone/>
            </a:pPr>
            <a:r>
              <a:rPr lang="en-US" sz="3000" dirty="0" smtClean="0"/>
              <a:t>Infrastructure project in Santo Domingo Este (83.8 M€):</a:t>
            </a:r>
          </a:p>
          <a:p>
            <a:pPr>
              <a:spcBef>
                <a:spcPts val="300"/>
              </a:spcBef>
              <a:spcAft>
                <a:spcPts val="300"/>
              </a:spcAft>
            </a:pPr>
            <a:r>
              <a:rPr lang="en-US" sz="2400" dirty="0" smtClean="0"/>
              <a:t>Main water transmission line reinforcement and extension</a:t>
            </a:r>
          </a:p>
          <a:p>
            <a:pPr>
              <a:spcBef>
                <a:spcPts val="300"/>
              </a:spcBef>
              <a:spcAft>
                <a:spcPts val="300"/>
              </a:spcAft>
            </a:pPr>
            <a:r>
              <a:rPr lang="en-US" sz="2400" dirty="0" smtClean="0"/>
              <a:t>Yield production increased from 8 to 10 m3/s (+25%)</a:t>
            </a:r>
          </a:p>
          <a:p>
            <a:pPr>
              <a:spcBef>
                <a:spcPts val="300"/>
              </a:spcBef>
              <a:spcAft>
                <a:spcPts val="300"/>
              </a:spcAft>
            </a:pPr>
            <a:r>
              <a:rPr lang="en-US" sz="2400" dirty="0" smtClean="0"/>
              <a:t>Water distribution network and house connections in 3 specific areas</a:t>
            </a:r>
          </a:p>
          <a:p>
            <a:pPr>
              <a:spcBef>
                <a:spcPts val="300"/>
              </a:spcBef>
              <a:spcAft>
                <a:spcPts val="300"/>
              </a:spcAft>
            </a:pPr>
            <a:r>
              <a:rPr lang="en-US" sz="2400" dirty="0" smtClean="0"/>
              <a:t>Sewerage network and wastewater treatment plant in 1 specific area (pilot project)</a:t>
            </a:r>
          </a:p>
          <a:p>
            <a:pPr>
              <a:spcBef>
                <a:spcPts val="300"/>
              </a:spcBef>
              <a:spcAft>
                <a:spcPts val="1200"/>
              </a:spcAft>
            </a:pPr>
            <a:r>
              <a:rPr lang="en-US" sz="2400" dirty="0" smtClean="0"/>
              <a:t>Total population in project area: 1,200,000 inhabitants</a:t>
            </a:r>
          </a:p>
          <a:p>
            <a:pPr marL="0" indent="0">
              <a:spcBef>
                <a:spcPts val="300"/>
              </a:spcBef>
              <a:spcAft>
                <a:spcPts val="300"/>
              </a:spcAft>
              <a:buNone/>
            </a:pPr>
            <a:r>
              <a:rPr lang="en-US" sz="2400" dirty="0" smtClean="0">
                <a:solidFill>
                  <a:srgbClr val="FF0000"/>
                </a:solidFill>
              </a:rPr>
              <a:t>The CIF grant would finance the supervision of works and a feasibility study on sewerage networks and wastewater treatment in a second phase (3.8 M€).</a:t>
            </a:r>
          </a:p>
        </p:txBody>
      </p:sp>
      <p:pic>
        <p:nvPicPr>
          <p:cNvPr id="7" name="3 Imagen" descr="Logo PER.jpg"/>
          <p:cNvPicPr>
            <a:picLocks noChangeAspect="1"/>
          </p:cNvPicPr>
          <p:nvPr/>
        </p:nvPicPr>
        <p:blipFill>
          <a:blip r:embed="rId3" cstate="print"/>
          <a:stretch>
            <a:fillRect/>
          </a:stretch>
        </p:blipFill>
        <p:spPr>
          <a:xfrm>
            <a:off x="7812360" y="67404"/>
            <a:ext cx="1332210" cy="575514"/>
          </a:xfrm>
          <a:prstGeom prst="rect">
            <a:avLst/>
          </a:prstGeom>
        </p:spPr>
      </p:pic>
      <p:sp>
        <p:nvSpPr>
          <p:cNvPr id="5" name="Rectangle 6"/>
          <p:cNvSpPr/>
          <p:nvPr/>
        </p:nvSpPr>
        <p:spPr>
          <a:xfrm>
            <a:off x="0" y="0"/>
            <a:ext cx="9144000" cy="1079500"/>
          </a:xfrm>
          <a:prstGeom prst="rect">
            <a:avLst/>
          </a:prstGeom>
          <a:solidFill>
            <a:srgbClr val="0F5494"/>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 name="1 Título"/>
          <p:cNvSpPr>
            <a:spLocks noGrp="1"/>
          </p:cNvSpPr>
          <p:nvPr>
            <p:ph type="title"/>
          </p:nvPr>
        </p:nvSpPr>
        <p:spPr>
          <a:xfrm>
            <a:off x="0" y="0"/>
            <a:ext cx="9144000" cy="1008112"/>
          </a:xfrm>
          <a:noFill/>
        </p:spPr>
        <p:txBody>
          <a:bodyPr>
            <a:noAutofit/>
          </a:bodyPr>
          <a:lstStyle/>
          <a:p>
            <a:pPr marL="450850"/>
            <a:r>
              <a:rPr lang="en-US" sz="3600" dirty="0">
                <a:solidFill>
                  <a:srgbClr val="FFFF00"/>
                </a:solidFill>
              </a:rPr>
              <a:t>Santo Domingo Eastern Water Transmission Line </a:t>
            </a:r>
            <a:r>
              <a:rPr lang="en-US" sz="3600" dirty="0" smtClean="0">
                <a:solidFill>
                  <a:srgbClr val="FFFF00"/>
                </a:solidFill>
              </a:rPr>
              <a:t>Extension</a:t>
            </a:r>
            <a:endParaRPr lang="en-GB" sz="3600" dirty="0">
              <a:solidFill>
                <a:srgbClr val="FFFF00"/>
              </a:solidFill>
            </a:endParaRPr>
          </a:p>
        </p:txBody>
      </p:sp>
      <p:pic>
        <p:nvPicPr>
          <p:cNvPr id="6" name="Picture 6"/>
          <p:cNvPicPr>
            <a:picLocks noChangeAspect="1" noChangeArrowheads="1"/>
          </p:cNvPicPr>
          <p:nvPr/>
        </p:nvPicPr>
        <p:blipFill>
          <a:blip r:embed="rId4" cstate="print"/>
          <a:srcRect/>
          <a:stretch>
            <a:fillRect/>
          </a:stretch>
        </p:blipFill>
        <p:spPr bwMode="auto">
          <a:xfrm>
            <a:off x="7900988" y="5661025"/>
            <a:ext cx="1135062" cy="1135063"/>
          </a:xfrm>
          <a:prstGeom prst="rect">
            <a:avLst/>
          </a:prstGeom>
          <a:noFill/>
          <a:ln w="9525" algn="ctr">
            <a:noFill/>
            <a:miter lim="800000"/>
            <a:headEnd/>
            <a:tailEnd/>
          </a:ln>
          <a:effectLst/>
        </p:spPr>
      </p:pic>
    </p:spTree>
    <p:extLst>
      <p:ext uri="{BB962C8B-B14F-4D97-AF65-F5344CB8AC3E}">
        <p14:creationId xmlns:p14="http://schemas.microsoft.com/office/powerpoint/2010/main" val="37562685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3 Imagen" descr="Logo PER.jpg"/>
          <p:cNvPicPr>
            <a:picLocks noChangeAspect="1"/>
          </p:cNvPicPr>
          <p:nvPr/>
        </p:nvPicPr>
        <p:blipFill>
          <a:blip r:embed="rId2" cstate="print"/>
          <a:stretch>
            <a:fillRect/>
          </a:stretch>
        </p:blipFill>
        <p:spPr>
          <a:xfrm>
            <a:off x="7812360" y="67404"/>
            <a:ext cx="1332210" cy="575514"/>
          </a:xfrm>
          <a:prstGeom prst="rect">
            <a:avLst/>
          </a:prstGeom>
        </p:spPr>
      </p:pic>
      <p:sp>
        <p:nvSpPr>
          <p:cNvPr id="5" name="Rectangle 6"/>
          <p:cNvSpPr/>
          <p:nvPr/>
        </p:nvSpPr>
        <p:spPr>
          <a:xfrm>
            <a:off x="0" y="0"/>
            <a:ext cx="9144000" cy="1079500"/>
          </a:xfrm>
          <a:prstGeom prst="rect">
            <a:avLst/>
          </a:prstGeom>
          <a:solidFill>
            <a:srgbClr val="0F5494"/>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 name="1 Título"/>
          <p:cNvSpPr>
            <a:spLocks noGrp="1"/>
          </p:cNvSpPr>
          <p:nvPr>
            <p:ph type="title"/>
          </p:nvPr>
        </p:nvSpPr>
        <p:spPr>
          <a:xfrm>
            <a:off x="0" y="0"/>
            <a:ext cx="9144000" cy="1008112"/>
          </a:xfrm>
          <a:noFill/>
        </p:spPr>
        <p:txBody>
          <a:bodyPr>
            <a:noAutofit/>
          </a:bodyPr>
          <a:lstStyle/>
          <a:p>
            <a:pPr marL="450850"/>
            <a:r>
              <a:rPr lang="en-US" sz="3600" dirty="0">
                <a:solidFill>
                  <a:srgbClr val="FFFF00"/>
                </a:solidFill>
              </a:rPr>
              <a:t>Santo Domingo Eastern Water Transmission Line </a:t>
            </a:r>
            <a:r>
              <a:rPr lang="en-US" sz="3600" dirty="0" smtClean="0">
                <a:solidFill>
                  <a:srgbClr val="FFFF00"/>
                </a:solidFill>
              </a:rPr>
              <a:t>Extension</a:t>
            </a:r>
            <a:endParaRPr lang="en-GB" sz="3600" dirty="0">
              <a:solidFill>
                <a:srgbClr val="FFFF00"/>
              </a:solidFill>
            </a:endParaRPr>
          </a:p>
        </p:txBody>
      </p:sp>
      <p:pic>
        <p:nvPicPr>
          <p:cNvPr id="9" name="Imagen 4" descr="3 Barrios SD"/>
          <p:cNvPicPr>
            <a:picLocks noGrp="1"/>
          </p:cNvPicPr>
          <p:nvPr>
            <p:ph idx="1"/>
          </p:nvPr>
        </p:nvPicPr>
        <p:blipFill>
          <a:blip r:embed="rId3" cstate="print"/>
          <a:srcRect/>
          <a:stretch>
            <a:fillRect/>
          </a:stretch>
        </p:blipFill>
        <p:spPr bwMode="auto">
          <a:xfrm>
            <a:off x="16768" y="1235414"/>
            <a:ext cx="9127802" cy="5589860"/>
          </a:xfrm>
          <a:prstGeom prst="rect">
            <a:avLst/>
          </a:prstGeom>
          <a:noFill/>
          <a:ln w="9525">
            <a:noFill/>
            <a:miter lim="800000"/>
            <a:headEnd/>
            <a:tailEnd/>
          </a:ln>
        </p:spPr>
      </p:pic>
    </p:spTree>
    <p:extLst>
      <p:ext uri="{BB962C8B-B14F-4D97-AF65-F5344CB8AC3E}">
        <p14:creationId xmlns:p14="http://schemas.microsoft.com/office/powerpoint/2010/main" val="4067071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3 Imagen" descr="Logo PER.jpg"/>
          <p:cNvPicPr>
            <a:picLocks noChangeAspect="1"/>
          </p:cNvPicPr>
          <p:nvPr/>
        </p:nvPicPr>
        <p:blipFill>
          <a:blip r:embed="rId2" cstate="print"/>
          <a:stretch>
            <a:fillRect/>
          </a:stretch>
        </p:blipFill>
        <p:spPr>
          <a:xfrm>
            <a:off x="7812360" y="67404"/>
            <a:ext cx="1332210" cy="575514"/>
          </a:xfrm>
          <a:prstGeom prst="rect">
            <a:avLst/>
          </a:prstGeom>
        </p:spPr>
      </p:pic>
      <p:sp>
        <p:nvSpPr>
          <p:cNvPr id="5" name="Rectangle 6"/>
          <p:cNvSpPr/>
          <p:nvPr/>
        </p:nvSpPr>
        <p:spPr>
          <a:xfrm>
            <a:off x="0" y="0"/>
            <a:ext cx="9144000" cy="1079500"/>
          </a:xfrm>
          <a:prstGeom prst="rect">
            <a:avLst/>
          </a:prstGeom>
          <a:solidFill>
            <a:srgbClr val="0F5494"/>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 name="1 Título"/>
          <p:cNvSpPr>
            <a:spLocks noGrp="1"/>
          </p:cNvSpPr>
          <p:nvPr>
            <p:ph type="title"/>
          </p:nvPr>
        </p:nvSpPr>
        <p:spPr>
          <a:xfrm>
            <a:off x="0" y="0"/>
            <a:ext cx="9144000" cy="1008112"/>
          </a:xfrm>
          <a:noFill/>
        </p:spPr>
        <p:txBody>
          <a:bodyPr>
            <a:noAutofit/>
          </a:bodyPr>
          <a:lstStyle/>
          <a:p>
            <a:pPr marL="450850"/>
            <a:r>
              <a:rPr lang="en-US" sz="3600" dirty="0">
                <a:solidFill>
                  <a:srgbClr val="FFFF00"/>
                </a:solidFill>
              </a:rPr>
              <a:t>Santo Domingo Eastern Water Transmission Line </a:t>
            </a:r>
            <a:r>
              <a:rPr lang="en-US" sz="3600" dirty="0" smtClean="0">
                <a:solidFill>
                  <a:srgbClr val="FFFF00"/>
                </a:solidFill>
              </a:rPr>
              <a:t>Extension</a:t>
            </a:r>
            <a:endParaRPr lang="en-GB" sz="3600" dirty="0">
              <a:solidFill>
                <a:srgbClr val="FFFF00"/>
              </a:solidFill>
            </a:endParaRPr>
          </a:p>
        </p:txBody>
      </p:sp>
      <p:pic>
        <p:nvPicPr>
          <p:cNvPr id="8" name="Imagen 5" descr="fLUJOGRAMA SISTEMA"/>
          <p:cNvPicPr>
            <a:picLocks noGrp="1"/>
          </p:cNvPicPr>
          <p:nvPr>
            <p:ph idx="1"/>
          </p:nvPr>
        </p:nvPicPr>
        <p:blipFill>
          <a:blip r:embed="rId3" cstate="print"/>
          <a:srcRect/>
          <a:stretch>
            <a:fillRect/>
          </a:stretch>
        </p:blipFill>
        <p:spPr bwMode="auto">
          <a:xfrm>
            <a:off x="631815" y="1268760"/>
            <a:ext cx="7846650" cy="5445125"/>
          </a:xfrm>
          <a:prstGeom prst="rect">
            <a:avLst/>
          </a:prstGeom>
          <a:noFill/>
          <a:ln w="9525">
            <a:noFill/>
            <a:miter lim="800000"/>
            <a:headEnd/>
            <a:tailEnd/>
          </a:ln>
        </p:spPr>
      </p:pic>
    </p:spTree>
    <p:extLst>
      <p:ext uri="{BB962C8B-B14F-4D97-AF65-F5344CB8AC3E}">
        <p14:creationId xmlns:p14="http://schemas.microsoft.com/office/powerpoint/2010/main" val="10182217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1412776"/>
            <a:ext cx="9144570" cy="5445224"/>
          </a:xfrm>
        </p:spPr>
        <p:txBody>
          <a:bodyPr>
            <a:normAutofit/>
          </a:bodyPr>
          <a:lstStyle/>
          <a:p>
            <a:pPr lvl="0" algn="just">
              <a:spcBef>
                <a:spcPts val="600"/>
              </a:spcBef>
              <a:spcAft>
                <a:spcPts val="1200"/>
              </a:spcAft>
              <a:buNone/>
            </a:pPr>
            <a:r>
              <a:rPr lang="en-US" sz="3000" dirty="0" smtClean="0"/>
              <a:t>CAASD capacity building (8.0 M€):</a:t>
            </a:r>
          </a:p>
          <a:p>
            <a:pPr>
              <a:spcBef>
                <a:spcPts val="300"/>
              </a:spcBef>
              <a:spcAft>
                <a:spcPts val="300"/>
              </a:spcAft>
            </a:pPr>
            <a:r>
              <a:rPr lang="en-US" sz="2400" dirty="0" smtClean="0"/>
              <a:t>Operation and maintenance of water system</a:t>
            </a:r>
          </a:p>
          <a:p>
            <a:pPr>
              <a:spcBef>
                <a:spcPts val="300"/>
              </a:spcBef>
              <a:spcAft>
                <a:spcPts val="300"/>
              </a:spcAft>
            </a:pPr>
            <a:r>
              <a:rPr lang="en-US" sz="2400" dirty="0" smtClean="0"/>
              <a:t>Technological and organizational support for the system management</a:t>
            </a:r>
          </a:p>
          <a:p>
            <a:pPr>
              <a:spcBef>
                <a:spcPts val="300"/>
              </a:spcBef>
              <a:spcAft>
                <a:spcPts val="1200"/>
              </a:spcAft>
            </a:pPr>
            <a:r>
              <a:rPr lang="en-US" sz="2400" dirty="0" smtClean="0"/>
              <a:t>Commercial management and community involvement</a:t>
            </a:r>
          </a:p>
          <a:p>
            <a:pPr marL="0" indent="0">
              <a:spcBef>
                <a:spcPts val="300"/>
              </a:spcBef>
              <a:spcAft>
                <a:spcPts val="1200"/>
              </a:spcAft>
              <a:buNone/>
            </a:pPr>
            <a:r>
              <a:rPr lang="en-US" sz="2000" dirty="0" smtClean="0"/>
              <a:t>Unaccounted-for-water </a:t>
            </a:r>
            <a:r>
              <a:rPr lang="en-US" sz="2000" dirty="0" err="1" smtClean="0"/>
              <a:t>programme</a:t>
            </a:r>
            <a:r>
              <a:rPr lang="en-US" sz="2000" dirty="0" smtClean="0"/>
              <a:t>, water network zoning, energy efficiency </a:t>
            </a:r>
            <a:r>
              <a:rPr lang="en-US" sz="2000" dirty="0" err="1" smtClean="0"/>
              <a:t>programme</a:t>
            </a:r>
            <a:r>
              <a:rPr lang="en-US" sz="2000" dirty="0" smtClean="0"/>
              <a:t>, water quality control, GIS, water network modelling, commercial management plan, social action plan </a:t>
            </a:r>
          </a:p>
          <a:p>
            <a:pPr marL="0" indent="0">
              <a:spcBef>
                <a:spcPts val="300"/>
              </a:spcBef>
              <a:spcAft>
                <a:spcPts val="300"/>
              </a:spcAft>
              <a:buNone/>
            </a:pPr>
            <a:r>
              <a:rPr lang="en-US" sz="2400" dirty="0" smtClean="0">
                <a:solidFill>
                  <a:srgbClr val="FF0000"/>
                </a:solidFill>
              </a:rPr>
              <a:t>The CIF grant would finance part of the capacity building (5.9 M€)      and communication and visibility (0.3 M€).</a:t>
            </a:r>
          </a:p>
        </p:txBody>
      </p:sp>
      <p:pic>
        <p:nvPicPr>
          <p:cNvPr id="7" name="3 Imagen" descr="Logo PER.jpg"/>
          <p:cNvPicPr>
            <a:picLocks noChangeAspect="1"/>
          </p:cNvPicPr>
          <p:nvPr/>
        </p:nvPicPr>
        <p:blipFill>
          <a:blip r:embed="rId3" cstate="print"/>
          <a:stretch>
            <a:fillRect/>
          </a:stretch>
        </p:blipFill>
        <p:spPr>
          <a:xfrm>
            <a:off x="7812360" y="67404"/>
            <a:ext cx="1332210" cy="575514"/>
          </a:xfrm>
          <a:prstGeom prst="rect">
            <a:avLst/>
          </a:prstGeom>
        </p:spPr>
      </p:pic>
      <p:sp>
        <p:nvSpPr>
          <p:cNvPr id="5" name="Rectangle 6"/>
          <p:cNvSpPr/>
          <p:nvPr/>
        </p:nvSpPr>
        <p:spPr>
          <a:xfrm>
            <a:off x="0" y="0"/>
            <a:ext cx="9144000" cy="1079500"/>
          </a:xfrm>
          <a:prstGeom prst="rect">
            <a:avLst/>
          </a:prstGeom>
          <a:solidFill>
            <a:srgbClr val="0F5494"/>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 name="1 Título"/>
          <p:cNvSpPr>
            <a:spLocks noGrp="1"/>
          </p:cNvSpPr>
          <p:nvPr>
            <p:ph type="title"/>
          </p:nvPr>
        </p:nvSpPr>
        <p:spPr>
          <a:xfrm>
            <a:off x="0" y="0"/>
            <a:ext cx="9144000" cy="1008112"/>
          </a:xfrm>
          <a:noFill/>
        </p:spPr>
        <p:txBody>
          <a:bodyPr>
            <a:noAutofit/>
          </a:bodyPr>
          <a:lstStyle/>
          <a:p>
            <a:pPr marL="450850"/>
            <a:r>
              <a:rPr lang="en-US" sz="3600" dirty="0">
                <a:solidFill>
                  <a:srgbClr val="FFFF00"/>
                </a:solidFill>
              </a:rPr>
              <a:t>Santo Domingo Eastern Water Transmission Line </a:t>
            </a:r>
            <a:r>
              <a:rPr lang="en-US" sz="3600" dirty="0" smtClean="0">
                <a:solidFill>
                  <a:srgbClr val="FFFF00"/>
                </a:solidFill>
              </a:rPr>
              <a:t>Extension</a:t>
            </a:r>
            <a:endParaRPr lang="en-GB" sz="3600" dirty="0">
              <a:solidFill>
                <a:srgbClr val="FFFF00"/>
              </a:solidFill>
            </a:endParaRPr>
          </a:p>
        </p:txBody>
      </p:sp>
      <p:pic>
        <p:nvPicPr>
          <p:cNvPr id="6" name="Picture 6"/>
          <p:cNvPicPr>
            <a:picLocks noChangeAspect="1" noChangeArrowheads="1"/>
          </p:cNvPicPr>
          <p:nvPr/>
        </p:nvPicPr>
        <p:blipFill>
          <a:blip r:embed="rId4" cstate="print"/>
          <a:srcRect/>
          <a:stretch>
            <a:fillRect/>
          </a:stretch>
        </p:blipFill>
        <p:spPr bwMode="auto">
          <a:xfrm>
            <a:off x="7900988" y="5661025"/>
            <a:ext cx="1135062" cy="1135063"/>
          </a:xfrm>
          <a:prstGeom prst="rect">
            <a:avLst/>
          </a:prstGeom>
          <a:noFill/>
          <a:ln w="9525" algn="ctr">
            <a:noFill/>
            <a:miter lim="800000"/>
            <a:headEnd/>
            <a:tailEnd/>
          </a:ln>
          <a:effectLst/>
        </p:spPr>
      </p:pic>
    </p:spTree>
    <p:extLst>
      <p:ext uri="{BB962C8B-B14F-4D97-AF65-F5344CB8AC3E}">
        <p14:creationId xmlns:p14="http://schemas.microsoft.com/office/powerpoint/2010/main" val="239631338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07504" y="1412776"/>
            <a:ext cx="8928546" cy="5445224"/>
          </a:xfrm>
        </p:spPr>
        <p:txBody>
          <a:bodyPr>
            <a:normAutofit/>
          </a:bodyPr>
          <a:lstStyle/>
          <a:p>
            <a:pPr lvl="0" algn="just">
              <a:spcBef>
                <a:spcPts val="600"/>
              </a:spcBef>
              <a:spcAft>
                <a:spcPts val="1200"/>
              </a:spcAft>
              <a:buNone/>
            </a:pPr>
            <a:r>
              <a:rPr lang="en-US" sz="2800" dirty="0" smtClean="0">
                <a:solidFill>
                  <a:srgbClr val="FF0000"/>
                </a:solidFill>
              </a:rPr>
              <a:t>What made the project right for blending?</a:t>
            </a:r>
          </a:p>
          <a:p>
            <a:pPr>
              <a:spcBef>
                <a:spcPts val="300"/>
              </a:spcBef>
              <a:spcAft>
                <a:spcPts val="300"/>
              </a:spcAft>
            </a:pPr>
            <a:r>
              <a:rPr lang="en-US" sz="2200" dirty="0" smtClean="0"/>
              <a:t>The financial set-up is at present uncertain: no formal commitment from the government to subscribe to the required loan nor from financial institutions to provide it. The grant component (AECID + CAASD + CIF) is intended to represent a core funding working as leverage.</a:t>
            </a:r>
          </a:p>
          <a:p>
            <a:pPr>
              <a:spcBef>
                <a:spcPts val="300"/>
              </a:spcBef>
              <a:spcAft>
                <a:spcPts val="300"/>
              </a:spcAft>
            </a:pPr>
            <a:r>
              <a:rPr lang="en-US" sz="2200" dirty="0" smtClean="0"/>
              <a:t>If the main international partners in the water sector (AECID and possibly EIB, AFD and EU) do join, it could represent a critical mass to advocate for significant reforms in the water sector and a chance to influence policy.</a:t>
            </a:r>
          </a:p>
          <a:p>
            <a:pPr>
              <a:spcBef>
                <a:spcPts val="300"/>
              </a:spcBef>
              <a:spcAft>
                <a:spcPts val="300"/>
              </a:spcAft>
            </a:pPr>
            <a:r>
              <a:rPr lang="en-US" sz="2200" dirty="0"/>
              <a:t>T</a:t>
            </a:r>
            <a:r>
              <a:rPr lang="en-US" sz="2200" dirty="0" smtClean="0"/>
              <a:t>he CIF grant </a:t>
            </a:r>
            <a:r>
              <a:rPr lang="en-US" sz="2200" dirty="0"/>
              <a:t>will largely allow for the institutional strengthening of the </a:t>
            </a:r>
            <a:r>
              <a:rPr lang="en-US" sz="2200" dirty="0" smtClean="0"/>
              <a:t>CAASD</a:t>
            </a:r>
            <a:r>
              <a:rPr lang="en-US" sz="2200" dirty="0"/>
              <a:t> </a:t>
            </a:r>
            <a:r>
              <a:rPr lang="en-US" sz="2200" dirty="0" smtClean="0"/>
              <a:t>and more </a:t>
            </a:r>
            <a:r>
              <a:rPr lang="en-US" sz="2200" dirty="0"/>
              <a:t>broadly </a:t>
            </a:r>
            <a:r>
              <a:rPr lang="en-US" sz="2200" dirty="0" smtClean="0"/>
              <a:t>ensure </a:t>
            </a:r>
            <a:r>
              <a:rPr lang="en-US" sz="2200" dirty="0"/>
              <a:t>a more efficient and sustainable management of water and sanitation in Santo Domingo </a:t>
            </a:r>
            <a:r>
              <a:rPr lang="en-US" sz="2200" dirty="0" smtClean="0"/>
              <a:t>overall.</a:t>
            </a:r>
          </a:p>
          <a:p>
            <a:pPr marL="0" indent="0">
              <a:spcBef>
                <a:spcPts val="300"/>
              </a:spcBef>
              <a:spcAft>
                <a:spcPts val="300"/>
              </a:spcAft>
              <a:buNone/>
            </a:pPr>
            <a:endParaRPr lang="en-US" sz="2400" dirty="0" smtClean="0">
              <a:effectLst>
                <a:outerShdw blurRad="38100" dist="38100" dir="2700000" algn="tl">
                  <a:srgbClr val="000000">
                    <a:alpha val="43137"/>
                  </a:srgbClr>
                </a:outerShdw>
              </a:effectLst>
            </a:endParaRPr>
          </a:p>
          <a:p>
            <a:pPr marL="0" indent="0">
              <a:spcBef>
                <a:spcPts val="300"/>
              </a:spcBef>
              <a:spcAft>
                <a:spcPts val="300"/>
              </a:spcAft>
              <a:buNone/>
            </a:pPr>
            <a:endParaRPr lang="en-US" sz="2400" dirty="0" smtClean="0">
              <a:effectLst>
                <a:outerShdw blurRad="38100" dist="38100" dir="2700000" algn="tl">
                  <a:srgbClr val="000000">
                    <a:alpha val="43137"/>
                  </a:srgbClr>
                </a:outerShdw>
              </a:effectLst>
            </a:endParaRPr>
          </a:p>
        </p:txBody>
      </p:sp>
      <p:pic>
        <p:nvPicPr>
          <p:cNvPr id="7" name="3 Imagen" descr="Logo PER.jpg"/>
          <p:cNvPicPr>
            <a:picLocks noChangeAspect="1"/>
          </p:cNvPicPr>
          <p:nvPr/>
        </p:nvPicPr>
        <p:blipFill>
          <a:blip r:embed="rId2" cstate="print"/>
          <a:stretch>
            <a:fillRect/>
          </a:stretch>
        </p:blipFill>
        <p:spPr>
          <a:xfrm>
            <a:off x="7812360" y="67404"/>
            <a:ext cx="1332210" cy="575514"/>
          </a:xfrm>
          <a:prstGeom prst="rect">
            <a:avLst/>
          </a:prstGeom>
        </p:spPr>
      </p:pic>
      <p:sp>
        <p:nvSpPr>
          <p:cNvPr id="5" name="Rectangle 6"/>
          <p:cNvSpPr/>
          <p:nvPr/>
        </p:nvSpPr>
        <p:spPr>
          <a:xfrm>
            <a:off x="0" y="0"/>
            <a:ext cx="9144000" cy="1079500"/>
          </a:xfrm>
          <a:prstGeom prst="rect">
            <a:avLst/>
          </a:prstGeom>
          <a:solidFill>
            <a:srgbClr val="0F5494"/>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 name="1 Título"/>
          <p:cNvSpPr>
            <a:spLocks noGrp="1"/>
          </p:cNvSpPr>
          <p:nvPr>
            <p:ph type="title"/>
          </p:nvPr>
        </p:nvSpPr>
        <p:spPr>
          <a:xfrm>
            <a:off x="0" y="0"/>
            <a:ext cx="9144000" cy="1008112"/>
          </a:xfrm>
          <a:noFill/>
        </p:spPr>
        <p:txBody>
          <a:bodyPr>
            <a:noAutofit/>
          </a:bodyPr>
          <a:lstStyle/>
          <a:p>
            <a:pPr marL="450850"/>
            <a:r>
              <a:rPr lang="en-US" sz="3600" dirty="0">
                <a:solidFill>
                  <a:srgbClr val="FFFF00"/>
                </a:solidFill>
              </a:rPr>
              <a:t>Santo Domingo Eastern Water Transmission Line Extension</a:t>
            </a:r>
            <a:endParaRPr lang="en-GB" sz="3600" dirty="0">
              <a:solidFill>
                <a:srgbClr val="FFFF00"/>
              </a:solidFill>
            </a:endParaRPr>
          </a:p>
        </p:txBody>
      </p:sp>
    </p:spTree>
    <p:extLst>
      <p:ext uri="{BB962C8B-B14F-4D97-AF65-F5344CB8AC3E}">
        <p14:creationId xmlns:p14="http://schemas.microsoft.com/office/powerpoint/2010/main" val="16794100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484784"/>
            <a:ext cx="9144000" cy="3744441"/>
          </a:xfrm>
          <a:prstGeom prst="rect">
            <a:avLst/>
          </a:prstGeom>
          <a:solidFill>
            <a:srgbClr val="0F5494"/>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3075" name="Rectangle 5"/>
          <p:cNvSpPr>
            <a:spLocks noGrp="1" noChangeArrowheads="1"/>
          </p:cNvSpPr>
          <p:nvPr>
            <p:ph type="ctrTitle"/>
          </p:nvPr>
        </p:nvSpPr>
        <p:spPr>
          <a:xfrm>
            <a:off x="0" y="1484784"/>
            <a:ext cx="9144000" cy="3744441"/>
          </a:xfrm>
        </p:spPr>
        <p:txBody>
          <a:bodyPr>
            <a:normAutofit/>
          </a:bodyPr>
          <a:lstStyle/>
          <a:p>
            <a:r>
              <a:rPr lang="fr-BE" altLang="en-US" b="1" dirty="0" smtClean="0">
                <a:solidFill>
                  <a:srgbClr val="FFFF00"/>
                </a:solidFill>
              </a:rPr>
              <a:t>Project No. 1</a:t>
            </a:r>
            <a:r>
              <a:rPr lang="fr-BE" altLang="en-US" b="1" dirty="0">
                <a:solidFill>
                  <a:srgbClr val="FFFF00"/>
                </a:solidFill>
              </a:rPr>
              <a:t/>
            </a:r>
            <a:br>
              <a:rPr lang="fr-BE" altLang="en-US" b="1" dirty="0">
                <a:solidFill>
                  <a:srgbClr val="FFFF00"/>
                </a:solidFill>
              </a:rPr>
            </a:br>
            <a:r>
              <a:rPr lang="en-US" altLang="en-US" b="1" dirty="0">
                <a:solidFill>
                  <a:srgbClr val="FFFF00"/>
                </a:solidFill>
              </a:rPr>
              <a:t>Support to the Investment </a:t>
            </a:r>
            <a:r>
              <a:rPr lang="en-US" altLang="en-US" b="1" dirty="0" err="1">
                <a:solidFill>
                  <a:srgbClr val="FFFF00"/>
                </a:solidFill>
              </a:rPr>
              <a:t>Programmes</a:t>
            </a:r>
            <a:r>
              <a:rPr lang="en-US" altLang="en-US" b="1" dirty="0">
                <a:solidFill>
                  <a:srgbClr val="FFFF00"/>
                </a:solidFill>
              </a:rPr>
              <a:t> </a:t>
            </a:r>
            <a:br>
              <a:rPr lang="en-US" altLang="en-US" b="1" dirty="0">
                <a:solidFill>
                  <a:srgbClr val="FFFF00"/>
                </a:solidFill>
              </a:rPr>
            </a:br>
            <a:r>
              <a:rPr lang="en-US" altLang="en-US" b="1" dirty="0">
                <a:solidFill>
                  <a:srgbClr val="FFFF00"/>
                </a:solidFill>
              </a:rPr>
              <a:t>of INAPA and </a:t>
            </a:r>
            <a:r>
              <a:rPr lang="en-US" altLang="en-US" b="1" dirty="0" smtClean="0">
                <a:solidFill>
                  <a:srgbClr val="FFFF00"/>
                </a:solidFill>
              </a:rPr>
              <a:t>CORAASAN</a:t>
            </a:r>
            <a:br>
              <a:rPr lang="en-US" altLang="en-US" b="1" dirty="0" smtClean="0">
                <a:solidFill>
                  <a:srgbClr val="FFFF00"/>
                </a:solidFill>
              </a:rPr>
            </a:br>
            <a:r>
              <a:rPr lang="en-US" altLang="en-US" b="1" dirty="0" smtClean="0">
                <a:solidFill>
                  <a:srgbClr val="FFFF00"/>
                </a:solidFill>
              </a:rPr>
              <a:t>(Water Sector)</a:t>
            </a:r>
            <a:endParaRPr lang="fr-BE" altLang="en-US" b="1" dirty="0" smtClean="0">
              <a:solidFill>
                <a:srgbClr val="FFFF00"/>
              </a:solidFill>
            </a:endParaRPr>
          </a:p>
        </p:txBody>
      </p:sp>
      <p:pic>
        <p:nvPicPr>
          <p:cNvPr id="3077" name="Picture 1"/>
          <p:cNvPicPr>
            <a:picLocks noChangeAspect="1"/>
          </p:cNvPicPr>
          <p:nvPr/>
        </p:nvPicPr>
        <p:blipFill>
          <a:blip r:embed="rId2" cstate="print"/>
          <a:srcRect/>
          <a:stretch>
            <a:fillRect/>
          </a:stretch>
        </p:blipFill>
        <p:spPr bwMode="auto">
          <a:xfrm>
            <a:off x="3930650" y="-14288"/>
            <a:ext cx="1282700" cy="1282701"/>
          </a:xfrm>
          <a:prstGeom prst="rect">
            <a:avLst/>
          </a:prstGeom>
          <a:noFill/>
          <a:ln w="9525">
            <a:noFill/>
            <a:miter lim="800000"/>
            <a:headEnd/>
            <a:tailEnd/>
          </a:ln>
        </p:spPr>
      </p:pic>
    </p:spTree>
    <p:extLst>
      <p:ext uri="{BB962C8B-B14F-4D97-AF65-F5344CB8AC3E}">
        <p14:creationId xmlns:p14="http://schemas.microsoft.com/office/powerpoint/2010/main" val="333013548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07504" y="1412776"/>
            <a:ext cx="8928546" cy="5445224"/>
          </a:xfrm>
        </p:spPr>
        <p:txBody>
          <a:bodyPr>
            <a:normAutofit/>
          </a:bodyPr>
          <a:lstStyle/>
          <a:p>
            <a:pPr marL="0" indent="0">
              <a:spcBef>
                <a:spcPts val="300"/>
              </a:spcBef>
              <a:spcAft>
                <a:spcPts val="300"/>
              </a:spcAft>
              <a:buNone/>
            </a:pPr>
            <a:r>
              <a:rPr lang="en-US" sz="2800" dirty="0" smtClean="0">
                <a:solidFill>
                  <a:srgbClr val="FF0000"/>
                </a:solidFill>
              </a:rPr>
              <a:t>How did we decide on the size of the grant (level of </a:t>
            </a:r>
            <a:r>
              <a:rPr lang="en-US" sz="2800" dirty="0" err="1" smtClean="0">
                <a:solidFill>
                  <a:srgbClr val="FF0000"/>
                </a:solidFill>
              </a:rPr>
              <a:t>concessionality</a:t>
            </a:r>
            <a:r>
              <a:rPr lang="en-US" sz="2800" dirty="0" smtClean="0">
                <a:solidFill>
                  <a:srgbClr val="FF0000"/>
                </a:solidFill>
              </a:rPr>
              <a:t>)?</a:t>
            </a:r>
            <a:endParaRPr lang="en-US" sz="2800" dirty="0">
              <a:solidFill>
                <a:srgbClr val="FF0000"/>
              </a:solidFill>
            </a:endParaRPr>
          </a:p>
          <a:p>
            <a:pPr lvl="0">
              <a:spcBef>
                <a:spcPts val="300"/>
              </a:spcBef>
              <a:spcAft>
                <a:spcPts val="300"/>
              </a:spcAft>
            </a:pPr>
            <a:r>
              <a:rPr lang="en-US" sz="2200" dirty="0" smtClean="0">
                <a:solidFill>
                  <a:prstClr val="black"/>
                </a:solidFill>
              </a:rPr>
              <a:t>The request is based on in-depth technical and socio-economic studies and a reliable cost estimate of the components proposed for CIF grant.</a:t>
            </a:r>
          </a:p>
          <a:p>
            <a:pPr marL="0" indent="0">
              <a:spcBef>
                <a:spcPts val="300"/>
              </a:spcBef>
              <a:spcAft>
                <a:spcPts val="300"/>
              </a:spcAft>
              <a:buNone/>
            </a:pPr>
            <a:endParaRPr lang="en-US" sz="2400" dirty="0" smtClean="0">
              <a:effectLst>
                <a:outerShdw blurRad="38100" dist="38100" dir="2700000" algn="tl">
                  <a:srgbClr val="000000">
                    <a:alpha val="43137"/>
                  </a:srgbClr>
                </a:outerShdw>
              </a:effectLst>
            </a:endParaRPr>
          </a:p>
          <a:p>
            <a:pPr marL="0" indent="0">
              <a:spcBef>
                <a:spcPts val="300"/>
              </a:spcBef>
              <a:spcAft>
                <a:spcPts val="300"/>
              </a:spcAft>
              <a:buNone/>
            </a:pPr>
            <a:endParaRPr lang="en-US" sz="2400" dirty="0" smtClean="0">
              <a:effectLst>
                <a:outerShdw blurRad="38100" dist="38100" dir="2700000" algn="tl">
                  <a:srgbClr val="000000">
                    <a:alpha val="43137"/>
                  </a:srgbClr>
                </a:outerShdw>
              </a:effectLst>
            </a:endParaRPr>
          </a:p>
        </p:txBody>
      </p:sp>
      <p:pic>
        <p:nvPicPr>
          <p:cNvPr id="7" name="3 Imagen" descr="Logo PER.jpg"/>
          <p:cNvPicPr>
            <a:picLocks noChangeAspect="1"/>
          </p:cNvPicPr>
          <p:nvPr/>
        </p:nvPicPr>
        <p:blipFill>
          <a:blip r:embed="rId2" cstate="print"/>
          <a:stretch>
            <a:fillRect/>
          </a:stretch>
        </p:blipFill>
        <p:spPr>
          <a:xfrm>
            <a:off x="7812360" y="67404"/>
            <a:ext cx="1332210" cy="575514"/>
          </a:xfrm>
          <a:prstGeom prst="rect">
            <a:avLst/>
          </a:prstGeom>
        </p:spPr>
      </p:pic>
      <p:sp>
        <p:nvSpPr>
          <p:cNvPr id="5" name="Rectangle 6"/>
          <p:cNvSpPr/>
          <p:nvPr/>
        </p:nvSpPr>
        <p:spPr>
          <a:xfrm>
            <a:off x="0" y="0"/>
            <a:ext cx="9144000" cy="1079500"/>
          </a:xfrm>
          <a:prstGeom prst="rect">
            <a:avLst/>
          </a:prstGeom>
          <a:solidFill>
            <a:srgbClr val="0F5494"/>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 name="1 Título"/>
          <p:cNvSpPr>
            <a:spLocks noGrp="1"/>
          </p:cNvSpPr>
          <p:nvPr>
            <p:ph type="title"/>
          </p:nvPr>
        </p:nvSpPr>
        <p:spPr>
          <a:xfrm>
            <a:off x="0" y="0"/>
            <a:ext cx="9144000" cy="1008112"/>
          </a:xfrm>
          <a:noFill/>
        </p:spPr>
        <p:txBody>
          <a:bodyPr>
            <a:noAutofit/>
          </a:bodyPr>
          <a:lstStyle/>
          <a:p>
            <a:pPr marL="450850"/>
            <a:r>
              <a:rPr lang="en-US" sz="3600" dirty="0">
                <a:solidFill>
                  <a:srgbClr val="FFFF00"/>
                </a:solidFill>
              </a:rPr>
              <a:t>Santo Domingo Eastern Water Transmission Line Extension</a:t>
            </a:r>
            <a:endParaRPr lang="en-GB" sz="3600" dirty="0">
              <a:solidFill>
                <a:srgbClr val="FFFF00"/>
              </a:solidFill>
            </a:endParaRPr>
          </a:p>
        </p:txBody>
      </p:sp>
    </p:spTree>
    <p:extLst>
      <p:ext uri="{BB962C8B-B14F-4D97-AF65-F5344CB8AC3E}">
        <p14:creationId xmlns:p14="http://schemas.microsoft.com/office/powerpoint/2010/main" val="328192115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07504" y="1412776"/>
            <a:ext cx="8928546" cy="5445224"/>
          </a:xfrm>
        </p:spPr>
        <p:txBody>
          <a:bodyPr>
            <a:normAutofit/>
          </a:bodyPr>
          <a:lstStyle/>
          <a:p>
            <a:pPr lvl="0" algn="just">
              <a:spcBef>
                <a:spcPts val="600"/>
              </a:spcBef>
              <a:spcAft>
                <a:spcPts val="1200"/>
              </a:spcAft>
              <a:buNone/>
            </a:pPr>
            <a:r>
              <a:rPr lang="en-US" sz="2800" dirty="0" smtClean="0">
                <a:solidFill>
                  <a:srgbClr val="FF0000"/>
                </a:solidFill>
              </a:rPr>
              <a:t>What concrete results do we expect and what are the risk that they will not arise?</a:t>
            </a:r>
            <a:endParaRPr lang="en-US" sz="2800" dirty="0">
              <a:solidFill>
                <a:srgbClr val="FF0000"/>
              </a:solidFill>
            </a:endParaRPr>
          </a:p>
          <a:p>
            <a:pPr>
              <a:spcBef>
                <a:spcPts val="300"/>
              </a:spcBef>
              <a:spcAft>
                <a:spcPts val="300"/>
              </a:spcAft>
            </a:pPr>
            <a:r>
              <a:rPr lang="en-US" sz="2200" dirty="0">
                <a:solidFill>
                  <a:prstClr val="black"/>
                </a:solidFill>
              </a:rPr>
              <a:t>The </a:t>
            </a:r>
            <a:r>
              <a:rPr lang="en-US" sz="2200" dirty="0" smtClean="0">
                <a:solidFill>
                  <a:prstClr val="black"/>
                </a:solidFill>
              </a:rPr>
              <a:t>expected results are: improved water and sanitation services in Santo Domingo Este neighborhood, efficient operation of water system and sustainable management of water resources, financial sustainability of CAASD and possibly significant reforms in the water sector.</a:t>
            </a:r>
          </a:p>
          <a:p>
            <a:pPr>
              <a:spcBef>
                <a:spcPts val="300"/>
              </a:spcBef>
              <a:spcAft>
                <a:spcPts val="300"/>
              </a:spcAft>
            </a:pPr>
            <a:r>
              <a:rPr lang="en-US" sz="2200" dirty="0" smtClean="0">
                <a:solidFill>
                  <a:prstClr val="black"/>
                </a:solidFill>
              </a:rPr>
              <a:t>The first risk, linked to blending, is on the financial set-up: government in a situation of restricted fiscal space to take a loan, no commitment from financial institutions,  CIF deadline (September 2015).</a:t>
            </a:r>
            <a:endParaRPr lang="en-US" sz="2200" dirty="0">
              <a:solidFill>
                <a:prstClr val="black"/>
              </a:solidFill>
            </a:endParaRPr>
          </a:p>
          <a:p>
            <a:pPr lvl="0">
              <a:spcBef>
                <a:spcPts val="300"/>
              </a:spcBef>
              <a:spcAft>
                <a:spcPts val="300"/>
              </a:spcAft>
            </a:pPr>
            <a:r>
              <a:rPr lang="en-US" sz="2200" dirty="0" smtClean="0">
                <a:solidFill>
                  <a:prstClr val="black"/>
                </a:solidFill>
              </a:rPr>
              <a:t>Environmental risk, the project expanding the water system without building </a:t>
            </a:r>
            <a:r>
              <a:rPr lang="en-US" sz="2200" dirty="0">
                <a:solidFill>
                  <a:prstClr val="black"/>
                </a:solidFill>
              </a:rPr>
              <a:t>in </a:t>
            </a:r>
            <a:r>
              <a:rPr lang="en-US" sz="2200" dirty="0" smtClean="0">
                <a:solidFill>
                  <a:prstClr val="black"/>
                </a:solidFill>
              </a:rPr>
              <a:t>the first phase a sanitation system at the same scale.</a:t>
            </a:r>
          </a:p>
          <a:p>
            <a:pPr lvl="0">
              <a:spcBef>
                <a:spcPts val="300"/>
              </a:spcBef>
              <a:spcAft>
                <a:spcPts val="300"/>
              </a:spcAft>
            </a:pPr>
            <a:r>
              <a:rPr lang="en-US" sz="2200" dirty="0">
                <a:solidFill>
                  <a:prstClr val="black"/>
                </a:solidFill>
              </a:rPr>
              <a:t>A</a:t>
            </a:r>
            <a:r>
              <a:rPr lang="en-US" sz="2200" dirty="0" smtClean="0">
                <a:solidFill>
                  <a:prstClr val="black"/>
                </a:solidFill>
              </a:rPr>
              <a:t> major obstacle to financial sustainability is the water tariff. </a:t>
            </a:r>
            <a:endParaRPr lang="en-US" sz="2200" dirty="0" smtClean="0">
              <a:effectLst>
                <a:outerShdw blurRad="38100" dist="38100" dir="2700000" algn="tl">
                  <a:srgbClr val="000000">
                    <a:alpha val="43137"/>
                  </a:srgbClr>
                </a:outerShdw>
              </a:effectLst>
            </a:endParaRPr>
          </a:p>
        </p:txBody>
      </p:sp>
      <p:pic>
        <p:nvPicPr>
          <p:cNvPr id="7" name="3 Imagen" descr="Logo PER.jpg"/>
          <p:cNvPicPr>
            <a:picLocks noChangeAspect="1"/>
          </p:cNvPicPr>
          <p:nvPr/>
        </p:nvPicPr>
        <p:blipFill>
          <a:blip r:embed="rId2" cstate="print"/>
          <a:stretch>
            <a:fillRect/>
          </a:stretch>
        </p:blipFill>
        <p:spPr>
          <a:xfrm>
            <a:off x="7812360" y="67404"/>
            <a:ext cx="1332210" cy="575514"/>
          </a:xfrm>
          <a:prstGeom prst="rect">
            <a:avLst/>
          </a:prstGeom>
        </p:spPr>
      </p:pic>
      <p:sp>
        <p:nvSpPr>
          <p:cNvPr id="5" name="Rectangle 6"/>
          <p:cNvSpPr/>
          <p:nvPr/>
        </p:nvSpPr>
        <p:spPr>
          <a:xfrm>
            <a:off x="0" y="0"/>
            <a:ext cx="9144000" cy="1079500"/>
          </a:xfrm>
          <a:prstGeom prst="rect">
            <a:avLst/>
          </a:prstGeom>
          <a:solidFill>
            <a:srgbClr val="0F5494"/>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 name="1 Título"/>
          <p:cNvSpPr>
            <a:spLocks noGrp="1"/>
          </p:cNvSpPr>
          <p:nvPr>
            <p:ph type="title"/>
          </p:nvPr>
        </p:nvSpPr>
        <p:spPr>
          <a:xfrm>
            <a:off x="0" y="0"/>
            <a:ext cx="9144000" cy="1008112"/>
          </a:xfrm>
          <a:noFill/>
        </p:spPr>
        <p:txBody>
          <a:bodyPr>
            <a:noAutofit/>
          </a:bodyPr>
          <a:lstStyle/>
          <a:p>
            <a:pPr marL="450850"/>
            <a:r>
              <a:rPr lang="en-US" sz="3600" dirty="0">
                <a:solidFill>
                  <a:srgbClr val="FFFF00"/>
                </a:solidFill>
              </a:rPr>
              <a:t>Santo Domingo Eastern Water Transmission Line Extension</a:t>
            </a:r>
            <a:endParaRPr lang="en-GB" sz="3600" dirty="0">
              <a:solidFill>
                <a:srgbClr val="FFFF00"/>
              </a:solidFill>
            </a:endParaRPr>
          </a:p>
        </p:txBody>
      </p:sp>
    </p:spTree>
    <p:extLst>
      <p:ext uri="{BB962C8B-B14F-4D97-AF65-F5344CB8AC3E}">
        <p14:creationId xmlns:p14="http://schemas.microsoft.com/office/powerpoint/2010/main" val="83929886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484784"/>
            <a:ext cx="9144000" cy="3744441"/>
          </a:xfrm>
          <a:prstGeom prst="rect">
            <a:avLst/>
          </a:prstGeom>
          <a:solidFill>
            <a:srgbClr val="0F5494"/>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3075" name="Rectangle 5"/>
          <p:cNvSpPr>
            <a:spLocks noGrp="1" noChangeArrowheads="1"/>
          </p:cNvSpPr>
          <p:nvPr>
            <p:ph type="ctrTitle"/>
          </p:nvPr>
        </p:nvSpPr>
        <p:spPr>
          <a:xfrm>
            <a:off x="0" y="1484784"/>
            <a:ext cx="9144000" cy="3744441"/>
          </a:xfrm>
        </p:spPr>
        <p:txBody>
          <a:bodyPr>
            <a:normAutofit/>
          </a:bodyPr>
          <a:lstStyle/>
          <a:p>
            <a:r>
              <a:rPr lang="fr-BE" altLang="en-US" b="1" dirty="0" smtClean="0">
                <a:solidFill>
                  <a:srgbClr val="FFFF00"/>
                </a:solidFill>
              </a:rPr>
              <a:t>Project No. 3</a:t>
            </a:r>
            <a:r>
              <a:rPr lang="fr-BE" altLang="en-US" b="1" dirty="0">
                <a:solidFill>
                  <a:srgbClr val="FFFF00"/>
                </a:solidFill>
              </a:rPr>
              <a:t/>
            </a:r>
            <a:br>
              <a:rPr lang="fr-BE" altLang="en-US" b="1" dirty="0">
                <a:solidFill>
                  <a:srgbClr val="FFFF00"/>
                </a:solidFill>
              </a:rPr>
            </a:br>
            <a:r>
              <a:rPr lang="en-US" altLang="en-US" b="1" dirty="0">
                <a:solidFill>
                  <a:srgbClr val="FFFF00"/>
                </a:solidFill>
              </a:rPr>
              <a:t>CDEEE Energy Loss Reduction </a:t>
            </a:r>
            <a:r>
              <a:rPr lang="en-US" altLang="en-US" b="1" dirty="0" err="1">
                <a:solidFill>
                  <a:srgbClr val="FFFF00"/>
                </a:solidFill>
              </a:rPr>
              <a:t>Programme</a:t>
            </a:r>
            <a:r>
              <a:rPr lang="en-US" altLang="en-US" b="1" dirty="0" smtClean="0">
                <a:solidFill>
                  <a:srgbClr val="FFFF00"/>
                </a:solidFill>
              </a:rPr>
              <a:t/>
            </a:r>
            <a:br>
              <a:rPr lang="en-US" altLang="en-US" b="1" dirty="0" smtClean="0">
                <a:solidFill>
                  <a:srgbClr val="FFFF00"/>
                </a:solidFill>
              </a:rPr>
            </a:br>
            <a:r>
              <a:rPr lang="en-US" altLang="en-US" b="1" dirty="0" smtClean="0">
                <a:solidFill>
                  <a:srgbClr val="FFFF00"/>
                </a:solidFill>
              </a:rPr>
              <a:t>(Energy Sector)</a:t>
            </a:r>
            <a:endParaRPr lang="fr-BE" altLang="en-US" b="1" dirty="0" smtClean="0">
              <a:solidFill>
                <a:srgbClr val="FFFF00"/>
              </a:solidFill>
            </a:endParaRPr>
          </a:p>
        </p:txBody>
      </p:sp>
      <p:pic>
        <p:nvPicPr>
          <p:cNvPr id="3077" name="Picture 1"/>
          <p:cNvPicPr>
            <a:picLocks noChangeAspect="1"/>
          </p:cNvPicPr>
          <p:nvPr/>
        </p:nvPicPr>
        <p:blipFill>
          <a:blip r:embed="rId2" cstate="print"/>
          <a:srcRect/>
          <a:stretch>
            <a:fillRect/>
          </a:stretch>
        </p:blipFill>
        <p:spPr bwMode="auto">
          <a:xfrm>
            <a:off x="3930650" y="-14288"/>
            <a:ext cx="1282700" cy="1282701"/>
          </a:xfrm>
          <a:prstGeom prst="rect">
            <a:avLst/>
          </a:prstGeom>
          <a:noFill/>
          <a:ln w="9525">
            <a:noFill/>
            <a:miter lim="800000"/>
            <a:headEnd/>
            <a:tailEnd/>
          </a:ln>
        </p:spPr>
      </p:pic>
    </p:spTree>
    <p:extLst>
      <p:ext uri="{BB962C8B-B14F-4D97-AF65-F5344CB8AC3E}">
        <p14:creationId xmlns:p14="http://schemas.microsoft.com/office/powerpoint/2010/main" val="109753700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07504" y="1412776"/>
            <a:ext cx="8928546" cy="5445224"/>
          </a:xfrm>
        </p:spPr>
        <p:txBody>
          <a:bodyPr>
            <a:normAutofit/>
          </a:bodyPr>
          <a:lstStyle/>
          <a:p>
            <a:pPr lvl="0" algn="just">
              <a:spcBef>
                <a:spcPts val="600"/>
              </a:spcBef>
              <a:spcAft>
                <a:spcPts val="1200"/>
              </a:spcAft>
              <a:buNone/>
            </a:pPr>
            <a:r>
              <a:rPr lang="en-US" sz="2400" dirty="0" smtClean="0"/>
              <a:t>Lead financial institution: EIB</a:t>
            </a:r>
          </a:p>
          <a:p>
            <a:pPr lvl="0" algn="just">
              <a:spcBef>
                <a:spcPts val="600"/>
              </a:spcBef>
              <a:spcAft>
                <a:spcPts val="1200"/>
              </a:spcAft>
              <a:buNone/>
            </a:pPr>
            <a:r>
              <a:rPr lang="en-US" sz="2400" dirty="0" smtClean="0"/>
              <a:t>Partner country authority: Ministry of Finance</a:t>
            </a:r>
          </a:p>
          <a:p>
            <a:pPr lvl="0" algn="just">
              <a:spcBef>
                <a:spcPts val="600"/>
              </a:spcBef>
              <a:buNone/>
            </a:pPr>
            <a:r>
              <a:rPr lang="en-US" sz="2400" dirty="0" smtClean="0"/>
              <a:t>Implementation entities: CDEEE, </a:t>
            </a:r>
            <a:r>
              <a:rPr lang="en-US" sz="2400" dirty="0" err="1" smtClean="0"/>
              <a:t>EDEEste</a:t>
            </a:r>
            <a:r>
              <a:rPr lang="en-US" sz="2400" dirty="0" smtClean="0"/>
              <a:t>, </a:t>
            </a:r>
            <a:r>
              <a:rPr lang="en-US" sz="2400" dirty="0" err="1" smtClean="0"/>
              <a:t>EDENorte</a:t>
            </a:r>
            <a:r>
              <a:rPr lang="en-US" sz="2400" dirty="0" smtClean="0"/>
              <a:t>, </a:t>
            </a:r>
            <a:r>
              <a:rPr lang="en-US" sz="2400" dirty="0" err="1" smtClean="0"/>
              <a:t>EDESur</a:t>
            </a:r>
            <a:endParaRPr lang="en-US" sz="2400" dirty="0" smtClean="0"/>
          </a:p>
          <a:p>
            <a:pPr lvl="0" algn="just">
              <a:spcBef>
                <a:spcPts val="0"/>
              </a:spcBef>
              <a:spcAft>
                <a:spcPts val="1200"/>
              </a:spcAft>
              <a:buNone/>
            </a:pPr>
            <a:r>
              <a:rPr lang="es-ES" sz="2400" dirty="0"/>
              <a:t>(Corporación Dominicana de Empresas Eléctricas </a:t>
            </a:r>
            <a:r>
              <a:rPr lang="es-ES" sz="2400" dirty="0" smtClean="0"/>
              <a:t>Estatales)</a:t>
            </a:r>
            <a:endParaRPr lang="en-US" sz="2400" dirty="0" smtClean="0"/>
          </a:p>
          <a:p>
            <a:pPr lvl="0" algn="just">
              <a:spcBef>
                <a:spcPts val="600"/>
              </a:spcBef>
              <a:spcAft>
                <a:spcPts val="600"/>
              </a:spcAft>
              <a:buNone/>
            </a:pPr>
            <a:r>
              <a:rPr lang="en-US" sz="2400" dirty="0" smtClean="0"/>
              <a:t>Financing plan: 	</a:t>
            </a:r>
          </a:p>
          <a:p>
            <a:pPr algn="just">
              <a:spcBef>
                <a:spcPts val="300"/>
              </a:spcBef>
              <a:spcAft>
                <a:spcPts val="300"/>
              </a:spcAft>
            </a:pPr>
            <a:r>
              <a:rPr lang="en-US" sz="2400" dirty="0" smtClean="0"/>
              <a:t>EIB loan		94.4 M€</a:t>
            </a:r>
          </a:p>
          <a:p>
            <a:pPr algn="just">
              <a:spcBef>
                <a:spcPts val="300"/>
              </a:spcBef>
              <a:spcAft>
                <a:spcPts val="300"/>
              </a:spcAft>
            </a:pPr>
            <a:r>
              <a:rPr lang="en-US" sz="2400" dirty="0" smtClean="0"/>
              <a:t>WB loan	 </a:t>
            </a:r>
            <a:r>
              <a:rPr lang="en-US" sz="2400" dirty="0"/>
              <a:t> </a:t>
            </a:r>
            <a:r>
              <a:rPr lang="en-US" sz="2400" dirty="0" smtClean="0"/>
              <a:t>         115.5 M€</a:t>
            </a:r>
          </a:p>
          <a:p>
            <a:pPr algn="just">
              <a:spcBef>
                <a:spcPts val="300"/>
              </a:spcBef>
              <a:spcAft>
                <a:spcPts val="300"/>
              </a:spcAft>
            </a:pPr>
            <a:r>
              <a:rPr lang="en-US" sz="2400" dirty="0" smtClean="0"/>
              <a:t>CIF grant	        </a:t>
            </a:r>
            <a:r>
              <a:rPr lang="en-US" sz="2400" dirty="0"/>
              <a:t>	</a:t>
            </a:r>
            <a:r>
              <a:rPr lang="en-US" sz="2400" dirty="0" smtClean="0"/>
              <a:t>  9.4 M€</a:t>
            </a:r>
          </a:p>
          <a:p>
            <a:pPr marL="0" indent="0" algn="just">
              <a:spcBef>
                <a:spcPts val="300"/>
              </a:spcBef>
              <a:spcAft>
                <a:spcPts val="300"/>
              </a:spcAft>
              <a:buNone/>
            </a:pPr>
            <a:r>
              <a:rPr lang="en-US" sz="2400" dirty="0" smtClean="0"/>
              <a:t>     Total	           219.3 M€	</a:t>
            </a:r>
            <a:endParaRPr lang="en-US" sz="2400" dirty="0"/>
          </a:p>
        </p:txBody>
      </p:sp>
      <p:pic>
        <p:nvPicPr>
          <p:cNvPr id="7" name="3 Imagen" descr="Logo PER.jpg"/>
          <p:cNvPicPr>
            <a:picLocks noChangeAspect="1"/>
          </p:cNvPicPr>
          <p:nvPr/>
        </p:nvPicPr>
        <p:blipFill>
          <a:blip r:embed="rId2" cstate="print"/>
          <a:stretch>
            <a:fillRect/>
          </a:stretch>
        </p:blipFill>
        <p:spPr>
          <a:xfrm>
            <a:off x="7812360" y="67404"/>
            <a:ext cx="1332210" cy="575514"/>
          </a:xfrm>
          <a:prstGeom prst="rect">
            <a:avLst/>
          </a:prstGeom>
        </p:spPr>
      </p:pic>
      <p:sp>
        <p:nvSpPr>
          <p:cNvPr id="5" name="Rectangle 6"/>
          <p:cNvSpPr/>
          <p:nvPr/>
        </p:nvSpPr>
        <p:spPr>
          <a:xfrm>
            <a:off x="0" y="0"/>
            <a:ext cx="9144000" cy="1079500"/>
          </a:xfrm>
          <a:prstGeom prst="rect">
            <a:avLst/>
          </a:prstGeom>
          <a:solidFill>
            <a:srgbClr val="0F5494"/>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 name="1 Título"/>
          <p:cNvSpPr>
            <a:spLocks noGrp="1"/>
          </p:cNvSpPr>
          <p:nvPr>
            <p:ph type="title"/>
          </p:nvPr>
        </p:nvSpPr>
        <p:spPr>
          <a:xfrm>
            <a:off x="0" y="0"/>
            <a:ext cx="9144000" cy="1008112"/>
          </a:xfrm>
          <a:noFill/>
        </p:spPr>
        <p:txBody>
          <a:bodyPr>
            <a:noAutofit/>
          </a:bodyPr>
          <a:lstStyle/>
          <a:p>
            <a:pPr marL="450850"/>
            <a:r>
              <a:rPr lang="en-US" sz="3600" dirty="0" smtClean="0">
                <a:solidFill>
                  <a:srgbClr val="FFFF00"/>
                </a:solidFill>
              </a:rPr>
              <a:t>CDEEE Energy Loss Reduction </a:t>
            </a:r>
            <a:r>
              <a:rPr lang="en-US" sz="3600" dirty="0" err="1" smtClean="0">
                <a:solidFill>
                  <a:srgbClr val="FFFF00"/>
                </a:solidFill>
              </a:rPr>
              <a:t>Programme</a:t>
            </a:r>
            <a:endParaRPr lang="en-GB" sz="3600" dirty="0">
              <a:solidFill>
                <a:srgbClr val="FFFF00"/>
              </a:solidFill>
            </a:endParaRPr>
          </a:p>
        </p:txBody>
      </p:sp>
      <p:pic>
        <p:nvPicPr>
          <p:cNvPr id="6" name="Picture 6"/>
          <p:cNvPicPr>
            <a:picLocks noChangeAspect="1" noChangeArrowheads="1"/>
          </p:cNvPicPr>
          <p:nvPr/>
        </p:nvPicPr>
        <p:blipFill>
          <a:blip r:embed="rId3" cstate="print"/>
          <a:srcRect/>
          <a:stretch>
            <a:fillRect/>
          </a:stretch>
        </p:blipFill>
        <p:spPr bwMode="auto">
          <a:xfrm>
            <a:off x="7900988" y="5661025"/>
            <a:ext cx="1135062" cy="1135063"/>
          </a:xfrm>
          <a:prstGeom prst="rect">
            <a:avLst/>
          </a:prstGeom>
          <a:noFill/>
          <a:ln w="9525" algn="ctr">
            <a:noFill/>
            <a:miter lim="800000"/>
            <a:headEnd/>
            <a:tailEnd/>
          </a:ln>
          <a:effectLst/>
        </p:spPr>
      </p:pic>
    </p:spTree>
    <p:extLst>
      <p:ext uri="{BB962C8B-B14F-4D97-AF65-F5344CB8AC3E}">
        <p14:creationId xmlns:p14="http://schemas.microsoft.com/office/powerpoint/2010/main" val="85240011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07504" y="1412776"/>
            <a:ext cx="8928546" cy="5445224"/>
          </a:xfrm>
        </p:spPr>
        <p:txBody>
          <a:bodyPr>
            <a:normAutofit/>
          </a:bodyPr>
          <a:lstStyle/>
          <a:p>
            <a:pPr lvl="0" algn="just">
              <a:spcBef>
                <a:spcPts val="600"/>
              </a:spcBef>
              <a:spcAft>
                <a:spcPts val="1200"/>
              </a:spcAft>
              <a:buNone/>
            </a:pPr>
            <a:r>
              <a:rPr lang="en-US" sz="3000" dirty="0"/>
              <a:t>Main objectives of the project:</a:t>
            </a:r>
          </a:p>
          <a:p>
            <a:pPr>
              <a:spcBef>
                <a:spcPts val="300"/>
              </a:spcBef>
              <a:spcAft>
                <a:spcPts val="300"/>
              </a:spcAft>
            </a:pPr>
            <a:r>
              <a:rPr lang="en-US" sz="2400" dirty="0" smtClean="0"/>
              <a:t>Improve the national electricity distribution system and the availability of power supply to consumers.</a:t>
            </a:r>
          </a:p>
          <a:p>
            <a:pPr>
              <a:spcBef>
                <a:spcPts val="300"/>
              </a:spcBef>
              <a:spcAft>
                <a:spcPts val="300"/>
              </a:spcAft>
            </a:pPr>
            <a:r>
              <a:rPr lang="en-US" sz="2400" dirty="0" smtClean="0"/>
              <a:t>Increase the financial sustainability and the commercial efficiency of the EDEs, hence limiting their dependence on government subsidies.</a:t>
            </a:r>
            <a:endParaRPr lang="en-US" sz="2400" dirty="0"/>
          </a:p>
          <a:p>
            <a:pPr marL="0" indent="0" algn="just">
              <a:spcBef>
                <a:spcPts val="300"/>
              </a:spcBef>
              <a:spcAft>
                <a:spcPts val="300"/>
              </a:spcAft>
              <a:buNone/>
            </a:pPr>
            <a:r>
              <a:rPr lang="en-US" sz="2400" dirty="0" smtClean="0"/>
              <a:t>	</a:t>
            </a:r>
            <a:endParaRPr lang="en-US" sz="2400" dirty="0"/>
          </a:p>
        </p:txBody>
      </p:sp>
      <p:pic>
        <p:nvPicPr>
          <p:cNvPr id="7" name="3 Imagen" descr="Logo PER.jpg"/>
          <p:cNvPicPr>
            <a:picLocks noChangeAspect="1"/>
          </p:cNvPicPr>
          <p:nvPr/>
        </p:nvPicPr>
        <p:blipFill>
          <a:blip r:embed="rId2" cstate="print"/>
          <a:stretch>
            <a:fillRect/>
          </a:stretch>
        </p:blipFill>
        <p:spPr>
          <a:xfrm>
            <a:off x="7812360" y="67404"/>
            <a:ext cx="1332210" cy="575514"/>
          </a:xfrm>
          <a:prstGeom prst="rect">
            <a:avLst/>
          </a:prstGeom>
        </p:spPr>
      </p:pic>
      <p:sp>
        <p:nvSpPr>
          <p:cNvPr id="5" name="Rectangle 6"/>
          <p:cNvSpPr/>
          <p:nvPr/>
        </p:nvSpPr>
        <p:spPr>
          <a:xfrm>
            <a:off x="0" y="0"/>
            <a:ext cx="9144000" cy="1079500"/>
          </a:xfrm>
          <a:prstGeom prst="rect">
            <a:avLst/>
          </a:prstGeom>
          <a:solidFill>
            <a:srgbClr val="0F5494"/>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 name="1 Título"/>
          <p:cNvSpPr>
            <a:spLocks noGrp="1"/>
          </p:cNvSpPr>
          <p:nvPr>
            <p:ph type="title"/>
          </p:nvPr>
        </p:nvSpPr>
        <p:spPr>
          <a:xfrm>
            <a:off x="0" y="0"/>
            <a:ext cx="9144000" cy="1008112"/>
          </a:xfrm>
          <a:noFill/>
        </p:spPr>
        <p:txBody>
          <a:bodyPr>
            <a:noAutofit/>
          </a:bodyPr>
          <a:lstStyle/>
          <a:p>
            <a:pPr marL="450850"/>
            <a:r>
              <a:rPr lang="en-US" sz="3600" dirty="0" smtClean="0">
                <a:solidFill>
                  <a:srgbClr val="FFFF00"/>
                </a:solidFill>
              </a:rPr>
              <a:t>CDEEE Energy Loss Reduction </a:t>
            </a:r>
            <a:r>
              <a:rPr lang="en-US" sz="3600" dirty="0" err="1" smtClean="0">
                <a:solidFill>
                  <a:srgbClr val="FFFF00"/>
                </a:solidFill>
              </a:rPr>
              <a:t>Programme</a:t>
            </a:r>
            <a:endParaRPr lang="en-GB" sz="3600" dirty="0">
              <a:solidFill>
                <a:srgbClr val="FFFF00"/>
              </a:solidFill>
            </a:endParaRPr>
          </a:p>
        </p:txBody>
      </p:sp>
      <p:pic>
        <p:nvPicPr>
          <p:cNvPr id="6" name="Picture 6"/>
          <p:cNvPicPr>
            <a:picLocks noChangeAspect="1" noChangeArrowheads="1"/>
          </p:cNvPicPr>
          <p:nvPr/>
        </p:nvPicPr>
        <p:blipFill>
          <a:blip r:embed="rId3" cstate="print"/>
          <a:srcRect/>
          <a:stretch>
            <a:fillRect/>
          </a:stretch>
        </p:blipFill>
        <p:spPr bwMode="auto">
          <a:xfrm>
            <a:off x="7900988" y="5661025"/>
            <a:ext cx="1135062" cy="1135063"/>
          </a:xfrm>
          <a:prstGeom prst="rect">
            <a:avLst/>
          </a:prstGeom>
          <a:noFill/>
          <a:ln w="9525" algn="ctr">
            <a:noFill/>
            <a:miter lim="800000"/>
            <a:headEnd/>
            <a:tailEnd/>
          </a:ln>
          <a:effectLst/>
        </p:spPr>
      </p:pic>
    </p:spTree>
    <p:extLst>
      <p:ext uri="{BB962C8B-B14F-4D97-AF65-F5344CB8AC3E}">
        <p14:creationId xmlns:p14="http://schemas.microsoft.com/office/powerpoint/2010/main" val="333650841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07504" y="1412776"/>
            <a:ext cx="8928546" cy="5445224"/>
          </a:xfrm>
        </p:spPr>
        <p:txBody>
          <a:bodyPr>
            <a:normAutofit/>
          </a:bodyPr>
          <a:lstStyle/>
          <a:p>
            <a:pPr lvl="0" algn="just">
              <a:spcBef>
                <a:spcPts val="600"/>
              </a:spcBef>
              <a:spcAft>
                <a:spcPts val="1200"/>
              </a:spcAft>
              <a:buNone/>
            </a:pPr>
            <a:r>
              <a:rPr lang="en-US" sz="3000" dirty="0" smtClean="0"/>
              <a:t>Two main priorities for the Dominican government:</a:t>
            </a:r>
            <a:endParaRPr lang="en-US" sz="3000" dirty="0"/>
          </a:p>
          <a:p>
            <a:pPr>
              <a:spcBef>
                <a:spcPts val="300"/>
              </a:spcBef>
              <a:spcAft>
                <a:spcPts val="300"/>
              </a:spcAft>
            </a:pPr>
            <a:r>
              <a:rPr lang="en-US" sz="2400" dirty="0" smtClean="0"/>
              <a:t>Implementation of a nationwide loss reduction </a:t>
            </a:r>
            <a:r>
              <a:rPr lang="en-US" sz="2400" dirty="0" err="1" smtClean="0"/>
              <a:t>programme</a:t>
            </a:r>
            <a:endParaRPr lang="en-US" sz="2400" dirty="0" smtClean="0"/>
          </a:p>
          <a:p>
            <a:pPr marL="365760" indent="0">
              <a:spcBef>
                <a:spcPts val="300"/>
              </a:spcBef>
              <a:spcAft>
                <a:spcPts val="1200"/>
              </a:spcAft>
              <a:buNone/>
            </a:pPr>
            <a:r>
              <a:rPr lang="en-US" sz="1900" dirty="0" smtClean="0"/>
              <a:t>The present project is the second phase of a </a:t>
            </a:r>
            <a:r>
              <a:rPr lang="en-US" sz="1900" dirty="0" err="1" smtClean="0"/>
              <a:t>programme</a:t>
            </a:r>
            <a:r>
              <a:rPr lang="en-US" sz="1900" dirty="0" smtClean="0"/>
              <a:t> that started in 2009. The first phase (USD 214 million) has been very effective, increasing the Cash Recovery Index in the involved feeders from 30-70% to 65-95%.</a:t>
            </a:r>
          </a:p>
          <a:p>
            <a:pPr>
              <a:spcBef>
                <a:spcPts val="300"/>
              </a:spcBef>
              <a:spcAft>
                <a:spcPts val="300"/>
              </a:spcAft>
            </a:pPr>
            <a:r>
              <a:rPr lang="en-GB" sz="2400" dirty="0" smtClean="0"/>
              <a:t>Modification of the generation mix to include cheaper fuels and more efficient technologies (other project)</a:t>
            </a:r>
          </a:p>
          <a:p>
            <a:pPr marL="365760" indent="0">
              <a:spcBef>
                <a:spcPts val="300"/>
              </a:spcBef>
              <a:spcAft>
                <a:spcPts val="300"/>
              </a:spcAft>
              <a:buNone/>
            </a:pPr>
            <a:r>
              <a:rPr lang="en-US" sz="1900" dirty="0" smtClean="0"/>
              <a:t>Developing new coal plants and converting fuel oil based generation into natural gas.</a:t>
            </a:r>
            <a:endParaRPr lang="en-GB" sz="2400" dirty="0" smtClean="0"/>
          </a:p>
        </p:txBody>
      </p:sp>
      <p:pic>
        <p:nvPicPr>
          <p:cNvPr id="7" name="3 Imagen" descr="Logo PER.jpg"/>
          <p:cNvPicPr>
            <a:picLocks noChangeAspect="1"/>
          </p:cNvPicPr>
          <p:nvPr/>
        </p:nvPicPr>
        <p:blipFill>
          <a:blip r:embed="rId2" cstate="print"/>
          <a:stretch>
            <a:fillRect/>
          </a:stretch>
        </p:blipFill>
        <p:spPr>
          <a:xfrm>
            <a:off x="7812360" y="67404"/>
            <a:ext cx="1332210" cy="575514"/>
          </a:xfrm>
          <a:prstGeom prst="rect">
            <a:avLst/>
          </a:prstGeom>
        </p:spPr>
      </p:pic>
      <p:sp>
        <p:nvSpPr>
          <p:cNvPr id="5" name="Rectangle 6"/>
          <p:cNvSpPr/>
          <p:nvPr/>
        </p:nvSpPr>
        <p:spPr>
          <a:xfrm>
            <a:off x="0" y="0"/>
            <a:ext cx="9144000" cy="1079500"/>
          </a:xfrm>
          <a:prstGeom prst="rect">
            <a:avLst/>
          </a:prstGeom>
          <a:solidFill>
            <a:srgbClr val="0F5494"/>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 name="1 Título"/>
          <p:cNvSpPr>
            <a:spLocks noGrp="1"/>
          </p:cNvSpPr>
          <p:nvPr>
            <p:ph type="title"/>
          </p:nvPr>
        </p:nvSpPr>
        <p:spPr>
          <a:xfrm>
            <a:off x="0" y="0"/>
            <a:ext cx="9144000" cy="1008112"/>
          </a:xfrm>
          <a:noFill/>
        </p:spPr>
        <p:txBody>
          <a:bodyPr>
            <a:noAutofit/>
          </a:bodyPr>
          <a:lstStyle/>
          <a:p>
            <a:pPr marL="450850"/>
            <a:r>
              <a:rPr lang="en-US" sz="3600" dirty="0" smtClean="0">
                <a:solidFill>
                  <a:srgbClr val="FFFF00"/>
                </a:solidFill>
              </a:rPr>
              <a:t>CDEEE Energy Loss Reduction </a:t>
            </a:r>
            <a:r>
              <a:rPr lang="en-US" sz="3600" dirty="0" err="1" smtClean="0">
                <a:solidFill>
                  <a:srgbClr val="FFFF00"/>
                </a:solidFill>
              </a:rPr>
              <a:t>Programme</a:t>
            </a:r>
            <a:endParaRPr lang="en-GB" sz="3600" dirty="0">
              <a:solidFill>
                <a:srgbClr val="FFFF00"/>
              </a:solidFill>
            </a:endParaRPr>
          </a:p>
        </p:txBody>
      </p:sp>
      <p:pic>
        <p:nvPicPr>
          <p:cNvPr id="6" name="Picture 6"/>
          <p:cNvPicPr>
            <a:picLocks noChangeAspect="1" noChangeArrowheads="1"/>
          </p:cNvPicPr>
          <p:nvPr/>
        </p:nvPicPr>
        <p:blipFill>
          <a:blip r:embed="rId3" cstate="print"/>
          <a:srcRect/>
          <a:stretch>
            <a:fillRect/>
          </a:stretch>
        </p:blipFill>
        <p:spPr bwMode="auto">
          <a:xfrm>
            <a:off x="7900988" y="5661025"/>
            <a:ext cx="1135062" cy="1135063"/>
          </a:xfrm>
          <a:prstGeom prst="rect">
            <a:avLst/>
          </a:prstGeom>
          <a:noFill/>
          <a:ln w="9525" algn="ctr">
            <a:noFill/>
            <a:miter lim="800000"/>
            <a:headEnd/>
            <a:tailEnd/>
          </a:ln>
          <a:effectLst/>
        </p:spPr>
      </p:pic>
    </p:spTree>
    <p:extLst>
      <p:ext uri="{BB962C8B-B14F-4D97-AF65-F5344CB8AC3E}">
        <p14:creationId xmlns:p14="http://schemas.microsoft.com/office/powerpoint/2010/main" val="87339566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07504" y="1412776"/>
            <a:ext cx="8928546" cy="5445224"/>
          </a:xfrm>
        </p:spPr>
        <p:txBody>
          <a:bodyPr>
            <a:normAutofit/>
          </a:bodyPr>
          <a:lstStyle/>
          <a:p>
            <a:pPr lvl="0" algn="just">
              <a:spcBef>
                <a:spcPts val="600"/>
              </a:spcBef>
              <a:spcAft>
                <a:spcPts val="1200"/>
              </a:spcAft>
              <a:buNone/>
            </a:pPr>
            <a:r>
              <a:rPr lang="en-US" sz="3000" dirty="0" smtClean="0"/>
              <a:t>Components</a:t>
            </a:r>
            <a:r>
              <a:rPr lang="en-US" sz="3000" dirty="0"/>
              <a:t> </a:t>
            </a:r>
            <a:r>
              <a:rPr lang="en-US" sz="3000" dirty="0" smtClean="0"/>
              <a:t>of the project:</a:t>
            </a:r>
            <a:endParaRPr lang="en-US" sz="3000" dirty="0"/>
          </a:p>
          <a:p>
            <a:pPr>
              <a:spcBef>
                <a:spcPts val="300"/>
              </a:spcBef>
              <a:spcAft>
                <a:spcPts val="300"/>
              </a:spcAft>
            </a:pPr>
            <a:r>
              <a:rPr lang="en-US" sz="2400" dirty="0" smtClean="0"/>
              <a:t>Rehabilitation of medium-low voltage electricity networks and metering systems to reduce vulnerability to thefts and tampering.</a:t>
            </a:r>
          </a:p>
          <a:p>
            <a:pPr>
              <a:spcBef>
                <a:spcPts val="300"/>
              </a:spcBef>
              <a:spcAft>
                <a:spcPts val="300"/>
              </a:spcAft>
            </a:pPr>
            <a:r>
              <a:rPr lang="en-GB" sz="2400" dirty="0"/>
              <a:t>S</a:t>
            </a:r>
            <a:r>
              <a:rPr lang="en-GB" sz="2400" dirty="0" smtClean="0"/>
              <a:t>trengthening </a:t>
            </a:r>
            <a:r>
              <a:rPr lang="en-GB" sz="2400" dirty="0"/>
              <a:t>of the EDEs’ commercial activities for contracting and monitoring irregular </a:t>
            </a:r>
            <a:r>
              <a:rPr lang="en-GB" sz="2400" dirty="0" smtClean="0"/>
              <a:t>users.</a:t>
            </a:r>
          </a:p>
          <a:p>
            <a:pPr>
              <a:spcBef>
                <a:spcPts val="300"/>
              </a:spcBef>
              <a:spcAft>
                <a:spcPts val="300"/>
              </a:spcAft>
            </a:pPr>
            <a:r>
              <a:rPr lang="en-GB" sz="2400" dirty="0"/>
              <a:t>A</a:t>
            </a:r>
            <a:r>
              <a:rPr lang="en-GB" sz="2400" dirty="0" smtClean="0"/>
              <a:t>ctively </a:t>
            </a:r>
            <a:r>
              <a:rPr lang="en-GB" sz="2400" dirty="0"/>
              <a:t>engaging with the communities to introduce the culture of paying for electricity and to educate people on safe and efficient use of </a:t>
            </a:r>
            <a:r>
              <a:rPr lang="en-GB" sz="2400" dirty="0" smtClean="0"/>
              <a:t>electricity.</a:t>
            </a:r>
            <a:r>
              <a:rPr lang="en-US" sz="2400" dirty="0" smtClean="0"/>
              <a:t>	</a:t>
            </a:r>
          </a:p>
        </p:txBody>
      </p:sp>
      <p:pic>
        <p:nvPicPr>
          <p:cNvPr id="7" name="3 Imagen" descr="Logo PER.jpg"/>
          <p:cNvPicPr>
            <a:picLocks noChangeAspect="1"/>
          </p:cNvPicPr>
          <p:nvPr/>
        </p:nvPicPr>
        <p:blipFill>
          <a:blip r:embed="rId2" cstate="print"/>
          <a:stretch>
            <a:fillRect/>
          </a:stretch>
        </p:blipFill>
        <p:spPr>
          <a:xfrm>
            <a:off x="7812360" y="67404"/>
            <a:ext cx="1332210" cy="575514"/>
          </a:xfrm>
          <a:prstGeom prst="rect">
            <a:avLst/>
          </a:prstGeom>
        </p:spPr>
      </p:pic>
      <p:sp>
        <p:nvSpPr>
          <p:cNvPr id="5" name="Rectangle 6"/>
          <p:cNvSpPr/>
          <p:nvPr/>
        </p:nvSpPr>
        <p:spPr>
          <a:xfrm>
            <a:off x="0" y="0"/>
            <a:ext cx="9144000" cy="1079500"/>
          </a:xfrm>
          <a:prstGeom prst="rect">
            <a:avLst/>
          </a:prstGeom>
          <a:solidFill>
            <a:srgbClr val="0F5494"/>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 name="1 Título"/>
          <p:cNvSpPr>
            <a:spLocks noGrp="1"/>
          </p:cNvSpPr>
          <p:nvPr>
            <p:ph type="title"/>
          </p:nvPr>
        </p:nvSpPr>
        <p:spPr>
          <a:xfrm>
            <a:off x="0" y="0"/>
            <a:ext cx="9144000" cy="1008112"/>
          </a:xfrm>
          <a:noFill/>
        </p:spPr>
        <p:txBody>
          <a:bodyPr>
            <a:noAutofit/>
          </a:bodyPr>
          <a:lstStyle/>
          <a:p>
            <a:pPr marL="450850"/>
            <a:r>
              <a:rPr lang="en-US" sz="3600" dirty="0" smtClean="0">
                <a:solidFill>
                  <a:srgbClr val="FFFF00"/>
                </a:solidFill>
              </a:rPr>
              <a:t>CDEEE Energy Loss Reduction </a:t>
            </a:r>
            <a:r>
              <a:rPr lang="en-US" sz="3600" dirty="0" err="1" smtClean="0">
                <a:solidFill>
                  <a:srgbClr val="FFFF00"/>
                </a:solidFill>
              </a:rPr>
              <a:t>Programme</a:t>
            </a:r>
            <a:endParaRPr lang="en-GB" sz="3600" dirty="0">
              <a:solidFill>
                <a:srgbClr val="FFFF00"/>
              </a:solidFill>
            </a:endParaRPr>
          </a:p>
        </p:txBody>
      </p:sp>
      <p:pic>
        <p:nvPicPr>
          <p:cNvPr id="6" name="Picture 6"/>
          <p:cNvPicPr>
            <a:picLocks noChangeAspect="1" noChangeArrowheads="1"/>
          </p:cNvPicPr>
          <p:nvPr/>
        </p:nvPicPr>
        <p:blipFill>
          <a:blip r:embed="rId3" cstate="print"/>
          <a:srcRect/>
          <a:stretch>
            <a:fillRect/>
          </a:stretch>
        </p:blipFill>
        <p:spPr bwMode="auto">
          <a:xfrm>
            <a:off x="7900988" y="5661025"/>
            <a:ext cx="1135062" cy="1135063"/>
          </a:xfrm>
          <a:prstGeom prst="rect">
            <a:avLst/>
          </a:prstGeom>
          <a:noFill/>
          <a:ln w="9525" algn="ctr">
            <a:noFill/>
            <a:miter lim="800000"/>
            <a:headEnd/>
            <a:tailEnd/>
          </a:ln>
          <a:effectLst/>
        </p:spPr>
      </p:pic>
    </p:spTree>
    <p:extLst>
      <p:ext uri="{BB962C8B-B14F-4D97-AF65-F5344CB8AC3E}">
        <p14:creationId xmlns:p14="http://schemas.microsoft.com/office/powerpoint/2010/main" val="427851502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92178" y="1089414"/>
            <a:ext cx="8928546" cy="5706673"/>
          </a:xfrm>
        </p:spPr>
        <p:txBody>
          <a:bodyPr>
            <a:normAutofit/>
          </a:bodyPr>
          <a:lstStyle/>
          <a:p>
            <a:pPr marL="182880" indent="0">
              <a:spcBef>
                <a:spcPts val="1200"/>
              </a:spcBef>
              <a:spcAft>
                <a:spcPts val="600"/>
              </a:spcAft>
              <a:buNone/>
            </a:pPr>
            <a:r>
              <a:rPr lang="en-US" sz="2400" dirty="0" smtClean="0"/>
              <a:t>The project is geographically distributed over the territory of the DR, with circa 60% of the investments concentrated in the outskirts of the capital Santo Domingo.</a:t>
            </a:r>
          </a:p>
          <a:p>
            <a:pPr marL="182880" indent="0">
              <a:spcBef>
                <a:spcPts val="600"/>
              </a:spcBef>
              <a:spcAft>
                <a:spcPts val="300"/>
              </a:spcAft>
              <a:buNone/>
            </a:pPr>
            <a:r>
              <a:rPr lang="en-US" sz="2400" dirty="0" smtClean="0"/>
              <a:t>It comprises:</a:t>
            </a:r>
          </a:p>
          <a:p>
            <a:pPr marL="525780">
              <a:spcBef>
                <a:spcPts val="300"/>
              </a:spcBef>
              <a:spcAft>
                <a:spcPts val="300"/>
              </a:spcAft>
            </a:pPr>
            <a:r>
              <a:rPr lang="en-US" sz="2400" dirty="0" smtClean="0"/>
              <a:t>59 feeders financed by EIB and WB,</a:t>
            </a:r>
          </a:p>
          <a:p>
            <a:pPr marL="525780">
              <a:spcBef>
                <a:spcPts val="300"/>
              </a:spcBef>
              <a:spcAft>
                <a:spcPts val="300"/>
              </a:spcAft>
            </a:pPr>
            <a:r>
              <a:rPr lang="en-US" sz="2400" dirty="0" smtClean="0">
                <a:solidFill>
                  <a:srgbClr val="FF0000"/>
                </a:solidFill>
              </a:rPr>
              <a:t>1 additional feeder proposed for a CIF grant in an area of </a:t>
            </a:r>
            <a:r>
              <a:rPr lang="en-US" sz="2400" dirty="0">
                <a:solidFill>
                  <a:srgbClr val="FF0000"/>
                </a:solidFill>
              </a:rPr>
              <a:t>S</a:t>
            </a:r>
            <a:r>
              <a:rPr lang="en-US" sz="2400" dirty="0" smtClean="0">
                <a:solidFill>
                  <a:srgbClr val="FF0000"/>
                </a:solidFill>
              </a:rPr>
              <a:t>anto Domingo Este with high poverty rate.</a:t>
            </a:r>
            <a:endParaRPr lang="en-US" sz="2400" dirty="0">
              <a:solidFill>
                <a:srgbClr val="FF0000"/>
              </a:solidFill>
            </a:endParaRPr>
          </a:p>
        </p:txBody>
      </p:sp>
      <p:pic>
        <p:nvPicPr>
          <p:cNvPr id="7" name="3 Imagen" descr="Logo PER.jpg"/>
          <p:cNvPicPr>
            <a:picLocks noChangeAspect="1"/>
          </p:cNvPicPr>
          <p:nvPr/>
        </p:nvPicPr>
        <p:blipFill>
          <a:blip r:embed="rId3" cstate="print"/>
          <a:stretch>
            <a:fillRect/>
          </a:stretch>
        </p:blipFill>
        <p:spPr>
          <a:xfrm>
            <a:off x="7812360" y="67404"/>
            <a:ext cx="1332210" cy="575514"/>
          </a:xfrm>
          <a:prstGeom prst="rect">
            <a:avLst/>
          </a:prstGeom>
        </p:spPr>
      </p:pic>
      <p:sp>
        <p:nvSpPr>
          <p:cNvPr id="5" name="Rectangle 6"/>
          <p:cNvSpPr/>
          <p:nvPr/>
        </p:nvSpPr>
        <p:spPr>
          <a:xfrm>
            <a:off x="0" y="0"/>
            <a:ext cx="9144000" cy="1079500"/>
          </a:xfrm>
          <a:prstGeom prst="rect">
            <a:avLst/>
          </a:prstGeom>
          <a:solidFill>
            <a:srgbClr val="0F5494"/>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 name="1 Título"/>
          <p:cNvSpPr>
            <a:spLocks noGrp="1"/>
          </p:cNvSpPr>
          <p:nvPr>
            <p:ph type="title"/>
          </p:nvPr>
        </p:nvSpPr>
        <p:spPr>
          <a:xfrm>
            <a:off x="0" y="0"/>
            <a:ext cx="9144000" cy="1008112"/>
          </a:xfrm>
          <a:noFill/>
        </p:spPr>
        <p:txBody>
          <a:bodyPr>
            <a:noAutofit/>
          </a:bodyPr>
          <a:lstStyle/>
          <a:p>
            <a:pPr marL="450850"/>
            <a:r>
              <a:rPr lang="en-US" sz="3600" dirty="0" smtClean="0">
                <a:solidFill>
                  <a:srgbClr val="FFFF00"/>
                </a:solidFill>
              </a:rPr>
              <a:t>CDEEE Energy Loss Reduction </a:t>
            </a:r>
            <a:r>
              <a:rPr lang="en-US" sz="3600" dirty="0" err="1" smtClean="0">
                <a:solidFill>
                  <a:srgbClr val="FFFF00"/>
                </a:solidFill>
              </a:rPr>
              <a:t>Programme</a:t>
            </a:r>
            <a:endParaRPr lang="en-GB" sz="3600" dirty="0">
              <a:solidFill>
                <a:srgbClr val="FFFF00"/>
              </a:solidFill>
            </a:endParaRPr>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graphicFrame>
        <p:nvGraphicFramePr>
          <p:cNvPr id="8" name="Object 7"/>
          <p:cNvGraphicFramePr>
            <a:graphicFrameLocks noChangeAspect="1"/>
          </p:cNvGraphicFramePr>
          <p:nvPr>
            <p:extLst>
              <p:ext uri="{D42A27DB-BD31-4B8C-83A1-F6EECF244321}">
                <p14:modId xmlns:p14="http://schemas.microsoft.com/office/powerpoint/2010/main" val="3056069062"/>
              </p:ext>
            </p:extLst>
          </p:nvPr>
        </p:nvGraphicFramePr>
        <p:xfrm>
          <a:off x="2051720" y="4135375"/>
          <a:ext cx="4616314" cy="2719016"/>
        </p:xfrm>
        <a:graphic>
          <a:graphicData uri="http://schemas.openxmlformats.org/presentationml/2006/ole">
            <mc:AlternateContent xmlns:mc="http://schemas.openxmlformats.org/markup-compatibility/2006">
              <mc:Choice xmlns:v="urn:schemas-microsoft-com:vml" Requires="v">
                <p:oleObj spid="_x0000_s1122" name="Bitmap Image" r:id="rId4" imgW="10631384" imgH="6276190" progId="Paint.Picture">
                  <p:embed/>
                </p:oleObj>
              </mc:Choice>
              <mc:Fallback>
                <p:oleObj name="Bitmap Image" r:id="rId4" imgW="10631384" imgH="6276190" progId="Paint.Picture">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1720" y="4135375"/>
                        <a:ext cx="4616314" cy="2719016"/>
                      </a:xfrm>
                      <a:prstGeom prst="rect">
                        <a:avLst/>
                      </a:prstGeom>
                      <a:noFill/>
                    </p:spPr>
                  </p:pic>
                </p:oleObj>
              </mc:Fallback>
            </mc:AlternateContent>
          </a:graphicData>
        </a:graphic>
      </p:graphicFrame>
    </p:spTree>
    <p:extLst>
      <p:ext uri="{BB962C8B-B14F-4D97-AF65-F5344CB8AC3E}">
        <p14:creationId xmlns:p14="http://schemas.microsoft.com/office/powerpoint/2010/main" val="263782394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92178" y="1089414"/>
            <a:ext cx="8928546" cy="5706673"/>
          </a:xfrm>
        </p:spPr>
        <p:txBody>
          <a:bodyPr>
            <a:normAutofit/>
          </a:bodyPr>
          <a:lstStyle/>
          <a:p>
            <a:pPr algn="just">
              <a:spcBef>
                <a:spcPts val="0"/>
              </a:spcBef>
              <a:buNone/>
            </a:pPr>
            <a:r>
              <a:rPr lang="en-US" sz="2400" dirty="0" smtClean="0"/>
              <a:t>	</a:t>
            </a:r>
          </a:p>
          <a:p>
            <a:pPr algn="just">
              <a:spcBef>
                <a:spcPts val="0"/>
              </a:spcBef>
              <a:buNone/>
            </a:pPr>
            <a:endParaRPr lang="en-US" sz="2400" dirty="0" smtClean="0"/>
          </a:p>
          <a:p>
            <a:pPr algn="just">
              <a:spcBef>
                <a:spcPts val="0"/>
              </a:spcBef>
              <a:buNone/>
            </a:pPr>
            <a:r>
              <a:rPr lang="en-US" sz="2400" dirty="0" smtClean="0"/>
              <a:t>Los </a:t>
            </a:r>
            <a:r>
              <a:rPr lang="en-US" sz="2400" dirty="0" err="1"/>
              <a:t>T</a:t>
            </a:r>
            <a:r>
              <a:rPr lang="en-US" sz="2400" dirty="0" err="1" smtClean="0"/>
              <a:t>res</a:t>
            </a:r>
            <a:r>
              <a:rPr lang="en-US" sz="2400" dirty="0" smtClean="0"/>
              <a:t> Brazos</a:t>
            </a:r>
          </a:p>
          <a:p>
            <a:pPr algn="just">
              <a:spcBef>
                <a:spcPts val="0"/>
              </a:spcBef>
              <a:buNone/>
            </a:pPr>
            <a:endParaRPr lang="en-US" sz="2400" dirty="0"/>
          </a:p>
          <a:p>
            <a:pPr algn="just">
              <a:spcBef>
                <a:spcPts val="0"/>
              </a:spcBef>
              <a:buNone/>
            </a:pPr>
            <a:r>
              <a:rPr lang="en-US" sz="2400" dirty="0" smtClean="0"/>
              <a:t>Santo Domingo Este</a:t>
            </a:r>
          </a:p>
          <a:p>
            <a:pPr algn="just">
              <a:spcBef>
                <a:spcPts val="0"/>
              </a:spcBef>
              <a:buNone/>
            </a:pPr>
            <a:endParaRPr lang="en-US" sz="2400" dirty="0" smtClean="0"/>
          </a:p>
          <a:p>
            <a:pPr algn="just">
              <a:spcBef>
                <a:spcPts val="0"/>
              </a:spcBef>
              <a:buNone/>
            </a:pPr>
            <a:endParaRPr lang="en-US" sz="2400" dirty="0"/>
          </a:p>
          <a:p>
            <a:pPr algn="just">
              <a:spcBef>
                <a:spcPts val="0"/>
              </a:spcBef>
              <a:buNone/>
            </a:pPr>
            <a:endParaRPr lang="en-US" sz="2400" dirty="0" smtClean="0"/>
          </a:p>
          <a:p>
            <a:pPr algn="just">
              <a:spcBef>
                <a:spcPts val="0"/>
              </a:spcBef>
              <a:buNone/>
            </a:pPr>
            <a:endParaRPr lang="en-US" sz="2400" dirty="0"/>
          </a:p>
          <a:p>
            <a:pPr algn="just">
              <a:spcBef>
                <a:spcPts val="0"/>
              </a:spcBef>
              <a:buNone/>
            </a:pPr>
            <a:endParaRPr lang="en-US" sz="2400" dirty="0" smtClean="0"/>
          </a:p>
          <a:p>
            <a:pPr algn="just">
              <a:spcBef>
                <a:spcPts val="0"/>
              </a:spcBef>
              <a:buNone/>
            </a:pPr>
            <a:endParaRPr lang="en-US" sz="2400" dirty="0"/>
          </a:p>
          <a:p>
            <a:pPr algn="just">
              <a:spcBef>
                <a:spcPts val="0"/>
              </a:spcBef>
              <a:buNone/>
            </a:pPr>
            <a:endParaRPr lang="en-US" sz="2400" dirty="0" smtClean="0"/>
          </a:p>
          <a:p>
            <a:pPr algn="just">
              <a:spcBef>
                <a:spcPts val="0"/>
              </a:spcBef>
              <a:buNone/>
            </a:pPr>
            <a:endParaRPr lang="en-US" sz="2400" dirty="0"/>
          </a:p>
          <a:p>
            <a:pPr algn="just">
              <a:spcBef>
                <a:spcPts val="0"/>
              </a:spcBef>
              <a:buNone/>
            </a:pPr>
            <a:r>
              <a:rPr lang="en-US" sz="2400" dirty="0" smtClean="0"/>
              <a:t>							Río </a:t>
            </a:r>
            <a:r>
              <a:rPr lang="en-US" sz="2400" dirty="0" err="1" smtClean="0"/>
              <a:t>Ozama</a:t>
            </a:r>
            <a:endParaRPr lang="en-US" sz="2400" dirty="0" smtClean="0"/>
          </a:p>
        </p:txBody>
      </p:sp>
      <p:pic>
        <p:nvPicPr>
          <p:cNvPr id="7" name="3 Imagen" descr="Logo PER.jpg"/>
          <p:cNvPicPr>
            <a:picLocks noChangeAspect="1"/>
          </p:cNvPicPr>
          <p:nvPr/>
        </p:nvPicPr>
        <p:blipFill>
          <a:blip r:embed="rId2" cstate="print"/>
          <a:stretch>
            <a:fillRect/>
          </a:stretch>
        </p:blipFill>
        <p:spPr>
          <a:xfrm>
            <a:off x="7812360" y="67404"/>
            <a:ext cx="1332210" cy="575514"/>
          </a:xfrm>
          <a:prstGeom prst="rect">
            <a:avLst/>
          </a:prstGeom>
        </p:spPr>
      </p:pic>
      <p:sp>
        <p:nvSpPr>
          <p:cNvPr id="5" name="Rectangle 6"/>
          <p:cNvSpPr/>
          <p:nvPr/>
        </p:nvSpPr>
        <p:spPr>
          <a:xfrm>
            <a:off x="0" y="0"/>
            <a:ext cx="9144000" cy="1079500"/>
          </a:xfrm>
          <a:prstGeom prst="rect">
            <a:avLst/>
          </a:prstGeom>
          <a:solidFill>
            <a:srgbClr val="0F5494"/>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 name="1 Título"/>
          <p:cNvSpPr>
            <a:spLocks noGrp="1"/>
          </p:cNvSpPr>
          <p:nvPr>
            <p:ph type="title"/>
          </p:nvPr>
        </p:nvSpPr>
        <p:spPr>
          <a:xfrm>
            <a:off x="0" y="0"/>
            <a:ext cx="9144000" cy="1008112"/>
          </a:xfrm>
          <a:noFill/>
        </p:spPr>
        <p:txBody>
          <a:bodyPr>
            <a:noAutofit/>
          </a:bodyPr>
          <a:lstStyle/>
          <a:p>
            <a:pPr marL="450850"/>
            <a:r>
              <a:rPr lang="en-US" sz="3600" dirty="0" smtClean="0">
                <a:solidFill>
                  <a:srgbClr val="FFFF00"/>
                </a:solidFill>
              </a:rPr>
              <a:t>CDEEE Energy Loss Reduction </a:t>
            </a:r>
            <a:r>
              <a:rPr lang="en-US" sz="3600" dirty="0" err="1" smtClean="0">
                <a:solidFill>
                  <a:srgbClr val="FFFF00"/>
                </a:solidFill>
              </a:rPr>
              <a:t>Programme</a:t>
            </a:r>
            <a:endParaRPr lang="en-GB" sz="3600" dirty="0">
              <a:solidFill>
                <a:srgbClr val="FFFF00"/>
              </a:solidFill>
            </a:endParaRPr>
          </a:p>
        </p:txBody>
      </p:sp>
      <p:pic>
        <p:nvPicPr>
          <p:cNvPr id="2051" name="Picture 3" descr="DSC0168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1840" y="1079500"/>
            <a:ext cx="6012730" cy="4512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4" descr="DSC0166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3758022"/>
            <a:ext cx="4139952" cy="3099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1165897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07504" y="1412776"/>
            <a:ext cx="8928546" cy="5445224"/>
          </a:xfrm>
        </p:spPr>
        <p:txBody>
          <a:bodyPr>
            <a:normAutofit/>
          </a:bodyPr>
          <a:lstStyle/>
          <a:p>
            <a:pPr lvl="0" algn="just">
              <a:spcBef>
                <a:spcPts val="600"/>
              </a:spcBef>
              <a:spcAft>
                <a:spcPts val="1200"/>
              </a:spcAft>
              <a:buNone/>
            </a:pPr>
            <a:r>
              <a:rPr lang="en-US" sz="2800" dirty="0" smtClean="0">
                <a:solidFill>
                  <a:srgbClr val="FF0000"/>
                </a:solidFill>
              </a:rPr>
              <a:t>What made the project right for blending?</a:t>
            </a:r>
          </a:p>
          <a:p>
            <a:pPr>
              <a:spcBef>
                <a:spcPts val="300"/>
              </a:spcBef>
              <a:spcAft>
                <a:spcPts val="300"/>
              </a:spcAft>
            </a:pPr>
            <a:r>
              <a:rPr lang="en-US" sz="2200" dirty="0" smtClean="0"/>
              <a:t>Project highly relevant: problems of the energy sector are a major obstacle to economic development, business climate, poverty reduction, and a major cause of public deficit. </a:t>
            </a:r>
            <a:endParaRPr lang="en-US" sz="2200" dirty="0"/>
          </a:p>
          <a:p>
            <a:pPr>
              <a:spcBef>
                <a:spcPts val="300"/>
              </a:spcBef>
              <a:spcAft>
                <a:spcPts val="300"/>
              </a:spcAft>
            </a:pPr>
            <a:r>
              <a:rPr lang="en-US" sz="2200" dirty="0" smtClean="0"/>
              <a:t>Limited fiscal space; grant always welcome, although representing less than 5% of the total.</a:t>
            </a:r>
          </a:p>
          <a:p>
            <a:pPr>
              <a:spcBef>
                <a:spcPts val="300"/>
              </a:spcBef>
              <a:spcAft>
                <a:spcPts val="300"/>
              </a:spcAft>
            </a:pPr>
            <a:r>
              <a:rPr lang="en-US" sz="2200" dirty="0" smtClean="0"/>
              <a:t>Having 4 major international partners (IDB, WB, EIB and EU) supporting the sector </a:t>
            </a:r>
            <a:r>
              <a:rPr lang="en-US" sz="2200" dirty="0" smtClean="0"/>
              <a:t>could </a:t>
            </a:r>
            <a:r>
              <a:rPr lang="en-US" sz="2200" dirty="0" smtClean="0"/>
              <a:t>be an opportunity for coordinated policy dialogue to advocate for reform.</a:t>
            </a:r>
          </a:p>
          <a:p>
            <a:pPr>
              <a:spcBef>
                <a:spcPts val="300"/>
              </a:spcBef>
              <a:spcAft>
                <a:spcPts val="300"/>
              </a:spcAft>
            </a:pPr>
            <a:r>
              <a:rPr lang="en-US" sz="2200" dirty="0"/>
              <a:t>T</a:t>
            </a:r>
            <a:r>
              <a:rPr lang="en-US" sz="2200" dirty="0" smtClean="0"/>
              <a:t>he feeder financed by CIF in a very poor area would not be dealt with soon by CDEEE and the EDEs since they are giving priority to more profitable areas.</a:t>
            </a:r>
          </a:p>
          <a:p>
            <a:pPr>
              <a:spcBef>
                <a:spcPts val="300"/>
              </a:spcBef>
              <a:spcAft>
                <a:spcPts val="300"/>
              </a:spcAft>
            </a:pPr>
            <a:r>
              <a:rPr lang="en-US" sz="2200" dirty="0" smtClean="0"/>
              <a:t>The project should have positive climate change mitigation.</a:t>
            </a:r>
          </a:p>
          <a:p>
            <a:pPr>
              <a:spcBef>
                <a:spcPts val="300"/>
              </a:spcBef>
              <a:spcAft>
                <a:spcPts val="300"/>
              </a:spcAft>
            </a:pPr>
            <a:endParaRPr lang="en-US" sz="2200" dirty="0" smtClean="0"/>
          </a:p>
          <a:p>
            <a:pPr marL="0" indent="0">
              <a:spcBef>
                <a:spcPts val="300"/>
              </a:spcBef>
              <a:spcAft>
                <a:spcPts val="300"/>
              </a:spcAft>
              <a:buNone/>
            </a:pPr>
            <a:endParaRPr lang="en-US" sz="2400" dirty="0" smtClean="0">
              <a:effectLst>
                <a:outerShdw blurRad="38100" dist="38100" dir="2700000" algn="tl">
                  <a:srgbClr val="000000">
                    <a:alpha val="43137"/>
                  </a:srgbClr>
                </a:outerShdw>
              </a:effectLst>
            </a:endParaRPr>
          </a:p>
          <a:p>
            <a:pPr marL="0" indent="0">
              <a:spcBef>
                <a:spcPts val="300"/>
              </a:spcBef>
              <a:spcAft>
                <a:spcPts val="300"/>
              </a:spcAft>
              <a:buNone/>
            </a:pPr>
            <a:endParaRPr lang="en-US" sz="2400" dirty="0" smtClean="0">
              <a:effectLst>
                <a:outerShdw blurRad="38100" dist="38100" dir="2700000" algn="tl">
                  <a:srgbClr val="000000">
                    <a:alpha val="43137"/>
                  </a:srgbClr>
                </a:outerShdw>
              </a:effectLst>
            </a:endParaRPr>
          </a:p>
        </p:txBody>
      </p:sp>
      <p:pic>
        <p:nvPicPr>
          <p:cNvPr id="7" name="3 Imagen" descr="Logo PER.jpg"/>
          <p:cNvPicPr>
            <a:picLocks noChangeAspect="1"/>
          </p:cNvPicPr>
          <p:nvPr/>
        </p:nvPicPr>
        <p:blipFill>
          <a:blip r:embed="rId2" cstate="print"/>
          <a:stretch>
            <a:fillRect/>
          </a:stretch>
        </p:blipFill>
        <p:spPr>
          <a:xfrm>
            <a:off x="7812360" y="67404"/>
            <a:ext cx="1332210" cy="575514"/>
          </a:xfrm>
          <a:prstGeom prst="rect">
            <a:avLst/>
          </a:prstGeom>
        </p:spPr>
      </p:pic>
      <p:sp>
        <p:nvSpPr>
          <p:cNvPr id="5" name="Rectangle 6"/>
          <p:cNvSpPr/>
          <p:nvPr/>
        </p:nvSpPr>
        <p:spPr>
          <a:xfrm>
            <a:off x="0" y="0"/>
            <a:ext cx="9144000" cy="1079500"/>
          </a:xfrm>
          <a:prstGeom prst="rect">
            <a:avLst/>
          </a:prstGeom>
          <a:solidFill>
            <a:srgbClr val="0F5494"/>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 name="1 Título"/>
          <p:cNvSpPr>
            <a:spLocks noGrp="1"/>
          </p:cNvSpPr>
          <p:nvPr>
            <p:ph type="title"/>
          </p:nvPr>
        </p:nvSpPr>
        <p:spPr>
          <a:xfrm>
            <a:off x="0" y="0"/>
            <a:ext cx="9144000" cy="1008112"/>
          </a:xfrm>
          <a:noFill/>
        </p:spPr>
        <p:txBody>
          <a:bodyPr>
            <a:noAutofit/>
          </a:bodyPr>
          <a:lstStyle/>
          <a:p>
            <a:pPr marL="450850"/>
            <a:r>
              <a:rPr lang="en-US" sz="3600" dirty="0">
                <a:solidFill>
                  <a:srgbClr val="FFFF00"/>
                </a:solidFill>
              </a:rPr>
              <a:t>CDEEE Energy Loss Reduction </a:t>
            </a:r>
            <a:r>
              <a:rPr lang="en-US" sz="3600" dirty="0" err="1">
                <a:solidFill>
                  <a:srgbClr val="FFFF00"/>
                </a:solidFill>
              </a:rPr>
              <a:t>Programme</a:t>
            </a:r>
            <a:endParaRPr lang="en-GB" sz="3600" dirty="0">
              <a:solidFill>
                <a:srgbClr val="FFFF00"/>
              </a:solidFill>
            </a:endParaRPr>
          </a:p>
        </p:txBody>
      </p:sp>
    </p:spTree>
    <p:extLst>
      <p:ext uri="{BB962C8B-B14F-4D97-AF65-F5344CB8AC3E}">
        <p14:creationId xmlns:p14="http://schemas.microsoft.com/office/powerpoint/2010/main" val="10630113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07504" y="1412776"/>
            <a:ext cx="8928546" cy="5445224"/>
          </a:xfrm>
        </p:spPr>
        <p:txBody>
          <a:bodyPr>
            <a:normAutofit/>
          </a:bodyPr>
          <a:lstStyle/>
          <a:p>
            <a:pPr lvl="0" algn="just">
              <a:spcBef>
                <a:spcPts val="600"/>
              </a:spcBef>
              <a:spcAft>
                <a:spcPts val="1200"/>
              </a:spcAft>
              <a:buNone/>
            </a:pPr>
            <a:r>
              <a:rPr lang="en-US" sz="2400" dirty="0" smtClean="0"/>
              <a:t>Lead financial institution: AFD</a:t>
            </a:r>
          </a:p>
          <a:p>
            <a:pPr lvl="0" algn="just">
              <a:spcBef>
                <a:spcPts val="600"/>
              </a:spcBef>
              <a:spcAft>
                <a:spcPts val="1200"/>
              </a:spcAft>
              <a:buNone/>
            </a:pPr>
            <a:r>
              <a:rPr lang="en-US" sz="2400" dirty="0" smtClean="0"/>
              <a:t>Partner country authority: Ministry of Finance</a:t>
            </a:r>
          </a:p>
          <a:p>
            <a:pPr lvl="0" algn="just">
              <a:spcBef>
                <a:spcPts val="600"/>
              </a:spcBef>
              <a:spcAft>
                <a:spcPts val="600"/>
              </a:spcAft>
              <a:buNone/>
            </a:pPr>
            <a:r>
              <a:rPr lang="en-US" sz="2400" dirty="0" smtClean="0"/>
              <a:t>Implementation entities: </a:t>
            </a:r>
          </a:p>
          <a:p>
            <a:pPr algn="just">
              <a:spcBef>
                <a:spcPts val="300"/>
              </a:spcBef>
              <a:spcAft>
                <a:spcPts val="300"/>
              </a:spcAft>
            </a:pPr>
            <a:r>
              <a:rPr lang="en-US" sz="2400" dirty="0" err="1" smtClean="0"/>
              <a:t>Instituto</a:t>
            </a:r>
            <a:r>
              <a:rPr lang="en-US" sz="2400" dirty="0" smtClean="0"/>
              <a:t> Nacional de Agua Potable y </a:t>
            </a:r>
            <a:r>
              <a:rPr lang="en-US" sz="2400" dirty="0" err="1" smtClean="0"/>
              <a:t>Alcantarillado</a:t>
            </a:r>
            <a:r>
              <a:rPr lang="en-US" sz="2400" dirty="0" smtClean="0"/>
              <a:t> (INAPA)</a:t>
            </a:r>
          </a:p>
          <a:p>
            <a:pPr algn="just">
              <a:spcBef>
                <a:spcPts val="300"/>
              </a:spcBef>
              <a:spcAft>
                <a:spcPts val="1200"/>
              </a:spcAft>
            </a:pPr>
            <a:r>
              <a:rPr lang="en-US" sz="2400" dirty="0" err="1" smtClean="0"/>
              <a:t>Corporación</a:t>
            </a:r>
            <a:r>
              <a:rPr lang="en-US" sz="2400" dirty="0" smtClean="0"/>
              <a:t> de Agua y </a:t>
            </a:r>
            <a:r>
              <a:rPr lang="en-US" sz="2400" dirty="0" err="1" smtClean="0"/>
              <a:t>Alcantarillado</a:t>
            </a:r>
            <a:r>
              <a:rPr lang="en-US" sz="2400" dirty="0" smtClean="0"/>
              <a:t> de Santiago (CORAASAN)</a:t>
            </a:r>
          </a:p>
          <a:p>
            <a:pPr lvl="0" algn="just">
              <a:spcBef>
                <a:spcPts val="600"/>
              </a:spcBef>
              <a:spcAft>
                <a:spcPts val="600"/>
              </a:spcAft>
              <a:buNone/>
            </a:pPr>
            <a:r>
              <a:rPr lang="en-US" sz="2400" dirty="0" smtClean="0"/>
              <a:t>Financing plan: 	</a:t>
            </a:r>
          </a:p>
          <a:p>
            <a:pPr algn="just">
              <a:spcBef>
                <a:spcPts val="300"/>
              </a:spcBef>
              <a:spcAft>
                <a:spcPts val="300"/>
              </a:spcAft>
            </a:pPr>
            <a:r>
              <a:rPr lang="en-US" sz="2400" dirty="0" smtClean="0"/>
              <a:t>AFD loan				45 M€</a:t>
            </a:r>
          </a:p>
          <a:p>
            <a:pPr algn="just">
              <a:spcBef>
                <a:spcPts val="300"/>
              </a:spcBef>
              <a:spcAft>
                <a:spcPts val="300"/>
              </a:spcAft>
            </a:pPr>
            <a:r>
              <a:rPr lang="en-US" sz="2400" dirty="0" smtClean="0"/>
              <a:t>French government loan		65 M€	</a:t>
            </a:r>
          </a:p>
          <a:p>
            <a:pPr algn="just">
              <a:spcBef>
                <a:spcPts val="300"/>
              </a:spcBef>
              <a:spcAft>
                <a:spcPts val="300"/>
              </a:spcAft>
            </a:pPr>
            <a:r>
              <a:rPr lang="en-US" sz="2400" dirty="0" smtClean="0"/>
              <a:t>National contribution	 	  9 M€</a:t>
            </a:r>
          </a:p>
          <a:p>
            <a:pPr algn="just">
              <a:spcBef>
                <a:spcPts val="300"/>
              </a:spcBef>
              <a:spcAft>
                <a:spcPts val="300"/>
              </a:spcAft>
            </a:pPr>
            <a:r>
              <a:rPr lang="en-US" sz="2400" dirty="0" smtClean="0"/>
              <a:t>CIF grant	                           	10 M€</a:t>
            </a:r>
          </a:p>
          <a:p>
            <a:pPr marL="0" indent="0" algn="just">
              <a:spcBef>
                <a:spcPts val="300"/>
              </a:spcBef>
              <a:spcAft>
                <a:spcPts val="300"/>
              </a:spcAft>
              <a:buNone/>
            </a:pPr>
            <a:r>
              <a:rPr lang="en-US" sz="2400" dirty="0" smtClean="0"/>
              <a:t>     Total	                         	           129 M€	</a:t>
            </a:r>
            <a:endParaRPr lang="en-US" sz="2400" dirty="0"/>
          </a:p>
        </p:txBody>
      </p:sp>
      <p:pic>
        <p:nvPicPr>
          <p:cNvPr id="7" name="3 Imagen" descr="Logo PER.jpg"/>
          <p:cNvPicPr>
            <a:picLocks noChangeAspect="1"/>
          </p:cNvPicPr>
          <p:nvPr/>
        </p:nvPicPr>
        <p:blipFill>
          <a:blip r:embed="rId2" cstate="print"/>
          <a:stretch>
            <a:fillRect/>
          </a:stretch>
        </p:blipFill>
        <p:spPr>
          <a:xfrm>
            <a:off x="7812360" y="67404"/>
            <a:ext cx="1332210" cy="575514"/>
          </a:xfrm>
          <a:prstGeom prst="rect">
            <a:avLst/>
          </a:prstGeom>
        </p:spPr>
      </p:pic>
      <p:sp>
        <p:nvSpPr>
          <p:cNvPr id="5" name="Rectangle 6"/>
          <p:cNvSpPr/>
          <p:nvPr/>
        </p:nvSpPr>
        <p:spPr>
          <a:xfrm>
            <a:off x="0" y="0"/>
            <a:ext cx="9144000" cy="1079500"/>
          </a:xfrm>
          <a:prstGeom prst="rect">
            <a:avLst/>
          </a:prstGeom>
          <a:solidFill>
            <a:srgbClr val="0F5494"/>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 name="1 Título"/>
          <p:cNvSpPr>
            <a:spLocks noGrp="1"/>
          </p:cNvSpPr>
          <p:nvPr>
            <p:ph type="title"/>
          </p:nvPr>
        </p:nvSpPr>
        <p:spPr>
          <a:xfrm>
            <a:off x="0" y="0"/>
            <a:ext cx="9144000" cy="1008112"/>
          </a:xfrm>
          <a:noFill/>
        </p:spPr>
        <p:txBody>
          <a:bodyPr>
            <a:noAutofit/>
          </a:bodyPr>
          <a:lstStyle/>
          <a:p>
            <a:pPr marL="450850"/>
            <a:r>
              <a:rPr lang="en-US" sz="3600" dirty="0">
                <a:solidFill>
                  <a:srgbClr val="FFFF00"/>
                </a:solidFill>
              </a:rPr>
              <a:t>Support to the </a:t>
            </a:r>
            <a:r>
              <a:rPr lang="en-US" sz="3600" dirty="0" smtClean="0">
                <a:solidFill>
                  <a:srgbClr val="FFFF00"/>
                </a:solidFill>
              </a:rPr>
              <a:t>Investment </a:t>
            </a:r>
            <a:r>
              <a:rPr lang="en-US" sz="3600" dirty="0" err="1" smtClean="0">
                <a:solidFill>
                  <a:srgbClr val="FFFF00"/>
                </a:solidFill>
              </a:rPr>
              <a:t>Programmes</a:t>
            </a:r>
            <a:r>
              <a:rPr lang="en-US" sz="3600" dirty="0" smtClean="0">
                <a:solidFill>
                  <a:srgbClr val="FFFF00"/>
                </a:solidFill>
              </a:rPr>
              <a:t> </a:t>
            </a:r>
            <a:br>
              <a:rPr lang="en-US" sz="3600" dirty="0" smtClean="0">
                <a:solidFill>
                  <a:srgbClr val="FFFF00"/>
                </a:solidFill>
              </a:rPr>
            </a:br>
            <a:r>
              <a:rPr lang="en-US" sz="3600" dirty="0" smtClean="0">
                <a:solidFill>
                  <a:srgbClr val="FFFF00"/>
                </a:solidFill>
              </a:rPr>
              <a:t>of </a:t>
            </a:r>
            <a:r>
              <a:rPr lang="en-US" sz="3600" dirty="0">
                <a:solidFill>
                  <a:srgbClr val="FFFF00"/>
                </a:solidFill>
              </a:rPr>
              <a:t>INAPA and CORAASAN</a:t>
            </a:r>
            <a:endParaRPr lang="en-GB" sz="3600" dirty="0">
              <a:solidFill>
                <a:srgbClr val="FFFF00"/>
              </a:solidFill>
            </a:endParaRPr>
          </a:p>
        </p:txBody>
      </p:sp>
      <p:pic>
        <p:nvPicPr>
          <p:cNvPr id="6" name="Picture 6"/>
          <p:cNvPicPr>
            <a:picLocks noChangeAspect="1" noChangeArrowheads="1"/>
          </p:cNvPicPr>
          <p:nvPr/>
        </p:nvPicPr>
        <p:blipFill>
          <a:blip r:embed="rId3" cstate="print"/>
          <a:srcRect/>
          <a:stretch>
            <a:fillRect/>
          </a:stretch>
        </p:blipFill>
        <p:spPr bwMode="auto">
          <a:xfrm>
            <a:off x="7900988" y="5661025"/>
            <a:ext cx="1135062" cy="1135063"/>
          </a:xfrm>
          <a:prstGeom prst="rect">
            <a:avLst/>
          </a:prstGeom>
          <a:noFill/>
          <a:ln w="9525" algn="ctr">
            <a:noFill/>
            <a:miter lim="800000"/>
            <a:headEnd/>
            <a:tailEnd/>
          </a:ln>
          <a:effec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07504" y="1412776"/>
            <a:ext cx="8928546" cy="5445224"/>
          </a:xfrm>
        </p:spPr>
        <p:txBody>
          <a:bodyPr>
            <a:noAutofit/>
          </a:bodyPr>
          <a:lstStyle/>
          <a:p>
            <a:pPr marL="0" indent="0">
              <a:spcBef>
                <a:spcPts val="300"/>
              </a:spcBef>
              <a:spcAft>
                <a:spcPts val="300"/>
              </a:spcAft>
              <a:buNone/>
            </a:pPr>
            <a:r>
              <a:rPr lang="en-US" sz="2800" dirty="0" smtClean="0">
                <a:solidFill>
                  <a:srgbClr val="FF0000"/>
                </a:solidFill>
              </a:rPr>
              <a:t>How </a:t>
            </a:r>
            <a:r>
              <a:rPr lang="en-US" sz="2800" dirty="0">
                <a:solidFill>
                  <a:srgbClr val="FF0000"/>
                </a:solidFill>
              </a:rPr>
              <a:t>did we decide on the size of the grant (level of </a:t>
            </a:r>
            <a:r>
              <a:rPr lang="en-US" sz="2800" dirty="0" err="1">
                <a:solidFill>
                  <a:srgbClr val="FF0000"/>
                </a:solidFill>
              </a:rPr>
              <a:t>concessionality</a:t>
            </a:r>
            <a:r>
              <a:rPr lang="en-US" sz="2800" dirty="0">
                <a:solidFill>
                  <a:srgbClr val="FF0000"/>
                </a:solidFill>
              </a:rPr>
              <a:t>)?</a:t>
            </a:r>
          </a:p>
          <a:p>
            <a:pPr lvl="0">
              <a:spcBef>
                <a:spcPts val="300"/>
              </a:spcBef>
              <a:spcAft>
                <a:spcPts val="300"/>
              </a:spcAft>
            </a:pPr>
            <a:r>
              <a:rPr lang="en-US" sz="2200" dirty="0">
                <a:solidFill>
                  <a:prstClr val="black"/>
                </a:solidFill>
              </a:rPr>
              <a:t>It was "agreed" between EU and EIB to request for about 10 M€. The EU delegation suggested that the CIF funds feeders in poor areas and EIB identified one large area matching with the budget</a:t>
            </a:r>
            <a:r>
              <a:rPr lang="en-US" sz="2200" dirty="0" smtClean="0">
                <a:solidFill>
                  <a:prstClr val="black"/>
                </a:solidFill>
              </a:rPr>
              <a:t>.</a:t>
            </a:r>
          </a:p>
          <a:p>
            <a:pPr lvl="0">
              <a:spcBef>
                <a:spcPts val="300"/>
              </a:spcBef>
              <a:spcAft>
                <a:spcPts val="300"/>
              </a:spcAft>
            </a:pPr>
            <a:r>
              <a:rPr lang="en-US" sz="2200" dirty="0">
                <a:solidFill>
                  <a:prstClr val="black"/>
                </a:solidFill>
              </a:rPr>
              <a:t>The economic benefit of the associated investments was evaluated on the basis of the power interruptions that will be avoided valued at the estimated social cost of power cuts. This results in an </a:t>
            </a:r>
            <a:r>
              <a:rPr lang="en-US" sz="2200" dirty="0" smtClean="0">
                <a:solidFill>
                  <a:prstClr val="black"/>
                </a:solidFill>
              </a:rPr>
              <a:t>EIRR </a:t>
            </a:r>
            <a:r>
              <a:rPr lang="en-US" sz="2200" dirty="0">
                <a:solidFill>
                  <a:prstClr val="black"/>
                </a:solidFill>
              </a:rPr>
              <a:t>of 27%. The financial benefit is calculated on the basis of the additional revenues </a:t>
            </a:r>
            <a:r>
              <a:rPr lang="en-US" sz="2200" dirty="0" smtClean="0">
                <a:solidFill>
                  <a:prstClr val="black"/>
                </a:solidFill>
              </a:rPr>
              <a:t>coming </a:t>
            </a:r>
            <a:r>
              <a:rPr lang="en-US" sz="2200" dirty="0">
                <a:solidFill>
                  <a:prstClr val="black"/>
                </a:solidFill>
              </a:rPr>
              <a:t>from the improvement of the Cash Recovery Index. The associated </a:t>
            </a:r>
            <a:r>
              <a:rPr lang="en-US" sz="2200" dirty="0" smtClean="0">
                <a:solidFill>
                  <a:prstClr val="black"/>
                </a:solidFill>
              </a:rPr>
              <a:t>FIRR </a:t>
            </a:r>
            <a:r>
              <a:rPr lang="en-US" sz="2200" dirty="0">
                <a:solidFill>
                  <a:prstClr val="black"/>
                </a:solidFill>
              </a:rPr>
              <a:t>is estimated at 15</a:t>
            </a:r>
            <a:r>
              <a:rPr lang="en-US" sz="2200" dirty="0" smtClean="0">
                <a:solidFill>
                  <a:prstClr val="black"/>
                </a:solidFill>
              </a:rPr>
              <a:t>%.</a:t>
            </a:r>
          </a:p>
        </p:txBody>
      </p:sp>
      <p:pic>
        <p:nvPicPr>
          <p:cNvPr id="7" name="3 Imagen" descr="Logo PER.jpg"/>
          <p:cNvPicPr>
            <a:picLocks noChangeAspect="1"/>
          </p:cNvPicPr>
          <p:nvPr/>
        </p:nvPicPr>
        <p:blipFill>
          <a:blip r:embed="rId2" cstate="print"/>
          <a:stretch>
            <a:fillRect/>
          </a:stretch>
        </p:blipFill>
        <p:spPr>
          <a:xfrm>
            <a:off x="7812360" y="67404"/>
            <a:ext cx="1332210" cy="575514"/>
          </a:xfrm>
          <a:prstGeom prst="rect">
            <a:avLst/>
          </a:prstGeom>
        </p:spPr>
      </p:pic>
      <p:sp>
        <p:nvSpPr>
          <p:cNvPr id="5" name="Rectangle 6"/>
          <p:cNvSpPr/>
          <p:nvPr/>
        </p:nvSpPr>
        <p:spPr>
          <a:xfrm>
            <a:off x="0" y="0"/>
            <a:ext cx="9144000" cy="1079500"/>
          </a:xfrm>
          <a:prstGeom prst="rect">
            <a:avLst/>
          </a:prstGeom>
          <a:solidFill>
            <a:srgbClr val="0F5494"/>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 name="1 Título"/>
          <p:cNvSpPr>
            <a:spLocks noGrp="1"/>
          </p:cNvSpPr>
          <p:nvPr>
            <p:ph type="title"/>
          </p:nvPr>
        </p:nvSpPr>
        <p:spPr>
          <a:xfrm>
            <a:off x="0" y="0"/>
            <a:ext cx="9144000" cy="1008112"/>
          </a:xfrm>
          <a:noFill/>
        </p:spPr>
        <p:txBody>
          <a:bodyPr>
            <a:noAutofit/>
          </a:bodyPr>
          <a:lstStyle/>
          <a:p>
            <a:pPr marL="450850"/>
            <a:r>
              <a:rPr lang="en-US" sz="3600" dirty="0">
                <a:solidFill>
                  <a:srgbClr val="FFFF00"/>
                </a:solidFill>
              </a:rPr>
              <a:t>CDEEE Energy Loss Reduction </a:t>
            </a:r>
            <a:r>
              <a:rPr lang="en-US" sz="3600" dirty="0" err="1">
                <a:solidFill>
                  <a:srgbClr val="FFFF00"/>
                </a:solidFill>
              </a:rPr>
              <a:t>Programme</a:t>
            </a:r>
            <a:endParaRPr lang="en-GB" sz="3600" dirty="0">
              <a:solidFill>
                <a:srgbClr val="FFFF00"/>
              </a:solidFill>
            </a:endParaRPr>
          </a:p>
        </p:txBody>
      </p:sp>
    </p:spTree>
    <p:extLst>
      <p:ext uri="{BB962C8B-B14F-4D97-AF65-F5344CB8AC3E}">
        <p14:creationId xmlns:p14="http://schemas.microsoft.com/office/powerpoint/2010/main" val="160070658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07504" y="1412776"/>
            <a:ext cx="8928546" cy="5445224"/>
          </a:xfrm>
        </p:spPr>
        <p:txBody>
          <a:bodyPr>
            <a:noAutofit/>
          </a:bodyPr>
          <a:lstStyle/>
          <a:p>
            <a:pPr marL="0" lvl="0" indent="0">
              <a:spcBef>
                <a:spcPts val="300"/>
              </a:spcBef>
              <a:spcAft>
                <a:spcPts val="300"/>
              </a:spcAft>
              <a:buNone/>
            </a:pPr>
            <a:r>
              <a:rPr lang="en-US" sz="2800" dirty="0" smtClean="0">
                <a:solidFill>
                  <a:srgbClr val="FF0000"/>
                </a:solidFill>
              </a:rPr>
              <a:t>What concrete results do we expect and what are the risk that they will not arise?</a:t>
            </a:r>
            <a:endParaRPr lang="en-US" sz="2800" dirty="0">
              <a:solidFill>
                <a:srgbClr val="FF0000"/>
              </a:solidFill>
            </a:endParaRPr>
          </a:p>
          <a:p>
            <a:pPr>
              <a:spcBef>
                <a:spcPts val="300"/>
              </a:spcBef>
              <a:spcAft>
                <a:spcPts val="300"/>
              </a:spcAft>
            </a:pPr>
            <a:r>
              <a:rPr lang="en-US" sz="2200" dirty="0">
                <a:solidFill>
                  <a:prstClr val="black"/>
                </a:solidFill>
              </a:rPr>
              <a:t>The </a:t>
            </a:r>
            <a:r>
              <a:rPr lang="en-US" sz="2200" dirty="0" smtClean="0">
                <a:solidFill>
                  <a:prstClr val="black"/>
                </a:solidFill>
              </a:rPr>
              <a:t>expected results are: installed or upgraded electricity transmission and distribution lines</a:t>
            </a:r>
            <a:r>
              <a:rPr lang="en-US" sz="2200" dirty="0">
                <a:solidFill>
                  <a:prstClr val="black"/>
                </a:solidFill>
              </a:rPr>
              <a:t>, </a:t>
            </a:r>
            <a:r>
              <a:rPr lang="en-US" sz="2200" dirty="0" smtClean="0">
                <a:solidFill>
                  <a:prstClr val="black"/>
                </a:solidFill>
              </a:rPr>
              <a:t>reduction of losses and reduction of consumption, efficient </a:t>
            </a:r>
            <a:r>
              <a:rPr lang="en-US" sz="2200" dirty="0">
                <a:solidFill>
                  <a:prstClr val="black"/>
                </a:solidFill>
              </a:rPr>
              <a:t>operation </a:t>
            </a:r>
            <a:r>
              <a:rPr lang="en-US" sz="2200" dirty="0" smtClean="0">
                <a:solidFill>
                  <a:prstClr val="black"/>
                </a:solidFill>
              </a:rPr>
              <a:t>and financial </a:t>
            </a:r>
            <a:r>
              <a:rPr lang="en-US" sz="2200" dirty="0">
                <a:solidFill>
                  <a:prstClr val="black"/>
                </a:solidFill>
              </a:rPr>
              <a:t>sustainability of </a:t>
            </a:r>
            <a:r>
              <a:rPr lang="en-US" sz="2200" dirty="0" smtClean="0">
                <a:solidFill>
                  <a:prstClr val="black"/>
                </a:solidFill>
              </a:rPr>
              <a:t>EDEs </a:t>
            </a:r>
            <a:r>
              <a:rPr lang="en-US" sz="2200" dirty="0">
                <a:solidFill>
                  <a:prstClr val="black"/>
                </a:solidFill>
              </a:rPr>
              <a:t>and possibly </a:t>
            </a:r>
            <a:r>
              <a:rPr lang="en-US" sz="2200" dirty="0" smtClean="0">
                <a:solidFill>
                  <a:prstClr val="black"/>
                </a:solidFill>
              </a:rPr>
              <a:t>reforms </a:t>
            </a:r>
            <a:r>
              <a:rPr lang="en-US" sz="2200" dirty="0">
                <a:solidFill>
                  <a:prstClr val="black"/>
                </a:solidFill>
              </a:rPr>
              <a:t>in the </a:t>
            </a:r>
            <a:r>
              <a:rPr lang="en-US" sz="2200" dirty="0" smtClean="0">
                <a:solidFill>
                  <a:prstClr val="black"/>
                </a:solidFill>
              </a:rPr>
              <a:t>energy </a:t>
            </a:r>
            <a:r>
              <a:rPr lang="en-US" sz="2200" dirty="0">
                <a:solidFill>
                  <a:prstClr val="black"/>
                </a:solidFill>
              </a:rPr>
              <a:t>sector</a:t>
            </a:r>
            <a:r>
              <a:rPr lang="en-US" sz="2200" dirty="0" smtClean="0">
                <a:solidFill>
                  <a:prstClr val="black"/>
                </a:solidFill>
              </a:rPr>
              <a:t>.</a:t>
            </a:r>
          </a:p>
          <a:p>
            <a:pPr>
              <a:spcBef>
                <a:spcPts val="300"/>
              </a:spcBef>
              <a:spcAft>
                <a:spcPts val="300"/>
              </a:spcAft>
            </a:pPr>
            <a:r>
              <a:rPr lang="en-US" sz="2200" dirty="0" smtClean="0">
                <a:solidFill>
                  <a:prstClr val="black"/>
                </a:solidFill>
              </a:rPr>
              <a:t>Risk on the financial set-up: government not committed yet to take the EIB loan, i.e. to include it in its mid-year 2015 budget revision, CIF deadline (September 2015).</a:t>
            </a:r>
            <a:endParaRPr lang="en-US" sz="2200" dirty="0">
              <a:solidFill>
                <a:prstClr val="black"/>
              </a:solidFill>
            </a:endParaRPr>
          </a:p>
          <a:p>
            <a:pPr lvl="0">
              <a:spcBef>
                <a:spcPts val="300"/>
              </a:spcBef>
              <a:spcAft>
                <a:spcPts val="300"/>
              </a:spcAft>
            </a:pPr>
            <a:r>
              <a:rPr lang="en-US" sz="2200" dirty="0" smtClean="0">
                <a:solidFill>
                  <a:prstClr val="black"/>
                </a:solidFill>
              </a:rPr>
              <a:t>Social risk for the CIF component due to the difficult social situation in this neighborhood (poverty, insecurity, low education level, low social organization), with an extra-challenge for the outcomes of the project. To be mitigated by strong accompanying measures.</a:t>
            </a:r>
            <a:endParaRPr lang="en-US" sz="2200" dirty="0" smtClean="0">
              <a:effectLst>
                <a:outerShdw blurRad="38100" dist="38100" dir="2700000" algn="tl">
                  <a:srgbClr val="000000">
                    <a:alpha val="43137"/>
                  </a:srgbClr>
                </a:outerShdw>
              </a:effectLst>
            </a:endParaRPr>
          </a:p>
        </p:txBody>
      </p:sp>
      <p:pic>
        <p:nvPicPr>
          <p:cNvPr id="7" name="3 Imagen" descr="Logo PER.jpg"/>
          <p:cNvPicPr>
            <a:picLocks noChangeAspect="1"/>
          </p:cNvPicPr>
          <p:nvPr/>
        </p:nvPicPr>
        <p:blipFill>
          <a:blip r:embed="rId2" cstate="print"/>
          <a:stretch>
            <a:fillRect/>
          </a:stretch>
        </p:blipFill>
        <p:spPr>
          <a:xfrm>
            <a:off x="7812360" y="67404"/>
            <a:ext cx="1332210" cy="575514"/>
          </a:xfrm>
          <a:prstGeom prst="rect">
            <a:avLst/>
          </a:prstGeom>
        </p:spPr>
      </p:pic>
      <p:sp>
        <p:nvSpPr>
          <p:cNvPr id="5" name="Rectangle 6"/>
          <p:cNvSpPr/>
          <p:nvPr/>
        </p:nvSpPr>
        <p:spPr>
          <a:xfrm>
            <a:off x="0" y="0"/>
            <a:ext cx="9144000" cy="1079500"/>
          </a:xfrm>
          <a:prstGeom prst="rect">
            <a:avLst/>
          </a:prstGeom>
          <a:solidFill>
            <a:srgbClr val="0F5494"/>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 name="1 Título"/>
          <p:cNvSpPr>
            <a:spLocks noGrp="1"/>
          </p:cNvSpPr>
          <p:nvPr>
            <p:ph type="title"/>
          </p:nvPr>
        </p:nvSpPr>
        <p:spPr>
          <a:xfrm>
            <a:off x="0" y="0"/>
            <a:ext cx="9144000" cy="1008112"/>
          </a:xfrm>
          <a:noFill/>
        </p:spPr>
        <p:txBody>
          <a:bodyPr>
            <a:noAutofit/>
          </a:bodyPr>
          <a:lstStyle/>
          <a:p>
            <a:pPr marL="450850"/>
            <a:r>
              <a:rPr lang="en-US" sz="3600" dirty="0">
                <a:solidFill>
                  <a:srgbClr val="FFFF00"/>
                </a:solidFill>
              </a:rPr>
              <a:t>CDEEE Energy Loss Reduction </a:t>
            </a:r>
            <a:r>
              <a:rPr lang="en-US" sz="3600" dirty="0" err="1">
                <a:solidFill>
                  <a:srgbClr val="FFFF00"/>
                </a:solidFill>
              </a:rPr>
              <a:t>Programme</a:t>
            </a:r>
            <a:endParaRPr lang="en-GB" sz="3600" dirty="0">
              <a:solidFill>
                <a:srgbClr val="FFFF00"/>
              </a:solidFill>
            </a:endParaRPr>
          </a:p>
        </p:txBody>
      </p:sp>
    </p:spTree>
    <p:extLst>
      <p:ext uri="{BB962C8B-B14F-4D97-AF65-F5344CB8AC3E}">
        <p14:creationId xmlns:p14="http://schemas.microsoft.com/office/powerpoint/2010/main" val="16287410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07504" y="1412776"/>
            <a:ext cx="8928546" cy="5445224"/>
          </a:xfrm>
        </p:spPr>
        <p:txBody>
          <a:bodyPr>
            <a:normAutofit/>
          </a:bodyPr>
          <a:lstStyle/>
          <a:p>
            <a:pPr lvl="0" algn="just">
              <a:spcBef>
                <a:spcPts val="600"/>
              </a:spcBef>
              <a:spcAft>
                <a:spcPts val="1200"/>
              </a:spcAft>
              <a:buNone/>
            </a:pPr>
            <a:r>
              <a:rPr lang="en-US" sz="3000" dirty="0"/>
              <a:t>Main objectives of the project:</a:t>
            </a:r>
          </a:p>
          <a:p>
            <a:pPr>
              <a:spcBef>
                <a:spcPts val="300"/>
              </a:spcBef>
              <a:spcAft>
                <a:spcPts val="300"/>
              </a:spcAft>
            </a:pPr>
            <a:r>
              <a:rPr lang="en-US" sz="2400" dirty="0" smtClean="0"/>
              <a:t>Increase the efficiency of water services.</a:t>
            </a:r>
          </a:p>
          <a:p>
            <a:pPr>
              <a:spcBef>
                <a:spcPts val="300"/>
              </a:spcBef>
              <a:spcAft>
                <a:spcPts val="300"/>
              </a:spcAft>
            </a:pPr>
            <a:r>
              <a:rPr lang="en-US" sz="2400" dirty="0" smtClean="0"/>
              <a:t>Reduce wastewater discharges into the environment.</a:t>
            </a:r>
          </a:p>
          <a:p>
            <a:pPr>
              <a:spcBef>
                <a:spcPts val="300"/>
              </a:spcBef>
              <a:spcAft>
                <a:spcPts val="300"/>
              </a:spcAft>
            </a:pPr>
            <a:r>
              <a:rPr lang="en-US" sz="2400" dirty="0" smtClean="0"/>
              <a:t>Improve INAPA and CORAASAN's financial sustainability.</a:t>
            </a:r>
            <a:endParaRPr lang="en-US" sz="2400" dirty="0"/>
          </a:p>
          <a:p>
            <a:pPr marL="0" indent="0" algn="just">
              <a:spcBef>
                <a:spcPts val="300"/>
              </a:spcBef>
              <a:spcAft>
                <a:spcPts val="300"/>
              </a:spcAft>
              <a:buNone/>
            </a:pPr>
            <a:r>
              <a:rPr lang="en-US" sz="2400" dirty="0" smtClean="0"/>
              <a:t>	</a:t>
            </a:r>
            <a:endParaRPr lang="en-US" sz="2400" dirty="0"/>
          </a:p>
        </p:txBody>
      </p:sp>
      <p:pic>
        <p:nvPicPr>
          <p:cNvPr id="7" name="3 Imagen" descr="Logo PER.jpg"/>
          <p:cNvPicPr>
            <a:picLocks noChangeAspect="1"/>
          </p:cNvPicPr>
          <p:nvPr/>
        </p:nvPicPr>
        <p:blipFill>
          <a:blip r:embed="rId2" cstate="print"/>
          <a:stretch>
            <a:fillRect/>
          </a:stretch>
        </p:blipFill>
        <p:spPr>
          <a:xfrm>
            <a:off x="7812360" y="67404"/>
            <a:ext cx="1332210" cy="575514"/>
          </a:xfrm>
          <a:prstGeom prst="rect">
            <a:avLst/>
          </a:prstGeom>
        </p:spPr>
      </p:pic>
      <p:sp>
        <p:nvSpPr>
          <p:cNvPr id="5" name="Rectangle 6"/>
          <p:cNvSpPr/>
          <p:nvPr/>
        </p:nvSpPr>
        <p:spPr>
          <a:xfrm>
            <a:off x="0" y="0"/>
            <a:ext cx="9144000" cy="1079500"/>
          </a:xfrm>
          <a:prstGeom prst="rect">
            <a:avLst/>
          </a:prstGeom>
          <a:solidFill>
            <a:srgbClr val="0F5494"/>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 name="1 Título"/>
          <p:cNvSpPr>
            <a:spLocks noGrp="1"/>
          </p:cNvSpPr>
          <p:nvPr>
            <p:ph type="title"/>
          </p:nvPr>
        </p:nvSpPr>
        <p:spPr>
          <a:xfrm>
            <a:off x="0" y="0"/>
            <a:ext cx="9144000" cy="1008112"/>
          </a:xfrm>
          <a:noFill/>
        </p:spPr>
        <p:txBody>
          <a:bodyPr>
            <a:noAutofit/>
          </a:bodyPr>
          <a:lstStyle/>
          <a:p>
            <a:pPr marL="450850"/>
            <a:r>
              <a:rPr lang="en-US" sz="3600" dirty="0">
                <a:solidFill>
                  <a:srgbClr val="FFFF00"/>
                </a:solidFill>
              </a:rPr>
              <a:t>Support to the Investment </a:t>
            </a:r>
            <a:r>
              <a:rPr lang="en-US" sz="3600" dirty="0" err="1">
                <a:solidFill>
                  <a:srgbClr val="FFFF00"/>
                </a:solidFill>
              </a:rPr>
              <a:t>Programmes</a:t>
            </a:r>
            <a:r>
              <a:rPr lang="en-US" sz="3600" dirty="0">
                <a:solidFill>
                  <a:srgbClr val="FFFF00"/>
                </a:solidFill>
              </a:rPr>
              <a:t> </a:t>
            </a:r>
            <a:br>
              <a:rPr lang="en-US" sz="3600" dirty="0">
                <a:solidFill>
                  <a:srgbClr val="FFFF00"/>
                </a:solidFill>
              </a:rPr>
            </a:br>
            <a:r>
              <a:rPr lang="en-US" sz="3600" dirty="0">
                <a:solidFill>
                  <a:srgbClr val="FFFF00"/>
                </a:solidFill>
              </a:rPr>
              <a:t>of INAPA and CORAASAN</a:t>
            </a:r>
            <a:endParaRPr lang="en-GB" sz="3600" dirty="0">
              <a:solidFill>
                <a:srgbClr val="FFFF00"/>
              </a:solidFill>
            </a:endParaRPr>
          </a:p>
        </p:txBody>
      </p:sp>
      <p:pic>
        <p:nvPicPr>
          <p:cNvPr id="6" name="Picture 6"/>
          <p:cNvPicPr>
            <a:picLocks noChangeAspect="1" noChangeArrowheads="1"/>
          </p:cNvPicPr>
          <p:nvPr/>
        </p:nvPicPr>
        <p:blipFill>
          <a:blip r:embed="rId3" cstate="print"/>
          <a:srcRect/>
          <a:stretch>
            <a:fillRect/>
          </a:stretch>
        </p:blipFill>
        <p:spPr bwMode="auto">
          <a:xfrm>
            <a:off x="7900988" y="5661025"/>
            <a:ext cx="1135062" cy="1135063"/>
          </a:xfrm>
          <a:prstGeom prst="rect">
            <a:avLst/>
          </a:prstGeom>
          <a:noFill/>
          <a:ln w="9525" algn="ctr">
            <a:noFill/>
            <a:miter lim="800000"/>
            <a:headEnd/>
            <a:tailEnd/>
          </a:ln>
          <a:effectLst/>
        </p:spPr>
      </p:pic>
    </p:spTree>
    <p:extLst>
      <p:ext uri="{BB962C8B-B14F-4D97-AF65-F5344CB8AC3E}">
        <p14:creationId xmlns:p14="http://schemas.microsoft.com/office/powerpoint/2010/main" val="24311567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07504" y="1412776"/>
            <a:ext cx="8928546" cy="5445224"/>
          </a:xfrm>
        </p:spPr>
        <p:txBody>
          <a:bodyPr>
            <a:normAutofit/>
          </a:bodyPr>
          <a:lstStyle/>
          <a:p>
            <a:pPr lvl="0" algn="just">
              <a:spcBef>
                <a:spcPts val="600"/>
              </a:spcBef>
              <a:spcAft>
                <a:spcPts val="1200"/>
              </a:spcAft>
              <a:buNone/>
            </a:pPr>
            <a:r>
              <a:rPr lang="en-US" dirty="0" smtClean="0"/>
              <a:t>INAPA: Investment and capacity building </a:t>
            </a:r>
          </a:p>
          <a:p>
            <a:pPr>
              <a:spcBef>
                <a:spcPts val="300"/>
              </a:spcBef>
              <a:spcAft>
                <a:spcPts val="300"/>
              </a:spcAft>
            </a:pPr>
            <a:r>
              <a:rPr lang="en-US" sz="2400" dirty="0" smtClean="0"/>
              <a:t>Design and construction of sewerage networks and wastewater treatment plants in 6 towns</a:t>
            </a:r>
          </a:p>
          <a:p>
            <a:pPr>
              <a:spcBef>
                <a:spcPts val="300"/>
              </a:spcBef>
              <a:spcAft>
                <a:spcPts val="300"/>
              </a:spcAft>
            </a:pPr>
            <a:r>
              <a:rPr lang="en-US" sz="2400" dirty="0"/>
              <a:t>Improvement of water network efficiency in 1 </a:t>
            </a:r>
            <a:r>
              <a:rPr lang="en-US" sz="2400" dirty="0" smtClean="0"/>
              <a:t>town</a:t>
            </a:r>
            <a:endParaRPr lang="en-US" sz="2400" dirty="0"/>
          </a:p>
        </p:txBody>
      </p:sp>
      <p:pic>
        <p:nvPicPr>
          <p:cNvPr id="7" name="3 Imagen" descr="Logo PER.jpg"/>
          <p:cNvPicPr>
            <a:picLocks noChangeAspect="1"/>
          </p:cNvPicPr>
          <p:nvPr/>
        </p:nvPicPr>
        <p:blipFill>
          <a:blip r:embed="rId2" cstate="print"/>
          <a:stretch>
            <a:fillRect/>
          </a:stretch>
        </p:blipFill>
        <p:spPr>
          <a:xfrm>
            <a:off x="7812360" y="67404"/>
            <a:ext cx="1332210" cy="575514"/>
          </a:xfrm>
          <a:prstGeom prst="rect">
            <a:avLst/>
          </a:prstGeom>
        </p:spPr>
      </p:pic>
      <p:sp>
        <p:nvSpPr>
          <p:cNvPr id="5" name="Rectangle 6"/>
          <p:cNvSpPr/>
          <p:nvPr/>
        </p:nvSpPr>
        <p:spPr>
          <a:xfrm>
            <a:off x="0" y="0"/>
            <a:ext cx="9144000" cy="1079500"/>
          </a:xfrm>
          <a:prstGeom prst="rect">
            <a:avLst/>
          </a:prstGeom>
          <a:solidFill>
            <a:srgbClr val="0F5494"/>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 name="1 Título"/>
          <p:cNvSpPr>
            <a:spLocks noGrp="1"/>
          </p:cNvSpPr>
          <p:nvPr>
            <p:ph type="title"/>
          </p:nvPr>
        </p:nvSpPr>
        <p:spPr>
          <a:xfrm>
            <a:off x="0" y="0"/>
            <a:ext cx="9144000" cy="1008112"/>
          </a:xfrm>
          <a:noFill/>
        </p:spPr>
        <p:txBody>
          <a:bodyPr>
            <a:noAutofit/>
          </a:bodyPr>
          <a:lstStyle/>
          <a:p>
            <a:pPr marL="450850"/>
            <a:r>
              <a:rPr lang="en-US" sz="3600" dirty="0">
                <a:solidFill>
                  <a:srgbClr val="FFFF00"/>
                </a:solidFill>
              </a:rPr>
              <a:t>Support to the </a:t>
            </a:r>
            <a:r>
              <a:rPr lang="en-US" sz="3600" dirty="0" smtClean="0">
                <a:solidFill>
                  <a:srgbClr val="FFFF00"/>
                </a:solidFill>
              </a:rPr>
              <a:t>Investment </a:t>
            </a:r>
            <a:r>
              <a:rPr lang="en-US" sz="3600" dirty="0" err="1" smtClean="0">
                <a:solidFill>
                  <a:srgbClr val="FFFF00"/>
                </a:solidFill>
              </a:rPr>
              <a:t>Programmes</a:t>
            </a:r>
            <a:r>
              <a:rPr lang="en-US" sz="3600" dirty="0" smtClean="0">
                <a:solidFill>
                  <a:srgbClr val="FFFF00"/>
                </a:solidFill>
              </a:rPr>
              <a:t> </a:t>
            </a:r>
            <a:br>
              <a:rPr lang="en-US" sz="3600" dirty="0" smtClean="0">
                <a:solidFill>
                  <a:srgbClr val="FFFF00"/>
                </a:solidFill>
              </a:rPr>
            </a:br>
            <a:r>
              <a:rPr lang="en-US" sz="3600" dirty="0" smtClean="0">
                <a:solidFill>
                  <a:srgbClr val="FFFF00"/>
                </a:solidFill>
              </a:rPr>
              <a:t>of </a:t>
            </a:r>
            <a:r>
              <a:rPr lang="en-US" sz="3600" dirty="0">
                <a:solidFill>
                  <a:srgbClr val="FFFF00"/>
                </a:solidFill>
              </a:rPr>
              <a:t>INAPA and CORAASAN</a:t>
            </a:r>
            <a:endParaRPr lang="en-GB" sz="3600" dirty="0">
              <a:solidFill>
                <a:srgbClr val="FFFF00"/>
              </a:solidFill>
            </a:endParaRPr>
          </a:p>
        </p:txBody>
      </p:sp>
      <p:pic>
        <p:nvPicPr>
          <p:cNvPr id="6" name="Picture 6"/>
          <p:cNvPicPr>
            <a:picLocks noChangeAspect="1" noChangeArrowheads="1"/>
          </p:cNvPicPr>
          <p:nvPr/>
        </p:nvPicPr>
        <p:blipFill>
          <a:blip r:embed="rId3" cstate="print"/>
          <a:srcRect/>
          <a:stretch>
            <a:fillRect/>
          </a:stretch>
        </p:blipFill>
        <p:spPr bwMode="auto">
          <a:xfrm>
            <a:off x="7900988" y="5661025"/>
            <a:ext cx="1135062" cy="1135063"/>
          </a:xfrm>
          <a:prstGeom prst="rect">
            <a:avLst/>
          </a:prstGeom>
          <a:noFill/>
          <a:ln w="9525" algn="ctr">
            <a:noFill/>
            <a:miter lim="800000"/>
            <a:headEnd/>
            <a:tailEnd/>
          </a:ln>
          <a:effec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67744" y="3388915"/>
            <a:ext cx="3816424" cy="3359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083058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07504" y="1412776"/>
            <a:ext cx="8928546" cy="5445224"/>
          </a:xfrm>
        </p:spPr>
        <p:txBody>
          <a:bodyPr>
            <a:normAutofit/>
          </a:bodyPr>
          <a:lstStyle/>
          <a:p>
            <a:pPr lvl="0" algn="just">
              <a:spcBef>
                <a:spcPts val="600"/>
              </a:spcBef>
              <a:spcAft>
                <a:spcPts val="1200"/>
              </a:spcAft>
              <a:buNone/>
            </a:pPr>
            <a:r>
              <a:rPr lang="en-US" dirty="0" smtClean="0"/>
              <a:t>INAPA: Investment and capacity building </a:t>
            </a:r>
          </a:p>
          <a:p>
            <a:pPr>
              <a:spcBef>
                <a:spcPts val="300"/>
              </a:spcBef>
              <a:spcAft>
                <a:spcPts val="300"/>
              </a:spcAft>
            </a:pPr>
            <a:r>
              <a:rPr lang="en-US" sz="2400" dirty="0" smtClean="0"/>
              <a:t>Design and construction of sewerage networks and wastewater treatment plants in 6 towns</a:t>
            </a:r>
          </a:p>
          <a:p>
            <a:pPr>
              <a:spcBef>
                <a:spcPts val="300"/>
              </a:spcBef>
              <a:spcAft>
                <a:spcPts val="300"/>
              </a:spcAft>
            </a:pPr>
            <a:r>
              <a:rPr lang="en-US" sz="2400" dirty="0" smtClean="0"/>
              <a:t>Improvement of water network efficiency in 1 town</a:t>
            </a:r>
          </a:p>
          <a:p>
            <a:pPr>
              <a:spcBef>
                <a:spcPts val="300"/>
              </a:spcBef>
              <a:spcAft>
                <a:spcPts val="300"/>
              </a:spcAft>
            </a:pPr>
            <a:r>
              <a:rPr lang="en-US" sz="2400" dirty="0" smtClean="0"/>
              <a:t>Training and operation support to INAPA</a:t>
            </a:r>
          </a:p>
          <a:p>
            <a:pPr>
              <a:spcBef>
                <a:spcPts val="300"/>
              </a:spcBef>
              <a:spcAft>
                <a:spcPts val="300"/>
              </a:spcAft>
            </a:pPr>
            <a:r>
              <a:rPr lang="en-US" sz="2400" dirty="0" smtClean="0">
                <a:solidFill>
                  <a:srgbClr val="FF0000"/>
                </a:solidFill>
              </a:rPr>
              <a:t>Implementation of INAPA-INFOTEP (institute for vocational training) partnership for water and sanitation technical training </a:t>
            </a:r>
            <a:r>
              <a:rPr lang="en-US" sz="2400" dirty="0">
                <a:solidFill>
                  <a:srgbClr val="FF0000"/>
                </a:solidFill>
              </a:rPr>
              <a:t>(CIF: </a:t>
            </a:r>
            <a:r>
              <a:rPr lang="en-US" sz="2400" dirty="0" smtClean="0">
                <a:solidFill>
                  <a:srgbClr val="FF0000"/>
                </a:solidFill>
              </a:rPr>
              <a:t>1.5 </a:t>
            </a:r>
            <a:r>
              <a:rPr lang="en-US" sz="2400" dirty="0">
                <a:solidFill>
                  <a:srgbClr val="FF0000"/>
                </a:solidFill>
              </a:rPr>
              <a:t>M€)</a:t>
            </a:r>
          </a:p>
        </p:txBody>
      </p:sp>
      <p:pic>
        <p:nvPicPr>
          <p:cNvPr id="7" name="3 Imagen" descr="Logo PER.jpg"/>
          <p:cNvPicPr>
            <a:picLocks noChangeAspect="1"/>
          </p:cNvPicPr>
          <p:nvPr/>
        </p:nvPicPr>
        <p:blipFill>
          <a:blip r:embed="rId2" cstate="print"/>
          <a:stretch>
            <a:fillRect/>
          </a:stretch>
        </p:blipFill>
        <p:spPr>
          <a:xfrm>
            <a:off x="7812360" y="67404"/>
            <a:ext cx="1332210" cy="575514"/>
          </a:xfrm>
          <a:prstGeom prst="rect">
            <a:avLst/>
          </a:prstGeom>
        </p:spPr>
      </p:pic>
      <p:sp>
        <p:nvSpPr>
          <p:cNvPr id="5" name="Rectangle 6"/>
          <p:cNvSpPr/>
          <p:nvPr/>
        </p:nvSpPr>
        <p:spPr>
          <a:xfrm>
            <a:off x="0" y="0"/>
            <a:ext cx="9144000" cy="1079500"/>
          </a:xfrm>
          <a:prstGeom prst="rect">
            <a:avLst/>
          </a:prstGeom>
          <a:solidFill>
            <a:srgbClr val="0F5494"/>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 name="1 Título"/>
          <p:cNvSpPr>
            <a:spLocks noGrp="1"/>
          </p:cNvSpPr>
          <p:nvPr>
            <p:ph type="title"/>
          </p:nvPr>
        </p:nvSpPr>
        <p:spPr>
          <a:xfrm>
            <a:off x="0" y="0"/>
            <a:ext cx="9144000" cy="1008112"/>
          </a:xfrm>
          <a:noFill/>
        </p:spPr>
        <p:txBody>
          <a:bodyPr>
            <a:noAutofit/>
          </a:bodyPr>
          <a:lstStyle/>
          <a:p>
            <a:pPr marL="450850"/>
            <a:r>
              <a:rPr lang="en-US" sz="3600" dirty="0">
                <a:solidFill>
                  <a:srgbClr val="FFFF00"/>
                </a:solidFill>
              </a:rPr>
              <a:t>Support to the </a:t>
            </a:r>
            <a:r>
              <a:rPr lang="en-US" sz="3600" dirty="0" smtClean="0">
                <a:solidFill>
                  <a:srgbClr val="FFFF00"/>
                </a:solidFill>
              </a:rPr>
              <a:t>Investment </a:t>
            </a:r>
            <a:r>
              <a:rPr lang="en-US" sz="3600" dirty="0" err="1" smtClean="0">
                <a:solidFill>
                  <a:srgbClr val="FFFF00"/>
                </a:solidFill>
              </a:rPr>
              <a:t>Programmes</a:t>
            </a:r>
            <a:r>
              <a:rPr lang="en-US" sz="3600" dirty="0" smtClean="0">
                <a:solidFill>
                  <a:srgbClr val="FFFF00"/>
                </a:solidFill>
              </a:rPr>
              <a:t> </a:t>
            </a:r>
            <a:br>
              <a:rPr lang="en-US" sz="3600" dirty="0" smtClean="0">
                <a:solidFill>
                  <a:srgbClr val="FFFF00"/>
                </a:solidFill>
              </a:rPr>
            </a:br>
            <a:r>
              <a:rPr lang="en-US" sz="3600" dirty="0" smtClean="0">
                <a:solidFill>
                  <a:srgbClr val="FFFF00"/>
                </a:solidFill>
              </a:rPr>
              <a:t>of </a:t>
            </a:r>
            <a:r>
              <a:rPr lang="en-US" sz="3600" dirty="0">
                <a:solidFill>
                  <a:srgbClr val="FFFF00"/>
                </a:solidFill>
              </a:rPr>
              <a:t>INAPA and CORAASAN</a:t>
            </a:r>
            <a:endParaRPr lang="en-GB" sz="3600" dirty="0">
              <a:solidFill>
                <a:srgbClr val="FFFF00"/>
              </a:solidFill>
            </a:endParaRPr>
          </a:p>
        </p:txBody>
      </p:sp>
      <p:pic>
        <p:nvPicPr>
          <p:cNvPr id="6" name="Picture 6"/>
          <p:cNvPicPr>
            <a:picLocks noChangeAspect="1" noChangeArrowheads="1"/>
          </p:cNvPicPr>
          <p:nvPr/>
        </p:nvPicPr>
        <p:blipFill>
          <a:blip r:embed="rId3" cstate="print"/>
          <a:srcRect/>
          <a:stretch>
            <a:fillRect/>
          </a:stretch>
        </p:blipFill>
        <p:spPr bwMode="auto">
          <a:xfrm>
            <a:off x="7900988" y="5661025"/>
            <a:ext cx="1135062" cy="1135063"/>
          </a:xfrm>
          <a:prstGeom prst="rect">
            <a:avLst/>
          </a:prstGeom>
          <a:noFill/>
          <a:ln w="9525" algn="ctr">
            <a:noFill/>
            <a:miter lim="800000"/>
            <a:headEnd/>
            <a:tailEnd/>
          </a:ln>
          <a:effectLst/>
        </p:spPr>
      </p:pic>
    </p:spTree>
    <p:extLst>
      <p:ext uri="{BB962C8B-B14F-4D97-AF65-F5344CB8AC3E}">
        <p14:creationId xmlns:p14="http://schemas.microsoft.com/office/powerpoint/2010/main" val="18599487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07504" y="1412776"/>
            <a:ext cx="8928546" cy="5445224"/>
          </a:xfrm>
        </p:spPr>
        <p:txBody>
          <a:bodyPr>
            <a:normAutofit/>
          </a:bodyPr>
          <a:lstStyle/>
          <a:p>
            <a:pPr lvl="0" algn="just">
              <a:spcBef>
                <a:spcPts val="600"/>
              </a:spcBef>
              <a:spcAft>
                <a:spcPts val="1200"/>
              </a:spcAft>
              <a:buNone/>
            </a:pPr>
            <a:r>
              <a:rPr lang="en-US" dirty="0" smtClean="0"/>
              <a:t>INAPA: Investment and capacity building </a:t>
            </a:r>
          </a:p>
          <a:p>
            <a:pPr>
              <a:spcBef>
                <a:spcPts val="300"/>
              </a:spcBef>
              <a:spcAft>
                <a:spcPts val="300"/>
              </a:spcAft>
            </a:pPr>
            <a:r>
              <a:rPr lang="en-US" sz="2400" dirty="0" smtClean="0"/>
              <a:t>Design and construction of sewerage networks and wastewater treatment plants in 6 towns</a:t>
            </a:r>
          </a:p>
          <a:p>
            <a:pPr>
              <a:spcBef>
                <a:spcPts val="300"/>
              </a:spcBef>
              <a:spcAft>
                <a:spcPts val="300"/>
              </a:spcAft>
            </a:pPr>
            <a:r>
              <a:rPr lang="en-US" sz="2400" dirty="0" smtClean="0"/>
              <a:t>Improvement of water network efficiency in 1 town</a:t>
            </a:r>
          </a:p>
          <a:p>
            <a:pPr>
              <a:spcBef>
                <a:spcPts val="300"/>
              </a:spcBef>
              <a:spcAft>
                <a:spcPts val="300"/>
              </a:spcAft>
            </a:pPr>
            <a:r>
              <a:rPr lang="en-US" sz="2400" dirty="0" smtClean="0"/>
              <a:t>Training and operation support to INAPA</a:t>
            </a:r>
          </a:p>
          <a:p>
            <a:pPr>
              <a:spcBef>
                <a:spcPts val="300"/>
              </a:spcBef>
              <a:spcAft>
                <a:spcPts val="300"/>
              </a:spcAft>
            </a:pPr>
            <a:r>
              <a:rPr lang="en-US" sz="2400" dirty="0" smtClean="0">
                <a:solidFill>
                  <a:srgbClr val="FF0000"/>
                </a:solidFill>
              </a:rPr>
              <a:t>Implementation of INAPA-INFOTEP (institute for vocational training) partnership for water and sanitation technical training (CIF: 1.5 M€)</a:t>
            </a:r>
          </a:p>
          <a:p>
            <a:pPr>
              <a:spcBef>
                <a:spcPts val="300"/>
              </a:spcBef>
              <a:spcAft>
                <a:spcPts val="300"/>
              </a:spcAft>
            </a:pPr>
            <a:r>
              <a:rPr lang="en-US" sz="2400" dirty="0" smtClean="0">
                <a:solidFill>
                  <a:srgbClr val="FF0000"/>
                </a:solidFill>
              </a:rPr>
              <a:t>Supporting INAPA's </a:t>
            </a:r>
            <a:r>
              <a:rPr lang="en-US" sz="2400" dirty="0" err="1" smtClean="0">
                <a:solidFill>
                  <a:srgbClr val="FF0000"/>
                </a:solidFill>
              </a:rPr>
              <a:t>deconcentration</a:t>
            </a:r>
            <a:r>
              <a:rPr lang="en-US" sz="2400" dirty="0" smtClean="0">
                <a:solidFill>
                  <a:srgbClr val="FF0000"/>
                </a:solidFill>
              </a:rPr>
              <a:t> process in 5 provinces (administrative / financial / technical / operational level)     following AIDB/AECID program in 7 provinces: creation of      regional offices, equipment, computerized database, laboratory, water meters, etc. (CIF: 7 M€ for investment + 1.5 M€ for TA)</a:t>
            </a:r>
          </a:p>
          <a:p>
            <a:pPr algn="just">
              <a:spcBef>
                <a:spcPts val="300"/>
              </a:spcBef>
              <a:spcAft>
                <a:spcPts val="300"/>
              </a:spcAft>
            </a:pPr>
            <a:endParaRPr lang="en-US" sz="2400" dirty="0" smtClean="0"/>
          </a:p>
          <a:p>
            <a:pPr algn="just">
              <a:spcBef>
                <a:spcPts val="300"/>
              </a:spcBef>
              <a:spcAft>
                <a:spcPts val="300"/>
              </a:spcAft>
            </a:pPr>
            <a:endParaRPr lang="en-US" sz="2400" dirty="0" smtClean="0">
              <a:effectLst>
                <a:outerShdw blurRad="38100" dist="38100" dir="2700000" algn="tl">
                  <a:srgbClr val="000000">
                    <a:alpha val="43137"/>
                  </a:srgbClr>
                </a:outerShdw>
              </a:effectLst>
            </a:endParaRPr>
          </a:p>
        </p:txBody>
      </p:sp>
      <p:pic>
        <p:nvPicPr>
          <p:cNvPr id="7" name="3 Imagen" descr="Logo PER.jpg"/>
          <p:cNvPicPr>
            <a:picLocks noChangeAspect="1"/>
          </p:cNvPicPr>
          <p:nvPr/>
        </p:nvPicPr>
        <p:blipFill>
          <a:blip r:embed="rId2" cstate="print"/>
          <a:stretch>
            <a:fillRect/>
          </a:stretch>
        </p:blipFill>
        <p:spPr>
          <a:xfrm>
            <a:off x="7812360" y="67404"/>
            <a:ext cx="1332210" cy="575514"/>
          </a:xfrm>
          <a:prstGeom prst="rect">
            <a:avLst/>
          </a:prstGeom>
        </p:spPr>
      </p:pic>
      <p:sp>
        <p:nvSpPr>
          <p:cNvPr id="5" name="Rectangle 6"/>
          <p:cNvSpPr/>
          <p:nvPr/>
        </p:nvSpPr>
        <p:spPr>
          <a:xfrm>
            <a:off x="0" y="0"/>
            <a:ext cx="9144000" cy="1079500"/>
          </a:xfrm>
          <a:prstGeom prst="rect">
            <a:avLst/>
          </a:prstGeom>
          <a:solidFill>
            <a:srgbClr val="0F5494"/>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 name="1 Título"/>
          <p:cNvSpPr>
            <a:spLocks noGrp="1"/>
          </p:cNvSpPr>
          <p:nvPr>
            <p:ph type="title"/>
          </p:nvPr>
        </p:nvSpPr>
        <p:spPr>
          <a:xfrm>
            <a:off x="0" y="0"/>
            <a:ext cx="9144000" cy="1008112"/>
          </a:xfrm>
          <a:noFill/>
        </p:spPr>
        <p:txBody>
          <a:bodyPr>
            <a:noAutofit/>
          </a:bodyPr>
          <a:lstStyle/>
          <a:p>
            <a:pPr marL="450850"/>
            <a:r>
              <a:rPr lang="en-US" sz="3600" dirty="0">
                <a:solidFill>
                  <a:srgbClr val="FFFF00"/>
                </a:solidFill>
              </a:rPr>
              <a:t>Support to the </a:t>
            </a:r>
            <a:r>
              <a:rPr lang="en-US" sz="3600" dirty="0" smtClean="0">
                <a:solidFill>
                  <a:srgbClr val="FFFF00"/>
                </a:solidFill>
              </a:rPr>
              <a:t>Investment </a:t>
            </a:r>
            <a:r>
              <a:rPr lang="en-US" sz="3600" dirty="0" err="1" smtClean="0">
                <a:solidFill>
                  <a:srgbClr val="FFFF00"/>
                </a:solidFill>
              </a:rPr>
              <a:t>Programmes</a:t>
            </a:r>
            <a:r>
              <a:rPr lang="en-US" sz="3600" dirty="0" smtClean="0">
                <a:solidFill>
                  <a:srgbClr val="FFFF00"/>
                </a:solidFill>
              </a:rPr>
              <a:t> </a:t>
            </a:r>
            <a:br>
              <a:rPr lang="en-US" sz="3600" dirty="0" smtClean="0">
                <a:solidFill>
                  <a:srgbClr val="FFFF00"/>
                </a:solidFill>
              </a:rPr>
            </a:br>
            <a:r>
              <a:rPr lang="en-US" sz="3600" dirty="0" smtClean="0">
                <a:solidFill>
                  <a:srgbClr val="FFFF00"/>
                </a:solidFill>
              </a:rPr>
              <a:t>of </a:t>
            </a:r>
            <a:r>
              <a:rPr lang="en-US" sz="3600" dirty="0">
                <a:solidFill>
                  <a:srgbClr val="FFFF00"/>
                </a:solidFill>
              </a:rPr>
              <a:t>INAPA and CORAASAN</a:t>
            </a:r>
            <a:endParaRPr lang="en-GB" sz="3600" dirty="0">
              <a:solidFill>
                <a:srgbClr val="FFFF00"/>
              </a:solidFill>
            </a:endParaRPr>
          </a:p>
        </p:txBody>
      </p:sp>
    </p:spTree>
    <p:extLst>
      <p:ext uri="{BB962C8B-B14F-4D97-AF65-F5344CB8AC3E}">
        <p14:creationId xmlns:p14="http://schemas.microsoft.com/office/powerpoint/2010/main" val="6862545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07504" y="1412776"/>
            <a:ext cx="8928546" cy="5445224"/>
          </a:xfrm>
        </p:spPr>
        <p:txBody>
          <a:bodyPr>
            <a:normAutofit/>
          </a:bodyPr>
          <a:lstStyle/>
          <a:p>
            <a:pPr lvl="0" algn="just">
              <a:spcBef>
                <a:spcPts val="600"/>
              </a:spcBef>
              <a:spcAft>
                <a:spcPts val="1200"/>
              </a:spcAft>
              <a:buNone/>
            </a:pPr>
            <a:r>
              <a:rPr lang="en-US" dirty="0" smtClean="0"/>
              <a:t>CORAASAN: Investment and capacity building </a:t>
            </a:r>
          </a:p>
          <a:p>
            <a:pPr>
              <a:spcBef>
                <a:spcPts val="300"/>
              </a:spcBef>
              <a:spcAft>
                <a:spcPts val="300"/>
              </a:spcAft>
            </a:pPr>
            <a:r>
              <a:rPr lang="en-US" sz="2400" dirty="0" smtClean="0"/>
              <a:t>Extension of the water and sanitation systems in </a:t>
            </a:r>
            <a:r>
              <a:rPr lang="en-US" sz="2400" dirty="0"/>
              <a:t>S</a:t>
            </a:r>
            <a:r>
              <a:rPr lang="en-US" sz="2400" dirty="0" smtClean="0"/>
              <a:t>antiago</a:t>
            </a:r>
          </a:p>
          <a:p>
            <a:pPr>
              <a:spcBef>
                <a:spcPts val="300"/>
              </a:spcBef>
              <a:spcAft>
                <a:spcPts val="300"/>
              </a:spcAft>
            </a:pPr>
            <a:r>
              <a:rPr lang="en-US" sz="2400" dirty="0" smtClean="0"/>
              <a:t>Technical assistance and capacity building at CORAASAN</a:t>
            </a:r>
          </a:p>
          <a:p>
            <a:pPr algn="just">
              <a:spcBef>
                <a:spcPts val="300"/>
              </a:spcBef>
              <a:spcAft>
                <a:spcPts val="300"/>
              </a:spcAft>
            </a:pPr>
            <a:endParaRPr lang="en-US" sz="2400" dirty="0" smtClean="0"/>
          </a:p>
          <a:p>
            <a:pPr algn="just">
              <a:spcBef>
                <a:spcPts val="300"/>
              </a:spcBef>
              <a:spcAft>
                <a:spcPts val="300"/>
              </a:spcAft>
            </a:pPr>
            <a:endParaRPr lang="en-US" sz="2400" dirty="0" smtClean="0">
              <a:effectLst>
                <a:outerShdw blurRad="38100" dist="38100" dir="2700000" algn="tl">
                  <a:srgbClr val="000000">
                    <a:alpha val="43137"/>
                  </a:srgbClr>
                </a:outerShdw>
              </a:effectLst>
            </a:endParaRPr>
          </a:p>
        </p:txBody>
      </p:sp>
      <p:pic>
        <p:nvPicPr>
          <p:cNvPr id="7" name="3 Imagen" descr="Logo PER.jpg"/>
          <p:cNvPicPr>
            <a:picLocks noChangeAspect="1"/>
          </p:cNvPicPr>
          <p:nvPr/>
        </p:nvPicPr>
        <p:blipFill>
          <a:blip r:embed="rId2" cstate="print"/>
          <a:stretch>
            <a:fillRect/>
          </a:stretch>
        </p:blipFill>
        <p:spPr>
          <a:xfrm>
            <a:off x="7812360" y="67404"/>
            <a:ext cx="1332210" cy="575514"/>
          </a:xfrm>
          <a:prstGeom prst="rect">
            <a:avLst/>
          </a:prstGeom>
        </p:spPr>
      </p:pic>
      <p:sp>
        <p:nvSpPr>
          <p:cNvPr id="5" name="Rectangle 6"/>
          <p:cNvSpPr/>
          <p:nvPr/>
        </p:nvSpPr>
        <p:spPr>
          <a:xfrm>
            <a:off x="0" y="0"/>
            <a:ext cx="9144000" cy="1079500"/>
          </a:xfrm>
          <a:prstGeom prst="rect">
            <a:avLst/>
          </a:prstGeom>
          <a:solidFill>
            <a:srgbClr val="0F5494"/>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 name="1 Título"/>
          <p:cNvSpPr>
            <a:spLocks noGrp="1"/>
          </p:cNvSpPr>
          <p:nvPr>
            <p:ph type="title"/>
          </p:nvPr>
        </p:nvSpPr>
        <p:spPr>
          <a:xfrm>
            <a:off x="0" y="0"/>
            <a:ext cx="9144000" cy="1008112"/>
          </a:xfrm>
          <a:noFill/>
        </p:spPr>
        <p:txBody>
          <a:bodyPr>
            <a:noAutofit/>
          </a:bodyPr>
          <a:lstStyle/>
          <a:p>
            <a:pPr marL="450850"/>
            <a:r>
              <a:rPr lang="en-US" sz="3600" dirty="0">
                <a:solidFill>
                  <a:srgbClr val="FFFF00"/>
                </a:solidFill>
              </a:rPr>
              <a:t>Support to the </a:t>
            </a:r>
            <a:r>
              <a:rPr lang="en-US" sz="3600" dirty="0" smtClean="0">
                <a:solidFill>
                  <a:srgbClr val="FFFF00"/>
                </a:solidFill>
              </a:rPr>
              <a:t>Investment </a:t>
            </a:r>
            <a:r>
              <a:rPr lang="en-US" sz="3600" dirty="0" err="1" smtClean="0">
                <a:solidFill>
                  <a:srgbClr val="FFFF00"/>
                </a:solidFill>
              </a:rPr>
              <a:t>Programmes</a:t>
            </a:r>
            <a:r>
              <a:rPr lang="en-US" sz="3600" dirty="0" smtClean="0">
                <a:solidFill>
                  <a:srgbClr val="FFFF00"/>
                </a:solidFill>
              </a:rPr>
              <a:t> </a:t>
            </a:r>
            <a:br>
              <a:rPr lang="en-US" sz="3600" dirty="0" smtClean="0">
                <a:solidFill>
                  <a:srgbClr val="FFFF00"/>
                </a:solidFill>
              </a:rPr>
            </a:br>
            <a:r>
              <a:rPr lang="en-US" sz="3600" dirty="0" smtClean="0">
                <a:solidFill>
                  <a:srgbClr val="FFFF00"/>
                </a:solidFill>
              </a:rPr>
              <a:t>of </a:t>
            </a:r>
            <a:r>
              <a:rPr lang="en-US" sz="3600" dirty="0">
                <a:solidFill>
                  <a:srgbClr val="FFFF00"/>
                </a:solidFill>
              </a:rPr>
              <a:t>INAPA and CORAASAN</a:t>
            </a:r>
            <a:endParaRPr lang="en-GB" sz="3600" dirty="0">
              <a:solidFill>
                <a:srgbClr val="FFFF00"/>
              </a:solidFill>
            </a:endParaRPr>
          </a:p>
        </p:txBody>
      </p:sp>
      <p:pic>
        <p:nvPicPr>
          <p:cNvPr id="6" name="Picture 6"/>
          <p:cNvPicPr>
            <a:picLocks noChangeAspect="1" noChangeArrowheads="1"/>
          </p:cNvPicPr>
          <p:nvPr/>
        </p:nvPicPr>
        <p:blipFill>
          <a:blip r:embed="rId3" cstate="print"/>
          <a:srcRect/>
          <a:stretch>
            <a:fillRect/>
          </a:stretch>
        </p:blipFill>
        <p:spPr bwMode="auto">
          <a:xfrm>
            <a:off x="7900988" y="5661025"/>
            <a:ext cx="1135062" cy="1135063"/>
          </a:xfrm>
          <a:prstGeom prst="rect">
            <a:avLst/>
          </a:prstGeom>
          <a:noFill/>
          <a:ln w="9525" algn="ctr">
            <a:noFill/>
            <a:miter lim="800000"/>
            <a:headEnd/>
            <a:tailEnd/>
          </a:ln>
          <a:effectLst/>
        </p:spPr>
      </p:pic>
    </p:spTree>
    <p:extLst>
      <p:ext uri="{BB962C8B-B14F-4D97-AF65-F5344CB8AC3E}">
        <p14:creationId xmlns:p14="http://schemas.microsoft.com/office/powerpoint/2010/main" val="37750501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07504" y="1412776"/>
            <a:ext cx="8928546" cy="5445224"/>
          </a:xfrm>
        </p:spPr>
        <p:txBody>
          <a:bodyPr>
            <a:normAutofit/>
          </a:bodyPr>
          <a:lstStyle/>
          <a:p>
            <a:pPr lvl="0" algn="just">
              <a:spcBef>
                <a:spcPts val="600"/>
              </a:spcBef>
              <a:spcAft>
                <a:spcPts val="1200"/>
              </a:spcAft>
              <a:buNone/>
            </a:pPr>
            <a:r>
              <a:rPr lang="en-US" sz="2800" dirty="0" smtClean="0">
                <a:solidFill>
                  <a:srgbClr val="FF0000"/>
                </a:solidFill>
              </a:rPr>
              <a:t>What made the project right for blending?</a:t>
            </a:r>
          </a:p>
          <a:p>
            <a:pPr>
              <a:spcBef>
                <a:spcPts val="300"/>
              </a:spcBef>
              <a:spcAft>
                <a:spcPts val="300"/>
              </a:spcAft>
            </a:pPr>
            <a:r>
              <a:rPr lang="en-US" sz="2200" dirty="0" smtClean="0"/>
              <a:t>There was not really a strong need of a grant element to finance the project. The CIF grant cannot be seen as financial leverage since the loans are already ensured.</a:t>
            </a:r>
          </a:p>
          <a:p>
            <a:pPr>
              <a:spcBef>
                <a:spcPts val="300"/>
              </a:spcBef>
              <a:spcAft>
                <a:spcPts val="1200"/>
              </a:spcAft>
            </a:pPr>
            <a:r>
              <a:rPr lang="en-US" sz="2200" dirty="0" smtClean="0"/>
              <a:t>However the CIF grant would largely contribute to INAPA's strengthening and consequently to the sustainability of the project.</a:t>
            </a:r>
            <a:endParaRPr lang="en-US" sz="2200" dirty="0">
              <a:effectLst>
                <a:outerShdw blurRad="38100" dist="38100" dir="2700000" algn="tl">
                  <a:srgbClr val="000000">
                    <a:alpha val="43137"/>
                  </a:srgbClr>
                </a:outerShdw>
              </a:effectLst>
            </a:endParaRPr>
          </a:p>
          <a:p>
            <a:pPr marL="0" indent="0">
              <a:spcBef>
                <a:spcPts val="300"/>
              </a:spcBef>
              <a:spcAft>
                <a:spcPts val="300"/>
              </a:spcAft>
              <a:buNone/>
            </a:pPr>
            <a:endParaRPr lang="en-US" sz="2400" dirty="0" smtClean="0">
              <a:effectLst>
                <a:outerShdw blurRad="38100" dist="38100" dir="2700000" algn="tl">
                  <a:srgbClr val="000000">
                    <a:alpha val="43137"/>
                  </a:srgbClr>
                </a:outerShdw>
              </a:effectLst>
            </a:endParaRPr>
          </a:p>
          <a:p>
            <a:pPr marL="0" indent="0">
              <a:spcBef>
                <a:spcPts val="300"/>
              </a:spcBef>
              <a:spcAft>
                <a:spcPts val="300"/>
              </a:spcAft>
              <a:buNone/>
            </a:pPr>
            <a:endParaRPr lang="en-US" sz="2400" dirty="0" smtClean="0">
              <a:effectLst>
                <a:outerShdw blurRad="38100" dist="38100" dir="2700000" algn="tl">
                  <a:srgbClr val="000000">
                    <a:alpha val="43137"/>
                  </a:srgbClr>
                </a:outerShdw>
              </a:effectLst>
            </a:endParaRPr>
          </a:p>
        </p:txBody>
      </p:sp>
      <p:pic>
        <p:nvPicPr>
          <p:cNvPr id="7" name="3 Imagen" descr="Logo PER.jpg"/>
          <p:cNvPicPr>
            <a:picLocks noChangeAspect="1"/>
          </p:cNvPicPr>
          <p:nvPr/>
        </p:nvPicPr>
        <p:blipFill>
          <a:blip r:embed="rId2" cstate="print"/>
          <a:stretch>
            <a:fillRect/>
          </a:stretch>
        </p:blipFill>
        <p:spPr>
          <a:xfrm>
            <a:off x="7812360" y="67404"/>
            <a:ext cx="1332210" cy="575514"/>
          </a:xfrm>
          <a:prstGeom prst="rect">
            <a:avLst/>
          </a:prstGeom>
        </p:spPr>
      </p:pic>
      <p:sp>
        <p:nvSpPr>
          <p:cNvPr id="5" name="Rectangle 6"/>
          <p:cNvSpPr/>
          <p:nvPr/>
        </p:nvSpPr>
        <p:spPr>
          <a:xfrm>
            <a:off x="0" y="0"/>
            <a:ext cx="9144000" cy="1079500"/>
          </a:xfrm>
          <a:prstGeom prst="rect">
            <a:avLst/>
          </a:prstGeom>
          <a:solidFill>
            <a:srgbClr val="0F5494"/>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 name="1 Título"/>
          <p:cNvSpPr>
            <a:spLocks noGrp="1"/>
          </p:cNvSpPr>
          <p:nvPr>
            <p:ph type="title"/>
          </p:nvPr>
        </p:nvSpPr>
        <p:spPr>
          <a:xfrm>
            <a:off x="0" y="0"/>
            <a:ext cx="9144000" cy="1008112"/>
          </a:xfrm>
          <a:noFill/>
        </p:spPr>
        <p:txBody>
          <a:bodyPr>
            <a:noAutofit/>
          </a:bodyPr>
          <a:lstStyle/>
          <a:p>
            <a:pPr marL="450850"/>
            <a:r>
              <a:rPr lang="en-US" sz="3600" dirty="0">
                <a:solidFill>
                  <a:srgbClr val="FFFF00"/>
                </a:solidFill>
              </a:rPr>
              <a:t>Support to the </a:t>
            </a:r>
            <a:r>
              <a:rPr lang="en-US" sz="3600" dirty="0" smtClean="0">
                <a:solidFill>
                  <a:srgbClr val="FFFF00"/>
                </a:solidFill>
              </a:rPr>
              <a:t>Investment </a:t>
            </a:r>
            <a:r>
              <a:rPr lang="en-US" sz="3600" dirty="0" err="1" smtClean="0">
                <a:solidFill>
                  <a:srgbClr val="FFFF00"/>
                </a:solidFill>
              </a:rPr>
              <a:t>Programmes</a:t>
            </a:r>
            <a:r>
              <a:rPr lang="en-US" sz="3600" dirty="0" smtClean="0">
                <a:solidFill>
                  <a:srgbClr val="FFFF00"/>
                </a:solidFill>
              </a:rPr>
              <a:t> </a:t>
            </a:r>
            <a:br>
              <a:rPr lang="en-US" sz="3600" dirty="0" smtClean="0">
                <a:solidFill>
                  <a:srgbClr val="FFFF00"/>
                </a:solidFill>
              </a:rPr>
            </a:br>
            <a:r>
              <a:rPr lang="en-US" sz="3600" dirty="0" smtClean="0">
                <a:solidFill>
                  <a:srgbClr val="FFFF00"/>
                </a:solidFill>
              </a:rPr>
              <a:t>of </a:t>
            </a:r>
            <a:r>
              <a:rPr lang="en-US" sz="3600" dirty="0">
                <a:solidFill>
                  <a:srgbClr val="FFFF00"/>
                </a:solidFill>
              </a:rPr>
              <a:t>INAPA and CORAASAN</a:t>
            </a:r>
            <a:endParaRPr lang="en-GB" sz="3600" dirty="0">
              <a:solidFill>
                <a:srgbClr val="FFFF00"/>
              </a:solidFill>
            </a:endParaRPr>
          </a:p>
        </p:txBody>
      </p:sp>
    </p:spTree>
    <p:extLst>
      <p:ext uri="{BB962C8B-B14F-4D97-AF65-F5344CB8AC3E}">
        <p14:creationId xmlns:p14="http://schemas.microsoft.com/office/powerpoint/2010/main" val="585378464"/>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3903</TotalTime>
  <Words>1956</Words>
  <Application>Microsoft Office PowerPoint</Application>
  <PresentationFormat>On-screen Show (4:3)</PresentationFormat>
  <Paragraphs>169</Paragraphs>
  <Slides>31</Slides>
  <Notes>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31</vt:i4>
      </vt:variant>
    </vt:vector>
  </HeadingPairs>
  <TitlesOfParts>
    <vt:vector size="33" baseType="lpstr">
      <vt:lpstr>Tema de Office</vt:lpstr>
      <vt:lpstr>Bitmap Image</vt:lpstr>
      <vt:lpstr>Blending Caribbean Investment Facility</vt:lpstr>
      <vt:lpstr>Project No. 1 Support to the Investment Programmes  of INAPA and CORAASAN (Water Sector)</vt:lpstr>
      <vt:lpstr>Support to the Investment Programmes  of INAPA and CORAASAN</vt:lpstr>
      <vt:lpstr>Support to the Investment Programmes  of INAPA and CORAASAN</vt:lpstr>
      <vt:lpstr>Support to the Investment Programmes  of INAPA and CORAASAN</vt:lpstr>
      <vt:lpstr>Support to the Investment Programmes  of INAPA and CORAASAN</vt:lpstr>
      <vt:lpstr>Support to the Investment Programmes  of INAPA and CORAASAN</vt:lpstr>
      <vt:lpstr>Support to the Investment Programmes  of INAPA and CORAASAN</vt:lpstr>
      <vt:lpstr>Support to the Investment Programmes  of INAPA and CORAASAN</vt:lpstr>
      <vt:lpstr>Support to the Investment Programmes  of INAPA and CORAASAN</vt:lpstr>
      <vt:lpstr>Support to the Investment Programmes  of INAPA and CORAASAN</vt:lpstr>
      <vt:lpstr>Project No. 2 Santo Domingo Eastern Water Transmission Line Extension (Water Sector)</vt:lpstr>
      <vt:lpstr>Santo Domingo Eastern Water Transmission Line Extension</vt:lpstr>
      <vt:lpstr>Santo Domingo Eastern Water Transmission Line Extension</vt:lpstr>
      <vt:lpstr>Santo Domingo Eastern Water Transmission Line Extension</vt:lpstr>
      <vt:lpstr>Santo Domingo Eastern Water Transmission Line Extension</vt:lpstr>
      <vt:lpstr>Santo Domingo Eastern Water Transmission Line Extension</vt:lpstr>
      <vt:lpstr>Santo Domingo Eastern Water Transmission Line Extension</vt:lpstr>
      <vt:lpstr>Santo Domingo Eastern Water Transmission Line Extension</vt:lpstr>
      <vt:lpstr>Santo Domingo Eastern Water Transmission Line Extension</vt:lpstr>
      <vt:lpstr>Santo Domingo Eastern Water Transmission Line Extension</vt:lpstr>
      <vt:lpstr>Project No. 3 CDEEE Energy Loss Reduction Programme (Energy Sector)</vt:lpstr>
      <vt:lpstr>CDEEE Energy Loss Reduction Programme</vt:lpstr>
      <vt:lpstr>CDEEE Energy Loss Reduction Programme</vt:lpstr>
      <vt:lpstr>CDEEE Energy Loss Reduction Programme</vt:lpstr>
      <vt:lpstr>CDEEE Energy Loss Reduction Programme</vt:lpstr>
      <vt:lpstr>CDEEE Energy Loss Reduction Programme</vt:lpstr>
      <vt:lpstr>CDEEE Energy Loss Reduction Programme</vt:lpstr>
      <vt:lpstr>CDEEE Energy Loss Reduction Programme</vt:lpstr>
      <vt:lpstr>CDEEE Energy Loss Reduction Programme</vt:lpstr>
      <vt:lpstr>CDEEE Energy Loss Reduction Programme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Reunión del Comité Asesor  Programa de Electrificación Rural</dc:title>
  <dc:creator>roberto.borjabad</dc:creator>
  <cp:lastModifiedBy>laptop</cp:lastModifiedBy>
  <cp:revision>291</cp:revision>
  <cp:lastPrinted>2015-05-12T18:33:29Z</cp:lastPrinted>
  <dcterms:created xsi:type="dcterms:W3CDTF">2011-04-07T20:56:33Z</dcterms:created>
  <dcterms:modified xsi:type="dcterms:W3CDTF">2015-05-20T18:07:31Z</dcterms:modified>
</cp:coreProperties>
</file>