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2" r:id="rId9"/>
    <p:sldId id="264" r:id="rId10"/>
    <p:sldId id="263" r:id="rId11"/>
    <p:sldId id="266" r:id="rId12"/>
    <p:sldId id="270" r:id="rId13"/>
    <p:sldId id="272" r:id="rId14"/>
    <p:sldId id="276" r:id="rId15"/>
    <p:sldId id="273" r:id="rId16"/>
    <p:sldId id="267" r:id="rId17"/>
    <p:sldId id="274" r:id="rId18"/>
    <p:sldId id="269" r:id="rId19"/>
    <p:sldId id="268" r:id="rId20"/>
    <p:sldId id="275" r:id="rId2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NDENDORPE Florence (DEVCO)" initials="V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berlch\Desktop\eva\Test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erlch\Desktop\eva\Tes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erlch\Desktop\eva\Tes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586527092227846"/>
          <c:y val="0.15329935091957766"/>
          <c:w val="0.43605757594394273"/>
          <c:h val="0.72000851129535515"/>
        </c:manualLayout>
      </c:layout>
      <c:lineChart>
        <c:grouping val="standard"/>
        <c:varyColors val="0"/>
        <c:ser>
          <c:idx val="0"/>
          <c:order val="0"/>
          <c:tx>
            <c:v>Support to Elections</c:v>
          </c:tx>
          <c:marker>
            <c:symbol val="none"/>
          </c:marker>
          <c:cat>
            <c:numRef>
              <c:f>media!$BO$5:$BO$11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elections!$BP$5:$BP$11</c:f>
            </c:numRef>
          </c:val>
          <c:smooth val="0"/>
        </c:ser>
        <c:ser>
          <c:idx val="1"/>
          <c:order val="1"/>
          <c:tx>
            <c:v>Support to Parliaments and Elections</c:v>
          </c:tx>
          <c:marker>
            <c:symbol val="none"/>
          </c:marker>
          <c:cat>
            <c:numRef>
              <c:f>media!$BO$5:$BO$11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'Parliaments and parties'!$BP$5:$BP$11</c:f>
              <c:numCache>
                <c:formatCode>_("€"* #,##0.00_);_("€"* \(#,##0.00\);_("€"* "-"??_);_(@_)</c:formatCode>
                <c:ptCount val="7"/>
                <c:pt idx="0">
                  <c:v>1398971.43</c:v>
                </c:pt>
                <c:pt idx="1">
                  <c:v>1723713.78</c:v>
                </c:pt>
                <c:pt idx="2">
                  <c:v>5018454.17</c:v>
                </c:pt>
                <c:pt idx="3" formatCode="_-[$€-2]\ * #,##0.00_-;\-[$€-2]\ * #,##0.00_-;_-[$€-2]\ * &quot;-&quot;??_-;_-@_-">
                  <c:v>3105680.5300000003</c:v>
                </c:pt>
                <c:pt idx="4">
                  <c:v>5734551.2999999998</c:v>
                </c:pt>
                <c:pt idx="5">
                  <c:v>19466043.420000002</c:v>
                </c:pt>
                <c:pt idx="6">
                  <c:v>11751272.98</c:v>
                </c:pt>
              </c:numCache>
            </c:numRef>
          </c:val>
          <c:smooth val="0"/>
        </c:ser>
        <c:ser>
          <c:idx val="2"/>
          <c:order val="2"/>
          <c:tx>
            <c:v>Support to media and freedom of expression</c:v>
          </c:tx>
          <c:marker>
            <c:symbol val="none"/>
          </c:marker>
          <c:cat>
            <c:numRef>
              <c:f>media!$BO$5:$BO$11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media!$BP$5:$BP$11</c:f>
              <c:numCache>
                <c:formatCode>_("€"* #,##0.00_);_("€"* \(#,##0.00\);_("€"* "-"??_);_(@_)</c:formatCode>
                <c:ptCount val="7"/>
                <c:pt idx="0">
                  <c:v>965761.59</c:v>
                </c:pt>
                <c:pt idx="1">
                  <c:v>5907394.0499999998</c:v>
                </c:pt>
                <c:pt idx="2">
                  <c:v>6496110.6699999999</c:v>
                </c:pt>
                <c:pt idx="3">
                  <c:v>12054034.079999998</c:v>
                </c:pt>
                <c:pt idx="4">
                  <c:v>6946526.3099999987</c:v>
                </c:pt>
                <c:pt idx="5">
                  <c:v>7609929.3499999996</c:v>
                </c:pt>
                <c:pt idx="6">
                  <c:v>28760416.020000003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64672"/>
        <c:axId val="32766976"/>
      </c:lineChart>
      <c:catAx>
        <c:axId val="32764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fr-FR"/>
          </a:p>
        </c:txPr>
        <c:crossAx val="32766976"/>
        <c:crosses val="autoZero"/>
        <c:auto val="1"/>
        <c:lblAlgn val="ctr"/>
        <c:lblOffset val="100"/>
        <c:noMultiLvlLbl val="0"/>
      </c:catAx>
      <c:valAx>
        <c:axId val="3276697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FR" dirty="0" smtClean="0"/>
                  <a:t>Support</a:t>
                </a:r>
                <a:r>
                  <a:rPr lang="fr-FR" baseline="0" dirty="0" smtClean="0"/>
                  <a:t> in</a:t>
                </a:r>
                <a:endParaRPr lang="fr-FR" dirty="0"/>
              </a:p>
            </c:rich>
          </c:tx>
          <c:layout>
            <c:manualLayout>
              <c:xMode val="edge"/>
              <c:yMode val="edge"/>
              <c:x val="2.6770339009951277E-2"/>
              <c:y val="0.40945497581248036"/>
            </c:manualLayout>
          </c:layout>
          <c:overlay val="0"/>
        </c:title>
        <c:numFmt formatCode="_(&quot;€&quot;* #,##0.00_);_(&quot;€&quot;* \(#,##0.00\);_(&quot;€&quot;* &quot;-&quot;??_);_(@_)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fr-FR"/>
          </a:p>
        </c:txPr>
        <c:crossAx val="32764672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legend>
      <c:legendPos val="r"/>
      <c:layout>
        <c:manualLayout>
          <c:xMode val="edge"/>
          <c:yMode val="edge"/>
          <c:x val="0.65294592763502468"/>
          <c:y val="3.6279161072498553E-2"/>
          <c:w val="0.33760571742028661"/>
          <c:h val="0.3233491947222436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electoral support </c:v>
          </c:tx>
          <c:dLbls>
            <c:dLbl>
              <c:idx val="4"/>
              <c:layout>
                <c:manualLayout>
                  <c:x val="-0.10062128841030242"/>
                  <c:y val="0.2998277969114542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21578590324345512"/>
                  <c:y val="0.1099159176317269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3634774333250185E-3"/>
                  <c:y val="2.134683447870877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Everything!$CW$797:$DC$797</c:f>
              <c:strCache>
                <c:ptCount val="7"/>
                <c:pt idx="0">
                  <c:v>IFS</c:v>
                </c:pt>
                <c:pt idx="1">
                  <c:v>EIDHR</c:v>
                </c:pt>
                <c:pt idx="2">
                  <c:v>DCI</c:v>
                </c:pt>
                <c:pt idx="3">
                  <c:v>FED</c:v>
                </c:pt>
                <c:pt idx="4">
                  <c:v>Autres Instruments</c:v>
                </c:pt>
                <c:pt idx="5">
                  <c:v>IPA</c:v>
                </c:pt>
                <c:pt idx="6">
                  <c:v>ENI/TACIS</c:v>
                </c:pt>
              </c:strCache>
            </c:strRef>
          </c:cat>
          <c:val>
            <c:numRef>
              <c:f>Everything!$CW$810:$DC$810</c:f>
              <c:numCache>
                <c:formatCode>_("€"* #,##0.00_);_("€"* \(#,##0.00\);_("€"* "-"??_);_(@_)</c:formatCode>
                <c:ptCount val="7"/>
                <c:pt idx="0">
                  <c:v>68067042.570000008</c:v>
                </c:pt>
                <c:pt idx="1">
                  <c:v>63523523.850000001</c:v>
                </c:pt>
                <c:pt idx="2">
                  <c:v>95725491.519999996</c:v>
                </c:pt>
                <c:pt idx="3">
                  <c:v>198586368.45999992</c:v>
                </c:pt>
                <c:pt idx="4">
                  <c:v>109053403.75000006</c:v>
                </c:pt>
                <c:pt idx="5">
                  <c:v>1343233.9</c:v>
                </c:pt>
                <c:pt idx="6">
                  <c:v>20134287.599999998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2"/>
            <c:bubble3D val="0"/>
            <c:explosion val="8"/>
          </c:dPt>
          <c:dPt>
            <c:idx val="5"/>
            <c:bubble3D val="0"/>
            <c:explosion val="2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Everything!$CP$809:$CU$809</c:f>
              <c:strCache>
                <c:ptCount val="6"/>
                <c:pt idx="0">
                  <c:v>Asia and Pacific</c:v>
                </c:pt>
                <c:pt idx="1">
                  <c:v>LAC</c:v>
                </c:pt>
                <c:pt idx="2">
                  <c:v>Mena and Gulf</c:v>
                </c:pt>
                <c:pt idx="3">
                  <c:v>SSA</c:v>
                </c:pt>
                <c:pt idx="4">
                  <c:v>Eastern Europe and Central Asia</c:v>
                </c:pt>
                <c:pt idx="5">
                  <c:v>Autre</c:v>
                </c:pt>
              </c:strCache>
            </c:strRef>
          </c:cat>
          <c:val>
            <c:numRef>
              <c:f>Everything!$CP$810:$CU$810</c:f>
              <c:numCache>
                <c:formatCode>_("€"* #,##0.00_);_("€"* \(#,##0.00\);_("€"* "-"??_);_(@_)</c:formatCode>
                <c:ptCount val="6"/>
                <c:pt idx="0">
                  <c:v>104936330.54999997</c:v>
                </c:pt>
                <c:pt idx="1">
                  <c:v>30557593.43</c:v>
                </c:pt>
                <c:pt idx="2">
                  <c:v>57035179.429999985</c:v>
                </c:pt>
                <c:pt idx="3">
                  <c:v>314731533.32999992</c:v>
                </c:pt>
                <c:pt idx="4">
                  <c:v>14533237.390000002</c:v>
                </c:pt>
                <c:pt idx="5">
                  <c:v>36879676.899999999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2-04T14:41:51.505" idx="1">
    <p:pos x="2376" y="2536"/>
    <p:text>Christoph, could you prepare a graph showing how the budgets allocated to electoral assistance have generally evolved over the years? (on average)</p:tex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0.69643</cdr:x>
      <cdr:y>0.57627</cdr:y>
    </cdr:from>
    <cdr:to>
      <cdr:x>0.95536</cdr:x>
      <cdr:y>0.91525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16624" y="2448272"/>
          <a:ext cx="2088232" cy="1440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0.6875</cdr:x>
      <cdr:y>0.57627</cdr:y>
    </cdr:from>
    <cdr:to>
      <cdr:x>0.96429</cdr:x>
      <cdr:y>0.94915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44616" y="2448272"/>
          <a:ext cx="2232248" cy="1584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2000" dirty="0" smtClean="0">
              <a:solidFill>
                <a:schemeClr val="tx1"/>
              </a:solidFill>
            </a:rPr>
            <a:t>Over all support  to Elections </a:t>
          </a:r>
        </a:p>
        <a:p xmlns:a="http://schemas.openxmlformats.org/drawingml/2006/main">
          <a:endParaRPr lang="fr-FR" sz="2000" dirty="0">
            <a:solidFill>
              <a:schemeClr val="tx1"/>
            </a:solidFill>
          </a:endParaRPr>
        </a:p>
        <a:p xmlns:a="http://schemas.openxmlformats.org/drawingml/2006/main">
          <a:r>
            <a:rPr lang="fr-FR" sz="2000" b="1" u="sng" dirty="0" smtClean="0">
              <a:solidFill>
                <a:schemeClr val="tx1"/>
              </a:solidFill>
            </a:rPr>
            <a:t>558.673.551,03 €</a:t>
          </a:r>
          <a:endParaRPr lang="fr-FR" sz="2000" b="1" u="sng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904A268-EA94-4020-B1C9-6D138501F8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901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BA808B4-44DB-434F-BD43-6FCB1C90A9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4967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Les autres acteurs sont:</a:t>
            </a:r>
          </a:p>
          <a:p>
            <a:r>
              <a:rPr lang="fr-FR" dirty="0" smtClean="0"/>
              <a:t>IOM,</a:t>
            </a:r>
            <a:r>
              <a:rPr lang="fr-FR" baseline="0" dirty="0" smtClean="0"/>
              <a:t> GIZ, AFD,IDEA, TRANSTEC, INTERPEACE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808B4-44DB-434F-BD43-6FCB1C90A911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1890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 y a déjà</a:t>
            </a:r>
            <a:r>
              <a:rPr lang="fr-FR" baseline="0" dirty="0" smtClean="0"/>
              <a:t> 30 projets qui sont financés par des action </a:t>
            </a:r>
            <a:r>
              <a:rPr lang="fr-FR" baseline="0" dirty="0" err="1" smtClean="0"/>
              <a:t>grants</a:t>
            </a:r>
            <a:r>
              <a:rPr lang="fr-FR" baseline="0" smtClean="0"/>
              <a:t>.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A808B4-44DB-434F-BD43-6FCB1C90A911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460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855245-AFCB-49EB-9EE6-EBD7539D3637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DB1A7-8A26-4468-8C44-F69B102DA42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7C00B-86C7-4E5B-91A9-154AE9D19F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A37C07-A3C8-4E60-941F-420351C7973F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B203EB-C08F-436F-AE61-3E5255748992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08C12F-050A-4C39-B6FC-6790AA52DEE3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E611CE-4004-4D62-B56D-6C7D5D41BD42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6F9454-01E2-4974-895E-4F1AE0CA7A1A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6B6C08-8F3F-4F1D-8CF7-A9E9F88E2CB3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67C330-29CB-4B4B-9AEF-A8F7E58C0290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C141AD-42EE-4A68-9B6F-BE3A58A0692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863556-63C8-419D-BF0F-2CA92AF95D8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560" y="1340768"/>
            <a:ext cx="8208466" cy="1007095"/>
          </a:xfrm>
        </p:spPr>
        <p:txBody>
          <a:bodyPr>
            <a:noAutofit/>
          </a:bodyPr>
          <a:lstStyle/>
          <a:p>
            <a:pPr algn="ctr"/>
            <a:r>
              <a:rPr lang="fr-BE" altLang="en-US" sz="3200" dirty="0" err="1" smtClean="0"/>
              <a:t>Supporting</a:t>
            </a:r>
            <a:r>
              <a:rPr lang="fr-BE" altLang="en-US" sz="3200" dirty="0" smtClean="0"/>
              <a:t> </a:t>
            </a:r>
            <a:r>
              <a:rPr lang="fr-BE" altLang="en-US" sz="3200" dirty="0" err="1" smtClean="0"/>
              <a:t>democracy</a:t>
            </a:r>
            <a:r>
              <a:rPr lang="fr-BE" altLang="en-US" sz="3200" dirty="0" smtClean="0"/>
              <a:t> </a:t>
            </a:r>
            <a:r>
              <a:rPr lang="fr-BE" altLang="en-US" sz="3200" dirty="0" err="1" smtClean="0"/>
              <a:t>throughout</a:t>
            </a:r>
            <a:r>
              <a:rPr lang="fr-BE" altLang="en-US" sz="3200" dirty="0" smtClean="0"/>
              <a:t> the </a:t>
            </a:r>
            <a:r>
              <a:rPr lang="fr-BE" altLang="en-US" sz="3200" dirty="0" err="1" smtClean="0"/>
              <a:t>electoral</a:t>
            </a:r>
            <a:r>
              <a:rPr lang="fr-BE" altLang="en-US" sz="3200" dirty="0" smtClean="0"/>
              <a:t> cycle</a:t>
            </a:r>
            <a:endParaRPr lang="en-GB" altLang="en-US" sz="32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91680" y="3429000"/>
            <a:ext cx="7452320" cy="648765"/>
          </a:xfrm>
        </p:spPr>
        <p:txBody>
          <a:bodyPr>
            <a:normAutofit fontScale="25000" lnSpcReduction="20000"/>
          </a:bodyPr>
          <a:lstStyle/>
          <a:p>
            <a:pPr algn="ctr"/>
            <a:endParaRPr lang="fr-BE" altLang="en-US" sz="5100" dirty="0" smtClean="0"/>
          </a:p>
          <a:p>
            <a:pPr algn="ctr"/>
            <a:endParaRPr lang="fr-BE" altLang="en-US" sz="5100" dirty="0"/>
          </a:p>
          <a:p>
            <a:pPr algn="ctr"/>
            <a:endParaRPr lang="fr-BE" altLang="en-US" sz="5100" dirty="0" smtClean="0"/>
          </a:p>
          <a:p>
            <a:pPr algn="ctr"/>
            <a:endParaRPr lang="fr-BE" altLang="en-US" sz="5100" dirty="0"/>
          </a:p>
          <a:p>
            <a:pPr algn="ctr"/>
            <a:r>
              <a:rPr lang="fr-BE" altLang="en-US" sz="12800" b="1" dirty="0" smtClean="0"/>
              <a:t>The future of </a:t>
            </a:r>
            <a:r>
              <a:rPr lang="fr-BE" altLang="en-US" sz="12800" b="1" dirty="0" err="1" smtClean="0"/>
              <a:t>electoral</a:t>
            </a:r>
            <a:r>
              <a:rPr lang="fr-BE" altLang="en-US" sz="12800" b="1" dirty="0" smtClean="0"/>
              <a:t> assistance</a:t>
            </a:r>
          </a:p>
          <a:p>
            <a:pPr algn="ctr"/>
            <a:endParaRPr lang="fr-BE" altLang="en-US" sz="5100" dirty="0"/>
          </a:p>
          <a:p>
            <a:pPr algn="ctr"/>
            <a:endParaRPr lang="fr-BE" altLang="en-US" sz="5100" dirty="0" smtClean="0"/>
          </a:p>
          <a:p>
            <a:pPr algn="ctr"/>
            <a:endParaRPr lang="fr-BE" altLang="en-US" sz="5100" dirty="0"/>
          </a:p>
          <a:p>
            <a:pPr algn="ctr"/>
            <a:endParaRPr lang="fr-BE" altLang="en-US" sz="5100" dirty="0" smtClean="0"/>
          </a:p>
          <a:p>
            <a:pPr algn="ctr"/>
            <a:endParaRPr lang="fr-BE" altLang="en-US" dirty="0"/>
          </a:p>
          <a:p>
            <a:pPr algn="ctr"/>
            <a:r>
              <a:rPr lang="fr-BE" altLang="en-US" sz="5600" dirty="0" smtClean="0"/>
              <a:t>Florence VANDENDORPE, DEVCO B1</a:t>
            </a:r>
            <a:endParaRPr lang="en-GB" altLang="en-US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Poor long-</a:t>
            </a:r>
            <a:r>
              <a:rPr lang="fr-BE" dirty="0" err="1"/>
              <a:t>term</a:t>
            </a:r>
            <a:r>
              <a:rPr lang="fr-BE" dirty="0"/>
              <a:t> </a:t>
            </a:r>
            <a:r>
              <a:rPr lang="fr-BE" dirty="0" err="1"/>
              <a:t>results</a:t>
            </a:r>
            <a:r>
              <a:rPr lang="fr-BE" dirty="0"/>
              <a:t> in </a:t>
            </a:r>
            <a:r>
              <a:rPr lang="fr-BE" dirty="0" err="1"/>
              <a:t>some</a:t>
            </a:r>
            <a:r>
              <a:rPr lang="fr-BE" dirty="0"/>
              <a:t> </a:t>
            </a:r>
            <a:r>
              <a:rPr lang="fr-BE" dirty="0" err="1"/>
              <a:t>contexts</a:t>
            </a:r>
            <a:r>
              <a:rPr lang="fr-BE" dirty="0"/>
              <a:t> (DRC, Fiji</a:t>
            </a:r>
            <a:r>
              <a:rPr lang="fr-BE" dirty="0" smtClean="0"/>
              <a:t>…)</a:t>
            </a:r>
          </a:p>
          <a:p>
            <a:r>
              <a:rPr lang="fr-BE" dirty="0"/>
              <a:t>Few </a:t>
            </a:r>
            <a:r>
              <a:rPr lang="fr-BE" dirty="0" err="1"/>
              <a:t>opportunities</a:t>
            </a:r>
            <a:r>
              <a:rPr lang="fr-BE" dirty="0"/>
              <a:t> to </a:t>
            </a:r>
            <a:r>
              <a:rPr lang="fr-BE" dirty="0" err="1"/>
              <a:t>share</a:t>
            </a:r>
            <a:r>
              <a:rPr lang="fr-BE" dirty="0"/>
              <a:t> </a:t>
            </a:r>
            <a:r>
              <a:rPr lang="fr-BE" dirty="0" err="1"/>
              <a:t>experiences</a:t>
            </a:r>
            <a:r>
              <a:rPr lang="fr-BE" dirty="0"/>
              <a:t> and </a:t>
            </a:r>
            <a:r>
              <a:rPr lang="fr-BE" dirty="0" err="1"/>
              <a:t>discuss</a:t>
            </a:r>
            <a:r>
              <a:rPr lang="fr-BE" dirty="0"/>
              <a:t> </a:t>
            </a:r>
            <a:r>
              <a:rPr lang="fr-BE" dirty="0" err="1"/>
              <a:t>lessons</a:t>
            </a:r>
            <a:r>
              <a:rPr lang="fr-BE" dirty="0"/>
              <a:t> </a:t>
            </a:r>
            <a:r>
              <a:rPr lang="fr-BE" dirty="0" err="1"/>
              <a:t>learnt</a:t>
            </a:r>
            <a:r>
              <a:rPr lang="fr-BE" dirty="0"/>
              <a:t> </a:t>
            </a:r>
            <a:r>
              <a:rPr lang="fr-BE" dirty="0" err="1"/>
              <a:t>among</a:t>
            </a:r>
            <a:r>
              <a:rPr lang="fr-BE" dirty="0"/>
              <a:t> </a:t>
            </a:r>
            <a:r>
              <a:rPr lang="fr-BE" dirty="0" smtClean="0"/>
              <a:t>EU </a:t>
            </a:r>
            <a:r>
              <a:rPr lang="fr-BE" dirty="0" err="1" smtClean="0"/>
              <a:t>Delegations</a:t>
            </a:r>
            <a:r>
              <a:rPr lang="fr-BE" dirty="0" smtClean="0"/>
              <a:t> </a:t>
            </a:r>
            <a:r>
              <a:rPr lang="fr-BE" dirty="0">
                <a:sym typeface="Wingdings" panose="05000000000000000000" pitchFamily="2" charset="2"/>
              </a:rPr>
              <a:t> no </a:t>
            </a:r>
            <a:r>
              <a:rPr lang="fr-BE" dirty="0" err="1">
                <a:sym typeface="Wingdings" panose="05000000000000000000" pitchFamily="2" charset="2"/>
              </a:rPr>
              <a:t>institutional</a:t>
            </a:r>
            <a:r>
              <a:rPr lang="fr-BE" dirty="0">
                <a:sym typeface="Wingdings" panose="05000000000000000000" pitchFamily="2" charset="2"/>
              </a:rPr>
              <a:t> </a:t>
            </a:r>
            <a:r>
              <a:rPr lang="fr-BE" dirty="0" smtClean="0">
                <a:sym typeface="Wingdings" panose="05000000000000000000" pitchFamily="2" charset="2"/>
              </a:rPr>
              <a:t>memory</a:t>
            </a:r>
          </a:p>
          <a:p>
            <a:r>
              <a:rPr lang="fr-BE" dirty="0" err="1" smtClean="0">
                <a:sym typeface="Wingdings" panose="05000000000000000000" pitchFamily="2" charset="2"/>
              </a:rPr>
              <a:t>Requests</a:t>
            </a:r>
            <a:r>
              <a:rPr lang="fr-BE" dirty="0" smtClean="0">
                <a:sym typeface="Wingdings" panose="05000000000000000000" pitchFamily="2" charset="2"/>
              </a:rPr>
              <a:t> for an experts </a:t>
            </a:r>
            <a:r>
              <a:rPr lang="fr-BE" dirty="0" err="1" smtClean="0">
                <a:sym typeface="Wingdings" panose="05000000000000000000" pitchFamily="2" charset="2"/>
              </a:rPr>
              <a:t>database</a:t>
            </a:r>
            <a:endParaRPr lang="fr-BE" dirty="0">
              <a:sym typeface="Wingdings" panose="05000000000000000000" pitchFamily="2" charset="2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sz="4800" dirty="0" smtClean="0"/>
              <a:t>Monitoring and </a:t>
            </a:r>
            <a:r>
              <a:rPr lang="fr-BE" sz="4800" dirty="0" err="1" smtClean="0"/>
              <a:t>evaluation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644573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BE" dirty="0" smtClean="0"/>
              <a:t>Part 3. </a:t>
            </a:r>
            <a:r>
              <a:rPr lang="fr-BE" dirty="0" err="1" smtClean="0"/>
              <a:t>Looking</a:t>
            </a:r>
            <a:r>
              <a:rPr lang="fr-BE" dirty="0" smtClean="0"/>
              <a:t> </a:t>
            </a:r>
            <a:r>
              <a:rPr lang="fr-BE" dirty="0" err="1" smtClean="0"/>
              <a:t>forward</a:t>
            </a: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30136" y="3562350"/>
            <a:ext cx="7543800" cy="21526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fontAlgn="auto">
              <a:spcAft>
                <a:spcPts val="0"/>
              </a:spcAft>
            </a:pPr>
            <a:r>
              <a:rPr lang="fr-BE" sz="4000" dirty="0" err="1" smtClean="0"/>
              <a:t>Proposals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20628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0648"/>
            <a:ext cx="5380423" cy="54006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5445224"/>
            <a:ext cx="7543800" cy="914400"/>
          </a:xfrm>
        </p:spPr>
        <p:txBody>
          <a:bodyPr/>
          <a:lstStyle/>
          <a:p>
            <a:r>
              <a:rPr lang="fr-BE" sz="4000" dirty="0" err="1" smtClean="0"/>
              <a:t>Cover</a:t>
            </a:r>
            <a:r>
              <a:rPr lang="fr-BE" sz="4000" dirty="0" smtClean="0"/>
              <a:t> the </a:t>
            </a:r>
            <a:r>
              <a:rPr lang="fr-BE" sz="4000" dirty="0" err="1" smtClean="0"/>
              <a:t>whole</a:t>
            </a:r>
            <a:r>
              <a:rPr lang="fr-BE" sz="4000" dirty="0" smtClean="0"/>
              <a:t> </a:t>
            </a:r>
            <a:r>
              <a:rPr lang="fr-BE" sz="4000" dirty="0" err="1" smtClean="0"/>
              <a:t>electoral</a:t>
            </a:r>
            <a:r>
              <a:rPr lang="fr-BE" sz="4000" dirty="0" smtClean="0"/>
              <a:t> cycle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6167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518" y="332656"/>
            <a:ext cx="6313834" cy="619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75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Addressing</a:t>
            </a:r>
            <a:r>
              <a:rPr lang="fr-BE" dirty="0" smtClean="0"/>
              <a:t> </a:t>
            </a:r>
            <a:r>
              <a:rPr lang="fr-BE" dirty="0" err="1" smtClean="0"/>
              <a:t>different</a:t>
            </a:r>
            <a:r>
              <a:rPr lang="fr-BE" dirty="0" smtClean="0"/>
              <a:t> </a:t>
            </a:r>
            <a:r>
              <a:rPr lang="fr-BE" dirty="0" err="1" smtClean="0"/>
              <a:t>needs</a:t>
            </a:r>
            <a:r>
              <a:rPr lang="fr-BE" dirty="0" smtClean="0"/>
              <a:t> </a:t>
            </a:r>
            <a:r>
              <a:rPr lang="fr-BE" dirty="0" err="1" smtClean="0"/>
              <a:t>may</a:t>
            </a:r>
            <a:r>
              <a:rPr lang="fr-BE" dirty="0" smtClean="0"/>
              <a:t> </a:t>
            </a:r>
            <a:r>
              <a:rPr lang="fr-BE" dirty="0" err="1" smtClean="0"/>
              <a:t>required</a:t>
            </a:r>
            <a:r>
              <a:rPr lang="fr-BE" dirty="0" smtClean="0"/>
              <a:t> </a:t>
            </a:r>
            <a:r>
              <a:rPr lang="fr-BE" dirty="0" err="1" smtClean="0"/>
              <a:t>choosing</a:t>
            </a:r>
            <a:r>
              <a:rPr lang="fr-BE" dirty="0" smtClean="0"/>
              <a:t> </a:t>
            </a:r>
            <a:r>
              <a:rPr lang="fr-BE" dirty="0" err="1" smtClean="0"/>
              <a:t>different</a:t>
            </a:r>
            <a:r>
              <a:rPr lang="fr-BE" dirty="0" smtClean="0"/>
              <a:t> </a:t>
            </a:r>
            <a:r>
              <a:rPr lang="fr-BE" dirty="0" err="1" smtClean="0"/>
              <a:t>partners</a:t>
            </a:r>
            <a:endParaRPr lang="fr-BE" dirty="0" smtClean="0"/>
          </a:p>
          <a:p>
            <a:r>
              <a:rPr lang="fr-BE" dirty="0" err="1" smtClean="0"/>
              <a:t>Formulate</a:t>
            </a:r>
            <a:r>
              <a:rPr lang="fr-BE" dirty="0" smtClean="0"/>
              <a:t> the </a:t>
            </a:r>
            <a:r>
              <a:rPr lang="fr-BE" dirty="0" err="1" smtClean="0"/>
              <a:t>project</a:t>
            </a:r>
            <a:r>
              <a:rPr lang="fr-BE" dirty="0" smtClean="0"/>
              <a:t> </a:t>
            </a:r>
            <a:r>
              <a:rPr lang="fr-BE" dirty="0" err="1" smtClean="0"/>
              <a:t>well</a:t>
            </a:r>
            <a:r>
              <a:rPr lang="fr-BE" dirty="0" smtClean="0"/>
              <a:t> </a:t>
            </a:r>
            <a:r>
              <a:rPr lang="fr-BE" dirty="0" err="1" smtClean="0"/>
              <a:t>ahead</a:t>
            </a:r>
            <a:r>
              <a:rPr lang="fr-BE" dirty="0" smtClean="0"/>
              <a:t> of </a:t>
            </a:r>
            <a:r>
              <a:rPr lang="fr-BE" dirty="0" err="1" smtClean="0"/>
              <a:t>elections</a:t>
            </a:r>
            <a:endParaRPr lang="fr-BE" dirty="0" smtClean="0"/>
          </a:p>
          <a:p>
            <a:r>
              <a:rPr lang="fr-BE" dirty="0" smtClean="0"/>
              <a:t>Most </a:t>
            </a:r>
            <a:r>
              <a:rPr lang="fr-BE" dirty="0" err="1" smtClean="0"/>
              <a:t>activities</a:t>
            </a:r>
            <a:r>
              <a:rPr lang="fr-BE" dirty="0" smtClean="0"/>
              <a:t> </a:t>
            </a:r>
            <a:r>
              <a:rPr lang="fr-BE" dirty="0" err="1" smtClean="0"/>
              <a:t>take</a:t>
            </a:r>
            <a:r>
              <a:rPr lang="fr-BE" dirty="0" smtClean="0"/>
              <a:t> place in-</a:t>
            </a:r>
            <a:r>
              <a:rPr lang="fr-BE" dirty="0" err="1" smtClean="0"/>
              <a:t>between</a:t>
            </a:r>
            <a:r>
              <a:rPr lang="fr-BE" dirty="0" smtClean="0"/>
              <a:t> </a:t>
            </a:r>
            <a:r>
              <a:rPr lang="fr-BE" dirty="0" err="1" smtClean="0"/>
              <a:t>elections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5301208"/>
            <a:ext cx="7543800" cy="914400"/>
          </a:xfrm>
        </p:spPr>
        <p:txBody>
          <a:bodyPr/>
          <a:lstStyle/>
          <a:p>
            <a:r>
              <a:rPr lang="fr-BE" sz="4400" dirty="0" err="1" smtClean="0"/>
              <a:t>What</a:t>
            </a:r>
            <a:r>
              <a:rPr lang="fr-BE" sz="4400" dirty="0" smtClean="0"/>
              <a:t> </a:t>
            </a:r>
            <a:r>
              <a:rPr lang="fr-BE" sz="4400" dirty="0" err="1" smtClean="0"/>
              <a:t>is</a:t>
            </a:r>
            <a:r>
              <a:rPr lang="fr-BE" sz="4400" dirty="0" smtClean="0"/>
              <a:t> an </a:t>
            </a:r>
            <a:r>
              <a:rPr lang="fr-BE" sz="4400" dirty="0" err="1" smtClean="0"/>
              <a:t>approach</a:t>
            </a:r>
            <a:r>
              <a:rPr lang="fr-BE" sz="4400" dirty="0" smtClean="0"/>
              <a:t> </a:t>
            </a:r>
            <a:r>
              <a:rPr lang="fr-BE" sz="4400" dirty="0" err="1" smtClean="0"/>
              <a:t>based</a:t>
            </a:r>
            <a:r>
              <a:rPr lang="fr-BE" sz="4400" dirty="0" smtClean="0"/>
              <a:t> on the </a:t>
            </a:r>
            <a:r>
              <a:rPr lang="fr-BE" sz="4400" dirty="0" err="1" smtClean="0"/>
              <a:t>electoral</a:t>
            </a:r>
            <a:r>
              <a:rPr lang="fr-BE" sz="4400" dirty="0" smtClean="0"/>
              <a:t> </a:t>
            </a:r>
            <a:r>
              <a:rPr lang="fr-BE" sz="4400" dirty="0"/>
              <a:t>cycle </a:t>
            </a:r>
            <a:r>
              <a:rPr lang="fr-BE" sz="4400" dirty="0" smtClean="0"/>
              <a:t>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029866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Budget support?</a:t>
            </a:r>
          </a:p>
          <a:p>
            <a:r>
              <a:rPr lang="fr-BE" dirty="0" smtClean="0"/>
              <a:t>Action Grant</a:t>
            </a:r>
            <a:r>
              <a:rPr lang="fr-BE" dirty="0" smtClean="0"/>
              <a:t>? </a:t>
            </a:r>
            <a:endParaRPr lang="fr-BE" dirty="0" smtClean="0"/>
          </a:p>
          <a:p>
            <a:r>
              <a:rPr lang="fr-BE" dirty="0" smtClean="0"/>
              <a:t>Pool </a:t>
            </a:r>
            <a:r>
              <a:rPr lang="fr-BE" dirty="0" err="1" smtClean="0"/>
              <a:t>fund</a:t>
            </a:r>
            <a:r>
              <a:rPr lang="fr-BE" dirty="0" smtClean="0"/>
              <a:t>?</a:t>
            </a:r>
          </a:p>
          <a:p>
            <a:r>
              <a:rPr lang="fr-BE" dirty="0" smtClean="0"/>
              <a:t>Service </a:t>
            </a:r>
            <a:r>
              <a:rPr lang="fr-BE" dirty="0" err="1" smtClean="0"/>
              <a:t>contract</a:t>
            </a:r>
            <a:r>
              <a:rPr lang="fr-BE" dirty="0" smtClean="0"/>
              <a:t>?</a:t>
            </a:r>
          </a:p>
          <a:p>
            <a:r>
              <a:rPr lang="fr-BE" dirty="0" smtClean="0"/>
              <a:t>Programme </a:t>
            </a:r>
            <a:r>
              <a:rPr lang="fr-BE" dirty="0" err="1" smtClean="0"/>
              <a:t>Estimate</a:t>
            </a:r>
            <a:r>
              <a:rPr lang="fr-BE" dirty="0" smtClean="0"/>
              <a:t>?</a:t>
            </a:r>
          </a:p>
          <a:p>
            <a:r>
              <a:rPr lang="fr-BE" dirty="0" smtClean="0"/>
              <a:t>Direct </a:t>
            </a:r>
            <a:r>
              <a:rPr lang="fr-BE" dirty="0" err="1" smtClean="0"/>
              <a:t>technical</a:t>
            </a:r>
            <a:r>
              <a:rPr lang="fr-BE" dirty="0" smtClean="0"/>
              <a:t> assistance to the EMB?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sz="3600" dirty="0" smtClean="0"/>
              <a:t>Select the </a:t>
            </a:r>
            <a:r>
              <a:rPr lang="fr-BE" sz="3600" dirty="0" err="1" smtClean="0"/>
              <a:t>proper</a:t>
            </a:r>
            <a:r>
              <a:rPr lang="fr-BE" sz="3600" dirty="0" smtClean="0"/>
              <a:t> </a:t>
            </a:r>
            <a:r>
              <a:rPr lang="fr-BE" sz="3600" dirty="0" err="1" smtClean="0"/>
              <a:t>funding</a:t>
            </a:r>
            <a:r>
              <a:rPr lang="fr-BE" sz="3600" dirty="0" smtClean="0"/>
              <a:t> </a:t>
            </a:r>
            <a:r>
              <a:rPr lang="fr-BE" sz="3600" dirty="0" err="1" smtClean="0"/>
              <a:t>modality</a:t>
            </a:r>
            <a:r>
              <a:rPr lang="fr-BE" sz="3600" dirty="0" smtClean="0"/>
              <a:t> </a:t>
            </a:r>
            <a:r>
              <a:rPr lang="fr-BE" sz="3600" dirty="0" err="1" smtClean="0"/>
              <a:t>according</a:t>
            </a:r>
            <a:r>
              <a:rPr lang="fr-BE" sz="3600" dirty="0" smtClean="0"/>
              <a:t> to the </a:t>
            </a:r>
            <a:r>
              <a:rPr lang="fr-BE" sz="3600" dirty="0" err="1" smtClean="0"/>
              <a:t>needs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62394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Budget support</a:t>
            </a:r>
          </a:p>
          <a:p>
            <a:r>
              <a:rPr lang="fr-BE" dirty="0" err="1" smtClean="0"/>
              <a:t>Towards</a:t>
            </a:r>
            <a:r>
              <a:rPr lang="fr-BE" dirty="0" smtClean="0"/>
              <a:t> the introduction of benchmarks and </a:t>
            </a:r>
            <a:r>
              <a:rPr lang="fr-BE" dirty="0" err="1" smtClean="0"/>
              <a:t>conditionalities</a:t>
            </a:r>
            <a:r>
              <a:rPr lang="fr-BE" dirty="0" smtClean="0"/>
              <a:t> in UNDP-</a:t>
            </a:r>
            <a:r>
              <a:rPr lang="fr-BE" dirty="0" err="1" smtClean="0"/>
              <a:t>managed</a:t>
            </a:r>
            <a:r>
              <a:rPr lang="fr-BE" dirty="0" smtClean="0"/>
              <a:t> </a:t>
            </a:r>
            <a:r>
              <a:rPr lang="fr-BE" dirty="0" err="1" smtClean="0"/>
              <a:t>projects</a:t>
            </a:r>
            <a:endParaRPr lang="fr-BE" dirty="0" smtClean="0"/>
          </a:p>
          <a:p>
            <a:r>
              <a:rPr lang="fr-BE" dirty="0" err="1" smtClean="0"/>
              <a:t>Increased</a:t>
            </a:r>
            <a:r>
              <a:rPr lang="fr-BE" dirty="0" smtClean="0"/>
              <a:t> </a:t>
            </a:r>
            <a:r>
              <a:rPr lang="fr-BE" dirty="0" err="1" smtClean="0"/>
              <a:t>involvement</a:t>
            </a:r>
            <a:r>
              <a:rPr lang="fr-BE" dirty="0" smtClean="0"/>
              <a:t> of EU </a:t>
            </a:r>
            <a:r>
              <a:rPr lang="fr-BE" dirty="0" err="1" smtClean="0"/>
              <a:t>Delegations</a:t>
            </a:r>
            <a:r>
              <a:rPr lang="fr-BE" dirty="0" smtClean="0"/>
              <a:t> in the </a:t>
            </a:r>
            <a:r>
              <a:rPr lang="fr-BE" dirty="0" err="1" smtClean="0"/>
              <a:t>follow</a:t>
            </a:r>
            <a:r>
              <a:rPr lang="fr-BE" dirty="0" smtClean="0"/>
              <a:t>-up of </a:t>
            </a:r>
            <a:r>
              <a:rPr lang="fr-BE" dirty="0" err="1" smtClean="0"/>
              <a:t>projects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Results-based</a:t>
            </a:r>
            <a:r>
              <a:rPr lang="fr-BE" dirty="0" smtClean="0"/>
              <a:t> </a:t>
            </a:r>
            <a:r>
              <a:rPr lang="fr-BE" dirty="0" err="1" smtClean="0"/>
              <a:t>approaches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859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Include</a:t>
            </a:r>
            <a:r>
              <a:rPr lang="fr-BE" dirty="0" smtClean="0"/>
              <a:t> </a:t>
            </a:r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conflict</a:t>
            </a:r>
            <a:r>
              <a:rPr lang="fr-BE" dirty="0" smtClean="0"/>
              <a:t> </a:t>
            </a:r>
            <a:r>
              <a:rPr lang="fr-BE" dirty="0" err="1" smtClean="0"/>
              <a:t>prevention</a:t>
            </a:r>
            <a:r>
              <a:rPr lang="fr-BE" dirty="0" smtClean="0"/>
              <a:t>/</a:t>
            </a:r>
            <a:r>
              <a:rPr lang="fr-BE" dirty="0" err="1" smtClean="0"/>
              <a:t>mediation</a:t>
            </a:r>
            <a:r>
              <a:rPr lang="fr-BE" dirty="0" smtClean="0"/>
              <a:t> components</a:t>
            </a:r>
          </a:p>
          <a:p>
            <a:r>
              <a:rPr lang="fr-BE" dirty="0" err="1" smtClean="0"/>
              <a:t>Create</a:t>
            </a:r>
            <a:r>
              <a:rPr lang="fr-BE" dirty="0" smtClean="0"/>
              <a:t> </a:t>
            </a:r>
            <a:r>
              <a:rPr lang="fr-BE" dirty="0" err="1" smtClean="0"/>
              <a:t>parterships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representatives</a:t>
            </a:r>
            <a:r>
              <a:rPr lang="fr-BE" dirty="0" smtClean="0"/>
              <a:t> </a:t>
            </a:r>
            <a:r>
              <a:rPr lang="fr-BE" dirty="0" err="1" smtClean="0"/>
              <a:t>from</a:t>
            </a:r>
            <a:r>
              <a:rPr lang="fr-BE" dirty="0" smtClean="0"/>
              <a:t> </a:t>
            </a:r>
            <a:r>
              <a:rPr lang="fr-BE" dirty="0" err="1" smtClean="0"/>
              <a:t>segregated</a:t>
            </a:r>
            <a:r>
              <a:rPr lang="fr-BE" dirty="0" smtClean="0"/>
              <a:t> groups</a:t>
            </a:r>
          </a:p>
          <a:p>
            <a:r>
              <a:rPr lang="fr-BE" dirty="0" err="1" smtClean="0"/>
              <a:t>Articulate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</a:t>
            </a:r>
            <a:r>
              <a:rPr lang="fr-BE" dirty="0" err="1" smtClean="0"/>
              <a:t>activities</a:t>
            </a:r>
            <a:r>
              <a:rPr lang="fr-BE" dirty="0" smtClean="0"/>
              <a:t> </a:t>
            </a:r>
            <a:r>
              <a:rPr lang="fr-BE" dirty="0" err="1" smtClean="0"/>
              <a:t>funded</a:t>
            </a:r>
            <a:r>
              <a:rPr lang="fr-BE" dirty="0" smtClean="0"/>
              <a:t> by </a:t>
            </a:r>
            <a:r>
              <a:rPr lang="fr-BE" dirty="0" err="1" smtClean="0"/>
              <a:t>other</a:t>
            </a:r>
            <a:r>
              <a:rPr lang="fr-BE" dirty="0" smtClean="0"/>
              <a:t> instruments: EIDHR, LA/NSA, </a:t>
            </a:r>
            <a:r>
              <a:rPr lang="fr-BE" dirty="0" err="1" smtClean="0"/>
              <a:t>ICsP</a:t>
            </a:r>
            <a:endParaRPr lang="fr-BE" dirty="0"/>
          </a:p>
          <a:p>
            <a:r>
              <a:rPr lang="fr-BE" dirty="0" smtClean="0"/>
              <a:t>Programme </a:t>
            </a:r>
            <a:r>
              <a:rPr lang="fr-BE" dirty="0" err="1" smtClean="0"/>
              <a:t>Ermès</a:t>
            </a:r>
            <a:endParaRPr lang="fr-BE" dirty="0" smtClean="0"/>
          </a:p>
          <a:p>
            <a:r>
              <a:rPr lang="fr-BE" dirty="0" smtClean="0"/>
              <a:t>NB: Long-</a:t>
            </a:r>
            <a:r>
              <a:rPr lang="fr-BE" dirty="0" err="1" smtClean="0"/>
              <a:t>term</a:t>
            </a:r>
            <a:r>
              <a:rPr lang="fr-BE" dirty="0" smtClean="0"/>
              <a:t> </a:t>
            </a:r>
            <a:r>
              <a:rPr lang="fr-BE" dirty="0" err="1" smtClean="0"/>
              <a:t>approach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Address</a:t>
            </a:r>
            <a:r>
              <a:rPr lang="fr-BE" dirty="0" smtClean="0"/>
              <a:t> </a:t>
            </a:r>
            <a:r>
              <a:rPr lang="fr-BE" dirty="0" err="1" smtClean="0"/>
              <a:t>electoral</a:t>
            </a:r>
            <a:r>
              <a:rPr lang="fr-BE" dirty="0" smtClean="0"/>
              <a:t> violence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556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Current</a:t>
            </a:r>
            <a:r>
              <a:rPr lang="fr-BE" dirty="0" smtClean="0"/>
              <a:t> </a:t>
            </a:r>
            <a:r>
              <a:rPr lang="fr-BE" dirty="0" err="1" smtClean="0"/>
              <a:t>revision</a:t>
            </a:r>
            <a:r>
              <a:rPr lang="fr-BE" dirty="0" smtClean="0"/>
              <a:t> of the </a:t>
            </a:r>
            <a:r>
              <a:rPr lang="fr-BE" dirty="0" err="1" smtClean="0"/>
              <a:t>Operational</a:t>
            </a:r>
            <a:r>
              <a:rPr lang="fr-BE" dirty="0" smtClean="0"/>
              <a:t> Guidelines</a:t>
            </a:r>
          </a:p>
          <a:p>
            <a:r>
              <a:rPr lang="fr-BE" dirty="0" err="1" smtClean="0"/>
              <a:t>Produce</a:t>
            </a:r>
            <a:r>
              <a:rPr lang="fr-BE" dirty="0" smtClean="0"/>
              <a:t> </a:t>
            </a:r>
            <a:r>
              <a:rPr lang="fr-BE" dirty="0" err="1" smtClean="0"/>
              <a:t>templates</a:t>
            </a:r>
            <a:r>
              <a:rPr lang="fr-BE" dirty="0" smtClean="0"/>
              <a:t> and </a:t>
            </a:r>
            <a:r>
              <a:rPr lang="fr-BE" dirty="0" err="1" smtClean="0"/>
              <a:t>clear</a:t>
            </a:r>
            <a:r>
              <a:rPr lang="fr-BE" dirty="0" smtClean="0"/>
              <a:t> guidance for </a:t>
            </a:r>
            <a:r>
              <a:rPr lang="fr-BE" dirty="0" err="1" smtClean="0"/>
              <a:t>reporting</a:t>
            </a:r>
            <a:endParaRPr lang="fr-BE" dirty="0" smtClean="0"/>
          </a:p>
          <a:p>
            <a:r>
              <a:rPr lang="fr-BE" dirty="0" smtClean="0"/>
              <a:t>Kick-off trainings?</a:t>
            </a:r>
          </a:p>
          <a:p>
            <a:r>
              <a:rPr lang="fr-BE" dirty="0" smtClean="0"/>
              <a:t>Formulation Missions to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redefined</a:t>
            </a:r>
            <a:endParaRPr lang="fr-BE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sz="3600" dirty="0" err="1" smtClean="0"/>
              <a:t>Improve</a:t>
            </a:r>
            <a:r>
              <a:rPr lang="fr-BE" sz="3600" dirty="0" smtClean="0"/>
              <a:t> EC-UNDP collaboration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622724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Increase</a:t>
            </a:r>
            <a:r>
              <a:rPr lang="fr-BE" dirty="0" smtClean="0"/>
              <a:t> the circulation of information </a:t>
            </a:r>
            <a:r>
              <a:rPr lang="fr-BE" dirty="0" err="1" smtClean="0"/>
              <a:t>among</a:t>
            </a:r>
            <a:r>
              <a:rPr lang="fr-BE" dirty="0" smtClean="0"/>
              <a:t> EU </a:t>
            </a:r>
            <a:r>
              <a:rPr lang="fr-BE" dirty="0" err="1" smtClean="0"/>
              <a:t>Delegations</a:t>
            </a:r>
            <a:endParaRPr lang="fr-BE" dirty="0" smtClean="0"/>
          </a:p>
          <a:p>
            <a:r>
              <a:rPr lang="fr-BE" dirty="0" smtClean="0"/>
              <a:t>Capacity4Dev??</a:t>
            </a:r>
          </a:p>
          <a:p>
            <a:r>
              <a:rPr lang="fr-BE" dirty="0" err="1" smtClean="0"/>
              <a:t>Develop</a:t>
            </a:r>
            <a:r>
              <a:rPr lang="fr-BE" dirty="0" smtClean="0"/>
              <a:t> </a:t>
            </a:r>
            <a:r>
              <a:rPr lang="fr-BE" dirty="0" err="1" smtClean="0"/>
              <a:t>specific</a:t>
            </a:r>
            <a:r>
              <a:rPr lang="fr-BE" dirty="0" smtClean="0"/>
              <a:t> trainings for EU staff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Share</a:t>
            </a:r>
            <a:r>
              <a:rPr lang="fr-BE" dirty="0" smtClean="0"/>
              <a:t> </a:t>
            </a:r>
            <a:r>
              <a:rPr lang="fr-BE" dirty="0" err="1" smtClean="0"/>
              <a:t>experiences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30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What</a:t>
            </a:r>
            <a:r>
              <a:rPr lang="fr-BE" dirty="0" smtClean="0"/>
              <a:t> are </a:t>
            </a:r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talking</a:t>
            </a:r>
            <a:r>
              <a:rPr lang="fr-BE" dirty="0" smtClean="0"/>
              <a:t> about?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4400" dirty="0" smtClean="0"/>
              <a:t>Part 1. EU </a:t>
            </a:r>
            <a:r>
              <a:rPr lang="fr-BE" sz="4400" dirty="0" err="1" smtClean="0"/>
              <a:t>electoral</a:t>
            </a:r>
            <a:r>
              <a:rPr lang="fr-BE" sz="4400" dirty="0" smtClean="0"/>
              <a:t> assistance </a:t>
            </a:r>
            <a:r>
              <a:rPr lang="fr-BE" sz="4400" dirty="0" err="1" smtClean="0"/>
              <a:t>in</a:t>
            </a:r>
            <a:r>
              <a:rPr lang="fr-BE" sz="4400" dirty="0" smtClean="0"/>
              <a:t> 2007-13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87838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1640" y="764704"/>
            <a:ext cx="6096000" cy="3657599"/>
          </a:xfrm>
        </p:spPr>
        <p:txBody>
          <a:bodyPr/>
          <a:lstStyle/>
          <a:p>
            <a:pPr marL="18288" indent="0" algn="ctr">
              <a:buNone/>
            </a:pPr>
            <a:r>
              <a:rPr lang="fr-BE" dirty="0" err="1" smtClean="0"/>
              <a:t>Your</a:t>
            </a:r>
            <a:r>
              <a:rPr lang="fr-BE" dirty="0" smtClean="0"/>
              <a:t> </a:t>
            </a:r>
            <a:r>
              <a:rPr lang="fr-BE" dirty="0" err="1" smtClean="0"/>
              <a:t>proposals</a:t>
            </a:r>
            <a:r>
              <a:rPr lang="fr-BE" dirty="0" smtClean="0"/>
              <a:t> are </a:t>
            </a:r>
            <a:r>
              <a:rPr lang="fr-BE" dirty="0" err="1" smtClean="0"/>
              <a:t>welcome</a:t>
            </a:r>
            <a:r>
              <a:rPr lang="fr-BE" dirty="0"/>
              <a:t>!</a:t>
            </a:r>
            <a:endParaRPr lang="fr-BE" dirty="0" smtClean="0"/>
          </a:p>
          <a:p>
            <a:pPr marL="18288" indent="0" algn="ctr">
              <a:buNone/>
            </a:pPr>
            <a:r>
              <a:rPr lang="fr-BE" dirty="0" err="1" smtClean="0"/>
              <a:t>Thank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17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400" dirty="0" smtClean="0"/>
              <a:t>EU funds dedicated to electoral assistance in 2007-13 </a:t>
            </a:r>
            <a:endParaRPr lang="en-US" altLang="en-US" sz="4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619544"/>
              </p:ext>
            </p:extLst>
          </p:nvPr>
        </p:nvGraphicFramePr>
        <p:xfrm>
          <a:off x="395536" y="260648"/>
          <a:ext cx="806489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99592" y="5445224"/>
            <a:ext cx="7543800" cy="914400"/>
          </a:xfrm>
        </p:spPr>
        <p:txBody>
          <a:bodyPr/>
          <a:lstStyle/>
          <a:p>
            <a:pPr algn="ctr"/>
            <a:r>
              <a:rPr lang="fr-BE" sz="4400" dirty="0" smtClean="0"/>
              <a:t>The contribution of </a:t>
            </a:r>
            <a:r>
              <a:rPr lang="fr-BE" sz="4400" dirty="0" err="1" smtClean="0"/>
              <a:t>each</a:t>
            </a:r>
            <a:r>
              <a:rPr lang="fr-BE" sz="4400" dirty="0" smtClean="0"/>
              <a:t> </a:t>
            </a:r>
            <a:r>
              <a:rPr lang="fr-BE" sz="4400" dirty="0" err="1" smtClean="0"/>
              <a:t>finantial</a:t>
            </a:r>
            <a:r>
              <a:rPr lang="fr-BE" sz="4400" dirty="0" smtClean="0"/>
              <a:t> instrument </a:t>
            </a:r>
            <a:endParaRPr lang="en-GB" sz="44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0480579"/>
              </p:ext>
            </p:extLst>
          </p:nvPr>
        </p:nvGraphicFramePr>
        <p:xfrm>
          <a:off x="539552" y="332656"/>
          <a:ext cx="77768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33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5589240"/>
            <a:ext cx="8136904" cy="914400"/>
          </a:xfrm>
        </p:spPr>
        <p:txBody>
          <a:bodyPr/>
          <a:lstStyle/>
          <a:p>
            <a:pPr algn="ctr"/>
            <a:r>
              <a:rPr lang="fr-BE" sz="4000" dirty="0" err="1" smtClean="0"/>
              <a:t>Benefiting</a:t>
            </a:r>
            <a:r>
              <a:rPr lang="fr-BE" sz="4000" dirty="0" smtClean="0"/>
              <a:t> </a:t>
            </a:r>
            <a:r>
              <a:rPr lang="fr-BE" sz="4000" dirty="0" err="1" smtClean="0"/>
              <a:t>geographic</a:t>
            </a:r>
            <a:r>
              <a:rPr lang="fr-BE" sz="4000" dirty="0" smtClean="0"/>
              <a:t> zones (</a:t>
            </a:r>
            <a:r>
              <a:rPr lang="fr-BE" sz="4000" dirty="0" err="1" smtClean="0"/>
              <a:t>their</a:t>
            </a:r>
            <a:r>
              <a:rPr lang="fr-BE" sz="4000" dirty="0" smtClean="0"/>
              <a:t> </a:t>
            </a:r>
            <a:r>
              <a:rPr lang="fr-BE" sz="4000" dirty="0" err="1" smtClean="0"/>
              <a:t>share</a:t>
            </a:r>
            <a:r>
              <a:rPr lang="fr-BE" sz="4000" dirty="0" smtClean="0"/>
              <a:t> of the </a:t>
            </a:r>
            <a:r>
              <a:rPr lang="fr-BE" sz="4000" dirty="0" smtClean="0"/>
              <a:t>global </a:t>
            </a:r>
            <a:r>
              <a:rPr lang="fr-BE" sz="4000" dirty="0" err="1" smtClean="0"/>
              <a:t>spending</a:t>
            </a:r>
            <a:r>
              <a:rPr lang="fr-BE" sz="4000" dirty="0" smtClean="0"/>
              <a:t>)</a:t>
            </a:r>
            <a:endParaRPr lang="en-GB" sz="40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447619"/>
              </p:ext>
            </p:extLst>
          </p:nvPr>
        </p:nvGraphicFramePr>
        <p:xfrm>
          <a:off x="323528" y="548680"/>
          <a:ext cx="81369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609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47664" y="685801"/>
            <a:ext cx="7056784" cy="3657599"/>
          </a:xfrm>
        </p:spPr>
        <p:txBody>
          <a:bodyPr/>
          <a:lstStyle/>
          <a:p>
            <a:r>
              <a:rPr lang="en-GB" dirty="0"/>
              <a:t>Partners: UNDP  </a:t>
            </a:r>
            <a:r>
              <a:rPr lang="en-GB" dirty="0" smtClean="0"/>
              <a:t>342.758.614,37 € (61%)</a:t>
            </a:r>
          </a:p>
          <a:p>
            <a:endParaRPr lang="en-GB" dirty="0"/>
          </a:p>
          <a:p>
            <a:r>
              <a:rPr lang="en-GB" dirty="0" smtClean="0"/>
              <a:t>27 Projects over 5 M€ (288.834.161,63€ = 52%)</a:t>
            </a:r>
          </a:p>
          <a:p>
            <a:pPr lvl="1"/>
            <a:r>
              <a:rPr lang="en-GB" dirty="0"/>
              <a:t>	</a:t>
            </a:r>
            <a:r>
              <a:rPr lang="en-GB" dirty="0" smtClean="0"/>
              <a:t>5 actors, 21/27 projects run by UN, 0 local actors</a:t>
            </a:r>
          </a:p>
          <a:p>
            <a:endParaRPr lang="en-GB" dirty="0"/>
          </a:p>
          <a:p>
            <a:r>
              <a:rPr lang="en-GB" dirty="0" smtClean="0"/>
              <a:t>47 projects over 3 M€ (366.474.360,02€ = 66%)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	9 actors, 32/47 projects run by UN, 1 local actor (Gov. Ghana)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I</a:t>
            </a:r>
            <a:r>
              <a:rPr lang="fr-BE" dirty="0" err="1" smtClean="0"/>
              <a:t>mplementing</a:t>
            </a:r>
            <a:r>
              <a:rPr lang="fr-BE" dirty="0" smtClean="0"/>
              <a:t> </a:t>
            </a:r>
            <a:r>
              <a:rPr lang="fr-BE" dirty="0" err="1" smtClean="0"/>
              <a:t>partners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368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Part 2. </a:t>
            </a:r>
            <a:r>
              <a:rPr lang="fr-BE" dirty="0" err="1" smtClean="0"/>
              <a:t>Current</a:t>
            </a:r>
            <a:r>
              <a:rPr lang="fr-BE" dirty="0" smtClean="0"/>
              <a:t>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60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23728" y="1124744"/>
            <a:ext cx="6096000" cy="3657599"/>
          </a:xfrm>
        </p:spPr>
        <p:txBody>
          <a:bodyPr>
            <a:normAutofit lnSpcReduction="10000"/>
          </a:bodyPr>
          <a:lstStyle/>
          <a:p>
            <a:r>
              <a:rPr lang="fr-BE" dirty="0" err="1"/>
              <a:t>Late</a:t>
            </a:r>
            <a:r>
              <a:rPr lang="fr-BE" dirty="0"/>
              <a:t> programmation </a:t>
            </a:r>
            <a:endParaRPr lang="fr-BE" dirty="0" smtClean="0"/>
          </a:p>
          <a:p>
            <a:r>
              <a:rPr lang="fr-BE" dirty="0" err="1" smtClean="0"/>
              <a:t>Increasing</a:t>
            </a:r>
            <a:r>
              <a:rPr lang="fr-BE" dirty="0" smtClean="0"/>
              <a:t> </a:t>
            </a:r>
            <a:r>
              <a:rPr lang="fr-BE" dirty="0"/>
              <a:t>budgets </a:t>
            </a:r>
            <a:r>
              <a:rPr lang="fr-BE" dirty="0" err="1"/>
              <a:t>related</a:t>
            </a:r>
            <a:r>
              <a:rPr lang="fr-BE" dirty="0"/>
              <a:t> to the </a:t>
            </a:r>
            <a:r>
              <a:rPr lang="fr-BE" dirty="0" smtClean="0"/>
              <a:t>introduction of </a:t>
            </a:r>
            <a:r>
              <a:rPr lang="fr-BE" dirty="0"/>
              <a:t>expansive technologies (Ex. </a:t>
            </a:r>
            <a:r>
              <a:rPr lang="fr-BE" dirty="0" err="1"/>
              <a:t>biometrics</a:t>
            </a:r>
            <a:r>
              <a:rPr lang="fr-BE" dirty="0"/>
              <a:t>)</a:t>
            </a:r>
          </a:p>
          <a:p>
            <a:r>
              <a:rPr lang="fr-BE" dirty="0" err="1" smtClean="0"/>
              <a:t>Lack</a:t>
            </a:r>
            <a:r>
              <a:rPr lang="fr-BE" dirty="0" smtClean="0"/>
              <a:t> </a:t>
            </a:r>
            <a:r>
              <a:rPr lang="fr-BE" dirty="0"/>
              <a:t>of </a:t>
            </a:r>
            <a:r>
              <a:rPr lang="fr-BE" dirty="0" err="1"/>
              <a:t>approaches</a:t>
            </a:r>
            <a:r>
              <a:rPr lang="fr-BE" dirty="0"/>
              <a:t> </a:t>
            </a:r>
            <a:r>
              <a:rPr lang="fr-BE" dirty="0" err="1"/>
              <a:t>adapted</a:t>
            </a:r>
            <a:r>
              <a:rPr lang="fr-BE" dirty="0"/>
              <a:t> to fragile and </a:t>
            </a:r>
            <a:r>
              <a:rPr lang="fr-BE" dirty="0" err="1"/>
              <a:t>conflict-prone</a:t>
            </a:r>
            <a:r>
              <a:rPr lang="fr-BE" dirty="0"/>
              <a:t> </a:t>
            </a:r>
            <a:r>
              <a:rPr lang="fr-BE" dirty="0" err="1" smtClean="0"/>
              <a:t>contexts</a:t>
            </a:r>
            <a:endParaRPr lang="fr-BE" dirty="0"/>
          </a:p>
          <a:p>
            <a:r>
              <a:rPr lang="fr-BE" dirty="0" err="1"/>
              <a:t>Very</a:t>
            </a:r>
            <a:r>
              <a:rPr lang="fr-BE" dirty="0"/>
              <a:t> few </a:t>
            </a:r>
            <a:r>
              <a:rPr lang="fr-BE" dirty="0" err="1"/>
              <a:t>projects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non-State </a:t>
            </a:r>
            <a:r>
              <a:rPr lang="fr-BE" dirty="0" err="1"/>
              <a:t>electoral</a:t>
            </a:r>
            <a:r>
              <a:rPr lang="fr-BE" dirty="0"/>
              <a:t> </a:t>
            </a:r>
            <a:r>
              <a:rPr lang="fr-BE" dirty="0" err="1"/>
              <a:t>stakeholders</a:t>
            </a:r>
            <a:r>
              <a:rPr lang="fr-BE" dirty="0"/>
              <a:t> (</a:t>
            </a:r>
            <a:r>
              <a:rPr lang="fr-BE" dirty="0" err="1"/>
              <a:t>political</a:t>
            </a:r>
            <a:r>
              <a:rPr lang="fr-BE" dirty="0"/>
              <a:t> parties, </a:t>
            </a:r>
            <a:r>
              <a:rPr lang="fr-BE" dirty="0" err="1"/>
              <a:t>parliaments</a:t>
            </a:r>
            <a:r>
              <a:rPr lang="fr-BE" dirty="0"/>
              <a:t>, media, local </a:t>
            </a:r>
            <a:r>
              <a:rPr lang="fr-BE" dirty="0" err="1"/>
              <a:t>authorities</a:t>
            </a:r>
            <a:r>
              <a:rPr lang="fr-BE" dirty="0"/>
              <a:t>…)</a:t>
            </a:r>
          </a:p>
          <a:p>
            <a:r>
              <a:rPr lang="fr-BE" dirty="0"/>
              <a:t>A few </a:t>
            </a:r>
            <a:r>
              <a:rPr lang="fr-BE" dirty="0" err="1"/>
              <a:t>partners</a:t>
            </a:r>
            <a:r>
              <a:rPr lang="fr-BE" dirty="0"/>
              <a:t> tend to </a:t>
            </a:r>
            <a:r>
              <a:rPr lang="fr-BE" dirty="0" err="1"/>
              <a:t>occupy</a:t>
            </a:r>
            <a:r>
              <a:rPr lang="fr-BE" dirty="0"/>
              <a:t> the </a:t>
            </a:r>
            <a:r>
              <a:rPr lang="fr-BE" dirty="0" err="1" smtClean="0"/>
              <a:t>field</a:t>
            </a:r>
            <a:endParaRPr lang="fr-BE" dirty="0" smtClean="0"/>
          </a:p>
          <a:p>
            <a:r>
              <a:rPr lang="fr-BE" dirty="0" smtClean="0"/>
              <a:t>More </a:t>
            </a:r>
            <a:r>
              <a:rPr lang="fr-BE" dirty="0"/>
              <a:t>mission </a:t>
            </a:r>
            <a:r>
              <a:rPr lang="fr-BE" dirty="0" err="1"/>
              <a:t>requests</a:t>
            </a:r>
            <a:r>
              <a:rPr lang="fr-BE" dirty="0"/>
              <a:t> </a:t>
            </a:r>
            <a:r>
              <a:rPr lang="fr-BE" dirty="0" err="1"/>
              <a:t>than</a:t>
            </a:r>
            <a:r>
              <a:rPr lang="fr-BE" dirty="0"/>
              <a:t> </a:t>
            </a:r>
            <a:r>
              <a:rPr lang="fr-BE" dirty="0" err="1"/>
              <a:t>our</a:t>
            </a:r>
            <a:r>
              <a:rPr lang="fr-BE" dirty="0"/>
              <a:t> </a:t>
            </a:r>
            <a:r>
              <a:rPr lang="fr-BE" dirty="0" err="1"/>
              <a:t>credits</a:t>
            </a:r>
            <a:r>
              <a:rPr lang="fr-BE" dirty="0"/>
              <a:t> </a:t>
            </a:r>
            <a:r>
              <a:rPr lang="fr-BE" dirty="0" err="1" smtClean="0"/>
              <a:t>allow</a:t>
            </a:r>
            <a:r>
              <a:rPr lang="fr-BE" dirty="0" smtClean="0"/>
              <a:t> (incl. </a:t>
            </a:r>
            <a:r>
              <a:rPr lang="fr-BE" dirty="0"/>
              <a:t>i</a:t>
            </a:r>
            <a:r>
              <a:rPr lang="fr-BE" dirty="0" smtClean="0"/>
              <a:t>n case of EC-UNDP JTF)</a:t>
            </a:r>
            <a:endParaRPr lang="fr-BE" dirty="0"/>
          </a:p>
          <a:p>
            <a:endParaRPr lang="fr-B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P</a:t>
            </a:r>
            <a:r>
              <a:rPr lang="fr-BE" dirty="0" smtClean="0"/>
              <a:t>rogrammation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03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No more news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projects</a:t>
            </a:r>
            <a:r>
              <a:rPr lang="fr-BE" dirty="0"/>
              <a:t> </a:t>
            </a:r>
            <a:r>
              <a:rPr lang="fr-BE" dirty="0" err="1"/>
              <a:t>during</a:t>
            </a:r>
            <a:r>
              <a:rPr lang="fr-BE" dirty="0"/>
              <a:t> </a:t>
            </a:r>
            <a:r>
              <a:rPr lang="fr-BE" dirty="0" err="1" smtClean="0"/>
              <a:t>implementation</a:t>
            </a:r>
            <a:r>
              <a:rPr lang="fr-BE" dirty="0" smtClean="0"/>
              <a:t> </a:t>
            </a:r>
            <a:r>
              <a:rPr lang="fr-BE" dirty="0" err="1" smtClean="0"/>
              <a:t>unless</a:t>
            </a:r>
            <a:r>
              <a:rPr lang="fr-BE" dirty="0" smtClean="0"/>
              <a:t> </a:t>
            </a:r>
            <a:r>
              <a:rPr lang="fr-BE" dirty="0" err="1" smtClean="0"/>
              <a:t>problems</a:t>
            </a:r>
            <a:r>
              <a:rPr lang="fr-BE" dirty="0" smtClean="0"/>
              <a:t> arise</a:t>
            </a:r>
          </a:p>
          <a:p>
            <a:r>
              <a:rPr lang="fr-BE" dirty="0" err="1" smtClean="0"/>
              <a:t>Lack</a:t>
            </a:r>
            <a:r>
              <a:rPr lang="fr-BE" dirty="0" smtClean="0"/>
              <a:t> </a:t>
            </a:r>
            <a:r>
              <a:rPr lang="fr-BE" dirty="0"/>
              <a:t>of </a:t>
            </a:r>
            <a:r>
              <a:rPr lang="fr-BE" dirty="0" err="1"/>
              <a:t>human</a:t>
            </a:r>
            <a:r>
              <a:rPr lang="fr-BE" dirty="0"/>
              <a:t> </a:t>
            </a:r>
            <a:r>
              <a:rPr lang="fr-BE" dirty="0" err="1"/>
              <a:t>resources</a:t>
            </a:r>
            <a:r>
              <a:rPr lang="fr-BE" dirty="0"/>
              <a:t> in EU </a:t>
            </a:r>
            <a:r>
              <a:rPr lang="fr-BE" dirty="0" err="1" smtClean="0"/>
              <a:t>Delegations</a:t>
            </a:r>
            <a:r>
              <a:rPr lang="fr-BE" dirty="0"/>
              <a:t> </a:t>
            </a:r>
            <a:endParaRPr lang="fr-BE" dirty="0" smtClean="0"/>
          </a:p>
          <a:p>
            <a:r>
              <a:rPr lang="fr-BE" dirty="0" err="1" smtClean="0"/>
              <a:t>Concerns</a:t>
            </a:r>
            <a:r>
              <a:rPr lang="fr-BE" dirty="0" smtClean="0"/>
              <a:t> </a:t>
            </a:r>
            <a:r>
              <a:rPr lang="fr-BE" dirty="0" err="1"/>
              <a:t>related</a:t>
            </a:r>
            <a:r>
              <a:rPr lang="fr-BE" dirty="0"/>
              <a:t> to the </a:t>
            </a:r>
            <a:r>
              <a:rPr lang="fr-BE" dirty="0" err="1"/>
              <a:t>visibility</a:t>
            </a:r>
            <a:r>
              <a:rPr lang="fr-BE" dirty="0"/>
              <a:t> and </a:t>
            </a:r>
            <a:r>
              <a:rPr lang="fr-BE" dirty="0" err="1"/>
              <a:t>political</a:t>
            </a:r>
            <a:r>
              <a:rPr lang="fr-BE" dirty="0"/>
              <a:t> </a:t>
            </a:r>
            <a:r>
              <a:rPr lang="fr-BE" dirty="0" err="1"/>
              <a:t>leverage</a:t>
            </a:r>
            <a:r>
              <a:rPr lang="fr-BE" dirty="0"/>
              <a:t> of the EU in </a:t>
            </a:r>
            <a:r>
              <a:rPr lang="fr-BE" dirty="0" err="1"/>
              <a:t>some</a:t>
            </a:r>
            <a:r>
              <a:rPr lang="fr-BE" dirty="0"/>
              <a:t> </a:t>
            </a:r>
            <a:r>
              <a:rPr lang="fr-BE" dirty="0" smtClean="0"/>
              <a:t>countries</a:t>
            </a:r>
          </a:p>
          <a:p>
            <a:r>
              <a:rPr lang="fr-BE" dirty="0" err="1" smtClean="0"/>
              <a:t>Who</a:t>
            </a:r>
            <a:r>
              <a:rPr lang="fr-BE" dirty="0" smtClean="0"/>
              <a:t> </a:t>
            </a:r>
            <a:r>
              <a:rPr lang="fr-BE" dirty="0" err="1" smtClean="0"/>
              <a:t>knows</a:t>
            </a:r>
            <a:r>
              <a:rPr lang="fr-BE" dirty="0" smtClean="0"/>
              <a:t> the </a:t>
            </a:r>
            <a:r>
              <a:rPr lang="fr-BE" dirty="0" err="1" smtClean="0"/>
              <a:t>Operational</a:t>
            </a:r>
            <a:r>
              <a:rPr lang="fr-BE" dirty="0" smtClean="0"/>
              <a:t> Guidelines of the EC-UNDP </a:t>
            </a:r>
            <a:r>
              <a:rPr lang="fr-BE" dirty="0" err="1" smtClean="0"/>
              <a:t>Partnership</a:t>
            </a:r>
            <a:r>
              <a:rPr lang="fr-BE" dirty="0" smtClean="0"/>
              <a:t> in </a:t>
            </a:r>
            <a:r>
              <a:rPr lang="fr-BE" dirty="0" err="1" smtClean="0"/>
              <a:t>electoral</a:t>
            </a:r>
            <a:r>
              <a:rPr lang="fr-BE" dirty="0" smtClean="0"/>
              <a:t> assistance?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/>
              <a:t>Implementation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3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569</TotalTime>
  <Words>462</Words>
  <Application>Microsoft Office PowerPoint</Application>
  <PresentationFormat>On-screen Show (4:3)</PresentationFormat>
  <Paragraphs>89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Elemental</vt:lpstr>
      <vt:lpstr>Supporting democracy throughout the electoral cycle</vt:lpstr>
      <vt:lpstr>Part 1. EU electoral assistance in 2007-13</vt:lpstr>
      <vt:lpstr>EU funds dedicated to electoral assistance in 2007-13 </vt:lpstr>
      <vt:lpstr>The contribution of each finantial instrument </vt:lpstr>
      <vt:lpstr>Benefiting geographic zones (their share of the global spending)</vt:lpstr>
      <vt:lpstr>Implementing partners</vt:lpstr>
      <vt:lpstr>Part 2. Current challenges</vt:lpstr>
      <vt:lpstr>Programmation</vt:lpstr>
      <vt:lpstr>Implementation</vt:lpstr>
      <vt:lpstr>Monitoring and evaluation</vt:lpstr>
      <vt:lpstr>Part 3. Looking forward</vt:lpstr>
      <vt:lpstr>Cover the whole electoral cycle</vt:lpstr>
      <vt:lpstr>PowerPoint Presentation</vt:lpstr>
      <vt:lpstr>What is an approach based on the electoral cycle ?</vt:lpstr>
      <vt:lpstr>Select the proper funding modality according to the needs</vt:lpstr>
      <vt:lpstr>Results-based approaches</vt:lpstr>
      <vt:lpstr>Address electoral violence</vt:lpstr>
      <vt:lpstr>Improve EC-UNDP collaboration</vt:lpstr>
      <vt:lpstr>Share experiences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democracy throughout the electoral cycle</dc:title>
  <dc:creator>VANDENDORPE Florence (DEVCO)</dc:creator>
  <cp:lastModifiedBy>OBERLACK Christoph (DEVCO)</cp:lastModifiedBy>
  <cp:revision>26</cp:revision>
  <dcterms:created xsi:type="dcterms:W3CDTF">2015-02-04T09:14:43Z</dcterms:created>
  <dcterms:modified xsi:type="dcterms:W3CDTF">2015-02-09T17:37:54Z</dcterms:modified>
</cp:coreProperties>
</file>