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320" r:id="rId3"/>
    <p:sldId id="321" r:id="rId4"/>
    <p:sldId id="322" r:id="rId5"/>
    <p:sldId id="281" r:id="rId6"/>
    <p:sldId id="327" r:id="rId7"/>
    <p:sldId id="288" r:id="rId8"/>
    <p:sldId id="304" r:id="rId9"/>
    <p:sldId id="326" r:id="rId10"/>
    <p:sldId id="295" r:id="rId11"/>
    <p:sldId id="307" r:id="rId12"/>
    <p:sldId id="324" r:id="rId13"/>
    <p:sldId id="325" r:id="rId14"/>
    <p:sldId id="290" r:id="rId15"/>
  </p:sldIdLst>
  <p:sldSz cx="10058400" cy="7772400"/>
  <p:notesSz cx="6718300" cy="9855200"/>
  <p:defaultTextStyle>
    <a:defPPr>
      <a:defRPr lang="en-US"/>
    </a:defPPr>
    <a:lvl1pPr marL="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3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7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2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5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1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2A1DB"/>
    <a:srgbClr val="FFCC00"/>
    <a:srgbClr val="CCFFCC"/>
    <a:srgbClr val="00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1657" autoAdjust="0"/>
  </p:normalViewPr>
  <p:slideViewPr>
    <p:cSldViewPr>
      <p:cViewPr varScale="1">
        <p:scale>
          <a:sx n="74" d="100"/>
          <a:sy n="74" d="100"/>
        </p:scale>
        <p:origin x="-1880" y="-10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96"/>
      </p:cViewPr>
      <p:guideLst>
        <p:guide orient="horz" pos="3104"/>
        <p:guide pos="21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263" cy="4927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3" y="0"/>
            <a:ext cx="2911263" cy="4927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D1A0BA1B-10ED-4474-8980-C0E6E8204EE9}" type="datetimeFigureOut">
              <a:rPr lang="en-GB" smtClean="0"/>
              <a:pPr/>
              <a:t>21/05/15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60730"/>
            <a:ext cx="2911263" cy="4927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3" y="9360730"/>
            <a:ext cx="2911263" cy="4927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66383375-6EC7-4B1F-AA26-2CCCE179CC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01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733" cy="492446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000" y="0"/>
            <a:ext cx="2911733" cy="492446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588D0C01-566A-4E87-9666-81519DE51223}" type="datetimeFigureOut">
              <a:rPr lang="en-GB" smtClean="0"/>
              <a:pPr/>
              <a:t>21/05/15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9963" y="739775"/>
            <a:ext cx="4779962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301" y="4680591"/>
            <a:ext cx="5373699" cy="4435154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1181"/>
            <a:ext cx="2911733" cy="492446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000" y="9361181"/>
            <a:ext cx="2911733" cy="492446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EE8C41C5-5617-4EC1-AA41-3D07722812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17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3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7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2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5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1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39775"/>
            <a:ext cx="478313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C41C5-5617-4EC1-AA41-3D077228123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552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C41C5-5617-4EC1-AA41-3D077228123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67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C41C5-5617-4EC1-AA41-3D077228123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31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C41C5-5617-4EC1-AA41-3D077228123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03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None/>
              <a:defRPr/>
            </a:pPr>
            <a:endParaRPr lang="en-US" alt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C41C5-5617-4EC1-AA41-3D077228123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97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39775"/>
            <a:ext cx="478313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C41C5-5617-4EC1-AA41-3D077228123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812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C41C5-5617-4EC1-AA41-3D077228123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710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39775"/>
            <a:ext cx="478313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C41C5-5617-4EC1-AA41-3D077228123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710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39775"/>
            <a:ext cx="4783138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C41C5-5617-4EC1-AA41-3D077228123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571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C41C5-5617-4EC1-AA41-3D077228123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83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3600" b="1">
                <a:solidFill>
                  <a:srgbClr val="22A1DB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  <a:prstGeom prst="rect">
            <a:avLst/>
          </a:prstGeom>
        </p:spPr>
        <p:txBody>
          <a:bodyPr lIns="91418" tIns="45710" rIns="91418" bIns="45710"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447801"/>
            <a:ext cx="10058400" cy="228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418" tIns="45710" rIns="91418" bIns="45710"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733800"/>
            <a:ext cx="10058400" cy="3048000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 dirty="0"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2286003"/>
            <a:ext cx="4238784" cy="1143000"/>
          </a:xfrm>
          <a:prstGeom prst="rect">
            <a:avLst/>
          </a:prstGeom>
        </p:spPr>
        <p:txBody>
          <a:bodyPr lIns="91418" tIns="45710" rIns="91418" bIns="45710" anchor="t"/>
          <a:lstStyle>
            <a:lvl1pPr algn="r">
              <a:defRPr sz="2000" b="1" cap="all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38200" y="3962400"/>
            <a:ext cx="4191000" cy="2819400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2500">
                <a:solidFill>
                  <a:schemeClr val="bg1"/>
                </a:solidFill>
                <a:latin typeface="Verdan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181600" y="3962400"/>
            <a:ext cx="4191000" cy="2819400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2500">
                <a:solidFill>
                  <a:schemeClr val="bg1"/>
                </a:solidFill>
                <a:latin typeface="Verdana" pitchFamily="34" charset="0"/>
              </a:defRPr>
            </a:lvl1pPr>
            <a:lvl2pPr>
              <a:defRPr sz="2500">
                <a:solidFill>
                  <a:schemeClr val="bg1"/>
                </a:solidFill>
                <a:latin typeface="Verdana" pitchFamily="34" charset="0"/>
              </a:defRPr>
            </a:lvl2pPr>
            <a:lvl3pPr>
              <a:defRPr sz="250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2500">
                <a:solidFill>
                  <a:schemeClr val="bg1"/>
                </a:solidFill>
                <a:latin typeface="Verdana" pitchFamily="34" charset="0"/>
              </a:defRPr>
            </a:lvl4pPr>
            <a:lvl5pPr>
              <a:defRPr sz="2500">
                <a:solidFill>
                  <a:schemeClr val="bg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2"/>
            <a:ext cx="4343400" cy="1219200"/>
          </a:xfrm>
          <a:prstGeom prst="rect">
            <a:avLst/>
          </a:prstGeom>
        </p:spPr>
        <p:txBody>
          <a:bodyPr lIns="91418" tIns="45710" rIns="91418" bIns="45710"/>
          <a:lstStyle>
            <a:lvl1pPr algn="l">
              <a:defRPr sz="3200" b="1">
                <a:solidFill>
                  <a:srgbClr val="22A1DB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524001"/>
            <a:ext cx="4488180" cy="5418986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lIns="91418" tIns="45710" rIns="91418" bIns="45710"/>
          <a:lstStyle>
            <a:lvl1pPr>
              <a:buFont typeface="Arial" pitchFamily="34" charset="0"/>
              <a:buNone/>
              <a:defRPr sz="2800" baseline="0">
                <a:solidFill>
                  <a:schemeClr val="bg1"/>
                </a:solidFill>
                <a:latin typeface="Verdana" pitchFamily="34" charset="0"/>
              </a:defRPr>
            </a:lvl1pPr>
            <a:lvl2pPr>
              <a:defRPr sz="2500">
                <a:solidFill>
                  <a:schemeClr val="bg1"/>
                </a:solidFill>
                <a:latin typeface="Verdana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Verdana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Verdana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533400" y="2971802"/>
            <a:ext cx="4343400" cy="3962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18" tIns="45710" rIns="91418" bIns="45710"/>
          <a:lstStyle>
            <a:lvl1pPr>
              <a:buNone/>
              <a:defRPr sz="1200">
                <a:latin typeface="Verdana" pitchFamily="34" charset="0"/>
              </a:defRPr>
            </a:lvl1pPr>
            <a:lvl2pPr>
              <a:defRPr sz="1200">
                <a:latin typeface="Verdana" pitchFamily="34" charset="0"/>
              </a:defRPr>
            </a:lvl2pPr>
            <a:lvl3pPr>
              <a:defRPr sz="1200">
                <a:latin typeface="Verdana" pitchFamily="34" charset="0"/>
              </a:defRPr>
            </a:lvl3pPr>
            <a:lvl4pPr>
              <a:defRPr sz="1200">
                <a:latin typeface="Verdana" pitchFamily="34" charset="0"/>
              </a:defRPr>
            </a:lvl4pPr>
            <a:lvl5pPr>
              <a:defRPr sz="1200">
                <a:latin typeface="Verdana" pitchFamily="34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lIns="91418" tIns="45710" rIns="91418" bIns="45710" anchor="b"/>
          <a:lstStyle>
            <a:lvl1pPr marL="0" indent="0">
              <a:buNone/>
              <a:defRPr sz="1800" b="1">
                <a:solidFill>
                  <a:schemeClr val="bg1">
                    <a:lumMod val="95000"/>
                  </a:schemeClr>
                </a:solidFill>
                <a:latin typeface="Verdana" pitchFamily="34" charset="0"/>
              </a:defRPr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667001"/>
            <a:ext cx="4444207" cy="4275985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20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1" y="1739795"/>
            <a:ext cx="4445953" cy="725064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lIns="91418" tIns="45710" rIns="91418" bIns="45710" anchor="b"/>
          <a:lstStyle>
            <a:lvl1pPr marL="0" indent="0">
              <a:buNone/>
              <a:defRPr sz="1800" b="1">
                <a:solidFill>
                  <a:schemeClr val="bg1">
                    <a:lumMod val="95000"/>
                  </a:schemeClr>
                </a:solidFill>
                <a:latin typeface="Verdana" pitchFamily="34" charset="0"/>
              </a:defRPr>
            </a:lvl1pPr>
            <a:lvl2pPr marL="457093" indent="0">
              <a:buNone/>
              <a:defRPr sz="2000" b="1"/>
            </a:lvl2pPr>
            <a:lvl3pPr marL="914187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2" indent="0">
              <a:buNone/>
              <a:defRPr sz="1600" b="1"/>
            </a:lvl5pPr>
            <a:lvl6pPr marL="2285465" indent="0">
              <a:buNone/>
              <a:defRPr sz="1600" b="1"/>
            </a:lvl6pPr>
            <a:lvl7pPr marL="2742560" indent="0">
              <a:buNone/>
              <a:defRPr sz="1600" b="1"/>
            </a:lvl7pPr>
            <a:lvl8pPr marL="3199651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1" y="2667001"/>
            <a:ext cx="4445953" cy="4275985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20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2000">
                <a:latin typeface="Verdana" pitchFamily="34" charset="0"/>
              </a:defRPr>
            </a:lvl4pPr>
            <a:lvl5pPr>
              <a:defRPr sz="2000"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4" y="1828803"/>
            <a:ext cx="3309144" cy="1295399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lIns="91418" tIns="45710" rIns="91418" bIns="45710" anchor="b"/>
          <a:lstStyle>
            <a:lvl1pPr algn="l">
              <a:defRPr sz="20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1828801"/>
            <a:ext cx="5622925" cy="5114185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 sz="3200">
                <a:latin typeface="Verdana" pitchFamily="34" charset="0"/>
              </a:defRPr>
            </a:lvl1pPr>
            <a:lvl2pPr>
              <a:defRPr sz="2800">
                <a:latin typeface="Verdana" pitchFamily="34" charset="0"/>
              </a:defRPr>
            </a:lvl2pPr>
            <a:lvl3pPr>
              <a:defRPr sz="2500">
                <a:latin typeface="Verdana" pitchFamily="34" charset="0"/>
              </a:defRPr>
            </a:lvl3pPr>
            <a:lvl4pPr>
              <a:defRPr sz="2000">
                <a:latin typeface="Verdana" pitchFamily="34" charset="0"/>
              </a:defRPr>
            </a:lvl4pPr>
            <a:lvl5pPr>
              <a:defRPr sz="2000">
                <a:latin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4" y="3200400"/>
            <a:ext cx="3309144" cy="37425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18" tIns="45710" rIns="91418" bIns="45710"/>
          <a:lstStyle>
            <a:lvl1pPr marL="0" indent="0">
              <a:buNone/>
              <a:defRPr sz="1400">
                <a:latin typeface="Verdana" pitchFamily="34" charset="0"/>
              </a:defRPr>
            </a:lvl1pPr>
            <a:lvl2pPr marL="457093" indent="0">
              <a:buNone/>
              <a:defRPr sz="1200"/>
            </a:lvl2pPr>
            <a:lvl3pPr marL="914187" indent="0">
              <a:buNone/>
              <a:defRPr sz="1000"/>
            </a:lvl3pPr>
            <a:lvl4pPr marL="1371279" indent="0">
              <a:buNone/>
              <a:defRPr sz="900"/>
            </a:lvl4pPr>
            <a:lvl5pPr marL="1828372" indent="0">
              <a:buNone/>
              <a:defRPr sz="900"/>
            </a:lvl5pPr>
            <a:lvl6pPr marL="2285465" indent="0">
              <a:buNone/>
              <a:defRPr sz="900"/>
            </a:lvl6pPr>
            <a:lvl7pPr marL="2742560" indent="0">
              <a:buNone/>
              <a:defRPr sz="900"/>
            </a:lvl7pPr>
            <a:lvl8pPr marL="3199651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62202" y="1447800"/>
            <a:ext cx="7696200" cy="5334000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447800"/>
            <a:ext cx="2362201" cy="5334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91418" tIns="45710" rIns="91418" bIns="45710"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819400" y="1828800"/>
            <a:ext cx="6705600" cy="4495800"/>
          </a:xfrm>
          <a:prstGeom prst="rect">
            <a:avLst/>
          </a:prstGeom>
        </p:spPr>
        <p:txBody>
          <a:bodyPr lIns="91418" tIns="45710" rIns="91418" bIns="45710"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  <a:lvl2pPr>
              <a:defRPr>
                <a:solidFill>
                  <a:schemeClr val="bg1"/>
                </a:solidFill>
                <a:latin typeface="Verdana" pitchFamily="34" charset="0"/>
              </a:defRPr>
            </a:lvl2pPr>
            <a:lvl3pPr>
              <a:defRPr>
                <a:solidFill>
                  <a:schemeClr val="bg1"/>
                </a:solidFill>
                <a:latin typeface="Verdana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4558" y="904302"/>
            <a:ext cx="7495442" cy="1024640"/>
          </a:xfrm>
          <a:prstGeom prst="rect">
            <a:avLst/>
          </a:prstGeom>
        </p:spPr>
        <p:txBody>
          <a:bodyPr lIns="96574" tIns="48288" rIns="96574" bIns="48288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13900" y="2251023"/>
            <a:ext cx="7492218" cy="4656008"/>
          </a:xfrm>
          <a:prstGeom prst="rect">
            <a:avLst/>
          </a:prstGeom>
        </p:spPr>
        <p:txBody>
          <a:bodyPr lIns="96574" tIns="48288" rIns="96574" bIns="48288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66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_Top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4267202" y="304800"/>
            <a:ext cx="1371600" cy="9471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187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9" indent="-342819" algn="l" defTabSz="9141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3" algn="l" defTabSz="91418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2" indent="-228547" algn="l" defTabSz="9141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25" indent="-228547" algn="l" defTabSz="9141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19" indent="-228547" algn="l" defTabSz="9141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12" indent="-228547" algn="l" defTabSz="9141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5" indent="-228547" algn="l" defTabSz="9141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00" indent="-228547" algn="l" defTabSz="9141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1" indent="-228547" algn="l" defTabSz="9141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2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5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1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ec.europa.eu/europeaid/energy" TargetMode="External"/><Relationship Id="rId3" Type="http://schemas.openxmlformats.org/officeDocument/2006/relationships/hyperlink" Target="http://capacity4dev.ec.europa.eu/topic/energ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0" y="1452882"/>
            <a:ext cx="3962400" cy="53340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24600" y="2362201"/>
            <a:ext cx="3619500" cy="646331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ElectriFI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3733802"/>
            <a:ext cx="3810000" cy="1348965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 smtClean="0">
                <a:solidFill>
                  <a:schemeClr val="bg1"/>
                </a:solidFill>
                <a:latin typeface="Verdana" pitchFamily="34" charset="0"/>
              </a:rPr>
              <a:t>An innovative funding initiative stimulating private sector investments aiming at increased access to electricity</a:t>
            </a: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0" y="1447800"/>
            <a:ext cx="6096000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362202" y="1464887"/>
            <a:ext cx="7696200" cy="5334000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2403031" cy="533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1676402"/>
            <a:ext cx="6477000" cy="442721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Verdana" pitchFamily="34" charset="0"/>
              </a:rPr>
              <a:t>How is the Financial gap bridged?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3701" y="2257786"/>
            <a:ext cx="6553201" cy="4278074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marL="285683" indent="-285683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Verdana" pitchFamily="34" charset="0"/>
              </a:rPr>
              <a:t>Financial </a:t>
            </a:r>
            <a:r>
              <a:rPr lang="en-US" sz="1600" dirty="0">
                <a:solidFill>
                  <a:schemeClr val="bg1"/>
                </a:solidFill>
                <a:latin typeface="Verdana" pitchFamily="34" charset="0"/>
              </a:rPr>
              <a:t>gap in equity</a:t>
            </a:r>
          </a:p>
          <a:p>
            <a:pPr marL="742776" lvl="1" indent="-285683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bg1"/>
                </a:solidFill>
                <a:latin typeface="Verdana" pitchFamily="34" charset="0"/>
              </a:rPr>
              <a:t>convertible grant</a:t>
            </a:r>
          </a:p>
          <a:p>
            <a:pPr marL="742776" lvl="1" indent="-285683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bg1"/>
                </a:solidFill>
                <a:latin typeface="Verdana" pitchFamily="34" charset="0"/>
              </a:rPr>
              <a:t>subordinated debt</a:t>
            </a:r>
            <a:r>
              <a:rPr lang="en-GB" sz="1600" b="1" dirty="0">
                <a:solidFill>
                  <a:schemeClr val="bg1"/>
                </a:solidFill>
                <a:latin typeface="Verdana" pitchFamily="34" charset="0"/>
              </a:rPr>
              <a:t/>
            </a:r>
            <a:br>
              <a:rPr lang="en-GB" sz="1600" b="1" dirty="0">
                <a:solidFill>
                  <a:schemeClr val="bg1"/>
                </a:solidFill>
                <a:latin typeface="Verdana" pitchFamily="34" charset="0"/>
              </a:rPr>
            </a:br>
            <a:endParaRPr lang="en-GB" sz="1600" b="1" dirty="0">
              <a:solidFill>
                <a:schemeClr val="bg1"/>
              </a:solidFill>
              <a:latin typeface="Verdana" pitchFamily="34" charset="0"/>
            </a:endParaRPr>
          </a:p>
          <a:p>
            <a:pPr marL="742776" lvl="1" indent="-285683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bg1"/>
                </a:solidFill>
                <a:latin typeface="Verdana" pitchFamily="34" charset="0"/>
              </a:rPr>
              <a:t>at a very early stage through convertible grants: monies made available will convert into subordinated debt upon reaching certain milestones (such as completion of feasibility studies, financial close, project completion, etc.) or</a:t>
            </a:r>
          </a:p>
          <a:p>
            <a:pPr marL="742776" lvl="1" indent="-285683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bg1"/>
                </a:solidFill>
                <a:latin typeface="Verdana" pitchFamily="34" charset="0"/>
              </a:rPr>
              <a:t>at a somewhat later stage through direct investment by subordinated debt or</a:t>
            </a:r>
          </a:p>
          <a:p>
            <a:pPr marL="742776" lvl="1" indent="-285683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bg1"/>
                </a:solidFill>
                <a:latin typeface="Verdana" pitchFamily="34" charset="0"/>
              </a:rPr>
              <a:t>at a very late stage through contingent risk capital to be used to cover delay damages, cost overruns, etc. in order to reach completion of investments</a:t>
            </a:r>
            <a:br>
              <a:rPr lang="en-GB" sz="1600" dirty="0">
                <a:solidFill>
                  <a:schemeClr val="bg1"/>
                </a:solidFill>
                <a:latin typeface="Verdana" pitchFamily="34" charset="0"/>
              </a:rPr>
            </a:br>
            <a:endParaRPr lang="en-GB" sz="1600" dirty="0">
              <a:solidFill>
                <a:schemeClr val="bg1"/>
              </a:solidFill>
              <a:latin typeface="Verdana" pitchFamily="34" charset="0"/>
            </a:endParaRPr>
          </a:p>
          <a:p>
            <a:pPr marL="742776" lvl="1" indent="-285683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chemeClr val="bg1"/>
                </a:solidFill>
                <a:latin typeface="Verdana" pitchFamily="34" charset="0"/>
              </a:rPr>
              <a:t>FLEXIBILITY IS FORESEEN (Guarantees, equity </a:t>
            </a:r>
            <a:r>
              <a:rPr lang="en-GB" sz="1600" dirty="0" err="1">
                <a:solidFill>
                  <a:schemeClr val="bg1"/>
                </a:solidFill>
                <a:latin typeface="Verdana" pitchFamily="34" charset="0"/>
              </a:rPr>
              <a:t>etc</a:t>
            </a:r>
            <a:r>
              <a:rPr lang="en-GB" sz="1600" dirty="0">
                <a:solidFill>
                  <a:schemeClr val="bg1"/>
                </a:solidFill>
                <a:latin typeface="Verdana" pitchFamily="34" charset="0"/>
              </a:rPr>
              <a:t>)</a:t>
            </a:r>
            <a:endParaRPr lang="en-US" sz="1600" dirty="0">
              <a:solidFill>
                <a:schemeClr val="bg1"/>
              </a:solidFill>
              <a:latin typeface="Verdana" pitchFamily="34" charset="0"/>
            </a:endParaRPr>
          </a:p>
          <a:p>
            <a:pPr marL="742776" lvl="1" indent="-285683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5701345" y="2602742"/>
            <a:ext cx="146685" cy="446396"/>
          </a:xfrm>
          <a:prstGeom prst="rightBrace">
            <a:avLst>
              <a:gd name="adj1" fmla="val 115517"/>
              <a:gd name="adj2" fmla="val 50000"/>
            </a:avLst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574" tIns="48288" rIns="96574" bIns="48288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848033" y="2687439"/>
            <a:ext cx="3295969" cy="285754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Verdana" pitchFamily="34" charset="0"/>
              </a:rPr>
              <a:t>CONSESSIONAL</a:t>
            </a:r>
            <a:endParaRPr lang="en-GB" sz="12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5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3088028" y="2971802"/>
            <a:ext cx="2805798" cy="4098967"/>
          </a:xfrm>
          <a:prstGeom prst="rect">
            <a:avLst/>
          </a:prstGeom>
          <a:solidFill>
            <a:srgbClr val="92D05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GB"/>
          </a:p>
        </p:txBody>
      </p:sp>
      <p:grpSp>
        <p:nvGrpSpPr>
          <p:cNvPr id="98" name="Group 97"/>
          <p:cNvGrpSpPr/>
          <p:nvPr/>
        </p:nvGrpSpPr>
        <p:grpSpPr>
          <a:xfrm>
            <a:off x="2114048" y="3036840"/>
            <a:ext cx="7413900" cy="1961642"/>
            <a:chOff x="2114046" y="3036838"/>
            <a:chExt cx="7413900" cy="1961642"/>
          </a:xfrm>
        </p:grpSpPr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2114046" y="3469335"/>
              <a:ext cx="7413900" cy="1529145"/>
            </a:xfrm>
            <a:custGeom>
              <a:avLst/>
              <a:gdLst>
                <a:gd name="T0" fmla="*/ 0 w 2905"/>
                <a:gd name="T1" fmla="*/ 2147483647 h 853"/>
                <a:gd name="T2" fmla="*/ 2147483647 w 2905"/>
                <a:gd name="T3" fmla="*/ 2147483647 h 853"/>
                <a:gd name="T4" fmla="*/ 2147483647 w 2905"/>
                <a:gd name="T5" fmla="*/ 2147483647 h 853"/>
                <a:gd name="T6" fmla="*/ 2147483647 w 2905"/>
                <a:gd name="T7" fmla="*/ 2147483647 h 853"/>
                <a:gd name="T8" fmla="*/ 2147483647 w 2905"/>
                <a:gd name="T9" fmla="*/ 2147483647 h 853"/>
                <a:gd name="T10" fmla="*/ 2147483647 w 2905"/>
                <a:gd name="T11" fmla="*/ 2147483647 h 853"/>
                <a:gd name="T12" fmla="*/ 2147483647 w 2905"/>
                <a:gd name="T13" fmla="*/ 2147483647 h 853"/>
                <a:gd name="T14" fmla="*/ 2147483647 w 2905"/>
                <a:gd name="T15" fmla="*/ 2147483647 h 853"/>
                <a:gd name="T16" fmla="*/ 2147483647 w 2905"/>
                <a:gd name="T17" fmla="*/ 2147483647 h 853"/>
                <a:gd name="T18" fmla="*/ 2147483647 w 2905"/>
                <a:gd name="T19" fmla="*/ 2147483647 h 853"/>
                <a:gd name="T20" fmla="*/ 2147483647 w 2905"/>
                <a:gd name="T21" fmla="*/ 2147483647 h 853"/>
                <a:gd name="T22" fmla="*/ 2147483647 w 2905"/>
                <a:gd name="T23" fmla="*/ 2147483647 h 853"/>
                <a:gd name="T24" fmla="*/ 2147483647 w 2905"/>
                <a:gd name="T25" fmla="*/ 2147483647 h 853"/>
                <a:gd name="T26" fmla="*/ 2147483647 w 2905"/>
                <a:gd name="T27" fmla="*/ 2147483647 h 853"/>
                <a:gd name="T28" fmla="*/ 2147483647 w 2905"/>
                <a:gd name="T29" fmla="*/ 2147483647 h 853"/>
                <a:gd name="T30" fmla="*/ 2147483647 w 2905"/>
                <a:gd name="T31" fmla="*/ 2147483647 h 853"/>
                <a:gd name="T32" fmla="*/ 2147483647 w 2905"/>
                <a:gd name="T33" fmla="*/ 2147483647 h 853"/>
                <a:gd name="T34" fmla="*/ 2147483647 w 2905"/>
                <a:gd name="T35" fmla="*/ 2147483647 h 853"/>
                <a:gd name="T36" fmla="*/ 2147483647 w 2905"/>
                <a:gd name="T37" fmla="*/ 2147483647 h 853"/>
                <a:gd name="T38" fmla="*/ 2147483647 w 2905"/>
                <a:gd name="T39" fmla="*/ 2147483647 h 853"/>
                <a:gd name="T40" fmla="*/ 2147483647 w 2905"/>
                <a:gd name="T41" fmla="*/ 2147483647 h 853"/>
                <a:gd name="T42" fmla="*/ 2147483647 w 2905"/>
                <a:gd name="T43" fmla="*/ 2147483647 h 853"/>
                <a:gd name="T44" fmla="*/ 2147483647 w 2905"/>
                <a:gd name="T45" fmla="*/ 2147483647 h 853"/>
                <a:gd name="T46" fmla="*/ 2147483647 w 2905"/>
                <a:gd name="T47" fmla="*/ 2147483647 h 853"/>
                <a:gd name="T48" fmla="*/ 2147483647 w 2905"/>
                <a:gd name="T49" fmla="*/ 2147483647 h 853"/>
                <a:gd name="T50" fmla="*/ 2147483647 w 2905"/>
                <a:gd name="T51" fmla="*/ 2147483647 h 853"/>
                <a:gd name="T52" fmla="*/ 2147483647 w 2905"/>
                <a:gd name="T53" fmla="*/ 2147483647 h 853"/>
                <a:gd name="T54" fmla="*/ 2147483647 w 2905"/>
                <a:gd name="T55" fmla="*/ 2147483647 h 853"/>
                <a:gd name="T56" fmla="*/ 2147483647 w 2905"/>
                <a:gd name="T57" fmla="*/ 2147483647 h 853"/>
                <a:gd name="T58" fmla="*/ 2147483647 w 2905"/>
                <a:gd name="T59" fmla="*/ 0 h 853"/>
                <a:gd name="T60" fmla="*/ 2147483647 w 2905"/>
                <a:gd name="T61" fmla="*/ 2147483647 h 853"/>
                <a:gd name="T62" fmla="*/ 2147483647 w 2905"/>
                <a:gd name="T63" fmla="*/ 2147483647 h 853"/>
                <a:gd name="T64" fmla="*/ 2147483647 w 2905"/>
                <a:gd name="T65" fmla="*/ 2147483647 h 853"/>
                <a:gd name="T66" fmla="*/ 2147483647 w 2905"/>
                <a:gd name="T67" fmla="*/ 2147483647 h 853"/>
                <a:gd name="T68" fmla="*/ 2147483647 w 2905"/>
                <a:gd name="T69" fmla="*/ 2147483647 h 853"/>
                <a:gd name="T70" fmla="*/ 2147483647 w 2905"/>
                <a:gd name="T71" fmla="*/ 2147483647 h 853"/>
                <a:gd name="T72" fmla="*/ 2147483647 w 2905"/>
                <a:gd name="T73" fmla="*/ 2147483647 h 853"/>
                <a:gd name="T74" fmla="*/ 2147483647 w 2905"/>
                <a:gd name="T75" fmla="*/ 2147483647 h 853"/>
                <a:gd name="T76" fmla="*/ 2147483647 w 2905"/>
                <a:gd name="T77" fmla="*/ 2147483647 h 853"/>
                <a:gd name="T78" fmla="*/ 2147483647 w 2905"/>
                <a:gd name="T79" fmla="*/ 2147483647 h 853"/>
                <a:gd name="T80" fmla="*/ 2147483647 w 2905"/>
                <a:gd name="T81" fmla="*/ 2147483647 h 853"/>
                <a:gd name="T82" fmla="*/ 2147483647 w 2905"/>
                <a:gd name="T83" fmla="*/ 2147483647 h 853"/>
                <a:gd name="T84" fmla="*/ 2147483647 w 2905"/>
                <a:gd name="T85" fmla="*/ 2147483647 h 853"/>
                <a:gd name="T86" fmla="*/ 2147483647 w 2905"/>
                <a:gd name="T87" fmla="*/ 2147483647 h 853"/>
                <a:gd name="T88" fmla="*/ 2147483647 w 2905"/>
                <a:gd name="T89" fmla="*/ 2147483647 h 853"/>
                <a:gd name="T90" fmla="*/ 2147483647 w 2905"/>
                <a:gd name="T91" fmla="*/ 2147483647 h 853"/>
                <a:gd name="T92" fmla="*/ 2147483647 w 2905"/>
                <a:gd name="T93" fmla="*/ 2147483647 h 853"/>
                <a:gd name="T94" fmla="*/ 2147483647 w 2905"/>
                <a:gd name="T95" fmla="*/ 2147483647 h 853"/>
                <a:gd name="T96" fmla="*/ 2147483647 w 2905"/>
                <a:gd name="T97" fmla="*/ 2147483647 h 853"/>
                <a:gd name="T98" fmla="*/ 2147483647 w 2905"/>
                <a:gd name="T99" fmla="*/ 2147483647 h 853"/>
                <a:gd name="T100" fmla="*/ 2147483647 w 2905"/>
                <a:gd name="T101" fmla="*/ 2147483647 h 853"/>
                <a:gd name="T102" fmla="*/ 2147483647 w 2905"/>
                <a:gd name="T103" fmla="*/ 2147483647 h 853"/>
                <a:gd name="T104" fmla="*/ 2147483647 w 2905"/>
                <a:gd name="T105" fmla="*/ 2147483647 h 853"/>
                <a:gd name="T106" fmla="*/ 2147483647 w 2905"/>
                <a:gd name="T107" fmla="*/ 2147483647 h 853"/>
                <a:gd name="T108" fmla="*/ 2147483647 w 2905"/>
                <a:gd name="T109" fmla="*/ 2147483647 h 853"/>
                <a:gd name="T110" fmla="*/ 2147483647 w 2905"/>
                <a:gd name="T111" fmla="*/ 2147483647 h 853"/>
                <a:gd name="T112" fmla="*/ 2147483647 w 2905"/>
                <a:gd name="T113" fmla="*/ 2147483647 h 853"/>
                <a:gd name="T114" fmla="*/ 2147483647 w 2905"/>
                <a:gd name="T115" fmla="*/ 2147483647 h 853"/>
                <a:gd name="T116" fmla="*/ 2147483647 w 2905"/>
                <a:gd name="T117" fmla="*/ 2147483647 h 853"/>
                <a:gd name="T118" fmla="*/ 0 w 2905"/>
                <a:gd name="T119" fmla="*/ 2147483647 h 85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05"/>
                <a:gd name="T181" fmla="*/ 0 h 853"/>
                <a:gd name="T182" fmla="*/ 2905 w 2905"/>
                <a:gd name="T183" fmla="*/ 853 h 85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05" h="853">
                  <a:moveTo>
                    <a:pt x="0" y="853"/>
                  </a:moveTo>
                  <a:lnTo>
                    <a:pt x="100" y="853"/>
                  </a:lnTo>
                  <a:lnTo>
                    <a:pt x="200" y="853"/>
                  </a:lnTo>
                  <a:lnTo>
                    <a:pt x="300" y="853"/>
                  </a:lnTo>
                  <a:lnTo>
                    <a:pt x="401" y="853"/>
                  </a:lnTo>
                  <a:lnTo>
                    <a:pt x="500" y="853"/>
                  </a:lnTo>
                  <a:lnTo>
                    <a:pt x="601" y="313"/>
                  </a:lnTo>
                  <a:lnTo>
                    <a:pt x="701" y="301"/>
                  </a:lnTo>
                  <a:lnTo>
                    <a:pt x="801" y="291"/>
                  </a:lnTo>
                  <a:lnTo>
                    <a:pt x="900" y="276"/>
                  </a:lnTo>
                  <a:lnTo>
                    <a:pt x="1002" y="269"/>
                  </a:lnTo>
                  <a:lnTo>
                    <a:pt x="1102" y="257"/>
                  </a:lnTo>
                  <a:lnTo>
                    <a:pt x="1202" y="246"/>
                  </a:lnTo>
                  <a:lnTo>
                    <a:pt x="1308" y="216"/>
                  </a:lnTo>
                  <a:lnTo>
                    <a:pt x="1402" y="222"/>
                  </a:lnTo>
                  <a:lnTo>
                    <a:pt x="1503" y="210"/>
                  </a:lnTo>
                  <a:lnTo>
                    <a:pt x="1602" y="197"/>
                  </a:lnTo>
                  <a:lnTo>
                    <a:pt x="1702" y="184"/>
                  </a:lnTo>
                  <a:lnTo>
                    <a:pt x="1803" y="171"/>
                  </a:lnTo>
                  <a:lnTo>
                    <a:pt x="1903" y="157"/>
                  </a:lnTo>
                  <a:lnTo>
                    <a:pt x="2004" y="142"/>
                  </a:lnTo>
                  <a:lnTo>
                    <a:pt x="2104" y="129"/>
                  </a:lnTo>
                  <a:lnTo>
                    <a:pt x="2200" y="114"/>
                  </a:lnTo>
                  <a:lnTo>
                    <a:pt x="2304" y="99"/>
                  </a:lnTo>
                  <a:lnTo>
                    <a:pt x="2404" y="83"/>
                  </a:lnTo>
                  <a:lnTo>
                    <a:pt x="2504" y="67"/>
                  </a:lnTo>
                  <a:lnTo>
                    <a:pt x="2604" y="51"/>
                  </a:lnTo>
                  <a:lnTo>
                    <a:pt x="2705" y="34"/>
                  </a:lnTo>
                  <a:lnTo>
                    <a:pt x="2804" y="18"/>
                  </a:lnTo>
                  <a:lnTo>
                    <a:pt x="2905" y="0"/>
                  </a:lnTo>
                  <a:lnTo>
                    <a:pt x="2905" y="853"/>
                  </a:lnTo>
                  <a:lnTo>
                    <a:pt x="2804" y="853"/>
                  </a:lnTo>
                  <a:lnTo>
                    <a:pt x="2705" y="853"/>
                  </a:lnTo>
                  <a:lnTo>
                    <a:pt x="2604" y="853"/>
                  </a:lnTo>
                  <a:lnTo>
                    <a:pt x="2504" y="853"/>
                  </a:lnTo>
                  <a:lnTo>
                    <a:pt x="2404" y="853"/>
                  </a:lnTo>
                  <a:lnTo>
                    <a:pt x="2304" y="853"/>
                  </a:lnTo>
                  <a:lnTo>
                    <a:pt x="2204" y="853"/>
                  </a:lnTo>
                  <a:lnTo>
                    <a:pt x="2104" y="853"/>
                  </a:lnTo>
                  <a:lnTo>
                    <a:pt x="2004" y="853"/>
                  </a:lnTo>
                  <a:lnTo>
                    <a:pt x="1903" y="853"/>
                  </a:lnTo>
                  <a:lnTo>
                    <a:pt x="1803" y="853"/>
                  </a:lnTo>
                  <a:lnTo>
                    <a:pt x="1702" y="853"/>
                  </a:lnTo>
                  <a:lnTo>
                    <a:pt x="1602" y="853"/>
                  </a:lnTo>
                  <a:lnTo>
                    <a:pt x="1503" y="853"/>
                  </a:lnTo>
                  <a:lnTo>
                    <a:pt x="1402" y="853"/>
                  </a:lnTo>
                  <a:lnTo>
                    <a:pt x="1303" y="853"/>
                  </a:lnTo>
                  <a:lnTo>
                    <a:pt x="1202" y="853"/>
                  </a:lnTo>
                  <a:lnTo>
                    <a:pt x="1102" y="853"/>
                  </a:lnTo>
                  <a:lnTo>
                    <a:pt x="1002" y="853"/>
                  </a:lnTo>
                  <a:lnTo>
                    <a:pt x="902" y="853"/>
                  </a:lnTo>
                  <a:lnTo>
                    <a:pt x="801" y="853"/>
                  </a:lnTo>
                  <a:lnTo>
                    <a:pt x="701" y="853"/>
                  </a:lnTo>
                  <a:lnTo>
                    <a:pt x="601" y="853"/>
                  </a:lnTo>
                  <a:lnTo>
                    <a:pt x="500" y="853"/>
                  </a:lnTo>
                  <a:lnTo>
                    <a:pt x="401" y="853"/>
                  </a:lnTo>
                  <a:lnTo>
                    <a:pt x="300" y="853"/>
                  </a:lnTo>
                  <a:lnTo>
                    <a:pt x="200" y="853"/>
                  </a:lnTo>
                  <a:lnTo>
                    <a:pt x="100" y="853"/>
                  </a:lnTo>
                  <a:lnTo>
                    <a:pt x="0" y="853"/>
                  </a:lnTo>
                </a:path>
              </a:pathLst>
            </a:custGeom>
            <a:solidFill>
              <a:srgbClr val="E6D299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6583" tIns="48292" rIns="96583" bIns="48292"/>
            <a:lstStyle/>
            <a:p>
              <a:endParaRPr lang="en-GB"/>
            </a:p>
          </p:txBody>
        </p:sp>
        <p:sp>
          <p:nvSpPr>
            <p:cNvPr id="67" name="Rectangle 71"/>
            <p:cNvSpPr>
              <a:spLocks noChangeArrowheads="1"/>
            </p:cNvSpPr>
            <p:nvPr/>
          </p:nvSpPr>
          <p:spPr bwMode="auto">
            <a:xfrm>
              <a:off x="6075895" y="3036838"/>
              <a:ext cx="3178946" cy="53089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0806" tIns="49518" rIns="100806" bIns="49518">
              <a:spAutoFit/>
            </a:bodyPr>
            <a:lstStyle>
              <a:lvl1pPr defTabSz="963613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63613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63613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63613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63613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636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636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636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636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GB" altLang="en-US" sz="1400" dirty="0">
                  <a:latin typeface="Verdana" pitchFamily="34" charset="0"/>
                </a:rPr>
                <a:t>Cash flow for subordinated debt service and dividends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1676402" y="4737736"/>
            <a:ext cx="2174597" cy="2534274"/>
          </a:xfrm>
          <a:prstGeom prst="rect">
            <a:avLst/>
          </a:prstGeom>
          <a:solidFill>
            <a:srgbClr val="FF660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>
            <a:spLocks noChangeAspect="1"/>
          </p:cNvSpPr>
          <p:nvPr/>
        </p:nvSpPr>
        <p:spPr>
          <a:xfrm>
            <a:off x="533400" y="5761150"/>
            <a:ext cx="1534970" cy="1706449"/>
          </a:xfrm>
          <a:prstGeom prst="rect">
            <a:avLst/>
          </a:prstGeom>
          <a:solidFill>
            <a:srgbClr val="FFC00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b="1" dirty="0" smtClean="0"/>
              <a:t>Pipeline Boosting &amp; Enhancement</a:t>
            </a:r>
            <a:endParaRPr lang="en-GB" b="1" dirty="0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2066709" y="2282000"/>
            <a:ext cx="0" cy="410970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2004809" y="6399696"/>
            <a:ext cx="5462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2004809" y="5712080"/>
            <a:ext cx="5462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2004809" y="5024464"/>
            <a:ext cx="5462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2004809" y="4338849"/>
            <a:ext cx="5462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2004809" y="3651233"/>
            <a:ext cx="5462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>
            <a:off x="2004809" y="2961616"/>
            <a:ext cx="5462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004809" y="2274002"/>
            <a:ext cx="54621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 flipV="1">
            <a:off x="2066709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 flipV="1">
            <a:off x="2321607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 flipV="1">
            <a:off x="2578326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 flipV="1">
            <a:off x="2831403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 flipV="1">
            <a:off x="3089943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 flipV="1">
            <a:off x="3339380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22" name="Line 30"/>
          <p:cNvSpPr>
            <a:spLocks noChangeShapeType="1"/>
          </p:cNvSpPr>
          <p:nvPr/>
        </p:nvSpPr>
        <p:spPr bwMode="auto">
          <a:xfrm flipV="1">
            <a:off x="3597919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 flipV="1">
            <a:off x="3850997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 flipV="1">
            <a:off x="4107717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 flipV="1">
            <a:off x="4360794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26" name="Line 34"/>
          <p:cNvSpPr>
            <a:spLocks noChangeShapeType="1"/>
          </p:cNvSpPr>
          <p:nvPr/>
        </p:nvSpPr>
        <p:spPr bwMode="auto">
          <a:xfrm flipV="1">
            <a:off x="4617513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27" name="Line 35"/>
          <p:cNvSpPr>
            <a:spLocks noChangeShapeType="1"/>
          </p:cNvSpPr>
          <p:nvPr/>
        </p:nvSpPr>
        <p:spPr bwMode="auto">
          <a:xfrm flipV="1">
            <a:off x="4874232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28" name="Line 36"/>
          <p:cNvSpPr>
            <a:spLocks noChangeShapeType="1"/>
          </p:cNvSpPr>
          <p:nvPr/>
        </p:nvSpPr>
        <p:spPr bwMode="auto">
          <a:xfrm flipV="1">
            <a:off x="5127310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 flipV="1">
            <a:off x="5385850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30" name="Line 38"/>
          <p:cNvSpPr>
            <a:spLocks noChangeShapeType="1"/>
          </p:cNvSpPr>
          <p:nvPr/>
        </p:nvSpPr>
        <p:spPr bwMode="auto">
          <a:xfrm flipV="1">
            <a:off x="5635285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31" name="Line 39"/>
          <p:cNvSpPr>
            <a:spLocks noChangeShapeType="1"/>
          </p:cNvSpPr>
          <p:nvPr/>
        </p:nvSpPr>
        <p:spPr bwMode="auto">
          <a:xfrm flipV="1">
            <a:off x="5893825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 flipV="1">
            <a:off x="6145081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33" name="Line 41"/>
          <p:cNvSpPr>
            <a:spLocks noChangeShapeType="1"/>
          </p:cNvSpPr>
          <p:nvPr/>
        </p:nvSpPr>
        <p:spPr bwMode="auto">
          <a:xfrm flipV="1">
            <a:off x="6399979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 flipV="1">
            <a:off x="6658520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35" name="Line 43"/>
          <p:cNvSpPr>
            <a:spLocks noChangeShapeType="1"/>
          </p:cNvSpPr>
          <p:nvPr/>
        </p:nvSpPr>
        <p:spPr bwMode="auto">
          <a:xfrm flipV="1">
            <a:off x="6909777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36" name="Line 44"/>
          <p:cNvSpPr>
            <a:spLocks noChangeShapeType="1"/>
          </p:cNvSpPr>
          <p:nvPr/>
        </p:nvSpPr>
        <p:spPr bwMode="auto">
          <a:xfrm flipV="1">
            <a:off x="7164675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37" name="Line 45"/>
          <p:cNvSpPr>
            <a:spLocks noChangeShapeType="1"/>
          </p:cNvSpPr>
          <p:nvPr/>
        </p:nvSpPr>
        <p:spPr bwMode="auto">
          <a:xfrm flipV="1">
            <a:off x="7421395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38" name="Line 46"/>
          <p:cNvSpPr>
            <a:spLocks noChangeShapeType="1"/>
          </p:cNvSpPr>
          <p:nvPr/>
        </p:nvSpPr>
        <p:spPr bwMode="auto">
          <a:xfrm flipV="1">
            <a:off x="7676293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39" name="Line 47"/>
          <p:cNvSpPr>
            <a:spLocks noChangeShapeType="1"/>
          </p:cNvSpPr>
          <p:nvPr/>
        </p:nvSpPr>
        <p:spPr bwMode="auto">
          <a:xfrm flipV="1">
            <a:off x="7931191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40" name="Line 48"/>
          <p:cNvSpPr>
            <a:spLocks noChangeShapeType="1"/>
          </p:cNvSpPr>
          <p:nvPr/>
        </p:nvSpPr>
        <p:spPr bwMode="auto">
          <a:xfrm flipV="1">
            <a:off x="8187909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41" name="Line 49"/>
          <p:cNvSpPr>
            <a:spLocks noChangeShapeType="1"/>
          </p:cNvSpPr>
          <p:nvPr/>
        </p:nvSpPr>
        <p:spPr bwMode="auto">
          <a:xfrm flipV="1">
            <a:off x="8442808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42" name="Line 50"/>
          <p:cNvSpPr>
            <a:spLocks noChangeShapeType="1"/>
          </p:cNvSpPr>
          <p:nvPr/>
        </p:nvSpPr>
        <p:spPr bwMode="auto">
          <a:xfrm flipV="1">
            <a:off x="8695886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43" name="Line 51"/>
          <p:cNvSpPr>
            <a:spLocks noChangeShapeType="1"/>
          </p:cNvSpPr>
          <p:nvPr/>
        </p:nvSpPr>
        <p:spPr bwMode="auto">
          <a:xfrm flipV="1">
            <a:off x="8952605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44" name="Line 52"/>
          <p:cNvSpPr>
            <a:spLocks noChangeShapeType="1"/>
          </p:cNvSpPr>
          <p:nvPr/>
        </p:nvSpPr>
        <p:spPr bwMode="auto">
          <a:xfrm flipV="1">
            <a:off x="9205682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45" name="Line 53"/>
          <p:cNvSpPr>
            <a:spLocks noChangeShapeType="1"/>
          </p:cNvSpPr>
          <p:nvPr/>
        </p:nvSpPr>
        <p:spPr bwMode="auto">
          <a:xfrm flipV="1">
            <a:off x="9462401" y="5016472"/>
            <a:ext cx="0" cy="699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46" name="Rectangle 60"/>
          <p:cNvSpPr>
            <a:spLocks noChangeArrowheads="1"/>
          </p:cNvSpPr>
          <p:nvPr/>
        </p:nvSpPr>
        <p:spPr bwMode="auto">
          <a:xfrm>
            <a:off x="1911951" y="5120413"/>
            <a:ext cx="308356" cy="37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49506" rIns="100783" bIns="49506">
            <a:spAutoFit/>
          </a:bodyPr>
          <a:lstStyle>
            <a:lvl1pPr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1800">
                <a:solidFill>
                  <a:srgbClr val="000000"/>
                </a:solidFill>
                <a:latin typeface="Verdana" pitchFamily="34" charset="0"/>
              </a:rPr>
              <a:t>-</a:t>
            </a:r>
          </a:p>
        </p:txBody>
      </p:sp>
      <p:sp>
        <p:nvSpPr>
          <p:cNvPr id="47" name="Rectangle 61"/>
          <p:cNvSpPr>
            <a:spLocks noChangeArrowheads="1"/>
          </p:cNvSpPr>
          <p:nvPr/>
        </p:nvSpPr>
        <p:spPr bwMode="auto">
          <a:xfrm>
            <a:off x="3173696" y="5120414"/>
            <a:ext cx="317673" cy="31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49506" rIns="100783" bIns="49506">
            <a:spAutoFit/>
          </a:bodyPr>
          <a:lstStyle>
            <a:lvl1pPr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  <a:latin typeface="Verdana" pitchFamily="34" charset="0"/>
              </a:rPr>
              <a:t>0</a:t>
            </a:r>
          </a:p>
        </p:txBody>
      </p:sp>
      <p:sp>
        <p:nvSpPr>
          <p:cNvPr id="48" name="Rectangle 62"/>
          <p:cNvSpPr>
            <a:spLocks noChangeArrowheads="1"/>
          </p:cNvSpPr>
          <p:nvPr/>
        </p:nvSpPr>
        <p:spPr bwMode="auto">
          <a:xfrm>
            <a:off x="4198753" y="5120414"/>
            <a:ext cx="317673" cy="31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49506" rIns="100783" bIns="49506">
            <a:spAutoFit/>
          </a:bodyPr>
          <a:lstStyle>
            <a:lvl1pPr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49" name="Rectangle 63"/>
          <p:cNvSpPr>
            <a:spLocks noChangeArrowheads="1"/>
          </p:cNvSpPr>
          <p:nvPr/>
        </p:nvSpPr>
        <p:spPr bwMode="auto">
          <a:xfrm>
            <a:off x="5216525" y="5120414"/>
            <a:ext cx="318951" cy="31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49506" rIns="100783" bIns="49506">
            <a:spAutoFit/>
          </a:bodyPr>
          <a:lstStyle>
            <a:lvl1pPr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50" name="Rectangle 64"/>
          <p:cNvSpPr>
            <a:spLocks noChangeArrowheads="1"/>
          </p:cNvSpPr>
          <p:nvPr/>
        </p:nvSpPr>
        <p:spPr bwMode="auto">
          <a:xfrm>
            <a:off x="6234299" y="5120414"/>
            <a:ext cx="317673" cy="31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49506" rIns="100783" bIns="49506">
            <a:spAutoFit/>
          </a:bodyPr>
          <a:lstStyle>
            <a:lvl1pPr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51" name="Rectangle 65"/>
          <p:cNvSpPr>
            <a:spLocks noChangeArrowheads="1"/>
          </p:cNvSpPr>
          <p:nvPr/>
        </p:nvSpPr>
        <p:spPr bwMode="auto">
          <a:xfrm>
            <a:off x="7259353" y="5120414"/>
            <a:ext cx="317673" cy="31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49506" rIns="100783" bIns="49506">
            <a:spAutoFit/>
          </a:bodyPr>
          <a:lstStyle>
            <a:lvl1pPr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52" name="Rectangle 66"/>
          <p:cNvSpPr>
            <a:spLocks noChangeArrowheads="1"/>
          </p:cNvSpPr>
          <p:nvPr/>
        </p:nvSpPr>
        <p:spPr bwMode="auto">
          <a:xfrm>
            <a:off x="8238892" y="5120412"/>
            <a:ext cx="399201" cy="28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49506" rIns="100783" bIns="49506">
            <a:spAutoFit/>
          </a:bodyPr>
          <a:lstStyle>
            <a:lvl1pPr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53" name="Rectangle 67"/>
          <p:cNvSpPr>
            <a:spLocks noChangeArrowheads="1"/>
          </p:cNvSpPr>
          <p:nvPr/>
        </p:nvSpPr>
        <p:spPr bwMode="auto">
          <a:xfrm>
            <a:off x="9254843" y="5120414"/>
            <a:ext cx="431812" cy="31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49506" rIns="100783" bIns="49506">
            <a:spAutoFit/>
          </a:bodyPr>
          <a:lstStyle>
            <a:lvl1pPr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1400">
                <a:solidFill>
                  <a:srgbClr val="000000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54" name="Rectangle 68"/>
          <p:cNvSpPr>
            <a:spLocks noChangeArrowheads="1"/>
          </p:cNvSpPr>
          <p:nvPr/>
        </p:nvSpPr>
        <p:spPr bwMode="auto">
          <a:xfrm>
            <a:off x="2069355" y="6597817"/>
            <a:ext cx="1266387" cy="65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49506" rIns="100783" bIns="49506">
            <a:spAutoFit/>
          </a:bodyPr>
          <a:lstStyle>
            <a:lvl1pPr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altLang="en-US" sz="1800" b="1" dirty="0" smtClean="0">
                <a:solidFill>
                  <a:schemeClr val="bg1"/>
                </a:solidFill>
                <a:latin typeface="+mn-lt"/>
              </a:rPr>
              <a:t>Pilot phase </a:t>
            </a:r>
            <a:br>
              <a:rPr lang="en-GB" altLang="en-US" sz="1800" b="1" dirty="0" smtClean="0">
                <a:solidFill>
                  <a:schemeClr val="bg1"/>
                </a:solidFill>
                <a:latin typeface="+mn-lt"/>
              </a:rPr>
            </a:br>
            <a:r>
              <a:rPr lang="en-GB" altLang="en-US" sz="1800" b="1" dirty="0" smtClean="0">
                <a:solidFill>
                  <a:schemeClr val="bg1"/>
                </a:solidFill>
                <a:latin typeface="+mn-lt"/>
              </a:rPr>
              <a:t>Growth </a:t>
            </a:r>
            <a:endParaRPr lang="en-GB" alt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Rectangle 70"/>
          <p:cNvSpPr>
            <a:spLocks noChangeArrowheads="1"/>
          </p:cNvSpPr>
          <p:nvPr/>
        </p:nvSpPr>
        <p:spPr bwMode="auto">
          <a:xfrm>
            <a:off x="1606734" y="2135038"/>
            <a:ext cx="301368" cy="28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49506" rIns="100783" bIns="49506">
            <a:spAutoFit/>
          </a:bodyPr>
          <a:lstStyle>
            <a:lvl1pPr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dirty="0" smtClean="0">
                <a:latin typeface="Verdana" pitchFamily="34" charset="0"/>
              </a:rPr>
              <a:t>€</a:t>
            </a:r>
            <a:endParaRPr lang="en-GB" altLang="en-US" dirty="0">
              <a:latin typeface="Verdana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2066711" y="3649235"/>
            <a:ext cx="7915491" cy="1415309"/>
            <a:chOff x="2066709" y="3649233"/>
            <a:chExt cx="7915491" cy="1415310"/>
          </a:xfrm>
        </p:grpSpPr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2066709" y="3649233"/>
              <a:ext cx="7455777" cy="1377231"/>
            </a:xfrm>
            <a:custGeom>
              <a:avLst/>
              <a:gdLst>
                <a:gd name="T0" fmla="*/ 0 w 3629"/>
                <a:gd name="T1" fmla="*/ 2147483647 h 677"/>
                <a:gd name="T2" fmla="*/ 2147483647 w 3629"/>
                <a:gd name="T3" fmla="*/ 2147483647 h 677"/>
                <a:gd name="T4" fmla="*/ 2147483647 w 3629"/>
                <a:gd name="T5" fmla="*/ 2147483647 h 677"/>
                <a:gd name="T6" fmla="*/ 2147483647 w 3629"/>
                <a:gd name="T7" fmla="*/ 2147483647 h 677"/>
                <a:gd name="T8" fmla="*/ 2147483647 w 3629"/>
                <a:gd name="T9" fmla="*/ 2147483647 h 677"/>
                <a:gd name="T10" fmla="*/ 2147483647 w 3629"/>
                <a:gd name="T11" fmla="*/ 2147483647 h 677"/>
                <a:gd name="T12" fmla="*/ 2147483647 w 3629"/>
                <a:gd name="T13" fmla="*/ 2147483647 h 677"/>
                <a:gd name="T14" fmla="*/ 2147483647 w 3629"/>
                <a:gd name="T15" fmla="*/ 2147483647 h 677"/>
                <a:gd name="T16" fmla="*/ 2147483647 w 3629"/>
                <a:gd name="T17" fmla="*/ 2147483647 h 677"/>
                <a:gd name="T18" fmla="*/ 2147483647 w 3629"/>
                <a:gd name="T19" fmla="*/ 2147483647 h 677"/>
                <a:gd name="T20" fmla="*/ 2147483647 w 3629"/>
                <a:gd name="T21" fmla="*/ 2147483647 h 677"/>
                <a:gd name="T22" fmla="*/ 2147483647 w 3629"/>
                <a:gd name="T23" fmla="*/ 2147483647 h 677"/>
                <a:gd name="T24" fmla="*/ 2147483647 w 3629"/>
                <a:gd name="T25" fmla="*/ 2147483647 h 677"/>
                <a:gd name="T26" fmla="*/ 2147483647 w 3629"/>
                <a:gd name="T27" fmla="*/ 2147483647 h 677"/>
                <a:gd name="T28" fmla="*/ 2147483647 w 3629"/>
                <a:gd name="T29" fmla="*/ 2147483647 h 677"/>
                <a:gd name="T30" fmla="*/ 2147483647 w 3629"/>
                <a:gd name="T31" fmla="*/ 2147483647 h 677"/>
                <a:gd name="T32" fmla="*/ 2147483647 w 3629"/>
                <a:gd name="T33" fmla="*/ 2147483647 h 677"/>
                <a:gd name="T34" fmla="*/ 2147483647 w 3629"/>
                <a:gd name="T35" fmla="*/ 2147483647 h 677"/>
                <a:gd name="T36" fmla="*/ 2147483647 w 3629"/>
                <a:gd name="T37" fmla="*/ 2147483647 h 677"/>
                <a:gd name="T38" fmla="*/ 2147483647 w 3629"/>
                <a:gd name="T39" fmla="*/ 2147483647 h 677"/>
                <a:gd name="T40" fmla="*/ 2147483647 w 3629"/>
                <a:gd name="T41" fmla="*/ 2147483647 h 677"/>
                <a:gd name="T42" fmla="*/ 2147483647 w 3629"/>
                <a:gd name="T43" fmla="*/ 2147483647 h 677"/>
                <a:gd name="T44" fmla="*/ 2147483647 w 3629"/>
                <a:gd name="T45" fmla="*/ 2147483647 h 677"/>
                <a:gd name="T46" fmla="*/ 2147483647 w 3629"/>
                <a:gd name="T47" fmla="*/ 2147483647 h 677"/>
                <a:gd name="T48" fmla="*/ 2147483647 w 3629"/>
                <a:gd name="T49" fmla="*/ 2147483647 h 677"/>
                <a:gd name="T50" fmla="*/ 2147483647 w 3629"/>
                <a:gd name="T51" fmla="*/ 2147483647 h 677"/>
                <a:gd name="T52" fmla="*/ 2147483647 w 3629"/>
                <a:gd name="T53" fmla="*/ 2147483647 h 677"/>
                <a:gd name="T54" fmla="*/ 2147483647 w 3629"/>
                <a:gd name="T55" fmla="*/ 2147483647 h 677"/>
                <a:gd name="T56" fmla="*/ 2147483647 w 3629"/>
                <a:gd name="T57" fmla="*/ 2147483647 h 677"/>
                <a:gd name="T58" fmla="*/ 2147483647 w 3629"/>
                <a:gd name="T59" fmla="*/ 0 h 677"/>
                <a:gd name="T60" fmla="*/ 2147483647 w 3629"/>
                <a:gd name="T61" fmla="*/ 2147483647 h 677"/>
                <a:gd name="T62" fmla="*/ 2147483647 w 3629"/>
                <a:gd name="T63" fmla="*/ 2147483647 h 677"/>
                <a:gd name="T64" fmla="*/ 2147483647 w 3629"/>
                <a:gd name="T65" fmla="*/ 2147483647 h 677"/>
                <a:gd name="T66" fmla="*/ 2147483647 w 3629"/>
                <a:gd name="T67" fmla="*/ 2147483647 h 677"/>
                <a:gd name="T68" fmla="*/ 2147483647 w 3629"/>
                <a:gd name="T69" fmla="*/ 2147483647 h 677"/>
                <a:gd name="T70" fmla="*/ 2147483647 w 3629"/>
                <a:gd name="T71" fmla="*/ 2147483647 h 677"/>
                <a:gd name="T72" fmla="*/ 2147483647 w 3629"/>
                <a:gd name="T73" fmla="*/ 2147483647 h 677"/>
                <a:gd name="T74" fmla="*/ 2147483647 w 3629"/>
                <a:gd name="T75" fmla="*/ 2147483647 h 677"/>
                <a:gd name="T76" fmla="*/ 2147483647 w 3629"/>
                <a:gd name="T77" fmla="*/ 2147483647 h 677"/>
                <a:gd name="T78" fmla="*/ 2147483647 w 3629"/>
                <a:gd name="T79" fmla="*/ 2147483647 h 677"/>
                <a:gd name="T80" fmla="*/ 2147483647 w 3629"/>
                <a:gd name="T81" fmla="*/ 2147483647 h 677"/>
                <a:gd name="T82" fmla="*/ 2147483647 w 3629"/>
                <a:gd name="T83" fmla="*/ 2147483647 h 677"/>
                <a:gd name="T84" fmla="*/ 2147483647 w 3629"/>
                <a:gd name="T85" fmla="*/ 2147483647 h 677"/>
                <a:gd name="T86" fmla="*/ 2147483647 w 3629"/>
                <a:gd name="T87" fmla="*/ 2147483647 h 677"/>
                <a:gd name="T88" fmla="*/ 2147483647 w 3629"/>
                <a:gd name="T89" fmla="*/ 2147483647 h 677"/>
                <a:gd name="T90" fmla="*/ 2147483647 w 3629"/>
                <a:gd name="T91" fmla="*/ 2147483647 h 677"/>
                <a:gd name="T92" fmla="*/ 2147483647 w 3629"/>
                <a:gd name="T93" fmla="*/ 2147483647 h 677"/>
                <a:gd name="T94" fmla="*/ 2147483647 w 3629"/>
                <a:gd name="T95" fmla="*/ 2147483647 h 677"/>
                <a:gd name="T96" fmla="*/ 2147483647 w 3629"/>
                <a:gd name="T97" fmla="*/ 2147483647 h 677"/>
                <a:gd name="T98" fmla="*/ 2147483647 w 3629"/>
                <a:gd name="T99" fmla="*/ 2147483647 h 677"/>
                <a:gd name="T100" fmla="*/ 2147483647 w 3629"/>
                <a:gd name="T101" fmla="*/ 2147483647 h 677"/>
                <a:gd name="T102" fmla="*/ 2147483647 w 3629"/>
                <a:gd name="T103" fmla="*/ 2147483647 h 677"/>
                <a:gd name="T104" fmla="*/ 2147483647 w 3629"/>
                <a:gd name="T105" fmla="*/ 2147483647 h 677"/>
                <a:gd name="T106" fmla="*/ 2147483647 w 3629"/>
                <a:gd name="T107" fmla="*/ 2147483647 h 677"/>
                <a:gd name="T108" fmla="*/ 2147483647 w 3629"/>
                <a:gd name="T109" fmla="*/ 2147483647 h 677"/>
                <a:gd name="T110" fmla="*/ 2147483647 w 3629"/>
                <a:gd name="T111" fmla="*/ 2147483647 h 677"/>
                <a:gd name="T112" fmla="*/ 2147483647 w 3629"/>
                <a:gd name="T113" fmla="*/ 2147483647 h 677"/>
                <a:gd name="T114" fmla="*/ 2147483647 w 3629"/>
                <a:gd name="T115" fmla="*/ 2147483647 h 677"/>
                <a:gd name="T116" fmla="*/ 2147483647 w 3629"/>
                <a:gd name="T117" fmla="*/ 2147483647 h 677"/>
                <a:gd name="T118" fmla="*/ 0 w 3629"/>
                <a:gd name="T119" fmla="*/ 2147483647 h 6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29"/>
                <a:gd name="T181" fmla="*/ 0 h 677"/>
                <a:gd name="T182" fmla="*/ 3629 w 3629"/>
                <a:gd name="T183" fmla="*/ 677 h 67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29" h="677">
                  <a:moveTo>
                    <a:pt x="0" y="676"/>
                  </a:moveTo>
                  <a:lnTo>
                    <a:pt x="125" y="676"/>
                  </a:lnTo>
                  <a:lnTo>
                    <a:pt x="250" y="676"/>
                  </a:lnTo>
                  <a:lnTo>
                    <a:pt x="375" y="676"/>
                  </a:lnTo>
                  <a:lnTo>
                    <a:pt x="501" y="676"/>
                  </a:lnTo>
                  <a:lnTo>
                    <a:pt x="625" y="676"/>
                  </a:lnTo>
                  <a:lnTo>
                    <a:pt x="751" y="295"/>
                  </a:lnTo>
                  <a:lnTo>
                    <a:pt x="876" y="284"/>
                  </a:lnTo>
                  <a:lnTo>
                    <a:pt x="1000" y="273"/>
                  </a:lnTo>
                  <a:lnTo>
                    <a:pt x="1131" y="264"/>
                  </a:lnTo>
                  <a:lnTo>
                    <a:pt x="1251" y="253"/>
                  </a:lnTo>
                  <a:lnTo>
                    <a:pt x="1376" y="242"/>
                  </a:lnTo>
                  <a:lnTo>
                    <a:pt x="1501" y="231"/>
                  </a:lnTo>
                  <a:lnTo>
                    <a:pt x="1619" y="208"/>
                  </a:lnTo>
                  <a:lnTo>
                    <a:pt x="1751" y="209"/>
                  </a:lnTo>
                  <a:lnTo>
                    <a:pt x="1877" y="197"/>
                  </a:lnTo>
                  <a:lnTo>
                    <a:pt x="2001" y="185"/>
                  </a:lnTo>
                  <a:lnTo>
                    <a:pt x="2126" y="173"/>
                  </a:lnTo>
                  <a:lnTo>
                    <a:pt x="2252" y="161"/>
                  </a:lnTo>
                  <a:lnTo>
                    <a:pt x="2376" y="148"/>
                  </a:lnTo>
                  <a:lnTo>
                    <a:pt x="2502" y="134"/>
                  </a:lnTo>
                  <a:lnTo>
                    <a:pt x="2627" y="121"/>
                  </a:lnTo>
                  <a:lnTo>
                    <a:pt x="2747" y="104"/>
                  </a:lnTo>
                  <a:lnTo>
                    <a:pt x="2877" y="93"/>
                  </a:lnTo>
                  <a:lnTo>
                    <a:pt x="3002" y="78"/>
                  </a:lnTo>
                  <a:lnTo>
                    <a:pt x="3127" y="63"/>
                  </a:lnTo>
                  <a:lnTo>
                    <a:pt x="3252" y="48"/>
                  </a:lnTo>
                  <a:lnTo>
                    <a:pt x="3378" y="33"/>
                  </a:lnTo>
                  <a:lnTo>
                    <a:pt x="3502" y="16"/>
                  </a:lnTo>
                  <a:lnTo>
                    <a:pt x="3628" y="0"/>
                  </a:lnTo>
                  <a:lnTo>
                    <a:pt x="3628" y="676"/>
                  </a:lnTo>
                  <a:lnTo>
                    <a:pt x="3502" y="676"/>
                  </a:lnTo>
                  <a:lnTo>
                    <a:pt x="3378" y="676"/>
                  </a:lnTo>
                  <a:lnTo>
                    <a:pt x="3252" y="676"/>
                  </a:lnTo>
                  <a:lnTo>
                    <a:pt x="3127" y="676"/>
                  </a:lnTo>
                  <a:lnTo>
                    <a:pt x="3002" y="676"/>
                  </a:lnTo>
                  <a:lnTo>
                    <a:pt x="2877" y="676"/>
                  </a:lnTo>
                  <a:lnTo>
                    <a:pt x="2752" y="676"/>
                  </a:lnTo>
                  <a:lnTo>
                    <a:pt x="2627" y="676"/>
                  </a:lnTo>
                  <a:lnTo>
                    <a:pt x="2502" y="676"/>
                  </a:lnTo>
                  <a:lnTo>
                    <a:pt x="2376" y="676"/>
                  </a:lnTo>
                  <a:lnTo>
                    <a:pt x="2252" y="676"/>
                  </a:lnTo>
                  <a:lnTo>
                    <a:pt x="2126" y="676"/>
                  </a:lnTo>
                  <a:lnTo>
                    <a:pt x="2001" y="676"/>
                  </a:lnTo>
                  <a:lnTo>
                    <a:pt x="1877" y="676"/>
                  </a:lnTo>
                  <a:lnTo>
                    <a:pt x="1751" y="676"/>
                  </a:lnTo>
                  <a:lnTo>
                    <a:pt x="1627" y="676"/>
                  </a:lnTo>
                  <a:lnTo>
                    <a:pt x="1501" y="676"/>
                  </a:lnTo>
                  <a:lnTo>
                    <a:pt x="1376" y="676"/>
                  </a:lnTo>
                  <a:lnTo>
                    <a:pt x="1251" y="676"/>
                  </a:lnTo>
                  <a:lnTo>
                    <a:pt x="1126" y="676"/>
                  </a:lnTo>
                  <a:lnTo>
                    <a:pt x="1000" y="676"/>
                  </a:lnTo>
                  <a:lnTo>
                    <a:pt x="876" y="676"/>
                  </a:lnTo>
                  <a:lnTo>
                    <a:pt x="751" y="676"/>
                  </a:lnTo>
                  <a:lnTo>
                    <a:pt x="625" y="676"/>
                  </a:lnTo>
                  <a:lnTo>
                    <a:pt x="501" y="676"/>
                  </a:lnTo>
                  <a:lnTo>
                    <a:pt x="375" y="676"/>
                  </a:lnTo>
                  <a:lnTo>
                    <a:pt x="250" y="676"/>
                  </a:lnTo>
                  <a:lnTo>
                    <a:pt x="125" y="676"/>
                  </a:lnTo>
                  <a:lnTo>
                    <a:pt x="0" y="676"/>
                  </a:lnTo>
                </a:path>
              </a:pathLst>
            </a:custGeom>
            <a:solidFill>
              <a:srgbClr val="00206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6583" tIns="48292" rIns="96583" bIns="48292"/>
            <a:lstStyle/>
            <a:p>
              <a:endParaRPr lang="en-GB"/>
            </a:p>
          </p:txBody>
        </p: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2066709" y="4720635"/>
              <a:ext cx="7455777" cy="285841"/>
            </a:xfrm>
            <a:custGeom>
              <a:avLst/>
              <a:gdLst>
                <a:gd name="T0" fmla="*/ 0 w 3629"/>
                <a:gd name="T1" fmla="*/ 2147483647 h 150"/>
                <a:gd name="T2" fmla="*/ 2147483647 w 3629"/>
                <a:gd name="T3" fmla="*/ 2147483647 h 150"/>
                <a:gd name="T4" fmla="*/ 2147483647 w 3629"/>
                <a:gd name="T5" fmla="*/ 2147483647 h 150"/>
                <a:gd name="T6" fmla="*/ 2147483647 w 3629"/>
                <a:gd name="T7" fmla="*/ 2147483647 h 150"/>
                <a:gd name="T8" fmla="*/ 2147483647 w 3629"/>
                <a:gd name="T9" fmla="*/ 2147483647 h 150"/>
                <a:gd name="T10" fmla="*/ 2147483647 w 3629"/>
                <a:gd name="T11" fmla="*/ 2147483647 h 150"/>
                <a:gd name="T12" fmla="*/ 2147483647 w 3629"/>
                <a:gd name="T13" fmla="*/ 2147483647 h 150"/>
                <a:gd name="T14" fmla="*/ 2147483647 w 3629"/>
                <a:gd name="T15" fmla="*/ 2147483647 h 150"/>
                <a:gd name="T16" fmla="*/ 2147483647 w 3629"/>
                <a:gd name="T17" fmla="*/ 2147483647 h 150"/>
                <a:gd name="T18" fmla="*/ 2147483647 w 3629"/>
                <a:gd name="T19" fmla="*/ 2147483647 h 150"/>
                <a:gd name="T20" fmla="*/ 2147483647 w 3629"/>
                <a:gd name="T21" fmla="*/ 2147483647 h 150"/>
                <a:gd name="T22" fmla="*/ 2147483647 w 3629"/>
                <a:gd name="T23" fmla="*/ 2147483647 h 150"/>
                <a:gd name="T24" fmla="*/ 2147483647 w 3629"/>
                <a:gd name="T25" fmla="*/ 2147483647 h 150"/>
                <a:gd name="T26" fmla="*/ 2147483647 w 3629"/>
                <a:gd name="T27" fmla="*/ 2147483647 h 150"/>
                <a:gd name="T28" fmla="*/ 2147483647 w 3629"/>
                <a:gd name="T29" fmla="*/ 2147483647 h 150"/>
                <a:gd name="T30" fmla="*/ 2147483647 w 3629"/>
                <a:gd name="T31" fmla="*/ 2147483647 h 150"/>
                <a:gd name="T32" fmla="*/ 2147483647 w 3629"/>
                <a:gd name="T33" fmla="*/ 2147483647 h 150"/>
                <a:gd name="T34" fmla="*/ 2147483647 w 3629"/>
                <a:gd name="T35" fmla="*/ 2147483647 h 150"/>
                <a:gd name="T36" fmla="*/ 2147483647 w 3629"/>
                <a:gd name="T37" fmla="*/ 2147483647 h 150"/>
                <a:gd name="T38" fmla="*/ 2147483647 w 3629"/>
                <a:gd name="T39" fmla="*/ 2147483647 h 150"/>
                <a:gd name="T40" fmla="*/ 2147483647 w 3629"/>
                <a:gd name="T41" fmla="*/ 2147483647 h 150"/>
                <a:gd name="T42" fmla="*/ 2147483647 w 3629"/>
                <a:gd name="T43" fmla="*/ 2147483647 h 150"/>
                <a:gd name="T44" fmla="*/ 2147483647 w 3629"/>
                <a:gd name="T45" fmla="*/ 2147483647 h 150"/>
                <a:gd name="T46" fmla="*/ 2147483647 w 3629"/>
                <a:gd name="T47" fmla="*/ 2147483647 h 150"/>
                <a:gd name="T48" fmla="*/ 2147483647 w 3629"/>
                <a:gd name="T49" fmla="*/ 2147483647 h 150"/>
                <a:gd name="T50" fmla="*/ 2147483647 w 3629"/>
                <a:gd name="T51" fmla="*/ 2147483647 h 150"/>
                <a:gd name="T52" fmla="*/ 2147483647 w 3629"/>
                <a:gd name="T53" fmla="*/ 2147483647 h 150"/>
                <a:gd name="T54" fmla="*/ 2147483647 w 3629"/>
                <a:gd name="T55" fmla="*/ 2147483647 h 150"/>
                <a:gd name="T56" fmla="*/ 2147483647 w 3629"/>
                <a:gd name="T57" fmla="*/ 2147483647 h 150"/>
                <a:gd name="T58" fmla="*/ 2147483647 w 3629"/>
                <a:gd name="T59" fmla="*/ 0 h 150"/>
                <a:gd name="T60" fmla="*/ 2147483647 w 3629"/>
                <a:gd name="T61" fmla="*/ 2147483647 h 150"/>
                <a:gd name="T62" fmla="*/ 2147483647 w 3629"/>
                <a:gd name="T63" fmla="*/ 2147483647 h 150"/>
                <a:gd name="T64" fmla="*/ 2147483647 w 3629"/>
                <a:gd name="T65" fmla="*/ 2147483647 h 150"/>
                <a:gd name="T66" fmla="*/ 2147483647 w 3629"/>
                <a:gd name="T67" fmla="*/ 2147483647 h 150"/>
                <a:gd name="T68" fmla="*/ 2147483647 w 3629"/>
                <a:gd name="T69" fmla="*/ 2147483647 h 150"/>
                <a:gd name="T70" fmla="*/ 2147483647 w 3629"/>
                <a:gd name="T71" fmla="*/ 2147483647 h 150"/>
                <a:gd name="T72" fmla="*/ 2147483647 w 3629"/>
                <a:gd name="T73" fmla="*/ 2147483647 h 150"/>
                <a:gd name="T74" fmla="*/ 2147483647 w 3629"/>
                <a:gd name="T75" fmla="*/ 2147483647 h 150"/>
                <a:gd name="T76" fmla="*/ 2147483647 w 3629"/>
                <a:gd name="T77" fmla="*/ 2147483647 h 150"/>
                <a:gd name="T78" fmla="*/ 2147483647 w 3629"/>
                <a:gd name="T79" fmla="*/ 2147483647 h 150"/>
                <a:gd name="T80" fmla="*/ 2147483647 w 3629"/>
                <a:gd name="T81" fmla="*/ 2147483647 h 150"/>
                <a:gd name="T82" fmla="*/ 2147483647 w 3629"/>
                <a:gd name="T83" fmla="*/ 2147483647 h 150"/>
                <a:gd name="T84" fmla="*/ 2147483647 w 3629"/>
                <a:gd name="T85" fmla="*/ 2147483647 h 150"/>
                <a:gd name="T86" fmla="*/ 2147483647 w 3629"/>
                <a:gd name="T87" fmla="*/ 2147483647 h 150"/>
                <a:gd name="T88" fmla="*/ 2147483647 w 3629"/>
                <a:gd name="T89" fmla="*/ 2147483647 h 150"/>
                <a:gd name="T90" fmla="*/ 2147483647 w 3629"/>
                <a:gd name="T91" fmla="*/ 2147483647 h 150"/>
                <a:gd name="T92" fmla="*/ 2147483647 w 3629"/>
                <a:gd name="T93" fmla="*/ 2147483647 h 150"/>
                <a:gd name="T94" fmla="*/ 2147483647 w 3629"/>
                <a:gd name="T95" fmla="*/ 2147483647 h 150"/>
                <a:gd name="T96" fmla="*/ 2147483647 w 3629"/>
                <a:gd name="T97" fmla="*/ 2147483647 h 150"/>
                <a:gd name="T98" fmla="*/ 2147483647 w 3629"/>
                <a:gd name="T99" fmla="*/ 2147483647 h 150"/>
                <a:gd name="T100" fmla="*/ 2147483647 w 3629"/>
                <a:gd name="T101" fmla="*/ 2147483647 h 150"/>
                <a:gd name="T102" fmla="*/ 2147483647 w 3629"/>
                <a:gd name="T103" fmla="*/ 2147483647 h 150"/>
                <a:gd name="T104" fmla="*/ 2147483647 w 3629"/>
                <a:gd name="T105" fmla="*/ 2147483647 h 150"/>
                <a:gd name="T106" fmla="*/ 2147483647 w 3629"/>
                <a:gd name="T107" fmla="*/ 2147483647 h 150"/>
                <a:gd name="T108" fmla="*/ 2147483647 w 3629"/>
                <a:gd name="T109" fmla="*/ 2147483647 h 150"/>
                <a:gd name="T110" fmla="*/ 2147483647 w 3629"/>
                <a:gd name="T111" fmla="*/ 2147483647 h 150"/>
                <a:gd name="T112" fmla="*/ 2147483647 w 3629"/>
                <a:gd name="T113" fmla="*/ 2147483647 h 150"/>
                <a:gd name="T114" fmla="*/ 2147483647 w 3629"/>
                <a:gd name="T115" fmla="*/ 2147483647 h 150"/>
                <a:gd name="T116" fmla="*/ 2147483647 w 3629"/>
                <a:gd name="T117" fmla="*/ 2147483647 h 150"/>
                <a:gd name="T118" fmla="*/ 0 w 3629"/>
                <a:gd name="T119" fmla="*/ 2147483647 h 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29"/>
                <a:gd name="T181" fmla="*/ 0 h 150"/>
                <a:gd name="T182" fmla="*/ 3629 w 3629"/>
                <a:gd name="T183" fmla="*/ 150 h 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29" h="150">
                  <a:moveTo>
                    <a:pt x="0" y="149"/>
                  </a:moveTo>
                  <a:lnTo>
                    <a:pt x="125" y="149"/>
                  </a:lnTo>
                  <a:lnTo>
                    <a:pt x="250" y="149"/>
                  </a:lnTo>
                  <a:lnTo>
                    <a:pt x="375" y="149"/>
                  </a:lnTo>
                  <a:lnTo>
                    <a:pt x="501" y="149"/>
                  </a:lnTo>
                  <a:lnTo>
                    <a:pt x="625" y="149"/>
                  </a:lnTo>
                  <a:lnTo>
                    <a:pt x="751" y="65"/>
                  </a:lnTo>
                  <a:lnTo>
                    <a:pt x="876" y="63"/>
                  </a:lnTo>
                  <a:lnTo>
                    <a:pt x="1000" y="60"/>
                  </a:lnTo>
                  <a:lnTo>
                    <a:pt x="1126" y="58"/>
                  </a:lnTo>
                  <a:lnTo>
                    <a:pt x="1251" y="56"/>
                  </a:lnTo>
                  <a:lnTo>
                    <a:pt x="1376" y="53"/>
                  </a:lnTo>
                  <a:lnTo>
                    <a:pt x="1501" y="51"/>
                  </a:lnTo>
                  <a:lnTo>
                    <a:pt x="1627" y="49"/>
                  </a:lnTo>
                  <a:lnTo>
                    <a:pt x="1751" y="47"/>
                  </a:lnTo>
                  <a:lnTo>
                    <a:pt x="1877" y="44"/>
                  </a:lnTo>
                  <a:lnTo>
                    <a:pt x="2001" y="41"/>
                  </a:lnTo>
                  <a:lnTo>
                    <a:pt x="2126" y="38"/>
                  </a:lnTo>
                  <a:lnTo>
                    <a:pt x="2252" y="35"/>
                  </a:lnTo>
                  <a:lnTo>
                    <a:pt x="2376" y="32"/>
                  </a:lnTo>
                  <a:lnTo>
                    <a:pt x="2502" y="29"/>
                  </a:lnTo>
                  <a:lnTo>
                    <a:pt x="2627" y="27"/>
                  </a:lnTo>
                  <a:lnTo>
                    <a:pt x="2752" y="24"/>
                  </a:lnTo>
                  <a:lnTo>
                    <a:pt x="2877" y="21"/>
                  </a:lnTo>
                  <a:lnTo>
                    <a:pt x="3002" y="17"/>
                  </a:lnTo>
                  <a:lnTo>
                    <a:pt x="3127" y="14"/>
                  </a:lnTo>
                  <a:lnTo>
                    <a:pt x="3252" y="10"/>
                  </a:lnTo>
                  <a:lnTo>
                    <a:pt x="3378" y="7"/>
                  </a:lnTo>
                  <a:lnTo>
                    <a:pt x="3502" y="4"/>
                  </a:lnTo>
                  <a:lnTo>
                    <a:pt x="3628" y="0"/>
                  </a:lnTo>
                  <a:lnTo>
                    <a:pt x="3628" y="149"/>
                  </a:lnTo>
                  <a:lnTo>
                    <a:pt x="3502" y="149"/>
                  </a:lnTo>
                  <a:lnTo>
                    <a:pt x="3378" y="149"/>
                  </a:lnTo>
                  <a:lnTo>
                    <a:pt x="3252" y="149"/>
                  </a:lnTo>
                  <a:lnTo>
                    <a:pt x="3127" y="149"/>
                  </a:lnTo>
                  <a:lnTo>
                    <a:pt x="3002" y="149"/>
                  </a:lnTo>
                  <a:lnTo>
                    <a:pt x="2877" y="149"/>
                  </a:lnTo>
                  <a:lnTo>
                    <a:pt x="2752" y="149"/>
                  </a:lnTo>
                  <a:lnTo>
                    <a:pt x="2627" y="149"/>
                  </a:lnTo>
                  <a:lnTo>
                    <a:pt x="2502" y="149"/>
                  </a:lnTo>
                  <a:lnTo>
                    <a:pt x="2376" y="149"/>
                  </a:lnTo>
                  <a:lnTo>
                    <a:pt x="2252" y="149"/>
                  </a:lnTo>
                  <a:lnTo>
                    <a:pt x="2126" y="149"/>
                  </a:lnTo>
                  <a:lnTo>
                    <a:pt x="2001" y="149"/>
                  </a:lnTo>
                  <a:lnTo>
                    <a:pt x="1877" y="149"/>
                  </a:lnTo>
                  <a:lnTo>
                    <a:pt x="1751" y="149"/>
                  </a:lnTo>
                  <a:lnTo>
                    <a:pt x="1627" y="149"/>
                  </a:lnTo>
                  <a:lnTo>
                    <a:pt x="1501" y="149"/>
                  </a:lnTo>
                  <a:lnTo>
                    <a:pt x="1376" y="149"/>
                  </a:lnTo>
                  <a:lnTo>
                    <a:pt x="1251" y="149"/>
                  </a:lnTo>
                  <a:lnTo>
                    <a:pt x="1126" y="149"/>
                  </a:lnTo>
                  <a:lnTo>
                    <a:pt x="1000" y="149"/>
                  </a:lnTo>
                  <a:lnTo>
                    <a:pt x="876" y="149"/>
                  </a:lnTo>
                  <a:lnTo>
                    <a:pt x="751" y="149"/>
                  </a:lnTo>
                  <a:lnTo>
                    <a:pt x="625" y="149"/>
                  </a:lnTo>
                  <a:lnTo>
                    <a:pt x="501" y="149"/>
                  </a:lnTo>
                  <a:lnTo>
                    <a:pt x="375" y="149"/>
                  </a:lnTo>
                  <a:lnTo>
                    <a:pt x="250" y="149"/>
                  </a:lnTo>
                  <a:lnTo>
                    <a:pt x="125" y="149"/>
                  </a:lnTo>
                  <a:lnTo>
                    <a:pt x="0" y="149"/>
                  </a:lnTo>
                </a:path>
              </a:pathLst>
            </a:custGeom>
            <a:solidFill>
              <a:srgbClr val="CECECE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lIns="96583" tIns="48292" rIns="96583" bIns="48292"/>
            <a:lstStyle/>
            <a:p>
              <a:endParaRPr lang="en-GB"/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5522401" y="4196928"/>
              <a:ext cx="3739596" cy="3154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100806" tIns="49518" rIns="100806" bIns="49518">
              <a:spAutoFit/>
            </a:bodyPr>
            <a:lstStyle>
              <a:lvl1pPr defTabSz="963613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63613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63613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63613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63613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636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636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636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636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en-GB" altLang="en-US" sz="1400" dirty="0">
                  <a:latin typeface="Verdana" pitchFamily="34" charset="0"/>
                </a:rPr>
                <a:t>Cash flow for senior debt service </a:t>
              </a:r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7613466" y="4749096"/>
              <a:ext cx="2368734" cy="31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0806" tIns="49518" rIns="100806" bIns="49518">
              <a:spAutoFit/>
            </a:bodyPr>
            <a:lstStyle>
              <a:lvl1pPr defTabSz="963613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63613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63613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63613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63613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636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636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636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63613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GB" altLang="en-US" sz="1400" dirty="0">
                  <a:solidFill>
                    <a:srgbClr val="FF0000"/>
                  </a:solidFill>
                  <a:latin typeface="Verdana" pitchFamily="34" charset="0"/>
                </a:rPr>
                <a:t>O&amp;M costs</a:t>
              </a:r>
            </a:p>
          </p:txBody>
        </p:sp>
      </p:grpSp>
      <p:sp>
        <p:nvSpPr>
          <p:cNvPr id="58" name="Rectangle 73"/>
          <p:cNvSpPr>
            <a:spLocks noChangeArrowheads="1"/>
          </p:cNvSpPr>
          <p:nvPr/>
        </p:nvSpPr>
        <p:spPr bwMode="auto">
          <a:xfrm>
            <a:off x="8584824" y="5400258"/>
            <a:ext cx="601079" cy="31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83" tIns="49506" rIns="100783" bIns="49506">
            <a:spAutoFit/>
          </a:bodyPr>
          <a:lstStyle>
            <a:lvl1pPr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1400">
                <a:latin typeface="Verdana" pitchFamily="34" charset="0"/>
              </a:rPr>
              <a:t>year</a:t>
            </a:r>
          </a:p>
        </p:txBody>
      </p:sp>
      <p:sp>
        <p:nvSpPr>
          <p:cNvPr id="59" name="Freeform 74"/>
          <p:cNvSpPr>
            <a:spLocks/>
          </p:cNvSpPr>
          <p:nvPr/>
        </p:nvSpPr>
        <p:spPr bwMode="auto">
          <a:xfrm>
            <a:off x="2114049" y="4998482"/>
            <a:ext cx="1221692" cy="717599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0 h 528"/>
              <a:gd name="T6" fmla="*/ 0 60000 65536"/>
              <a:gd name="T7" fmla="*/ 0 60000 65536"/>
              <a:gd name="T8" fmla="*/ 0 60000 65536"/>
              <a:gd name="T9" fmla="*/ 0 w 480"/>
              <a:gd name="T10" fmla="*/ 0 h 528"/>
              <a:gd name="T11" fmla="*/ 480 w 48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528">
                <a:moveTo>
                  <a:pt x="0" y="0"/>
                </a:moveTo>
                <a:cubicBezTo>
                  <a:pt x="104" y="264"/>
                  <a:pt x="208" y="528"/>
                  <a:pt x="288" y="528"/>
                </a:cubicBezTo>
                <a:cubicBezTo>
                  <a:pt x="368" y="528"/>
                  <a:pt x="424" y="264"/>
                  <a:pt x="480" y="0"/>
                </a:cubicBezTo>
              </a:path>
            </a:pathLst>
          </a:custGeom>
          <a:solidFill>
            <a:schemeClr val="accent6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xtLst/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461714" y="1459470"/>
            <a:ext cx="9066233" cy="3729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91418" tIns="45710" rIns="91418" bIns="45710" rtlCol="0">
            <a:spAutoFit/>
          </a:bodyPr>
          <a:lstStyle/>
          <a:p>
            <a:r>
              <a:rPr lang="nl-NL" b="1" dirty="0" smtClean="0">
                <a:solidFill>
                  <a:srgbClr val="FF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nl-NL" b="1" dirty="0" err="1" smtClean="0">
                <a:solidFill>
                  <a:srgbClr val="FF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ElectriFI</a:t>
            </a:r>
            <a:r>
              <a:rPr lang="nl-NL" b="1" dirty="0" smtClean="0">
                <a:solidFill>
                  <a:srgbClr val="FF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Support: </a:t>
            </a:r>
            <a:r>
              <a:rPr lang="nl-NL" b="1" dirty="0" err="1">
                <a:solidFill>
                  <a:srgbClr val="FF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</a:t>
            </a:r>
            <a:r>
              <a:rPr lang="nl-NL" b="1" dirty="0">
                <a:solidFill>
                  <a:srgbClr val="FF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Stage Development </a:t>
            </a:r>
            <a:r>
              <a:rPr lang="nl-NL" b="1" dirty="0" err="1" smtClean="0">
                <a:solidFill>
                  <a:srgbClr val="FF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Capital</a:t>
            </a:r>
            <a:endParaRPr lang="en-GB" b="1" dirty="0">
              <a:solidFill>
                <a:srgbClr val="FFCC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461713" y="3910718"/>
            <a:ext cx="2212258" cy="1239679"/>
            <a:chOff x="461713" y="3910718"/>
            <a:chExt cx="2212258" cy="1239679"/>
          </a:xfrm>
        </p:grpSpPr>
        <p:cxnSp>
          <p:nvCxnSpPr>
            <p:cNvPr id="62" name="Straight Arrow Connector 61"/>
            <p:cNvCxnSpPr>
              <a:stCxn id="61" idx="2"/>
            </p:cNvCxnSpPr>
            <p:nvPr/>
          </p:nvCxnSpPr>
          <p:spPr>
            <a:xfrm>
              <a:off x="1567842" y="4423261"/>
              <a:ext cx="884727" cy="72713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82"/>
            <p:cNvSpPr>
              <a:spLocks noChangeArrowheads="1"/>
            </p:cNvSpPr>
            <p:nvPr/>
          </p:nvSpPr>
          <p:spPr bwMode="black">
            <a:xfrm>
              <a:off x="461713" y="3910718"/>
              <a:ext cx="2212258" cy="512543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lIns="48292" tIns="48292" rIns="48292" bIns="48292"/>
            <a:lstStyle/>
            <a:p>
              <a:pPr algn="ctr">
                <a:lnSpc>
                  <a:spcPts val="2850"/>
                </a:lnSpc>
                <a:defRPr/>
              </a:pPr>
              <a:r>
                <a:rPr lang="en-GB" sz="22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GB" sz="17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Convertible Grant </a:t>
              </a:r>
              <a:r>
                <a:rPr lang="en-GB" sz="2200" dirty="0">
                  <a:solidFill>
                    <a:schemeClr val="bg1"/>
                  </a:solidFill>
                  <a:latin typeface="Times New Roman" pitchFamily="18" charset="0"/>
                </a:rPr>
                <a:t/>
              </a:r>
              <a:br>
                <a:rPr lang="en-GB" sz="2200" dirty="0">
                  <a:solidFill>
                    <a:schemeClr val="bg1"/>
                  </a:solidFill>
                  <a:latin typeface="Times New Roman" pitchFamily="18" charset="0"/>
                </a:rPr>
              </a:br>
              <a:endParaRPr lang="en-GB" sz="22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794940" y="3012313"/>
            <a:ext cx="2230144" cy="2074118"/>
            <a:chOff x="1491421" y="3082243"/>
            <a:chExt cx="2230144" cy="2074118"/>
          </a:xfrm>
        </p:grpSpPr>
        <p:cxnSp>
          <p:nvCxnSpPr>
            <p:cNvPr id="64" name="Straight Arrow Connector 63"/>
            <p:cNvCxnSpPr>
              <a:stCxn id="65" idx="2"/>
            </p:cNvCxnSpPr>
            <p:nvPr/>
          </p:nvCxnSpPr>
          <p:spPr>
            <a:xfrm>
              <a:off x="2606493" y="3561512"/>
              <a:ext cx="0" cy="159484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82"/>
            <p:cNvSpPr>
              <a:spLocks noChangeArrowheads="1"/>
            </p:cNvSpPr>
            <p:nvPr/>
          </p:nvSpPr>
          <p:spPr bwMode="black">
            <a:xfrm>
              <a:off x="1491421" y="3082243"/>
              <a:ext cx="2230144" cy="479269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lIns="48292" tIns="48292" rIns="48292" bIns="48292"/>
            <a:lstStyle/>
            <a:p>
              <a:pPr algn="ctr">
                <a:lnSpc>
                  <a:spcPts val="2850"/>
                </a:lnSpc>
                <a:defRPr/>
              </a:pPr>
              <a:r>
                <a:rPr lang="en-GB" sz="17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Subordinated Loan</a:t>
              </a:r>
              <a:endParaRPr lang="en-GB" sz="22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376499" y="5044262"/>
            <a:ext cx="5048254" cy="1602500"/>
            <a:chOff x="3376499" y="5044262"/>
            <a:chExt cx="5048254" cy="1602500"/>
          </a:xfrm>
        </p:grpSpPr>
        <p:cxnSp>
          <p:nvCxnSpPr>
            <p:cNvPr id="63" name="Straight Arrow Connector 62"/>
            <p:cNvCxnSpPr>
              <a:stCxn id="66" idx="1"/>
            </p:cNvCxnSpPr>
            <p:nvPr/>
          </p:nvCxnSpPr>
          <p:spPr>
            <a:xfrm flipH="1" flipV="1">
              <a:off x="3376499" y="5044262"/>
              <a:ext cx="1389550" cy="136286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82"/>
            <p:cNvSpPr>
              <a:spLocks noChangeArrowheads="1"/>
            </p:cNvSpPr>
            <p:nvPr/>
          </p:nvSpPr>
          <p:spPr bwMode="black">
            <a:xfrm>
              <a:off x="4766049" y="6167493"/>
              <a:ext cx="3658704" cy="479269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lIns="48292" tIns="48292" rIns="48292" bIns="48292"/>
            <a:lstStyle/>
            <a:p>
              <a:pPr algn="ctr">
                <a:lnSpc>
                  <a:spcPts val="2850"/>
                </a:lnSpc>
                <a:defRPr/>
              </a:pPr>
              <a:r>
                <a:rPr lang="en-GB" sz="22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GB" sz="17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Contingent Subordinated Debt</a:t>
              </a:r>
              <a:endParaRPr lang="en-GB" sz="22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99" name="Line 16"/>
          <p:cNvSpPr>
            <a:spLocks noChangeShapeType="1"/>
          </p:cNvSpPr>
          <p:nvPr/>
        </p:nvSpPr>
        <p:spPr bwMode="auto">
          <a:xfrm flipH="1">
            <a:off x="2059428" y="4998481"/>
            <a:ext cx="7402974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6561" tIns="48281" rIns="96561" bIns="48281" anchor="ctr"/>
          <a:lstStyle/>
          <a:p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7467602" y="1462764"/>
            <a:ext cx="1835051" cy="369312"/>
          </a:xfrm>
          <a:prstGeom prst="rect">
            <a:avLst/>
          </a:prstGeom>
        </p:spPr>
        <p:txBody>
          <a:bodyPr wrap="none" lIns="91418" tIns="45710" rIns="91418" bIns="45710">
            <a:spAutoFit/>
          </a:bodyPr>
          <a:lstStyle/>
          <a:p>
            <a:r>
              <a:rPr lang="en-GB" altLang="en-US" b="1" dirty="0" smtClean="0">
                <a:solidFill>
                  <a:srgbClr val="FF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(illustrative)</a:t>
            </a:r>
            <a:r>
              <a:rPr lang="nl-NL" b="1" dirty="0" smtClean="0">
                <a:solidFill>
                  <a:srgbClr val="FF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dirty="0"/>
          </a:p>
        </p:txBody>
      </p:sp>
      <p:sp>
        <p:nvSpPr>
          <p:cNvPr id="75" name="Rectangle 68"/>
          <p:cNvSpPr>
            <a:spLocks noChangeArrowheads="1"/>
          </p:cNvSpPr>
          <p:nvPr/>
        </p:nvSpPr>
        <p:spPr bwMode="auto">
          <a:xfrm>
            <a:off x="3989338" y="6595759"/>
            <a:ext cx="1266387" cy="37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83" tIns="49506" rIns="100783" bIns="49506">
            <a:spAutoFit/>
          </a:bodyPr>
          <a:lstStyle>
            <a:lvl1pPr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63613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altLang="en-US" sz="1800" b="1" dirty="0">
                <a:solidFill>
                  <a:schemeClr val="bg1"/>
                </a:solidFill>
                <a:latin typeface="+mn-lt"/>
              </a:rPr>
              <a:t>Scaling u</a:t>
            </a:r>
            <a:r>
              <a:rPr lang="en-GB" altLang="en-US" sz="1800" b="1" dirty="0" smtClean="0">
                <a:solidFill>
                  <a:srgbClr val="FFFFFF"/>
                </a:solidFill>
                <a:latin typeface="+mn-lt"/>
              </a:rPr>
              <a:t>p</a:t>
            </a:r>
            <a:endParaRPr lang="en-GB" altLang="en-US" sz="1800" b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7951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25" y="1447800"/>
            <a:ext cx="10058400" cy="5334000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Image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8330"/>
            <a:ext cx="2362677" cy="533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7000" y="2448104"/>
            <a:ext cx="6248400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solidFill>
                  <a:schemeClr val="bg1"/>
                </a:solidFill>
                <a:latin typeface="Verdana" pitchFamily="34" charset="0"/>
              </a:rPr>
              <a:t>D</a:t>
            </a: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ifferent </a:t>
            </a:r>
            <a:r>
              <a:rPr lang="en-GB" dirty="0">
                <a:solidFill>
                  <a:schemeClr val="bg1"/>
                </a:solidFill>
                <a:latin typeface="Verdana" pitchFamily="34" charset="0"/>
              </a:rPr>
              <a:t>business models </a:t>
            </a: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require different support structure in terms of:</a:t>
            </a:r>
          </a:p>
          <a:p>
            <a:pPr lvl="0"/>
            <a:endParaRPr lang="en-GB" dirty="0" smtClean="0">
              <a:solidFill>
                <a:schemeClr val="bg1"/>
              </a:solidFill>
              <a:latin typeface="Verdana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the </a:t>
            </a:r>
            <a:r>
              <a:rPr lang="en-GB" dirty="0">
                <a:solidFill>
                  <a:schemeClr val="bg1"/>
                </a:solidFill>
                <a:latin typeface="Verdana" pitchFamily="34" charset="0"/>
              </a:rPr>
              <a:t>percentage of the (convertible) grant to the total investment </a:t>
            </a: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budget</a:t>
            </a:r>
            <a:r>
              <a:rPr lang="en-GB" dirty="0">
                <a:solidFill>
                  <a:schemeClr val="bg1"/>
                </a:solidFill>
                <a:latin typeface="Verdana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  <a:latin typeface="Verdana" pitchFamily="34" charset="0"/>
              </a:rPr>
              <a:t>the </a:t>
            </a: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pace, the milestones and the </a:t>
            </a:r>
            <a:r>
              <a:rPr lang="en-GB" dirty="0">
                <a:solidFill>
                  <a:schemeClr val="bg1"/>
                </a:solidFill>
                <a:latin typeface="Verdana" pitchFamily="34" charset="0"/>
              </a:rPr>
              <a:t>preconditions for releasing the EU </a:t>
            </a: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support</a:t>
            </a:r>
            <a:r>
              <a:rPr lang="en-GB" dirty="0">
                <a:solidFill>
                  <a:schemeClr val="bg1"/>
                </a:solidFill>
                <a:latin typeface="Verdana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  <a:latin typeface="Verdana" pitchFamily="34" charset="0"/>
              </a:rPr>
              <a:t>the objective criteria </a:t>
            </a: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for a project to be </a:t>
            </a:r>
            <a:r>
              <a:rPr lang="en-GB" dirty="0">
                <a:solidFill>
                  <a:schemeClr val="bg1"/>
                </a:solidFill>
                <a:latin typeface="Verdana" pitchFamily="34" charset="0"/>
              </a:rPr>
              <a:t>considered </a:t>
            </a: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successful and requested to repay </a:t>
            </a:r>
            <a:r>
              <a:rPr lang="en-GB" dirty="0">
                <a:solidFill>
                  <a:schemeClr val="bg1"/>
                </a:solidFill>
                <a:latin typeface="Verdana" pitchFamily="34" charset="0"/>
              </a:rPr>
              <a:t>the </a:t>
            </a: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grant;</a:t>
            </a:r>
            <a:endParaRPr lang="en-GB" dirty="0">
              <a:solidFill>
                <a:schemeClr val="bg1"/>
              </a:solidFill>
              <a:latin typeface="Verdana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  <a:latin typeface="Verdana" pitchFamily="34" charset="0"/>
              </a:rPr>
              <a:t>the repayment modalities including </a:t>
            </a:r>
            <a:r>
              <a:rPr lang="en-GB" dirty="0" err="1">
                <a:solidFill>
                  <a:schemeClr val="bg1"/>
                </a:solidFill>
                <a:latin typeface="Verdana" pitchFamily="34" charset="0"/>
              </a:rPr>
              <a:t>i.a</a:t>
            </a:r>
            <a:r>
              <a:rPr lang="en-GB" dirty="0">
                <a:solidFill>
                  <a:schemeClr val="bg1"/>
                </a:solidFill>
                <a:latin typeface="Verdana" pitchFamily="34" charset="0"/>
              </a:rPr>
              <a:t>. the repayment timeframe, the interest rate (concessional or zero rate) etc</a:t>
            </a: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.;</a:t>
            </a:r>
            <a:endParaRPr lang="en-GB" dirty="0">
              <a:solidFill>
                <a:schemeClr val="bg1"/>
              </a:solidFill>
              <a:latin typeface="Verdana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bg1"/>
                </a:solidFill>
                <a:latin typeface="Verdana" pitchFamily="34" charset="0"/>
              </a:rPr>
              <a:t>the exit </a:t>
            </a: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strategy</a:t>
            </a:r>
            <a:endParaRPr lang="en-GB" dirty="0">
              <a:solidFill>
                <a:schemeClr val="bg1"/>
              </a:solidFill>
              <a:latin typeface="Verdana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GB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1959945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dirty="0" smtClean="0"/>
              <a:t>Support features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21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25" y="1447800"/>
            <a:ext cx="10058400" cy="5334000"/>
          </a:xfrm>
          <a:prstGeom prst="rect">
            <a:avLst/>
          </a:prstGeom>
          <a:gradFill flip="none" rotWithShape="1">
            <a:gsLst>
              <a:gs pos="0">
                <a:srgbClr val="22A1DB">
                  <a:shade val="30000"/>
                  <a:satMod val="115000"/>
                </a:srgbClr>
              </a:gs>
              <a:gs pos="50000">
                <a:srgbClr val="22A1DB">
                  <a:shade val="67500"/>
                  <a:satMod val="115000"/>
                </a:srgbClr>
              </a:gs>
              <a:gs pos="100000">
                <a:srgbClr val="22A1D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971854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dirty="0"/>
              <a:t>What will be the applications submission framework?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53621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bg1"/>
                </a:solidFill>
                <a:latin typeface="Verdana" pitchFamily="34" charset="0"/>
              </a:rPr>
              <a:t>Projects proposals submitted via EDFIs </a:t>
            </a:r>
            <a:r>
              <a:rPr lang="en-GB" sz="2000" dirty="0" smtClean="0">
                <a:solidFill>
                  <a:schemeClr val="bg1"/>
                </a:solidFill>
                <a:latin typeface="Verdana" pitchFamily="34" charset="0"/>
              </a:rPr>
              <a:t>under the blending framework</a:t>
            </a:r>
            <a:endParaRPr lang="fr-BE" sz="2000" dirty="0">
              <a:solidFill>
                <a:schemeClr val="bg1"/>
              </a:solidFill>
              <a:latin typeface="Verdana" pitchFamily="34" charset="0"/>
            </a:endParaRP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/>
                </a:solidFill>
                <a:latin typeface="Verdana" pitchFamily="34" charset="0"/>
              </a:rPr>
              <a:t>FMO mandated by EDFIs to </a:t>
            </a:r>
            <a:r>
              <a:rPr lang="en-GB" sz="2000" dirty="0">
                <a:solidFill>
                  <a:schemeClr val="bg1"/>
                </a:solidFill>
                <a:latin typeface="Verdana" pitchFamily="34" charset="0"/>
              </a:rPr>
              <a:t>be in the </a:t>
            </a:r>
            <a:r>
              <a:rPr lang="en-GB" sz="2000" dirty="0" smtClean="0">
                <a:solidFill>
                  <a:schemeClr val="bg1"/>
                </a:solidFill>
                <a:latin typeface="Verdana" pitchFamily="34" charset="0"/>
              </a:rPr>
              <a:t>lead for the administration of this support scheme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246810"/>
            <a:ext cx="861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dirty="0"/>
              <a:t>In the Start Up Phase Technical Assistance could be provided to boost and enhance a pipeline </a:t>
            </a:r>
            <a:r>
              <a:rPr lang="en-US" dirty="0" smtClean="0"/>
              <a:t>and to counteract </a:t>
            </a:r>
            <a:r>
              <a:rPr lang="en-US" dirty="0"/>
              <a:t>weakness in:</a:t>
            </a:r>
          </a:p>
          <a:p>
            <a:endParaRPr lang="en-US" dirty="0"/>
          </a:p>
          <a:p>
            <a:pPr marL="742776" lvl="1" indent="-285683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  <a:latin typeface="Verdana" pitchFamily="34" charset="0"/>
              </a:rPr>
              <a:t>Feasibility studies</a:t>
            </a:r>
          </a:p>
          <a:p>
            <a:pPr marL="742776" lvl="1" indent="-285683">
              <a:buFont typeface="Wingdings" panose="05000000000000000000" pitchFamily="2" charset="2"/>
              <a:buChar char="ü"/>
            </a:pPr>
            <a:endParaRPr lang="en-GB" sz="2000" dirty="0">
              <a:solidFill>
                <a:schemeClr val="bg1"/>
              </a:solidFill>
              <a:latin typeface="Verdana" pitchFamily="34" charset="0"/>
            </a:endParaRPr>
          </a:p>
          <a:p>
            <a:pPr marL="742776" lvl="1" indent="-285683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  <a:latin typeface="Verdana" pitchFamily="34" charset="0"/>
              </a:rPr>
              <a:t>Projects bankability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7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8549640" cy="1666028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581400"/>
            <a:ext cx="7620000" cy="1986280"/>
          </a:xfrm>
        </p:spPr>
        <p:txBody>
          <a:bodyPr/>
          <a:lstStyle/>
          <a:p>
            <a:endParaRPr lang="en-US" dirty="0"/>
          </a:p>
          <a:p>
            <a:r>
              <a:rPr lang="en-GB" sz="2200" dirty="0"/>
              <a:t>For more information: </a:t>
            </a:r>
            <a:r>
              <a:rPr lang="en-GB" sz="2200" dirty="0">
                <a:hlinkClick r:id="rId2"/>
              </a:rPr>
              <a:t>http://ec.europa.eu/europeaid/energy</a:t>
            </a:r>
            <a:endParaRPr lang="en-GB" sz="2200" dirty="0"/>
          </a:p>
          <a:p>
            <a:r>
              <a:rPr lang="en-GB" sz="2200" dirty="0">
                <a:hlinkClick r:id="rId3"/>
              </a:rPr>
              <a:t>http://capacity4dev.ec.europa.eu/topic/energy</a:t>
            </a: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8361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19800" y="1295400"/>
            <a:ext cx="3962400" cy="533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71260" y="1905000"/>
            <a:ext cx="3352800" cy="341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Verdana" pitchFamily="34" charset="0"/>
              </a:rPr>
              <a:t>EUR 600 million </a:t>
            </a:r>
            <a:r>
              <a:rPr lang="en-US" sz="1600" b="1" dirty="0" err="1" smtClean="0">
                <a:latin typeface="Verdana" pitchFamily="34" charset="0"/>
              </a:rPr>
              <a:t>mobilised</a:t>
            </a:r>
            <a:r>
              <a:rPr lang="en-US" sz="1600" b="1" dirty="0" smtClean="0">
                <a:latin typeface="Verdana" pitchFamily="34" charset="0"/>
              </a:rPr>
              <a:t> </a:t>
            </a:r>
            <a:r>
              <a:rPr lang="en-US" sz="1600" dirty="0" smtClean="0">
                <a:latin typeface="Verdana" pitchFamily="34" charset="0"/>
              </a:rPr>
              <a:t>already in 2012-2013. 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b="1" dirty="0" smtClean="0">
                <a:latin typeface="Verdana" pitchFamily="34" charset="0"/>
              </a:rPr>
              <a:t>More than EUR 3.5 billion </a:t>
            </a:r>
            <a:r>
              <a:rPr lang="en-US" sz="1600" dirty="0" smtClean="0">
                <a:latin typeface="Verdana" pitchFamily="34" charset="0"/>
              </a:rPr>
              <a:t>allocated for 2014-2020.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itchFamily="34" charset="0"/>
              </a:rPr>
              <a:t>Significant </a:t>
            </a:r>
            <a:r>
              <a:rPr lang="en-US" sz="1600" b="1" dirty="0">
                <a:latin typeface="Verdana" pitchFamily="34" charset="0"/>
              </a:rPr>
              <a:t>leveraging investments</a:t>
            </a:r>
            <a:r>
              <a:rPr lang="en-US" sz="1600" dirty="0">
                <a:latin typeface="Verdana" pitchFamily="34" charset="0"/>
              </a:rPr>
              <a:t>. Fill gaps in energy infrastructure and power businesses, schools, homes and hospitals. </a:t>
            </a:r>
          </a:p>
          <a:p>
            <a:pPr marL="2857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sz="1600" dirty="0">
              <a:latin typeface="Verdana" pitchFamily="34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0" y="1295400"/>
            <a:ext cx="6096000" cy="5334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0900" y="5633480"/>
            <a:ext cx="6553200" cy="1605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95400"/>
            <a:ext cx="9982200" cy="369332"/>
          </a:xfrm>
          <a:prstGeom prst="rect">
            <a:avLst/>
          </a:prstGeom>
          <a:solidFill>
            <a:schemeClr val="accent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Verdana" pitchFamily="34" charset="0"/>
              </a:rPr>
              <a:t>More than EUR  4 billion for the fight against energy poverty so far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1447800"/>
            <a:ext cx="7696200" cy="533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2403031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2532" y="2091422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Technical Assistance Facility </a:t>
            </a:r>
          </a:p>
          <a:p>
            <a:r>
              <a:rPr lang="en-US" i="1" dirty="0" err="1" smtClean="0">
                <a:solidFill>
                  <a:schemeClr val="bg1"/>
                </a:solidFill>
                <a:latin typeface="Verdana" pitchFamily="34" charset="0"/>
              </a:rPr>
              <a:t>Catalysing</a:t>
            </a:r>
            <a:r>
              <a:rPr lang="en-US" i="1" dirty="0" smtClean="0">
                <a:solidFill>
                  <a:schemeClr val="bg1"/>
                </a:solidFill>
                <a:latin typeface="Verdana" pitchFamily="34" charset="0"/>
              </a:rPr>
              <a:t> reforms – improving investment environment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250168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Verdana" pitchFamily="34" charset="0"/>
              </a:rPr>
              <a:t>Calls </a:t>
            </a: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for Proposals for Rural Electrification</a:t>
            </a:r>
          </a:p>
          <a:p>
            <a:r>
              <a:rPr lang="en-US" i="1" dirty="0">
                <a:solidFill>
                  <a:schemeClr val="bg1"/>
                </a:solidFill>
                <a:latin typeface="Verdana" pitchFamily="34" charset="0"/>
              </a:rPr>
              <a:t>Empowering rural communities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4362048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EU Blending Instruments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Verdana" pitchFamily="34" charset="0"/>
              </a:rPr>
              <a:t>Fuelling inclusive growth </a:t>
            </a:r>
          </a:p>
        </p:txBody>
      </p:sp>
    </p:spTree>
    <p:extLst>
      <p:ext uri="{BB962C8B-B14F-4D97-AF65-F5344CB8AC3E}">
        <p14:creationId xmlns:p14="http://schemas.microsoft.com/office/powerpoint/2010/main" val="35418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4" r="3338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19400" y="1600200"/>
            <a:ext cx="67056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/>
              <a:t>Challenges for </a:t>
            </a:r>
            <a:r>
              <a:rPr lang="en-US" sz="2200" b="1" dirty="0" smtClean="0"/>
              <a:t>Investments</a:t>
            </a:r>
            <a:endParaRPr lang="en-US" sz="2200" b="1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  <a:defRPr/>
            </a:pPr>
            <a:r>
              <a:rPr lang="en-GB" altLang="en-US" sz="1600" b="1" dirty="0" smtClean="0"/>
              <a:t>Main "obstacles" identified</a:t>
            </a:r>
            <a:endParaRPr lang="en-GB" altLang="en-US" sz="1600" b="1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1400" dirty="0" smtClean="0"/>
              <a:t>Lack </a:t>
            </a:r>
            <a:r>
              <a:rPr lang="en-US" altLang="en-US" sz="1400" dirty="0"/>
              <a:t>of equity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1400" dirty="0"/>
              <a:t>Lack of skilled </a:t>
            </a:r>
            <a:r>
              <a:rPr lang="en-US" altLang="en-US" sz="1400" dirty="0" smtClean="0"/>
              <a:t>developers</a:t>
            </a:r>
            <a:endParaRPr lang="en-US" altLang="en-US" sz="1400" dirty="0"/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1400" dirty="0"/>
              <a:t>Lack of scale to cover transaction cost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1400" dirty="0"/>
              <a:t>Lack of affordable long term debt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1400" dirty="0" smtClean="0"/>
              <a:t>Lack </a:t>
            </a:r>
            <a:r>
              <a:rPr lang="en-US" altLang="en-US" sz="1400" dirty="0"/>
              <a:t>of interactions </a:t>
            </a:r>
            <a:r>
              <a:rPr lang="en-US" altLang="en-US" sz="1400" dirty="0" smtClean="0"/>
              <a:t>between LAs-CSOs </a:t>
            </a:r>
            <a:r>
              <a:rPr lang="en-US" altLang="en-US" sz="1400" dirty="0"/>
              <a:t>and private investors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en-US" altLang="en-US" sz="1400" dirty="0"/>
          </a:p>
          <a:p>
            <a:pPr marL="0" indent="0" algn="just">
              <a:buNone/>
              <a:tabLst>
                <a:tab pos="252000" algn="l"/>
              </a:tabLst>
            </a:pPr>
            <a:r>
              <a:rPr lang="en-GB" sz="1600" b="1" dirty="0"/>
              <a:t>Market imperfections to be addressed by the Convertible Grants scheme: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252000" algn="l"/>
              </a:tabLst>
              <a:defRPr/>
            </a:pPr>
            <a:r>
              <a:rPr lang="en-US" sz="1400" dirty="0" smtClean="0"/>
              <a:t>Increase </a:t>
            </a:r>
            <a:r>
              <a:rPr lang="en-US" sz="1400" dirty="0"/>
              <a:t>in risk capital to substitute for the lack of equity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252000" algn="l"/>
              </a:tabLst>
              <a:defRPr/>
            </a:pPr>
            <a:r>
              <a:rPr lang="en-US" sz="1400" dirty="0"/>
              <a:t>Increase long term debt availability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252000" algn="l"/>
              </a:tabLst>
              <a:defRPr/>
            </a:pPr>
            <a:r>
              <a:rPr lang="en-US" sz="1400" dirty="0"/>
              <a:t>Increase project scaling up possibilities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252000" algn="l"/>
              </a:tabLst>
              <a:defRPr/>
            </a:pPr>
            <a:r>
              <a:rPr lang="en-US" sz="1400" dirty="0"/>
              <a:t>Increase number of projects reaching financial close through structuring / arranging / advising </a:t>
            </a:r>
          </a:p>
        </p:txBody>
      </p:sp>
    </p:spTree>
    <p:extLst>
      <p:ext uri="{BB962C8B-B14F-4D97-AF65-F5344CB8AC3E}">
        <p14:creationId xmlns:p14="http://schemas.microsoft.com/office/powerpoint/2010/main" val="244341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3" r="33393"/>
          <a:stretch>
            <a:fillRect/>
          </a:stretch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200" b="1" dirty="0" err="1"/>
              <a:t>ElectriFI</a:t>
            </a:r>
            <a:r>
              <a:rPr lang="en-GB" sz="2200" b="1" dirty="0"/>
              <a:t> objectives:</a:t>
            </a:r>
          </a:p>
          <a:p>
            <a:pPr marL="0" indent="0" algn="just">
              <a:buNone/>
            </a:pPr>
            <a:endParaRPr lang="fr-BE" sz="2200" b="1" dirty="0"/>
          </a:p>
          <a:p>
            <a:pPr marL="0" indent="0" algn="just">
              <a:buNone/>
            </a:pPr>
            <a:endParaRPr lang="en-US" sz="17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boost investments increasing access to electricity and modern energy services as a driver for development, through unlocking the existing potential of the private sector</a:t>
            </a:r>
          </a:p>
          <a:p>
            <a:pPr>
              <a:buFont typeface="Wingdings" panose="05000000000000000000" pitchFamily="2" charset="2"/>
              <a:buChar char="ü"/>
            </a:pPr>
            <a:endParaRPr lang="fr-BE" sz="1800" dirty="0"/>
          </a:p>
          <a:p>
            <a:pPr>
              <a:buFont typeface="Wingdings" panose="05000000000000000000" pitchFamily="2" charset="2"/>
              <a:buChar char="ü"/>
            </a:pPr>
            <a:endParaRPr lang="en-GB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/>
              <a:t>bridge the financial gap by making available early stage development risk capital, namely grants, that may convert into subordinated debt and which will be paid back when investments succeed</a:t>
            </a:r>
            <a:endParaRPr lang="en-GB" altLang="en-US" sz="1700" dirty="0"/>
          </a:p>
        </p:txBody>
      </p:sp>
    </p:spTree>
    <p:extLst>
      <p:ext uri="{BB962C8B-B14F-4D97-AF65-F5344CB8AC3E}">
        <p14:creationId xmlns:p14="http://schemas.microsoft.com/office/powerpoint/2010/main" val="335211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 2"/>
          <p:cNvSpPr txBox="1">
            <a:spLocks noChangeArrowheads="1"/>
          </p:cNvSpPr>
          <p:nvPr/>
        </p:nvSpPr>
        <p:spPr bwMode="black">
          <a:xfrm>
            <a:off x="458592" y="1242055"/>
            <a:ext cx="8757579" cy="539749"/>
          </a:xfrm>
          <a:prstGeom prst="rect">
            <a:avLst/>
          </a:prstGeom>
          <a:noFill/>
          <a:ln>
            <a:noFill/>
          </a:ln>
          <a:extLst/>
        </p:spPr>
        <p:txBody>
          <a:bodyPr lIns="48299" tIns="48299" rIns="48299" bIns="48299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5pPr>
            <a:lvl6pPr marL="4572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6pPr>
            <a:lvl7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7pPr>
            <a:lvl8pPr marL="13716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8pPr>
            <a:lvl9pPr marL="18288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marL="482986" indent="-482986">
              <a:lnSpc>
                <a:spcPct val="100000"/>
              </a:lnSpc>
              <a:defRPr/>
            </a:pPr>
            <a:r>
              <a:rPr lang="nl-NL" dirty="0" smtClean="0"/>
              <a:t> </a:t>
            </a:r>
            <a:endParaRPr lang="en-GB" sz="2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H="1" flipV="1">
            <a:off x="5970563" y="3512800"/>
            <a:ext cx="2011680" cy="94323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82"/>
          <p:cNvSpPr>
            <a:spLocks noChangeArrowheads="1"/>
          </p:cNvSpPr>
          <p:nvPr/>
        </p:nvSpPr>
        <p:spPr bwMode="black">
          <a:xfrm>
            <a:off x="7274609" y="4114488"/>
            <a:ext cx="2314722" cy="587531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lIns="48292" tIns="48292" rIns="48292" bIns="48292"/>
          <a:lstStyle/>
          <a:p>
            <a:pPr algn="ctr">
              <a:lnSpc>
                <a:spcPts val="2852"/>
              </a:lnSpc>
              <a:defRPr/>
            </a:pPr>
            <a:r>
              <a:rPr lang="en-GB" sz="1600" b="1" dirty="0" smtClean="0">
                <a:solidFill>
                  <a:schemeClr val="bg1"/>
                </a:solidFill>
                <a:latin typeface="Times New Roman" pitchFamily="18" charset="0"/>
              </a:rPr>
              <a:t>FINANCIAL GAP</a:t>
            </a:r>
            <a:endParaRPr lang="en-GB" sz="1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1071929" y="2238636"/>
            <a:ext cx="48986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565574" y="2238636"/>
            <a:ext cx="0" cy="46542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79"/>
          <p:cNvSpPr txBox="1">
            <a:spLocks noChangeArrowheads="1"/>
          </p:cNvSpPr>
          <p:nvPr/>
        </p:nvSpPr>
        <p:spPr bwMode="auto">
          <a:xfrm>
            <a:off x="1071929" y="1755515"/>
            <a:ext cx="4898634" cy="42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597" tIns="48299" rIns="96597" bIns="4829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100" b="1" dirty="0" smtClean="0"/>
              <a:t>Funding Structure</a:t>
            </a:r>
            <a:endParaRPr lang="en-GB" altLang="en-US" sz="2100" b="1" dirty="0"/>
          </a:p>
        </p:txBody>
      </p:sp>
      <p:sp>
        <p:nvSpPr>
          <p:cNvPr id="8200" name="TextBox 80"/>
          <p:cNvSpPr txBox="1">
            <a:spLocks noChangeArrowheads="1"/>
          </p:cNvSpPr>
          <p:nvPr/>
        </p:nvSpPr>
        <p:spPr bwMode="auto">
          <a:xfrm>
            <a:off x="999392" y="2608497"/>
            <a:ext cx="2654600" cy="37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597" tIns="48299" rIns="96597" bIns="48299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Assets / Investments</a:t>
            </a:r>
            <a:endParaRPr lang="en-GB" alt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704200" y="2408525"/>
            <a:ext cx="2266364" cy="72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97" tIns="48299" rIns="96597" bIns="48299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EQUITY</a:t>
            </a:r>
            <a:endParaRPr lang="en-GB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4" name="Rectangle 83">
            <a:hlinkClick r:id="rId3" action="ppaction://hlinksldjump"/>
          </p:cNvPr>
          <p:cNvSpPr/>
          <p:nvPr/>
        </p:nvSpPr>
        <p:spPr>
          <a:xfrm>
            <a:off x="3704200" y="3843728"/>
            <a:ext cx="2266364" cy="30491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97" tIns="48299" rIns="96597" bIns="48299" anchor="ctr"/>
          <a:lstStyle/>
          <a:p>
            <a:pPr algn="ctr">
              <a:defRPr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DEBT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02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 2"/>
          <p:cNvSpPr txBox="1">
            <a:spLocks noChangeArrowheads="1"/>
          </p:cNvSpPr>
          <p:nvPr/>
        </p:nvSpPr>
        <p:spPr bwMode="black">
          <a:xfrm>
            <a:off x="458595" y="1242057"/>
            <a:ext cx="8757579" cy="539749"/>
          </a:xfrm>
          <a:prstGeom prst="rect">
            <a:avLst/>
          </a:prstGeom>
          <a:noFill/>
          <a:ln>
            <a:noFill/>
          </a:ln>
          <a:extLst/>
        </p:spPr>
        <p:txBody>
          <a:bodyPr lIns="48288" tIns="48288" rIns="48288" bIns="48288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5pPr>
            <a:lvl6pPr marL="4572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6pPr>
            <a:lvl7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7pPr>
            <a:lvl8pPr marL="13716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8pPr>
            <a:lvl9pPr marL="18288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marL="482873" indent="-482873">
              <a:lnSpc>
                <a:spcPct val="100000"/>
              </a:lnSpc>
              <a:defRPr/>
            </a:pPr>
            <a:r>
              <a:rPr lang="nl-NL" dirty="0" smtClean="0"/>
              <a:t> </a:t>
            </a:r>
            <a:endParaRPr lang="en-GB" sz="2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1071929" y="2238636"/>
            <a:ext cx="48986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3565574" y="2238638"/>
            <a:ext cx="0" cy="46542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79"/>
          <p:cNvSpPr txBox="1">
            <a:spLocks noChangeArrowheads="1"/>
          </p:cNvSpPr>
          <p:nvPr/>
        </p:nvSpPr>
        <p:spPr bwMode="auto">
          <a:xfrm>
            <a:off x="1071929" y="1755515"/>
            <a:ext cx="4898634" cy="43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574" tIns="48288" rIns="96574" bIns="48288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100" b="1" dirty="0"/>
              <a:t>Project Preparation</a:t>
            </a:r>
            <a:endParaRPr lang="en-GB" altLang="en-US" sz="2100" b="1" dirty="0"/>
          </a:p>
        </p:txBody>
      </p:sp>
      <p:sp>
        <p:nvSpPr>
          <p:cNvPr id="82" name="Rectangle 81"/>
          <p:cNvSpPr/>
          <p:nvPr/>
        </p:nvSpPr>
        <p:spPr>
          <a:xfrm>
            <a:off x="3704201" y="2408526"/>
            <a:ext cx="2266364" cy="2087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74" tIns="48288" rIns="96574" bIns="48288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EQUITY BY INVESTOR</a:t>
            </a:r>
            <a:endParaRPr lang="en-GB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4" name="Rectangle 83">
            <a:hlinkClick r:id="rId3" action="ppaction://hlinksldjump"/>
          </p:cNvPr>
          <p:cNvSpPr/>
          <p:nvPr/>
        </p:nvSpPr>
        <p:spPr>
          <a:xfrm>
            <a:off x="3704201" y="4648202"/>
            <a:ext cx="2266364" cy="224467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74" tIns="48288" rIns="96574" bIns="48288" anchor="ctr"/>
          <a:lstStyle/>
          <a:p>
            <a:pPr algn="ctr"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CONVERTIBLE GRANT</a:t>
            </a:r>
          </a:p>
          <a:p>
            <a:pPr algn="ctr"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04" name="TextBox 84"/>
          <p:cNvSpPr txBox="1">
            <a:spLocks noChangeArrowheads="1"/>
          </p:cNvSpPr>
          <p:nvPr/>
        </p:nvSpPr>
        <p:spPr bwMode="auto">
          <a:xfrm>
            <a:off x="6781802" y="2503365"/>
            <a:ext cx="2266364" cy="46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4" tIns="48288" rIns="96574" bIns="48288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Typically </a:t>
            </a:r>
            <a:r>
              <a:rPr lang="en-US" alt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of Total Funding</a:t>
            </a:r>
            <a:endParaRPr lang="en-GB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05" name="TextBox 85"/>
          <p:cNvSpPr txBox="1">
            <a:spLocks noChangeArrowheads="1"/>
          </p:cNvSpPr>
          <p:nvPr/>
        </p:nvSpPr>
        <p:spPr bwMode="auto">
          <a:xfrm>
            <a:off x="6849064" y="5047106"/>
            <a:ext cx="2266364" cy="46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74" tIns="48288" rIns="96574" bIns="48288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Typically </a:t>
            </a:r>
            <a:r>
              <a:rPr lang="en-US" alt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50% 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Total Funding</a:t>
            </a:r>
            <a:endParaRPr lang="en-GB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Right Brace 86"/>
          <p:cNvSpPr/>
          <p:nvPr/>
        </p:nvSpPr>
        <p:spPr>
          <a:xfrm>
            <a:off x="6336473" y="2397908"/>
            <a:ext cx="216729" cy="202169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574" tIns="48288" rIns="96574" bIns="48288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8" name="Right Brace 87"/>
          <p:cNvSpPr/>
          <p:nvPr/>
        </p:nvSpPr>
        <p:spPr>
          <a:xfrm>
            <a:off x="6324602" y="4648202"/>
            <a:ext cx="304799" cy="2244674"/>
          </a:xfrm>
          <a:prstGeom prst="rightBrace">
            <a:avLst>
              <a:gd name="adj1" fmla="val 8333"/>
              <a:gd name="adj2" fmla="val 5077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6574" tIns="48288" rIns="96574" bIns="48288"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91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black">
          <a:xfrm>
            <a:off x="458595" y="1242057"/>
            <a:ext cx="8757579" cy="539749"/>
          </a:xfrm>
          <a:prstGeom prst="rect">
            <a:avLst/>
          </a:prstGeom>
          <a:noFill/>
          <a:ln>
            <a:noFill/>
          </a:ln>
          <a:extLst/>
        </p:spPr>
        <p:txBody>
          <a:bodyPr lIns="48288" tIns="48288" rIns="48288" bIns="48288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5pPr>
            <a:lvl6pPr marL="4572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6pPr>
            <a:lvl7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7pPr>
            <a:lvl8pPr marL="13716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8pPr>
            <a:lvl9pPr marL="18288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marL="482873" indent="-482873">
              <a:lnSpc>
                <a:spcPct val="100000"/>
              </a:lnSpc>
              <a:defRPr/>
            </a:pPr>
            <a:r>
              <a:rPr lang="nl-NL" dirty="0" smtClean="0"/>
              <a:t> </a:t>
            </a:r>
            <a:endParaRPr lang="en-GB" sz="2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04201" y="3150019"/>
            <a:ext cx="2266364" cy="7273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74" tIns="48288" rIns="96574" bIns="48288"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ElectriFI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contribution</a:t>
            </a:r>
            <a:endParaRPr lang="en-GB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71929" y="2238636"/>
            <a:ext cx="48986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565574" y="2238638"/>
            <a:ext cx="0" cy="46542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80"/>
          <p:cNvSpPr txBox="1">
            <a:spLocks noChangeArrowheads="1"/>
          </p:cNvSpPr>
          <p:nvPr/>
        </p:nvSpPr>
        <p:spPr bwMode="auto">
          <a:xfrm>
            <a:off x="838200" y="2608497"/>
            <a:ext cx="2652813" cy="3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574" tIns="48288" rIns="96574" bIns="48288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Assets / Investments</a:t>
            </a:r>
            <a:endParaRPr lang="en-GB" alt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04201" y="2408525"/>
            <a:ext cx="2266364" cy="72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74" tIns="48288" rIns="96574" bIns="48288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EQUITY</a:t>
            </a:r>
            <a:endParaRPr lang="en-GB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04201" y="3843730"/>
            <a:ext cx="2266364" cy="30491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74" tIns="48288" rIns="96574" bIns="48288" anchor="ctr"/>
          <a:lstStyle/>
          <a:p>
            <a:pPr algn="ctr"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 DEBT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336474" y="2397909"/>
            <a:ext cx="2778955" cy="1355569"/>
            <a:chOff x="6336471" y="2397907"/>
            <a:chExt cx="2778955" cy="1355569"/>
          </a:xfrm>
        </p:grpSpPr>
        <p:sp>
          <p:nvSpPr>
            <p:cNvPr id="20" name="TextBox 84"/>
            <p:cNvSpPr txBox="1">
              <a:spLocks noChangeArrowheads="1"/>
            </p:cNvSpPr>
            <p:nvPr/>
          </p:nvSpPr>
          <p:spPr bwMode="auto">
            <a:xfrm>
              <a:off x="6849062" y="2801392"/>
              <a:ext cx="2266364" cy="466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597" tIns="48299" rIns="96597" bIns="48299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Typically 30 to 40% of Total Funding</a:t>
              </a:r>
              <a:endParaRPr lang="en-GB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Right Brace 26"/>
            <p:cNvSpPr/>
            <p:nvPr/>
          </p:nvSpPr>
          <p:spPr>
            <a:xfrm>
              <a:off x="6336471" y="2397907"/>
              <a:ext cx="293370" cy="1355569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6597" tIns="48299" rIns="96597" bIns="48299"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36474" y="3843730"/>
            <a:ext cx="2778955" cy="3049146"/>
            <a:chOff x="6336471" y="3843728"/>
            <a:chExt cx="2778955" cy="3049146"/>
          </a:xfrm>
        </p:grpSpPr>
        <p:sp>
          <p:nvSpPr>
            <p:cNvPr id="26" name="TextBox 85"/>
            <p:cNvSpPr txBox="1">
              <a:spLocks noChangeArrowheads="1"/>
            </p:cNvSpPr>
            <p:nvPr/>
          </p:nvSpPr>
          <p:spPr bwMode="auto">
            <a:xfrm>
              <a:off x="6849062" y="5047106"/>
              <a:ext cx="2266364" cy="466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597" tIns="48299" rIns="96597" bIns="48299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Typically 60 to 70% of Total Funding</a:t>
              </a:r>
              <a:endParaRPr lang="en-GB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Right Brace 27"/>
            <p:cNvSpPr/>
            <p:nvPr/>
          </p:nvSpPr>
          <p:spPr>
            <a:xfrm>
              <a:off x="6336471" y="3843728"/>
              <a:ext cx="293370" cy="3049146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6597" tIns="48299" rIns="96597" bIns="48299"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9" name="TextBox 79"/>
          <p:cNvSpPr txBox="1">
            <a:spLocks noChangeArrowheads="1"/>
          </p:cNvSpPr>
          <p:nvPr/>
        </p:nvSpPr>
        <p:spPr bwMode="auto">
          <a:xfrm>
            <a:off x="1071929" y="1755515"/>
            <a:ext cx="4898634" cy="43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574" tIns="48288" rIns="96574" bIns="48288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100" b="1" dirty="0"/>
              <a:t>Project Financing</a:t>
            </a:r>
            <a:endParaRPr lang="en-GB" alt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283469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 txBox="1">
            <a:spLocks noChangeArrowheads="1"/>
          </p:cNvSpPr>
          <p:nvPr/>
        </p:nvSpPr>
        <p:spPr bwMode="black">
          <a:xfrm>
            <a:off x="458595" y="1242057"/>
            <a:ext cx="8757579" cy="539749"/>
          </a:xfrm>
          <a:prstGeom prst="rect">
            <a:avLst/>
          </a:prstGeom>
          <a:noFill/>
          <a:ln>
            <a:noFill/>
          </a:ln>
          <a:extLst/>
        </p:spPr>
        <p:txBody>
          <a:bodyPr lIns="48288" tIns="48288" rIns="48288" bIns="48288"/>
          <a:lstStyle>
            <a:lvl1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2pPr>
            <a:lvl3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3pPr>
            <a:lvl4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4pPr>
            <a:lvl5pPr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5pPr>
            <a:lvl6pPr marL="4572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6pPr>
            <a:lvl7pPr marL="9144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7pPr>
            <a:lvl8pPr marL="13716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8pPr>
            <a:lvl9pPr marL="1828800" algn="l" rtl="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6" charset="0"/>
              </a:defRPr>
            </a:lvl9pPr>
          </a:lstStyle>
          <a:p>
            <a:pPr marL="482873" indent="-482873">
              <a:lnSpc>
                <a:spcPct val="100000"/>
              </a:lnSpc>
              <a:defRPr/>
            </a:pPr>
            <a:r>
              <a:rPr lang="nl-NL" dirty="0" smtClean="0"/>
              <a:t> </a:t>
            </a:r>
            <a:endParaRPr lang="en-GB" sz="2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04201" y="3150019"/>
            <a:ext cx="2266364" cy="72733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74" tIns="48288" rIns="96574" bIns="48288" anchor="ctr"/>
          <a:lstStyle/>
          <a:p>
            <a:pPr algn="ctr">
              <a:defRPr/>
            </a:pP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ElectriFI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contribution</a:t>
            </a:r>
            <a:endParaRPr lang="en-GB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71929" y="2238636"/>
            <a:ext cx="48986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565574" y="2238638"/>
            <a:ext cx="0" cy="46542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80"/>
          <p:cNvSpPr txBox="1">
            <a:spLocks noChangeArrowheads="1"/>
          </p:cNvSpPr>
          <p:nvPr/>
        </p:nvSpPr>
        <p:spPr bwMode="auto">
          <a:xfrm>
            <a:off x="838200" y="2608497"/>
            <a:ext cx="2652813" cy="37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574" tIns="48288" rIns="96574" bIns="48288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Assets / Investments</a:t>
            </a:r>
            <a:endParaRPr lang="en-GB" alt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04201" y="2408525"/>
            <a:ext cx="2266364" cy="72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74" tIns="48288" rIns="96574" bIns="48288" anchor="ctr"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EQUITY</a:t>
            </a:r>
            <a:endParaRPr lang="en-GB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336474" y="2397909"/>
            <a:ext cx="2778955" cy="1355569"/>
            <a:chOff x="6336471" y="2397907"/>
            <a:chExt cx="2778955" cy="1355569"/>
          </a:xfrm>
        </p:grpSpPr>
        <p:sp>
          <p:nvSpPr>
            <p:cNvPr id="20" name="TextBox 84"/>
            <p:cNvSpPr txBox="1">
              <a:spLocks noChangeArrowheads="1"/>
            </p:cNvSpPr>
            <p:nvPr/>
          </p:nvSpPr>
          <p:spPr bwMode="auto">
            <a:xfrm>
              <a:off x="6849062" y="2801392"/>
              <a:ext cx="2266364" cy="466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597" tIns="48299" rIns="96597" bIns="48299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Typically 30 to 40% of Total Funding</a:t>
              </a:r>
              <a:endParaRPr lang="en-GB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Right Brace 26"/>
            <p:cNvSpPr/>
            <p:nvPr/>
          </p:nvSpPr>
          <p:spPr>
            <a:xfrm>
              <a:off x="6336471" y="2397907"/>
              <a:ext cx="293370" cy="1355569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6597" tIns="48299" rIns="96597" bIns="48299"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36474" y="3843730"/>
            <a:ext cx="2778955" cy="3049146"/>
            <a:chOff x="6336471" y="3843728"/>
            <a:chExt cx="2778955" cy="3049146"/>
          </a:xfrm>
        </p:grpSpPr>
        <p:sp>
          <p:nvSpPr>
            <p:cNvPr id="26" name="TextBox 85"/>
            <p:cNvSpPr txBox="1">
              <a:spLocks noChangeArrowheads="1"/>
            </p:cNvSpPr>
            <p:nvPr/>
          </p:nvSpPr>
          <p:spPr bwMode="auto">
            <a:xfrm>
              <a:off x="6849062" y="5047106"/>
              <a:ext cx="2266364" cy="466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597" tIns="48299" rIns="96597" bIns="48299"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Typically 60 to 70% of Total Funding</a:t>
              </a:r>
              <a:endParaRPr lang="en-GB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Right Brace 27"/>
            <p:cNvSpPr/>
            <p:nvPr/>
          </p:nvSpPr>
          <p:spPr>
            <a:xfrm>
              <a:off x="6336471" y="3843728"/>
              <a:ext cx="293370" cy="3049146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96597" tIns="48299" rIns="96597" bIns="48299"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9" name="TextBox 79"/>
          <p:cNvSpPr txBox="1">
            <a:spLocks noChangeArrowheads="1"/>
          </p:cNvSpPr>
          <p:nvPr/>
        </p:nvSpPr>
        <p:spPr bwMode="auto">
          <a:xfrm>
            <a:off x="1071929" y="1755515"/>
            <a:ext cx="4898634" cy="43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574" tIns="48288" rIns="96574" bIns="48288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en-US" sz="2100" b="1" dirty="0"/>
              <a:t>Project Financing</a:t>
            </a:r>
            <a:endParaRPr lang="en-GB" altLang="en-US" sz="2100" b="1" dirty="0"/>
          </a:p>
        </p:txBody>
      </p:sp>
      <p:sp>
        <p:nvSpPr>
          <p:cNvPr id="16" name="Rectangle 15"/>
          <p:cNvSpPr/>
          <p:nvPr/>
        </p:nvSpPr>
        <p:spPr>
          <a:xfrm>
            <a:off x="3704201" y="3843730"/>
            <a:ext cx="2266364" cy="304914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74" tIns="48288" rIns="96574" bIns="48288" anchor="ctr"/>
          <a:lstStyle/>
          <a:p>
            <a:pPr algn="ctr"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AND/OR COMMERCIAL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 DEBT</a:t>
            </a:r>
          </a:p>
          <a:p>
            <a:pPr algn="ctr"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69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</TotalTime>
  <Words>569</Words>
  <Application>Microsoft Macintosh PowerPoint</Application>
  <PresentationFormat>Custom</PresentationFormat>
  <Paragraphs>127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Company>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Jelena</dc:creator>
  <cp:lastModifiedBy>Georgios Pantoulis</cp:lastModifiedBy>
  <cp:revision>302</cp:revision>
  <cp:lastPrinted>2014-11-14T19:08:52Z</cp:lastPrinted>
  <dcterms:created xsi:type="dcterms:W3CDTF">2014-10-14T09:22:26Z</dcterms:created>
  <dcterms:modified xsi:type="dcterms:W3CDTF">2015-05-21T14:21:00Z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1900973387</vt:i4>
  </property>
  <property fmtid="{D5CDD505-2E9C-101B-9397-08002B2CF9AE}" pid="3" name="_NewReviewCycle">
    <vt:lpwstr/>
  </property>
  <property fmtid="{D5CDD505-2E9C-101B-9397-08002B2CF9AE}" pid="4" name="_EmailSubject">
    <vt:lpwstr>ElectriFI - Vienna 24 April 2015 .pptx</vt:lpwstr>
  </property>
  <property fmtid="{D5CDD505-2E9C-101B-9397-08002B2CF9AE}" pid="5" name="_AuthorEmail">
    <vt:lpwstr>Georgios.Pantoulis@ec.europa.eu</vt:lpwstr>
  </property>
  <property fmtid="{D5CDD505-2E9C-101B-9397-08002B2CF9AE}" pid="6" name="_AuthorEmailDisplayName">
    <vt:lpwstr>PANTOULIS Georgios (DEVCO)</vt:lpwstr>
  </property>
  <property fmtid="{D5CDD505-2E9C-101B-9397-08002B2CF9AE}" pid="7" name="_PreviousAdHocReviewCycleID">
    <vt:i4>2042999251</vt:i4>
  </property>
</Properties>
</file>