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776" r:id="rId2"/>
    <p:sldMasterId id="2147484219" r:id="rId3"/>
  </p:sldMasterIdLst>
  <p:notesMasterIdLst>
    <p:notesMasterId r:id="rId22"/>
  </p:notesMasterIdLst>
  <p:handoutMasterIdLst>
    <p:handoutMasterId r:id="rId23"/>
  </p:handoutMasterIdLst>
  <p:sldIdLst>
    <p:sldId id="466" r:id="rId4"/>
    <p:sldId id="555" r:id="rId5"/>
    <p:sldId id="510" r:id="rId6"/>
    <p:sldId id="513" r:id="rId7"/>
    <p:sldId id="557" r:id="rId8"/>
    <p:sldId id="320" r:id="rId9"/>
    <p:sldId id="474" r:id="rId10"/>
    <p:sldId id="471" r:id="rId11"/>
    <p:sldId id="516" r:id="rId12"/>
    <p:sldId id="549" r:id="rId13"/>
    <p:sldId id="539" r:id="rId14"/>
    <p:sldId id="550" r:id="rId15"/>
    <p:sldId id="551" r:id="rId16"/>
    <p:sldId id="552" r:id="rId17"/>
    <p:sldId id="553" r:id="rId18"/>
    <p:sldId id="554" r:id="rId19"/>
    <p:sldId id="538" r:id="rId20"/>
    <p:sldId id="563" r:id="rId21"/>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CDONALD, SARAH" initials="sr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5"/>
    <a:srgbClr val="FFFF00"/>
    <a:srgbClr val="FFFF99"/>
    <a:srgbClr val="ECF10F"/>
    <a:srgbClr val="005FAA"/>
    <a:srgbClr val="0059A2"/>
    <a:srgbClr val="2F8D0D"/>
    <a:srgbClr val="CCCCFF"/>
    <a:srgbClr val="00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0609" autoAdjust="0"/>
    <p:restoredTop sz="94798" autoAdjust="0"/>
  </p:normalViewPr>
  <p:slideViewPr>
    <p:cSldViewPr>
      <p:cViewPr>
        <p:scale>
          <a:sx n="70" d="100"/>
          <a:sy n="70" d="100"/>
        </p:scale>
        <p:origin x="-1200" y="590"/>
      </p:cViewPr>
      <p:guideLst>
        <p:guide orient="horz" pos="2160"/>
        <p:guide pos="2880"/>
      </p:guideLst>
    </p:cSldViewPr>
  </p:slideViewPr>
  <p:notesTextViewPr>
    <p:cViewPr>
      <p:scale>
        <a:sx n="1" d="1"/>
        <a:sy n="1" d="1"/>
      </p:scale>
      <p:origin x="0" y="0"/>
    </p:cViewPr>
  </p:notesTextViewPr>
  <p:sorterViewPr>
    <p:cViewPr>
      <p:scale>
        <a:sx n="100" d="100"/>
        <a:sy n="100" d="100"/>
      </p:scale>
      <p:origin x="0" y="3994"/>
    </p:cViewPr>
  </p:sorterViewPr>
  <p:notesViewPr>
    <p:cSldViewPr>
      <p:cViewPr varScale="1">
        <p:scale>
          <a:sx n="63" d="100"/>
          <a:sy n="63" d="100"/>
        </p:scale>
        <p:origin x="-2635" y="-8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4B4782EC-1414-45C5-8AD0-56C5380510CF}" type="datetimeFigureOut">
              <a:rPr lang="en-US" smtClean="0"/>
              <a:t>5/21/2015</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3A408C53-C1F2-4152-9811-B8D07979AAEA}" type="slidenum">
              <a:rPr lang="en-US" smtClean="0"/>
              <a:t>‹#›</a:t>
            </a:fld>
            <a:endParaRPr lang="en-US"/>
          </a:p>
        </p:txBody>
      </p:sp>
    </p:spTree>
    <p:extLst>
      <p:ext uri="{BB962C8B-B14F-4D97-AF65-F5344CB8AC3E}">
        <p14:creationId xmlns:p14="http://schemas.microsoft.com/office/powerpoint/2010/main" val="1643512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wrap="square" lIns="93276" tIns="46637" rIns="93276" bIns="46637" numCol="1" anchor="t" anchorCtr="0" compatLnSpc="1">
            <a:prstTxWarp prst="textNoShape">
              <a:avLst/>
            </a:prstTxWarp>
          </a:bodyPr>
          <a:lstStyle>
            <a:lvl1pPr>
              <a:defRPr sz="1200">
                <a:latin typeface="Calibri" pitchFamily="-109" charset="0"/>
                <a:ea typeface="ＭＳ Ｐゴシック" pitchFamily="-109" charset="-128"/>
              </a:defRPr>
            </a:lvl1pPr>
          </a:lstStyle>
          <a:p>
            <a:pPr>
              <a:defRPr/>
            </a:pPr>
            <a:endParaRPr lang="en-CA"/>
          </a:p>
        </p:txBody>
      </p:sp>
      <p:sp>
        <p:nvSpPr>
          <p:cNvPr id="3" name="Date Placeholder 2"/>
          <p:cNvSpPr>
            <a:spLocks noGrp="1"/>
          </p:cNvSpPr>
          <p:nvPr>
            <p:ph type="dt" idx="1"/>
          </p:nvPr>
        </p:nvSpPr>
        <p:spPr>
          <a:xfrm>
            <a:off x="3975100" y="0"/>
            <a:ext cx="3043238" cy="465138"/>
          </a:xfrm>
          <a:prstGeom prst="rect">
            <a:avLst/>
          </a:prstGeom>
        </p:spPr>
        <p:txBody>
          <a:bodyPr vert="horz" wrap="square" lIns="93276" tIns="46637" rIns="93276" bIns="46637" numCol="1" anchor="t" anchorCtr="0" compatLnSpc="1">
            <a:prstTxWarp prst="textNoShape">
              <a:avLst/>
            </a:prstTxWarp>
          </a:bodyPr>
          <a:lstStyle>
            <a:lvl1pPr algn="r">
              <a:defRPr sz="1200">
                <a:latin typeface="Calibri" pitchFamily="-109" charset="0"/>
                <a:ea typeface="ＭＳ Ｐゴシック" pitchFamily="-109" charset="-128"/>
              </a:defRPr>
            </a:lvl1pPr>
          </a:lstStyle>
          <a:p>
            <a:pPr>
              <a:defRPr/>
            </a:pPr>
            <a:fld id="{09C565EC-FF4A-4376-9879-22900CB907B2}" type="datetime1">
              <a:rPr lang="en-CA"/>
              <a:pPr>
                <a:defRPr/>
              </a:pPr>
              <a:t>21/05/2015</a:t>
            </a:fld>
            <a:endParaRPr lang="en-CA"/>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wrap="square" lIns="93276" tIns="46637" rIns="93276" bIns="46637" numCol="1" anchor="ctr" anchorCtr="0" compatLnSpc="1">
            <a:prstTxWarp prst="textNoShape">
              <a:avLst/>
            </a:prstTxWarp>
          </a:bodyPr>
          <a:lstStyle/>
          <a:p>
            <a:pPr lvl="0"/>
            <a:endParaRPr lang="en-CA" noProof="0" smtClean="0"/>
          </a:p>
        </p:txBody>
      </p:sp>
      <p:sp>
        <p:nvSpPr>
          <p:cNvPr id="5" name="Notes Placeholder 4"/>
          <p:cNvSpPr>
            <a:spLocks noGrp="1"/>
          </p:cNvSpPr>
          <p:nvPr>
            <p:ph type="body" sz="quarter" idx="3"/>
          </p:nvPr>
        </p:nvSpPr>
        <p:spPr>
          <a:xfrm>
            <a:off x="703263" y="4421188"/>
            <a:ext cx="5613400" cy="4187825"/>
          </a:xfrm>
          <a:prstGeom prst="rect">
            <a:avLst/>
          </a:prstGeom>
        </p:spPr>
        <p:txBody>
          <a:bodyPr vert="horz" wrap="square" lIns="93276" tIns="46637" rIns="93276" bIns="46637"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839200"/>
            <a:ext cx="3043238" cy="465138"/>
          </a:xfrm>
          <a:prstGeom prst="rect">
            <a:avLst/>
          </a:prstGeom>
        </p:spPr>
        <p:txBody>
          <a:bodyPr vert="horz" wrap="square" lIns="93276" tIns="46637" rIns="93276" bIns="46637" numCol="1" anchor="b" anchorCtr="0" compatLnSpc="1">
            <a:prstTxWarp prst="textNoShape">
              <a:avLst/>
            </a:prstTxWarp>
          </a:bodyPr>
          <a:lstStyle>
            <a:lvl1pPr>
              <a:defRPr sz="1200">
                <a:latin typeface="Calibri" pitchFamily="-109" charset="0"/>
                <a:ea typeface="ＭＳ Ｐゴシック" pitchFamily="-109" charset="-128"/>
              </a:defRPr>
            </a:lvl1pPr>
          </a:lstStyle>
          <a:p>
            <a:pPr>
              <a:defRPr/>
            </a:pPr>
            <a:endParaRPr lang="en-CA"/>
          </a:p>
        </p:txBody>
      </p:sp>
      <p:sp>
        <p:nvSpPr>
          <p:cNvPr id="7" name="Slide Number Placeholder 6"/>
          <p:cNvSpPr>
            <a:spLocks noGrp="1"/>
          </p:cNvSpPr>
          <p:nvPr>
            <p:ph type="sldNum" sz="quarter" idx="5"/>
          </p:nvPr>
        </p:nvSpPr>
        <p:spPr>
          <a:xfrm>
            <a:off x="3975100" y="8839200"/>
            <a:ext cx="3043238" cy="465138"/>
          </a:xfrm>
          <a:prstGeom prst="rect">
            <a:avLst/>
          </a:prstGeom>
        </p:spPr>
        <p:txBody>
          <a:bodyPr vert="horz" wrap="square" lIns="93276" tIns="46637" rIns="93276" bIns="46637" numCol="1" anchor="b" anchorCtr="0" compatLnSpc="1">
            <a:prstTxWarp prst="textNoShape">
              <a:avLst/>
            </a:prstTxWarp>
          </a:bodyPr>
          <a:lstStyle>
            <a:lvl1pPr algn="r">
              <a:defRPr sz="1200">
                <a:latin typeface="Calibri" pitchFamily="-109" charset="0"/>
                <a:ea typeface="ＭＳ Ｐゴシック" pitchFamily="-109" charset="-128"/>
              </a:defRPr>
            </a:lvl1pPr>
          </a:lstStyle>
          <a:p>
            <a:pPr>
              <a:defRPr/>
            </a:pPr>
            <a:fld id="{40FCA075-2776-49A4-A0E4-D9CA8DE33B02}" type="slidenum">
              <a:rPr lang="en-CA"/>
              <a:pPr>
                <a:defRPr/>
              </a:pPr>
              <a:t>‹#›</a:t>
            </a:fld>
            <a:endParaRPr lang="en-CA"/>
          </a:p>
        </p:txBody>
      </p:sp>
    </p:spTree>
    <p:extLst>
      <p:ext uri="{BB962C8B-B14F-4D97-AF65-F5344CB8AC3E}">
        <p14:creationId xmlns:p14="http://schemas.microsoft.com/office/powerpoint/2010/main" val="36651885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Emera has been invested in the Caribbean for the last 7 years.  Our first foray was into </a:t>
            </a:r>
            <a:r>
              <a:rPr lang="en-US" dirty="0" err="1" smtClean="0"/>
              <a:t>Lucelec</a:t>
            </a:r>
            <a:r>
              <a:rPr lang="en-US" dirty="0" smtClean="0"/>
              <a:t> in St. Lucia back in 2007, followed by GBPC in 2008, BLPC in 2011 and finally </a:t>
            </a:r>
            <a:r>
              <a:rPr lang="en-US" dirty="0" err="1" smtClean="0"/>
              <a:t>Domlec</a:t>
            </a:r>
            <a:r>
              <a:rPr lang="en-US" dirty="0" smtClean="0"/>
              <a:t> in 2013.  While all part of the Caribbean, each island is vastly different in culture, topography and size.  </a:t>
            </a:r>
          </a:p>
          <a:p>
            <a:endParaRPr lang="en-US" dirty="0"/>
          </a:p>
          <a:p>
            <a:r>
              <a:rPr lang="en-US" dirty="0" smtClean="0"/>
              <a:t>Barbados is the smallest of the islands in size but has the most people.  There are about 600 people per square km vs. 36 people per square km in Grand Bahama.  Dominica has about 100 people per square km but it is very mountainous and difficult terrain.  </a:t>
            </a:r>
          </a:p>
          <a:p>
            <a:endParaRPr lang="en-US" dirty="0"/>
          </a:p>
          <a:p>
            <a:r>
              <a:rPr lang="en-US" dirty="0" smtClean="0"/>
              <a:t>That means that for GB’s 50,000 customers there is 138 km of transmission lines while BLPC has 81 km of transmission lines for it’s 125,000 customers.  </a:t>
            </a:r>
            <a:r>
              <a:rPr lang="en-US" dirty="0" err="1" smtClean="0"/>
              <a:t>Domlec</a:t>
            </a:r>
            <a:r>
              <a:rPr lang="en-US" dirty="0" smtClean="0"/>
              <a:t> peaks at 17 MWs for 35000 customers and Grand Bahama peaks at about 80 for it’s 19,500 customers.</a:t>
            </a:r>
            <a:endParaRPr lang="en-CA" dirty="0"/>
          </a:p>
        </p:txBody>
      </p:sp>
      <p:sp>
        <p:nvSpPr>
          <p:cNvPr id="4" name="Slide Number Placeholder 3"/>
          <p:cNvSpPr>
            <a:spLocks noGrp="1"/>
          </p:cNvSpPr>
          <p:nvPr>
            <p:ph type="sldNum" sz="quarter" idx="10"/>
          </p:nvPr>
        </p:nvSpPr>
        <p:spPr/>
        <p:txBody>
          <a:bodyPr/>
          <a:lstStyle/>
          <a:p>
            <a:fld id="{26D370CD-B56C-4D15-912E-C31E73E6250F}" type="slidenum">
              <a:rPr lang="en-US" smtClean="0"/>
              <a:t>1</a:t>
            </a:fld>
            <a:endParaRPr lang="en-US"/>
          </a:p>
        </p:txBody>
      </p:sp>
    </p:spTree>
    <p:extLst>
      <p:ext uri="{BB962C8B-B14F-4D97-AF65-F5344CB8AC3E}">
        <p14:creationId xmlns:p14="http://schemas.microsoft.com/office/powerpoint/2010/main" val="83948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E7D70AA-C283-4132-8133-9570AAAC375C}" type="slidenum">
              <a:rPr lang="en-CA" smtClean="0"/>
              <a:t>2</a:t>
            </a:fld>
            <a:endParaRPr lang="en-CA"/>
          </a:p>
        </p:txBody>
      </p:sp>
    </p:spTree>
    <p:extLst>
      <p:ext uri="{BB962C8B-B14F-4D97-AF65-F5344CB8AC3E}">
        <p14:creationId xmlns:p14="http://schemas.microsoft.com/office/powerpoint/2010/main" val="146019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E7D70AA-C283-4132-8133-9570AAAC375C}" type="slidenum">
              <a:rPr lang="en-CA" smtClean="0"/>
              <a:t>3</a:t>
            </a:fld>
            <a:endParaRPr lang="en-CA"/>
          </a:p>
        </p:txBody>
      </p:sp>
    </p:spTree>
    <p:extLst>
      <p:ext uri="{BB962C8B-B14F-4D97-AF65-F5344CB8AC3E}">
        <p14:creationId xmlns:p14="http://schemas.microsoft.com/office/powerpoint/2010/main" val="146019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CA075-2776-49A4-A0E4-D9CA8DE33B02}" type="slidenum">
              <a:rPr lang="en-CA" smtClean="0"/>
              <a:pPr>
                <a:defRPr/>
              </a:pPr>
              <a:t>4</a:t>
            </a:fld>
            <a:endParaRPr lang="en-CA"/>
          </a:p>
        </p:txBody>
      </p:sp>
    </p:spTree>
    <p:extLst>
      <p:ext uri="{BB962C8B-B14F-4D97-AF65-F5344CB8AC3E}">
        <p14:creationId xmlns:p14="http://schemas.microsoft.com/office/powerpoint/2010/main" val="3272818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CA075-2776-49A4-A0E4-D9CA8DE33B02}" type="slidenum">
              <a:rPr lang="en-CA" smtClean="0"/>
              <a:pPr>
                <a:defRPr/>
              </a:pPr>
              <a:t>7</a:t>
            </a:fld>
            <a:endParaRPr lang="en-CA"/>
          </a:p>
        </p:txBody>
      </p:sp>
    </p:spTree>
    <p:extLst>
      <p:ext uri="{BB962C8B-B14F-4D97-AF65-F5344CB8AC3E}">
        <p14:creationId xmlns:p14="http://schemas.microsoft.com/office/powerpoint/2010/main" val="2061734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CA075-2776-49A4-A0E4-D9CA8DE33B02}" type="slidenum">
              <a:rPr lang="en-CA" smtClean="0"/>
              <a:pPr>
                <a:defRPr/>
              </a:pPr>
              <a:t>10</a:t>
            </a:fld>
            <a:endParaRPr lang="en-CA"/>
          </a:p>
        </p:txBody>
      </p:sp>
    </p:spTree>
    <p:extLst>
      <p:ext uri="{BB962C8B-B14F-4D97-AF65-F5344CB8AC3E}">
        <p14:creationId xmlns:p14="http://schemas.microsoft.com/office/powerpoint/2010/main" val="98248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CA075-2776-49A4-A0E4-D9CA8DE33B02}" type="slidenum">
              <a:rPr lang="en-CA" smtClean="0"/>
              <a:pPr>
                <a:defRPr/>
              </a:pPr>
              <a:t>16</a:t>
            </a:fld>
            <a:endParaRPr lang="en-CA"/>
          </a:p>
        </p:txBody>
      </p:sp>
    </p:spTree>
    <p:extLst>
      <p:ext uri="{BB962C8B-B14F-4D97-AF65-F5344CB8AC3E}">
        <p14:creationId xmlns:p14="http://schemas.microsoft.com/office/powerpoint/2010/main" val="3028261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CA075-2776-49A4-A0E4-D9CA8DE33B02}" type="slidenum">
              <a:rPr lang="en-CA" smtClean="0"/>
              <a:pPr>
                <a:defRPr/>
              </a:pPr>
              <a:t>17</a:t>
            </a:fld>
            <a:endParaRPr lang="en-CA"/>
          </a:p>
        </p:txBody>
      </p:sp>
    </p:spTree>
    <p:extLst>
      <p:ext uri="{BB962C8B-B14F-4D97-AF65-F5344CB8AC3E}">
        <p14:creationId xmlns:p14="http://schemas.microsoft.com/office/powerpoint/2010/main" val="3856956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descr="backgroun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00"/>
            <a:ext cx="9144000" cy="6223000"/>
          </a:xfrm>
          <a:prstGeom prst="rect">
            <a:avLst/>
          </a:prstGeom>
          <a:solidFill>
            <a:srgbClr val="005AA5"/>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11" descr="Emera-logo-CMYK wGrad.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8" y="908050"/>
            <a:ext cx="407035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2651125" y="3284538"/>
            <a:ext cx="6492875" cy="0"/>
          </a:xfrm>
          <a:prstGeom prst="line">
            <a:avLst/>
          </a:prstGeom>
          <a:ln w="12700"/>
        </p:spPr>
        <p:style>
          <a:lnRef idx="1">
            <a:schemeClr val="accent2"/>
          </a:lnRef>
          <a:fillRef idx="0">
            <a:schemeClr val="accent2"/>
          </a:fillRef>
          <a:effectRef idx="0">
            <a:schemeClr val="accent2"/>
          </a:effectRef>
          <a:fontRef idx="minor">
            <a:schemeClr val="tx1"/>
          </a:fontRef>
        </p:style>
      </p:cxnSp>
      <p:pic>
        <p:nvPicPr>
          <p:cNvPr id="7" name="Picture 8" descr="http://www.blpc.com.bb/images/BL&amp;PUPDATED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58888" y="4084638"/>
            <a:ext cx="19939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4084638"/>
            <a:ext cx="9747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807200" y="4054475"/>
            <a:ext cx="1300163"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a:xfrm>
            <a:off x="5546725" y="6021388"/>
            <a:ext cx="3597275" cy="503237"/>
          </a:xfrm>
          <a:prstGeom prst="rect">
            <a:avLst/>
          </a:prstGeom>
          <a:solidFill>
            <a:srgbClr val="0059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2555776" y="2780928"/>
            <a:ext cx="5256584" cy="432048"/>
          </a:xfrm>
        </p:spPr>
        <p:txBody>
          <a:bodyPr anchor="ctr"/>
          <a:lstStyle>
            <a:lvl1pPr marL="0" indent="0" algn="l">
              <a:buNone/>
              <a:defRPr sz="2400" cap="all" baseline="0">
                <a:solidFill>
                  <a:srgbClr val="005F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Tree>
    <p:extLst>
      <p:ext uri="{BB962C8B-B14F-4D97-AF65-F5344CB8AC3E}">
        <p14:creationId xmlns:p14="http://schemas.microsoft.com/office/powerpoint/2010/main" val="185554192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25" y="5876925"/>
            <a:ext cx="1908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hart Placeholder 3"/>
          <p:cNvSpPr>
            <a:spLocks noGrp="1"/>
          </p:cNvSpPr>
          <p:nvPr>
            <p:ph type="chart" sz="quarter" idx="10"/>
          </p:nvPr>
        </p:nvSpPr>
        <p:spPr>
          <a:xfrm>
            <a:off x="468064" y="1412776"/>
            <a:ext cx="8280400" cy="4320480"/>
          </a:xfrm>
        </p:spPr>
        <p:txBody>
          <a:bodyPr rtlCol="0"/>
          <a:lstStyle/>
          <a:p>
            <a:pPr lvl="0"/>
            <a:endParaRPr lang="en-CA" noProof="0" dirty="0"/>
          </a:p>
        </p:txBody>
      </p:sp>
      <p:sp>
        <p:nvSpPr>
          <p:cNvPr id="5" name="Title Placeholder 1"/>
          <p:cNvSpPr>
            <a:spLocks noGrp="1"/>
          </p:cNvSpPr>
          <p:nvPr>
            <p:ph type="title"/>
          </p:nvPr>
        </p:nvSpPr>
        <p:spPr>
          <a:xfrm>
            <a:off x="755576" y="44624"/>
            <a:ext cx="7931224" cy="980728"/>
          </a:xfrm>
          <a:prstGeom prst="rect">
            <a:avLst/>
          </a:prstGeom>
        </p:spPr>
        <p:txBody>
          <a:bodyPr rtlCol="0">
            <a:normAutofit/>
          </a:bodyPr>
          <a:lstStyle/>
          <a:p>
            <a:r>
              <a:rPr lang="en-US" dirty="0" smtClean="0"/>
              <a:t>Click to edit Master title style</a:t>
            </a:r>
            <a:endParaRPr lang="en-CA" dirty="0"/>
          </a:p>
        </p:txBody>
      </p:sp>
    </p:spTree>
    <p:extLst>
      <p:ext uri="{BB962C8B-B14F-4D97-AF65-F5344CB8AC3E}">
        <p14:creationId xmlns:p14="http://schemas.microsoft.com/office/powerpoint/2010/main" val="224705754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813" y="5975350"/>
            <a:ext cx="1908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CA"/>
          </a:p>
        </p:txBody>
      </p:sp>
      <p:sp>
        <p:nvSpPr>
          <p:cNvPr id="5" name="Table Placeholder 4"/>
          <p:cNvSpPr>
            <a:spLocks noGrp="1"/>
          </p:cNvSpPr>
          <p:nvPr>
            <p:ph type="tbl" sz="quarter" idx="11"/>
          </p:nvPr>
        </p:nvSpPr>
        <p:spPr>
          <a:xfrm>
            <a:off x="468313" y="1412776"/>
            <a:ext cx="8280400" cy="3960440"/>
          </a:xfrm>
        </p:spPr>
        <p:txBody>
          <a:bodyPr rtlCol="0"/>
          <a:lstStyle/>
          <a:p>
            <a:pPr lvl="0"/>
            <a:endParaRPr lang="en-CA" noProof="0" dirty="0"/>
          </a:p>
        </p:txBody>
      </p:sp>
    </p:spTree>
    <p:extLst>
      <p:ext uri="{BB962C8B-B14F-4D97-AF65-F5344CB8AC3E}">
        <p14:creationId xmlns:p14="http://schemas.microsoft.com/office/powerpoint/2010/main" val="420254995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SP Text and Pictur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021388"/>
            <a:ext cx="1908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CA" dirty="0"/>
          </a:p>
        </p:txBody>
      </p:sp>
      <p:sp>
        <p:nvSpPr>
          <p:cNvPr id="6" name="Picture Placeholder 5"/>
          <p:cNvSpPr>
            <a:spLocks noGrp="1"/>
          </p:cNvSpPr>
          <p:nvPr>
            <p:ph type="pic" sz="quarter" idx="11"/>
          </p:nvPr>
        </p:nvSpPr>
        <p:spPr>
          <a:xfrm>
            <a:off x="5148064" y="1413322"/>
            <a:ext cx="3456186" cy="4392488"/>
          </a:xfrm>
          <a:noFill/>
          <a:ln>
            <a:solidFill>
              <a:srgbClr val="005FAA"/>
            </a:solidFill>
          </a:ln>
        </p:spPr>
        <p:txBody>
          <a:bodyPr rtlCol="0"/>
          <a:lstStyle>
            <a:lvl1pPr marL="87313" indent="-87313">
              <a:defRPr/>
            </a:lvl1pPr>
          </a:lstStyle>
          <a:p>
            <a:pPr lvl="0"/>
            <a:r>
              <a:rPr lang="en-US" noProof="0" dirty="0" smtClean="0"/>
              <a:t>Click icon to add picture</a:t>
            </a:r>
            <a:endParaRPr lang="en-CA" noProof="0" dirty="0"/>
          </a:p>
        </p:txBody>
      </p:sp>
      <p:sp>
        <p:nvSpPr>
          <p:cNvPr id="8" name="Text Placeholder 7"/>
          <p:cNvSpPr>
            <a:spLocks noGrp="1"/>
          </p:cNvSpPr>
          <p:nvPr>
            <p:ph type="body" sz="quarter" idx="12"/>
          </p:nvPr>
        </p:nvSpPr>
        <p:spPr>
          <a:xfrm>
            <a:off x="467544" y="1412776"/>
            <a:ext cx="4104456" cy="4392488"/>
          </a:xfrm>
        </p:spPr>
        <p:txBody>
          <a:bodyPr/>
          <a:lstStyle>
            <a:lvl1pPr marL="87313" indent="-87313">
              <a:buFont typeface="Arial" pitchFamily="34" charset="0"/>
              <a:buChar char="•"/>
              <a:tabLst/>
              <a:defRPr sz="2400" cap="all" baseline="0">
                <a:solidFill>
                  <a:schemeClr val="bg1">
                    <a:lumMod val="50000"/>
                  </a:schemeClr>
                </a:solidFill>
              </a:defRPr>
            </a:lvl1pPr>
            <a:lvl2pPr marL="450850" indent="-276225">
              <a:buClr>
                <a:srgbClr val="005FAA"/>
              </a:buClr>
              <a:buFont typeface="Wingdings" pitchFamily="2" charset="2"/>
              <a:buChar char="§"/>
              <a:defRPr sz="2400"/>
            </a:lvl2pPr>
            <a:lvl3pPr marL="714375" indent="-176213">
              <a:buClr>
                <a:srgbClr val="005FAA"/>
              </a:buClr>
              <a:buFont typeface="Arial" pitchFamily="34" charset="0"/>
              <a:buChar char="•"/>
              <a:defRPr sz="2000"/>
            </a:lvl3pPr>
            <a:lvl4pPr>
              <a:buClr>
                <a:srgbClr val="005FAA"/>
              </a:buClr>
              <a:defRPr sz="1800"/>
            </a:lvl4pPr>
            <a:lvl5pPr>
              <a:buClr>
                <a:srgbClr val="005FAA"/>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a:p>
            <a:pPr lvl="0"/>
            <a:endParaRPr lang="en-US" dirty="0" smtClean="0"/>
          </a:p>
        </p:txBody>
      </p:sp>
    </p:spTree>
    <p:extLst>
      <p:ext uri="{BB962C8B-B14F-4D97-AF65-F5344CB8AC3E}">
        <p14:creationId xmlns:p14="http://schemas.microsoft.com/office/powerpoint/2010/main" val="311538945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5949950"/>
            <a:ext cx="1908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CA"/>
          </a:p>
        </p:txBody>
      </p:sp>
      <p:sp>
        <p:nvSpPr>
          <p:cNvPr id="7" name="Text Placeholder 6"/>
          <p:cNvSpPr>
            <a:spLocks noGrp="1"/>
          </p:cNvSpPr>
          <p:nvPr>
            <p:ph type="body" sz="quarter" idx="11"/>
          </p:nvPr>
        </p:nvSpPr>
        <p:spPr>
          <a:xfrm>
            <a:off x="468313" y="1412776"/>
            <a:ext cx="8280400" cy="4320480"/>
          </a:xfrm>
        </p:spPr>
        <p:txBody>
          <a:bodyPr/>
          <a:lstStyle>
            <a:lvl1pPr>
              <a:defRPr sz="2400" cap="all" baseline="0">
                <a:solidFill>
                  <a:schemeClr val="bg1">
                    <a:lumMod val="50000"/>
                  </a:schemeClr>
                </a:solidFill>
              </a:defRPr>
            </a:lvl1pPr>
            <a:lvl2pPr marL="450850" indent="-263525">
              <a:buClr>
                <a:schemeClr val="accent6"/>
              </a:buClr>
              <a:buFont typeface="Wingdings" pitchFamily="2" charset="2"/>
              <a:buChar char="§"/>
              <a:defRPr sz="2800"/>
            </a:lvl2pPr>
            <a:lvl3pPr marL="717550" indent="-228600">
              <a:buFont typeface="Arial" pitchFamily="34" charset="0"/>
              <a:buChar char="•"/>
              <a:defRPr sz="2400"/>
            </a:lvl3pPr>
            <a:lvl4pPr>
              <a:buFont typeface="Corbel" pitchFamily="34" charset="0"/>
              <a:buChar char="–"/>
              <a:defRPr lang="en-US" sz="2000" dirty="0" smtClean="0"/>
            </a:lvl4pPr>
            <a:lvl5pPr>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a:p>
            <a:pPr lvl="0"/>
            <a:endParaRPr lang="en-CA" dirty="0"/>
          </a:p>
        </p:txBody>
      </p:sp>
    </p:spTree>
    <p:extLst>
      <p:ext uri="{BB962C8B-B14F-4D97-AF65-F5344CB8AC3E}">
        <p14:creationId xmlns:p14="http://schemas.microsoft.com/office/powerpoint/2010/main" val="178746118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5949950"/>
            <a:ext cx="1908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370013" y="1827213"/>
            <a:ext cx="7313612" cy="4114800"/>
          </a:xfrm>
        </p:spPr>
        <p:txBody>
          <a:bodyPr rtlCol="0"/>
          <a:lstStyle/>
          <a:p>
            <a:pPr lvl="0"/>
            <a:endParaRPr lang="en-US" noProof="0"/>
          </a:p>
        </p:txBody>
      </p:sp>
      <p:sp>
        <p:nvSpPr>
          <p:cNvPr id="5" name="Footer Placeholder 4"/>
          <p:cNvSpPr>
            <a:spLocks noGrp="1"/>
          </p:cNvSpPr>
          <p:nvPr>
            <p:ph type="ftr" sz="quarter" idx="10"/>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109" charset="0"/>
                <a:ea typeface="ＭＳ Ｐゴシック" pitchFamily="-109" charset="-128"/>
              </a:defRPr>
            </a:lvl1pPr>
          </a:lstStyle>
          <a:p>
            <a:pPr>
              <a:defRPr/>
            </a:pPr>
            <a:endParaRPr lang="en-US"/>
          </a:p>
        </p:txBody>
      </p:sp>
      <p:sp>
        <p:nvSpPr>
          <p:cNvPr id="6" name="Slide Number Placeholder 5"/>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109" charset="0"/>
                <a:ea typeface="ＭＳ Ｐゴシック" pitchFamily="-109" charset="-128"/>
              </a:defRPr>
            </a:lvl1pPr>
          </a:lstStyle>
          <a:p>
            <a:pPr>
              <a:defRPr/>
            </a:pPr>
            <a:fld id="{0F0B7B76-0194-4368-9F80-B2C98E594A3A}" type="slidenum">
              <a:rPr lang="en-US"/>
              <a:pPr>
                <a:defRPr/>
              </a:pPr>
              <a:t>‹#›</a:t>
            </a:fld>
            <a:endParaRPr lang="en-US"/>
          </a:p>
        </p:txBody>
      </p:sp>
    </p:spTree>
    <p:extLst>
      <p:ext uri="{BB962C8B-B14F-4D97-AF65-F5344CB8AC3E}">
        <p14:creationId xmlns:p14="http://schemas.microsoft.com/office/powerpoint/2010/main" val="35927593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68"/>
            <a:ext cx="9144000" cy="6850864"/>
          </a:xfrm>
          <a:prstGeom prst="rect">
            <a:avLst/>
          </a:prstGeom>
        </p:spPr>
      </p:pic>
      <p:sp>
        <p:nvSpPr>
          <p:cNvPr id="2" name="Title 1"/>
          <p:cNvSpPr>
            <a:spLocks noGrp="1"/>
          </p:cNvSpPr>
          <p:nvPr>
            <p:ph type="ctrTitle" hasCustomPrompt="1"/>
          </p:nvPr>
        </p:nvSpPr>
        <p:spPr>
          <a:xfrm>
            <a:off x="2555776" y="3429000"/>
            <a:ext cx="6120680" cy="936104"/>
          </a:xfrm>
        </p:spPr>
        <p:txBody>
          <a:bodyPr>
            <a:normAutofit/>
          </a:bodyPr>
          <a:lstStyle>
            <a:lvl1pPr algn="l">
              <a:defRPr sz="3600" baseline="0">
                <a:solidFill>
                  <a:schemeClr val="tx1"/>
                </a:solidFill>
              </a:defRPr>
            </a:lvl1pPr>
          </a:lstStyle>
          <a:p>
            <a:r>
              <a:rPr lang="en-US" dirty="0" smtClean="0"/>
              <a:t>Presentation Title Goes </a:t>
            </a:r>
            <a:br>
              <a:rPr lang="en-US" dirty="0" smtClean="0"/>
            </a:br>
            <a:r>
              <a:rPr lang="en-US" dirty="0" smtClean="0"/>
              <a:t>Here</a:t>
            </a:r>
            <a:endParaRPr lang="en-CA" dirty="0"/>
          </a:p>
        </p:txBody>
      </p:sp>
      <p:sp>
        <p:nvSpPr>
          <p:cNvPr id="3" name="Subtitle 2"/>
          <p:cNvSpPr>
            <a:spLocks noGrp="1"/>
          </p:cNvSpPr>
          <p:nvPr>
            <p:ph type="subTitle" idx="1" hasCustomPrompt="1"/>
          </p:nvPr>
        </p:nvSpPr>
        <p:spPr>
          <a:xfrm>
            <a:off x="2555776" y="2780928"/>
            <a:ext cx="5256584" cy="432048"/>
          </a:xfrm>
        </p:spPr>
        <p:txBody>
          <a:bodyPr anchor="ctr">
            <a:normAutofit/>
          </a:bodyPr>
          <a:lstStyle>
            <a:lvl1pPr marL="0" indent="0" algn="l">
              <a:buNone/>
              <a:defRPr sz="2400" cap="all" baseline="0">
                <a:solidFill>
                  <a:srgbClr val="005F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 of presentation here</a:t>
            </a:r>
            <a:endParaRPr lang="en-CA" dirty="0"/>
          </a:p>
        </p:txBody>
      </p:sp>
      <p:pic>
        <p:nvPicPr>
          <p:cNvPr id="8" name="Picture 7" descr="Emera-logo-CMYK wGrad.jpg"/>
          <p:cNvPicPr>
            <a:picLocks noChangeAspect="1"/>
          </p:cNvPicPr>
          <p:nvPr userDrawn="1"/>
        </p:nvPicPr>
        <p:blipFill>
          <a:blip r:embed="rId3" cstate="print"/>
          <a:stretch>
            <a:fillRect/>
          </a:stretch>
        </p:blipFill>
        <p:spPr>
          <a:xfrm>
            <a:off x="827584" y="908720"/>
            <a:ext cx="2525216" cy="827667"/>
          </a:xfrm>
          <a:prstGeom prst="rect">
            <a:avLst/>
          </a:prstGeom>
        </p:spPr>
      </p:pic>
    </p:spTree>
    <p:extLst>
      <p:ext uri="{BB962C8B-B14F-4D97-AF65-F5344CB8AC3E}">
        <p14:creationId xmlns:p14="http://schemas.microsoft.com/office/powerpoint/2010/main" val="11744960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4536504"/>
          </a:xfrm>
        </p:spPr>
        <p:txBody>
          <a:bodyPr/>
          <a:lstStyle>
            <a:lvl1pPr marL="0" indent="0">
              <a:buClr>
                <a:schemeClr val="bg1"/>
              </a:buClr>
              <a:buFont typeface="Arial" pitchFamily="34" charset="0"/>
              <a:buChar char="•"/>
              <a:tabLst/>
              <a:defRPr lang="en-US" sz="2400" kern="1200" cap="all" baseline="0" dirty="0" smtClean="0">
                <a:solidFill>
                  <a:schemeClr val="tx1">
                    <a:lumMod val="95000"/>
                    <a:lumOff val="5000"/>
                  </a:schemeClr>
                </a:solidFill>
                <a:latin typeface="+mj-lt"/>
                <a:ea typeface="+mn-ea"/>
                <a:cs typeface="+mn-cs"/>
              </a:defRPr>
            </a:lvl1pPr>
            <a:lvl2pPr marL="450850" indent="-276225">
              <a:buClr>
                <a:srgbClr val="005FAA"/>
              </a:buClr>
              <a:buFont typeface="Wingdings" pitchFamily="2" charset="2"/>
              <a:buChar char="§"/>
              <a:tabLst/>
              <a:defRPr>
                <a:latin typeface="+mj-lt"/>
              </a:defRPr>
            </a:lvl2pPr>
            <a:lvl3pPr marL="801688" indent="-317500">
              <a:buClr>
                <a:srgbClr val="005FAA"/>
              </a:buClr>
              <a:buFont typeface="Arial" pitchFamily="34" charset="0"/>
              <a:buChar char="•"/>
              <a:defRPr sz="2400">
                <a:latin typeface="+mj-lt"/>
              </a:defRPr>
            </a:lvl3pPr>
            <a:lvl4pPr marL="1169988" indent="-241300">
              <a:buClr>
                <a:srgbClr val="005FAA"/>
              </a:buClr>
              <a:buFont typeface="Corbel" pitchFamily="34" charset="0"/>
              <a:buChar char="–"/>
              <a:defRPr sz="2000">
                <a:latin typeface="+mj-lt"/>
              </a:defRPr>
            </a:lvl4pPr>
            <a:lvl5pPr marL="1612900" indent="-228600">
              <a:buClr>
                <a:srgbClr val="005FAA"/>
              </a:buClr>
              <a:buFont typeface="Arial" pitchFamily="34" charset="0"/>
              <a:buChar char="»"/>
              <a:defRPr sz="1800">
                <a:latin typeface="+mj-lt"/>
              </a:defRPr>
            </a:lvl5pPr>
            <a:lvl6pPr marL="2057400" indent="-228600">
              <a:buClr>
                <a:schemeClr val="accent6"/>
              </a:buClr>
              <a:buFont typeface="Calibri" pitchFamily="34" charset="0"/>
              <a:buChar char="»"/>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a:p>
            <a:pPr lvl="0"/>
            <a:endParaRPr lang="en-CA" dirty="0"/>
          </a:p>
        </p:txBody>
      </p:sp>
      <p:sp>
        <p:nvSpPr>
          <p:cNvPr id="7" name="Slide Number Placeholder 5"/>
          <p:cNvSpPr>
            <a:spLocks noGrp="1"/>
          </p:cNvSpPr>
          <p:nvPr>
            <p:ph type="sldNum" sz="quarter" idx="4"/>
          </p:nvPr>
        </p:nvSpPr>
        <p:spPr>
          <a:xfrm>
            <a:off x="467544" y="6309320"/>
            <a:ext cx="2133600" cy="365125"/>
          </a:xfrm>
          <a:prstGeom prst="rect">
            <a:avLst/>
          </a:prstGeom>
        </p:spPr>
        <p:txBody>
          <a:bodyPr vert="horz" lIns="91440" tIns="45720" rIns="91440" bIns="45720" rtlCol="0" anchor="ctr"/>
          <a:lstStyle>
            <a:lvl1pPr algn="l">
              <a:defRPr sz="1200">
                <a:solidFill>
                  <a:schemeClr val="tx1">
                    <a:lumMod val="95000"/>
                    <a:lumOff val="5000"/>
                  </a:schemeClr>
                </a:solidFill>
              </a:defRPr>
            </a:lvl1pPr>
          </a:lstStyle>
          <a:p>
            <a:fld id="{B6362DDE-5EFE-4D6A-AD62-664744385D96}" type="slidenum">
              <a:rPr lang="en-CA" smtClean="0">
                <a:solidFill>
                  <a:prstClr val="black">
                    <a:lumMod val="95000"/>
                    <a:lumOff val="5000"/>
                  </a:prstClr>
                </a:solidFill>
              </a:rPr>
              <a:pPr/>
              <a:t>‹#›</a:t>
            </a:fld>
            <a:endParaRPr lang="en-CA">
              <a:solidFill>
                <a:prstClr val="black">
                  <a:lumMod val="95000"/>
                  <a:lumOff val="5000"/>
                </a:prstClr>
              </a:solidFill>
            </a:endParaRPr>
          </a:p>
        </p:txBody>
      </p:sp>
      <p:sp>
        <p:nvSpPr>
          <p:cNvPr id="5" name="Title Placeholder 1"/>
          <p:cNvSpPr>
            <a:spLocks noGrp="1"/>
          </p:cNvSpPr>
          <p:nvPr>
            <p:ph type="title"/>
          </p:nvPr>
        </p:nvSpPr>
        <p:spPr>
          <a:xfrm>
            <a:off x="755576" y="44624"/>
            <a:ext cx="7931224" cy="980728"/>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Tree>
    <p:extLst>
      <p:ext uri="{BB962C8B-B14F-4D97-AF65-F5344CB8AC3E}">
        <p14:creationId xmlns:p14="http://schemas.microsoft.com/office/powerpoint/2010/main" val="31367399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468064" y="1412776"/>
            <a:ext cx="8280400" cy="4320480"/>
          </a:xfrm>
        </p:spPr>
        <p:txBody>
          <a:bodyPr/>
          <a:lstStyle/>
          <a:p>
            <a:endParaRPr lang="en-CA"/>
          </a:p>
        </p:txBody>
      </p:sp>
      <p:sp>
        <p:nvSpPr>
          <p:cNvPr id="7" name="Slide Number Placeholder 5"/>
          <p:cNvSpPr>
            <a:spLocks noGrp="1"/>
          </p:cNvSpPr>
          <p:nvPr>
            <p:ph type="sldNum" sz="quarter" idx="4"/>
          </p:nvPr>
        </p:nvSpPr>
        <p:spPr>
          <a:xfrm>
            <a:off x="467544" y="6309320"/>
            <a:ext cx="2133600" cy="365125"/>
          </a:xfrm>
          <a:prstGeom prst="rect">
            <a:avLst/>
          </a:prstGeom>
        </p:spPr>
        <p:txBody>
          <a:bodyPr vert="horz" lIns="91440" tIns="45720" rIns="91440" bIns="45720" rtlCol="0" anchor="ctr"/>
          <a:lstStyle>
            <a:lvl1pPr algn="l">
              <a:defRPr sz="1200">
                <a:solidFill>
                  <a:schemeClr val="tx1">
                    <a:lumMod val="95000"/>
                    <a:lumOff val="5000"/>
                  </a:schemeClr>
                </a:solidFill>
              </a:defRPr>
            </a:lvl1pPr>
          </a:lstStyle>
          <a:p>
            <a:fld id="{B6362DDE-5EFE-4D6A-AD62-664744385D96}" type="slidenum">
              <a:rPr lang="en-CA" smtClean="0">
                <a:solidFill>
                  <a:prstClr val="black">
                    <a:lumMod val="95000"/>
                    <a:lumOff val="5000"/>
                  </a:prstClr>
                </a:solidFill>
              </a:rPr>
              <a:pPr/>
              <a:t>‹#›</a:t>
            </a:fld>
            <a:endParaRPr lang="en-CA">
              <a:solidFill>
                <a:prstClr val="black">
                  <a:lumMod val="95000"/>
                  <a:lumOff val="5000"/>
                </a:prstClr>
              </a:solidFill>
            </a:endParaRPr>
          </a:p>
        </p:txBody>
      </p:sp>
      <p:sp>
        <p:nvSpPr>
          <p:cNvPr id="5" name="Title Placeholder 1"/>
          <p:cNvSpPr>
            <a:spLocks noGrp="1"/>
          </p:cNvSpPr>
          <p:nvPr>
            <p:ph type="title"/>
          </p:nvPr>
        </p:nvSpPr>
        <p:spPr>
          <a:xfrm>
            <a:off x="755576" y="44624"/>
            <a:ext cx="7931224" cy="980728"/>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Tree>
    <p:extLst>
      <p:ext uri="{BB962C8B-B14F-4D97-AF65-F5344CB8AC3E}">
        <p14:creationId xmlns:p14="http://schemas.microsoft.com/office/powerpoint/2010/main" val="27371658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solidFill>
                  <a:schemeClr val="tx1">
                    <a:lumMod val="95000"/>
                    <a:lumOff val="5000"/>
                  </a:schemeClr>
                </a:solidFill>
              </a:defRPr>
            </a:lvl1pPr>
          </a:lstStyle>
          <a:p>
            <a:fld id="{B6362DDE-5EFE-4D6A-AD62-664744385D96}" type="slidenum">
              <a:rPr lang="en-CA" smtClean="0">
                <a:solidFill>
                  <a:prstClr val="black">
                    <a:lumMod val="95000"/>
                    <a:lumOff val="5000"/>
                  </a:prstClr>
                </a:solidFill>
              </a:rPr>
              <a:pPr/>
              <a:t>‹#›</a:t>
            </a:fld>
            <a:endParaRPr lang="en-CA">
              <a:solidFill>
                <a:prstClr val="black">
                  <a:lumMod val="95000"/>
                  <a:lumOff val="5000"/>
                </a:prstClr>
              </a:solidFill>
            </a:endParaRPr>
          </a:p>
        </p:txBody>
      </p:sp>
      <p:sp>
        <p:nvSpPr>
          <p:cNvPr id="5" name="Table Placeholder 4"/>
          <p:cNvSpPr>
            <a:spLocks noGrp="1"/>
          </p:cNvSpPr>
          <p:nvPr>
            <p:ph type="tbl" sz="quarter" idx="11"/>
          </p:nvPr>
        </p:nvSpPr>
        <p:spPr>
          <a:xfrm>
            <a:off x="468313" y="1412776"/>
            <a:ext cx="8280400" cy="3960440"/>
          </a:xfrm>
        </p:spPr>
        <p:txBody>
          <a:bodyPr/>
          <a:lstStyle/>
          <a:p>
            <a:endParaRPr lang="en-CA"/>
          </a:p>
        </p:txBody>
      </p:sp>
    </p:spTree>
    <p:extLst>
      <p:ext uri="{BB962C8B-B14F-4D97-AF65-F5344CB8AC3E}">
        <p14:creationId xmlns:p14="http://schemas.microsoft.com/office/powerpoint/2010/main" val="3373895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SP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dirty="0"/>
          </a:p>
        </p:txBody>
      </p:sp>
      <p:sp>
        <p:nvSpPr>
          <p:cNvPr id="3" name="Slide Number Placeholder 2"/>
          <p:cNvSpPr>
            <a:spLocks noGrp="1"/>
          </p:cNvSpPr>
          <p:nvPr>
            <p:ph type="sldNum" sz="quarter" idx="10"/>
          </p:nvPr>
        </p:nvSpPr>
        <p:spPr/>
        <p:txBody>
          <a:bodyPr/>
          <a:lstStyle/>
          <a:p>
            <a:fld id="{B6362DDE-5EFE-4D6A-AD62-664744385D96}" type="slidenum">
              <a:rPr lang="en-CA" smtClean="0">
                <a:solidFill>
                  <a:prstClr val="black"/>
                </a:solidFill>
              </a:rPr>
              <a:pPr/>
              <a:t>‹#›</a:t>
            </a:fld>
            <a:endParaRPr lang="en-CA">
              <a:solidFill>
                <a:prstClr val="black"/>
              </a:solidFill>
            </a:endParaRPr>
          </a:p>
        </p:txBody>
      </p:sp>
      <p:sp>
        <p:nvSpPr>
          <p:cNvPr id="6" name="Picture Placeholder 5"/>
          <p:cNvSpPr>
            <a:spLocks noGrp="1"/>
          </p:cNvSpPr>
          <p:nvPr>
            <p:ph type="pic" sz="quarter" idx="11"/>
          </p:nvPr>
        </p:nvSpPr>
        <p:spPr>
          <a:xfrm>
            <a:off x="5148064" y="1413322"/>
            <a:ext cx="3456186" cy="4392488"/>
          </a:xfrm>
          <a:noFill/>
          <a:ln>
            <a:solidFill>
              <a:srgbClr val="005FAA"/>
            </a:solidFill>
          </a:ln>
        </p:spPr>
        <p:txBody>
          <a:bodyPr/>
          <a:lstStyle>
            <a:lvl1pPr marL="87313" indent="-87313">
              <a:defRPr/>
            </a:lvl1pPr>
          </a:lstStyle>
          <a:p>
            <a:r>
              <a:rPr lang="en-US" dirty="0" smtClean="0"/>
              <a:t>Click icon to add picture</a:t>
            </a:r>
            <a:endParaRPr lang="en-CA" dirty="0"/>
          </a:p>
        </p:txBody>
      </p:sp>
      <p:sp>
        <p:nvSpPr>
          <p:cNvPr id="8" name="Text Placeholder 7"/>
          <p:cNvSpPr>
            <a:spLocks noGrp="1"/>
          </p:cNvSpPr>
          <p:nvPr>
            <p:ph type="body" sz="quarter" idx="12"/>
          </p:nvPr>
        </p:nvSpPr>
        <p:spPr>
          <a:xfrm>
            <a:off x="467544" y="1412776"/>
            <a:ext cx="4104456" cy="4392488"/>
          </a:xfrm>
        </p:spPr>
        <p:txBody>
          <a:bodyPr/>
          <a:lstStyle>
            <a:lvl1pPr marL="87313" indent="-87313">
              <a:buFont typeface="Arial" pitchFamily="34" charset="0"/>
              <a:buChar char="•"/>
              <a:tabLst/>
              <a:defRPr sz="2400" cap="all" baseline="0">
                <a:solidFill>
                  <a:schemeClr val="tx1">
                    <a:lumMod val="95000"/>
                    <a:lumOff val="5000"/>
                  </a:schemeClr>
                </a:solidFill>
              </a:defRPr>
            </a:lvl1pPr>
            <a:lvl2pPr marL="450850" indent="-276225">
              <a:buClr>
                <a:srgbClr val="005FAA"/>
              </a:buClr>
              <a:buFont typeface="Wingdings" pitchFamily="2" charset="2"/>
              <a:buChar char="§"/>
              <a:defRPr sz="2400"/>
            </a:lvl2pPr>
            <a:lvl3pPr marL="714375" indent="-176213">
              <a:buClr>
                <a:srgbClr val="005FAA"/>
              </a:buClr>
              <a:buFont typeface="Arial" pitchFamily="34" charset="0"/>
              <a:buChar char="•"/>
              <a:defRPr sz="2000"/>
            </a:lvl3pPr>
            <a:lvl4pPr>
              <a:buClr>
                <a:srgbClr val="005FAA"/>
              </a:buClr>
              <a:defRPr sz="1800"/>
            </a:lvl4pPr>
            <a:lvl5pPr>
              <a:buClr>
                <a:srgbClr val="005FAA"/>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a:p>
            <a:pPr lvl="0"/>
            <a:endParaRPr lang="en-US" dirty="0" smtClean="0"/>
          </a:p>
        </p:txBody>
      </p:sp>
    </p:spTree>
    <p:extLst>
      <p:ext uri="{BB962C8B-B14F-4D97-AF65-F5344CB8AC3E}">
        <p14:creationId xmlns:p14="http://schemas.microsoft.com/office/powerpoint/2010/main" val="572490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574" y="1187449"/>
            <a:ext cx="8452723" cy="4041752"/>
          </a:xfrm>
        </p:spPr>
        <p:txBody>
          <a:bodyPr/>
          <a:lstStyle>
            <a:lvl1pPr marL="233363" indent="-233363">
              <a:spcBef>
                <a:spcPts val="200"/>
              </a:spcBef>
              <a:buClrTx/>
              <a:buSzPct val="120000"/>
              <a:buFont typeface="Wingdings" pitchFamily="2" charset="2"/>
              <a:buChar char="§"/>
              <a:tabLst/>
              <a:defRPr lang="en-US" sz="1200" kern="1200" cap="none" baseline="0" dirty="0" smtClean="0">
                <a:solidFill>
                  <a:schemeClr val="tx1"/>
                </a:solidFill>
                <a:latin typeface="Corbel" pitchFamily="34" charset="0"/>
                <a:ea typeface="+mn-ea"/>
                <a:cs typeface="+mn-cs"/>
              </a:defRPr>
            </a:lvl1pPr>
            <a:lvl2pPr marL="457200" indent="-169863">
              <a:spcBef>
                <a:spcPts val="200"/>
              </a:spcBef>
              <a:buClr>
                <a:schemeClr val="tx1"/>
              </a:buClr>
              <a:buFont typeface="Arial" pitchFamily="34" charset="0"/>
              <a:buChar char="•"/>
              <a:tabLst/>
              <a:defRPr sz="1200" cap="none" baseline="0">
                <a:solidFill>
                  <a:schemeClr val="tx1"/>
                </a:solidFill>
              </a:defRPr>
            </a:lvl2pPr>
            <a:lvl3pPr marL="690563" indent="-180975">
              <a:spcBef>
                <a:spcPts val="200"/>
              </a:spcBef>
              <a:buClrTx/>
              <a:buSzPct val="90000"/>
              <a:buFont typeface="Arial" pitchFamily="34" charset="0"/>
              <a:buChar char="•"/>
              <a:defRPr sz="1200" cap="none" baseline="0">
                <a:solidFill>
                  <a:schemeClr val="tx1"/>
                </a:solidFill>
              </a:defRPr>
            </a:lvl3pPr>
            <a:lvl4pPr marL="1031875" indent="-234950">
              <a:spcBef>
                <a:spcPts val="200"/>
              </a:spcBef>
              <a:buClrTx/>
              <a:buFont typeface="Corbel" pitchFamily="34" charset="0"/>
              <a:buChar char="–"/>
              <a:defRPr sz="1200" cap="none" baseline="0">
                <a:solidFill>
                  <a:schemeClr val="tx1"/>
                </a:solidFill>
              </a:defRPr>
            </a:lvl4pPr>
            <a:lvl5pPr marL="1612900" indent="-228600">
              <a:buClr>
                <a:srgbClr val="FFDC00"/>
              </a:buClr>
              <a:buFont typeface="Arial" pitchFamily="34" charset="0"/>
              <a:buChar char="»"/>
              <a:defRPr sz="1800" cap="none" baseline="0">
                <a:solidFill>
                  <a:schemeClr val="tx1"/>
                </a:solidFill>
              </a:defRPr>
            </a:lvl5pPr>
            <a:lvl6pPr marL="2057400" indent="-228600">
              <a:buClr>
                <a:schemeClr val="accent6"/>
              </a:buClr>
              <a:buFont typeface="Calibri"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5"/>
          <p:cNvSpPr>
            <a:spLocks noGrp="1"/>
          </p:cNvSpPr>
          <p:nvPr>
            <p:ph type="sldNum" sz="quarter" idx="10"/>
          </p:nvPr>
        </p:nvSpPr>
        <p:spPr>
          <a:xfrm>
            <a:off x="3529013" y="6308725"/>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latin typeface="Calibri" pitchFamily="-109" charset="0"/>
                <a:ea typeface="ＭＳ Ｐゴシック" pitchFamily="-109" charset="-128"/>
              </a:defRPr>
            </a:lvl1pPr>
          </a:lstStyle>
          <a:p>
            <a:pPr>
              <a:defRPr/>
            </a:pPr>
            <a:fld id="{469B1FAA-A42C-4D04-A04D-5EE089DF91A5}" type="slidenum">
              <a:rPr lang="en-CA"/>
              <a:pPr>
                <a:defRPr/>
              </a:pPr>
              <a:t>‹#›</a:t>
            </a:fld>
            <a:endParaRPr lang="en-CA"/>
          </a:p>
        </p:txBody>
      </p:sp>
    </p:spTree>
    <p:extLst>
      <p:ext uri="{BB962C8B-B14F-4D97-AF65-F5344CB8AC3E}">
        <p14:creationId xmlns:p14="http://schemas.microsoft.com/office/powerpoint/2010/main" val="376081583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p>
            <a:fld id="{B6362DDE-5EFE-4D6A-AD62-664744385D96}" type="slidenum">
              <a:rPr lang="en-CA" smtClean="0">
                <a:solidFill>
                  <a:prstClr val="black"/>
                </a:solidFill>
              </a:rPr>
              <a:pPr/>
              <a:t>‹#›</a:t>
            </a:fld>
            <a:endParaRPr lang="en-CA">
              <a:solidFill>
                <a:prstClr val="black"/>
              </a:solidFill>
            </a:endParaRPr>
          </a:p>
        </p:txBody>
      </p:sp>
      <p:sp>
        <p:nvSpPr>
          <p:cNvPr id="7" name="Text Placeholder 6"/>
          <p:cNvSpPr>
            <a:spLocks noGrp="1"/>
          </p:cNvSpPr>
          <p:nvPr>
            <p:ph type="body" sz="quarter" idx="11"/>
          </p:nvPr>
        </p:nvSpPr>
        <p:spPr>
          <a:xfrm>
            <a:off x="468313" y="1412776"/>
            <a:ext cx="8280400" cy="4320480"/>
          </a:xfrm>
        </p:spPr>
        <p:txBody>
          <a:bodyPr/>
          <a:lstStyle>
            <a:lvl1pPr>
              <a:defRPr sz="2400" cap="all" baseline="0">
                <a:solidFill>
                  <a:schemeClr val="bg1">
                    <a:lumMod val="50000"/>
                  </a:schemeClr>
                </a:solidFill>
              </a:defRPr>
            </a:lvl1pPr>
            <a:lvl2pPr marL="450850" indent="-263525">
              <a:buClr>
                <a:srgbClr val="005FAA"/>
              </a:buClr>
              <a:buFont typeface="Wingdings" pitchFamily="2" charset="2"/>
              <a:buChar char="§"/>
              <a:defRPr sz="2800" baseline="0">
                <a:solidFill>
                  <a:schemeClr val="tx1"/>
                </a:solidFill>
              </a:defRPr>
            </a:lvl2pPr>
            <a:lvl3pPr marL="717550" indent="-228600">
              <a:buFont typeface="Arial" pitchFamily="34" charset="0"/>
              <a:buChar char="•"/>
              <a:defRPr sz="2400" baseline="0">
                <a:solidFill>
                  <a:schemeClr val="tx1"/>
                </a:solidFill>
              </a:defRPr>
            </a:lvl3pPr>
            <a:lvl4pPr>
              <a:buFont typeface="Corbel" pitchFamily="34" charset="0"/>
              <a:buChar char="–"/>
              <a:defRPr lang="en-US" sz="2000" baseline="0" dirty="0" smtClean="0">
                <a:solidFill>
                  <a:schemeClr val="tx1"/>
                </a:solidFill>
              </a:defRPr>
            </a:lvl4pPr>
            <a:lvl5pPr>
              <a:buFont typeface="Arial" pitchFamily="34" charset="0"/>
              <a:buChar char="»"/>
              <a:defRPr sz="1600" baseline="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a:p>
            <a:pPr lvl="0"/>
            <a:endParaRPr lang="en-CA" dirty="0"/>
          </a:p>
        </p:txBody>
      </p:sp>
    </p:spTree>
    <p:extLst>
      <p:ext uri="{BB962C8B-B14F-4D97-AF65-F5344CB8AC3E}">
        <p14:creationId xmlns:p14="http://schemas.microsoft.com/office/powerpoint/2010/main" val="40367561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468064" y="1412776"/>
            <a:ext cx="8280400" cy="4320480"/>
          </a:xfrm>
        </p:spPr>
        <p:txBody>
          <a:bodyPr rtlCol="0"/>
          <a:lstStyle/>
          <a:p>
            <a:pPr lvl="0"/>
            <a:r>
              <a:rPr lang="en-US" noProof="0" smtClean="0"/>
              <a:t>Click icon to add chart</a:t>
            </a:r>
            <a:endParaRPr lang="en-CA" noProof="0" dirty="0"/>
          </a:p>
        </p:txBody>
      </p:sp>
      <p:sp>
        <p:nvSpPr>
          <p:cNvPr id="5" name="Title Placeholder 1"/>
          <p:cNvSpPr>
            <a:spLocks noGrp="1"/>
          </p:cNvSpPr>
          <p:nvPr>
            <p:ph type="title"/>
          </p:nvPr>
        </p:nvSpPr>
        <p:spPr>
          <a:xfrm>
            <a:off x="755576" y="44624"/>
            <a:ext cx="7931224" cy="980728"/>
          </a:xfrm>
          <a:prstGeom prst="rect">
            <a:avLst/>
          </a:prstGeom>
        </p:spPr>
        <p:txBody>
          <a:bodyPr rtlCol="0">
            <a:normAutofit/>
          </a:bodyPr>
          <a:lstStyle/>
          <a:p>
            <a:r>
              <a:rPr lang="en-US" smtClean="0"/>
              <a:t>Click to edit Master title style</a:t>
            </a:r>
            <a:endParaRPr lang="en-CA" dirty="0"/>
          </a:p>
        </p:txBody>
      </p:sp>
    </p:spTree>
    <p:extLst>
      <p:ext uri="{BB962C8B-B14F-4D97-AF65-F5344CB8AC3E}">
        <p14:creationId xmlns:p14="http://schemas.microsoft.com/office/powerpoint/2010/main" val="142855249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5" name="Table Placeholder 4"/>
          <p:cNvSpPr>
            <a:spLocks noGrp="1"/>
          </p:cNvSpPr>
          <p:nvPr>
            <p:ph type="tbl" sz="quarter" idx="11"/>
          </p:nvPr>
        </p:nvSpPr>
        <p:spPr>
          <a:xfrm>
            <a:off x="468313" y="1412776"/>
            <a:ext cx="8280400" cy="3960440"/>
          </a:xfrm>
        </p:spPr>
        <p:txBody>
          <a:bodyPr rtlCol="0"/>
          <a:lstStyle/>
          <a:p>
            <a:pPr lvl="0"/>
            <a:r>
              <a:rPr lang="en-US" noProof="0" smtClean="0"/>
              <a:t>Click icon to add table</a:t>
            </a:r>
            <a:endParaRPr lang="en-CA" noProof="0" dirty="0"/>
          </a:p>
        </p:txBody>
      </p:sp>
    </p:spTree>
    <p:extLst>
      <p:ext uri="{BB962C8B-B14F-4D97-AF65-F5344CB8AC3E}">
        <p14:creationId xmlns:p14="http://schemas.microsoft.com/office/powerpoint/2010/main" val="308244948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SP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dirty="0"/>
          </a:p>
        </p:txBody>
      </p:sp>
      <p:sp>
        <p:nvSpPr>
          <p:cNvPr id="6" name="Picture Placeholder 5"/>
          <p:cNvSpPr>
            <a:spLocks noGrp="1"/>
          </p:cNvSpPr>
          <p:nvPr>
            <p:ph type="pic" sz="quarter" idx="11"/>
          </p:nvPr>
        </p:nvSpPr>
        <p:spPr>
          <a:xfrm>
            <a:off x="5148064" y="1413322"/>
            <a:ext cx="3456186" cy="4392488"/>
          </a:xfrm>
          <a:noFill/>
          <a:ln>
            <a:solidFill>
              <a:srgbClr val="005FAA"/>
            </a:solidFill>
          </a:ln>
        </p:spPr>
        <p:txBody>
          <a:bodyPr rtlCol="0"/>
          <a:lstStyle>
            <a:lvl1pPr marL="87313" indent="-87313">
              <a:defRPr/>
            </a:lvl1pPr>
          </a:lstStyle>
          <a:p>
            <a:pPr lvl="0"/>
            <a:r>
              <a:rPr lang="en-US" noProof="0" smtClean="0"/>
              <a:t>Click icon to add picture</a:t>
            </a:r>
            <a:endParaRPr lang="en-CA" noProof="0" dirty="0"/>
          </a:p>
        </p:txBody>
      </p:sp>
      <p:sp>
        <p:nvSpPr>
          <p:cNvPr id="8" name="Text Placeholder 7"/>
          <p:cNvSpPr>
            <a:spLocks noGrp="1"/>
          </p:cNvSpPr>
          <p:nvPr>
            <p:ph type="body" sz="quarter" idx="12"/>
          </p:nvPr>
        </p:nvSpPr>
        <p:spPr>
          <a:xfrm>
            <a:off x="467544" y="1412776"/>
            <a:ext cx="4104456" cy="4392488"/>
          </a:xfrm>
        </p:spPr>
        <p:txBody>
          <a:bodyPr/>
          <a:lstStyle>
            <a:lvl1pPr marL="87313" indent="-87313">
              <a:buFont typeface="Arial" pitchFamily="34" charset="0"/>
              <a:buChar char="•"/>
              <a:tabLst/>
              <a:defRPr sz="2400" cap="all" baseline="0">
                <a:solidFill>
                  <a:schemeClr val="bg1">
                    <a:lumMod val="50000"/>
                  </a:schemeClr>
                </a:solidFill>
              </a:defRPr>
            </a:lvl1pPr>
            <a:lvl2pPr marL="450850" indent="-276225">
              <a:buClr>
                <a:srgbClr val="005FAA"/>
              </a:buClr>
              <a:buFont typeface="Wingdings" pitchFamily="2" charset="2"/>
              <a:buChar char="§"/>
              <a:defRPr sz="2400"/>
            </a:lvl2pPr>
            <a:lvl3pPr marL="714375" indent="-176213">
              <a:buClr>
                <a:srgbClr val="005FAA"/>
              </a:buClr>
              <a:buFont typeface="Arial" pitchFamily="34" charset="0"/>
              <a:buChar char="•"/>
              <a:defRPr sz="2000"/>
            </a:lvl3pPr>
            <a:lvl4pPr>
              <a:buClr>
                <a:srgbClr val="005FAA"/>
              </a:buClr>
              <a:defRPr sz="1800"/>
            </a:lvl4pPr>
            <a:lvl5pPr>
              <a:buClr>
                <a:srgbClr val="005FAA"/>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6884798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dirty="0"/>
          </a:p>
        </p:txBody>
      </p:sp>
      <p:sp>
        <p:nvSpPr>
          <p:cNvPr id="7" name="Text Placeholder 6"/>
          <p:cNvSpPr>
            <a:spLocks noGrp="1"/>
          </p:cNvSpPr>
          <p:nvPr>
            <p:ph type="body" sz="quarter" idx="11"/>
          </p:nvPr>
        </p:nvSpPr>
        <p:spPr>
          <a:xfrm>
            <a:off x="468313" y="1412776"/>
            <a:ext cx="8280400" cy="4320480"/>
          </a:xfrm>
        </p:spPr>
        <p:txBody>
          <a:bodyPr/>
          <a:lstStyle>
            <a:lvl1pPr>
              <a:defRPr sz="2400" cap="all" baseline="0">
                <a:solidFill>
                  <a:schemeClr val="bg1">
                    <a:lumMod val="50000"/>
                  </a:schemeClr>
                </a:solidFill>
              </a:defRPr>
            </a:lvl1pPr>
            <a:lvl2pPr marL="450850" indent="-263525">
              <a:buClr>
                <a:schemeClr val="accent6"/>
              </a:buClr>
              <a:buFont typeface="Wingdings" pitchFamily="2" charset="2"/>
              <a:buChar char="§"/>
              <a:defRPr sz="2800"/>
            </a:lvl2pPr>
            <a:lvl3pPr marL="717550" indent="-228600">
              <a:buFont typeface="Arial" pitchFamily="34" charset="0"/>
              <a:buChar char="•"/>
              <a:defRPr sz="2400"/>
            </a:lvl3pPr>
            <a:lvl4pPr>
              <a:buFont typeface="Corbel" pitchFamily="34" charset="0"/>
              <a:buChar char="–"/>
              <a:defRPr lang="en-US" sz="2000" dirty="0" smtClean="0"/>
            </a:lvl4pPr>
            <a:lvl5pPr>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333998049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370013" y="1827213"/>
            <a:ext cx="7313612" cy="4114800"/>
          </a:xfrm>
        </p:spPr>
        <p:txBody>
          <a:bodyPr rtlCol="0"/>
          <a:lstStyle/>
          <a:p>
            <a:pPr lvl="0"/>
            <a:r>
              <a:rPr lang="en-US" noProof="0" smtClean="0"/>
              <a:t>Click icon to add SmartArt graphic</a:t>
            </a:r>
            <a:endParaRPr lang="en-US" noProof="0"/>
          </a:p>
        </p:txBody>
      </p:sp>
      <p:sp>
        <p:nvSpPr>
          <p:cNvPr id="4" name="Footer Placeholder 4"/>
          <p:cNvSpPr>
            <a:spLocks noGrp="1"/>
          </p:cNvSpPr>
          <p:nvPr>
            <p:ph type="ftr" sz="quarter" idx="10"/>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defRPr>
            </a:lvl1pPr>
          </a:lstStyle>
          <a:p>
            <a:pPr>
              <a:defRPr/>
            </a:pPr>
            <a:endParaRPr lang="en-US"/>
          </a:p>
        </p:txBody>
      </p:sp>
      <p:sp>
        <p:nvSpPr>
          <p:cNvPr id="5" name="Slide Number Placeholder 5"/>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defRPr>
            </a:lvl1pPr>
          </a:lstStyle>
          <a:p>
            <a:pPr>
              <a:defRPr/>
            </a:pPr>
            <a:fld id="{EF550E03-63FD-4B51-9C5C-60AB8744072E}" type="slidenum">
              <a:rPr lang="en-US"/>
              <a:pPr>
                <a:defRPr/>
              </a:pPr>
              <a:t>‹#›</a:t>
            </a:fld>
            <a:endParaRPr lang="en-US"/>
          </a:p>
        </p:txBody>
      </p:sp>
    </p:spTree>
    <p:extLst>
      <p:ext uri="{BB962C8B-B14F-4D97-AF65-F5344CB8AC3E}">
        <p14:creationId xmlns:p14="http://schemas.microsoft.com/office/powerpoint/2010/main" val="180097959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descr="backgroun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Emera-logo-CMYK wGrad.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8" y="908050"/>
            <a:ext cx="407035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2651125" y="3284538"/>
            <a:ext cx="6492875" cy="0"/>
          </a:xfrm>
          <a:prstGeom prst="line">
            <a:avLst/>
          </a:prstGeom>
          <a:ln w="12700"/>
        </p:spPr>
        <p:style>
          <a:lnRef idx="1">
            <a:schemeClr val="accent2"/>
          </a:lnRef>
          <a:fillRef idx="0">
            <a:schemeClr val="accent2"/>
          </a:fillRef>
          <a:effectRef idx="0">
            <a:schemeClr val="accent2"/>
          </a:effectRef>
          <a:fontRef idx="minor">
            <a:schemeClr val="tx1"/>
          </a:fontRef>
        </p:style>
      </p:cxnSp>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4213" y="4311650"/>
            <a:ext cx="211296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ttp://www.blpc.com.bb/images/BL&amp;PUPDATEDLOGO.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01950" y="4314825"/>
            <a:ext cx="19939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219700" y="4314825"/>
            <a:ext cx="9747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804025" y="4217988"/>
            <a:ext cx="1300163"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5580063" y="6011863"/>
            <a:ext cx="3168650" cy="358775"/>
          </a:xfrm>
          <a:prstGeom prst="rect">
            <a:avLst/>
          </a:prstGeom>
          <a:solidFill>
            <a:srgbClr val="005F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2555776" y="2780928"/>
            <a:ext cx="5256584" cy="432048"/>
          </a:xfrm>
        </p:spPr>
        <p:txBody>
          <a:bodyPr anchor="ctr"/>
          <a:lstStyle>
            <a:lvl1pPr marL="0" indent="0" algn="l">
              <a:buNone/>
              <a:defRPr sz="2400" cap="all" baseline="0">
                <a:solidFill>
                  <a:srgbClr val="005F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extLst>
      <p:ext uri="{BB962C8B-B14F-4D97-AF65-F5344CB8AC3E}">
        <p14:creationId xmlns:p14="http://schemas.microsoft.com/office/powerpoint/2010/main" val="237077391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5949950"/>
            <a:ext cx="1908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36574" y="1187449"/>
            <a:ext cx="8452723" cy="4752528"/>
          </a:xfrm>
        </p:spPr>
        <p:txBody>
          <a:bodyPr/>
          <a:lstStyle>
            <a:lvl1pPr marL="233363" indent="-233363">
              <a:spcBef>
                <a:spcPts val="200"/>
              </a:spcBef>
              <a:buClrTx/>
              <a:buSzPct val="120000"/>
              <a:buFont typeface="Wingdings" pitchFamily="2" charset="2"/>
              <a:buChar char="§"/>
              <a:tabLst/>
              <a:defRPr lang="en-US" sz="1200" kern="1200" cap="none" baseline="0" dirty="0" smtClean="0">
                <a:solidFill>
                  <a:schemeClr val="tx1"/>
                </a:solidFill>
                <a:latin typeface="Corbel" pitchFamily="34" charset="0"/>
                <a:ea typeface="+mn-ea"/>
                <a:cs typeface="+mn-cs"/>
              </a:defRPr>
            </a:lvl1pPr>
            <a:lvl2pPr marL="457200" indent="-169863">
              <a:spcBef>
                <a:spcPts val="200"/>
              </a:spcBef>
              <a:buClr>
                <a:schemeClr val="tx1"/>
              </a:buClr>
              <a:buFont typeface="Arial" pitchFamily="34" charset="0"/>
              <a:buChar char="•"/>
              <a:tabLst/>
              <a:defRPr sz="1200" cap="none" baseline="0">
                <a:solidFill>
                  <a:schemeClr val="tx1"/>
                </a:solidFill>
              </a:defRPr>
            </a:lvl2pPr>
            <a:lvl3pPr marL="690563" indent="-180975">
              <a:spcBef>
                <a:spcPts val="200"/>
              </a:spcBef>
              <a:buClrTx/>
              <a:buSzPct val="90000"/>
              <a:buFont typeface="Arial" pitchFamily="34" charset="0"/>
              <a:buChar char="•"/>
              <a:defRPr sz="1200" cap="none" baseline="0">
                <a:solidFill>
                  <a:schemeClr val="tx1"/>
                </a:solidFill>
              </a:defRPr>
            </a:lvl3pPr>
            <a:lvl4pPr marL="1031875" indent="-234950">
              <a:spcBef>
                <a:spcPts val="200"/>
              </a:spcBef>
              <a:buClrTx/>
              <a:buFont typeface="Corbel" pitchFamily="34" charset="0"/>
              <a:buChar char="–"/>
              <a:defRPr sz="1200" cap="none" baseline="0">
                <a:solidFill>
                  <a:schemeClr val="tx1"/>
                </a:solidFill>
              </a:defRPr>
            </a:lvl4pPr>
            <a:lvl5pPr marL="1612900" indent="-228600">
              <a:buClr>
                <a:srgbClr val="FFDC00"/>
              </a:buClr>
              <a:buFont typeface="Arial" pitchFamily="34" charset="0"/>
              <a:buChar char="»"/>
              <a:defRPr sz="1800" cap="none" baseline="0">
                <a:solidFill>
                  <a:schemeClr val="tx1"/>
                </a:solidFill>
              </a:defRPr>
            </a:lvl5pPr>
            <a:lvl6pPr marL="2057400" indent="-228600">
              <a:buClr>
                <a:schemeClr val="accent6"/>
              </a:buClr>
              <a:buFont typeface="Calibri" pitchFamily="34" charset="0"/>
              <a:buChar char="»"/>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en-CA" dirty="0"/>
          </a:p>
        </p:txBody>
      </p:sp>
      <p:sp>
        <p:nvSpPr>
          <p:cNvPr id="5" name="Title Placeholder 1"/>
          <p:cNvSpPr>
            <a:spLocks noGrp="1"/>
          </p:cNvSpPr>
          <p:nvPr>
            <p:ph type="title"/>
          </p:nvPr>
        </p:nvSpPr>
        <p:spPr>
          <a:xfrm>
            <a:off x="755576" y="44624"/>
            <a:ext cx="8064896" cy="980728"/>
          </a:xfrm>
          <a:prstGeom prst="rect">
            <a:avLst/>
          </a:prstGeom>
        </p:spPr>
        <p:txBody>
          <a:bodyPr rtlCol="0">
            <a:normAutofit/>
          </a:bodyPr>
          <a:lstStyle>
            <a:lvl1pPr>
              <a:defRPr sz="3200"/>
            </a:lvl1pPr>
          </a:lstStyle>
          <a:p>
            <a:r>
              <a:rPr lang="en-US" dirty="0" smtClean="0"/>
              <a:t>Click to edit Master title style</a:t>
            </a:r>
            <a:endParaRPr lang="en-CA" dirty="0"/>
          </a:p>
        </p:txBody>
      </p:sp>
      <p:sp>
        <p:nvSpPr>
          <p:cNvPr id="6" name="Slide Number Placeholder 5"/>
          <p:cNvSpPr>
            <a:spLocks noGrp="1"/>
          </p:cNvSpPr>
          <p:nvPr>
            <p:ph type="sldNum" sz="quarter" idx="10"/>
          </p:nvPr>
        </p:nvSpPr>
        <p:spPr>
          <a:xfrm>
            <a:off x="3529013" y="6308725"/>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prstClr val="black"/>
                </a:solidFill>
                <a:latin typeface="Calibri" pitchFamily="-109" charset="0"/>
                <a:ea typeface="ＭＳ Ｐゴシック" pitchFamily="-109" charset="-128"/>
              </a:defRPr>
            </a:lvl1pPr>
          </a:lstStyle>
          <a:p>
            <a:pPr>
              <a:defRPr/>
            </a:pPr>
            <a:fld id="{8D342D6F-8F4C-4F3F-A0DF-1C246917D182}" type="slidenum">
              <a:rPr lang="en-CA"/>
              <a:pPr>
                <a:defRPr/>
              </a:pPr>
              <a:t>‹#›</a:t>
            </a:fld>
            <a:endParaRPr lang="en-CA"/>
          </a:p>
        </p:txBody>
      </p:sp>
    </p:spTree>
    <p:extLst>
      <p:ext uri="{BB962C8B-B14F-4D97-AF65-F5344CB8AC3E}">
        <p14:creationId xmlns:p14="http://schemas.microsoft.com/office/powerpoint/2010/main" val="156039763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7.png"/><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55650" y="44450"/>
            <a:ext cx="79311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 name="Text Placeholder 2"/>
          <p:cNvSpPr>
            <a:spLocks noGrp="1"/>
          </p:cNvSpPr>
          <p:nvPr>
            <p:ph type="body" idx="1"/>
          </p:nvPr>
        </p:nvSpPr>
        <p:spPr>
          <a:xfrm>
            <a:off x="457200" y="1412875"/>
            <a:ext cx="8229600" cy="4525963"/>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smtClean="0"/>
          </a:p>
        </p:txBody>
      </p:sp>
      <p:sp>
        <p:nvSpPr>
          <p:cNvPr id="10" name="Rectangle 9"/>
          <p:cNvSpPr/>
          <p:nvPr/>
        </p:nvSpPr>
        <p:spPr>
          <a:xfrm>
            <a:off x="457200" y="0"/>
            <a:ext cx="153988" cy="1052513"/>
          </a:xfrm>
          <a:prstGeom prst="rect">
            <a:avLst/>
          </a:prstGeom>
          <a:solidFill>
            <a:srgbClr val="005FAA">
              <a:alpha val="94902"/>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rgbClr val="595959"/>
              </a:solidFill>
              <a:ea typeface="ＭＳ Ｐゴシック" pitchFamily="-109" charset="-128"/>
            </a:endParaRPr>
          </a:p>
        </p:txBody>
      </p:sp>
      <p:cxnSp>
        <p:nvCxnSpPr>
          <p:cNvPr id="13" name="Straight Connector 12"/>
          <p:cNvCxnSpPr/>
          <p:nvPr/>
        </p:nvCxnSpPr>
        <p:spPr>
          <a:xfrm>
            <a:off x="468313" y="6021388"/>
            <a:ext cx="8207375" cy="0"/>
          </a:xfrm>
          <a:prstGeom prst="line">
            <a:avLst/>
          </a:prstGeom>
          <a:ln w="9525" cap="rnd">
            <a:solidFill>
              <a:srgbClr val="005FAA"/>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10" descr="NSPower-logo-blu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40575" y="6165850"/>
            <a:ext cx="1470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1"/>
          <p:cNvSpPr txBox="1">
            <a:spLocks noChangeArrowheads="1"/>
          </p:cNvSpPr>
          <p:nvPr/>
        </p:nvSpPr>
        <p:spPr bwMode="auto">
          <a:xfrm>
            <a:off x="1447800" y="6165850"/>
            <a:ext cx="240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b="1" i="1" dirty="0" smtClean="0">
                <a:solidFill>
                  <a:srgbClr val="00477F"/>
                </a:solidFill>
              </a:rPr>
              <a:t>Emera Caribbean</a:t>
            </a:r>
          </a:p>
        </p:txBody>
      </p:sp>
    </p:spTree>
  </p:cSld>
  <p:clrMap bg1="lt1" tx1="dk1" bg2="lt2" tx2="dk2" accent1="accent1" accent2="accent2" accent3="accent3" accent4="accent4" accent5="accent5" accent6="accent6" hlink="hlink" folHlink="folHlink"/>
  <p:sldLayoutIdLst>
    <p:sldLayoutId id="2147484206" r:id="rId1"/>
    <p:sldLayoutId id="2147484207" r:id="rId2"/>
    <p:sldLayoutId id="2147484202" r:id="rId3"/>
    <p:sldLayoutId id="2147484203" r:id="rId4"/>
    <p:sldLayoutId id="2147484204" r:id="rId5"/>
    <p:sldLayoutId id="2147484205" r:id="rId6"/>
    <p:sldLayoutId id="2147484226" r:id="rId7"/>
  </p:sldLayoutIdLst>
  <p:transition spd="slow">
    <p:push dir="u"/>
  </p:transition>
  <p:timing>
    <p:tnLst>
      <p:par>
        <p:cTn id="1" dur="indefinite" restart="never" nodeType="tmRoot"/>
      </p:par>
    </p:tnLst>
  </p:timing>
  <p:hf hdr="0" ftr="0" dt="0"/>
  <p:txStyles>
    <p:titleStyle>
      <a:lvl1pPr algn="l" rtl="0" eaLnBrk="1" fontAlgn="base" hangingPunct="1">
        <a:spcBef>
          <a:spcPct val="0"/>
        </a:spcBef>
        <a:spcAft>
          <a:spcPct val="0"/>
        </a:spcAft>
        <a:defRPr lang="en-US" sz="4000" kern="1200">
          <a:solidFill>
            <a:srgbClr val="005FAA"/>
          </a:solidFill>
          <a:latin typeface="Corbel" pitchFamily="34" charset="0"/>
          <a:ea typeface="ＭＳ Ｐゴシック" pitchFamily="-109" charset="-128"/>
          <a:cs typeface="+mj-cs"/>
        </a:defRPr>
      </a:lvl1pPr>
      <a:lvl2pPr algn="l" rtl="0" eaLnBrk="1" fontAlgn="base" hangingPunct="1">
        <a:spcBef>
          <a:spcPct val="0"/>
        </a:spcBef>
        <a:spcAft>
          <a:spcPct val="0"/>
        </a:spcAft>
        <a:defRPr sz="4000">
          <a:solidFill>
            <a:srgbClr val="005FAA"/>
          </a:solidFill>
          <a:latin typeface="Corbel" pitchFamily="-109" charset="0"/>
          <a:ea typeface="ＭＳ Ｐゴシック" pitchFamily="-109" charset="-128"/>
        </a:defRPr>
      </a:lvl2pPr>
      <a:lvl3pPr algn="l" rtl="0" eaLnBrk="1" fontAlgn="base" hangingPunct="1">
        <a:spcBef>
          <a:spcPct val="0"/>
        </a:spcBef>
        <a:spcAft>
          <a:spcPct val="0"/>
        </a:spcAft>
        <a:defRPr sz="4000">
          <a:solidFill>
            <a:srgbClr val="005FAA"/>
          </a:solidFill>
          <a:latin typeface="Corbel" pitchFamily="-109" charset="0"/>
          <a:ea typeface="ＭＳ Ｐゴシック" pitchFamily="-109" charset="-128"/>
        </a:defRPr>
      </a:lvl3pPr>
      <a:lvl4pPr algn="l" rtl="0" eaLnBrk="1" fontAlgn="base" hangingPunct="1">
        <a:spcBef>
          <a:spcPct val="0"/>
        </a:spcBef>
        <a:spcAft>
          <a:spcPct val="0"/>
        </a:spcAft>
        <a:defRPr sz="4000">
          <a:solidFill>
            <a:srgbClr val="005FAA"/>
          </a:solidFill>
          <a:latin typeface="Corbel" pitchFamily="-109" charset="0"/>
          <a:ea typeface="ＭＳ Ｐゴシック" pitchFamily="-109" charset="-128"/>
        </a:defRPr>
      </a:lvl4pPr>
      <a:lvl5pPr algn="l" rtl="0" eaLnBrk="1" fontAlgn="base" hangingPunct="1">
        <a:spcBef>
          <a:spcPct val="0"/>
        </a:spcBef>
        <a:spcAft>
          <a:spcPct val="0"/>
        </a:spcAft>
        <a:defRPr sz="4000">
          <a:solidFill>
            <a:srgbClr val="005FAA"/>
          </a:solidFill>
          <a:latin typeface="Corbel" pitchFamily="-109" charset="0"/>
          <a:ea typeface="ＭＳ Ｐゴシック" pitchFamily="-109" charset="-128"/>
        </a:defRPr>
      </a:lvl5pPr>
      <a:lvl6pPr marL="457200" algn="l" rtl="0" eaLnBrk="1" fontAlgn="base" hangingPunct="1">
        <a:spcBef>
          <a:spcPct val="0"/>
        </a:spcBef>
        <a:spcAft>
          <a:spcPct val="0"/>
        </a:spcAft>
        <a:defRPr sz="4000">
          <a:solidFill>
            <a:srgbClr val="005FAA"/>
          </a:solidFill>
          <a:latin typeface="Corbel" pitchFamily="-109" charset="0"/>
        </a:defRPr>
      </a:lvl6pPr>
      <a:lvl7pPr marL="914400" algn="l" rtl="0" eaLnBrk="1" fontAlgn="base" hangingPunct="1">
        <a:spcBef>
          <a:spcPct val="0"/>
        </a:spcBef>
        <a:spcAft>
          <a:spcPct val="0"/>
        </a:spcAft>
        <a:defRPr sz="4000">
          <a:solidFill>
            <a:srgbClr val="005FAA"/>
          </a:solidFill>
          <a:latin typeface="Corbel" pitchFamily="-109" charset="0"/>
        </a:defRPr>
      </a:lvl7pPr>
      <a:lvl8pPr marL="1371600" algn="l" rtl="0" eaLnBrk="1" fontAlgn="base" hangingPunct="1">
        <a:spcBef>
          <a:spcPct val="0"/>
        </a:spcBef>
        <a:spcAft>
          <a:spcPct val="0"/>
        </a:spcAft>
        <a:defRPr sz="4000">
          <a:solidFill>
            <a:srgbClr val="005FAA"/>
          </a:solidFill>
          <a:latin typeface="Corbel" pitchFamily="-109" charset="0"/>
        </a:defRPr>
      </a:lvl8pPr>
      <a:lvl9pPr marL="1828800" algn="l" rtl="0" eaLnBrk="1" fontAlgn="base" hangingPunct="1">
        <a:spcBef>
          <a:spcPct val="0"/>
        </a:spcBef>
        <a:spcAft>
          <a:spcPct val="0"/>
        </a:spcAft>
        <a:defRPr sz="4000">
          <a:solidFill>
            <a:srgbClr val="005FAA"/>
          </a:solidFill>
          <a:latin typeface="Corbel" pitchFamily="-109" charset="0"/>
        </a:defRPr>
      </a:lvl9pPr>
    </p:titleStyle>
    <p:bodyStyle>
      <a:lvl1pPr marL="342900" indent="-342900" algn="l" rtl="0" eaLnBrk="1" fontAlgn="base" hangingPunct="1">
        <a:spcBef>
          <a:spcPct val="20000"/>
        </a:spcBef>
        <a:spcAft>
          <a:spcPct val="0"/>
        </a:spcAft>
        <a:buClr>
          <a:schemeClr val="bg1"/>
        </a:buClr>
        <a:buFont typeface="Arial" pitchFamily="34" charset="0"/>
        <a:buChar char="•"/>
        <a:defRPr sz="2400" kern="1200" cap="all">
          <a:solidFill>
            <a:srgbClr val="7F7F7F"/>
          </a:solidFill>
          <a:latin typeface="Corbel" pitchFamily="34" charset="0"/>
          <a:ea typeface="ＭＳ Ｐゴシック" pitchFamily="-109" charset="-128"/>
          <a:cs typeface="+mn-cs"/>
        </a:defRPr>
      </a:lvl1pPr>
      <a:lvl2pPr marL="742950" indent="-285750" algn="l" rtl="0" eaLnBrk="1" fontAlgn="base" hangingPunct="1">
        <a:spcBef>
          <a:spcPct val="20000"/>
        </a:spcBef>
        <a:spcAft>
          <a:spcPct val="0"/>
        </a:spcAft>
        <a:buClr>
          <a:srgbClr val="FF9900"/>
        </a:buClr>
        <a:buFont typeface="Wingdings" pitchFamily="2" charset="2"/>
        <a:buChar char="§"/>
        <a:defRPr sz="2800" kern="1200">
          <a:solidFill>
            <a:schemeClr val="tx1"/>
          </a:solidFill>
          <a:latin typeface="Corbel" pitchFamily="34" charset="0"/>
          <a:ea typeface="ＭＳ Ｐゴシック" pitchFamily="-109" charset="-128"/>
          <a:cs typeface="+mn-cs"/>
        </a:defRPr>
      </a:lvl2pPr>
      <a:lvl3pPr marL="627063" indent="-263525" algn="l" rtl="0" eaLnBrk="1" fontAlgn="base" hangingPunct="1">
        <a:spcBef>
          <a:spcPct val="20000"/>
        </a:spcBef>
        <a:spcAft>
          <a:spcPct val="0"/>
        </a:spcAft>
        <a:buClr>
          <a:srgbClr val="FFDC00"/>
        </a:buClr>
        <a:buFont typeface="Wingdings" pitchFamily="2" charset="2"/>
        <a:buChar char="§"/>
        <a:defRPr sz="2800" kern="1200">
          <a:solidFill>
            <a:schemeClr val="tx1"/>
          </a:solidFill>
          <a:latin typeface="Corbel" pitchFamily="34" charset="0"/>
          <a:ea typeface="ＭＳ Ｐゴシック" pitchFamily="-109" charset="-128"/>
          <a:cs typeface="+mn-cs"/>
        </a:defRPr>
      </a:lvl3pPr>
      <a:lvl4pPr marL="1165225" indent="-263525" algn="l" rtl="0" eaLnBrk="1" fontAlgn="base" hangingPunct="1">
        <a:spcBef>
          <a:spcPct val="20000"/>
        </a:spcBef>
        <a:spcAft>
          <a:spcPct val="0"/>
        </a:spcAft>
        <a:buClr>
          <a:srgbClr val="FFDC00"/>
        </a:buClr>
        <a:buFont typeface="Arial" pitchFamily="34" charset="0"/>
        <a:buChar char="•"/>
        <a:defRPr sz="2400" kern="1200">
          <a:solidFill>
            <a:schemeClr val="tx1"/>
          </a:solidFill>
          <a:latin typeface="Corbel" pitchFamily="34" charset="0"/>
          <a:ea typeface="ＭＳ Ｐゴシック" pitchFamily="-109" charset="-128"/>
          <a:cs typeface="+mn-cs"/>
        </a:defRPr>
      </a:lvl4pPr>
      <a:lvl5pPr marL="1706563" indent="-228600" algn="l" rtl="0" eaLnBrk="1" fontAlgn="base" hangingPunct="1">
        <a:spcBef>
          <a:spcPct val="20000"/>
        </a:spcBef>
        <a:spcAft>
          <a:spcPct val="0"/>
        </a:spcAft>
        <a:buClr>
          <a:srgbClr val="FFDC00"/>
        </a:buClr>
        <a:buFont typeface="Corbel" pitchFamily="34" charset="0"/>
        <a:buChar char="–"/>
        <a:defRPr sz="2000" kern="1200">
          <a:solidFill>
            <a:schemeClr val="tx1"/>
          </a:solidFill>
          <a:latin typeface="Corbel" pitchFamily="34" charset="0"/>
          <a:ea typeface="ＭＳ Ｐゴシック" pitchFamily="-109" charset="-128"/>
          <a:cs typeface="+mn-cs"/>
        </a:defRPr>
      </a:lvl5pPr>
      <a:lvl6pPr marL="2241550" indent="-261938" algn="l" defTabSz="914400" rtl="0" eaLnBrk="1" latinLnBrk="0" hangingPunct="1">
        <a:spcBef>
          <a:spcPct val="20000"/>
        </a:spcBef>
        <a:buClr>
          <a:srgbClr val="FFDC00"/>
        </a:buClr>
        <a:buFont typeface="Arial" pitchFamily="34" charset="0"/>
        <a:buChar char="»"/>
        <a:defRPr sz="1600" kern="1200">
          <a:solidFill>
            <a:schemeClr val="tx1"/>
          </a:solidFill>
          <a:latin typeface="Corbe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55650" y="44450"/>
            <a:ext cx="79311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 name="Text Placeholder 2"/>
          <p:cNvSpPr>
            <a:spLocks noGrp="1"/>
          </p:cNvSpPr>
          <p:nvPr>
            <p:ph type="body" idx="1"/>
          </p:nvPr>
        </p:nvSpPr>
        <p:spPr>
          <a:xfrm>
            <a:off x="457200" y="1412875"/>
            <a:ext cx="8229600" cy="4525963"/>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a:p>
            <a:pPr lvl="4"/>
            <a:r>
              <a:rPr lang="en-US" smtClean="0"/>
              <a:t>Fifth level</a:t>
            </a:r>
            <a:endParaRPr lang="en-CA" smtClean="0"/>
          </a:p>
        </p:txBody>
      </p:sp>
      <p:sp>
        <p:nvSpPr>
          <p:cNvPr id="10" name="Rectangle 9"/>
          <p:cNvSpPr/>
          <p:nvPr/>
        </p:nvSpPr>
        <p:spPr>
          <a:xfrm>
            <a:off x="457200" y="0"/>
            <a:ext cx="153988" cy="1052513"/>
          </a:xfrm>
          <a:prstGeom prst="rect">
            <a:avLst/>
          </a:prstGeom>
          <a:solidFill>
            <a:srgbClr val="005FAA">
              <a:alpha val="94902"/>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rgbClr val="595959"/>
              </a:solidFill>
              <a:ea typeface="ＭＳ Ｐゴシック" pitchFamily="-109" charset="-128"/>
            </a:endParaRPr>
          </a:p>
        </p:txBody>
      </p:sp>
      <p:cxnSp>
        <p:nvCxnSpPr>
          <p:cNvPr id="13" name="Straight Connector 12"/>
          <p:cNvCxnSpPr/>
          <p:nvPr/>
        </p:nvCxnSpPr>
        <p:spPr>
          <a:xfrm>
            <a:off x="468313" y="6021388"/>
            <a:ext cx="8207375" cy="0"/>
          </a:xfrm>
          <a:prstGeom prst="line">
            <a:avLst/>
          </a:prstGeom>
          <a:ln w="9525" cap="rnd">
            <a:solidFill>
              <a:srgbClr val="005FAA"/>
            </a:solidFill>
            <a:prstDash val="sysDot"/>
          </a:ln>
        </p:spPr>
        <p:style>
          <a:lnRef idx="1">
            <a:schemeClr val="accent1"/>
          </a:lnRef>
          <a:fillRef idx="0">
            <a:schemeClr val="accent1"/>
          </a:fillRef>
          <a:effectRef idx="0">
            <a:schemeClr val="accent1"/>
          </a:effectRef>
          <a:fontRef idx="minor">
            <a:schemeClr val="tx1"/>
          </a:fontRef>
        </p:style>
      </p:cxnSp>
      <p:pic>
        <p:nvPicPr>
          <p:cNvPr id="2054" name="Picture 10" descr="NSPower-logo-blu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40575" y="6165850"/>
            <a:ext cx="1470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088" y="5907088"/>
            <a:ext cx="1908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Lst>
  <p:transition spd="slow">
    <p:push dir="u"/>
  </p:transition>
  <p:timing>
    <p:tnLst>
      <p:par>
        <p:cTn id="1" dur="indefinite" restart="never" nodeType="tmRoot"/>
      </p:par>
    </p:tnLst>
  </p:timing>
  <p:hf hdr="0" ftr="0" dt="0"/>
  <p:txStyles>
    <p:titleStyle>
      <a:lvl1pPr algn="l" rtl="0" eaLnBrk="0" fontAlgn="base" hangingPunct="0">
        <a:spcBef>
          <a:spcPct val="0"/>
        </a:spcBef>
        <a:spcAft>
          <a:spcPct val="0"/>
        </a:spcAft>
        <a:defRPr lang="en-US" sz="4000" kern="1200">
          <a:solidFill>
            <a:srgbClr val="005FAA"/>
          </a:solidFill>
          <a:latin typeface="Corbel" pitchFamily="34" charset="0"/>
          <a:ea typeface="ＭＳ Ｐゴシック" pitchFamily="-109" charset="-128"/>
          <a:cs typeface="+mj-cs"/>
        </a:defRPr>
      </a:lvl1pPr>
      <a:lvl2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2pPr>
      <a:lvl3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3pPr>
      <a:lvl4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4pPr>
      <a:lvl5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5pPr>
      <a:lvl6pPr marL="457200" algn="l" rtl="0" fontAlgn="base">
        <a:spcBef>
          <a:spcPct val="0"/>
        </a:spcBef>
        <a:spcAft>
          <a:spcPct val="0"/>
        </a:spcAft>
        <a:defRPr sz="4000">
          <a:solidFill>
            <a:srgbClr val="005FAA"/>
          </a:solidFill>
          <a:latin typeface="Corbel" pitchFamily="-109" charset="0"/>
        </a:defRPr>
      </a:lvl6pPr>
      <a:lvl7pPr marL="914400" algn="l" rtl="0" fontAlgn="base">
        <a:spcBef>
          <a:spcPct val="0"/>
        </a:spcBef>
        <a:spcAft>
          <a:spcPct val="0"/>
        </a:spcAft>
        <a:defRPr sz="4000">
          <a:solidFill>
            <a:srgbClr val="005FAA"/>
          </a:solidFill>
          <a:latin typeface="Corbel" pitchFamily="-109" charset="0"/>
        </a:defRPr>
      </a:lvl7pPr>
      <a:lvl8pPr marL="1371600" algn="l" rtl="0" fontAlgn="base">
        <a:spcBef>
          <a:spcPct val="0"/>
        </a:spcBef>
        <a:spcAft>
          <a:spcPct val="0"/>
        </a:spcAft>
        <a:defRPr sz="4000">
          <a:solidFill>
            <a:srgbClr val="005FAA"/>
          </a:solidFill>
          <a:latin typeface="Corbel" pitchFamily="-109" charset="0"/>
        </a:defRPr>
      </a:lvl8pPr>
      <a:lvl9pPr marL="1828800" algn="l" rtl="0" fontAlgn="base">
        <a:spcBef>
          <a:spcPct val="0"/>
        </a:spcBef>
        <a:spcAft>
          <a:spcPct val="0"/>
        </a:spcAft>
        <a:defRPr sz="4000">
          <a:solidFill>
            <a:srgbClr val="005FAA"/>
          </a:solidFill>
          <a:latin typeface="Corbel" pitchFamily="-109" charset="0"/>
        </a:defRPr>
      </a:lvl9pPr>
    </p:titleStyle>
    <p:bodyStyle>
      <a:lvl1pPr marL="342900" indent="-342900" algn="l" rtl="0" eaLnBrk="0" fontAlgn="base" hangingPunct="0">
        <a:spcBef>
          <a:spcPct val="20000"/>
        </a:spcBef>
        <a:spcAft>
          <a:spcPct val="0"/>
        </a:spcAft>
        <a:buClr>
          <a:schemeClr val="bg1"/>
        </a:buClr>
        <a:buFont typeface="Arial" pitchFamily="34" charset="0"/>
        <a:buChar char="•"/>
        <a:defRPr sz="2400" kern="1200" cap="all">
          <a:solidFill>
            <a:srgbClr val="7F7F7F"/>
          </a:solidFill>
          <a:latin typeface="Corbel" pitchFamily="34" charset="0"/>
          <a:ea typeface="ＭＳ Ｐゴシック" pitchFamily="-109" charset="-128"/>
          <a:cs typeface="+mn-cs"/>
        </a:defRPr>
      </a:lvl1pPr>
      <a:lvl2pPr marL="742950" indent="-285750" algn="l" rtl="0" eaLnBrk="0" fontAlgn="base" hangingPunct="0">
        <a:spcBef>
          <a:spcPct val="20000"/>
        </a:spcBef>
        <a:spcAft>
          <a:spcPct val="0"/>
        </a:spcAft>
        <a:buClr>
          <a:srgbClr val="FF9900"/>
        </a:buClr>
        <a:buFont typeface="Wingdings" pitchFamily="2" charset="2"/>
        <a:buChar char="§"/>
        <a:defRPr sz="2800" kern="1200">
          <a:solidFill>
            <a:schemeClr val="tx1"/>
          </a:solidFill>
          <a:latin typeface="Corbel" pitchFamily="34" charset="0"/>
          <a:ea typeface="ＭＳ Ｐゴシック" pitchFamily="-109" charset="-128"/>
          <a:cs typeface="+mn-cs"/>
        </a:defRPr>
      </a:lvl2pPr>
      <a:lvl3pPr marL="627063" indent="-263525" algn="l" rtl="0" eaLnBrk="0" fontAlgn="base" hangingPunct="0">
        <a:spcBef>
          <a:spcPct val="20000"/>
        </a:spcBef>
        <a:spcAft>
          <a:spcPct val="0"/>
        </a:spcAft>
        <a:buClr>
          <a:srgbClr val="FFDC00"/>
        </a:buClr>
        <a:buFont typeface="Wingdings" pitchFamily="2" charset="2"/>
        <a:buChar char="§"/>
        <a:defRPr sz="2800" kern="1200">
          <a:solidFill>
            <a:schemeClr val="tx1"/>
          </a:solidFill>
          <a:latin typeface="Corbel" pitchFamily="34" charset="0"/>
          <a:ea typeface="ＭＳ Ｐゴシック" pitchFamily="-109" charset="-128"/>
          <a:cs typeface="+mn-cs"/>
        </a:defRPr>
      </a:lvl3pPr>
      <a:lvl4pPr marL="1165225" indent="-263525" algn="l" rtl="0" eaLnBrk="0" fontAlgn="base" hangingPunct="0">
        <a:spcBef>
          <a:spcPct val="20000"/>
        </a:spcBef>
        <a:spcAft>
          <a:spcPct val="0"/>
        </a:spcAft>
        <a:buClr>
          <a:srgbClr val="FFDC00"/>
        </a:buClr>
        <a:buFont typeface="Arial" pitchFamily="34" charset="0"/>
        <a:buChar char="•"/>
        <a:defRPr sz="2400" kern="1200">
          <a:solidFill>
            <a:schemeClr val="tx1"/>
          </a:solidFill>
          <a:latin typeface="Corbel" pitchFamily="34" charset="0"/>
          <a:ea typeface="ＭＳ Ｐゴシック" pitchFamily="-109" charset="-128"/>
          <a:cs typeface="+mn-cs"/>
        </a:defRPr>
      </a:lvl4pPr>
      <a:lvl5pPr marL="1706563" indent="-228600" algn="l" rtl="0" eaLnBrk="0" fontAlgn="base" hangingPunct="0">
        <a:spcBef>
          <a:spcPct val="20000"/>
        </a:spcBef>
        <a:spcAft>
          <a:spcPct val="0"/>
        </a:spcAft>
        <a:buClr>
          <a:srgbClr val="FFDC00"/>
        </a:buClr>
        <a:buFont typeface="Corbel" pitchFamily="34" charset="0"/>
        <a:buChar char="–"/>
        <a:defRPr sz="2000" kern="1200">
          <a:solidFill>
            <a:schemeClr val="tx1"/>
          </a:solidFill>
          <a:latin typeface="Corbel" pitchFamily="34" charset="0"/>
          <a:ea typeface="ＭＳ Ｐゴシック" pitchFamily="-109" charset="-128"/>
          <a:cs typeface="+mn-cs"/>
        </a:defRPr>
      </a:lvl5pPr>
      <a:lvl6pPr marL="2241550" indent="-261938" algn="l" defTabSz="914400" rtl="0" eaLnBrk="1" latinLnBrk="0" hangingPunct="1">
        <a:spcBef>
          <a:spcPct val="20000"/>
        </a:spcBef>
        <a:buClr>
          <a:srgbClr val="FFDC00"/>
        </a:buClr>
        <a:buFont typeface="Arial" pitchFamily="34" charset="0"/>
        <a:buChar char="»"/>
        <a:defRPr sz="1600" kern="1200">
          <a:solidFill>
            <a:schemeClr val="tx1"/>
          </a:solidFill>
          <a:latin typeface="Corbe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576" y="44624"/>
            <a:ext cx="7931224" cy="980728"/>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41277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CA" dirty="0"/>
          </a:p>
        </p:txBody>
      </p:sp>
      <p:sp>
        <p:nvSpPr>
          <p:cNvPr id="6" name="Slide Number Placeholder 5"/>
          <p:cNvSpPr>
            <a:spLocks noGrp="1"/>
          </p:cNvSpPr>
          <p:nvPr>
            <p:ph type="sldNum" sz="quarter" idx="4"/>
          </p:nvPr>
        </p:nvSpPr>
        <p:spPr>
          <a:xfrm>
            <a:off x="467544" y="6309320"/>
            <a:ext cx="2133600" cy="365125"/>
          </a:xfrm>
          <a:prstGeom prst="rect">
            <a:avLst/>
          </a:prstGeom>
        </p:spPr>
        <p:txBody>
          <a:bodyPr vert="horz" lIns="91440" tIns="45720" rIns="91440" bIns="45720" rtlCol="0" anchor="ctr"/>
          <a:lstStyle>
            <a:lvl1pPr algn="l">
              <a:defRPr sz="1200">
                <a:solidFill>
                  <a:schemeClr val="tx1"/>
                </a:solidFill>
              </a:defRPr>
            </a:lvl1pPr>
          </a:lstStyle>
          <a:p>
            <a:pPr fontAlgn="auto">
              <a:spcBef>
                <a:spcPts val="0"/>
              </a:spcBef>
              <a:spcAft>
                <a:spcPts val="0"/>
              </a:spcAft>
            </a:pPr>
            <a:fld id="{B6362DDE-5EFE-4D6A-AD62-664744385D96}" type="slidenum">
              <a:rPr lang="en-CA" smtClean="0">
                <a:solidFill>
                  <a:prstClr val="black"/>
                </a:solidFill>
                <a:latin typeface="Calibri"/>
                <a:ea typeface="+mn-ea"/>
              </a:rPr>
              <a:pPr fontAlgn="auto">
                <a:spcBef>
                  <a:spcPts val="0"/>
                </a:spcBef>
                <a:spcAft>
                  <a:spcPts val="0"/>
                </a:spcAft>
              </a:pPr>
              <a:t>‹#›</a:t>
            </a:fld>
            <a:endParaRPr lang="en-CA">
              <a:solidFill>
                <a:prstClr val="black"/>
              </a:solidFill>
              <a:latin typeface="Calibri"/>
              <a:ea typeface="+mn-ea"/>
            </a:endParaRPr>
          </a:p>
        </p:txBody>
      </p:sp>
      <p:sp>
        <p:nvSpPr>
          <p:cNvPr id="10" name="Rectangle 9"/>
          <p:cNvSpPr/>
          <p:nvPr/>
        </p:nvSpPr>
        <p:spPr>
          <a:xfrm>
            <a:off x="457200" y="0"/>
            <a:ext cx="154360" cy="1052736"/>
          </a:xfrm>
          <a:prstGeom prst="rect">
            <a:avLst/>
          </a:prstGeom>
          <a:solidFill>
            <a:srgbClr val="005FAA">
              <a:alpha val="94902"/>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600">
              <a:solidFill>
                <a:prstClr val="black">
                  <a:lumMod val="65000"/>
                  <a:lumOff val="35000"/>
                </a:prstClr>
              </a:solidFill>
            </a:endParaRPr>
          </a:p>
        </p:txBody>
      </p:sp>
      <p:cxnSp>
        <p:nvCxnSpPr>
          <p:cNvPr id="13" name="Straight Connector 12"/>
          <p:cNvCxnSpPr/>
          <p:nvPr/>
        </p:nvCxnSpPr>
        <p:spPr>
          <a:xfrm>
            <a:off x="467544" y="6021288"/>
            <a:ext cx="8208912" cy="0"/>
          </a:xfrm>
          <a:prstGeom prst="line">
            <a:avLst/>
          </a:prstGeom>
          <a:ln w="9525" cap="rnd">
            <a:solidFill>
              <a:srgbClr val="005FAA"/>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descr="NSPower-logo-blue.jpg"/>
          <p:cNvPicPr>
            <a:picLocks noChangeAspect="1"/>
          </p:cNvPicPr>
          <p:nvPr/>
        </p:nvPicPr>
        <p:blipFill>
          <a:blip r:embed="rId8" cstate="print"/>
          <a:stretch>
            <a:fillRect/>
          </a:stretch>
        </p:blipFill>
        <p:spPr>
          <a:xfrm>
            <a:off x="7173792" y="6187055"/>
            <a:ext cx="1405150" cy="460553"/>
          </a:xfrm>
          <a:prstGeom prst="rect">
            <a:avLst/>
          </a:prstGeom>
        </p:spPr>
      </p:pic>
    </p:spTree>
    <p:extLst>
      <p:ext uri="{BB962C8B-B14F-4D97-AF65-F5344CB8AC3E}">
        <p14:creationId xmlns:p14="http://schemas.microsoft.com/office/powerpoint/2010/main" val="910068231"/>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Lst>
  <p:timing>
    <p:tnLst>
      <p:par>
        <p:cTn id="1" dur="indefinite" restart="never" nodeType="tmRoot"/>
      </p:par>
    </p:tnLst>
  </p:timing>
  <p:hf hdr="0" ftr="0" dt="0"/>
  <p:txStyles>
    <p:titleStyle>
      <a:lvl1pPr algn="l" defTabSz="914400" rtl="0" eaLnBrk="1" latinLnBrk="0" hangingPunct="1">
        <a:spcBef>
          <a:spcPct val="0"/>
        </a:spcBef>
        <a:buNone/>
        <a:defRPr lang="en-US" sz="4000" kern="1200" cap="none" baseline="0" smtClean="0">
          <a:solidFill>
            <a:srgbClr val="005FAA"/>
          </a:solidFill>
          <a:latin typeface="Calibri" pitchFamily="34" charset="0"/>
          <a:ea typeface="+mj-ea"/>
          <a:cs typeface="Calibri" pitchFamily="34" charset="0"/>
        </a:defRPr>
      </a:lvl1pPr>
    </p:titleStyle>
    <p:bodyStyle>
      <a:lvl1pPr marL="0" indent="0" algn="l" defTabSz="914400" rtl="0" eaLnBrk="1" latinLnBrk="0" hangingPunct="1">
        <a:spcBef>
          <a:spcPct val="20000"/>
        </a:spcBef>
        <a:buClr>
          <a:schemeClr val="bg1"/>
        </a:buClr>
        <a:buFont typeface="Arial" pitchFamily="34" charset="0"/>
        <a:buChar char="•"/>
        <a:defRPr sz="2400" kern="1200" cap="all" baseline="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Clr>
          <a:schemeClr val="accent6"/>
        </a:buClr>
        <a:buFont typeface="Wingdings" pitchFamily="2" charset="2"/>
        <a:buChar char="§"/>
        <a:defRPr sz="2800" kern="1200">
          <a:solidFill>
            <a:schemeClr val="tx1"/>
          </a:solidFill>
          <a:latin typeface="Corbel" pitchFamily="34" charset="0"/>
          <a:ea typeface="+mn-ea"/>
          <a:cs typeface="+mn-cs"/>
        </a:defRPr>
      </a:lvl2pPr>
      <a:lvl3pPr marL="627063" indent="-263525" algn="l" defTabSz="914400" rtl="0" eaLnBrk="1" latinLnBrk="0" hangingPunct="1">
        <a:spcBef>
          <a:spcPct val="20000"/>
        </a:spcBef>
        <a:buClr>
          <a:srgbClr val="005FAA"/>
        </a:buClr>
        <a:buFont typeface="Wingdings" pitchFamily="2" charset="2"/>
        <a:buChar char="§"/>
        <a:defRPr sz="2800" kern="1200">
          <a:solidFill>
            <a:schemeClr val="tx1"/>
          </a:solidFill>
          <a:latin typeface="Calibri" pitchFamily="34" charset="0"/>
          <a:ea typeface="+mn-ea"/>
          <a:cs typeface="Calibri" pitchFamily="34" charset="0"/>
        </a:defRPr>
      </a:lvl3pPr>
      <a:lvl4pPr marL="1165225" indent="-263525" algn="l" defTabSz="914400" rtl="0" eaLnBrk="1" latinLnBrk="0" hangingPunct="1">
        <a:spcBef>
          <a:spcPct val="20000"/>
        </a:spcBef>
        <a:buClr>
          <a:srgbClr val="005FAA"/>
        </a:buClr>
        <a:buFont typeface="Arial" pitchFamily="34" charset="0"/>
        <a:buChar char="•"/>
        <a:defRPr sz="2400" kern="1200">
          <a:solidFill>
            <a:schemeClr val="tx1"/>
          </a:solidFill>
          <a:latin typeface="Calibri" pitchFamily="34" charset="0"/>
          <a:ea typeface="+mn-ea"/>
          <a:cs typeface="Calibri" pitchFamily="34" charset="0"/>
        </a:defRPr>
      </a:lvl4pPr>
      <a:lvl5pPr marL="1706563" indent="-228600" algn="l" defTabSz="914400" rtl="0" eaLnBrk="1" latinLnBrk="0" hangingPunct="1">
        <a:spcBef>
          <a:spcPct val="20000"/>
        </a:spcBef>
        <a:buClr>
          <a:srgbClr val="005FAA"/>
        </a:buClr>
        <a:buFont typeface="Corbel" pitchFamily="34" charset="0"/>
        <a:buChar char="–"/>
        <a:defRPr sz="2000" kern="1200">
          <a:solidFill>
            <a:schemeClr val="tx1"/>
          </a:solidFill>
          <a:latin typeface="Calibri" pitchFamily="34" charset="0"/>
          <a:ea typeface="+mn-ea"/>
          <a:cs typeface="Calibri" pitchFamily="34" charset="0"/>
        </a:defRPr>
      </a:lvl5pPr>
      <a:lvl6pPr marL="2241550" indent="-261938" algn="l" defTabSz="914400" rtl="0" eaLnBrk="1" latinLnBrk="0" hangingPunct="1">
        <a:spcBef>
          <a:spcPct val="20000"/>
        </a:spcBef>
        <a:buClr>
          <a:srgbClr val="005FAA"/>
        </a:buClr>
        <a:buFont typeface="Arial" pitchFamily="34" charset="0"/>
        <a:buChar char="»"/>
        <a:defRPr sz="1600" kern="1200">
          <a:solidFill>
            <a:schemeClr val="tx1"/>
          </a:solidFill>
          <a:latin typeface="Calibri" pitchFamily="34" charset="0"/>
          <a:ea typeface="+mn-ea"/>
          <a:cs typeface="Calibri"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3.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0800" y="2636912"/>
            <a:ext cx="5221560" cy="576064"/>
          </a:xfrm>
        </p:spPr>
        <p:txBody>
          <a:bodyPr/>
          <a:lstStyle/>
          <a:p>
            <a:r>
              <a:rPr lang="en-CA" dirty="0" smtClean="0"/>
              <a:t>MAY 2015</a:t>
            </a:r>
            <a:endParaRPr lang="en-CA" dirty="0">
              <a:latin typeface="Calibri" pitchFamily="34" charset="0"/>
              <a:cs typeface="Calibri" pitchFamily="34" charset="0"/>
            </a:endParaRPr>
          </a:p>
        </p:txBody>
      </p:sp>
      <p:sp>
        <p:nvSpPr>
          <p:cNvPr id="4" name="Title 1"/>
          <p:cNvSpPr>
            <a:spLocks noGrp="1"/>
          </p:cNvSpPr>
          <p:nvPr>
            <p:ph type="ctrTitle"/>
          </p:nvPr>
        </p:nvSpPr>
        <p:spPr>
          <a:xfrm>
            <a:off x="2514600" y="3429000"/>
            <a:ext cx="6161856" cy="720080"/>
          </a:xfrm>
        </p:spPr>
        <p:txBody>
          <a:bodyPr>
            <a:normAutofit fontScale="90000"/>
          </a:bodyPr>
          <a:lstStyle/>
          <a:p>
            <a:pPr eaLnBrk="1" hangingPunct="1"/>
            <a:r>
              <a:rPr lang="en-CA" sz="2400" b="1" dirty="0" smtClean="0">
                <a:solidFill>
                  <a:srgbClr val="005AA5"/>
                </a:solidFill>
                <a:latin typeface="Arial" pitchFamily="34" charset="0"/>
                <a:ea typeface="ＭＳ Ｐゴシック" pitchFamily="34" charset="-128"/>
                <a:cs typeface="Arial" pitchFamily="34" charset="0"/>
              </a:rPr>
              <a:t> </a:t>
            </a:r>
            <a:r>
              <a:rPr lang="en-CA" sz="2900" b="1" dirty="0" smtClean="0">
                <a:solidFill>
                  <a:srgbClr val="005AA5"/>
                </a:solidFill>
                <a:latin typeface="Arial" pitchFamily="34" charset="0"/>
                <a:ea typeface="ＭＳ Ｐゴシック" pitchFamily="34" charset="-128"/>
                <a:cs typeface="Arial" pitchFamily="34" charset="0"/>
              </a:rPr>
              <a:t>Caribbean: </a:t>
            </a:r>
            <a:br>
              <a:rPr lang="en-CA" sz="2900" b="1" dirty="0" smtClean="0">
                <a:solidFill>
                  <a:srgbClr val="005AA5"/>
                </a:solidFill>
                <a:latin typeface="Arial" pitchFamily="34" charset="0"/>
                <a:ea typeface="ＭＳ Ｐゴシック" pitchFamily="34" charset="-128"/>
                <a:cs typeface="Arial" pitchFamily="34" charset="0"/>
              </a:rPr>
            </a:br>
            <a:r>
              <a:rPr lang="en-CA" sz="2900" b="1" dirty="0" smtClean="0">
                <a:solidFill>
                  <a:srgbClr val="005AA5"/>
                </a:solidFill>
                <a:latin typeface="Arial" pitchFamily="34" charset="0"/>
                <a:ea typeface="ＭＳ Ｐゴシック" pitchFamily="34" charset="-128"/>
                <a:cs typeface="Arial" pitchFamily="34" charset="0"/>
              </a:rPr>
              <a:t> Our Story, Our Vision, Our Strategy</a:t>
            </a:r>
          </a:p>
        </p:txBody>
      </p:sp>
    </p:spTree>
    <p:extLst>
      <p:ext uri="{BB962C8B-B14F-4D97-AF65-F5344CB8AC3E}">
        <p14:creationId xmlns:p14="http://schemas.microsoft.com/office/powerpoint/2010/main" val="282522185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EF550E03-63FD-4B51-9C5C-60AB8744072E}" type="slidenum">
              <a:rPr lang="en-US" smtClean="0"/>
              <a:pPr>
                <a:defRPr/>
              </a:pPr>
              <a:t>9</a:t>
            </a:fld>
            <a:endParaRPr lang="en-US"/>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64" t="12916" b="2825"/>
          <a:stretch/>
        </p:blipFill>
        <p:spPr bwMode="auto">
          <a:xfrm>
            <a:off x="914401" y="990600"/>
            <a:ext cx="7743824" cy="486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42950" y="304800"/>
            <a:ext cx="6648450" cy="584775"/>
          </a:xfrm>
          <a:prstGeom prst="rect">
            <a:avLst/>
          </a:prstGeom>
        </p:spPr>
        <p:txBody>
          <a:bodyPr wrap="square">
            <a:spAutoFit/>
          </a:bodyPr>
          <a:lstStyle/>
          <a:p>
            <a:r>
              <a:rPr lang="en-US" sz="3200" b="1" dirty="0" smtClean="0">
                <a:solidFill>
                  <a:srgbClr val="005AA5"/>
                </a:solidFill>
              </a:rPr>
              <a:t>Barbados Public EV Charging Stations</a:t>
            </a:r>
            <a:endParaRPr lang="en-US" sz="3200" dirty="0">
              <a:solidFill>
                <a:srgbClr val="005AA5"/>
              </a:solidFill>
            </a:endParaRPr>
          </a:p>
        </p:txBody>
      </p:sp>
    </p:spTree>
    <p:extLst>
      <p:ext uri="{BB962C8B-B14F-4D97-AF65-F5344CB8AC3E}">
        <p14:creationId xmlns:p14="http://schemas.microsoft.com/office/powerpoint/2010/main" val="92537329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txBox="1">
            <a:spLocks/>
          </p:cNvSpPr>
          <p:nvPr/>
        </p:nvSpPr>
        <p:spPr bwMode="auto">
          <a:xfrm>
            <a:off x="838200" y="720272"/>
            <a:ext cx="4419600" cy="517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7500"/>
          </a:bodyPr>
          <a:lstStyle>
            <a:lvl1pPr algn="l" rtl="0" eaLnBrk="0" fontAlgn="base" hangingPunct="0">
              <a:spcBef>
                <a:spcPct val="0"/>
              </a:spcBef>
              <a:spcAft>
                <a:spcPct val="0"/>
              </a:spcAft>
              <a:defRPr lang="en-US" sz="3200" kern="1200">
                <a:solidFill>
                  <a:srgbClr val="005FAA"/>
                </a:solidFill>
                <a:latin typeface="Corbel" pitchFamily="34" charset="0"/>
                <a:ea typeface="ＭＳ Ｐゴシック" pitchFamily="-109" charset="-128"/>
                <a:cs typeface="+mj-cs"/>
              </a:defRPr>
            </a:lvl1pPr>
            <a:lvl2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2pPr>
            <a:lvl3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3pPr>
            <a:lvl4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4pPr>
            <a:lvl5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5pPr>
            <a:lvl6pPr marL="457200" algn="l" rtl="0" fontAlgn="base">
              <a:spcBef>
                <a:spcPct val="0"/>
              </a:spcBef>
              <a:spcAft>
                <a:spcPct val="0"/>
              </a:spcAft>
              <a:defRPr sz="4000">
                <a:solidFill>
                  <a:srgbClr val="005FAA"/>
                </a:solidFill>
                <a:latin typeface="Corbel" pitchFamily="-109" charset="0"/>
              </a:defRPr>
            </a:lvl6pPr>
            <a:lvl7pPr marL="914400" algn="l" rtl="0" fontAlgn="base">
              <a:spcBef>
                <a:spcPct val="0"/>
              </a:spcBef>
              <a:spcAft>
                <a:spcPct val="0"/>
              </a:spcAft>
              <a:defRPr sz="4000">
                <a:solidFill>
                  <a:srgbClr val="005FAA"/>
                </a:solidFill>
                <a:latin typeface="Corbel" pitchFamily="-109" charset="0"/>
              </a:defRPr>
            </a:lvl7pPr>
            <a:lvl8pPr marL="1371600" algn="l" rtl="0" fontAlgn="base">
              <a:spcBef>
                <a:spcPct val="0"/>
              </a:spcBef>
              <a:spcAft>
                <a:spcPct val="0"/>
              </a:spcAft>
              <a:defRPr sz="4000">
                <a:solidFill>
                  <a:srgbClr val="005FAA"/>
                </a:solidFill>
                <a:latin typeface="Corbel" pitchFamily="-109" charset="0"/>
              </a:defRPr>
            </a:lvl8pPr>
            <a:lvl9pPr marL="1828800" algn="l" rtl="0" fontAlgn="base">
              <a:spcBef>
                <a:spcPct val="0"/>
              </a:spcBef>
              <a:spcAft>
                <a:spcPct val="0"/>
              </a:spcAft>
              <a:defRPr sz="4000">
                <a:solidFill>
                  <a:srgbClr val="005FAA"/>
                </a:solidFill>
                <a:latin typeface="Corbel" pitchFamily="-109" charset="0"/>
              </a:defRPr>
            </a:lvl9pPr>
          </a:lstStyle>
          <a:p>
            <a:pPr>
              <a:defRPr/>
            </a:pPr>
            <a:r>
              <a:rPr sz="2500" b="1" dirty="0" smtClean="0">
                <a:ea typeface="ＭＳ Ｐゴシック" pitchFamily="34" charset="-128"/>
              </a:rPr>
              <a:t>e-Showcase for the World</a:t>
            </a:r>
          </a:p>
          <a:p>
            <a:pPr>
              <a:spcAft>
                <a:spcPts val="600"/>
              </a:spcAft>
              <a:defRPr/>
            </a:pPr>
            <a:endParaRPr lang="en-CA" sz="1400" b="1" dirty="0">
              <a:ea typeface="ＭＳ Ｐゴシック" pitchFamily="34" charset="-128"/>
            </a:endParaRPr>
          </a:p>
          <a:p>
            <a:pPr>
              <a:defRPr/>
            </a:pPr>
            <a:endParaRPr lang="en-CA" sz="1800" b="1" dirty="0">
              <a:latin typeface="Calibri" panose="020F0502020204030204" pitchFamily="34" charset="0"/>
              <a:ea typeface="ＭＳ Ｐゴシック" pitchFamily="34" charset="-128"/>
            </a:endParaRPr>
          </a:p>
          <a:p>
            <a:pPr>
              <a:defRPr/>
            </a:pPr>
            <a:endParaRPr lang="en-CA" sz="1600" dirty="0" smtClean="0">
              <a:latin typeface="Calibri" panose="020F0502020204030204" pitchFamily="34" charset="0"/>
              <a:ea typeface="ＭＳ Ｐゴシック" pitchFamily="34" charset="-128"/>
            </a:endParaRPr>
          </a:p>
          <a:p>
            <a:pPr>
              <a:defRPr/>
            </a:pPr>
            <a:endParaRPr lang="en-CA" sz="1600" dirty="0" smtClean="0">
              <a:latin typeface="Calibri" panose="020F0502020204030204" pitchFamily="34" charset="0"/>
              <a:ea typeface="ＭＳ Ｐゴシック" pitchFamily="34" charset="-128"/>
            </a:endParaRPr>
          </a:p>
          <a:p>
            <a:pPr>
              <a:defRPr/>
            </a:pPr>
            <a:endParaRPr lang="en-CA" sz="1600" dirty="0">
              <a:latin typeface="Calibri" panose="020F0502020204030204" pitchFamily="34" charset="0"/>
              <a:ea typeface="ＭＳ Ｐゴシック" pitchFamily="34" charset="-128"/>
            </a:endParaRPr>
          </a:p>
          <a:p>
            <a:pPr>
              <a:defRPr/>
            </a:pPr>
            <a:endParaRPr sz="1600" dirty="0" smtClean="0">
              <a:latin typeface="Calibri" panose="020F0502020204030204" pitchFamily="34" charset="0"/>
              <a:ea typeface="ＭＳ Ｐゴシック" pitchFamily="34" charset="-128"/>
            </a:endParaRPr>
          </a:p>
        </p:txBody>
      </p:sp>
      <p:sp>
        <p:nvSpPr>
          <p:cNvPr id="15366" name="Title 3"/>
          <p:cNvSpPr>
            <a:spLocks noGrp="1"/>
          </p:cNvSpPr>
          <p:nvPr>
            <p:ph type="title"/>
          </p:nvPr>
        </p:nvSpPr>
        <p:spPr>
          <a:xfrm>
            <a:off x="828220" y="138113"/>
            <a:ext cx="8006218" cy="776287"/>
          </a:xfrm>
        </p:spPr>
        <p:txBody>
          <a:bodyPr/>
          <a:lstStyle/>
          <a:p>
            <a:pPr eaLnBrk="1" hangingPunct="1"/>
            <a:r>
              <a:rPr sz="3600" b="1" dirty="0" smtClean="0">
                <a:ea typeface="ＭＳ Ｐゴシック" pitchFamily="34" charset="-128"/>
              </a:rPr>
              <a:t>Barbados</a:t>
            </a:r>
          </a:p>
        </p:txBody>
      </p:sp>
      <p:sp>
        <p:nvSpPr>
          <p:cNvPr id="15367" name="Slide Number Placeholder 1"/>
          <p:cNvSpPr>
            <a:spLocks noGrp="1"/>
          </p:cNvSpPr>
          <p:nvPr>
            <p:ph type="sldNum" sz="quarter" idx="10"/>
          </p:nvPr>
        </p:nvSpPr>
        <p:spPr bwMode="auto">
          <a:xfrm>
            <a:off x="3447256"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87541A1-4D77-411B-86E4-01CB992FAC3A}" type="slidenum">
              <a:rPr lang="en-CA" smtClean="0"/>
              <a:pPr eaLnBrk="1" hangingPunct="1"/>
              <a:t>10</a:t>
            </a:fld>
            <a:endParaRPr lang="en-CA" dirty="0" smtClean="0"/>
          </a:p>
        </p:txBody>
      </p:sp>
      <p:sp>
        <p:nvSpPr>
          <p:cNvPr id="15373" name="AutoShape 23" descr="data:image/jpeg;base64,/9j/4AAQSkZJRgABAQAAAQABAAD/2wCEAAkGBhQQERQUEhIVFRQWEhcSEBYYFBYWFRQYGBUVFBgVExgXHCYfFxokGRUXHy8gIycrLC0tFR4xNTAqNSYrLCkBCQoKDgwOGg8PGikgHCUpKSwpKiwsNSwqLCo1NSk1KSwpLCkuLS41Li0pKTUsKSkqNSkpLDUsNCwtKSwpKSkpLP/AABEIAKAAfAMBIgACEQEDEQH/xAAcAAABBQEBAQAAAAAAAAAAAAAAAQIFBgcEAwj/xAA4EAABAwIFAQYEBAUFAQAAAAABAAIDBBEFBhIhMUETIlFhcZEHUoGhFCMywUJysdHwNFNikrIV/8QAGgEBAAMBAQEAAAAAAAAAAAAAAAECAwUEBv/EACgRAQACAgECBQMFAAAAAAAAAAABAgMRIQQxEhMiQcFRgfAyYnGRsf/aAAwDAQACEQMRAD8A3FCEhQF0XXHW1GgLNM/43UMfBNT1D49JdG8A90l1i0uadncEbhFL2ilfFLVwUt1m2FfE98QjFbD3Ts6dn6R/ydHa489JPotEilDgHNNwQHNI4IO4IRXFmpljxUl63RdNQjU66LpqEDroumoQOui6ahA5CEIBIUqQoI3Fo7sKyTOGrS8fX/qb/stmqY7hUrG8ul5vZFbRFomJUSuzLG+hEZAvY72C074eNfFhtMJnd7RdtzuGuJMbd/BpAsqph3w3gbJ2j2E23EZN47/y239L2XfnCVstLLG7o3WzY7OZ3hb2t9VHLxYOntgi1pnbRAULKMGx6oooGT9sZYCQHxPOohpIuWO5BA4HHRauFL0YM8ZY3HAQhCNwhCEAhCEDkIQgEhSpCgReb4AV6IQc01MLKk47hp1bK/kLkqKEOQZThWQJXyNbJOPwweHGOx1uAN9BPFul7rVaLE45XSMY8F8T9Erf4mk7i46AjcHgqLqyIlluasfloMVbVw8SRt7Rt+7KG9xzXDp0t5qOzGtKYo9MabkhRmXcwxV0Ilhddp2cDs5jrAlrx0O/7qTUtYnYQhCJCEIQOQhCASFKkKBEIQgEIQgr+Y2d02WMZ7dq7M/K9zSfAOAI+4+63PG4rsPosWzvT2a/y73sQito3EozJebH4dUCQXdG7uzsud2kjvAfM3kfUdV9D4biLKiJksTg5j2hzCOoPj4Hy6L5lp4NTVbPhpnI4fP2Ev8Ap5ni5/2pD3Q70OwPpfxUQ53S9TE2mkt3QgFCl0whCEDkIQgEhSpCgRCFyVlaGA+iD3knDeVX8ez1TUQvNIAbXawbyO5/S0eh3Nh5qj56+JJhJig3lI3PSO/BI6u8vdZXUPfK4ukeXuO5LiSVG2V8kVbll3PrsVmkbDCWU8Ud5Hv3e5zjZjRpNmcOO9726KtZ0pL6h4gj3XD8HcYjglqIZHBrpWxuiJIAcWdpdu/J74NvIqZzrKACTt6otW267UfLNEZNl1Y5l4tBNlYsj4KQwOI53VkxLBw5puFNbRMPm5wXtM5a/Xg74U5vNTD+GmcTPCNieZI72afMt2B+hV+WCa34dVMqIxcsd3m8a2kWc36j9lueH1zZ4mSMN2vaHtPkRffzR2uj6jzqc947uhCEI9pyEIQCQpUjkHhUzaQsy+IOcOwidpPfd3Yxfqev059lc8xV2hpWAZ0xDtqkjowaR6nc/sPoiJnUIiG7iS4kkm7iTck9SSu+CO6ZR0b3/oaXW5sFKRYTKwanRvA6ktNgocXqrWntDklwfX/n1Uxg+X3yPBle54Bv3nOd7XKk6TBpRGJTE8R2Dtenu2OwN/qrNhOFyOaHMic5vFw3bZZ3iZ4eHFlz3ny+dfCy5cpmNAB2XdjDWgbKFoXPJLWtJcL3AG4sbHZOqJnF2gg6uLdb+itExEadet4imtKrmajDgVMfCDGrslpHE3jPaRfyONiB0Fnf+lzY7RSMZd8bmgm1yLb+CreTa0wYrARxITC/e2zwbfcBKvBhv5XVa+rdEICFd9CchCEAmyHZOXnPwgomcKqwP+eKwasqdUzz4vcfuttzkeVhs0emRw66z/UqJUv2X7KdF+QSLanai2/F+Gqeoal0ET3VRYeQAAO8Lfp2G9yoOg1CnEcTg11gNVy0je5II6qQqq0Q0rmyydo5zSNzckngDrYc3Pgpea8+GP4j7LJ218Ja0DdzImNHmZBYK4YQGwdnSggubCXuPnqaPuS72VOyy8OpqcO4aGPHq0kj+66MnY3+Jr6iXfSYg1nk0PaG/wBCfqjGJil6W95iI+3umMDcI456k/M/T4WDjx6u2TcCjvrq5dgC5zfDrc7+w9EzGWhzqehi4IEkp8I29fUn9kmZMzQUgbTmLtW6BqaHCzQD3Q7z2uq6RN60/VPFf9NzJWfiMMMtgDqDrfKBJp97H7rJYanRVQP50zxu9bPBstR/+tHV0ErIYuzbZ7Aw8arBwN/UgrKcGj7atpmc6qiMH0Dg4/YFS8mes3zY8kTvcQ+jglCaXWF1y4ZUSPYDKzQ7ruCDubEb3G1tj49VLueLnTuQkCVFgmSDZPSFBQM4UtwViGNUeiZ3g46h+/3X0fmCg1tOyxrNuAm5IG4vb+yK2jhU4ibc/dezHLkY4g2Ox8F7tcocfqMc7dsdQR1PuuuGrI6+yi2uT2yKXPvSU0K4+J9ymSVnO6iu3THVCM4wzLsnrTbk+6tHwlwYz1pnLbxwtNjbYyOFgPUNJKqOE4TLWyiKEXJ/U4/pYPmd/m6+hMpZdjoadscYsBu4nlzj+pzvW304UOz0fS+D1WdGYa9sMDtfDvy+L21bEncbWv1v4Lpwmn0RNG/iLl5sOgGskj0uoiaR1VVaGuc1kdi4i5a7cGx3A7wuLOBFhcG91Ymiyl7ccze829u0fJwSpAlR6AkKVIUHlNCHBVHH8th4JAVyTHxAoMHxvJoJvpIPQhVifApY+moeXPst4q5oXSTMeAwRAFzyRp6Agjkbm3muWqyk124HKMfRkYI4lvII9QUgmW2uyYPBe1Nk0D+FRpnPS0li1LQSymzI3H6ED1udlZ8D+HEszvznaG+DDdx9TwPutZo8sNb0Ui9scDSTvpbqIAu63jbw258k0tGHHTlG5ZypFSM0xsDfmPLnHxceSV1YhXmUuig0vLSWzMJs72NrsIuC4Hbz3Ca6pnmfpj/LMcveBBIc3exJ6jbp83kpmOkY1znBoDnG7jbcmwHPoApNzkjVeI/OxKOkETQ0Xs0aQTubC9hfqADYL3QhG8RqNHIQhEhIUqEDUJyEHFiGFRzt0yMDh7EbEXBHWxKiK3LUmqR8MzmvkLbk3FgHE2FtuNIG19jvurIiyMr4aX7wr89PVAyWcNFmiO2kvGlzbncWJc3V9uF5sFbqYDYAs77g1lgbPvfrquWWttyrIhFfI/dP9oWWinlgY0vEcgcO0LSTcA78deD9rp9HgDW9mXkvkZH2ercBw717tvY31cG6l0It5Vd7nkwN9uiVOQjU1KEqEAhCEH//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341" y="3336811"/>
            <a:ext cx="627259" cy="79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950" y="590550"/>
            <a:ext cx="352149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AJ163\AppData\Local\Microsoft\Windows\Temporary Internet Files\Content.Outlook\JMR362ZJ\SLEG_LOGO_FINAL-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990600"/>
            <a:ext cx="812800" cy="5334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2"/>
          <p:cNvSpPr txBox="1">
            <a:spLocks/>
          </p:cNvSpPr>
          <p:nvPr/>
        </p:nvSpPr>
        <p:spPr bwMode="auto">
          <a:xfrm>
            <a:off x="838200" y="1143000"/>
            <a:ext cx="4533900" cy="478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lang="en-US" sz="3200" kern="1200">
                <a:solidFill>
                  <a:srgbClr val="005FAA"/>
                </a:solidFill>
                <a:latin typeface="Corbel" pitchFamily="34" charset="0"/>
                <a:ea typeface="ＭＳ Ｐゴシック" pitchFamily="-109" charset="-128"/>
                <a:cs typeface="+mj-cs"/>
              </a:defRPr>
            </a:lvl1pPr>
            <a:lvl2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2pPr>
            <a:lvl3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3pPr>
            <a:lvl4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4pPr>
            <a:lvl5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5pPr>
            <a:lvl6pPr marL="457200" algn="l" rtl="0" fontAlgn="base">
              <a:spcBef>
                <a:spcPct val="0"/>
              </a:spcBef>
              <a:spcAft>
                <a:spcPct val="0"/>
              </a:spcAft>
              <a:defRPr sz="4000">
                <a:solidFill>
                  <a:srgbClr val="005FAA"/>
                </a:solidFill>
                <a:latin typeface="Corbel" pitchFamily="-109" charset="0"/>
              </a:defRPr>
            </a:lvl6pPr>
            <a:lvl7pPr marL="914400" algn="l" rtl="0" fontAlgn="base">
              <a:spcBef>
                <a:spcPct val="0"/>
              </a:spcBef>
              <a:spcAft>
                <a:spcPct val="0"/>
              </a:spcAft>
              <a:defRPr sz="4000">
                <a:solidFill>
                  <a:srgbClr val="005FAA"/>
                </a:solidFill>
                <a:latin typeface="Corbel" pitchFamily="-109" charset="0"/>
              </a:defRPr>
            </a:lvl7pPr>
            <a:lvl8pPr marL="1371600" algn="l" rtl="0" fontAlgn="base">
              <a:spcBef>
                <a:spcPct val="0"/>
              </a:spcBef>
              <a:spcAft>
                <a:spcPct val="0"/>
              </a:spcAft>
              <a:defRPr sz="4000">
                <a:solidFill>
                  <a:srgbClr val="005FAA"/>
                </a:solidFill>
                <a:latin typeface="Corbel" pitchFamily="-109" charset="0"/>
              </a:defRPr>
            </a:lvl8pPr>
            <a:lvl9pPr marL="1828800" algn="l" rtl="0" fontAlgn="base">
              <a:spcBef>
                <a:spcPct val="0"/>
              </a:spcBef>
              <a:spcAft>
                <a:spcPct val="0"/>
              </a:spcAft>
              <a:defRPr sz="4000">
                <a:solidFill>
                  <a:srgbClr val="005FAA"/>
                </a:solidFill>
                <a:latin typeface="Corbel" pitchFamily="-109" charset="0"/>
              </a:defRPr>
            </a:lvl9pPr>
          </a:lstStyle>
          <a:p>
            <a:pPr>
              <a:lnSpc>
                <a:spcPct val="110000"/>
              </a:lnSpc>
              <a:spcAft>
                <a:spcPts val="0"/>
              </a:spcAft>
              <a:defRPr/>
            </a:pPr>
            <a:r>
              <a:rPr lang="en-CA" sz="1600" b="1" dirty="0" smtClean="0">
                <a:latin typeface="Calibri" panose="020F0502020204030204" pitchFamily="34" charset="0"/>
                <a:ea typeface="ＭＳ Ｐゴシック" pitchFamily="34" charset="-128"/>
              </a:rPr>
              <a:t>Tourism</a:t>
            </a:r>
          </a:p>
          <a:p>
            <a:pPr algn="just">
              <a:lnSpc>
                <a:spcPct val="110000"/>
              </a:lnSpc>
              <a:spcAft>
                <a:spcPts val="0"/>
              </a:spcAft>
              <a:defRPr/>
            </a:pPr>
            <a:r>
              <a:rPr lang="en-CA" sz="1600" dirty="0" smtClean="0">
                <a:latin typeface="Calibri" panose="020F0502020204030204" pitchFamily="34" charset="0"/>
                <a:ea typeface="ＭＳ Ｐゴシック" pitchFamily="34" charset="-128"/>
              </a:rPr>
              <a:t>100% Clean Energy</a:t>
            </a:r>
          </a:p>
          <a:p>
            <a:pPr algn="just">
              <a:lnSpc>
                <a:spcPct val="110000"/>
              </a:lnSpc>
              <a:spcAft>
                <a:spcPts val="0"/>
              </a:spcAft>
              <a:defRPr/>
            </a:pPr>
            <a:r>
              <a:rPr lang="en-CA" sz="1600" dirty="0" smtClean="0">
                <a:latin typeface="Calibri" panose="020F0502020204030204" pitchFamily="34" charset="0"/>
                <a:ea typeface="ＭＳ Ｐゴシック" pitchFamily="34" charset="-128"/>
              </a:rPr>
              <a:t>100% Fuel Electrification</a:t>
            </a:r>
          </a:p>
          <a:p>
            <a:pPr algn="just">
              <a:lnSpc>
                <a:spcPct val="110000"/>
              </a:lnSpc>
              <a:spcAft>
                <a:spcPts val="0"/>
              </a:spcAft>
              <a:defRPr/>
            </a:pPr>
            <a:r>
              <a:rPr lang="en-CA" sz="1600" dirty="0" smtClean="0">
                <a:latin typeface="Calibri" panose="020F0502020204030204" pitchFamily="34" charset="0"/>
                <a:ea typeface="ＭＳ Ｐゴシック" pitchFamily="34" charset="-128"/>
              </a:rPr>
              <a:t>Electric Transportation System</a:t>
            </a:r>
          </a:p>
          <a:p>
            <a:pPr algn="just">
              <a:lnSpc>
                <a:spcPct val="110000"/>
              </a:lnSpc>
              <a:spcAft>
                <a:spcPts val="0"/>
              </a:spcAft>
              <a:defRPr/>
            </a:pPr>
            <a:r>
              <a:rPr lang="en-CA" sz="1600" dirty="0" smtClean="0">
                <a:latin typeface="Calibri" panose="020F0502020204030204" pitchFamily="34" charset="0"/>
                <a:ea typeface="ＭＳ Ｐゴシック" pitchFamily="34" charset="-128"/>
              </a:rPr>
              <a:t>Plug in Cruise Ships</a:t>
            </a:r>
          </a:p>
          <a:p>
            <a:pPr algn="just">
              <a:lnSpc>
                <a:spcPct val="110000"/>
              </a:lnSpc>
              <a:spcAft>
                <a:spcPts val="0"/>
              </a:spcAft>
              <a:defRPr/>
            </a:pPr>
            <a:r>
              <a:rPr lang="en-CA" sz="1600" dirty="0" smtClean="0">
                <a:latin typeface="Calibri" panose="020F0502020204030204" pitchFamily="34" charset="0"/>
                <a:ea typeface="ＭＳ Ｐゴシック" pitchFamily="34" charset="-128"/>
              </a:rPr>
              <a:t>Industry Leading Energy Efficient Hotels</a:t>
            </a:r>
          </a:p>
          <a:p>
            <a:pPr algn="just">
              <a:lnSpc>
                <a:spcPct val="110000"/>
              </a:lnSpc>
              <a:spcAft>
                <a:spcPts val="0"/>
              </a:spcAft>
              <a:defRPr/>
            </a:pPr>
            <a:r>
              <a:rPr lang="en-CA" sz="1600" dirty="0" smtClean="0">
                <a:latin typeface="Calibri" panose="020F0502020204030204" pitchFamily="34" charset="0"/>
                <a:ea typeface="ＭＳ Ｐゴシック" pitchFamily="34" charset="-128"/>
              </a:rPr>
              <a:t>… This is a draw, a differentiator… and a cost reducer</a:t>
            </a:r>
          </a:p>
          <a:p>
            <a:pPr algn="just">
              <a:lnSpc>
                <a:spcPct val="110000"/>
              </a:lnSpc>
              <a:spcAft>
                <a:spcPts val="0"/>
              </a:spcAft>
              <a:defRPr/>
            </a:pPr>
            <a:endParaRPr lang="en-CA" sz="800" dirty="0" smtClean="0">
              <a:latin typeface="Calibri" panose="020F0502020204030204" pitchFamily="34" charset="0"/>
              <a:ea typeface="ＭＳ Ｐゴシック" pitchFamily="34" charset="-128"/>
            </a:endParaRPr>
          </a:p>
          <a:p>
            <a:pPr algn="just">
              <a:lnSpc>
                <a:spcPct val="110000"/>
              </a:lnSpc>
              <a:spcAft>
                <a:spcPts val="0"/>
              </a:spcAft>
              <a:defRPr/>
            </a:pPr>
            <a:r>
              <a:rPr lang="en-CA" sz="1600" b="1" dirty="0" smtClean="0">
                <a:latin typeface="Calibri" panose="020F0502020204030204" pitchFamily="34" charset="0"/>
                <a:ea typeface="ＭＳ Ｐゴシック" pitchFamily="34" charset="-128"/>
              </a:rPr>
              <a:t>Showcase for the World</a:t>
            </a:r>
          </a:p>
          <a:p>
            <a:pPr algn="just">
              <a:spcAft>
                <a:spcPts val="0"/>
              </a:spcAft>
              <a:defRPr/>
            </a:pPr>
            <a:r>
              <a:rPr lang="en-CA" sz="1600" dirty="0" smtClean="0">
                <a:latin typeface="Calibri" panose="020F0502020204030204" pitchFamily="34" charset="0"/>
                <a:ea typeface="ＭＳ Ｐゴシック" pitchFamily="34" charset="-128"/>
              </a:rPr>
              <a:t>Siemens, ABB, GE and Toshiba are engaged with Emera in visioning a sustainable renewable infrastructure plan, integrating Energy, Water, Transportation and Tourism</a:t>
            </a:r>
            <a:endParaRPr lang="en-CA" sz="1000" dirty="0" smtClean="0">
              <a:latin typeface="Calibri" panose="020F0502020204030204" pitchFamily="34" charset="0"/>
              <a:ea typeface="ＭＳ Ｐゴシック" pitchFamily="34" charset="-128"/>
            </a:endParaRPr>
          </a:p>
          <a:p>
            <a:pPr>
              <a:lnSpc>
                <a:spcPct val="110000"/>
              </a:lnSpc>
              <a:spcAft>
                <a:spcPts val="0"/>
              </a:spcAft>
              <a:defRPr/>
            </a:pPr>
            <a:endParaRPr lang="en-CA" sz="800" b="1" dirty="0" smtClean="0">
              <a:latin typeface="Calibri" panose="020F0502020204030204" pitchFamily="34" charset="0"/>
              <a:ea typeface="ＭＳ Ｐゴシック" pitchFamily="34" charset="-128"/>
            </a:endParaRPr>
          </a:p>
          <a:p>
            <a:pPr>
              <a:lnSpc>
                <a:spcPct val="110000"/>
              </a:lnSpc>
              <a:spcAft>
                <a:spcPts val="0"/>
              </a:spcAft>
              <a:defRPr/>
            </a:pPr>
            <a:r>
              <a:rPr lang="en-CA" sz="1600" b="1" dirty="0" smtClean="0">
                <a:latin typeface="Calibri" panose="020F0502020204030204" pitchFamily="34" charset="0"/>
                <a:ea typeface="ＭＳ Ｐゴシック" pitchFamily="34" charset="-128"/>
              </a:rPr>
              <a:t>The Big Opportunities</a:t>
            </a:r>
          </a:p>
          <a:p>
            <a:pPr>
              <a:lnSpc>
                <a:spcPct val="110000"/>
              </a:lnSpc>
              <a:spcAft>
                <a:spcPts val="0"/>
              </a:spcAft>
              <a:defRPr/>
            </a:pPr>
            <a:r>
              <a:rPr lang="en-CA" sz="1600" dirty="0" smtClean="0">
                <a:latin typeface="Calibri" panose="020F0502020204030204" pitchFamily="34" charset="0"/>
                <a:ea typeface="ＭＳ Ｐゴシック" pitchFamily="34" charset="-128"/>
              </a:rPr>
              <a:t>Electric Transportation</a:t>
            </a:r>
          </a:p>
          <a:p>
            <a:pPr>
              <a:lnSpc>
                <a:spcPct val="110000"/>
              </a:lnSpc>
              <a:spcAft>
                <a:spcPts val="0"/>
              </a:spcAft>
              <a:defRPr/>
            </a:pPr>
            <a:r>
              <a:rPr lang="en-CA" sz="1600" dirty="0" smtClean="0">
                <a:latin typeface="Calibri" panose="020F0502020204030204" pitchFamily="34" charset="0"/>
                <a:ea typeface="ＭＳ Ｐゴシック" pitchFamily="34" charset="-128"/>
              </a:rPr>
              <a:t>Sustainable Tourism</a:t>
            </a:r>
          </a:p>
          <a:p>
            <a:pPr algn="just">
              <a:lnSpc>
                <a:spcPct val="110000"/>
              </a:lnSpc>
              <a:spcAft>
                <a:spcPts val="0"/>
              </a:spcAft>
              <a:defRPr/>
            </a:pPr>
            <a:r>
              <a:rPr lang="en-CA" sz="1600" dirty="0" smtClean="0">
                <a:latin typeface="Calibri" panose="020F0502020204030204" pitchFamily="34" charset="0"/>
                <a:ea typeface="ＭＳ Ｐゴシック" pitchFamily="34" charset="-128"/>
              </a:rPr>
              <a:t>Marine Energy technology hub</a:t>
            </a:r>
          </a:p>
          <a:p>
            <a:pPr algn="just">
              <a:lnSpc>
                <a:spcPct val="110000"/>
              </a:lnSpc>
              <a:spcAft>
                <a:spcPts val="0"/>
              </a:spcAft>
              <a:defRPr/>
            </a:pPr>
            <a:r>
              <a:rPr lang="en-CA" sz="1600" dirty="0" smtClean="0">
                <a:latin typeface="Calibri" panose="020F0502020204030204" pitchFamily="34" charset="0"/>
                <a:ea typeface="ＭＳ Ｐゴシック" pitchFamily="34" charset="-128"/>
              </a:rPr>
              <a:t>Inter Island Connections (geothermal, marine tech)</a:t>
            </a:r>
            <a:endParaRPr lang="en-CA" sz="1600" dirty="0">
              <a:latin typeface="Calibri" panose="020F0502020204030204" pitchFamily="34" charset="0"/>
              <a:ea typeface="ＭＳ Ｐゴシック" pitchFamily="34" charset="-128"/>
            </a:endParaRPr>
          </a:p>
        </p:txBody>
      </p:sp>
    </p:spTree>
    <p:extLst>
      <p:ext uri="{BB962C8B-B14F-4D97-AF65-F5344CB8AC3E}">
        <p14:creationId xmlns:p14="http://schemas.microsoft.com/office/powerpoint/2010/main" val="86729721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txBox="1">
            <a:spLocks/>
          </p:cNvSpPr>
          <p:nvPr/>
        </p:nvSpPr>
        <p:spPr bwMode="auto">
          <a:xfrm>
            <a:off x="977900" y="2349499"/>
            <a:ext cx="7823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32500" lnSpcReduction="20000"/>
          </a:bodyPr>
          <a:lstStyle>
            <a:lvl1pPr algn="l" rtl="0" eaLnBrk="0" fontAlgn="base" hangingPunct="0">
              <a:spcBef>
                <a:spcPct val="0"/>
              </a:spcBef>
              <a:spcAft>
                <a:spcPct val="0"/>
              </a:spcAft>
              <a:defRPr lang="en-US" sz="3200" kern="1200">
                <a:solidFill>
                  <a:srgbClr val="005FAA"/>
                </a:solidFill>
                <a:latin typeface="Corbel" pitchFamily="34" charset="0"/>
                <a:ea typeface="ＭＳ Ｐゴシック" pitchFamily="-109" charset="-128"/>
                <a:cs typeface="+mj-cs"/>
              </a:defRPr>
            </a:lvl1pPr>
            <a:lvl2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2pPr>
            <a:lvl3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3pPr>
            <a:lvl4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4pPr>
            <a:lvl5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5pPr>
            <a:lvl6pPr marL="457200" algn="l" rtl="0" fontAlgn="base">
              <a:spcBef>
                <a:spcPct val="0"/>
              </a:spcBef>
              <a:spcAft>
                <a:spcPct val="0"/>
              </a:spcAft>
              <a:defRPr sz="4000">
                <a:solidFill>
                  <a:srgbClr val="005FAA"/>
                </a:solidFill>
                <a:latin typeface="Corbel" pitchFamily="-109" charset="0"/>
              </a:defRPr>
            </a:lvl6pPr>
            <a:lvl7pPr marL="914400" algn="l" rtl="0" fontAlgn="base">
              <a:spcBef>
                <a:spcPct val="0"/>
              </a:spcBef>
              <a:spcAft>
                <a:spcPct val="0"/>
              </a:spcAft>
              <a:defRPr sz="4000">
                <a:solidFill>
                  <a:srgbClr val="005FAA"/>
                </a:solidFill>
                <a:latin typeface="Corbel" pitchFamily="-109" charset="0"/>
              </a:defRPr>
            </a:lvl7pPr>
            <a:lvl8pPr marL="1371600" algn="l" rtl="0" fontAlgn="base">
              <a:spcBef>
                <a:spcPct val="0"/>
              </a:spcBef>
              <a:spcAft>
                <a:spcPct val="0"/>
              </a:spcAft>
              <a:defRPr sz="4000">
                <a:solidFill>
                  <a:srgbClr val="005FAA"/>
                </a:solidFill>
                <a:latin typeface="Corbel" pitchFamily="-109" charset="0"/>
              </a:defRPr>
            </a:lvl8pPr>
            <a:lvl9pPr marL="1828800" algn="l" rtl="0" fontAlgn="base">
              <a:spcBef>
                <a:spcPct val="0"/>
              </a:spcBef>
              <a:spcAft>
                <a:spcPct val="0"/>
              </a:spcAft>
              <a:defRPr sz="4000">
                <a:solidFill>
                  <a:srgbClr val="005FAA"/>
                </a:solidFill>
                <a:latin typeface="Corbel" pitchFamily="-109" charset="0"/>
              </a:defRPr>
            </a:lvl9pPr>
          </a:lstStyle>
          <a:p>
            <a:r>
              <a:rPr lang="en-US" sz="5200" b="1" dirty="0" smtClean="0">
                <a:latin typeface="Calibri" panose="020F0502020204030204" pitchFamily="34" charset="0"/>
              </a:rPr>
              <a:t>Strategic </a:t>
            </a:r>
            <a:r>
              <a:rPr lang="en-US" sz="5200" b="1" dirty="0">
                <a:latin typeface="Calibri" panose="020F0502020204030204" pitchFamily="34" charset="0"/>
              </a:rPr>
              <a:t>Investment Initiatives</a:t>
            </a:r>
            <a:endParaRPr lang="en-US" sz="5200" dirty="0">
              <a:latin typeface="Calibri" panose="020F0502020204030204" pitchFamily="34" charset="0"/>
            </a:endParaRPr>
          </a:p>
          <a:p>
            <a:pPr lvl="0"/>
            <a:endParaRPr lang="en-CA" sz="5200" b="1" dirty="0" smtClean="0">
              <a:latin typeface="Calibri" panose="020F0502020204030204" pitchFamily="34" charset="0"/>
            </a:endParaRPr>
          </a:p>
          <a:p>
            <a:pPr lvl="0"/>
            <a:r>
              <a:rPr lang="en-CA" sz="5200" b="1" dirty="0" smtClean="0">
                <a:latin typeface="Calibri" panose="020F0502020204030204" pitchFamily="34" charset="0"/>
              </a:rPr>
              <a:t>Compressed Natural Gas</a:t>
            </a:r>
            <a:endParaRPr lang="en-US" sz="5200" b="1" dirty="0" smtClean="0">
              <a:latin typeface="Calibri" panose="020F0502020204030204" pitchFamily="34" charset="0"/>
            </a:endParaRPr>
          </a:p>
          <a:p>
            <a:pPr lvl="1"/>
            <a:r>
              <a:rPr lang="en-US" sz="5200" dirty="0" smtClean="0">
                <a:latin typeface="Calibri" panose="020F0502020204030204" pitchFamily="34" charset="0"/>
              </a:rPr>
              <a:t>Planned Introduction </a:t>
            </a:r>
            <a:r>
              <a:rPr lang="en-US" sz="5200" dirty="0">
                <a:latin typeface="Calibri" panose="020F0502020204030204" pitchFamily="34" charset="0"/>
              </a:rPr>
              <a:t>of </a:t>
            </a:r>
            <a:r>
              <a:rPr lang="en-US" sz="5200" dirty="0" smtClean="0">
                <a:latin typeface="Calibri" panose="020F0502020204030204" pitchFamily="34" charset="0"/>
              </a:rPr>
              <a:t>Compressed Natural Gas (CNG) from Florida (2016)</a:t>
            </a:r>
            <a:endParaRPr lang="en-US" sz="5200" dirty="0">
              <a:latin typeface="Calibri" panose="020F0502020204030204" pitchFamily="34" charset="0"/>
            </a:endParaRPr>
          </a:p>
          <a:p>
            <a:pPr lvl="1"/>
            <a:r>
              <a:rPr lang="en-US" sz="5200" dirty="0">
                <a:latin typeface="Calibri" panose="020F0502020204030204" pitchFamily="34" charset="0"/>
              </a:rPr>
              <a:t>Conversion of </a:t>
            </a:r>
            <a:r>
              <a:rPr lang="en-US" sz="5200" dirty="0" smtClean="0">
                <a:latin typeface="Calibri" panose="020F0502020204030204" pitchFamily="34" charset="0"/>
              </a:rPr>
              <a:t>generators at West </a:t>
            </a:r>
            <a:r>
              <a:rPr lang="en-US" sz="5200" dirty="0">
                <a:latin typeface="Calibri" panose="020F0502020204030204" pitchFamily="34" charset="0"/>
              </a:rPr>
              <a:t>Sunrise Plant (WSP)</a:t>
            </a:r>
          </a:p>
          <a:p>
            <a:pPr lvl="1"/>
            <a:r>
              <a:rPr lang="en-US" sz="5200" dirty="0">
                <a:latin typeface="Calibri" panose="020F0502020204030204" pitchFamily="34" charset="0"/>
              </a:rPr>
              <a:t>Evolve to a distribution point for provision of CNG to other customers</a:t>
            </a:r>
          </a:p>
          <a:p>
            <a:pPr lvl="1"/>
            <a:r>
              <a:rPr lang="en-US" sz="5200" dirty="0">
                <a:latin typeface="Calibri" panose="020F0502020204030204" pitchFamily="34" charset="0"/>
              </a:rPr>
              <a:t>Provide other energy (waste heat) and CNG to other customers</a:t>
            </a:r>
          </a:p>
          <a:p>
            <a:r>
              <a:rPr lang="en-US" sz="5200" dirty="0">
                <a:latin typeface="Calibri" panose="020F0502020204030204" pitchFamily="34" charset="0"/>
              </a:rPr>
              <a:t> </a:t>
            </a:r>
            <a:endParaRPr lang="en-US" sz="5200" b="1" dirty="0" smtClean="0">
              <a:latin typeface="Calibri" panose="020F0502020204030204" pitchFamily="34" charset="0"/>
            </a:endParaRPr>
          </a:p>
          <a:p>
            <a:r>
              <a:rPr lang="en-CA" sz="5200" b="1" dirty="0" smtClean="0">
                <a:latin typeface="Calibri" panose="020F0502020204030204" pitchFamily="34" charset="0"/>
              </a:rPr>
              <a:t>Solar PV</a:t>
            </a:r>
            <a:endParaRPr lang="en-US" sz="5200" b="1" dirty="0">
              <a:latin typeface="Calibri" panose="020F0502020204030204" pitchFamily="34" charset="0"/>
            </a:endParaRPr>
          </a:p>
          <a:p>
            <a:r>
              <a:rPr lang="en-US" sz="5200" dirty="0">
                <a:latin typeface="Calibri" panose="020F0502020204030204" pitchFamily="34" charset="0"/>
              </a:rPr>
              <a:t> </a:t>
            </a:r>
            <a:r>
              <a:rPr lang="en-US" sz="5200" dirty="0" smtClean="0">
                <a:latin typeface="Calibri" panose="020F0502020204030204" pitchFamily="34" charset="0"/>
              </a:rPr>
              <a:t>        Develop </a:t>
            </a:r>
            <a:r>
              <a:rPr lang="en-US" sz="5200" dirty="0">
                <a:latin typeface="Calibri" panose="020F0502020204030204" pitchFamily="34" charset="0"/>
              </a:rPr>
              <a:t>Utility Scale Solar PV</a:t>
            </a:r>
          </a:p>
          <a:p>
            <a:pPr lvl="1"/>
            <a:r>
              <a:rPr lang="en-US" sz="5200" dirty="0" smtClean="0">
                <a:latin typeface="Calibri" panose="020F0502020204030204" pitchFamily="34" charset="0"/>
              </a:rPr>
              <a:t>Install </a:t>
            </a:r>
            <a:r>
              <a:rPr lang="en-US" sz="5200" dirty="0">
                <a:latin typeface="Calibri" panose="020F0502020204030204" pitchFamily="34" charset="0"/>
              </a:rPr>
              <a:t>Solar Resource characterization measuring </a:t>
            </a:r>
            <a:r>
              <a:rPr lang="en-US" sz="5200" dirty="0" smtClean="0">
                <a:latin typeface="Calibri" panose="020F0502020204030204" pitchFamily="34" charset="0"/>
              </a:rPr>
              <a:t>equipment</a:t>
            </a:r>
            <a:endParaRPr lang="en-US" sz="5200" dirty="0">
              <a:latin typeface="Calibri" panose="020F0502020204030204" pitchFamily="34" charset="0"/>
            </a:endParaRPr>
          </a:p>
          <a:p>
            <a:pPr lvl="1"/>
            <a:r>
              <a:rPr lang="en-US" sz="5200" dirty="0">
                <a:latin typeface="Calibri" panose="020F0502020204030204" pitchFamily="34" charset="0"/>
              </a:rPr>
              <a:t>3 MW at West </a:t>
            </a:r>
            <a:r>
              <a:rPr lang="en-US" sz="5200" dirty="0" smtClean="0">
                <a:latin typeface="Calibri" panose="020F0502020204030204" pitchFamily="34" charset="0"/>
              </a:rPr>
              <a:t>Sunrise</a:t>
            </a:r>
            <a:endParaRPr lang="en-US" sz="5200" dirty="0">
              <a:latin typeface="Calibri" panose="020F0502020204030204" pitchFamily="34" charset="0"/>
            </a:endParaRPr>
          </a:p>
          <a:p>
            <a:pPr lvl="1"/>
            <a:r>
              <a:rPr lang="en-US" sz="5200" dirty="0">
                <a:latin typeface="Calibri" panose="020F0502020204030204" pitchFamily="34" charset="0"/>
              </a:rPr>
              <a:t>5 MW at Sands Brewery Site</a:t>
            </a:r>
          </a:p>
          <a:p>
            <a:pPr lvl="1"/>
            <a:r>
              <a:rPr lang="en-US" sz="5200" dirty="0">
                <a:latin typeface="Calibri" panose="020F0502020204030204" pitchFamily="34" charset="0"/>
              </a:rPr>
              <a:t>Leverage Barbados’ </a:t>
            </a:r>
            <a:r>
              <a:rPr lang="en-US" sz="5200" dirty="0" smtClean="0">
                <a:latin typeface="Calibri" panose="020F0502020204030204" pitchFamily="34" charset="0"/>
              </a:rPr>
              <a:t>experience</a:t>
            </a:r>
          </a:p>
          <a:p>
            <a:pPr lvl="1"/>
            <a:r>
              <a:rPr lang="en-US" sz="5200" dirty="0" smtClean="0">
                <a:latin typeface="Calibri" panose="020F0502020204030204" pitchFamily="34" charset="0"/>
              </a:rPr>
              <a:t>Develop </a:t>
            </a:r>
            <a:r>
              <a:rPr lang="en-US" sz="5200" dirty="0">
                <a:latin typeface="Calibri" panose="020F0502020204030204" pitchFamily="34" charset="0"/>
              </a:rPr>
              <a:t>niche solar hybrid solutions</a:t>
            </a:r>
          </a:p>
          <a:p>
            <a:r>
              <a:rPr lang="en-US" sz="5200" dirty="0" smtClean="0">
                <a:latin typeface="Calibri" panose="020F0502020204030204" pitchFamily="34" charset="0"/>
              </a:rPr>
              <a:t>         Emera </a:t>
            </a:r>
            <a:r>
              <a:rPr lang="en-US" sz="5200" dirty="0">
                <a:latin typeface="Calibri" panose="020F0502020204030204" pitchFamily="34" charset="0"/>
              </a:rPr>
              <a:t>Caribbean working on opportunities for the Cays (solar/battery/diesel)</a:t>
            </a:r>
          </a:p>
          <a:p>
            <a:pPr>
              <a:defRPr/>
            </a:pPr>
            <a:endParaRPr lang="en-CA" sz="1400" b="1" dirty="0">
              <a:ea typeface="ＭＳ Ｐゴシック" pitchFamily="34" charset="-128"/>
            </a:endParaRPr>
          </a:p>
          <a:p>
            <a:pPr>
              <a:defRPr/>
            </a:pPr>
            <a:endParaRPr lang="en-CA" sz="1600" dirty="0" smtClean="0">
              <a:latin typeface="Calibri" panose="020F0502020204030204" pitchFamily="34" charset="0"/>
              <a:ea typeface="ＭＳ Ｐゴシック" pitchFamily="34" charset="-128"/>
            </a:endParaRPr>
          </a:p>
          <a:p>
            <a:pPr>
              <a:defRPr/>
            </a:pPr>
            <a:endParaRPr lang="en-CA" sz="1600" dirty="0" smtClean="0">
              <a:latin typeface="Calibri" panose="020F0502020204030204" pitchFamily="34" charset="0"/>
              <a:ea typeface="ＭＳ Ｐゴシック" pitchFamily="34" charset="-128"/>
            </a:endParaRPr>
          </a:p>
          <a:p>
            <a:pPr>
              <a:defRPr/>
            </a:pPr>
            <a:endParaRPr lang="en-CA" sz="1600" dirty="0">
              <a:latin typeface="Calibri" panose="020F0502020204030204" pitchFamily="34" charset="0"/>
              <a:ea typeface="ＭＳ Ｐゴシック" pitchFamily="34" charset="-128"/>
            </a:endParaRPr>
          </a:p>
          <a:p>
            <a:pPr>
              <a:defRPr/>
            </a:pPr>
            <a:endParaRPr sz="1600" dirty="0" smtClean="0">
              <a:latin typeface="Calibri" panose="020F0502020204030204" pitchFamily="34" charset="0"/>
              <a:ea typeface="ＭＳ Ｐゴシック" pitchFamily="34" charset="-128"/>
            </a:endParaRPr>
          </a:p>
        </p:txBody>
      </p:sp>
      <p:sp>
        <p:nvSpPr>
          <p:cNvPr id="15366" name="Title 3"/>
          <p:cNvSpPr>
            <a:spLocks noGrp="1"/>
          </p:cNvSpPr>
          <p:nvPr>
            <p:ph type="title"/>
          </p:nvPr>
        </p:nvSpPr>
        <p:spPr>
          <a:xfrm>
            <a:off x="828220" y="138113"/>
            <a:ext cx="8006218" cy="1004887"/>
          </a:xfrm>
        </p:spPr>
        <p:txBody>
          <a:bodyPr/>
          <a:lstStyle/>
          <a:p>
            <a:pPr eaLnBrk="1" hangingPunct="1"/>
            <a:r>
              <a:rPr sz="3600" b="1" dirty="0" smtClean="0">
                <a:ea typeface="ＭＳ Ｐゴシック" pitchFamily="34" charset="-128"/>
              </a:rPr>
              <a:t>Grand Bahama Island</a:t>
            </a:r>
          </a:p>
        </p:txBody>
      </p:sp>
      <p:sp>
        <p:nvSpPr>
          <p:cNvPr id="15367" name="Slide Number Placeholder 1"/>
          <p:cNvSpPr>
            <a:spLocks noGrp="1"/>
          </p:cNvSpPr>
          <p:nvPr>
            <p:ph type="sldNum" sz="quarter" idx="10"/>
          </p:nvPr>
        </p:nvSpPr>
        <p:spPr bwMode="auto">
          <a:xfrm>
            <a:off x="3447256"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87541A1-4D77-411B-86E4-01CB992FAC3A}" type="slidenum">
              <a:rPr lang="en-CA" smtClean="0"/>
              <a:pPr eaLnBrk="1" hangingPunct="1"/>
              <a:t>11</a:t>
            </a:fld>
            <a:endParaRPr lang="en-CA" dirty="0" smtClean="0"/>
          </a:p>
        </p:txBody>
      </p:sp>
      <p:sp>
        <p:nvSpPr>
          <p:cNvPr id="15373" name="AutoShape 23" descr="data:image/jpeg;base64,/9j/4AAQSkZJRgABAQAAAQABAAD/2wCEAAkGBhQQERQUEhIVFRQWEhcSEBYYFBYWFRQYGBUVFBgVExgXHCYfFxokGRUXHy8gIycrLC0tFR4xNTAqNSYrLCkBCQoKDgwOGg8PGikgHCUpKSwpKiwsNSwqLCo1NSk1KSwpLCkuLS41Li0pKTUsKSkqNSkpLDUsNCwtKSwpKSkpLP/AABEIAKAAfAMBIgACEQEDEQH/xAAcAAABBQEBAQAAAAAAAAAAAAAAAQIFBgcEAwj/xAA4EAABAwIFAQYEBAUFAQAAAAABAAIDBBEFBhIhMUETIlFhcZEHUoGhFCMywUJysdHwNFNikrIV/8QAGgEBAAMBAQEAAAAAAAAAAAAAAAECAwUEBv/EACgRAQACAgECBQMFAAAAAAAAAAABAgMRIQQxEhMiQcFRgfAyYnGRsf/aAAwDAQACEQMRAD8A3FCEhQF0XXHW1GgLNM/43UMfBNT1D49JdG8A90l1i0uadncEbhFL2ilfFLVwUt1m2FfE98QjFbD3Ts6dn6R/ydHa489JPotEilDgHNNwQHNI4IO4IRXFmpljxUl63RdNQjU66LpqEDroumoQOui6ahA5CEIBIUqQoI3Fo7sKyTOGrS8fX/qb/stmqY7hUrG8ul5vZFbRFomJUSuzLG+hEZAvY72C074eNfFhtMJnd7RdtzuGuJMbd/BpAsqph3w3gbJ2j2E23EZN47/y239L2XfnCVstLLG7o3WzY7OZ3hb2t9VHLxYOntgi1pnbRAULKMGx6oooGT9sZYCQHxPOohpIuWO5BA4HHRauFL0YM8ZY3HAQhCNwhCEAhCEDkIQgEhSpCgReb4AV6IQc01MLKk47hp1bK/kLkqKEOQZThWQJXyNbJOPwweHGOx1uAN9BPFul7rVaLE45XSMY8F8T9Erf4mk7i46AjcHgqLqyIlluasfloMVbVw8SRt7Rt+7KG9xzXDp0t5qOzGtKYo9MabkhRmXcwxV0Ilhddp2cDs5jrAlrx0O/7qTUtYnYQhCJCEIQOQhCASFKkKBEIQgEIQgr+Y2d02WMZ7dq7M/K9zSfAOAI+4+63PG4rsPosWzvT2a/y73sQito3EozJebH4dUCQXdG7uzsud2kjvAfM3kfUdV9D4biLKiJksTg5j2hzCOoPj4Hy6L5lp4NTVbPhpnI4fP2Ev8Ap5ni5/2pD3Q70OwPpfxUQ53S9TE2mkt3QgFCl0whCEDkIQgEhSpCgRCFyVlaGA+iD3knDeVX8ez1TUQvNIAbXawbyO5/S0eh3Nh5qj56+JJhJig3lI3PSO/BI6u8vdZXUPfK4ukeXuO5LiSVG2V8kVbll3PrsVmkbDCWU8Ud5Hv3e5zjZjRpNmcOO9726KtZ0pL6h4gj3XD8HcYjglqIZHBrpWxuiJIAcWdpdu/J74NvIqZzrKACTt6otW267UfLNEZNl1Y5l4tBNlYsj4KQwOI53VkxLBw5puFNbRMPm5wXtM5a/Xg74U5vNTD+GmcTPCNieZI72afMt2B+hV+WCa34dVMqIxcsd3m8a2kWc36j9lueH1zZ4mSMN2vaHtPkRffzR2uj6jzqc947uhCEI9pyEIQCQpUjkHhUzaQsy+IOcOwidpPfd3Yxfqev059lc8xV2hpWAZ0xDtqkjowaR6nc/sPoiJnUIiG7iS4kkm7iTck9SSu+CO6ZR0b3/oaXW5sFKRYTKwanRvA6ktNgocXqrWntDklwfX/n1Uxg+X3yPBle54Bv3nOd7XKk6TBpRGJTE8R2Dtenu2OwN/qrNhOFyOaHMic5vFw3bZZ3iZ4eHFlz3ny+dfCy5cpmNAB2XdjDWgbKFoXPJLWtJcL3AG4sbHZOqJnF2gg6uLdb+itExEadet4imtKrmajDgVMfCDGrslpHE3jPaRfyONiB0Fnf+lzY7RSMZd8bmgm1yLb+CreTa0wYrARxITC/e2zwbfcBKvBhv5XVa+rdEICFd9CchCEAmyHZOXnPwgomcKqwP+eKwasqdUzz4vcfuttzkeVhs0emRw66z/UqJUv2X7KdF+QSLanai2/F+Gqeoal0ET3VRYeQAAO8Lfp2G9yoOg1CnEcTg11gNVy0je5II6qQqq0Q0rmyydo5zSNzckngDrYc3Pgpea8+GP4j7LJ218Ja0DdzImNHmZBYK4YQGwdnSggubCXuPnqaPuS72VOyy8OpqcO4aGPHq0kj+66MnY3+Jr6iXfSYg1nk0PaG/wBCfqjGJil6W95iI+3umMDcI456k/M/T4WDjx6u2TcCjvrq5dgC5zfDrc7+w9EzGWhzqehi4IEkp8I29fUn9kmZMzQUgbTmLtW6BqaHCzQD3Q7z2uq6RN60/VPFf9NzJWfiMMMtgDqDrfKBJp97H7rJYanRVQP50zxu9bPBstR/+tHV0ErIYuzbZ7Aw8arBwN/UgrKcGj7atpmc6qiMH0Dg4/YFS8mes3zY8kTvcQ+jglCaXWF1y4ZUSPYDKzQ7ruCDubEb3G1tj49VLueLnTuQkCVFgmSDZPSFBQM4UtwViGNUeiZ3g46h+/3X0fmCg1tOyxrNuAm5IG4vb+yK2jhU4ibc/dezHLkY4g2Ox8F7tcocfqMc7dsdQR1PuuuGrI6+yi2uT2yKXPvSU0K4+J9ymSVnO6iu3THVCM4wzLsnrTbk+6tHwlwYz1pnLbxwtNjbYyOFgPUNJKqOE4TLWyiKEXJ/U4/pYPmd/m6+hMpZdjoadscYsBu4nlzj+pzvW304UOz0fS+D1WdGYa9sMDtfDvy+L21bEncbWv1v4Lpwmn0RNG/iLl5sOgGskj0uoiaR1VVaGuc1kdi4i5a7cGx3A7wuLOBFhcG91Ymiyl7ccze829u0fJwSpAlR6AkKVIUHlNCHBVHH8th4JAVyTHxAoMHxvJoJvpIPQhVifApY+moeXPst4q5oXSTMeAwRAFzyRp6Agjkbm3muWqyk124HKMfRkYI4lvII9QUgmW2uyYPBe1Nk0D+FRpnPS0li1LQSymzI3H6ED1udlZ8D+HEszvznaG+DDdx9TwPutZo8sNb0Ui9scDSTvpbqIAu63jbw258k0tGHHTlG5ZypFSM0xsDfmPLnHxceSV1YhXmUuig0vLSWzMJs72NrsIuC4Hbz3Ca6pnmfpj/LMcveBBIc3exJ6jbp83kpmOkY1znBoDnG7jbcmwHPoApNzkjVeI/OxKOkETQ0Xs0aQTubC9hfqADYL3QhG8RqNHIQhEhIUqEDUJyEHFiGFRzt0yMDh7EbEXBHWxKiK3LUmqR8MzmvkLbk3FgHE2FtuNIG19jvurIiyMr4aX7wr89PVAyWcNFmiO2kvGlzbncWJc3V9uF5sFbqYDYAs77g1lgbPvfrquWWttyrIhFfI/dP9oWWinlgY0vEcgcO0LSTcA78deD9rp9HgDW9mXkvkZH2ercBw717tvY31cG6l0It5Vd7nkwN9uiVOQjU1KEqEAhCEH//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AutoShape 4" descr="Image result for grand bahama map"/>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grand bahama map"/>
          <p:cNvSpPr>
            <a:spLocks noChangeAspect="1" noChangeArrowheads="1"/>
          </p:cNvSpPr>
          <p:nvPr/>
        </p:nvSpPr>
        <p:spPr bwMode="auto">
          <a:xfrm>
            <a:off x="2698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47738"/>
            <a:ext cx="7239000" cy="141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16487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txBox="1">
            <a:spLocks/>
          </p:cNvSpPr>
          <p:nvPr/>
        </p:nvSpPr>
        <p:spPr bwMode="auto">
          <a:xfrm>
            <a:off x="914400" y="2362200"/>
            <a:ext cx="7620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32500" lnSpcReduction="20000"/>
          </a:bodyPr>
          <a:lstStyle>
            <a:lvl1pPr algn="l" rtl="0" eaLnBrk="0" fontAlgn="base" hangingPunct="0">
              <a:spcBef>
                <a:spcPct val="0"/>
              </a:spcBef>
              <a:spcAft>
                <a:spcPct val="0"/>
              </a:spcAft>
              <a:defRPr lang="en-US" sz="3200" kern="1200">
                <a:solidFill>
                  <a:srgbClr val="005FAA"/>
                </a:solidFill>
                <a:latin typeface="Corbel" pitchFamily="34" charset="0"/>
                <a:ea typeface="ＭＳ Ｐゴシック" pitchFamily="-109" charset="-128"/>
                <a:cs typeface="+mj-cs"/>
              </a:defRPr>
            </a:lvl1pPr>
            <a:lvl2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2pPr>
            <a:lvl3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3pPr>
            <a:lvl4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4pPr>
            <a:lvl5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5pPr>
            <a:lvl6pPr marL="457200" algn="l" rtl="0" fontAlgn="base">
              <a:spcBef>
                <a:spcPct val="0"/>
              </a:spcBef>
              <a:spcAft>
                <a:spcPct val="0"/>
              </a:spcAft>
              <a:defRPr sz="4000">
                <a:solidFill>
                  <a:srgbClr val="005FAA"/>
                </a:solidFill>
                <a:latin typeface="Corbel" pitchFamily="-109" charset="0"/>
              </a:defRPr>
            </a:lvl6pPr>
            <a:lvl7pPr marL="914400" algn="l" rtl="0" fontAlgn="base">
              <a:spcBef>
                <a:spcPct val="0"/>
              </a:spcBef>
              <a:spcAft>
                <a:spcPct val="0"/>
              </a:spcAft>
              <a:defRPr sz="4000">
                <a:solidFill>
                  <a:srgbClr val="005FAA"/>
                </a:solidFill>
                <a:latin typeface="Corbel" pitchFamily="-109" charset="0"/>
              </a:defRPr>
            </a:lvl7pPr>
            <a:lvl8pPr marL="1371600" algn="l" rtl="0" fontAlgn="base">
              <a:spcBef>
                <a:spcPct val="0"/>
              </a:spcBef>
              <a:spcAft>
                <a:spcPct val="0"/>
              </a:spcAft>
              <a:defRPr sz="4000">
                <a:solidFill>
                  <a:srgbClr val="005FAA"/>
                </a:solidFill>
                <a:latin typeface="Corbel" pitchFamily="-109" charset="0"/>
              </a:defRPr>
            </a:lvl8pPr>
            <a:lvl9pPr marL="1828800" algn="l" rtl="0" fontAlgn="base">
              <a:spcBef>
                <a:spcPct val="0"/>
              </a:spcBef>
              <a:spcAft>
                <a:spcPct val="0"/>
              </a:spcAft>
              <a:defRPr sz="4000">
                <a:solidFill>
                  <a:srgbClr val="005FAA"/>
                </a:solidFill>
                <a:latin typeface="Corbel" pitchFamily="-109" charset="0"/>
              </a:defRPr>
            </a:lvl9pPr>
          </a:lstStyle>
          <a:p>
            <a:r>
              <a:rPr lang="en-CA" sz="4900" b="1" dirty="0" smtClean="0">
                <a:latin typeface="Calibri" panose="020F0502020204030204" pitchFamily="34" charset="0"/>
              </a:rPr>
              <a:t>Alternative Fuels Development</a:t>
            </a:r>
            <a:endParaRPr lang="en-CA" sz="4900" b="1" dirty="0">
              <a:latin typeface="Calibri" panose="020F0502020204030204" pitchFamily="34" charset="0"/>
            </a:endParaRPr>
          </a:p>
          <a:p>
            <a:r>
              <a:rPr lang="en-CA" sz="4900" dirty="0" smtClean="0">
                <a:latin typeface="Calibri" panose="020F0502020204030204" pitchFamily="34" charset="0"/>
              </a:rPr>
              <a:t>	Develop </a:t>
            </a:r>
            <a:r>
              <a:rPr lang="en-CA" sz="4900" dirty="0">
                <a:latin typeface="Calibri" panose="020F0502020204030204" pitchFamily="34" charset="0"/>
              </a:rPr>
              <a:t>biodiesel production from </a:t>
            </a:r>
            <a:r>
              <a:rPr lang="en-CA" sz="4900" dirty="0" smtClean="0">
                <a:latin typeface="Calibri" panose="020F0502020204030204" pitchFamily="34" charset="0"/>
              </a:rPr>
              <a:t>Jatropha, as </a:t>
            </a:r>
            <a:r>
              <a:rPr lang="en-CA" sz="4900" dirty="0">
                <a:latin typeface="Calibri" panose="020F0502020204030204" pitchFamily="34" charset="0"/>
              </a:rPr>
              <a:t>a pilot program</a:t>
            </a:r>
          </a:p>
          <a:p>
            <a:r>
              <a:rPr lang="en-CA" sz="4900" dirty="0" smtClean="0">
                <a:latin typeface="Calibri" panose="020F0502020204030204" pitchFamily="34" charset="0"/>
              </a:rPr>
              <a:t>	5 </a:t>
            </a:r>
            <a:r>
              <a:rPr lang="en-CA" sz="4900" dirty="0">
                <a:latin typeface="Calibri" panose="020F0502020204030204" pitchFamily="34" charset="0"/>
              </a:rPr>
              <a:t>Acres in </a:t>
            </a:r>
            <a:r>
              <a:rPr lang="en-CA" sz="4900" dirty="0" smtClean="0">
                <a:latin typeface="Calibri" panose="020F0502020204030204" pitchFamily="34" charset="0"/>
              </a:rPr>
              <a:t>Abaco under development</a:t>
            </a:r>
            <a:endParaRPr lang="en-CA" sz="4900" dirty="0">
              <a:latin typeface="Calibri" panose="020F0502020204030204" pitchFamily="34" charset="0"/>
            </a:endParaRPr>
          </a:p>
          <a:p>
            <a:r>
              <a:rPr lang="en-CA" sz="4900" dirty="0" smtClean="0">
                <a:latin typeface="Calibri" panose="020F0502020204030204" pitchFamily="34" charset="0"/>
              </a:rPr>
              <a:t>	Ongoing </a:t>
            </a:r>
            <a:r>
              <a:rPr lang="en-CA" sz="4900" dirty="0">
                <a:latin typeface="Calibri" panose="020F0502020204030204" pitchFamily="34" charset="0"/>
              </a:rPr>
              <a:t>pilot in Grand Bahama</a:t>
            </a:r>
          </a:p>
          <a:p>
            <a:r>
              <a:rPr lang="en-CA" sz="4900" dirty="0" smtClean="0">
                <a:latin typeface="Calibri" panose="020F0502020204030204" pitchFamily="34" charset="0"/>
              </a:rPr>
              <a:t>	Development </a:t>
            </a:r>
            <a:r>
              <a:rPr lang="en-CA" sz="4900" dirty="0">
                <a:latin typeface="Calibri" panose="020F0502020204030204" pitchFamily="34" charset="0"/>
              </a:rPr>
              <a:t>of local biodiesel </a:t>
            </a:r>
            <a:r>
              <a:rPr lang="en-CA" sz="4900" dirty="0" smtClean="0">
                <a:latin typeface="Calibri" panose="020F0502020204030204" pitchFamily="34" charset="0"/>
              </a:rPr>
              <a:t>production underway</a:t>
            </a:r>
          </a:p>
          <a:p>
            <a:endParaRPr lang="en-CA" sz="4900" b="1" dirty="0" smtClean="0">
              <a:latin typeface="Calibri" panose="020F0502020204030204" pitchFamily="34" charset="0"/>
            </a:endParaRPr>
          </a:p>
          <a:p>
            <a:r>
              <a:rPr lang="en-CA" sz="4900" b="1" dirty="0" smtClean="0">
                <a:latin typeface="Calibri" panose="020F0502020204030204" pitchFamily="34" charset="0"/>
              </a:rPr>
              <a:t>Intelligent Grid System investment</a:t>
            </a:r>
          </a:p>
          <a:p>
            <a:r>
              <a:rPr lang="en-CA" sz="4900" dirty="0" smtClean="0">
                <a:latin typeface="Calibri" panose="020F0502020204030204" pitchFamily="34" charset="0"/>
              </a:rPr>
              <a:t>	Advanced Metering Infrastructure Deployment planned to begin in late 2015</a:t>
            </a:r>
            <a:endParaRPr lang="en-CA" sz="4900" dirty="0">
              <a:latin typeface="Calibri" panose="020F0502020204030204" pitchFamily="34" charset="0"/>
            </a:endParaRPr>
          </a:p>
          <a:p>
            <a:endParaRPr lang="en-CA" sz="4900" b="1" dirty="0">
              <a:latin typeface="Calibri" panose="020F0502020204030204" pitchFamily="34" charset="0"/>
            </a:endParaRPr>
          </a:p>
          <a:p>
            <a:r>
              <a:rPr lang="en-CA" sz="4900" b="1" dirty="0" smtClean="0">
                <a:latin typeface="Calibri" panose="020F0502020204030204" pitchFamily="34" charset="0"/>
              </a:rPr>
              <a:t>Operational and Service Excellence</a:t>
            </a:r>
          </a:p>
          <a:p>
            <a:r>
              <a:rPr lang="en-CA" sz="4900" dirty="0" smtClean="0">
                <a:latin typeface="Calibri" panose="020F0502020204030204" pitchFamily="34" charset="0"/>
              </a:rPr>
              <a:t>	Consolidation of Generating Plant operations</a:t>
            </a:r>
          </a:p>
          <a:p>
            <a:r>
              <a:rPr lang="en-CA" sz="4900" dirty="0" smtClean="0">
                <a:latin typeface="Calibri" panose="020F0502020204030204" pitchFamily="34" charset="0"/>
              </a:rPr>
              <a:t>	Investment </a:t>
            </a:r>
            <a:r>
              <a:rPr lang="en-CA" sz="4900" dirty="0">
                <a:latin typeface="Calibri" panose="020F0502020204030204" pitchFamily="34" charset="0"/>
              </a:rPr>
              <a:t>in integration and automation of business processes</a:t>
            </a:r>
          </a:p>
          <a:p>
            <a:r>
              <a:rPr lang="en-CA" sz="4900" dirty="0" smtClean="0">
                <a:latin typeface="Calibri" panose="020F0502020204030204" pitchFamily="34" charset="0"/>
              </a:rPr>
              <a:t>	Optimization </a:t>
            </a:r>
            <a:r>
              <a:rPr lang="en-CA" sz="4900" dirty="0">
                <a:latin typeface="Calibri" panose="020F0502020204030204" pitchFamily="34" charset="0"/>
              </a:rPr>
              <a:t>of automatic vehicle location systems with outage </a:t>
            </a:r>
            <a:r>
              <a:rPr lang="en-CA" sz="4900" dirty="0" smtClean="0">
                <a:latin typeface="Calibri" panose="020F0502020204030204" pitchFamily="34" charset="0"/>
              </a:rPr>
              <a:t>management	Continued </a:t>
            </a:r>
            <a:r>
              <a:rPr lang="en-CA" sz="4900" dirty="0">
                <a:latin typeface="Calibri" panose="020F0502020204030204" pitchFamily="34" charset="0"/>
              </a:rPr>
              <a:t>investment in Competency Based Training</a:t>
            </a:r>
          </a:p>
          <a:p>
            <a:r>
              <a:rPr lang="en-CA" sz="4900" dirty="0" smtClean="0">
                <a:latin typeface="Calibri" panose="020F0502020204030204" pitchFamily="34" charset="0"/>
              </a:rPr>
              <a:t>	Continued </a:t>
            </a:r>
            <a:r>
              <a:rPr lang="en-CA" sz="4900" dirty="0">
                <a:latin typeface="Calibri" panose="020F0502020204030204" pitchFamily="34" charset="0"/>
              </a:rPr>
              <a:t>implementation/refinement of the </a:t>
            </a:r>
            <a:r>
              <a:rPr lang="en-CA" sz="4900" dirty="0" smtClean="0">
                <a:latin typeface="Calibri" panose="020F0502020204030204" pitchFamily="34" charset="0"/>
              </a:rPr>
              <a:t>Asset Management </a:t>
            </a:r>
            <a:r>
              <a:rPr lang="en-CA" sz="4900" dirty="0">
                <a:latin typeface="Calibri" panose="020F0502020204030204" pitchFamily="34" charset="0"/>
              </a:rPr>
              <a:t>strategy 	</a:t>
            </a:r>
            <a:r>
              <a:rPr lang="en-CA" sz="4900" dirty="0" smtClean="0">
                <a:latin typeface="Calibri" panose="020F0502020204030204" pitchFamily="34" charset="0"/>
              </a:rPr>
              <a:t>	Possible </a:t>
            </a:r>
            <a:r>
              <a:rPr lang="en-CA" sz="4900" dirty="0">
                <a:latin typeface="Calibri" panose="020F0502020204030204" pitchFamily="34" charset="0"/>
              </a:rPr>
              <a:t>integration with Water Company metering/billing initiative</a:t>
            </a:r>
          </a:p>
          <a:p>
            <a:r>
              <a:rPr lang="en-CA" sz="4900" dirty="0" smtClean="0">
                <a:latin typeface="Calibri" panose="020F0502020204030204" pitchFamily="34" charset="0"/>
              </a:rPr>
              <a:t>	Pre-pay </a:t>
            </a:r>
            <a:r>
              <a:rPr lang="en-CA" sz="4900" dirty="0">
                <a:latin typeface="Calibri" panose="020F0502020204030204" pitchFamily="34" charset="0"/>
              </a:rPr>
              <a:t>metering to reduce </a:t>
            </a:r>
            <a:r>
              <a:rPr lang="en-CA" sz="4900" dirty="0" smtClean="0">
                <a:latin typeface="Calibri" panose="020F0502020204030204" pitchFamily="34" charset="0"/>
              </a:rPr>
              <a:t>bad debt</a:t>
            </a:r>
          </a:p>
        </p:txBody>
      </p:sp>
      <p:sp>
        <p:nvSpPr>
          <p:cNvPr id="15366" name="Title 3"/>
          <p:cNvSpPr>
            <a:spLocks noGrp="1"/>
          </p:cNvSpPr>
          <p:nvPr>
            <p:ph type="title"/>
          </p:nvPr>
        </p:nvSpPr>
        <p:spPr>
          <a:xfrm>
            <a:off x="828220" y="138113"/>
            <a:ext cx="8006218" cy="1004887"/>
          </a:xfrm>
        </p:spPr>
        <p:txBody>
          <a:bodyPr/>
          <a:lstStyle/>
          <a:p>
            <a:pPr eaLnBrk="1" hangingPunct="1"/>
            <a:r>
              <a:rPr sz="3600" b="1" dirty="0" smtClean="0">
                <a:ea typeface="ＭＳ Ｐゴシック" pitchFamily="34" charset="-128"/>
              </a:rPr>
              <a:t>Grand Bahama Island</a:t>
            </a:r>
          </a:p>
        </p:txBody>
      </p:sp>
      <p:sp>
        <p:nvSpPr>
          <p:cNvPr id="15367" name="Slide Number Placeholder 1"/>
          <p:cNvSpPr>
            <a:spLocks noGrp="1"/>
          </p:cNvSpPr>
          <p:nvPr>
            <p:ph type="sldNum" sz="quarter" idx="10"/>
          </p:nvPr>
        </p:nvSpPr>
        <p:spPr bwMode="auto">
          <a:xfrm>
            <a:off x="3447256"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87541A1-4D77-411B-86E4-01CB992FAC3A}" type="slidenum">
              <a:rPr lang="en-CA" smtClean="0"/>
              <a:pPr eaLnBrk="1" hangingPunct="1"/>
              <a:t>12</a:t>
            </a:fld>
            <a:endParaRPr lang="en-CA" dirty="0" smtClean="0"/>
          </a:p>
        </p:txBody>
      </p:sp>
      <p:sp>
        <p:nvSpPr>
          <p:cNvPr id="15373" name="AutoShape 23" descr="data:image/jpeg;base64,/9j/4AAQSkZJRgABAQAAAQABAAD/2wCEAAkGBhQQERQUEhIVFRQWEhcSEBYYFBYWFRQYGBUVFBgVExgXHCYfFxokGRUXHy8gIycrLC0tFR4xNTAqNSYrLCkBCQoKDgwOGg8PGikgHCUpKSwpKiwsNSwqLCo1NSk1KSwpLCkuLS41Li0pKTUsKSkqNSkpLDUsNCwtKSwpKSkpLP/AABEIAKAAfAMBIgACEQEDEQH/xAAcAAABBQEBAQAAAAAAAAAAAAAAAQIFBgcEAwj/xAA4EAABAwIFAQYEBAUFAQAAAAABAAIDBBEFBhIhMUETIlFhcZEHUoGhFCMywUJysdHwNFNikrIV/8QAGgEBAAMBAQEAAAAAAAAAAAAAAAECAwUEBv/EACgRAQACAgECBQMFAAAAAAAAAAABAgMRIQQxEhMiQcFRgfAyYnGRsf/aAAwDAQACEQMRAD8A3FCEhQF0XXHW1GgLNM/43UMfBNT1D49JdG8A90l1i0uadncEbhFL2ilfFLVwUt1m2FfE98QjFbD3Ts6dn6R/ydHa489JPotEilDgHNNwQHNI4IO4IRXFmpljxUl63RdNQjU66LpqEDroumoQOui6ahA5CEIBIUqQoI3Fo7sKyTOGrS8fX/qb/stmqY7hUrG8ul5vZFbRFomJUSuzLG+hEZAvY72C074eNfFhtMJnd7RdtzuGuJMbd/BpAsqph3w3gbJ2j2E23EZN47/y239L2XfnCVstLLG7o3WzY7OZ3hb2t9VHLxYOntgi1pnbRAULKMGx6oooGT9sZYCQHxPOohpIuWO5BA4HHRauFL0YM8ZY3HAQhCNwhCEAhCEDkIQgEhSpCgReb4AV6IQc01MLKk47hp1bK/kLkqKEOQZThWQJXyNbJOPwweHGOx1uAN9BPFul7rVaLE45XSMY8F8T9Erf4mk7i46AjcHgqLqyIlluasfloMVbVw8SRt7Rt+7KG9xzXDp0t5qOzGtKYo9MabkhRmXcwxV0Ilhddp2cDs5jrAlrx0O/7qTUtYnYQhCJCEIQOQhCASFKkKBEIQgEIQgr+Y2d02WMZ7dq7M/K9zSfAOAI+4+63PG4rsPosWzvT2a/y73sQito3EozJebH4dUCQXdG7uzsud2kjvAfM3kfUdV9D4biLKiJksTg5j2hzCOoPj4Hy6L5lp4NTVbPhpnI4fP2Ev8Ap5ni5/2pD3Q70OwPpfxUQ53S9TE2mkt3QgFCl0whCEDkIQgEhSpCgRCFyVlaGA+iD3knDeVX8ez1TUQvNIAbXawbyO5/S0eh3Nh5qj56+JJhJig3lI3PSO/BI6u8vdZXUPfK4ukeXuO5LiSVG2V8kVbll3PrsVmkbDCWU8Ud5Hv3e5zjZjRpNmcOO9726KtZ0pL6h4gj3XD8HcYjglqIZHBrpWxuiJIAcWdpdu/J74NvIqZzrKACTt6otW267UfLNEZNl1Y5l4tBNlYsj4KQwOI53VkxLBw5puFNbRMPm5wXtM5a/Xg74U5vNTD+GmcTPCNieZI72afMt2B+hV+WCa34dVMqIxcsd3m8a2kWc36j9lueH1zZ4mSMN2vaHtPkRffzR2uj6jzqc947uhCEI9pyEIQCQpUjkHhUzaQsy+IOcOwidpPfd3Yxfqev059lc8xV2hpWAZ0xDtqkjowaR6nc/sPoiJnUIiG7iS4kkm7iTck9SSu+CO6ZR0b3/oaXW5sFKRYTKwanRvA6ktNgocXqrWntDklwfX/n1Uxg+X3yPBle54Bv3nOd7XKk6TBpRGJTE8R2Dtenu2OwN/qrNhOFyOaHMic5vFw3bZZ3iZ4eHFlz3ny+dfCy5cpmNAB2XdjDWgbKFoXPJLWtJcL3AG4sbHZOqJnF2gg6uLdb+itExEadet4imtKrmajDgVMfCDGrslpHE3jPaRfyONiB0Fnf+lzY7RSMZd8bmgm1yLb+CreTa0wYrARxITC/e2zwbfcBKvBhv5XVa+rdEICFd9CchCEAmyHZOXnPwgomcKqwP+eKwasqdUzz4vcfuttzkeVhs0emRw66z/UqJUv2X7KdF+QSLanai2/F+Gqeoal0ET3VRYeQAAO8Lfp2G9yoOg1CnEcTg11gNVy0je5II6qQqq0Q0rmyydo5zSNzckngDrYc3Pgpea8+GP4j7LJ218Ja0DdzImNHmZBYK4YQGwdnSggubCXuPnqaPuS72VOyy8OpqcO4aGPHq0kj+66MnY3+Jr6iXfSYg1nk0PaG/wBCfqjGJil6W95iI+3umMDcI456k/M/T4WDjx6u2TcCjvrq5dgC5zfDrc7+w9EzGWhzqehi4IEkp8I29fUn9kmZMzQUgbTmLtW6BqaHCzQD3Q7z2uq6RN60/VPFf9NzJWfiMMMtgDqDrfKBJp97H7rJYanRVQP50zxu9bPBstR/+tHV0ErIYuzbZ7Aw8arBwN/UgrKcGj7atpmc6qiMH0Dg4/YFS8mes3zY8kTvcQ+jglCaXWF1y4ZUSPYDKzQ7ruCDubEb3G1tj49VLueLnTuQkCVFgmSDZPSFBQM4UtwViGNUeiZ3g46h+/3X0fmCg1tOyxrNuAm5IG4vb+yK2jhU4ibc/dezHLkY4g2Ox8F7tcocfqMc7dsdQR1PuuuGrI6+yi2uT2yKXPvSU0K4+J9ymSVnO6iu3THVCM4wzLsnrTbk+6tHwlwYz1pnLbxwtNjbYyOFgPUNJKqOE4TLWyiKEXJ/U4/pYPmd/m6+hMpZdjoadscYsBu4nlzj+pzvW304UOz0fS+D1WdGYa9sMDtfDvy+L21bEncbWv1v4Lpwmn0RNG/iLl5sOgGskj0uoiaR1VVaGuc1kdi4i5a7cGx3A7wuLOBFhcG91Ymiyl7ccze829u0fJwSpAlR6AkKVIUHlNCHBVHH8th4JAVyTHxAoMHxvJoJvpIPQhVifApY+moeXPst4q5oXSTMeAwRAFzyRp6Agjkbm3muWqyk124HKMfRkYI4lvII9QUgmW2uyYPBe1Nk0D+FRpnPS0li1LQSymzI3H6ED1udlZ8D+HEszvznaG+DDdx9TwPutZo8sNb0Ui9scDSTvpbqIAu63jbw258k0tGHHTlG5ZypFSM0xsDfmPLnHxceSV1YhXmUuig0vLSWzMJs72NrsIuC4Hbz3Ca6pnmfpj/LMcveBBIc3exJ6jbp83kpmOkY1znBoDnG7jbcmwHPoApNzkjVeI/OxKOkETQ0Xs0aQTubC9hfqADYL3QhG8RqNHIQhEhIUqEDUJyEHFiGFRzt0yMDh7EbEXBHWxKiK3LUmqR8MzmvkLbk3FgHE2FtuNIG19jvurIiyMr4aX7wr89PVAyWcNFmiO2kvGlzbncWJc3V9uF5sFbqYDYAs77g1lgbPvfrquWWttyrIhFfI/dP9oWWinlgY0vEcgcO0LSTcA78deD9rp9HgDW9mXkvkZH2ercBw717tvY31cG6l0It5Vd7nkwN9uiVOQjU1KEqEAhCEH//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AutoShape 4" descr="Image result for grand bahama map"/>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grand bahama map"/>
          <p:cNvSpPr>
            <a:spLocks noChangeAspect="1" noChangeArrowheads="1"/>
          </p:cNvSpPr>
          <p:nvPr/>
        </p:nvSpPr>
        <p:spPr bwMode="auto">
          <a:xfrm>
            <a:off x="2698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47738"/>
            <a:ext cx="7239000" cy="141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7342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Calibri" pitchFamily="34" charset="0"/>
                <a:cs typeface="Calibri" pitchFamily="34" charset="0"/>
              </a:rPr>
              <a:t>Dominica</a:t>
            </a:r>
            <a:endParaRPr lang="en-CA" b="1" dirty="0">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467544" y="6309320"/>
            <a:ext cx="2133600" cy="365125"/>
          </a:xfrm>
          <a:prstGeom prst="rect">
            <a:avLst/>
          </a:prstGeom>
        </p:spPr>
        <p:txBody>
          <a:bodyPr/>
          <a:lstStyle/>
          <a:p>
            <a:fld id="{B6362DDE-5EFE-4D6A-AD62-664744385D96}" type="slidenum">
              <a:rPr lang="en-CA" smtClean="0"/>
              <a:pPr/>
              <a:t>13</a:t>
            </a:fld>
            <a:endParaRPr lang="en-CA" dirty="0"/>
          </a:p>
        </p:txBody>
      </p:sp>
      <p:sp>
        <p:nvSpPr>
          <p:cNvPr id="4" name="Rectangle 3"/>
          <p:cNvSpPr/>
          <p:nvPr/>
        </p:nvSpPr>
        <p:spPr>
          <a:xfrm>
            <a:off x="539552" y="764704"/>
            <a:ext cx="3603807" cy="369332"/>
          </a:xfrm>
          <a:prstGeom prst="rect">
            <a:avLst/>
          </a:prstGeom>
        </p:spPr>
        <p:txBody>
          <a:bodyPr wrap="none">
            <a:spAutoFit/>
          </a:bodyPr>
          <a:lstStyle/>
          <a:p>
            <a:pPr marL="228600" lvl="4" indent="0">
              <a:buNone/>
            </a:pPr>
            <a:r>
              <a:rPr lang="en-CA" b="1" dirty="0">
                <a:solidFill>
                  <a:srgbClr val="005FAA"/>
                </a:solidFill>
                <a:latin typeface="Calibri" pitchFamily="34" charset="0"/>
                <a:cs typeface="Calibri" pitchFamily="34" charset="0"/>
              </a:rPr>
              <a:t>Geothermal Energy Development</a:t>
            </a:r>
          </a:p>
        </p:txBody>
      </p:sp>
      <p:sp>
        <p:nvSpPr>
          <p:cNvPr id="8" name="Text Placeholder 4"/>
          <p:cNvSpPr>
            <a:spLocks noGrp="1"/>
          </p:cNvSpPr>
          <p:nvPr>
            <p:ph type="body" sz="quarter" idx="12"/>
          </p:nvPr>
        </p:nvSpPr>
        <p:spPr>
          <a:xfrm>
            <a:off x="3886200" y="1196752"/>
            <a:ext cx="4413448" cy="4670648"/>
          </a:xfrm>
        </p:spPr>
        <p:txBody>
          <a:bodyPr>
            <a:normAutofit fontScale="92500" lnSpcReduction="10000"/>
          </a:bodyPr>
          <a:lstStyle/>
          <a:p>
            <a:pPr marL="228600" lvl="4" indent="0">
              <a:buNone/>
            </a:pPr>
            <a:r>
              <a:rPr lang="en-CA" sz="1800" b="1" dirty="0" smtClean="0">
                <a:solidFill>
                  <a:srgbClr val="005FAA"/>
                </a:solidFill>
                <a:latin typeface="+mj-lt"/>
              </a:rPr>
              <a:t>Building new transmission lines</a:t>
            </a:r>
            <a:endParaRPr lang="en-CA" sz="1800" b="1" dirty="0" smtClean="0">
              <a:solidFill>
                <a:srgbClr val="005FAA"/>
              </a:solidFill>
              <a:latin typeface="+mj-lt"/>
              <a:cs typeface="Calibri" pitchFamily="34" charset="0"/>
            </a:endParaRPr>
          </a:p>
          <a:p>
            <a:pPr marL="228600" lvl="4" indent="0" algn="just">
              <a:buNone/>
            </a:pPr>
            <a:r>
              <a:rPr lang="en-CA" dirty="0" smtClean="0">
                <a:solidFill>
                  <a:srgbClr val="005FAA"/>
                </a:solidFill>
                <a:latin typeface="+mj-lt"/>
              </a:rPr>
              <a:t>DOMLEC is planning to build new transmission supporting the geothermal project being developed by the Government &amp; a French consortium</a:t>
            </a:r>
          </a:p>
          <a:p>
            <a:pPr marL="228600" lvl="4" indent="0" algn="just">
              <a:buNone/>
            </a:pPr>
            <a:r>
              <a:rPr lang="en-CA" dirty="0" smtClean="0">
                <a:solidFill>
                  <a:srgbClr val="005FAA"/>
                </a:solidFill>
                <a:latin typeface="+mj-lt"/>
              </a:rPr>
              <a:t>Potential to stabilise or lower electricity prices and i</a:t>
            </a:r>
            <a:r>
              <a:rPr lang="en-US" dirty="0" err="1" smtClean="0">
                <a:solidFill>
                  <a:srgbClr val="005FAA"/>
                </a:solidFill>
                <a:latin typeface="+mj-lt"/>
              </a:rPr>
              <a:t>mprove</a:t>
            </a:r>
            <a:r>
              <a:rPr lang="en-US" dirty="0" smtClean="0">
                <a:solidFill>
                  <a:srgbClr val="005FAA"/>
                </a:solidFill>
                <a:latin typeface="+mj-lt"/>
              </a:rPr>
              <a:t> </a:t>
            </a:r>
            <a:r>
              <a:rPr lang="en-US" dirty="0">
                <a:solidFill>
                  <a:srgbClr val="005FAA"/>
                </a:solidFill>
                <a:latin typeface="+mj-lt"/>
              </a:rPr>
              <a:t>energy security </a:t>
            </a:r>
          </a:p>
          <a:p>
            <a:pPr marL="228600" lvl="4" indent="0" algn="just">
              <a:buNone/>
            </a:pPr>
            <a:r>
              <a:rPr lang="en-CA" dirty="0" smtClean="0">
                <a:solidFill>
                  <a:srgbClr val="005FAA"/>
                </a:solidFill>
                <a:latin typeface="+mj-lt"/>
              </a:rPr>
              <a:t>Commercial operation of the geothermal plant expected to commence in 2017</a:t>
            </a:r>
          </a:p>
          <a:p>
            <a:pPr marL="228600" lvl="4" indent="0">
              <a:buNone/>
            </a:pPr>
            <a:endParaRPr lang="en-CA" dirty="0" smtClean="0">
              <a:solidFill>
                <a:srgbClr val="005FAA"/>
              </a:solidFill>
              <a:latin typeface="+mj-lt"/>
            </a:endParaRPr>
          </a:p>
          <a:p>
            <a:pPr marL="228600" lvl="4" indent="0">
              <a:buNone/>
            </a:pPr>
            <a:r>
              <a:rPr lang="en-CA" sz="1800" b="1" dirty="0" smtClean="0">
                <a:solidFill>
                  <a:srgbClr val="005FAA"/>
                </a:solidFill>
                <a:latin typeface="+mj-lt"/>
              </a:rPr>
              <a:t>Adding Solar PV</a:t>
            </a:r>
            <a:endParaRPr lang="en-CA" sz="1800" b="1" dirty="0">
              <a:solidFill>
                <a:srgbClr val="005FAA"/>
              </a:solidFill>
              <a:latin typeface="+mj-lt"/>
            </a:endParaRPr>
          </a:p>
          <a:p>
            <a:pPr marL="228600" lvl="4" indent="0" algn="just">
              <a:buNone/>
            </a:pPr>
            <a:r>
              <a:rPr lang="en-CA" dirty="0" smtClean="0">
                <a:solidFill>
                  <a:srgbClr val="005FAA"/>
                </a:solidFill>
                <a:latin typeface="+mj-lt"/>
              </a:rPr>
              <a:t>DOMLEC undertaking development of small and intermediate solar to add to its energy mix, and for ‘self use’</a:t>
            </a:r>
          </a:p>
          <a:p>
            <a:pPr marL="228600" lvl="4" indent="0" algn="just">
              <a:buNone/>
            </a:pPr>
            <a:r>
              <a:rPr lang="en-CA" dirty="0" smtClean="0">
                <a:solidFill>
                  <a:srgbClr val="005FAA"/>
                </a:solidFill>
                <a:latin typeface="+mj-lt"/>
              </a:rPr>
              <a:t>This will displace diesel generation during the peak hours of the day</a:t>
            </a:r>
          </a:p>
          <a:p>
            <a:pPr marL="228600" lvl="4" indent="0">
              <a:buNone/>
            </a:pPr>
            <a:endParaRPr lang="en-CA" dirty="0">
              <a:solidFill>
                <a:srgbClr val="005FAA"/>
              </a:solidFill>
              <a:latin typeface="+mj-lt"/>
            </a:endParaRPr>
          </a:p>
          <a:p>
            <a:pPr marL="228600" lvl="4" indent="0">
              <a:buNone/>
            </a:pPr>
            <a:r>
              <a:rPr lang="en-CA" sz="1800" b="1" dirty="0" smtClean="0">
                <a:solidFill>
                  <a:srgbClr val="005FAA"/>
                </a:solidFill>
                <a:latin typeface="+mj-lt"/>
              </a:rPr>
              <a:t>Electric Transportation</a:t>
            </a:r>
          </a:p>
          <a:p>
            <a:pPr marL="228600" lvl="4" indent="0">
              <a:buNone/>
            </a:pPr>
            <a:r>
              <a:rPr lang="en-CA" dirty="0" smtClean="0">
                <a:solidFill>
                  <a:srgbClr val="005FAA"/>
                </a:solidFill>
                <a:latin typeface="+mj-lt"/>
              </a:rPr>
              <a:t>Domlec is about to trial its first EV, a Nissan Van</a:t>
            </a:r>
            <a:endParaRPr lang="en-CA" dirty="0" smtClean="0">
              <a:solidFill>
                <a:srgbClr val="005FAA"/>
              </a:solidFill>
            </a:endParaRPr>
          </a:p>
          <a:p>
            <a:pPr marL="228600" lvl="4" indent="0">
              <a:buNone/>
            </a:pPr>
            <a:endParaRPr lang="en-CA" dirty="0" smtClean="0">
              <a:solidFill>
                <a:srgbClr val="005FAA"/>
              </a:solidFill>
            </a:endParaRPr>
          </a:p>
          <a:p>
            <a:pPr marL="228600" lvl="4" indent="0">
              <a:buNone/>
            </a:pPr>
            <a:endParaRPr lang="en-CA" dirty="0" smtClean="0">
              <a:solidFill>
                <a:srgbClr val="005FAA"/>
              </a:solidFill>
            </a:endParaRPr>
          </a:p>
          <a:p>
            <a:pPr marL="228600" lvl="4" indent="0">
              <a:buNone/>
            </a:pPr>
            <a:endParaRPr lang="en-CA" dirty="0" smtClean="0">
              <a:solidFill>
                <a:srgbClr val="005FAA"/>
              </a:solidFill>
              <a:latin typeface="Calibri" pitchFamily="34" charset="0"/>
              <a:cs typeface="Calibri" pitchFamily="34" charset="0"/>
            </a:endParaRPr>
          </a:p>
        </p:txBody>
      </p:sp>
      <p:pic>
        <p:nvPicPr>
          <p:cNvPr id="2050" name="Picture 2" descr="Map of Dominica, maps, worl atlas, Dominica map, online maps, maps of the world, country maps, find any  world continent map, world fla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979" y="1222152"/>
            <a:ext cx="2936951" cy="4534652"/>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1"/>
          <p:cNvSpPr/>
          <p:nvPr/>
        </p:nvSpPr>
        <p:spPr>
          <a:xfrm>
            <a:off x="1371600" y="1928394"/>
            <a:ext cx="822960" cy="2673873"/>
          </a:xfrm>
          <a:custGeom>
            <a:avLst/>
            <a:gdLst>
              <a:gd name="connsiteX0" fmla="*/ 0 w 822960"/>
              <a:gd name="connsiteY0" fmla="*/ 0 h 2673873"/>
              <a:gd name="connsiteX1" fmla="*/ 539496 w 822960"/>
              <a:gd name="connsiteY1" fmla="*/ 1975104 h 2673873"/>
              <a:gd name="connsiteX2" fmla="*/ 621792 w 822960"/>
              <a:gd name="connsiteY2" fmla="*/ 2596896 h 2673873"/>
              <a:gd name="connsiteX3" fmla="*/ 822960 w 822960"/>
              <a:gd name="connsiteY3" fmla="*/ 2642616 h 2673873"/>
            </a:gdLst>
            <a:ahLst/>
            <a:cxnLst>
              <a:cxn ang="0">
                <a:pos x="connsiteX0" y="connsiteY0"/>
              </a:cxn>
              <a:cxn ang="0">
                <a:pos x="connsiteX1" y="connsiteY1"/>
              </a:cxn>
              <a:cxn ang="0">
                <a:pos x="connsiteX2" y="connsiteY2"/>
              </a:cxn>
              <a:cxn ang="0">
                <a:pos x="connsiteX3" y="connsiteY3"/>
              </a:cxn>
            </a:cxnLst>
            <a:rect l="l" t="t" r="r" b="b"/>
            <a:pathLst>
              <a:path w="822960" h="2673873">
                <a:moveTo>
                  <a:pt x="0" y="0"/>
                </a:moveTo>
                <a:cubicBezTo>
                  <a:pt x="217932" y="771144"/>
                  <a:pt x="435864" y="1542288"/>
                  <a:pt x="539496" y="1975104"/>
                </a:cubicBezTo>
                <a:cubicBezTo>
                  <a:pt x="643128" y="2407920"/>
                  <a:pt x="574548" y="2485644"/>
                  <a:pt x="621792" y="2596896"/>
                </a:cubicBezTo>
                <a:cubicBezTo>
                  <a:pt x="669036" y="2708148"/>
                  <a:pt x="745998" y="2675382"/>
                  <a:pt x="822960" y="2642616"/>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3027997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Calibri" pitchFamily="34" charset="0"/>
                <a:cs typeface="Calibri" pitchFamily="34" charset="0"/>
              </a:rPr>
              <a:t>St. Vincent</a:t>
            </a:r>
            <a:endParaRPr lang="en-CA" b="1" dirty="0">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467544" y="6309320"/>
            <a:ext cx="2133600" cy="365125"/>
          </a:xfrm>
          <a:prstGeom prst="rect">
            <a:avLst/>
          </a:prstGeom>
        </p:spPr>
        <p:txBody>
          <a:bodyPr/>
          <a:lstStyle/>
          <a:p>
            <a:fld id="{B6362DDE-5EFE-4D6A-AD62-664744385D96}" type="slidenum">
              <a:rPr lang="en-CA" smtClean="0"/>
              <a:pPr/>
              <a:t>14</a:t>
            </a:fld>
            <a:endParaRPr lang="en-CA" dirty="0"/>
          </a:p>
        </p:txBody>
      </p:sp>
      <p:sp>
        <p:nvSpPr>
          <p:cNvPr id="5" name="Text Placeholder 4"/>
          <p:cNvSpPr>
            <a:spLocks noGrp="1"/>
          </p:cNvSpPr>
          <p:nvPr>
            <p:ph type="body" sz="quarter" idx="12"/>
          </p:nvPr>
        </p:nvSpPr>
        <p:spPr>
          <a:xfrm>
            <a:off x="533400" y="1295400"/>
            <a:ext cx="4364732" cy="4612428"/>
          </a:xfrm>
        </p:spPr>
        <p:txBody>
          <a:bodyPr>
            <a:normAutofit lnSpcReduction="10000"/>
          </a:bodyPr>
          <a:lstStyle/>
          <a:p>
            <a:pPr marL="228600" lvl="4" indent="0" algn="just">
              <a:spcBef>
                <a:spcPts val="600"/>
              </a:spcBef>
              <a:buNone/>
            </a:pPr>
            <a:r>
              <a:rPr lang="en-CA" sz="1800" b="1" dirty="0" smtClean="0">
                <a:solidFill>
                  <a:srgbClr val="005FAA"/>
                </a:solidFill>
                <a:latin typeface="+mn-lt"/>
              </a:rPr>
              <a:t>Transforming St. Vincent’s Energy Future</a:t>
            </a:r>
            <a:endParaRPr lang="en-CA" sz="1800" b="1" dirty="0" smtClean="0">
              <a:solidFill>
                <a:srgbClr val="005FAA"/>
              </a:solidFill>
              <a:latin typeface="+mn-lt"/>
              <a:cs typeface="Calibri" pitchFamily="34" charset="0"/>
            </a:endParaRPr>
          </a:p>
          <a:p>
            <a:pPr marL="228600" lvl="4" indent="0" algn="just">
              <a:spcBef>
                <a:spcPts val="600"/>
              </a:spcBef>
              <a:buNone/>
            </a:pPr>
            <a:r>
              <a:rPr lang="en-CA" dirty="0" smtClean="0">
                <a:solidFill>
                  <a:srgbClr val="005FAA"/>
                </a:solidFill>
                <a:latin typeface="+mn-lt"/>
                <a:cs typeface="Calibri" pitchFamily="34" charset="0"/>
              </a:rPr>
              <a:t>Exploration for the development of a 10-15 MW geothermal power plant in St. Vincent</a:t>
            </a:r>
          </a:p>
          <a:p>
            <a:pPr marL="228600" lvl="4" indent="0" algn="just">
              <a:spcBef>
                <a:spcPts val="600"/>
              </a:spcBef>
              <a:buNone/>
            </a:pPr>
            <a:r>
              <a:rPr lang="en-CA" dirty="0" smtClean="0">
                <a:solidFill>
                  <a:srgbClr val="005FAA"/>
                </a:solidFill>
                <a:latin typeface="+mn-lt"/>
              </a:rPr>
              <a:t>Emera Caribbean is partnering with Reykjavik Geothermal from Iceland</a:t>
            </a:r>
          </a:p>
          <a:p>
            <a:pPr marL="228600" lvl="4" indent="0" algn="just">
              <a:spcBef>
                <a:spcPts val="600"/>
              </a:spcBef>
              <a:buNone/>
            </a:pPr>
            <a:r>
              <a:rPr lang="en-CA" dirty="0" smtClean="0">
                <a:solidFill>
                  <a:srgbClr val="005FAA"/>
                </a:solidFill>
                <a:latin typeface="+mn-lt"/>
              </a:rPr>
              <a:t>Drilling to commence in 2015</a:t>
            </a:r>
          </a:p>
          <a:p>
            <a:pPr marL="228600" lvl="4" indent="0" algn="just">
              <a:spcBef>
                <a:spcPts val="600"/>
              </a:spcBef>
              <a:buNone/>
            </a:pPr>
            <a:r>
              <a:rPr lang="en-CA" dirty="0" smtClean="0">
                <a:solidFill>
                  <a:srgbClr val="005FAA"/>
                </a:solidFill>
                <a:latin typeface="+mn-lt"/>
              </a:rPr>
              <a:t>Commercial operation by 2018</a:t>
            </a:r>
          </a:p>
          <a:p>
            <a:pPr marL="228600" lvl="4" indent="0" algn="just">
              <a:spcBef>
                <a:spcPts val="600"/>
              </a:spcBef>
              <a:buNone/>
            </a:pPr>
            <a:r>
              <a:rPr lang="en-CA" dirty="0" smtClean="0">
                <a:solidFill>
                  <a:srgbClr val="005FAA"/>
                </a:solidFill>
                <a:latin typeface="+mn-lt"/>
                <a:cs typeface="Calibri" pitchFamily="34" charset="0"/>
              </a:rPr>
              <a:t>Transformational project with the potential to d</a:t>
            </a:r>
            <a:r>
              <a:rPr lang="en-CA" dirty="0" smtClean="0">
                <a:solidFill>
                  <a:srgbClr val="005FAA"/>
                </a:solidFill>
                <a:latin typeface="+mn-lt"/>
              </a:rPr>
              <a:t>isplace 75% to 90% </a:t>
            </a:r>
            <a:r>
              <a:rPr lang="en-CA" dirty="0">
                <a:solidFill>
                  <a:srgbClr val="005FAA"/>
                </a:solidFill>
                <a:latin typeface="+mn-lt"/>
              </a:rPr>
              <a:t>of imported </a:t>
            </a:r>
            <a:r>
              <a:rPr lang="en-CA" dirty="0" smtClean="0">
                <a:solidFill>
                  <a:srgbClr val="005FAA"/>
                </a:solidFill>
                <a:latin typeface="+mn-lt"/>
              </a:rPr>
              <a:t>diesel fuel </a:t>
            </a:r>
          </a:p>
          <a:p>
            <a:pPr marL="228600" lvl="4" indent="0" algn="just">
              <a:spcBef>
                <a:spcPts val="600"/>
              </a:spcBef>
              <a:buNone/>
            </a:pPr>
            <a:r>
              <a:rPr lang="en-CA" dirty="0" smtClean="0">
                <a:solidFill>
                  <a:srgbClr val="005FAA"/>
                </a:solidFill>
                <a:latin typeface="+mn-lt"/>
              </a:rPr>
              <a:t>Improve </a:t>
            </a:r>
            <a:r>
              <a:rPr lang="en-CA" dirty="0" smtClean="0">
                <a:solidFill>
                  <a:srgbClr val="005FAA"/>
                </a:solidFill>
                <a:latin typeface="+mn-lt"/>
                <a:cs typeface="Calibri" pitchFamily="34" charset="0"/>
              </a:rPr>
              <a:t>energy security </a:t>
            </a:r>
          </a:p>
          <a:p>
            <a:pPr marL="228600" lvl="4" indent="0" algn="just">
              <a:spcBef>
                <a:spcPts val="600"/>
              </a:spcBef>
              <a:buNone/>
            </a:pPr>
            <a:r>
              <a:rPr lang="en-CA" dirty="0" smtClean="0">
                <a:solidFill>
                  <a:srgbClr val="005FAA"/>
                </a:solidFill>
                <a:latin typeface="+mn-lt"/>
              </a:rPr>
              <a:t>Stabilize electricity prices</a:t>
            </a:r>
            <a:endParaRPr lang="en-CA" dirty="0">
              <a:solidFill>
                <a:srgbClr val="005FAA"/>
              </a:solidFill>
              <a:latin typeface="+mn-lt"/>
            </a:endParaRPr>
          </a:p>
          <a:p>
            <a:pPr marL="228600" lvl="4" indent="0" algn="just">
              <a:spcBef>
                <a:spcPts val="600"/>
              </a:spcBef>
              <a:buNone/>
            </a:pPr>
            <a:r>
              <a:rPr lang="en-CA" dirty="0" smtClean="0">
                <a:solidFill>
                  <a:srgbClr val="005FAA"/>
                </a:solidFill>
                <a:latin typeface="+mn-lt"/>
              </a:rPr>
              <a:t>Establish </a:t>
            </a:r>
            <a:r>
              <a:rPr lang="en-CA" dirty="0" err="1" smtClean="0">
                <a:solidFill>
                  <a:srgbClr val="005FAA"/>
                </a:solidFill>
                <a:latin typeface="+mn-lt"/>
              </a:rPr>
              <a:t>Emera</a:t>
            </a:r>
            <a:r>
              <a:rPr lang="en-CA" dirty="0" smtClean="0">
                <a:solidFill>
                  <a:srgbClr val="005FAA"/>
                </a:solidFill>
                <a:latin typeface="+mn-lt"/>
              </a:rPr>
              <a:t> Caribbean as a regional  leader in geothermal energy</a:t>
            </a:r>
          </a:p>
          <a:p>
            <a:pPr marL="228600" lvl="4" indent="0" algn="just">
              <a:spcBef>
                <a:spcPts val="600"/>
              </a:spcBef>
              <a:buNone/>
            </a:pPr>
            <a:r>
              <a:rPr lang="en-CA" dirty="0" smtClean="0">
                <a:solidFill>
                  <a:srgbClr val="005FAA"/>
                </a:solidFill>
                <a:latin typeface="+mn-lt"/>
              </a:rPr>
              <a:t>Strengthen relationship with the government owned utility, VINLEC</a:t>
            </a:r>
          </a:p>
          <a:p>
            <a:pPr marL="228600" lvl="4" indent="0" algn="just">
              <a:spcBef>
                <a:spcPts val="600"/>
              </a:spcBef>
              <a:buNone/>
            </a:pPr>
            <a:r>
              <a:rPr lang="en-CA" dirty="0" smtClean="0">
                <a:solidFill>
                  <a:srgbClr val="005FAA"/>
                </a:solidFill>
                <a:latin typeface="+mn-lt"/>
              </a:rPr>
              <a:t>Grow our presence in the region</a:t>
            </a:r>
          </a:p>
          <a:p>
            <a:pPr marL="228600" lvl="4" indent="0">
              <a:buNone/>
            </a:pPr>
            <a:endParaRPr lang="en-CA" dirty="0" smtClean="0">
              <a:solidFill>
                <a:srgbClr val="005FAA"/>
              </a:solidFill>
            </a:endParaRPr>
          </a:p>
          <a:p>
            <a:pPr marL="228600" lvl="4" indent="0">
              <a:buNone/>
            </a:pPr>
            <a:endParaRPr lang="en-CA" dirty="0" smtClean="0">
              <a:solidFill>
                <a:srgbClr val="005FAA"/>
              </a:solidFill>
            </a:endParaRPr>
          </a:p>
          <a:p>
            <a:pPr marL="228600" lvl="4" indent="0">
              <a:buNone/>
            </a:pPr>
            <a:endParaRPr lang="en-CA" dirty="0" smtClean="0">
              <a:solidFill>
                <a:srgbClr val="005FAA"/>
              </a:solidFill>
            </a:endParaRPr>
          </a:p>
          <a:p>
            <a:pPr marL="228600" lvl="4" indent="0">
              <a:buNone/>
            </a:pPr>
            <a:endParaRPr lang="en-CA" dirty="0" smtClean="0">
              <a:solidFill>
                <a:srgbClr val="005FAA"/>
              </a:solidFill>
              <a:latin typeface="Calibri" pitchFamily="34" charset="0"/>
              <a:cs typeface="Calibri" pitchFamily="34" charset="0"/>
            </a:endParaRPr>
          </a:p>
        </p:txBody>
      </p:sp>
      <p:pic>
        <p:nvPicPr>
          <p:cNvPr id="6" name="Picture Placeholder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6" b="26"/>
          <a:stretch>
            <a:fillRect/>
          </a:stretch>
        </p:blipFill>
        <p:spPr>
          <a:xfrm>
            <a:off x="5148064" y="1413322"/>
            <a:ext cx="3456186" cy="4392488"/>
          </a:xfrm>
          <a:ln>
            <a:no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885632"/>
            <a:ext cx="1190634" cy="130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7569920" y="2351256"/>
            <a:ext cx="14401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1026" idx="3"/>
          </p:cNvCxnSpPr>
          <p:nvPr/>
        </p:nvCxnSpPr>
        <p:spPr>
          <a:xfrm>
            <a:off x="6122674" y="1536841"/>
            <a:ext cx="1447246" cy="9224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148074" y="868874"/>
            <a:ext cx="2304256" cy="584775"/>
          </a:xfrm>
          <a:prstGeom prst="rect">
            <a:avLst/>
          </a:prstGeom>
          <a:noFill/>
        </p:spPr>
        <p:txBody>
          <a:bodyPr wrap="square" rtlCol="0">
            <a:spAutoFit/>
          </a:bodyPr>
          <a:lstStyle/>
          <a:p>
            <a:r>
              <a:rPr lang="en-US" sz="1600" dirty="0" smtClean="0"/>
              <a:t>Photo of a typical geothermal development</a:t>
            </a:r>
            <a:endParaRPr lang="en-US" sz="1600" dirty="0"/>
          </a:p>
        </p:txBody>
      </p:sp>
      <p:sp>
        <p:nvSpPr>
          <p:cNvPr id="12" name="TextBox 11"/>
          <p:cNvSpPr txBox="1"/>
          <p:nvPr/>
        </p:nvSpPr>
        <p:spPr>
          <a:xfrm>
            <a:off x="755576" y="725676"/>
            <a:ext cx="3892624" cy="400110"/>
          </a:xfrm>
          <a:prstGeom prst="rect">
            <a:avLst/>
          </a:prstGeom>
          <a:noFill/>
        </p:spPr>
        <p:txBody>
          <a:bodyPr wrap="square" rtlCol="0">
            <a:spAutoFit/>
          </a:bodyPr>
          <a:lstStyle/>
          <a:p>
            <a:pPr marL="0" lvl="4"/>
            <a:r>
              <a:rPr lang="en-CA" sz="2000" b="1" dirty="0">
                <a:solidFill>
                  <a:srgbClr val="005FAA"/>
                </a:solidFill>
                <a:cs typeface="Calibri" pitchFamily="34" charset="0"/>
              </a:rPr>
              <a:t>Geothermal Energy </a:t>
            </a:r>
            <a:r>
              <a:rPr lang="en-CA" sz="2000" b="1" dirty="0" smtClean="0">
                <a:solidFill>
                  <a:srgbClr val="005FAA"/>
                </a:solidFill>
                <a:cs typeface="Calibri" pitchFamily="34" charset="0"/>
              </a:rPr>
              <a:t>Development</a:t>
            </a:r>
            <a:endParaRPr lang="en-US" sz="2000" dirty="0"/>
          </a:p>
        </p:txBody>
      </p:sp>
    </p:spTree>
    <p:extLst>
      <p:ext uri="{BB962C8B-B14F-4D97-AF65-F5344CB8AC3E}">
        <p14:creationId xmlns:p14="http://schemas.microsoft.com/office/powerpoint/2010/main" val="262886486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Calibri" pitchFamily="34" charset="0"/>
                <a:cs typeface="Calibri" pitchFamily="34" charset="0"/>
              </a:rPr>
              <a:t>St. Lucia</a:t>
            </a:r>
            <a:endParaRPr lang="en-CA" b="1" dirty="0">
              <a:latin typeface="Calibri" pitchFamily="34" charset="0"/>
              <a:cs typeface="Calibri" pitchFamily="34" charset="0"/>
            </a:endParaRPr>
          </a:p>
        </p:txBody>
      </p:sp>
      <p:sp>
        <p:nvSpPr>
          <p:cNvPr id="3" name="Slide Number Placeholder 2"/>
          <p:cNvSpPr>
            <a:spLocks noGrp="1"/>
          </p:cNvSpPr>
          <p:nvPr>
            <p:ph type="sldNum" sz="quarter" idx="4294967295"/>
          </p:nvPr>
        </p:nvSpPr>
        <p:spPr>
          <a:xfrm>
            <a:off x="467544" y="6309320"/>
            <a:ext cx="2133600" cy="365125"/>
          </a:xfrm>
          <a:prstGeom prst="rect">
            <a:avLst/>
          </a:prstGeom>
        </p:spPr>
        <p:txBody>
          <a:bodyPr/>
          <a:lstStyle/>
          <a:p>
            <a:fld id="{B6362DDE-5EFE-4D6A-AD62-664744385D96}" type="slidenum">
              <a:rPr lang="en-CA" smtClean="0"/>
              <a:pPr/>
              <a:t>15</a:t>
            </a:fld>
            <a:endParaRPr lang="en-CA" dirty="0"/>
          </a:p>
        </p:txBody>
      </p:sp>
      <p:sp>
        <p:nvSpPr>
          <p:cNvPr id="4" name="Rectangle 3"/>
          <p:cNvSpPr/>
          <p:nvPr/>
        </p:nvSpPr>
        <p:spPr>
          <a:xfrm>
            <a:off x="539552" y="764704"/>
            <a:ext cx="3288657" cy="400110"/>
          </a:xfrm>
          <a:prstGeom prst="rect">
            <a:avLst/>
          </a:prstGeom>
        </p:spPr>
        <p:txBody>
          <a:bodyPr wrap="none">
            <a:spAutoFit/>
          </a:bodyPr>
          <a:lstStyle/>
          <a:p>
            <a:pPr marL="228600" lvl="4" indent="0">
              <a:buNone/>
            </a:pPr>
            <a:r>
              <a:rPr lang="en-CA" sz="2000" b="1" dirty="0" smtClean="0">
                <a:solidFill>
                  <a:srgbClr val="005FAA"/>
                </a:solidFill>
                <a:latin typeface="Calibri" pitchFamily="34" charset="0"/>
                <a:cs typeface="Calibri" pitchFamily="34" charset="0"/>
              </a:rPr>
              <a:t>Clean Energy </a:t>
            </a:r>
            <a:r>
              <a:rPr lang="en-CA" sz="2000" b="1" dirty="0">
                <a:solidFill>
                  <a:srgbClr val="005FAA"/>
                </a:solidFill>
                <a:latin typeface="Calibri" pitchFamily="34" charset="0"/>
                <a:cs typeface="Calibri" pitchFamily="34" charset="0"/>
              </a:rPr>
              <a:t>Development</a:t>
            </a:r>
          </a:p>
        </p:txBody>
      </p:sp>
      <p:sp>
        <p:nvSpPr>
          <p:cNvPr id="8" name="Text Placeholder 4"/>
          <p:cNvSpPr>
            <a:spLocks noGrp="1"/>
          </p:cNvSpPr>
          <p:nvPr>
            <p:ph type="body" sz="quarter" idx="12"/>
          </p:nvPr>
        </p:nvSpPr>
        <p:spPr>
          <a:xfrm>
            <a:off x="4114800" y="1164814"/>
            <a:ext cx="4724400" cy="4775424"/>
          </a:xfrm>
        </p:spPr>
        <p:txBody>
          <a:bodyPr>
            <a:normAutofit fontScale="92500" lnSpcReduction="10000"/>
          </a:bodyPr>
          <a:lstStyle/>
          <a:p>
            <a:pPr marL="228600" lvl="4" indent="0">
              <a:spcBef>
                <a:spcPts val="600"/>
              </a:spcBef>
              <a:buNone/>
            </a:pPr>
            <a:r>
              <a:rPr lang="en-CA" sz="1800" b="1" dirty="0" smtClean="0">
                <a:solidFill>
                  <a:srgbClr val="005FAA"/>
                </a:solidFill>
                <a:latin typeface="+mn-lt"/>
              </a:rPr>
              <a:t>Geothermal Energy</a:t>
            </a:r>
            <a:endParaRPr lang="en-CA" sz="1800" b="1" dirty="0" smtClean="0">
              <a:solidFill>
                <a:srgbClr val="005FAA"/>
              </a:solidFill>
              <a:latin typeface="+mn-lt"/>
              <a:cs typeface="Calibri" pitchFamily="34" charset="0"/>
            </a:endParaRPr>
          </a:p>
          <a:p>
            <a:pPr marL="228600" lvl="4" indent="0" algn="just">
              <a:spcBef>
                <a:spcPts val="600"/>
              </a:spcBef>
              <a:buNone/>
            </a:pPr>
            <a:r>
              <a:rPr lang="en-US" dirty="0" smtClean="0">
                <a:solidFill>
                  <a:srgbClr val="005FAA"/>
                </a:solidFill>
                <a:latin typeface="+mn-lt"/>
              </a:rPr>
              <a:t>Geothermal </a:t>
            </a:r>
            <a:r>
              <a:rPr lang="en-US" dirty="0">
                <a:solidFill>
                  <a:srgbClr val="005FAA"/>
                </a:solidFill>
                <a:latin typeface="+mn-lt"/>
              </a:rPr>
              <a:t>to be undertaken by </a:t>
            </a:r>
            <a:r>
              <a:rPr lang="en-US" dirty="0" smtClean="0">
                <a:solidFill>
                  <a:srgbClr val="005FAA"/>
                </a:solidFill>
                <a:latin typeface="+mn-lt"/>
              </a:rPr>
              <a:t>ORMAT/UNEC </a:t>
            </a:r>
            <a:r>
              <a:rPr lang="en-US" dirty="0">
                <a:solidFill>
                  <a:srgbClr val="005FAA"/>
                </a:solidFill>
                <a:latin typeface="+mn-lt"/>
              </a:rPr>
              <a:t>under </a:t>
            </a:r>
            <a:r>
              <a:rPr lang="en-US" dirty="0" smtClean="0">
                <a:solidFill>
                  <a:srgbClr val="005FAA"/>
                </a:solidFill>
                <a:latin typeface="+mn-lt"/>
              </a:rPr>
              <a:t>an </a:t>
            </a:r>
            <a:r>
              <a:rPr lang="en-US" dirty="0">
                <a:solidFill>
                  <a:srgbClr val="005FAA"/>
                </a:solidFill>
                <a:latin typeface="+mn-lt"/>
              </a:rPr>
              <a:t>agreement with </a:t>
            </a:r>
            <a:r>
              <a:rPr lang="en-US" dirty="0" smtClean="0">
                <a:solidFill>
                  <a:srgbClr val="005FAA"/>
                </a:solidFill>
                <a:latin typeface="+mn-lt"/>
              </a:rPr>
              <a:t>the Government </a:t>
            </a:r>
          </a:p>
          <a:p>
            <a:pPr marL="228600" lvl="4" indent="0" algn="just">
              <a:spcBef>
                <a:spcPts val="600"/>
              </a:spcBef>
              <a:buNone/>
            </a:pPr>
            <a:r>
              <a:rPr lang="en-US" dirty="0" smtClean="0">
                <a:solidFill>
                  <a:srgbClr val="005FAA"/>
                </a:solidFill>
                <a:latin typeface="+mn-lt"/>
              </a:rPr>
              <a:t>World </a:t>
            </a:r>
            <a:r>
              <a:rPr lang="en-US" dirty="0">
                <a:solidFill>
                  <a:srgbClr val="005FAA"/>
                </a:solidFill>
                <a:latin typeface="+mn-lt"/>
              </a:rPr>
              <a:t>Bank </a:t>
            </a:r>
            <a:r>
              <a:rPr lang="en-US" dirty="0" smtClean="0">
                <a:solidFill>
                  <a:srgbClr val="005FAA"/>
                </a:solidFill>
                <a:latin typeface="+mn-lt"/>
              </a:rPr>
              <a:t>to help fund </a:t>
            </a:r>
            <a:r>
              <a:rPr lang="en-US" dirty="0">
                <a:solidFill>
                  <a:srgbClr val="005FAA"/>
                </a:solidFill>
                <a:latin typeface="+mn-lt"/>
              </a:rPr>
              <a:t>initial scientific </a:t>
            </a:r>
            <a:r>
              <a:rPr lang="en-US" dirty="0" smtClean="0">
                <a:solidFill>
                  <a:srgbClr val="005FAA"/>
                </a:solidFill>
                <a:latin typeface="+mn-lt"/>
              </a:rPr>
              <a:t>assessment </a:t>
            </a:r>
          </a:p>
          <a:p>
            <a:pPr marL="228600" lvl="4" indent="0" algn="just">
              <a:spcBef>
                <a:spcPts val="600"/>
              </a:spcBef>
              <a:buNone/>
            </a:pPr>
            <a:r>
              <a:rPr lang="en-US" dirty="0" smtClean="0">
                <a:solidFill>
                  <a:srgbClr val="005FAA"/>
                </a:solidFill>
                <a:latin typeface="+mn-lt"/>
              </a:rPr>
              <a:t>LUCELEC in </a:t>
            </a:r>
            <a:r>
              <a:rPr lang="en-US" dirty="0">
                <a:solidFill>
                  <a:srgbClr val="005FAA"/>
                </a:solidFill>
                <a:latin typeface="+mn-lt"/>
              </a:rPr>
              <a:t>preliminary </a:t>
            </a:r>
            <a:r>
              <a:rPr lang="en-US" dirty="0" smtClean="0">
                <a:solidFill>
                  <a:srgbClr val="005FAA"/>
                </a:solidFill>
                <a:latin typeface="+mn-lt"/>
              </a:rPr>
              <a:t>PPA discussions</a:t>
            </a:r>
            <a:endParaRPr lang="en-US" dirty="0">
              <a:solidFill>
                <a:srgbClr val="005FAA"/>
              </a:solidFill>
              <a:latin typeface="+mn-lt"/>
            </a:endParaRPr>
          </a:p>
          <a:p>
            <a:pPr marL="228600" lvl="4" indent="0" algn="just">
              <a:spcBef>
                <a:spcPts val="600"/>
              </a:spcBef>
              <a:buNone/>
            </a:pPr>
            <a:endParaRPr lang="en-US" sz="1200" dirty="0" smtClean="0">
              <a:solidFill>
                <a:srgbClr val="005FAA"/>
              </a:solidFill>
              <a:latin typeface="+mn-lt"/>
            </a:endParaRPr>
          </a:p>
          <a:p>
            <a:pPr marL="228600" lvl="4" indent="0" algn="just">
              <a:spcBef>
                <a:spcPts val="600"/>
              </a:spcBef>
              <a:buNone/>
            </a:pPr>
            <a:r>
              <a:rPr lang="en-US" sz="1700" b="1" dirty="0" smtClean="0">
                <a:solidFill>
                  <a:srgbClr val="005FAA"/>
                </a:solidFill>
                <a:latin typeface="+mn-lt"/>
              </a:rPr>
              <a:t>Solar &amp; Wind</a:t>
            </a:r>
            <a:endParaRPr lang="en-US" sz="1700" b="1" dirty="0">
              <a:solidFill>
                <a:srgbClr val="005FAA"/>
              </a:solidFill>
              <a:latin typeface="+mn-lt"/>
            </a:endParaRPr>
          </a:p>
          <a:p>
            <a:pPr marL="228600" lvl="4" indent="0" algn="just">
              <a:spcBef>
                <a:spcPts val="600"/>
              </a:spcBef>
              <a:buNone/>
            </a:pPr>
            <a:r>
              <a:rPr lang="en-US" dirty="0" smtClean="0">
                <a:solidFill>
                  <a:srgbClr val="005FAA"/>
                </a:solidFill>
                <a:latin typeface="+mn-lt"/>
              </a:rPr>
              <a:t>LUCELEC </a:t>
            </a:r>
            <a:r>
              <a:rPr lang="en-US" dirty="0">
                <a:solidFill>
                  <a:srgbClr val="005FAA"/>
                </a:solidFill>
                <a:latin typeface="+mn-lt"/>
              </a:rPr>
              <a:t>has a LOI with a developer to partner on wind energy </a:t>
            </a:r>
            <a:r>
              <a:rPr lang="en-US" dirty="0" smtClean="0">
                <a:solidFill>
                  <a:srgbClr val="005FAA"/>
                </a:solidFill>
                <a:latin typeface="+mn-lt"/>
              </a:rPr>
              <a:t>assessment and </a:t>
            </a:r>
            <a:r>
              <a:rPr lang="en-US" dirty="0">
                <a:solidFill>
                  <a:srgbClr val="005FAA"/>
                </a:solidFill>
                <a:latin typeface="+mn-lt"/>
              </a:rPr>
              <a:t>if feasible </a:t>
            </a:r>
            <a:r>
              <a:rPr lang="en-US" dirty="0" smtClean="0">
                <a:solidFill>
                  <a:srgbClr val="005FAA"/>
                </a:solidFill>
                <a:latin typeface="+mn-lt"/>
              </a:rPr>
              <a:t>jointly develop a </a:t>
            </a:r>
            <a:r>
              <a:rPr lang="en-US" dirty="0">
                <a:solidFill>
                  <a:srgbClr val="005FAA"/>
                </a:solidFill>
                <a:latin typeface="+mn-lt"/>
              </a:rPr>
              <a:t>wind farm</a:t>
            </a:r>
          </a:p>
          <a:p>
            <a:pPr marL="228600" lvl="4" indent="0" algn="just">
              <a:spcBef>
                <a:spcPts val="600"/>
              </a:spcBef>
              <a:buNone/>
            </a:pPr>
            <a:r>
              <a:rPr lang="en-US" dirty="0" smtClean="0">
                <a:solidFill>
                  <a:srgbClr val="005FAA"/>
                </a:solidFill>
                <a:latin typeface="+mn-lt"/>
              </a:rPr>
              <a:t>DNV </a:t>
            </a:r>
            <a:r>
              <a:rPr lang="en-US" dirty="0">
                <a:solidFill>
                  <a:srgbClr val="005FAA"/>
                </a:solidFill>
                <a:latin typeface="+mn-lt"/>
              </a:rPr>
              <a:t>consultants are undertaking a grid integration study to look at interconnection issues</a:t>
            </a:r>
          </a:p>
          <a:p>
            <a:pPr marL="228600" lvl="4" indent="0" algn="just">
              <a:spcBef>
                <a:spcPts val="600"/>
              </a:spcBef>
              <a:buNone/>
            </a:pPr>
            <a:r>
              <a:rPr lang="en-US" dirty="0" smtClean="0">
                <a:solidFill>
                  <a:srgbClr val="005FAA"/>
                </a:solidFill>
                <a:latin typeface="+mn-lt"/>
              </a:rPr>
              <a:t>DNV is also preparing an RFP </a:t>
            </a:r>
            <a:r>
              <a:rPr lang="en-US" dirty="0">
                <a:solidFill>
                  <a:srgbClr val="005FAA"/>
                </a:solidFill>
                <a:latin typeface="+mn-lt"/>
              </a:rPr>
              <a:t>for a 3 MW solar project</a:t>
            </a:r>
          </a:p>
          <a:p>
            <a:pPr marL="228600" lvl="4" indent="0" algn="just">
              <a:spcBef>
                <a:spcPts val="600"/>
              </a:spcBef>
              <a:buNone/>
            </a:pPr>
            <a:endParaRPr lang="en-CA" sz="1200" b="1" dirty="0" smtClean="0">
              <a:solidFill>
                <a:srgbClr val="005FAA"/>
              </a:solidFill>
              <a:latin typeface="+mn-lt"/>
            </a:endParaRPr>
          </a:p>
          <a:p>
            <a:pPr marL="228600" lvl="4" indent="0" algn="just">
              <a:spcBef>
                <a:spcPts val="600"/>
              </a:spcBef>
              <a:buNone/>
            </a:pPr>
            <a:r>
              <a:rPr lang="en-CA" sz="1900" b="1" dirty="0" smtClean="0">
                <a:solidFill>
                  <a:srgbClr val="005FAA"/>
                </a:solidFill>
                <a:latin typeface="+mn-lt"/>
              </a:rPr>
              <a:t>Electric Transportation</a:t>
            </a:r>
            <a:endParaRPr lang="en-CA" sz="1900" b="1" dirty="0">
              <a:solidFill>
                <a:srgbClr val="005FAA"/>
              </a:solidFill>
              <a:latin typeface="+mn-lt"/>
            </a:endParaRPr>
          </a:p>
          <a:p>
            <a:pPr marL="228600" lvl="4" indent="0" algn="just">
              <a:spcBef>
                <a:spcPts val="600"/>
              </a:spcBef>
              <a:buNone/>
            </a:pPr>
            <a:r>
              <a:rPr lang="en-US" dirty="0">
                <a:solidFill>
                  <a:srgbClr val="005FAA"/>
                </a:solidFill>
                <a:latin typeface="+mn-lt"/>
              </a:rPr>
              <a:t>LUCELEC has just imported a Nissan Leaf and has installed a public charging </a:t>
            </a:r>
            <a:r>
              <a:rPr lang="en-US" dirty="0" smtClean="0">
                <a:solidFill>
                  <a:srgbClr val="005FAA"/>
                </a:solidFill>
                <a:latin typeface="+mn-lt"/>
              </a:rPr>
              <a:t>station</a:t>
            </a:r>
            <a:endParaRPr lang="en-CA" dirty="0" smtClean="0">
              <a:solidFill>
                <a:srgbClr val="005FAA"/>
              </a:solidFill>
              <a:latin typeface="+mn-lt"/>
            </a:endParaRPr>
          </a:p>
          <a:p>
            <a:pPr marL="228600" lvl="4" indent="0">
              <a:buNone/>
            </a:pPr>
            <a:endParaRPr lang="en-CA" dirty="0" smtClean="0">
              <a:solidFill>
                <a:srgbClr val="005FAA"/>
              </a:solidFill>
              <a:latin typeface="Calibri" pitchFamily="34" charset="0"/>
              <a:cs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320040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81206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txBox="1">
            <a:spLocks/>
          </p:cNvSpPr>
          <p:nvPr/>
        </p:nvSpPr>
        <p:spPr>
          <a:xfrm>
            <a:off x="704850" y="6207121"/>
            <a:ext cx="4343400" cy="422277"/>
          </a:xfrm>
          <a:prstGeom prst="rect">
            <a:avLst/>
          </a:prstGeom>
          <a:solidFill>
            <a:schemeClr val="bg1">
              <a:lumMod val="95000"/>
            </a:schemeClr>
          </a:solidFill>
          <a:ln>
            <a:solidFill>
              <a:srgbClr val="005AA5"/>
            </a:solidFill>
          </a:ln>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200" kern="1200">
                <a:solidFill>
                  <a:schemeClr val="tx1"/>
                </a:solidFill>
                <a:latin typeface="Calibri" pitchFamily="-109" charset="0"/>
                <a:ea typeface="ＭＳ Ｐゴシック" pitchFamily="-109"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a:lstStyle>
          <a:p>
            <a:pPr algn="l">
              <a:defRPr/>
            </a:pPr>
            <a:r>
              <a:rPr lang="en-CA" dirty="0" smtClean="0"/>
              <a:t>Note:  This is an indicative strategic vision for discussion purposes. </a:t>
            </a:r>
          </a:p>
          <a:p>
            <a:pPr>
              <a:defRPr/>
            </a:pPr>
            <a:r>
              <a:rPr lang="en-CA" dirty="0" smtClean="0"/>
              <a:t>This is not an approved plan.</a:t>
            </a:r>
            <a:endParaRPr lang="en-CA" dirty="0"/>
          </a:p>
        </p:txBody>
      </p:sp>
      <p:sp>
        <p:nvSpPr>
          <p:cNvPr id="5" name="Rectangle 4"/>
          <p:cNvSpPr/>
          <p:nvPr/>
        </p:nvSpPr>
        <p:spPr>
          <a:xfrm>
            <a:off x="685800" y="152400"/>
            <a:ext cx="6726072" cy="523220"/>
          </a:xfrm>
          <a:prstGeom prst="rect">
            <a:avLst/>
          </a:prstGeom>
        </p:spPr>
        <p:txBody>
          <a:bodyPr wrap="none">
            <a:spAutoFit/>
          </a:bodyPr>
          <a:lstStyle/>
          <a:p>
            <a:r>
              <a:rPr lang="en-CA" sz="2800" b="1" dirty="0">
                <a:solidFill>
                  <a:srgbClr val="005AA5"/>
                </a:solidFill>
                <a:latin typeface="Corbel" panose="020B0503020204020204" pitchFamily="34" charset="0"/>
                <a:cs typeface="Consolas" panose="020B0609020204030204" pitchFamily="49" charset="0"/>
              </a:rPr>
              <a:t>Clean Energy </a:t>
            </a:r>
            <a:r>
              <a:rPr lang="en-CA" sz="2800" b="1" dirty="0" smtClean="0">
                <a:solidFill>
                  <a:srgbClr val="005AA5"/>
                </a:solidFill>
                <a:latin typeface="Corbel" panose="020B0503020204020204" pitchFamily="34" charset="0"/>
                <a:cs typeface="Consolas" panose="020B0609020204030204" pitchFamily="49" charset="0"/>
              </a:rPr>
              <a:t>Long </a:t>
            </a:r>
            <a:r>
              <a:rPr lang="en-CA" sz="2800" b="1" dirty="0">
                <a:solidFill>
                  <a:srgbClr val="005AA5"/>
                </a:solidFill>
                <a:latin typeface="Corbel" panose="020B0503020204020204" pitchFamily="34" charset="0"/>
                <a:cs typeface="Consolas" panose="020B0609020204030204" pitchFamily="49" charset="0"/>
              </a:rPr>
              <a:t>T</a:t>
            </a:r>
            <a:r>
              <a:rPr lang="en-CA" sz="2800" b="1" dirty="0" smtClean="0">
                <a:solidFill>
                  <a:srgbClr val="005AA5"/>
                </a:solidFill>
                <a:latin typeface="Corbel" panose="020B0503020204020204" pitchFamily="34" charset="0"/>
                <a:cs typeface="Consolas" panose="020B0609020204030204" pitchFamily="49" charset="0"/>
              </a:rPr>
              <a:t>erm Goals (Barbados)</a:t>
            </a:r>
            <a:endParaRPr lang="en-US" sz="2800" dirty="0">
              <a:solidFill>
                <a:srgbClr val="005AA5"/>
              </a:solidFill>
              <a:latin typeface="Corbel" panose="020B0503020204020204" pitchFamily="34" charset="0"/>
              <a:cs typeface="Consolas" panose="020B06090202040302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199656257"/>
              </p:ext>
            </p:extLst>
          </p:nvPr>
        </p:nvGraphicFramePr>
        <p:xfrm>
          <a:off x="685800" y="751820"/>
          <a:ext cx="8153400" cy="5272234"/>
        </p:xfrm>
        <a:graphic>
          <a:graphicData uri="http://schemas.openxmlformats.org/drawingml/2006/table">
            <a:tbl>
              <a:tblPr/>
              <a:tblGrid>
                <a:gridCol w="1899138"/>
                <a:gridCol w="2070589"/>
                <a:gridCol w="1318846"/>
                <a:gridCol w="936381"/>
                <a:gridCol w="1928446"/>
              </a:tblGrid>
              <a:tr h="143465">
                <a:tc gridSpan="5">
                  <a:txBody>
                    <a:bodyPr/>
                    <a:lstStyle/>
                    <a:p>
                      <a:pPr algn="l" rtl="0" fontAlgn="ctr"/>
                      <a:r>
                        <a:rPr lang="en-US" sz="1000" b="1" i="0" u="none" strike="noStrike" dirty="0">
                          <a:solidFill>
                            <a:srgbClr val="FFFFFF"/>
                          </a:solidFill>
                          <a:effectLst/>
                          <a:latin typeface="Calibri"/>
                        </a:rPr>
                        <a:t> NEW CLEAN GENERATION</a:t>
                      </a:r>
                    </a:p>
                  </a:txBody>
                  <a:tcPr marL="4254" marR="4254" marT="4254" marB="0" anchor="ctr">
                    <a:lnL>
                      <a:noFill/>
                    </a:lnL>
                    <a:lnR>
                      <a:noFill/>
                    </a:lnR>
                    <a:lnT>
                      <a:noFill/>
                    </a:lnT>
                    <a:lnB>
                      <a:noFill/>
                    </a:lnB>
                    <a:solidFill>
                      <a:srgbClr val="4F622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602">
                <a:tc>
                  <a:txBody>
                    <a:bodyPr/>
                    <a:lstStyle/>
                    <a:p>
                      <a:pPr algn="ctr"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c>
                  <a:txBody>
                    <a:bodyPr/>
                    <a:lstStyle/>
                    <a:p>
                      <a:pPr algn="ctr"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c gridSpan="2">
                  <a:txBody>
                    <a:bodyPr/>
                    <a:lstStyle/>
                    <a:p>
                      <a:pPr algn="ctr"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c hMerge="1">
                  <a:txBody>
                    <a:bodyPr/>
                    <a:lstStyle/>
                    <a:p>
                      <a:endParaRPr lang="en-US"/>
                    </a:p>
                  </a:txBody>
                  <a:tcPr/>
                </a:tc>
                <a:tc>
                  <a:txBody>
                    <a:bodyPr/>
                    <a:lstStyle/>
                    <a:p>
                      <a:pPr algn="l"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r>
              <a:tr h="159938">
                <a:tc>
                  <a:txBody>
                    <a:bodyPr/>
                    <a:lstStyle/>
                    <a:p>
                      <a:pPr algn="ctr" rtl="0" fontAlgn="ctr"/>
                      <a:r>
                        <a:rPr lang="en-US" sz="1000" b="0" i="0" u="none" strike="noStrike" dirty="0">
                          <a:solidFill>
                            <a:srgbClr val="FFFFFF"/>
                          </a:solidFill>
                          <a:effectLst/>
                          <a:latin typeface="Calibri"/>
                        </a:rPr>
                        <a:t>2015 - 2017</a:t>
                      </a:r>
                    </a:p>
                  </a:txBody>
                  <a:tcPr marL="4254" marR="4254" marT="4254" marB="0" anchor="ctr">
                    <a:lnL>
                      <a:noFill/>
                    </a:lnL>
                    <a:lnR>
                      <a:noFill/>
                    </a:lnR>
                    <a:lnT>
                      <a:noFill/>
                    </a:lnT>
                    <a:lnB>
                      <a:noFill/>
                    </a:lnB>
                    <a:solidFill>
                      <a:srgbClr val="4F6228"/>
                    </a:solidFill>
                  </a:tcPr>
                </a:tc>
                <a:tc>
                  <a:txBody>
                    <a:bodyPr/>
                    <a:lstStyle/>
                    <a:p>
                      <a:pPr algn="ctr" fontAlgn="ctr"/>
                      <a:endParaRPr lang="en-US" sz="1000" b="0" i="0" u="none" strike="noStrike" dirty="0">
                        <a:solidFill>
                          <a:srgbClr val="000000"/>
                        </a:solidFill>
                        <a:effectLst/>
                        <a:latin typeface="Arial"/>
                      </a:endParaRPr>
                    </a:p>
                  </a:txBody>
                  <a:tcPr marL="4254" marR="4254" marT="4254" marB="0" anchor="ctr">
                    <a:lnL>
                      <a:noFill/>
                    </a:lnL>
                    <a:lnR>
                      <a:noFill/>
                    </a:lnR>
                    <a:lnT>
                      <a:noFill/>
                    </a:lnT>
                    <a:lnB>
                      <a:noFill/>
                    </a:lnB>
                  </a:tcPr>
                </a:tc>
                <a:tc gridSpan="2">
                  <a:txBody>
                    <a:bodyPr/>
                    <a:lstStyle/>
                    <a:p>
                      <a:pPr algn="ctr" fontAlgn="ctr"/>
                      <a:endParaRPr lang="en-US" sz="1000" b="0" i="0" u="none" strike="noStrike" dirty="0">
                        <a:solidFill>
                          <a:srgbClr val="000000"/>
                        </a:solidFill>
                        <a:effectLst/>
                        <a:latin typeface="Arial"/>
                      </a:endParaRPr>
                    </a:p>
                  </a:txBody>
                  <a:tcPr marL="4254" marR="4254" marT="4254" marB="0" anchor="ctr">
                    <a:lnL>
                      <a:noFill/>
                    </a:lnL>
                    <a:lnR>
                      <a:noFill/>
                    </a:lnR>
                    <a:lnT>
                      <a:noFill/>
                    </a:lnT>
                    <a:lnB>
                      <a:noFill/>
                    </a:lnB>
                  </a:tcPr>
                </a:tc>
                <a:tc hMerge="1">
                  <a:txBody>
                    <a:bodyPr/>
                    <a:lstStyle/>
                    <a:p>
                      <a:endParaRPr lang="en-US"/>
                    </a:p>
                  </a:txBody>
                  <a:tcPr/>
                </a:tc>
                <a:tc>
                  <a:txBody>
                    <a:bodyPr/>
                    <a:lstStyle/>
                    <a:p>
                      <a:pPr algn="l" fontAlgn="ctr"/>
                      <a:endParaRPr lang="en-US" sz="1000" b="0" i="0" u="none" strike="noStrike" dirty="0">
                        <a:solidFill>
                          <a:srgbClr val="000000"/>
                        </a:solidFill>
                        <a:effectLst/>
                        <a:latin typeface="Arial"/>
                      </a:endParaRPr>
                    </a:p>
                  </a:txBody>
                  <a:tcPr marL="4254" marR="4254" marT="4254" marB="0" anchor="ctr">
                    <a:lnL>
                      <a:noFill/>
                    </a:lnL>
                    <a:lnR>
                      <a:noFill/>
                    </a:lnR>
                    <a:lnT>
                      <a:noFill/>
                    </a:lnT>
                    <a:lnB>
                      <a:noFill/>
                    </a:lnB>
                  </a:tcPr>
                </a:tc>
              </a:tr>
              <a:tr h="159938">
                <a:tc>
                  <a:txBody>
                    <a:bodyPr/>
                    <a:lstStyle/>
                    <a:p>
                      <a:pPr algn="ctr" rtl="0" fontAlgn="ctr"/>
                      <a:r>
                        <a:rPr lang="en-US" sz="1000" b="0" i="0" u="none" strike="noStrike">
                          <a:solidFill>
                            <a:srgbClr val="000000"/>
                          </a:solidFill>
                          <a:effectLst/>
                          <a:latin typeface="Calibri"/>
                        </a:rPr>
                        <a:t>18 MW Utility Solar</a:t>
                      </a:r>
                    </a:p>
                  </a:txBody>
                  <a:tcPr marL="4254" marR="4254" marT="4254" marB="0" anchor="ctr">
                    <a:lnL>
                      <a:noFill/>
                    </a:lnL>
                    <a:lnR>
                      <a:noFill/>
                    </a:lnR>
                    <a:lnT>
                      <a:noFill/>
                    </a:lnT>
                    <a:lnB>
                      <a:noFill/>
                    </a:lnB>
                    <a:solidFill>
                      <a:srgbClr val="EBF1DE"/>
                    </a:solidFill>
                  </a:tcPr>
                </a:tc>
                <a:tc>
                  <a:txBody>
                    <a:bodyPr/>
                    <a:lstStyle/>
                    <a:p>
                      <a:pPr algn="ctr" rtl="0" fontAlgn="ctr"/>
                      <a:r>
                        <a:rPr lang="en-US" sz="1000" b="0" i="0" u="none" strike="noStrike" dirty="0">
                          <a:solidFill>
                            <a:srgbClr val="FFFFFF"/>
                          </a:solidFill>
                          <a:effectLst/>
                          <a:latin typeface="Calibri"/>
                        </a:rPr>
                        <a:t>2018 - 2020</a:t>
                      </a:r>
                    </a:p>
                  </a:txBody>
                  <a:tcPr marL="4254" marR="4254" marT="4254" marB="0" anchor="ctr">
                    <a:lnL>
                      <a:noFill/>
                    </a:lnL>
                    <a:lnR>
                      <a:noFill/>
                    </a:lnR>
                    <a:lnT>
                      <a:noFill/>
                    </a:lnT>
                    <a:lnB>
                      <a:noFill/>
                    </a:lnB>
                    <a:solidFill>
                      <a:srgbClr val="4F6228"/>
                    </a:solidFill>
                  </a:tcPr>
                </a:tc>
                <a:tc gridSpan="2">
                  <a:txBody>
                    <a:bodyPr/>
                    <a:lstStyle/>
                    <a:p>
                      <a:pPr algn="ctr" fontAlgn="ctr"/>
                      <a:endParaRPr lang="en-US" sz="1000" b="0" i="0" u="none" strike="noStrike" dirty="0">
                        <a:solidFill>
                          <a:srgbClr val="000000"/>
                        </a:solidFill>
                        <a:effectLst/>
                        <a:latin typeface="Arial"/>
                      </a:endParaRPr>
                    </a:p>
                  </a:txBody>
                  <a:tcPr marL="4254" marR="4254" marT="4254" marB="0" anchor="ctr">
                    <a:lnL>
                      <a:noFill/>
                    </a:lnL>
                    <a:lnR>
                      <a:noFill/>
                    </a:lnR>
                    <a:lnT>
                      <a:noFill/>
                    </a:lnT>
                    <a:lnB>
                      <a:noFill/>
                    </a:lnB>
                  </a:tcPr>
                </a:tc>
                <a:tc hMerge="1">
                  <a:txBody>
                    <a:bodyPr/>
                    <a:lstStyle/>
                    <a:p>
                      <a:endParaRPr lang="en-US"/>
                    </a:p>
                  </a:txBody>
                  <a:tcPr/>
                </a:tc>
                <a:tc>
                  <a:txBody>
                    <a:bodyPr/>
                    <a:lstStyle/>
                    <a:p>
                      <a:pPr algn="l" fontAlgn="ctr"/>
                      <a:endParaRPr lang="en-US" sz="1000" b="0" i="0" u="none" strike="noStrike" dirty="0">
                        <a:solidFill>
                          <a:srgbClr val="000000"/>
                        </a:solidFill>
                        <a:effectLst/>
                        <a:latin typeface="Arial"/>
                      </a:endParaRPr>
                    </a:p>
                  </a:txBody>
                  <a:tcPr marL="4254" marR="4254" marT="4254" marB="0" anchor="ctr">
                    <a:lnL>
                      <a:noFill/>
                    </a:lnL>
                    <a:lnR>
                      <a:noFill/>
                    </a:lnR>
                    <a:lnT>
                      <a:noFill/>
                    </a:lnT>
                    <a:lnB>
                      <a:noFill/>
                    </a:lnB>
                  </a:tcPr>
                </a:tc>
              </a:tr>
              <a:tr h="159938">
                <a:tc>
                  <a:txBody>
                    <a:bodyPr/>
                    <a:lstStyle/>
                    <a:p>
                      <a:pPr algn="ctr" rtl="0" fontAlgn="ctr"/>
                      <a:r>
                        <a:rPr lang="en-CA" sz="1000" b="0" i="0" u="none" strike="noStrike">
                          <a:solidFill>
                            <a:srgbClr val="000000"/>
                          </a:solidFill>
                          <a:effectLst/>
                          <a:latin typeface="Calibri"/>
                        </a:rPr>
                        <a:t>20 MW Small IPP Solar</a:t>
                      </a:r>
                    </a:p>
                  </a:txBody>
                  <a:tcPr marL="4254" marR="4254" marT="4254" marB="0" anchor="ctr">
                    <a:lnL>
                      <a:noFill/>
                    </a:lnL>
                    <a:lnR>
                      <a:noFill/>
                    </a:lnR>
                    <a:lnT>
                      <a:noFill/>
                    </a:lnT>
                    <a:lnB>
                      <a:noFill/>
                    </a:lnB>
                    <a:solidFill>
                      <a:srgbClr val="EBF1DE"/>
                    </a:solidFill>
                  </a:tcPr>
                </a:tc>
                <a:tc>
                  <a:txBody>
                    <a:bodyPr/>
                    <a:lstStyle/>
                    <a:p>
                      <a:pPr algn="ctr" rtl="0" fontAlgn="ctr"/>
                      <a:r>
                        <a:rPr lang="en-CA" sz="1000" b="0" i="0" u="none" strike="noStrike" dirty="0">
                          <a:solidFill>
                            <a:srgbClr val="000000"/>
                          </a:solidFill>
                          <a:effectLst/>
                          <a:latin typeface="Calibri"/>
                        </a:rPr>
                        <a:t>40 </a:t>
                      </a:r>
                      <a:r>
                        <a:rPr lang="en-CA" sz="1000" b="0" i="0" u="none" strike="noStrike" dirty="0" smtClean="0">
                          <a:solidFill>
                            <a:srgbClr val="000000"/>
                          </a:solidFill>
                          <a:effectLst/>
                          <a:latin typeface="Calibri"/>
                        </a:rPr>
                        <a:t>MW* </a:t>
                      </a:r>
                      <a:r>
                        <a:rPr lang="en-CA" sz="1000" b="0" i="0" u="none" strike="noStrike" dirty="0">
                          <a:solidFill>
                            <a:srgbClr val="000000"/>
                          </a:solidFill>
                          <a:effectLst/>
                          <a:latin typeface="Calibri"/>
                        </a:rPr>
                        <a:t>Waste to Energy</a:t>
                      </a:r>
                    </a:p>
                  </a:txBody>
                  <a:tcPr marL="4254" marR="4254" marT="4254" marB="0" anchor="ctr">
                    <a:lnL>
                      <a:noFill/>
                    </a:lnL>
                    <a:lnR>
                      <a:noFill/>
                    </a:lnR>
                    <a:lnT>
                      <a:noFill/>
                    </a:lnT>
                    <a:lnB>
                      <a:noFill/>
                    </a:lnB>
                    <a:solidFill>
                      <a:srgbClr val="D8E4BC"/>
                    </a:solidFill>
                  </a:tcPr>
                </a:tc>
                <a:tc gridSpan="2">
                  <a:txBody>
                    <a:bodyPr/>
                    <a:lstStyle/>
                    <a:p>
                      <a:pPr algn="ctr" rtl="0" fontAlgn="ctr"/>
                      <a:r>
                        <a:rPr lang="en-US" sz="1000" b="0" i="0" u="none" strike="noStrike" dirty="0">
                          <a:solidFill>
                            <a:srgbClr val="FFFFFF"/>
                          </a:solidFill>
                          <a:effectLst/>
                          <a:latin typeface="Calibri"/>
                        </a:rPr>
                        <a:t>2020 - 2029</a:t>
                      </a:r>
                    </a:p>
                  </a:txBody>
                  <a:tcPr marL="4254" marR="4254" marT="4254" marB="0" anchor="ctr">
                    <a:lnL>
                      <a:noFill/>
                    </a:lnL>
                    <a:lnR>
                      <a:noFill/>
                    </a:lnR>
                    <a:lnT>
                      <a:noFill/>
                    </a:lnT>
                    <a:lnB>
                      <a:noFill/>
                    </a:lnB>
                    <a:solidFill>
                      <a:srgbClr val="4F6228"/>
                    </a:solidFill>
                  </a:tcPr>
                </a:tc>
                <a:tc hMerge="1">
                  <a:txBody>
                    <a:bodyPr/>
                    <a:lstStyle/>
                    <a:p>
                      <a:endParaRPr lang="en-US"/>
                    </a:p>
                  </a:txBody>
                  <a:tcPr/>
                </a:tc>
                <a:tc>
                  <a:txBody>
                    <a:bodyPr/>
                    <a:lstStyle/>
                    <a:p>
                      <a:pPr algn="l" fontAlgn="ctr"/>
                      <a:endParaRPr lang="en-US" sz="1000" b="0" i="0" u="none" strike="noStrike">
                        <a:solidFill>
                          <a:srgbClr val="000000"/>
                        </a:solidFill>
                        <a:effectLst/>
                        <a:latin typeface="Arial"/>
                      </a:endParaRPr>
                    </a:p>
                  </a:txBody>
                  <a:tcPr marL="4254" marR="4254" marT="4254" marB="0" anchor="ctr">
                    <a:lnL>
                      <a:noFill/>
                    </a:lnL>
                    <a:lnR>
                      <a:noFill/>
                    </a:lnR>
                    <a:lnT>
                      <a:noFill/>
                    </a:lnT>
                    <a:lnB>
                      <a:noFill/>
                    </a:lnB>
                  </a:tcPr>
                </a:tc>
              </a:tr>
              <a:tr h="143465">
                <a:tc>
                  <a:txBody>
                    <a:bodyPr/>
                    <a:lstStyle/>
                    <a:p>
                      <a:pPr algn="ctr" rtl="0" fontAlgn="ctr"/>
                      <a:r>
                        <a:rPr lang="en-US" sz="1000" b="0" i="0" u="none" strike="noStrike">
                          <a:solidFill>
                            <a:srgbClr val="000000"/>
                          </a:solidFill>
                          <a:effectLst/>
                          <a:latin typeface="Calibri"/>
                        </a:rPr>
                        <a:t>10 MW Large Wind</a:t>
                      </a:r>
                    </a:p>
                  </a:txBody>
                  <a:tcPr marL="4254" marR="4254" marT="4254" marB="0" anchor="ctr">
                    <a:lnL>
                      <a:noFill/>
                    </a:lnL>
                    <a:lnR>
                      <a:noFill/>
                    </a:lnR>
                    <a:lnT>
                      <a:noFill/>
                    </a:lnT>
                    <a:lnB>
                      <a:noFill/>
                    </a:lnB>
                    <a:solidFill>
                      <a:srgbClr val="EBF1DE"/>
                    </a:solidFill>
                  </a:tcPr>
                </a:tc>
                <a:tc>
                  <a:txBody>
                    <a:bodyPr/>
                    <a:lstStyle/>
                    <a:p>
                      <a:pPr algn="ctr" rtl="0" fontAlgn="ctr"/>
                      <a:r>
                        <a:rPr lang="en-US" sz="1000" b="0" i="0" u="none" strike="noStrike" dirty="0">
                          <a:solidFill>
                            <a:srgbClr val="000000"/>
                          </a:solidFill>
                          <a:effectLst/>
                          <a:latin typeface="Calibri"/>
                        </a:rPr>
                        <a:t>25 </a:t>
                      </a:r>
                      <a:r>
                        <a:rPr lang="en-US" sz="1000" b="0" i="0" u="none" strike="noStrike" dirty="0" smtClean="0">
                          <a:solidFill>
                            <a:srgbClr val="000000"/>
                          </a:solidFill>
                          <a:effectLst/>
                          <a:latin typeface="Calibri"/>
                        </a:rPr>
                        <a:t>MW* </a:t>
                      </a:r>
                      <a:r>
                        <a:rPr lang="en-US" sz="1000" b="0" i="0" u="none" strike="noStrike" dirty="0">
                          <a:solidFill>
                            <a:srgbClr val="000000"/>
                          </a:solidFill>
                          <a:effectLst/>
                          <a:latin typeface="Calibri"/>
                        </a:rPr>
                        <a:t>Biomass - Andrews</a:t>
                      </a:r>
                    </a:p>
                  </a:txBody>
                  <a:tcPr marL="4254" marR="4254" marT="4254" marB="0" anchor="ctr">
                    <a:lnL>
                      <a:noFill/>
                    </a:lnL>
                    <a:lnR>
                      <a:noFill/>
                    </a:lnR>
                    <a:lnT>
                      <a:noFill/>
                    </a:lnT>
                    <a:lnB>
                      <a:noFill/>
                    </a:lnB>
                    <a:solidFill>
                      <a:srgbClr val="D8E4BC"/>
                    </a:solidFill>
                  </a:tcPr>
                </a:tc>
                <a:tc gridSpan="2">
                  <a:txBody>
                    <a:bodyPr/>
                    <a:lstStyle/>
                    <a:p>
                      <a:pPr algn="ctr" rtl="0" fontAlgn="ctr"/>
                      <a:r>
                        <a:rPr lang="en-US" sz="1000" b="0" i="0" u="none" strike="noStrike" dirty="0">
                          <a:solidFill>
                            <a:srgbClr val="000000"/>
                          </a:solidFill>
                          <a:effectLst/>
                          <a:latin typeface="Calibri"/>
                        </a:rPr>
                        <a:t>Economic Energy Storage</a:t>
                      </a:r>
                    </a:p>
                  </a:txBody>
                  <a:tcPr marL="4254" marR="4254" marT="4254" marB="0" anchor="ctr">
                    <a:lnL>
                      <a:noFill/>
                    </a:lnL>
                    <a:lnR>
                      <a:noFill/>
                    </a:lnR>
                    <a:lnT>
                      <a:noFill/>
                    </a:lnT>
                    <a:lnB>
                      <a:noFill/>
                    </a:lnB>
                    <a:solidFill>
                      <a:srgbClr val="C4D79B"/>
                    </a:solidFill>
                  </a:tcPr>
                </a:tc>
                <a:tc hMerge="1">
                  <a:txBody>
                    <a:bodyPr/>
                    <a:lstStyle/>
                    <a:p>
                      <a:endParaRPr lang="en-US"/>
                    </a:p>
                  </a:txBody>
                  <a:tcPr/>
                </a:tc>
                <a:tc>
                  <a:txBody>
                    <a:bodyPr/>
                    <a:lstStyle/>
                    <a:p>
                      <a:pPr algn="ctr" rtl="0" fontAlgn="ctr"/>
                      <a:r>
                        <a:rPr lang="en-US" sz="1000" b="0" i="0" u="none" strike="noStrike">
                          <a:solidFill>
                            <a:srgbClr val="FFFFFF"/>
                          </a:solidFill>
                          <a:effectLst/>
                          <a:latin typeface="Calibri"/>
                        </a:rPr>
                        <a:t>2029 - 2045</a:t>
                      </a:r>
                    </a:p>
                  </a:txBody>
                  <a:tcPr marL="4254" marR="4254" marT="4254" marB="0" anchor="ctr">
                    <a:lnL>
                      <a:noFill/>
                    </a:lnL>
                    <a:lnR>
                      <a:noFill/>
                    </a:lnR>
                    <a:lnT>
                      <a:noFill/>
                    </a:lnT>
                    <a:lnB>
                      <a:noFill/>
                    </a:lnB>
                    <a:solidFill>
                      <a:srgbClr val="4F6228"/>
                    </a:solidFill>
                  </a:tcPr>
                </a:tc>
              </a:tr>
              <a:tr h="143465">
                <a:tc>
                  <a:txBody>
                    <a:bodyPr/>
                    <a:lstStyle/>
                    <a:p>
                      <a:pPr algn="ctr" rtl="0" fontAlgn="ctr"/>
                      <a:r>
                        <a:rPr lang="en-US" sz="1000" b="0" i="0" u="none" strike="noStrike">
                          <a:solidFill>
                            <a:srgbClr val="000000"/>
                          </a:solidFill>
                          <a:effectLst/>
                          <a:latin typeface="Calibri"/>
                        </a:rPr>
                        <a:t>5 MW Small Wind</a:t>
                      </a:r>
                    </a:p>
                  </a:txBody>
                  <a:tcPr marL="4254" marR="4254" marT="4254" marB="0" anchor="ctr">
                    <a:lnL>
                      <a:noFill/>
                    </a:lnL>
                    <a:lnR>
                      <a:noFill/>
                    </a:lnR>
                    <a:lnT>
                      <a:noFill/>
                    </a:lnT>
                    <a:lnB>
                      <a:noFill/>
                    </a:lnB>
                    <a:solidFill>
                      <a:srgbClr val="EBF1DE"/>
                    </a:solidFill>
                  </a:tcPr>
                </a:tc>
                <a:tc>
                  <a:txBody>
                    <a:bodyPr/>
                    <a:lstStyle/>
                    <a:p>
                      <a:pPr algn="ctr" rtl="0" fontAlgn="ctr"/>
                      <a:r>
                        <a:rPr lang="en-CA" sz="1000" b="0" i="0" u="none" strike="noStrike">
                          <a:solidFill>
                            <a:srgbClr val="000000"/>
                          </a:solidFill>
                          <a:effectLst/>
                          <a:latin typeface="Calibri"/>
                        </a:rPr>
                        <a:t>20 MW Small IPP Solar</a:t>
                      </a:r>
                    </a:p>
                  </a:txBody>
                  <a:tcPr marL="4254" marR="4254" marT="4254" marB="0" anchor="ctr">
                    <a:lnL>
                      <a:noFill/>
                    </a:lnL>
                    <a:lnR>
                      <a:noFill/>
                    </a:lnR>
                    <a:lnT>
                      <a:noFill/>
                    </a:lnT>
                    <a:lnB>
                      <a:noFill/>
                    </a:lnB>
                    <a:solidFill>
                      <a:srgbClr val="D8E4BC"/>
                    </a:solidFill>
                  </a:tcPr>
                </a:tc>
                <a:tc gridSpan="2">
                  <a:txBody>
                    <a:bodyPr/>
                    <a:lstStyle/>
                    <a:p>
                      <a:pPr algn="ctr" rtl="0" fontAlgn="ctr"/>
                      <a:r>
                        <a:rPr lang="en-US" sz="1000" b="0" i="0" u="none" strike="noStrike" dirty="0">
                          <a:solidFill>
                            <a:srgbClr val="000000"/>
                          </a:solidFill>
                          <a:effectLst/>
                          <a:latin typeface="Calibri"/>
                        </a:rPr>
                        <a:t>20 MW Utility Wind</a:t>
                      </a:r>
                    </a:p>
                  </a:txBody>
                  <a:tcPr marL="4254" marR="4254" marT="4254" marB="0" anchor="ctr">
                    <a:lnL>
                      <a:noFill/>
                    </a:lnL>
                    <a:lnR>
                      <a:noFill/>
                    </a:lnR>
                    <a:lnT>
                      <a:noFill/>
                    </a:lnT>
                    <a:lnB>
                      <a:noFill/>
                    </a:lnB>
                    <a:solidFill>
                      <a:srgbClr val="C4D79B"/>
                    </a:solidFill>
                  </a:tcPr>
                </a:tc>
                <a:tc hMerge="1">
                  <a:txBody>
                    <a:bodyPr/>
                    <a:lstStyle/>
                    <a:p>
                      <a:endParaRPr lang="en-US"/>
                    </a:p>
                  </a:txBody>
                  <a:tcPr/>
                </a:tc>
                <a:tc>
                  <a:txBody>
                    <a:bodyPr/>
                    <a:lstStyle/>
                    <a:p>
                      <a:pPr algn="ctr" rtl="0" fontAlgn="ctr"/>
                      <a:r>
                        <a:rPr lang="en-US" sz="1000" b="0" i="0" u="none" strike="noStrike">
                          <a:solidFill>
                            <a:srgbClr val="000000"/>
                          </a:solidFill>
                          <a:effectLst/>
                          <a:latin typeface="Calibri"/>
                        </a:rPr>
                        <a:t>Offshore Wind 200 MW</a:t>
                      </a:r>
                    </a:p>
                  </a:txBody>
                  <a:tcPr marL="4254" marR="4254" marT="4254" marB="0" anchor="ctr">
                    <a:lnL>
                      <a:noFill/>
                    </a:lnL>
                    <a:lnR>
                      <a:noFill/>
                    </a:lnR>
                    <a:lnT>
                      <a:noFill/>
                    </a:lnT>
                    <a:lnB>
                      <a:noFill/>
                    </a:lnB>
                    <a:solidFill>
                      <a:srgbClr val="76933C"/>
                    </a:solidFill>
                  </a:tcPr>
                </a:tc>
              </a:tr>
              <a:tr h="177229">
                <a:tc>
                  <a:txBody>
                    <a:bodyPr/>
                    <a:lstStyle/>
                    <a:p>
                      <a:pPr algn="ctr" rtl="0" fontAlgn="ctr"/>
                      <a:r>
                        <a:rPr lang="en-CA" sz="1000" b="0" i="0" u="none" strike="noStrike" dirty="0">
                          <a:solidFill>
                            <a:srgbClr val="000000"/>
                          </a:solidFill>
                          <a:effectLst/>
                          <a:latin typeface="Calibri"/>
                        </a:rPr>
                        <a:t>2 MW Solar Thermal/Heat Recovery</a:t>
                      </a:r>
                    </a:p>
                  </a:txBody>
                  <a:tcPr marL="4254" marR="4254" marT="4254" marB="0" anchor="ctr">
                    <a:lnL>
                      <a:noFill/>
                    </a:lnL>
                    <a:lnR>
                      <a:noFill/>
                    </a:lnR>
                    <a:lnT>
                      <a:noFill/>
                    </a:lnT>
                    <a:lnB>
                      <a:noFill/>
                    </a:lnB>
                    <a:solidFill>
                      <a:srgbClr val="EBF1DE"/>
                    </a:solidFill>
                  </a:tcPr>
                </a:tc>
                <a:tc>
                  <a:txBody>
                    <a:bodyPr/>
                    <a:lstStyle/>
                    <a:p>
                      <a:pPr algn="ctr" rtl="0" fontAlgn="ctr"/>
                      <a:r>
                        <a:rPr lang="en-CA" sz="1000" b="0" i="0" u="none" strike="noStrike">
                          <a:solidFill>
                            <a:srgbClr val="000000"/>
                          </a:solidFill>
                          <a:effectLst/>
                          <a:latin typeface="Calibri"/>
                        </a:rPr>
                        <a:t>5 MW Solar Thermal/Heat Recovery</a:t>
                      </a:r>
                    </a:p>
                  </a:txBody>
                  <a:tcPr marL="4254" marR="4254" marT="4254" marB="0" anchor="ctr">
                    <a:lnL>
                      <a:noFill/>
                    </a:lnL>
                    <a:lnR>
                      <a:noFill/>
                    </a:lnR>
                    <a:lnT>
                      <a:noFill/>
                    </a:lnT>
                    <a:lnB>
                      <a:noFill/>
                    </a:lnB>
                    <a:solidFill>
                      <a:srgbClr val="D8E4BC"/>
                    </a:solidFill>
                  </a:tcPr>
                </a:tc>
                <a:tc gridSpan="2">
                  <a:txBody>
                    <a:bodyPr/>
                    <a:lstStyle/>
                    <a:p>
                      <a:pPr algn="ctr" rtl="0" fontAlgn="ctr"/>
                      <a:r>
                        <a:rPr lang="en-US" sz="1000" b="0" i="0" u="none" strike="noStrike" dirty="0">
                          <a:solidFill>
                            <a:srgbClr val="000000"/>
                          </a:solidFill>
                          <a:effectLst/>
                          <a:latin typeface="Calibri"/>
                        </a:rPr>
                        <a:t>10 MW small wind</a:t>
                      </a:r>
                    </a:p>
                  </a:txBody>
                  <a:tcPr marL="4254" marR="4254" marT="4254" marB="0" anchor="ctr">
                    <a:lnL>
                      <a:noFill/>
                    </a:lnL>
                    <a:lnR>
                      <a:noFill/>
                    </a:lnR>
                    <a:lnT>
                      <a:noFill/>
                    </a:lnT>
                    <a:lnB>
                      <a:noFill/>
                    </a:lnB>
                    <a:solidFill>
                      <a:srgbClr val="C4D79B"/>
                    </a:solidFill>
                  </a:tcPr>
                </a:tc>
                <a:tc hMerge="1">
                  <a:txBody>
                    <a:bodyPr/>
                    <a:lstStyle/>
                    <a:p>
                      <a:endParaRPr lang="en-US"/>
                    </a:p>
                  </a:txBody>
                  <a:tcPr/>
                </a:tc>
                <a:tc>
                  <a:txBody>
                    <a:bodyPr/>
                    <a:lstStyle/>
                    <a:p>
                      <a:pPr algn="ctr" rtl="0" fontAlgn="ctr"/>
                      <a:r>
                        <a:rPr lang="en-US" sz="1000" b="0" i="0" u="none" strike="noStrike">
                          <a:solidFill>
                            <a:srgbClr val="000000"/>
                          </a:solidFill>
                          <a:effectLst/>
                          <a:latin typeface="Calibri"/>
                        </a:rPr>
                        <a:t>Ocean Thermal 60 MW</a:t>
                      </a:r>
                    </a:p>
                  </a:txBody>
                  <a:tcPr marL="4254" marR="4254" marT="4254" marB="0" anchor="ctr">
                    <a:lnL>
                      <a:noFill/>
                    </a:lnL>
                    <a:lnR>
                      <a:noFill/>
                    </a:lnR>
                    <a:lnT>
                      <a:noFill/>
                    </a:lnT>
                    <a:lnB>
                      <a:noFill/>
                    </a:lnB>
                    <a:solidFill>
                      <a:srgbClr val="76933C"/>
                    </a:solidFill>
                  </a:tcPr>
                </a:tc>
              </a:tr>
              <a:tr h="143465">
                <a:tc>
                  <a:txBody>
                    <a:bodyPr/>
                    <a:lstStyle/>
                    <a:p>
                      <a:pPr algn="ctr" rtl="0" fontAlgn="ctr"/>
                      <a:r>
                        <a:rPr lang="en-US" sz="1000" b="0" i="0" u="none" strike="noStrike">
                          <a:solidFill>
                            <a:srgbClr val="FFFFFF"/>
                          </a:solidFill>
                          <a:effectLst/>
                          <a:latin typeface="Calibri"/>
                        </a:rPr>
                        <a:t>55 MW Clean Energy</a:t>
                      </a:r>
                    </a:p>
                  </a:txBody>
                  <a:tcPr marL="4254" marR="4254" marT="4254" marB="0" anchor="ctr">
                    <a:lnL>
                      <a:noFill/>
                    </a:lnL>
                    <a:lnR>
                      <a:noFill/>
                    </a:lnR>
                    <a:lnT>
                      <a:noFill/>
                    </a:lnT>
                    <a:lnB>
                      <a:noFill/>
                    </a:lnB>
                    <a:solidFill>
                      <a:srgbClr val="4F6228"/>
                    </a:solidFill>
                  </a:tcPr>
                </a:tc>
                <a:tc>
                  <a:txBody>
                    <a:bodyPr/>
                    <a:lstStyle/>
                    <a:p>
                      <a:pPr algn="ctr" rtl="0" fontAlgn="ctr"/>
                      <a:r>
                        <a:rPr lang="en-US" sz="1000" b="0" i="0" u="none" strike="noStrike">
                          <a:solidFill>
                            <a:srgbClr val="000000"/>
                          </a:solidFill>
                          <a:effectLst/>
                          <a:latin typeface="Calibri"/>
                        </a:rPr>
                        <a:t>Liquid Biofuel available</a:t>
                      </a:r>
                    </a:p>
                  </a:txBody>
                  <a:tcPr marL="4254" marR="4254" marT="4254" marB="0" anchor="ctr">
                    <a:lnL>
                      <a:noFill/>
                    </a:lnL>
                    <a:lnR>
                      <a:noFill/>
                    </a:lnR>
                    <a:lnT>
                      <a:noFill/>
                    </a:lnT>
                    <a:lnB>
                      <a:noFill/>
                    </a:lnB>
                    <a:solidFill>
                      <a:srgbClr val="D8E4BC"/>
                    </a:solidFill>
                  </a:tcPr>
                </a:tc>
                <a:tc gridSpan="2">
                  <a:txBody>
                    <a:bodyPr/>
                    <a:lstStyle/>
                    <a:p>
                      <a:pPr algn="ctr" rtl="0" fontAlgn="ctr"/>
                      <a:r>
                        <a:rPr lang="en-US" sz="1000" b="0" i="0" u="none" strike="noStrike" dirty="0">
                          <a:solidFill>
                            <a:srgbClr val="000000"/>
                          </a:solidFill>
                          <a:effectLst/>
                          <a:latin typeface="Calibri"/>
                        </a:rPr>
                        <a:t>10 MW Utility Solar</a:t>
                      </a:r>
                    </a:p>
                  </a:txBody>
                  <a:tcPr marL="4254" marR="4254" marT="4254" marB="0" anchor="ctr">
                    <a:lnL>
                      <a:noFill/>
                    </a:lnL>
                    <a:lnR>
                      <a:noFill/>
                    </a:lnR>
                    <a:lnT>
                      <a:noFill/>
                    </a:lnT>
                    <a:lnB>
                      <a:noFill/>
                    </a:lnB>
                    <a:solidFill>
                      <a:srgbClr val="C4D79B"/>
                    </a:solidFill>
                  </a:tcPr>
                </a:tc>
                <a:tc hMerge="1">
                  <a:txBody>
                    <a:bodyPr/>
                    <a:lstStyle/>
                    <a:p>
                      <a:endParaRPr lang="en-US"/>
                    </a:p>
                  </a:txBody>
                  <a:tcPr/>
                </a:tc>
                <a:tc>
                  <a:txBody>
                    <a:bodyPr/>
                    <a:lstStyle/>
                    <a:p>
                      <a:pPr algn="ctr" rtl="0" fontAlgn="ctr"/>
                      <a:r>
                        <a:rPr lang="en-US" sz="1000" b="0" i="0" u="none" strike="noStrike" dirty="0">
                          <a:solidFill>
                            <a:srgbClr val="000000"/>
                          </a:solidFill>
                          <a:effectLst/>
                          <a:latin typeface="Calibri"/>
                        </a:rPr>
                        <a:t>Geothermal from Dom/St</a:t>
                      </a:r>
                      <a:r>
                        <a:rPr lang="en-US" sz="1000" b="0" i="0" u="none" strike="noStrike" dirty="0" smtClean="0">
                          <a:solidFill>
                            <a:srgbClr val="000000"/>
                          </a:solidFill>
                          <a:effectLst/>
                          <a:latin typeface="Calibri"/>
                        </a:rPr>
                        <a:t>. V</a:t>
                      </a:r>
                      <a:r>
                        <a:rPr lang="en-US" sz="1000" b="0" i="0" u="none" strike="noStrike" dirty="0">
                          <a:solidFill>
                            <a:srgbClr val="000000"/>
                          </a:solidFill>
                          <a:effectLst/>
                          <a:latin typeface="Calibri"/>
                        </a:rPr>
                        <a:t>.</a:t>
                      </a:r>
                    </a:p>
                  </a:txBody>
                  <a:tcPr marL="4254" marR="4254" marT="4254" marB="0" anchor="ctr">
                    <a:lnL>
                      <a:noFill/>
                    </a:lnL>
                    <a:lnR>
                      <a:noFill/>
                    </a:lnR>
                    <a:lnT>
                      <a:noFill/>
                    </a:lnT>
                    <a:lnB>
                      <a:noFill/>
                    </a:lnB>
                    <a:solidFill>
                      <a:srgbClr val="76933C"/>
                    </a:solidFill>
                  </a:tcPr>
                </a:tc>
              </a:tr>
              <a:tr h="159938">
                <a:tc>
                  <a:txBody>
                    <a:bodyPr/>
                    <a:lstStyle/>
                    <a:p>
                      <a:pPr algn="ctr" fontAlgn="ctr"/>
                      <a:endParaRPr lang="en-US" sz="1000" b="0" i="0" u="none" strike="noStrike">
                        <a:solidFill>
                          <a:srgbClr val="000000"/>
                        </a:solidFill>
                        <a:effectLst/>
                        <a:latin typeface="Arial"/>
                      </a:endParaRPr>
                    </a:p>
                  </a:txBody>
                  <a:tcPr marL="4254" marR="4254" marT="4254" marB="0" anchor="ctr">
                    <a:lnL>
                      <a:noFill/>
                    </a:lnL>
                    <a:lnR>
                      <a:noFill/>
                    </a:lnR>
                    <a:lnT>
                      <a:noFill/>
                    </a:lnT>
                    <a:lnB>
                      <a:noFill/>
                    </a:lnB>
                  </a:tcPr>
                </a:tc>
                <a:tc>
                  <a:txBody>
                    <a:bodyPr/>
                    <a:lstStyle/>
                    <a:p>
                      <a:pPr algn="ctr" rtl="0" fontAlgn="ctr"/>
                      <a:r>
                        <a:rPr lang="en-US" sz="1000" b="0" i="0" u="none" strike="noStrike">
                          <a:solidFill>
                            <a:srgbClr val="000000"/>
                          </a:solidFill>
                          <a:effectLst/>
                          <a:latin typeface="Calibri"/>
                        </a:rPr>
                        <a:t>AMI/Grid Mitigation</a:t>
                      </a:r>
                    </a:p>
                  </a:txBody>
                  <a:tcPr marL="4254" marR="4254" marT="4254" marB="0" anchor="ctr">
                    <a:lnL>
                      <a:noFill/>
                    </a:lnL>
                    <a:lnR>
                      <a:noFill/>
                    </a:lnR>
                    <a:lnT>
                      <a:noFill/>
                    </a:lnT>
                    <a:lnB>
                      <a:noFill/>
                    </a:lnB>
                    <a:solidFill>
                      <a:srgbClr val="D8E4BC"/>
                    </a:solidFill>
                  </a:tcPr>
                </a:tc>
                <a:tc gridSpan="2">
                  <a:txBody>
                    <a:bodyPr/>
                    <a:lstStyle/>
                    <a:p>
                      <a:pPr algn="ctr" rtl="0" fontAlgn="ctr"/>
                      <a:r>
                        <a:rPr lang="en-CA" sz="1000" b="0" i="0" u="none" strike="noStrike" dirty="0" smtClean="0">
                          <a:solidFill>
                            <a:srgbClr val="000000"/>
                          </a:solidFill>
                          <a:effectLst/>
                          <a:latin typeface="Calibri"/>
                        </a:rPr>
                        <a:t>15 </a:t>
                      </a:r>
                      <a:r>
                        <a:rPr lang="en-CA" sz="1000" b="0" i="0" u="none" strike="noStrike" dirty="0">
                          <a:solidFill>
                            <a:srgbClr val="000000"/>
                          </a:solidFill>
                          <a:effectLst/>
                          <a:latin typeface="Calibri"/>
                        </a:rPr>
                        <a:t>MW Solar Thermal/Heat Recovery</a:t>
                      </a:r>
                    </a:p>
                  </a:txBody>
                  <a:tcPr marL="4254" marR="4254" marT="4254" marB="0" anchor="ctr">
                    <a:lnL>
                      <a:noFill/>
                    </a:lnL>
                    <a:lnR>
                      <a:noFill/>
                    </a:lnR>
                    <a:lnT>
                      <a:noFill/>
                    </a:lnT>
                    <a:lnB>
                      <a:noFill/>
                    </a:lnB>
                    <a:solidFill>
                      <a:srgbClr val="C4D79B"/>
                    </a:solidFill>
                  </a:tcPr>
                </a:tc>
                <a:tc hMerge="1">
                  <a:txBody>
                    <a:bodyPr/>
                    <a:lstStyle/>
                    <a:p>
                      <a:endParaRPr lang="en-US"/>
                    </a:p>
                  </a:txBody>
                  <a:tcPr/>
                </a:tc>
                <a:tc>
                  <a:txBody>
                    <a:bodyPr/>
                    <a:lstStyle/>
                    <a:p>
                      <a:pPr algn="ctr" rtl="0" fontAlgn="ctr"/>
                      <a:r>
                        <a:rPr lang="en-US" sz="1000" b="0" i="0" u="none" strike="noStrike" dirty="0">
                          <a:solidFill>
                            <a:srgbClr val="000000"/>
                          </a:solidFill>
                          <a:effectLst/>
                          <a:latin typeface="Calibri"/>
                        </a:rPr>
                        <a:t> Large Scale Energy storage</a:t>
                      </a:r>
                    </a:p>
                  </a:txBody>
                  <a:tcPr marL="4254" marR="4254" marT="4254" marB="0" anchor="ctr">
                    <a:lnL>
                      <a:noFill/>
                    </a:lnL>
                    <a:lnR>
                      <a:noFill/>
                    </a:lnR>
                    <a:lnT>
                      <a:noFill/>
                    </a:lnT>
                    <a:lnB>
                      <a:noFill/>
                    </a:lnB>
                    <a:solidFill>
                      <a:srgbClr val="76933C"/>
                    </a:solidFill>
                  </a:tcPr>
                </a:tc>
              </a:tr>
              <a:tr h="159938">
                <a:tc>
                  <a:txBody>
                    <a:bodyPr/>
                    <a:lstStyle/>
                    <a:p>
                      <a:pPr algn="ctr" fontAlgn="ctr"/>
                      <a:endParaRPr lang="en-US" sz="1000" b="0" i="0" u="none" strike="noStrike">
                        <a:solidFill>
                          <a:srgbClr val="000000"/>
                        </a:solidFill>
                        <a:effectLst/>
                        <a:latin typeface="Arial"/>
                      </a:endParaRPr>
                    </a:p>
                  </a:txBody>
                  <a:tcPr marL="4254" marR="4254" marT="4254" marB="0" anchor="ctr">
                    <a:lnL>
                      <a:noFill/>
                    </a:lnL>
                    <a:lnR>
                      <a:noFill/>
                    </a:lnR>
                    <a:lnT>
                      <a:noFill/>
                    </a:lnT>
                    <a:lnB>
                      <a:noFill/>
                    </a:lnB>
                  </a:tcPr>
                </a:tc>
                <a:tc>
                  <a:txBody>
                    <a:bodyPr/>
                    <a:lstStyle/>
                    <a:p>
                      <a:pPr algn="ctr" rtl="0" fontAlgn="ctr"/>
                      <a:r>
                        <a:rPr lang="en-US" sz="1000" b="0" i="0" u="none" strike="noStrike" dirty="0" smtClean="0">
                          <a:solidFill>
                            <a:srgbClr val="FFFFFF"/>
                          </a:solidFill>
                          <a:effectLst/>
                          <a:latin typeface="Calibri"/>
                        </a:rPr>
                        <a:t>145 </a:t>
                      </a:r>
                      <a:r>
                        <a:rPr lang="en-US" sz="1000" b="0" i="0" u="none" strike="noStrike" dirty="0">
                          <a:solidFill>
                            <a:srgbClr val="FFFFFF"/>
                          </a:solidFill>
                          <a:effectLst/>
                          <a:latin typeface="Calibri"/>
                        </a:rPr>
                        <a:t>MW Clean Energy</a:t>
                      </a:r>
                    </a:p>
                  </a:txBody>
                  <a:tcPr marL="4254" marR="4254" marT="4254" marB="0" anchor="ctr">
                    <a:lnL>
                      <a:noFill/>
                    </a:lnL>
                    <a:lnR>
                      <a:noFill/>
                    </a:lnR>
                    <a:lnT>
                      <a:noFill/>
                    </a:lnT>
                    <a:lnB>
                      <a:noFill/>
                    </a:lnB>
                    <a:solidFill>
                      <a:srgbClr val="4F6228"/>
                    </a:solidFill>
                  </a:tcPr>
                </a:tc>
                <a:tc gridSpan="2">
                  <a:txBody>
                    <a:bodyPr/>
                    <a:lstStyle/>
                    <a:p>
                      <a:pPr algn="ctr" rtl="0" fontAlgn="ctr"/>
                      <a:r>
                        <a:rPr lang="en-US" sz="1000" b="0" i="0" u="none" strike="noStrike">
                          <a:solidFill>
                            <a:srgbClr val="000000"/>
                          </a:solidFill>
                          <a:effectLst/>
                          <a:latin typeface="Calibri"/>
                        </a:rPr>
                        <a:t>Jatropha Biofuel Available</a:t>
                      </a:r>
                    </a:p>
                  </a:txBody>
                  <a:tcPr marL="4254" marR="4254" marT="4254" marB="0" anchor="ctr">
                    <a:lnL>
                      <a:noFill/>
                    </a:lnL>
                    <a:lnR>
                      <a:noFill/>
                    </a:lnR>
                    <a:lnT>
                      <a:noFill/>
                    </a:lnT>
                    <a:lnB>
                      <a:noFill/>
                    </a:lnB>
                    <a:solidFill>
                      <a:srgbClr val="C4D79B"/>
                    </a:solidFill>
                  </a:tcPr>
                </a:tc>
                <a:tc hMerge="1">
                  <a:txBody>
                    <a:bodyPr/>
                    <a:lstStyle/>
                    <a:p>
                      <a:endParaRPr lang="en-US"/>
                    </a:p>
                  </a:txBody>
                  <a:tcPr/>
                </a:tc>
                <a:tc>
                  <a:txBody>
                    <a:bodyPr/>
                    <a:lstStyle/>
                    <a:p>
                      <a:pPr algn="ctr" rtl="0" fontAlgn="ctr"/>
                      <a:r>
                        <a:rPr lang="en-US" sz="1000" b="0" i="0" u="none" strike="noStrike" dirty="0">
                          <a:solidFill>
                            <a:srgbClr val="000000"/>
                          </a:solidFill>
                          <a:effectLst/>
                          <a:latin typeface="Calibri"/>
                        </a:rPr>
                        <a:t> </a:t>
                      </a:r>
                    </a:p>
                  </a:txBody>
                  <a:tcPr marL="4254" marR="4254" marT="4254" marB="0" anchor="ctr">
                    <a:lnL>
                      <a:noFill/>
                    </a:lnL>
                    <a:lnR>
                      <a:noFill/>
                    </a:lnR>
                    <a:lnT>
                      <a:noFill/>
                    </a:lnT>
                    <a:lnB>
                      <a:noFill/>
                    </a:lnB>
                    <a:solidFill>
                      <a:srgbClr val="76933C"/>
                    </a:solidFill>
                  </a:tcPr>
                </a:tc>
              </a:tr>
              <a:tr h="159938">
                <a:tc>
                  <a:txBody>
                    <a:bodyPr/>
                    <a:lstStyle/>
                    <a:p>
                      <a:pPr algn="ctr" fontAlgn="ctr"/>
                      <a:endParaRPr lang="en-US" sz="1000" b="0" i="0" u="none" strike="noStrike">
                        <a:solidFill>
                          <a:srgbClr val="000000"/>
                        </a:solidFill>
                        <a:effectLst/>
                        <a:latin typeface="Arial"/>
                      </a:endParaRPr>
                    </a:p>
                  </a:txBody>
                  <a:tcPr marL="4254" marR="4254" marT="4254" marB="0" anchor="ctr">
                    <a:lnL>
                      <a:noFill/>
                    </a:lnL>
                    <a:lnR>
                      <a:noFill/>
                    </a:lnR>
                    <a:lnT>
                      <a:noFill/>
                    </a:lnT>
                    <a:lnB>
                      <a:noFill/>
                    </a:lnB>
                  </a:tcPr>
                </a:tc>
                <a:tc>
                  <a:txBody>
                    <a:bodyPr/>
                    <a:lstStyle/>
                    <a:p>
                      <a:pPr algn="ctr" fontAlgn="ctr"/>
                      <a:endParaRPr lang="en-US" sz="1000" b="0" i="0" u="none" strike="noStrike">
                        <a:solidFill>
                          <a:srgbClr val="000000"/>
                        </a:solidFill>
                        <a:effectLst/>
                        <a:latin typeface="Arial"/>
                      </a:endParaRPr>
                    </a:p>
                  </a:txBody>
                  <a:tcPr marL="4254" marR="4254" marT="4254" marB="0" anchor="ctr">
                    <a:lnL>
                      <a:noFill/>
                    </a:lnL>
                    <a:lnR>
                      <a:noFill/>
                    </a:lnR>
                    <a:lnT>
                      <a:noFill/>
                    </a:lnT>
                    <a:lnB>
                      <a:noFill/>
                    </a:lnB>
                  </a:tcPr>
                </a:tc>
                <a:tc gridSpan="2">
                  <a:txBody>
                    <a:bodyPr/>
                    <a:lstStyle/>
                    <a:p>
                      <a:pPr algn="ctr" rtl="0" fontAlgn="ctr"/>
                      <a:r>
                        <a:rPr lang="en-US" sz="1000" b="0" i="0" u="none" strike="noStrike" dirty="0" smtClean="0">
                          <a:solidFill>
                            <a:srgbClr val="FFFFFF"/>
                          </a:solidFill>
                          <a:effectLst/>
                          <a:latin typeface="Calibri"/>
                        </a:rPr>
                        <a:t>200 MW Clean </a:t>
                      </a:r>
                      <a:r>
                        <a:rPr lang="en-US" sz="1000" b="0" i="0" u="none" strike="noStrike" dirty="0">
                          <a:solidFill>
                            <a:srgbClr val="FFFFFF"/>
                          </a:solidFill>
                          <a:effectLst/>
                          <a:latin typeface="Calibri"/>
                        </a:rPr>
                        <a:t>Energy</a:t>
                      </a:r>
                    </a:p>
                  </a:txBody>
                  <a:tcPr marL="4254" marR="4254" marT="4254" marB="0" anchor="ctr">
                    <a:lnL>
                      <a:noFill/>
                    </a:lnL>
                    <a:lnR>
                      <a:noFill/>
                    </a:lnR>
                    <a:lnT>
                      <a:noFill/>
                    </a:lnT>
                    <a:lnB>
                      <a:noFill/>
                    </a:lnB>
                    <a:solidFill>
                      <a:srgbClr val="4F6228"/>
                    </a:solidFill>
                  </a:tcPr>
                </a:tc>
                <a:tc hMerge="1">
                  <a:txBody>
                    <a:bodyPr/>
                    <a:lstStyle/>
                    <a:p>
                      <a:endParaRPr lang="en-US"/>
                    </a:p>
                  </a:txBody>
                  <a:tcPr/>
                </a:tc>
                <a:tc>
                  <a:txBody>
                    <a:bodyPr/>
                    <a:lstStyle/>
                    <a:p>
                      <a:pPr algn="ctr" rtl="0" fontAlgn="ctr"/>
                      <a:r>
                        <a:rPr lang="en-US" sz="1000" b="0" i="0" u="none" strike="noStrike" dirty="0">
                          <a:solidFill>
                            <a:srgbClr val="000000"/>
                          </a:solidFill>
                          <a:effectLst/>
                          <a:latin typeface="Calibri"/>
                        </a:rPr>
                        <a:t> </a:t>
                      </a:r>
                    </a:p>
                  </a:txBody>
                  <a:tcPr marL="4254" marR="4254" marT="4254" marB="0" anchor="ctr">
                    <a:lnL>
                      <a:noFill/>
                    </a:lnL>
                    <a:lnR>
                      <a:noFill/>
                    </a:lnR>
                    <a:lnT>
                      <a:noFill/>
                    </a:lnT>
                    <a:lnB>
                      <a:noFill/>
                    </a:lnB>
                    <a:solidFill>
                      <a:srgbClr val="76933C"/>
                    </a:solidFill>
                  </a:tcPr>
                </a:tc>
              </a:tr>
              <a:tr h="159938">
                <a:tc>
                  <a:txBody>
                    <a:bodyPr/>
                    <a:lstStyle/>
                    <a:p>
                      <a:pPr algn="ctr" fontAlgn="ctr"/>
                      <a:endParaRPr lang="en-US" sz="1000" b="0" i="0" u="none" strike="noStrike">
                        <a:solidFill>
                          <a:srgbClr val="000000"/>
                        </a:solidFill>
                        <a:effectLst/>
                        <a:latin typeface="Arial"/>
                      </a:endParaRPr>
                    </a:p>
                  </a:txBody>
                  <a:tcPr marL="4254" marR="4254" marT="4254"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Arial"/>
                      </a:endParaRPr>
                    </a:p>
                  </a:txBody>
                  <a:tcPr marL="4254" marR="4254" marT="4254" marB="0" anchor="ctr">
                    <a:lnL>
                      <a:noFill/>
                    </a:lnL>
                    <a:lnR>
                      <a:noFill/>
                    </a:lnR>
                    <a:lnT>
                      <a:noFill/>
                    </a:lnT>
                    <a:lnB>
                      <a:noFill/>
                    </a:lnB>
                  </a:tcPr>
                </a:tc>
                <a:tc gridSpan="2">
                  <a:txBody>
                    <a:bodyPr/>
                    <a:lstStyle/>
                    <a:p>
                      <a:pPr algn="ctr" fontAlgn="ctr"/>
                      <a:endParaRPr lang="en-US" sz="1000" b="0" i="0" u="none" strike="noStrike">
                        <a:solidFill>
                          <a:srgbClr val="000000"/>
                        </a:solidFill>
                        <a:effectLst/>
                        <a:latin typeface="Arial"/>
                      </a:endParaRPr>
                    </a:p>
                  </a:txBody>
                  <a:tcPr marL="4254" marR="4254" marT="4254" marB="0" anchor="ctr">
                    <a:lnL>
                      <a:noFill/>
                    </a:lnL>
                    <a:lnR>
                      <a:noFill/>
                    </a:lnR>
                    <a:lnT>
                      <a:noFill/>
                    </a:lnT>
                    <a:lnB>
                      <a:noFill/>
                    </a:lnB>
                  </a:tcPr>
                </a:tc>
                <a:tc hMerge="1">
                  <a:txBody>
                    <a:bodyPr/>
                    <a:lstStyle/>
                    <a:p>
                      <a:endParaRPr lang="en-US"/>
                    </a:p>
                  </a:txBody>
                  <a:tcPr/>
                </a:tc>
                <a:tc>
                  <a:txBody>
                    <a:bodyPr/>
                    <a:lstStyle/>
                    <a:p>
                      <a:pPr algn="ctr" rtl="0" fontAlgn="ctr"/>
                      <a:r>
                        <a:rPr lang="en-US" sz="1000" b="0" i="0" u="none" strike="noStrike" dirty="0">
                          <a:solidFill>
                            <a:srgbClr val="FFFFFF"/>
                          </a:solidFill>
                          <a:effectLst/>
                          <a:latin typeface="Calibri"/>
                        </a:rPr>
                        <a:t>100% Clean Energy</a:t>
                      </a:r>
                    </a:p>
                  </a:txBody>
                  <a:tcPr marL="4254" marR="4254" marT="4254" marB="0" anchor="ctr">
                    <a:lnL>
                      <a:noFill/>
                    </a:lnL>
                    <a:lnR>
                      <a:noFill/>
                    </a:lnR>
                    <a:lnT>
                      <a:noFill/>
                    </a:lnT>
                    <a:lnB>
                      <a:noFill/>
                    </a:lnB>
                    <a:solidFill>
                      <a:srgbClr val="4F6228"/>
                    </a:solidFill>
                  </a:tcPr>
                </a:tc>
              </a:tr>
              <a:tr h="84602">
                <a:tc>
                  <a:txBody>
                    <a:bodyPr/>
                    <a:lstStyle/>
                    <a:p>
                      <a:pPr algn="ctr"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c>
                  <a:txBody>
                    <a:bodyPr/>
                    <a:lstStyle/>
                    <a:p>
                      <a:pPr algn="ctr"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c gridSpan="2">
                  <a:txBody>
                    <a:bodyPr/>
                    <a:lstStyle/>
                    <a:p>
                      <a:pPr algn="ctr"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c hMerge="1">
                  <a:txBody>
                    <a:bodyPr/>
                    <a:lstStyle/>
                    <a:p>
                      <a:endParaRPr lang="en-US"/>
                    </a:p>
                  </a:txBody>
                  <a:tcPr/>
                </a:tc>
                <a:tc>
                  <a:txBody>
                    <a:bodyPr/>
                    <a:lstStyle/>
                    <a:p>
                      <a:pPr algn="l"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r>
              <a:tr h="143465">
                <a:tc>
                  <a:txBody>
                    <a:bodyPr/>
                    <a:lstStyle/>
                    <a:p>
                      <a:pPr algn="l" rtl="0" fontAlgn="ctr"/>
                      <a:r>
                        <a:rPr lang="en-US" sz="1000" b="1" i="0" u="none" strike="noStrike">
                          <a:solidFill>
                            <a:srgbClr val="FFFFFF"/>
                          </a:solidFill>
                          <a:effectLst/>
                          <a:latin typeface="Calibri"/>
                        </a:rPr>
                        <a:t> ELECTRIFICATION</a:t>
                      </a:r>
                    </a:p>
                  </a:txBody>
                  <a:tcPr marL="4254" marR="4254" marT="4254" marB="0" anchor="ctr">
                    <a:lnL>
                      <a:noFill/>
                    </a:lnL>
                    <a:lnR>
                      <a:noFill/>
                    </a:lnR>
                    <a:lnT>
                      <a:noFill/>
                    </a:lnT>
                    <a:lnB>
                      <a:noFill/>
                    </a:lnB>
                    <a:solidFill>
                      <a:srgbClr val="244062"/>
                    </a:solidFill>
                  </a:tcPr>
                </a:tc>
                <a:tc>
                  <a:txBody>
                    <a:bodyPr/>
                    <a:lstStyle/>
                    <a:p>
                      <a:pPr algn="ctr" rtl="0" fontAlgn="ctr"/>
                      <a:r>
                        <a:rPr lang="en-US" sz="1000" b="0" i="0" u="none" strike="noStrike">
                          <a:solidFill>
                            <a:srgbClr val="000000"/>
                          </a:solidFill>
                          <a:effectLst/>
                          <a:latin typeface="Calibri"/>
                        </a:rPr>
                        <a:t> </a:t>
                      </a:r>
                    </a:p>
                  </a:txBody>
                  <a:tcPr marL="4254" marR="4254" marT="4254" marB="0" anchor="ctr">
                    <a:lnL>
                      <a:noFill/>
                    </a:lnL>
                    <a:lnR>
                      <a:noFill/>
                    </a:lnR>
                    <a:lnT>
                      <a:noFill/>
                    </a:lnT>
                    <a:lnB>
                      <a:noFill/>
                    </a:lnB>
                    <a:solidFill>
                      <a:srgbClr val="244062"/>
                    </a:solidFill>
                  </a:tcPr>
                </a:tc>
                <a:tc gridSpan="2">
                  <a:txBody>
                    <a:bodyPr/>
                    <a:lstStyle/>
                    <a:p>
                      <a:pPr algn="ctr" rtl="0" fontAlgn="ctr"/>
                      <a:r>
                        <a:rPr lang="en-US" sz="1000" b="0" i="0" u="none" strike="noStrike" dirty="0">
                          <a:solidFill>
                            <a:srgbClr val="000000"/>
                          </a:solidFill>
                          <a:effectLst/>
                          <a:latin typeface="Calibri"/>
                        </a:rPr>
                        <a:t> </a:t>
                      </a:r>
                    </a:p>
                  </a:txBody>
                  <a:tcPr marL="4254" marR="4254" marT="4254" marB="0" anchor="ctr">
                    <a:lnL>
                      <a:noFill/>
                    </a:lnL>
                    <a:lnR>
                      <a:noFill/>
                    </a:lnR>
                    <a:lnT>
                      <a:noFill/>
                    </a:lnT>
                    <a:lnB>
                      <a:noFill/>
                    </a:lnB>
                    <a:solidFill>
                      <a:srgbClr val="244062"/>
                    </a:solidFill>
                  </a:tcPr>
                </a:tc>
                <a:tc hMerge="1">
                  <a:txBody>
                    <a:bodyPr/>
                    <a:lstStyle/>
                    <a:p>
                      <a:endParaRPr lang="en-US"/>
                    </a:p>
                  </a:txBody>
                  <a:tcPr/>
                </a:tc>
                <a:tc>
                  <a:txBody>
                    <a:bodyPr/>
                    <a:lstStyle/>
                    <a:p>
                      <a:pPr algn="ctr" rtl="0" fontAlgn="ctr"/>
                      <a:r>
                        <a:rPr lang="en-US" sz="1000" b="0" i="0" u="none" strike="noStrike" dirty="0">
                          <a:solidFill>
                            <a:srgbClr val="000000"/>
                          </a:solidFill>
                          <a:effectLst/>
                          <a:latin typeface="Calibri"/>
                        </a:rPr>
                        <a:t> </a:t>
                      </a:r>
                    </a:p>
                  </a:txBody>
                  <a:tcPr marL="4254" marR="4254" marT="4254" marB="0" anchor="ctr">
                    <a:lnL>
                      <a:noFill/>
                    </a:lnL>
                    <a:lnR>
                      <a:noFill/>
                    </a:lnR>
                    <a:lnT>
                      <a:noFill/>
                    </a:lnT>
                    <a:lnB>
                      <a:noFill/>
                    </a:lnB>
                    <a:solidFill>
                      <a:srgbClr val="244062"/>
                    </a:solidFill>
                  </a:tcPr>
                </a:tc>
              </a:tr>
              <a:tr h="84602">
                <a:tc>
                  <a:txBody>
                    <a:bodyPr/>
                    <a:lstStyle/>
                    <a:p>
                      <a:pPr algn="ctr"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c>
                  <a:txBody>
                    <a:bodyPr/>
                    <a:lstStyle/>
                    <a:p>
                      <a:pPr algn="ctr"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c gridSpan="2">
                  <a:txBody>
                    <a:bodyPr/>
                    <a:lstStyle/>
                    <a:p>
                      <a:pPr algn="ctr"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c hMerge="1">
                  <a:txBody>
                    <a:bodyPr/>
                    <a:lstStyle/>
                    <a:p>
                      <a:endParaRPr lang="en-US"/>
                    </a:p>
                  </a:txBody>
                  <a:tcPr/>
                </a:tc>
                <a:tc>
                  <a:txBody>
                    <a:bodyPr/>
                    <a:lstStyle/>
                    <a:p>
                      <a:pPr algn="l"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r>
              <a:tr h="143465">
                <a:tc>
                  <a:txBody>
                    <a:bodyPr/>
                    <a:lstStyle/>
                    <a:p>
                      <a:pPr algn="ctr" rtl="0" fontAlgn="ctr"/>
                      <a:r>
                        <a:rPr lang="en-US" sz="1000" b="0" i="0" u="none" strike="noStrike">
                          <a:solidFill>
                            <a:srgbClr val="FFFFFF"/>
                          </a:solidFill>
                          <a:effectLst/>
                          <a:latin typeface="Calibri"/>
                        </a:rPr>
                        <a:t>2015 - 2017</a:t>
                      </a:r>
                    </a:p>
                  </a:txBody>
                  <a:tcPr marL="4254" marR="4254" marT="4254" marB="0" anchor="ctr">
                    <a:lnL>
                      <a:noFill/>
                    </a:lnL>
                    <a:lnR>
                      <a:noFill/>
                    </a:lnR>
                    <a:lnT>
                      <a:noFill/>
                    </a:lnT>
                    <a:lnB>
                      <a:noFill/>
                    </a:lnB>
                    <a:solidFill>
                      <a:srgbClr val="244062"/>
                    </a:solidFill>
                  </a:tcPr>
                </a:tc>
                <a:tc>
                  <a:txBody>
                    <a:bodyPr/>
                    <a:lstStyle/>
                    <a:p>
                      <a:pPr algn="ctr" rtl="0" fontAlgn="ctr"/>
                      <a:r>
                        <a:rPr lang="en-US" sz="1000" b="0" i="0" u="none" strike="noStrike">
                          <a:solidFill>
                            <a:srgbClr val="FFFFFF"/>
                          </a:solidFill>
                          <a:effectLst/>
                          <a:latin typeface="Calibri"/>
                        </a:rPr>
                        <a:t>2018 - 2020</a:t>
                      </a:r>
                    </a:p>
                  </a:txBody>
                  <a:tcPr marL="4254" marR="4254" marT="4254" marB="0" anchor="ctr">
                    <a:lnL>
                      <a:noFill/>
                    </a:lnL>
                    <a:lnR>
                      <a:noFill/>
                    </a:lnR>
                    <a:lnT>
                      <a:noFill/>
                    </a:lnT>
                    <a:lnB>
                      <a:noFill/>
                    </a:lnB>
                    <a:solidFill>
                      <a:srgbClr val="244062"/>
                    </a:solidFill>
                  </a:tcPr>
                </a:tc>
                <a:tc gridSpan="2">
                  <a:txBody>
                    <a:bodyPr/>
                    <a:lstStyle/>
                    <a:p>
                      <a:pPr algn="ctr" rtl="0" fontAlgn="ctr"/>
                      <a:r>
                        <a:rPr lang="en-US" sz="1000" b="0" i="0" u="none" strike="noStrike">
                          <a:solidFill>
                            <a:srgbClr val="FFFFFF"/>
                          </a:solidFill>
                          <a:effectLst/>
                          <a:latin typeface="Calibri"/>
                        </a:rPr>
                        <a:t>2020 - 2029</a:t>
                      </a:r>
                    </a:p>
                  </a:txBody>
                  <a:tcPr marL="4254" marR="4254" marT="4254" marB="0" anchor="ctr">
                    <a:lnL>
                      <a:noFill/>
                    </a:lnL>
                    <a:lnR>
                      <a:noFill/>
                    </a:lnR>
                    <a:lnT>
                      <a:noFill/>
                    </a:lnT>
                    <a:lnB>
                      <a:noFill/>
                    </a:lnB>
                    <a:solidFill>
                      <a:srgbClr val="244062"/>
                    </a:solidFill>
                  </a:tcPr>
                </a:tc>
                <a:tc hMerge="1">
                  <a:txBody>
                    <a:bodyPr/>
                    <a:lstStyle/>
                    <a:p>
                      <a:endParaRPr lang="en-US"/>
                    </a:p>
                  </a:txBody>
                  <a:tcPr/>
                </a:tc>
                <a:tc>
                  <a:txBody>
                    <a:bodyPr/>
                    <a:lstStyle/>
                    <a:p>
                      <a:pPr algn="ctr" rtl="0" fontAlgn="ctr"/>
                      <a:r>
                        <a:rPr lang="en-US" sz="1000" b="0" i="0" u="none" strike="noStrike" dirty="0">
                          <a:solidFill>
                            <a:srgbClr val="FFFFFF"/>
                          </a:solidFill>
                          <a:effectLst/>
                          <a:latin typeface="Calibri"/>
                        </a:rPr>
                        <a:t>2029 - 2045</a:t>
                      </a:r>
                    </a:p>
                  </a:txBody>
                  <a:tcPr marL="4254" marR="4254" marT="4254" marB="0" anchor="ctr">
                    <a:lnL>
                      <a:noFill/>
                    </a:lnL>
                    <a:lnR>
                      <a:noFill/>
                    </a:lnR>
                    <a:lnT>
                      <a:noFill/>
                    </a:lnT>
                    <a:lnB>
                      <a:noFill/>
                    </a:lnB>
                    <a:solidFill>
                      <a:srgbClr val="244062"/>
                    </a:solidFill>
                  </a:tcPr>
                </a:tc>
              </a:tr>
              <a:tr h="143465">
                <a:tc>
                  <a:txBody>
                    <a:bodyPr/>
                    <a:lstStyle/>
                    <a:p>
                      <a:pPr algn="ctr" rtl="0" fontAlgn="ctr"/>
                      <a:r>
                        <a:rPr lang="en-US" sz="1000" b="0" i="0" u="none" strike="noStrike">
                          <a:solidFill>
                            <a:srgbClr val="000000"/>
                          </a:solidFill>
                          <a:effectLst/>
                          <a:latin typeface="Calibri"/>
                        </a:rPr>
                        <a:t>500 Electric Vehicles</a:t>
                      </a:r>
                    </a:p>
                  </a:txBody>
                  <a:tcPr marL="4254" marR="4254" marT="4254" marB="0" anchor="ctr">
                    <a:lnL>
                      <a:noFill/>
                    </a:lnL>
                    <a:lnR>
                      <a:noFill/>
                    </a:lnR>
                    <a:lnT>
                      <a:noFill/>
                    </a:lnT>
                    <a:lnB>
                      <a:noFill/>
                    </a:lnB>
                    <a:solidFill>
                      <a:srgbClr val="DCE6F1"/>
                    </a:solidFill>
                  </a:tcPr>
                </a:tc>
                <a:tc>
                  <a:txBody>
                    <a:bodyPr/>
                    <a:lstStyle/>
                    <a:p>
                      <a:pPr algn="ctr" rtl="0" fontAlgn="ctr"/>
                      <a:r>
                        <a:rPr lang="en-US" sz="1000" b="0" i="0" u="none" strike="noStrike">
                          <a:solidFill>
                            <a:srgbClr val="000000"/>
                          </a:solidFill>
                          <a:effectLst/>
                          <a:latin typeface="Calibri"/>
                        </a:rPr>
                        <a:t>2,000 Electric Vehicles</a:t>
                      </a:r>
                    </a:p>
                  </a:txBody>
                  <a:tcPr marL="4254" marR="4254" marT="4254" marB="0" anchor="ctr">
                    <a:lnL>
                      <a:noFill/>
                    </a:lnL>
                    <a:lnR>
                      <a:noFill/>
                    </a:lnR>
                    <a:lnT>
                      <a:noFill/>
                    </a:lnT>
                    <a:lnB>
                      <a:noFill/>
                    </a:lnB>
                    <a:solidFill>
                      <a:srgbClr val="B8CCE4"/>
                    </a:solidFill>
                  </a:tcPr>
                </a:tc>
                <a:tc gridSpan="2">
                  <a:txBody>
                    <a:bodyPr/>
                    <a:lstStyle/>
                    <a:p>
                      <a:pPr algn="ctr" rtl="0" fontAlgn="ctr"/>
                      <a:r>
                        <a:rPr lang="en-US" sz="1000" b="0" i="0" u="none" strike="noStrike">
                          <a:solidFill>
                            <a:srgbClr val="000000"/>
                          </a:solidFill>
                          <a:effectLst/>
                          <a:latin typeface="Calibri"/>
                        </a:rPr>
                        <a:t>10,000 Electric Vehicles</a:t>
                      </a:r>
                    </a:p>
                  </a:txBody>
                  <a:tcPr marL="4254" marR="4254" marT="4254" marB="0" anchor="ctr">
                    <a:lnL>
                      <a:noFill/>
                    </a:lnL>
                    <a:lnR>
                      <a:noFill/>
                    </a:lnR>
                    <a:lnT>
                      <a:noFill/>
                    </a:lnT>
                    <a:lnB>
                      <a:noFill/>
                    </a:lnB>
                    <a:solidFill>
                      <a:srgbClr val="95B3D7"/>
                    </a:solidFill>
                  </a:tcPr>
                </a:tc>
                <a:tc hMerge="1">
                  <a:txBody>
                    <a:bodyPr/>
                    <a:lstStyle/>
                    <a:p>
                      <a:endParaRPr lang="en-US"/>
                    </a:p>
                  </a:txBody>
                  <a:tcPr/>
                </a:tc>
                <a:tc>
                  <a:txBody>
                    <a:bodyPr/>
                    <a:lstStyle/>
                    <a:p>
                      <a:pPr algn="ctr" rtl="0" fontAlgn="ctr"/>
                      <a:r>
                        <a:rPr lang="en-US" sz="1000" b="0" i="0" u="none" strike="noStrike">
                          <a:solidFill>
                            <a:srgbClr val="000000"/>
                          </a:solidFill>
                          <a:effectLst/>
                          <a:latin typeface="Calibri"/>
                        </a:rPr>
                        <a:t>50,000 Electric Vehicles</a:t>
                      </a:r>
                    </a:p>
                  </a:txBody>
                  <a:tcPr marL="4254" marR="4254" marT="4254" marB="0" anchor="ctr">
                    <a:lnL>
                      <a:noFill/>
                    </a:lnL>
                    <a:lnR>
                      <a:noFill/>
                    </a:lnR>
                    <a:lnT>
                      <a:noFill/>
                    </a:lnT>
                    <a:lnB>
                      <a:noFill/>
                    </a:lnB>
                    <a:solidFill>
                      <a:srgbClr val="8DB4E2"/>
                    </a:solidFill>
                  </a:tcPr>
                </a:tc>
              </a:tr>
              <a:tr h="143465">
                <a:tc>
                  <a:txBody>
                    <a:bodyPr/>
                    <a:lstStyle/>
                    <a:p>
                      <a:pPr algn="ctr" rtl="0" fontAlgn="ctr"/>
                      <a:r>
                        <a:rPr lang="en-US" sz="1000" b="0" i="0" u="none" strike="noStrike">
                          <a:solidFill>
                            <a:srgbClr val="000000"/>
                          </a:solidFill>
                          <a:effectLst/>
                          <a:latin typeface="Calibri"/>
                        </a:rPr>
                        <a:t>Electric Vehicle Charging Network</a:t>
                      </a:r>
                    </a:p>
                  </a:txBody>
                  <a:tcPr marL="4254" marR="4254" marT="4254" marB="0" anchor="ctr">
                    <a:lnL>
                      <a:noFill/>
                    </a:lnL>
                    <a:lnR>
                      <a:noFill/>
                    </a:lnR>
                    <a:lnT>
                      <a:noFill/>
                    </a:lnT>
                    <a:lnB>
                      <a:noFill/>
                    </a:lnB>
                    <a:solidFill>
                      <a:srgbClr val="DCE6F1"/>
                    </a:solidFill>
                  </a:tcPr>
                </a:tc>
                <a:tc>
                  <a:txBody>
                    <a:bodyPr/>
                    <a:lstStyle/>
                    <a:p>
                      <a:pPr algn="ctr" rtl="0" fontAlgn="ctr"/>
                      <a:r>
                        <a:rPr lang="en-US" sz="1000" b="0" i="0" u="none" strike="noStrike">
                          <a:solidFill>
                            <a:srgbClr val="000000"/>
                          </a:solidFill>
                          <a:effectLst/>
                          <a:latin typeface="Calibri"/>
                        </a:rPr>
                        <a:t>Flexible Rate Structures</a:t>
                      </a:r>
                    </a:p>
                  </a:txBody>
                  <a:tcPr marL="4254" marR="4254" marT="4254" marB="0" anchor="ctr">
                    <a:lnL>
                      <a:noFill/>
                    </a:lnL>
                    <a:lnR>
                      <a:noFill/>
                    </a:lnR>
                    <a:lnT>
                      <a:noFill/>
                    </a:lnT>
                    <a:lnB>
                      <a:noFill/>
                    </a:lnB>
                    <a:solidFill>
                      <a:srgbClr val="B8CCE4"/>
                    </a:solidFill>
                  </a:tcPr>
                </a:tc>
                <a:tc gridSpan="2">
                  <a:txBody>
                    <a:bodyPr/>
                    <a:lstStyle/>
                    <a:p>
                      <a:pPr algn="ctr" rtl="0" fontAlgn="ctr"/>
                      <a:r>
                        <a:rPr lang="en-US" sz="1000" b="0" i="0" u="none" strike="noStrike" dirty="0">
                          <a:solidFill>
                            <a:srgbClr val="000000"/>
                          </a:solidFill>
                          <a:effectLst/>
                          <a:latin typeface="Calibri"/>
                        </a:rPr>
                        <a:t>Integration of Water </a:t>
                      </a:r>
                      <a:r>
                        <a:rPr lang="en-US" sz="1000" b="0" i="0" u="none" strike="noStrike" dirty="0" smtClean="0">
                          <a:solidFill>
                            <a:srgbClr val="000000"/>
                          </a:solidFill>
                          <a:effectLst/>
                          <a:latin typeface="Calibri"/>
                        </a:rPr>
                        <a:t>Authority Assets</a:t>
                      </a:r>
                      <a:endParaRPr lang="en-US" sz="1000" b="0" i="0" u="none" strike="noStrike" dirty="0">
                        <a:solidFill>
                          <a:srgbClr val="000000"/>
                        </a:solidFill>
                        <a:effectLst/>
                        <a:latin typeface="Calibri"/>
                      </a:endParaRPr>
                    </a:p>
                  </a:txBody>
                  <a:tcPr marL="4254" marR="4254" marT="4254" marB="0" anchor="ctr">
                    <a:lnL>
                      <a:noFill/>
                    </a:lnL>
                    <a:lnR>
                      <a:noFill/>
                    </a:lnR>
                    <a:lnT>
                      <a:noFill/>
                    </a:lnT>
                    <a:lnB>
                      <a:noFill/>
                    </a:lnB>
                    <a:solidFill>
                      <a:srgbClr val="95B3D7"/>
                    </a:solidFill>
                  </a:tcPr>
                </a:tc>
                <a:tc hMerge="1">
                  <a:txBody>
                    <a:bodyPr/>
                    <a:lstStyle/>
                    <a:p>
                      <a:endParaRPr lang="en-US"/>
                    </a:p>
                  </a:txBody>
                  <a:tcPr/>
                </a:tc>
                <a:tc>
                  <a:txBody>
                    <a:bodyPr/>
                    <a:lstStyle/>
                    <a:p>
                      <a:pPr algn="ctr" rtl="0" fontAlgn="ctr"/>
                      <a:r>
                        <a:rPr lang="en-US" sz="1000" b="0" i="0" u="none" strike="noStrike" dirty="0">
                          <a:solidFill>
                            <a:srgbClr val="000000"/>
                          </a:solidFill>
                          <a:effectLst/>
                          <a:latin typeface="Calibri"/>
                        </a:rPr>
                        <a:t> Electric Transportation Systems</a:t>
                      </a:r>
                    </a:p>
                  </a:txBody>
                  <a:tcPr marL="4254" marR="4254" marT="4254" marB="0" anchor="ctr">
                    <a:lnL>
                      <a:noFill/>
                    </a:lnL>
                    <a:lnR>
                      <a:noFill/>
                    </a:lnR>
                    <a:lnT>
                      <a:noFill/>
                    </a:lnT>
                    <a:lnB>
                      <a:noFill/>
                    </a:lnB>
                    <a:solidFill>
                      <a:srgbClr val="8DB4E2"/>
                    </a:solidFill>
                  </a:tcPr>
                </a:tc>
              </a:tr>
              <a:tr h="143465">
                <a:tc>
                  <a:txBody>
                    <a:bodyPr/>
                    <a:lstStyle/>
                    <a:p>
                      <a:pPr algn="ctr" rtl="0" fontAlgn="ctr"/>
                      <a:r>
                        <a:rPr lang="en-US" sz="1000" b="0" i="0" u="none" strike="noStrike">
                          <a:solidFill>
                            <a:srgbClr val="000000"/>
                          </a:solidFill>
                          <a:effectLst/>
                          <a:latin typeface="Calibri"/>
                        </a:rPr>
                        <a:t>Natural Gas Conversions</a:t>
                      </a:r>
                    </a:p>
                  </a:txBody>
                  <a:tcPr marL="4254" marR="4254" marT="4254" marB="0" anchor="ctr">
                    <a:lnL>
                      <a:noFill/>
                    </a:lnL>
                    <a:lnR>
                      <a:noFill/>
                    </a:lnR>
                    <a:lnT>
                      <a:noFill/>
                    </a:lnT>
                    <a:lnB>
                      <a:noFill/>
                    </a:lnB>
                    <a:solidFill>
                      <a:srgbClr val="DCE6F1"/>
                    </a:solidFill>
                  </a:tcPr>
                </a:tc>
                <a:tc>
                  <a:txBody>
                    <a:bodyPr/>
                    <a:lstStyle/>
                    <a:p>
                      <a:pPr algn="ctr" rtl="0" fontAlgn="ctr"/>
                      <a:r>
                        <a:rPr lang="en-US" sz="1000" b="0" i="0" u="none" strike="noStrike">
                          <a:solidFill>
                            <a:srgbClr val="000000"/>
                          </a:solidFill>
                          <a:effectLst/>
                          <a:latin typeface="Calibri"/>
                        </a:rPr>
                        <a:t>Hotel Room Efficiency Investment</a:t>
                      </a:r>
                    </a:p>
                  </a:txBody>
                  <a:tcPr marL="4254" marR="4254" marT="4254" marB="0" anchor="ctr">
                    <a:lnL>
                      <a:noFill/>
                    </a:lnL>
                    <a:lnR>
                      <a:noFill/>
                    </a:lnR>
                    <a:lnT>
                      <a:noFill/>
                    </a:lnT>
                    <a:lnB>
                      <a:noFill/>
                    </a:lnB>
                    <a:solidFill>
                      <a:srgbClr val="B8CCE4"/>
                    </a:solidFill>
                  </a:tcPr>
                </a:tc>
                <a:tc gridSpan="2">
                  <a:txBody>
                    <a:bodyPr/>
                    <a:lstStyle/>
                    <a:p>
                      <a:pPr algn="ctr" rtl="0" fontAlgn="ctr"/>
                      <a:r>
                        <a:rPr lang="en-US" sz="1000" b="0" i="0" u="none" strike="noStrike">
                          <a:solidFill>
                            <a:srgbClr val="000000"/>
                          </a:solidFill>
                          <a:effectLst/>
                          <a:latin typeface="Calibri"/>
                        </a:rPr>
                        <a:t>Fully Integrated Smart Grid</a:t>
                      </a:r>
                    </a:p>
                  </a:txBody>
                  <a:tcPr marL="4254" marR="4254" marT="4254" marB="0" anchor="ctr">
                    <a:lnL>
                      <a:noFill/>
                    </a:lnL>
                    <a:lnR>
                      <a:noFill/>
                    </a:lnR>
                    <a:lnT>
                      <a:noFill/>
                    </a:lnT>
                    <a:lnB>
                      <a:noFill/>
                    </a:lnB>
                    <a:solidFill>
                      <a:srgbClr val="95B3D7"/>
                    </a:solidFill>
                  </a:tcPr>
                </a:tc>
                <a:tc hMerge="1">
                  <a:txBody>
                    <a:bodyPr/>
                    <a:lstStyle/>
                    <a:p>
                      <a:endParaRPr lang="en-US"/>
                    </a:p>
                  </a:txBody>
                  <a:tcPr/>
                </a:tc>
                <a:tc>
                  <a:txBody>
                    <a:bodyPr/>
                    <a:lstStyle/>
                    <a:p>
                      <a:pPr algn="ctr" rtl="0" fontAlgn="ctr"/>
                      <a:r>
                        <a:rPr lang="en-US" sz="1000" b="0" i="0" u="none" strike="noStrike" dirty="0">
                          <a:solidFill>
                            <a:srgbClr val="000000"/>
                          </a:solidFill>
                          <a:effectLst/>
                          <a:latin typeface="Calibri"/>
                        </a:rPr>
                        <a:t> </a:t>
                      </a:r>
                    </a:p>
                  </a:txBody>
                  <a:tcPr marL="4254" marR="4254" marT="4254" marB="0" anchor="ctr">
                    <a:lnL>
                      <a:noFill/>
                    </a:lnL>
                    <a:lnR>
                      <a:noFill/>
                    </a:lnR>
                    <a:lnT>
                      <a:noFill/>
                    </a:lnT>
                    <a:lnB>
                      <a:noFill/>
                    </a:lnB>
                    <a:solidFill>
                      <a:srgbClr val="8DB4E2"/>
                    </a:solidFill>
                  </a:tcPr>
                </a:tc>
              </a:tr>
              <a:tr h="143465">
                <a:tc>
                  <a:txBody>
                    <a:bodyPr/>
                    <a:lstStyle/>
                    <a:p>
                      <a:pPr algn="ctr" rtl="0" fontAlgn="ctr"/>
                      <a:r>
                        <a:rPr lang="en-US" sz="1000" b="0" i="0" u="none" strike="noStrike">
                          <a:solidFill>
                            <a:srgbClr val="000000"/>
                          </a:solidFill>
                          <a:effectLst/>
                          <a:latin typeface="Calibri"/>
                        </a:rPr>
                        <a:t>Energy Efficiency</a:t>
                      </a:r>
                    </a:p>
                  </a:txBody>
                  <a:tcPr marL="4254" marR="4254" marT="4254" marB="0" anchor="ctr">
                    <a:lnL>
                      <a:noFill/>
                    </a:lnL>
                    <a:lnR>
                      <a:noFill/>
                    </a:lnR>
                    <a:lnT>
                      <a:noFill/>
                    </a:lnT>
                    <a:lnB>
                      <a:noFill/>
                    </a:lnB>
                    <a:solidFill>
                      <a:srgbClr val="DCE6F1"/>
                    </a:solidFill>
                  </a:tcPr>
                </a:tc>
                <a:tc>
                  <a:txBody>
                    <a:bodyPr/>
                    <a:lstStyle/>
                    <a:p>
                      <a:pPr algn="ctr" rtl="0" fontAlgn="ctr"/>
                      <a:r>
                        <a:rPr lang="en-US" sz="1000" b="0" i="0" u="none" strike="noStrike">
                          <a:solidFill>
                            <a:srgbClr val="000000"/>
                          </a:solidFill>
                          <a:effectLst/>
                          <a:latin typeface="Calibri"/>
                        </a:rPr>
                        <a:t>LED Streetlights</a:t>
                      </a:r>
                    </a:p>
                  </a:txBody>
                  <a:tcPr marL="4254" marR="4254" marT="4254" marB="0" anchor="ctr">
                    <a:lnL>
                      <a:noFill/>
                    </a:lnL>
                    <a:lnR>
                      <a:noFill/>
                    </a:lnR>
                    <a:lnT>
                      <a:noFill/>
                    </a:lnT>
                    <a:lnB>
                      <a:noFill/>
                    </a:lnB>
                    <a:solidFill>
                      <a:srgbClr val="B8CCE4"/>
                    </a:solidFill>
                  </a:tcPr>
                </a:tc>
                <a:tc gridSpan="2">
                  <a:txBody>
                    <a:bodyPr/>
                    <a:lstStyle/>
                    <a:p>
                      <a:pPr algn="ctr" rtl="0" fontAlgn="ctr"/>
                      <a:r>
                        <a:rPr lang="en-US" sz="1000" b="0" i="0" u="none" strike="noStrike">
                          <a:solidFill>
                            <a:srgbClr val="000000"/>
                          </a:solidFill>
                          <a:effectLst/>
                          <a:latin typeface="Calibri"/>
                        </a:rPr>
                        <a:t>Electric Bus Transportation</a:t>
                      </a:r>
                    </a:p>
                  </a:txBody>
                  <a:tcPr marL="4254" marR="4254" marT="4254" marB="0" anchor="ctr">
                    <a:lnL>
                      <a:noFill/>
                    </a:lnL>
                    <a:lnR>
                      <a:noFill/>
                    </a:lnR>
                    <a:lnT>
                      <a:noFill/>
                    </a:lnT>
                    <a:lnB>
                      <a:noFill/>
                    </a:lnB>
                    <a:solidFill>
                      <a:srgbClr val="95B3D7"/>
                    </a:solidFill>
                  </a:tcPr>
                </a:tc>
                <a:tc hMerge="1">
                  <a:txBody>
                    <a:bodyPr/>
                    <a:lstStyle/>
                    <a:p>
                      <a:endParaRPr lang="en-US"/>
                    </a:p>
                  </a:txBody>
                  <a:tcPr/>
                </a:tc>
                <a:tc>
                  <a:txBody>
                    <a:bodyPr/>
                    <a:lstStyle/>
                    <a:p>
                      <a:pPr algn="ctr" rtl="0" fontAlgn="ctr"/>
                      <a:r>
                        <a:rPr lang="en-US" sz="1000" b="0" i="0" u="none" strike="noStrike">
                          <a:solidFill>
                            <a:srgbClr val="000000"/>
                          </a:solidFill>
                          <a:effectLst/>
                          <a:latin typeface="Calibri"/>
                        </a:rPr>
                        <a:t> </a:t>
                      </a:r>
                    </a:p>
                  </a:txBody>
                  <a:tcPr marL="4254" marR="4254" marT="4254" marB="0" anchor="ctr">
                    <a:lnL>
                      <a:noFill/>
                    </a:lnL>
                    <a:lnR>
                      <a:noFill/>
                    </a:lnR>
                    <a:lnT>
                      <a:noFill/>
                    </a:lnT>
                    <a:lnB>
                      <a:noFill/>
                    </a:lnB>
                    <a:solidFill>
                      <a:srgbClr val="8DB4E2"/>
                    </a:solidFill>
                  </a:tcPr>
                </a:tc>
              </a:tr>
              <a:tr h="143465">
                <a:tc>
                  <a:txBody>
                    <a:bodyPr/>
                    <a:lstStyle/>
                    <a:p>
                      <a:pPr algn="ctr" rtl="0" fontAlgn="ctr"/>
                      <a:r>
                        <a:rPr lang="en-US" sz="1000" b="0" i="0" u="none" strike="noStrike">
                          <a:solidFill>
                            <a:srgbClr val="000000"/>
                          </a:solidFill>
                          <a:effectLst/>
                          <a:latin typeface="Calibri"/>
                        </a:rPr>
                        <a:t>Demand Side Management Plan </a:t>
                      </a:r>
                    </a:p>
                  </a:txBody>
                  <a:tcPr marL="4254" marR="4254" marT="4254" marB="0" anchor="ctr">
                    <a:lnL>
                      <a:noFill/>
                    </a:lnL>
                    <a:lnR>
                      <a:noFill/>
                    </a:lnR>
                    <a:lnT>
                      <a:noFill/>
                    </a:lnT>
                    <a:lnB>
                      <a:noFill/>
                    </a:lnB>
                    <a:solidFill>
                      <a:srgbClr val="DCE6F1"/>
                    </a:solidFill>
                  </a:tcPr>
                </a:tc>
                <a:tc>
                  <a:txBody>
                    <a:bodyPr/>
                    <a:lstStyle/>
                    <a:p>
                      <a:pPr algn="ctr" rtl="0" fontAlgn="ctr"/>
                      <a:r>
                        <a:rPr lang="en-US" sz="1000" b="0" i="0" u="none" strike="noStrike">
                          <a:solidFill>
                            <a:srgbClr val="000000"/>
                          </a:solidFill>
                          <a:effectLst/>
                          <a:latin typeface="Calibri"/>
                        </a:rPr>
                        <a:t>Plug in Cruise ships</a:t>
                      </a:r>
                    </a:p>
                  </a:txBody>
                  <a:tcPr marL="4254" marR="4254" marT="4254" marB="0" anchor="ctr">
                    <a:lnL>
                      <a:noFill/>
                    </a:lnL>
                    <a:lnR>
                      <a:noFill/>
                    </a:lnR>
                    <a:lnT>
                      <a:noFill/>
                    </a:lnT>
                    <a:lnB>
                      <a:noFill/>
                    </a:lnB>
                    <a:solidFill>
                      <a:srgbClr val="B8CCE4"/>
                    </a:solidFill>
                  </a:tcPr>
                </a:tc>
                <a:tc gridSpan="2">
                  <a:txBody>
                    <a:bodyPr/>
                    <a:lstStyle/>
                    <a:p>
                      <a:pPr algn="ctr" rtl="0" fontAlgn="ctr"/>
                      <a:r>
                        <a:rPr lang="en-US" sz="1000" b="0" i="0" u="none" strike="noStrike">
                          <a:solidFill>
                            <a:srgbClr val="000000"/>
                          </a:solidFill>
                          <a:effectLst/>
                          <a:latin typeface="Calibri"/>
                        </a:rPr>
                        <a:t>Demand Side Control</a:t>
                      </a:r>
                    </a:p>
                  </a:txBody>
                  <a:tcPr marL="4254" marR="4254" marT="4254" marB="0" anchor="ctr">
                    <a:lnL>
                      <a:noFill/>
                    </a:lnL>
                    <a:lnR>
                      <a:noFill/>
                    </a:lnR>
                    <a:lnT>
                      <a:noFill/>
                    </a:lnT>
                    <a:lnB>
                      <a:noFill/>
                    </a:lnB>
                    <a:solidFill>
                      <a:srgbClr val="95B3D7"/>
                    </a:solidFill>
                  </a:tcPr>
                </a:tc>
                <a:tc hMerge="1">
                  <a:txBody>
                    <a:bodyPr/>
                    <a:lstStyle/>
                    <a:p>
                      <a:endParaRPr lang="en-US"/>
                    </a:p>
                  </a:txBody>
                  <a:tcPr/>
                </a:tc>
                <a:tc>
                  <a:txBody>
                    <a:bodyPr/>
                    <a:lstStyle/>
                    <a:p>
                      <a:pPr algn="ctr" rtl="0" fontAlgn="ctr"/>
                      <a:r>
                        <a:rPr lang="en-US" sz="1000" b="0" i="0" u="none" strike="noStrike">
                          <a:solidFill>
                            <a:srgbClr val="000000"/>
                          </a:solidFill>
                          <a:effectLst/>
                          <a:latin typeface="Calibri"/>
                        </a:rPr>
                        <a:t> </a:t>
                      </a:r>
                    </a:p>
                  </a:txBody>
                  <a:tcPr marL="4254" marR="4254" marT="4254" marB="0" anchor="ctr">
                    <a:lnL>
                      <a:noFill/>
                    </a:lnL>
                    <a:lnR>
                      <a:noFill/>
                    </a:lnR>
                    <a:lnT>
                      <a:noFill/>
                    </a:lnT>
                    <a:lnB>
                      <a:noFill/>
                    </a:lnB>
                    <a:solidFill>
                      <a:srgbClr val="8DB4E2"/>
                    </a:solidFill>
                  </a:tcPr>
                </a:tc>
              </a:tr>
              <a:tr h="143465">
                <a:tc>
                  <a:txBody>
                    <a:bodyPr/>
                    <a:lstStyle/>
                    <a:p>
                      <a:pPr algn="ctr" rtl="0" fontAlgn="ctr"/>
                      <a:r>
                        <a:rPr lang="en-US" sz="1000" b="0" i="0" u="none" strike="noStrike">
                          <a:solidFill>
                            <a:srgbClr val="000000"/>
                          </a:solidFill>
                          <a:effectLst/>
                          <a:latin typeface="Calibri"/>
                        </a:rPr>
                        <a:t> </a:t>
                      </a:r>
                    </a:p>
                  </a:txBody>
                  <a:tcPr marL="4254" marR="4254" marT="4254" marB="0" anchor="ctr">
                    <a:lnL>
                      <a:noFill/>
                    </a:lnL>
                    <a:lnR>
                      <a:noFill/>
                    </a:lnR>
                    <a:lnT>
                      <a:noFill/>
                    </a:lnT>
                    <a:lnB>
                      <a:noFill/>
                    </a:lnB>
                    <a:solidFill>
                      <a:srgbClr val="DCE6F1"/>
                    </a:solidFill>
                  </a:tcPr>
                </a:tc>
                <a:tc>
                  <a:txBody>
                    <a:bodyPr/>
                    <a:lstStyle/>
                    <a:p>
                      <a:pPr algn="ctr" rtl="0" fontAlgn="ctr"/>
                      <a:r>
                        <a:rPr lang="en-US" sz="1000" b="0" i="0" u="none" strike="noStrike">
                          <a:solidFill>
                            <a:srgbClr val="000000"/>
                          </a:solidFill>
                          <a:effectLst/>
                          <a:latin typeface="Calibri"/>
                        </a:rPr>
                        <a:t> Demand Side Management actions</a:t>
                      </a:r>
                    </a:p>
                  </a:txBody>
                  <a:tcPr marL="4254" marR="4254" marT="4254" marB="0" anchor="ctr">
                    <a:lnL>
                      <a:noFill/>
                    </a:lnL>
                    <a:lnR>
                      <a:noFill/>
                    </a:lnR>
                    <a:lnT>
                      <a:noFill/>
                    </a:lnT>
                    <a:lnB>
                      <a:noFill/>
                    </a:lnB>
                    <a:solidFill>
                      <a:srgbClr val="B8CCE4"/>
                    </a:solidFill>
                  </a:tcPr>
                </a:tc>
                <a:tc gridSpan="2">
                  <a:txBody>
                    <a:bodyPr/>
                    <a:lstStyle/>
                    <a:p>
                      <a:pPr algn="ctr" rtl="0" fontAlgn="ctr"/>
                      <a:r>
                        <a:rPr lang="en-US" sz="1000" b="0" i="0" u="none" strike="noStrike" dirty="0" smtClean="0">
                          <a:solidFill>
                            <a:srgbClr val="000000"/>
                          </a:solidFill>
                          <a:effectLst/>
                          <a:latin typeface="Calibri"/>
                        </a:rPr>
                        <a:t>Additional Hotel </a:t>
                      </a:r>
                      <a:r>
                        <a:rPr lang="en-US" sz="1000" b="0" i="0" u="none" strike="noStrike" dirty="0">
                          <a:solidFill>
                            <a:srgbClr val="000000"/>
                          </a:solidFill>
                          <a:effectLst/>
                          <a:latin typeface="Calibri"/>
                        </a:rPr>
                        <a:t>Room Capacity</a:t>
                      </a:r>
                    </a:p>
                  </a:txBody>
                  <a:tcPr marL="4254" marR="4254" marT="4254" marB="0" anchor="ctr">
                    <a:lnL>
                      <a:noFill/>
                    </a:lnL>
                    <a:lnR>
                      <a:noFill/>
                    </a:lnR>
                    <a:lnT>
                      <a:noFill/>
                    </a:lnT>
                    <a:lnB>
                      <a:noFill/>
                    </a:lnB>
                    <a:solidFill>
                      <a:srgbClr val="95B3D7"/>
                    </a:solidFill>
                  </a:tcPr>
                </a:tc>
                <a:tc hMerge="1">
                  <a:txBody>
                    <a:bodyPr/>
                    <a:lstStyle/>
                    <a:p>
                      <a:endParaRPr lang="en-US"/>
                    </a:p>
                  </a:txBody>
                  <a:tcPr/>
                </a:tc>
                <a:tc>
                  <a:txBody>
                    <a:bodyPr/>
                    <a:lstStyle/>
                    <a:p>
                      <a:pPr algn="ctr" rtl="0" fontAlgn="ctr"/>
                      <a:r>
                        <a:rPr lang="en-US" sz="1000" b="0" i="0" u="none" strike="noStrike">
                          <a:solidFill>
                            <a:srgbClr val="000000"/>
                          </a:solidFill>
                          <a:effectLst/>
                          <a:latin typeface="Calibri"/>
                        </a:rPr>
                        <a:t> </a:t>
                      </a:r>
                    </a:p>
                  </a:txBody>
                  <a:tcPr marL="4254" marR="4254" marT="4254" marB="0" anchor="ctr">
                    <a:lnL>
                      <a:noFill/>
                    </a:lnL>
                    <a:lnR>
                      <a:noFill/>
                    </a:lnR>
                    <a:lnT>
                      <a:noFill/>
                    </a:lnT>
                    <a:lnB>
                      <a:noFill/>
                    </a:lnB>
                    <a:solidFill>
                      <a:srgbClr val="8DB4E2"/>
                    </a:solidFill>
                  </a:tcPr>
                </a:tc>
              </a:tr>
              <a:tr h="143465">
                <a:tc gridSpan="5">
                  <a:txBody>
                    <a:bodyPr/>
                    <a:lstStyle/>
                    <a:p>
                      <a:pPr algn="ctr" rtl="0" fontAlgn="ctr"/>
                      <a:r>
                        <a:rPr lang="en-CA" sz="1000" b="0" i="0" u="none" strike="noStrike" dirty="0">
                          <a:solidFill>
                            <a:srgbClr val="FFFFFF"/>
                          </a:solidFill>
                          <a:effectLst/>
                          <a:latin typeface="Calibri"/>
                        </a:rPr>
                        <a:t>Increasing Efficiency &gt; Increasing Utilisation &gt; Decrease Gasoline, LPG, Natural Gas Usage &gt; Lower System Energy Costs &gt; Lower FX requirements</a:t>
                      </a:r>
                    </a:p>
                  </a:txBody>
                  <a:tcPr marL="4254" marR="4254" marT="4254" marB="0" anchor="ctr">
                    <a:lnL>
                      <a:noFill/>
                    </a:lnL>
                    <a:lnR>
                      <a:noFill/>
                    </a:lnR>
                    <a:lnT>
                      <a:noFill/>
                    </a:lnT>
                    <a:lnB>
                      <a:noFill/>
                    </a:lnB>
                    <a:solidFill>
                      <a:srgbClr val="24406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602">
                <a:tc>
                  <a:txBody>
                    <a:bodyPr/>
                    <a:lstStyle/>
                    <a:p>
                      <a:pPr algn="ctr"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c>
                  <a:txBody>
                    <a:bodyPr/>
                    <a:lstStyle/>
                    <a:p>
                      <a:pPr algn="ctr"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c>
                  <a:txBody>
                    <a:bodyPr/>
                    <a:lstStyle/>
                    <a:p>
                      <a:pPr algn="ctr"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c gridSpan="2">
                  <a:txBody>
                    <a:bodyPr/>
                    <a:lstStyle/>
                    <a:p>
                      <a:pPr algn="ctr"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c hMerge="1">
                  <a:txBody>
                    <a:bodyPr/>
                    <a:lstStyle/>
                    <a:p>
                      <a:endParaRPr lang="en-US"/>
                    </a:p>
                  </a:txBody>
                  <a:tcPr/>
                </a:tc>
              </a:tr>
              <a:tr h="143465">
                <a:tc gridSpan="5">
                  <a:txBody>
                    <a:bodyPr/>
                    <a:lstStyle/>
                    <a:p>
                      <a:pPr algn="l" rtl="0" fontAlgn="ctr"/>
                      <a:r>
                        <a:rPr lang="en-US" sz="1000" b="0" i="0" u="none" strike="noStrike" dirty="0">
                          <a:solidFill>
                            <a:srgbClr val="FFFFFF"/>
                          </a:solidFill>
                          <a:effectLst/>
                          <a:latin typeface="Calibri"/>
                        </a:rPr>
                        <a:t> </a:t>
                      </a:r>
                      <a:r>
                        <a:rPr lang="en-US" sz="1000" b="1" i="0" u="none" strike="noStrike" dirty="0">
                          <a:solidFill>
                            <a:srgbClr val="FFFFFF"/>
                          </a:solidFill>
                          <a:effectLst/>
                          <a:latin typeface="Calibri"/>
                        </a:rPr>
                        <a:t>LEGACY GENERATION PHASE OUT</a:t>
                      </a:r>
                      <a:endParaRPr lang="en-US" sz="1000" b="0" i="0" u="none" strike="noStrike" dirty="0">
                        <a:solidFill>
                          <a:srgbClr val="FFFFFF"/>
                        </a:solidFill>
                        <a:effectLst/>
                        <a:latin typeface="Calibri"/>
                      </a:endParaRPr>
                    </a:p>
                  </a:txBody>
                  <a:tcPr marL="4254" marR="4254" marT="4254" marB="0" anchor="ctr">
                    <a:lnL>
                      <a:noFill/>
                    </a:lnL>
                    <a:lnR>
                      <a:noFill/>
                    </a:lnR>
                    <a:lnT>
                      <a:noFill/>
                    </a:lnT>
                    <a:lnB>
                      <a:noFill/>
                    </a:lnB>
                    <a:solidFill>
                      <a:srgbClr val="49452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602">
                <a:tc>
                  <a:txBody>
                    <a:bodyPr/>
                    <a:lstStyle/>
                    <a:p>
                      <a:pPr algn="ctr"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c>
                  <a:txBody>
                    <a:bodyPr/>
                    <a:lstStyle/>
                    <a:p>
                      <a:pPr algn="ctr"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c>
                  <a:txBody>
                    <a:bodyPr/>
                    <a:lstStyle/>
                    <a:p>
                      <a:pPr algn="ctr"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c gridSpan="2">
                  <a:txBody>
                    <a:bodyPr/>
                    <a:lstStyle/>
                    <a:p>
                      <a:pPr algn="ctr" fontAlgn="ctr"/>
                      <a:endParaRPr lang="en-US" sz="600" b="0" i="0" u="none" strike="noStrike" dirty="0">
                        <a:solidFill>
                          <a:srgbClr val="000000"/>
                        </a:solidFill>
                        <a:effectLst/>
                        <a:latin typeface="Arial"/>
                      </a:endParaRPr>
                    </a:p>
                  </a:txBody>
                  <a:tcPr marL="4254" marR="4254" marT="4254" marB="0" anchor="ctr">
                    <a:lnL>
                      <a:noFill/>
                    </a:lnL>
                    <a:lnR>
                      <a:noFill/>
                    </a:lnR>
                    <a:lnT>
                      <a:noFill/>
                    </a:lnT>
                    <a:lnB>
                      <a:noFill/>
                    </a:lnB>
                  </a:tcPr>
                </a:tc>
                <a:tc hMerge="1">
                  <a:txBody>
                    <a:bodyPr/>
                    <a:lstStyle/>
                    <a:p>
                      <a:endParaRPr lang="en-US"/>
                    </a:p>
                  </a:txBody>
                  <a:tcPr/>
                </a:tc>
              </a:tr>
              <a:tr h="143465">
                <a:tc>
                  <a:txBody>
                    <a:bodyPr/>
                    <a:lstStyle/>
                    <a:p>
                      <a:pPr algn="ctr" rtl="0" fontAlgn="ctr"/>
                      <a:r>
                        <a:rPr lang="en-US" sz="1000" b="0" i="0" u="none" strike="noStrike">
                          <a:solidFill>
                            <a:srgbClr val="FFFFFF"/>
                          </a:solidFill>
                          <a:effectLst/>
                          <a:latin typeface="Calibri"/>
                        </a:rPr>
                        <a:t>2015 - 2017</a:t>
                      </a:r>
                    </a:p>
                  </a:txBody>
                  <a:tcPr marL="4254" marR="4254" marT="4254" marB="0" anchor="ctr">
                    <a:lnL>
                      <a:noFill/>
                    </a:lnL>
                    <a:lnR>
                      <a:noFill/>
                    </a:lnR>
                    <a:lnT>
                      <a:noFill/>
                    </a:lnT>
                    <a:lnB>
                      <a:noFill/>
                    </a:lnB>
                    <a:solidFill>
                      <a:srgbClr val="494529"/>
                    </a:solidFill>
                  </a:tcPr>
                </a:tc>
                <a:tc>
                  <a:txBody>
                    <a:bodyPr/>
                    <a:lstStyle/>
                    <a:p>
                      <a:pPr algn="ctr" rtl="0" fontAlgn="ctr"/>
                      <a:r>
                        <a:rPr lang="en-US" sz="1000" b="0" i="0" u="none" strike="noStrike" dirty="0">
                          <a:solidFill>
                            <a:srgbClr val="FFFFFF"/>
                          </a:solidFill>
                          <a:effectLst/>
                          <a:latin typeface="Calibri"/>
                        </a:rPr>
                        <a:t>2018 - 2020</a:t>
                      </a:r>
                    </a:p>
                  </a:txBody>
                  <a:tcPr marL="4254" marR="4254" marT="4254" marB="0" anchor="ctr">
                    <a:lnL>
                      <a:noFill/>
                    </a:lnL>
                    <a:lnR>
                      <a:noFill/>
                    </a:lnR>
                    <a:lnT>
                      <a:noFill/>
                    </a:lnT>
                    <a:lnB>
                      <a:noFill/>
                    </a:lnB>
                    <a:solidFill>
                      <a:srgbClr val="494529"/>
                    </a:solidFill>
                  </a:tcPr>
                </a:tc>
                <a:tc gridSpan="2">
                  <a:txBody>
                    <a:bodyPr/>
                    <a:lstStyle/>
                    <a:p>
                      <a:pPr algn="ctr" rtl="0" fontAlgn="ctr"/>
                      <a:r>
                        <a:rPr lang="en-US" sz="1000" b="0" i="0" u="none" strike="noStrike" dirty="0">
                          <a:solidFill>
                            <a:srgbClr val="FFFFFF"/>
                          </a:solidFill>
                          <a:effectLst/>
                          <a:latin typeface="Calibri"/>
                        </a:rPr>
                        <a:t>2020 - 2029</a:t>
                      </a:r>
                    </a:p>
                  </a:txBody>
                  <a:tcPr marL="4254" marR="4254" marT="4254" marB="0" anchor="ctr">
                    <a:lnL>
                      <a:noFill/>
                    </a:lnL>
                    <a:lnR>
                      <a:noFill/>
                    </a:lnR>
                    <a:lnT>
                      <a:noFill/>
                    </a:lnT>
                    <a:lnB>
                      <a:noFill/>
                    </a:lnB>
                    <a:solidFill>
                      <a:srgbClr val="494529"/>
                    </a:solidFill>
                  </a:tcPr>
                </a:tc>
                <a:tc hMerge="1">
                  <a:txBody>
                    <a:bodyPr/>
                    <a:lstStyle/>
                    <a:p>
                      <a:endParaRPr lang="en-US"/>
                    </a:p>
                  </a:txBody>
                  <a:tcPr/>
                </a:tc>
                <a:tc>
                  <a:txBody>
                    <a:bodyPr/>
                    <a:lstStyle/>
                    <a:p>
                      <a:pPr algn="ctr" rtl="0" fontAlgn="ctr"/>
                      <a:r>
                        <a:rPr lang="en-US" sz="1000" b="0" i="0" u="none" strike="noStrike" dirty="0">
                          <a:solidFill>
                            <a:srgbClr val="FFFFFF"/>
                          </a:solidFill>
                          <a:effectLst/>
                          <a:latin typeface="Calibri"/>
                        </a:rPr>
                        <a:t>2029 - 2045</a:t>
                      </a:r>
                    </a:p>
                  </a:txBody>
                  <a:tcPr marL="4254" marR="4254" marT="4254" marB="0" anchor="ctr">
                    <a:lnL>
                      <a:noFill/>
                    </a:lnL>
                    <a:lnR>
                      <a:noFill/>
                    </a:lnR>
                    <a:lnT>
                      <a:noFill/>
                    </a:lnT>
                    <a:lnB>
                      <a:noFill/>
                    </a:lnB>
                    <a:solidFill>
                      <a:srgbClr val="494529"/>
                    </a:solidFill>
                  </a:tcPr>
                </a:tc>
              </a:tr>
              <a:tr h="143465">
                <a:tc>
                  <a:txBody>
                    <a:bodyPr/>
                    <a:lstStyle/>
                    <a:p>
                      <a:pPr algn="ctr" rtl="0" fontAlgn="ctr"/>
                      <a:r>
                        <a:rPr lang="en-US" sz="1000" b="0" i="0" u="none" strike="noStrike">
                          <a:solidFill>
                            <a:srgbClr val="000000"/>
                          </a:solidFill>
                          <a:effectLst/>
                          <a:latin typeface="Calibri"/>
                        </a:rPr>
                        <a:t>LSD B 60 MW</a:t>
                      </a:r>
                    </a:p>
                  </a:txBody>
                  <a:tcPr marL="4254" marR="4254" marT="4254" marB="0" anchor="ctr">
                    <a:lnL>
                      <a:noFill/>
                    </a:lnL>
                    <a:lnR>
                      <a:noFill/>
                    </a:lnR>
                    <a:lnT>
                      <a:noFill/>
                    </a:lnT>
                    <a:lnB>
                      <a:noFill/>
                    </a:lnB>
                    <a:solidFill>
                      <a:srgbClr val="948A54"/>
                    </a:solidFill>
                  </a:tcPr>
                </a:tc>
                <a:tc>
                  <a:txBody>
                    <a:bodyPr/>
                    <a:lstStyle/>
                    <a:p>
                      <a:pPr algn="ctr" rtl="0" fontAlgn="ctr"/>
                      <a:r>
                        <a:rPr lang="en-US" sz="1000" b="0" i="0" u="none" strike="noStrike">
                          <a:solidFill>
                            <a:srgbClr val="000000"/>
                          </a:solidFill>
                          <a:effectLst/>
                          <a:latin typeface="Calibri"/>
                        </a:rPr>
                        <a:t>LSD B 60 MW *</a:t>
                      </a:r>
                    </a:p>
                  </a:txBody>
                  <a:tcPr marL="4254" marR="4254" marT="4254" marB="0" anchor="ctr">
                    <a:lnL>
                      <a:noFill/>
                    </a:lnL>
                    <a:lnR>
                      <a:noFill/>
                    </a:lnR>
                    <a:lnT>
                      <a:noFill/>
                    </a:lnT>
                    <a:lnB>
                      <a:noFill/>
                    </a:lnB>
                    <a:solidFill>
                      <a:srgbClr val="C4BD97"/>
                    </a:solidFill>
                  </a:tcPr>
                </a:tc>
                <a:tc gridSpan="2">
                  <a:txBody>
                    <a:bodyPr/>
                    <a:lstStyle/>
                    <a:p>
                      <a:pPr algn="ctr" rtl="0" fontAlgn="ctr"/>
                      <a:r>
                        <a:rPr lang="en-US" sz="1000" b="0" i="0" u="none" strike="noStrike">
                          <a:solidFill>
                            <a:srgbClr val="000000"/>
                          </a:solidFill>
                          <a:effectLst/>
                          <a:latin typeface="Calibri"/>
                        </a:rPr>
                        <a:t>LSD B 60 MW *</a:t>
                      </a:r>
                    </a:p>
                  </a:txBody>
                  <a:tcPr marL="4254" marR="4254" marT="4254" marB="0" anchor="ctr">
                    <a:lnL>
                      <a:noFill/>
                    </a:lnL>
                    <a:lnR>
                      <a:noFill/>
                    </a:lnR>
                    <a:lnT>
                      <a:noFill/>
                    </a:lnT>
                    <a:lnB>
                      <a:noFill/>
                    </a:lnB>
                    <a:solidFill>
                      <a:srgbClr val="DDD9C4"/>
                    </a:solidFill>
                  </a:tcPr>
                </a:tc>
                <a:tc hMerge="1">
                  <a:txBody>
                    <a:bodyPr/>
                    <a:lstStyle/>
                    <a:p>
                      <a:endParaRPr lang="en-US"/>
                    </a:p>
                  </a:txBody>
                  <a:tcPr/>
                </a:tc>
                <a:tc>
                  <a:txBody>
                    <a:bodyPr/>
                    <a:lstStyle/>
                    <a:p>
                      <a:pPr algn="ctr" rtl="0" fontAlgn="ctr"/>
                      <a:r>
                        <a:rPr lang="en-US" sz="1000" b="0" i="0" u="none" strike="noStrike">
                          <a:solidFill>
                            <a:srgbClr val="000000"/>
                          </a:solidFill>
                          <a:effectLst/>
                          <a:latin typeface="Calibri"/>
                        </a:rPr>
                        <a:t>LSD B 60 MW *</a:t>
                      </a:r>
                    </a:p>
                  </a:txBody>
                  <a:tcPr marL="4254" marR="4254" marT="4254" marB="0" anchor="ctr">
                    <a:lnL>
                      <a:noFill/>
                    </a:lnL>
                    <a:lnR>
                      <a:noFill/>
                    </a:lnR>
                    <a:lnT>
                      <a:noFill/>
                    </a:lnT>
                    <a:lnB>
                      <a:noFill/>
                    </a:lnB>
                    <a:solidFill>
                      <a:srgbClr val="EEECE1"/>
                    </a:solidFill>
                  </a:tcPr>
                </a:tc>
              </a:tr>
              <a:tr h="143465">
                <a:tc>
                  <a:txBody>
                    <a:bodyPr/>
                    <a:lstStyle/>
                    <a:p>
                      <a:pPr algn="ctr" rtl="0" fontAlgn="ctr"/>
                      <a:r>
                        <a:rPr lang="en-US" sz="1000" b="0" i="0" u="none" strike="noStrike">
                          <a:solidFill>
                            <a:srgbClr val="000000"/>
                          </a:solidFill>
                          <a:effectLst/>
                          <a:latin typeface="Calibri"/>
                        </a:rPr>
                        <a:t>LSD A 48 MW</a:t>
                      </a:r>
                    </a:p>
                  </a:txBody>
                  <a:tcPr marL="4254" marR="4254" marT="4254" marB="0" anchor="ctr">
                    <a:lnL>
                      <a:noFill/>
                    </a:lnL>
                    <a:lnR>
                      <a:noFill/>
                    </a:lnR>
                    <a:lnT>
                      <a:noFill/>
                    </a:lnT>
                    <a:lnB>
                      <a:noFill/>
                    </a:lnB>
                    <a:solidFill>
                      <a:srgbClr val="948A54"/>
                    </a:solidFill>
                  </a:tcPr>
                </a:tc>
                <a:tc>
                  <a:txBody>
                    <a:bodyPr/>
                    <a:lstStyle/>
                    <a:p>
                      <a:pPr algn="ctr" rtl="0" fontAlgn="ctr"/>
                      <a:r>
                        <a:rPr lang="en-US" sz="1000" b="0" i="0" u="none" strike="noStrike">
                          <a:solidFill>
                            <a:srgbClr val="000000"/>
                          </a:solidFill>
                          <a:effectLst/>
                          <a:latin typeface="Calibri"/>
                        </a:rPr>
                        <a:t>LSD A 48 MW</a:t>
                      </a:r>
                    </a:p>
                  </a:txBody>
                  <a:tcPr marL="4254" marR="4254" marT="4254" marB="0" anchor="ctr">
                    <a:lnL>
                      <a:noFill/>
                    </a:lnL>
                    <a:lnR>
                      <a:noFill/>
                    </a:lnR>
                    <a:lnT>
                      <a:noFill/>
                    </a:lnT>
                    <a:lnB>
                      <a:noFill/>
                    </a:lnB>
                    <a:solidFill>
                      <a:srgbClr val="C4BD97"/>
                    </a:solidFill>
                  </a:tcPr>
                </a:tc>
                <a:tc gridSpan="2">
                  <a:txBody>
                    <a:bodyPr/>
                    <a:lstStyle/>
                    <a:p>
                      <a:pPr algn="ctr" rtl="0" fontAlgn="ctr"/>
                      <a:r>
                        <a:rPr lang="en-US" sz="1000" b="0" i="0" u="none" strike="noStrike">
                          <a:solidFill>
                            <a:srgbClr val="000000"/>
                          </a:solidFill>
                          <a:effectLst/>
                          <a:latin typeface="Calibri"/>
                        </a:rPr>
                        <a:t>LSD A 40 MW</a:t>
                      </a:r>
                    </a:p>
                  </a:txBody>
                  <a:tcPr marL="4254" marR="4254" marT="4254" marB="0" anchor="ctr">
                    <a:lnL>
                      <a:noFill/>
                    </a:lnL>
                    <a:lnR>
                      <a:noFill/>
                    </a:lnR>
                    <a:lnT>
                      <a:noFill/>
                    </a:lnT>
                    <a:lnB>
                      <a:noFill/>
                    </a:lnB>
                    <a:solidFill>
                      <a:srgbClr val="DDD9C4"/>
                    </a:solidFill>
                  </a:tcPr>
                </a:tc>
                <a:tc hMerge="1">
                  <a:txBody>
                    <a:bodyPr/>
                    <a:lstStyle/>
                    <a:p>
                      <a:endParaRPr lang="en-US"/>
                    </a:p>
                  </a:txBody>
                  <a:tcPr/>
                </a:tc>
                <a:tc>
                  <a:txBody>
                    <a:bodyPr/>
                    <a:lstStyle/>
                    <a:p>
                      <a:pPr algn="ctr" rtl="0" fontAlgn="ctr"/>
                      <a:r>
                        <a:rPr lang="en-US" sz="1000" b="0" i="0" u="none" strike="noStrike">
                          <a:solidFill>
                            <a:srgbClr val="FFFFFF"/>
                          </a:solidFill>
                          <a:effectLst/>
                          <a:latin typeface="Calibri"/>
                        </a:rPr>
                        <a:t>60 MW</a:t>
                      </a:r>
                    </a:p>
                  </a:txBody>
                  <a:tcPr marL="4254" marR="4254" marT="4254" marB="0" anchor="ctr">
                    <a:lnL>
                      <a:noFill/>
                    </a:lnL>
                    <a:lnR>
                      <a:noFill/>
                    </a:lnR>
                    <a:lnT>
                      <a:noFill/>
                    </a:lnT>
                    <a:lnB>
                      <a:noFill/>
                    </a:lnB>
                    <a:solidFill>
                      <a:srgbClr val="494529"/>
                    </a:solidFill>
                  </a:tcPr>
                </a:tc>
              </a:tr>
              <a:tr h="67597">
                <a:tc>
                  <a:txBody>
                    <a:bodyPr/>
                    <a:lstStyle/>
                    <a:p>
                      <a:pPr algn="ctr" rtl="0" fontAlgn="ctr"/>
                      <a:r>
                        <a:rPr lang="en-US" sz="1000" b="0" i="0" u="none" strike="noStrike" dirty="0">
                          <a:solidFill>
                            <a:srgbClr val="000000"/>
                          </a:solidFill>
                          <a:effectLst/>
                          <a:latin typeface="Calibri"/>
                        </a:rPr>
                        <a:t>Steam 38 MW</a:t>
                      </a:r>
                    </a:p>
                  </a:txBody>
                  <a:tcPr marL="4254" marR="4254" marT="4254" marB="0" anchor="ctr">
                    <a:lnL>
                      <a:noFill/>
                    </a:lnL>
                    <a:lnR>
                      <a:noFill/>
                    </a:lnR>
                    <a:lnT>
                      <a:noFill/>
                    </a:lnT>
                    <a:lnB>
                      <a:noFill/>
                    </a:lnB>
                    <a:solidFill>
                      <a:srgbClr val="948A54"/>
                    </a:solidFill>
                  </a:tcPr>
                </a:tc>
                <a:tc>
                  <a:txBody>
                    <a:bodyPr/>
                    <a:lstStyle/>
                    <a:p>
                      <a:pPr algn="ctr" rtl="0" fontAlgn="ctr"/>
                      <a:r>
                        <a:rPr lang="en-US" sz="1000" b="0" i="0" u="none" strike="noStrike" dirty="0">
                          <a:solidFill>
                            <a:srgbClr val="000000"/>
                          </a:solidFill>
                          <a:effectLst/>
                          <a:latin typeface="Calibri"/>
                        </a:rPr>
                        <a:t>Steam 38 MW</a:t>
                      </a:r>
                    </a:p>
                  </a:txBody>
                  <a:tcPr marL="4254" marR="4254" marT="4254" marB="0" anchor="ctr">
                    <a:lnL>
                      <a:noFill/>
                    </a:lnL>
                    <a:lnR>
                      <a:noFill/>
                    </a:lnR>
                    <a:lnT>
                      <a:noFill/>
                    </a:lnT>
                    <a:lnB>
                      <a:noFill/>
                    </a:lnB>
                    <a:solidFill>
                      <a:srgbClr val="C4BD97"/>
                    </a:solidFill>
                  </a:tcPr>
                </a:tc>
                <a:tc gridSpan="2">
                  <a:txBody>
                    <a:bodyPr/>
                    <a:lstStyle/>
                    <a:p>
                      <a:pPr algn="ctr" rtl="0" fontAlgn="ctr"/>
                      <a:r>
                        <a:rPr lang="en-US" sz="1000" b="0" i="0" u="none" strike="noStrike" dirty="0">
                          <a:solidFill>
                            <a:srgbClr val="000000"/>
                          </a:solidFill>
                          <a:effectLst/>
                          <a:latin typeface="Calibri"/>
                        </a:rPr>
                        <a:t>Seawell 40 MW</a:t>
                      </a:r>
                    </a:p>
                  </a:txBody>
                  <a:tcPr marL="4254" marR="4254" marT="4254" marB="0" anchor="ctr">
                    <a:lnL>
                      <a:noFill/>
                    </a:lnL>
                    <a:lnR>
                      <a:noFill/>
                    </a:lnR>
                    <a:lnT>
                      <a:noFill/>
                    </a:lnT>
                    <a:lnB>
                      <a:noFill/>
                    </a:lnB>
                    <a:solidFill>
                      <a:srgbClr val="DDD9C4"/>
                    </a:solidFill>
                  </a:tcPr>
                </a:tc>
                <a:tc hMerge="1">
                  <a:txBody>
                    <a:bodyPr/>
                    <a:lstStyle/>
                    <a:p>
                      <a:endParaRPr lang="en-US"/>
                    </a:p>
                  </a:txBody>
                  <a:tcPr/>
                </a:tc>
                <a:tc>
                  <a:txBody>
                    <a:bodyPr/>
                    <a:lstStyle/>
                    <a:p>
                      <a:pPr algn="r" rtl="0" fontAlgn="ctr"/>
                      <a:r>
                        <a:rPr lang="en-CA" sz="800" b="0" i="0" u="none" strike="noStrike" dirty="0">
                          <a:solidFill>
                            <a:srgbClr val="000000"/>
                          </a:solidFill>
                          <a:effectLst/>
                          <a:latin typeface="Calibri"/>
                        </a:rPr>
                        <a:t>*Could convert to Dual Fuel if Gas </a:t>
                      </a:r>
                      <a:r>
                        <a:rPr lang="en-CA" sz="800" b="0" i="0" u="none" strike="noStrike" dirty="0" smtClean="0">
                          <a:solidFill>
                            <a:srgbClr val="000000"/>
                          </a:solidFill>
                          <a:effectLst/>
                          <a:latin typeface="Calibri"/>
                        </a:rPr>
                        <a:t>available  </a:t>
                      </a:r>
                    </a:p>
                  </a:txBody>
                  <a:tcPr marL="4254" marR="4254" marT="4254" marB="0" anchor="ctr">
                    <a:lnL>
                      <a:noFill/>
                    </a:lnL>
                    <a:lnR>
                      <a:noFill/>
                    </a:lnR>
                    <a:lnT>
                      <a:noFill/>
                    </a:lnT>
                    <a:lnB>
                      <a:noFill/>
                    </a:lnB>
                  </a:tcPr>
                </a:tc>
              </a:tr>
              <a:tr h="63343">
                <a:tc>
                  <a:txBody>
                    <a:bodyPr/>
                    <a:lstStyle/>
                    <a:p>
                      <a:pPr algn="ctr" rtl="0" fontAlgn="ctr"/>
                      <a:r>
                        <a:rPr lang="en-US" sz="1000" b="0" i="0" u="none" strike="noStrike">
                          <a:solidFill>
                            <a:srgbClr val="000000"/>
                          </a:solidFill>
                          <a:effectLst/>
                          <a:latin typeface="Calibri"/>
                        </a:rPr>
                        <a:t>Garrison 13 MW</a:t>
                      </a:r>
                    </a:p>
                  </a:txBody>
                  <a:tcPr marL="4254" marR="4254" marT="4254" marB="0" anchor="ctr">
                    <a:lnL>
                      <a:noFill/>
                    </a:lnL>
                    <a:lnR>
                      <a:noFill/>
                    </a:lnR>
                    <a:lnT>
                      <a:noFill/>
                    </a:lnT>
                    <a:lnB>
                      <a:noFill/>
                    </a:lnB>
                    <a:solidFill>
                      <a:srgbClr val="948A54"/>
                    </a:solidFill>
                  </a:tcPr>
                </a:tc>
                <a:tc>
                  <a:txBody>
                    <a:bodyPr/>
                    <a:lstStyle/>
                    <a:p>
                      <a:pPr algn="ctr" rtl="0" fontAlgn="ctr"/>
                      <a:r>
                        <a:rPr lang="en-US" sz="1000" b="0" i="0" u="none" strike="noStrike">
                          <a:solidFill>
                            <a:srgbClr val="000000"/>
                          </a:solidFill>
                          <a:effectLst/>
                          <a:latin typeface="Calibri"/>
                        </a:rPr>
                        <a:t>Seawell 73 MW</a:t>
                      </a:r>
                    </a:p>
                  </a:txBody>
                  <a:tcPr marL="4254" marR="4254" marT="4254" marB="0" anchor="ctr">
                    <a:lnL>
                      <a:noFill/>
                    </a:lnL>
                    <a:lnR>
                      <a:noFill/>
                    </a:lnR>
                    <a:lnT>
                      <a:noFill/>
                    </a:lnT>
                    <a:lnB>
                      <a:noFill/>
                    </a:lnB>
                    <a:solidFill>
                      <a:srgbClr val="C4BD97"/>
                    </a:solidFill>
                  </a:tcPr>
                </a:tc>
                <a:tc gridSpan="2">
                  <a:txBody>
                    <a:bodyPr/>
                    <a:lstStyle/>
                    <a:p>
                      <a:pPr algn="ctr" rtl="0" fontAlgn="ctr"/>
                      <a:r>
                        <a:rPr lang="en-US" sz="1000" b="0" i="0" u="none" strike="noStrike">
                          <a:solidFill>
                            <a:srgbClr val="FFFFFF"/>
                          </a:solidFill>
                          <a:effectLst/>
                          <a:latin typeface="Calibri"/>
                        </a:rPr>
                        <a:t>159 MW</a:t>
                      </a:r>
                    </a:p>
                  </a:txBody>
                  <a:tcPr marL="4254" marR="4254" marT="4254" marB="0" anchor="ctr">
                    <a:lnL>
                      <a:noFill/>
                    </a:lnL>
                    <a:lnR>
                      <a:noFill/>
                    </a:lnR>
                    <a:lnT>
                      <a:noFill/>
                    </a:lnT>
                    <a:lnB>
                      <a:noFill/>
                    </a:lnB>
                    <a:solidFill>
                      <a:srgbClr val="494529"/>
                    </a:solidFill>
                  </a:tcPr>
                </a:tc>
                <a:tc hMerge="1">
                  <a:txBody>
                    <a:bodyPr/>
                    <a:lstStyle/>
                    <a:p>
                      <a:endParaRPr lang="en-US"/>
                    </a:p>
                  </a:txBody>
                  <a:tcPr/>
                </a:tc>
                <a:tc>
                  <a:txBody>
                    <a:bodyPr/>
                    <a:lstStyle/>
                    <a:p>
                      <a:pPr algn="r" rtl="0" fontAlgn="ctr"/>
                      <a:r>
                        <a:rPr lang="en-CA" sz="800" b="0" i="0" u="none" strike="noStrike" dirty="0">
                          <a:solidFill>
                            <a:srgbClr val="000000"/>
                          </a:solidFill>
                          <a:effectLst/>
                          <a:latin typeface="Calibri"/>
                        </a:rPr>
                        <a:t>*Could convert to Biodiesel if economic</a:t>
                      </a:r>
                    </a:p>
                  </a:txBody>
                  <a:tcPr marL="4254" marR="4254" marT="4254" marB="0" anchor="ctr">
                    <a:lnL>
                      <a:noFill/>
                    </a:lnL>
                    <a:lnR>
                      <a:noFill/>
                    </a:lnR>
                    <a:lnT>
                      <a:noFill/>
                    </a:lnT>
                    <a:lnB>
                      <a:noFill/>
                    </a:lnB>
                  </a:tcPr>
                </a:tc>
              </a:tr>
              <a:tr h="159938">
                <a:tc>
                  <a:txBody>
                    <a:bodyPr/>
                    <a:lstStyle/>
                    <a:p>
                      <a:pPr algn="ctr" rtl="0" fontAlgn="ctr"/>
                      <a:r>
                        <a:rPr lang="en-US" sz="1000" b="0" i="0" u="none" strike="noStrike">
                          <a:solidFill>
                            <a:srgbClr val="000000"/>
                          </a:solidFill>
                          <a:effectLst/>
                          <a:latin typeface="Calibri"/>
                        </a:rPr>
                        <a:t>Seawell 73MW</a:t>
                      </a:r>
                    </a:p>
                  </a:txBody>
                  <a:tcPr marL="4254" marR="4254" marT="4254" marB="0" anchor="ctr">
                    <a:lnL>
                      <a:noFill/>
                    </a:lnL>
                    <a:lnR>
                      <a:noFill/>
                    </a:lnR>
                    <a:lnT>
                      <a:noFill/>
                    </a:lnT>
                    <a:lnB>
                      <a:noFill/>
                    </a:lnB>
                    <a:solidFill>
                      <a:srgbClr val="948A54"/>
                    </a:solidFill>
                  </a:tcPr>
                </a:tc>
                <a:tc>
                  <a:txBody>
                    <a:bodyPr/>
                    <a:lstStyle/>
                    <a:p>
                      <a:pPr algn="ctr" rtl="0" fontAlgn="ctr"/>
                      <a:r>
                        <a:rPr lang="en-US" sz="1000" b="0" i="0" u="none" strike="noStrike">
                          <a:solidFill>
                            <a:srgbClr val="FFFFFF"/>
                          </a:solidFill>
                          <a:effectLst/>
                          <a:latin typeface="Calibri"/>
                        </a:rPr>
                        <a:t>219 MW</a:t>
                      </a:r>
                    </a:p>
                  </a:txBody>
                  <a:tcPr marL="4254" marR="4254" marT="4254" marB="0" anchor="ctr">
                    <a:lnL>
                      <a:noFill/>
                    </a:lnL>
                    <a:lnR>
                      <a:noFill/>
                    </a:lnR>
                    <a:lnT>
                      <a:noFill/>
                    </a:lnT>
                    <a:lnB>
                      <a:noFill/>
                    </a:lnB>
                    <a:solidFill>
                      <a:srgbClr val="494529"/>
                    </a:solidFill>
                  </a:tcPr>
                </a:tc>
                <a:tc>
                  <a:txBody>
                    <a:bodyPr/>
                    <a:lstStyle/>
                    <a:p>
                      <a:pPr algn="ctr" fontAlgn="ctr"/>
                      <a:endParaRPr lang="en-US" sz="1000" b="0" i="0" u="none" strike="noStrike">
                        <a:solidFill>
                          <a:srgbClr val="000000"/>
                        </a:solidFill>
                        <a:effectLst/>
                        <a:latin typeface="Arial"/>
                      </a:endParaRPr>
                    </a:p>
                  </a:txBody>
                  <a:tcPr marL="4254" marR="4254" marT="4254" marB="0" anchor="ctr">
                    <a:lnL>
                      <a:noFill/>
                    </a:lnL>
                    <a:lnR>
                      <a:noFill/>
                    </a:lnR>
                    <a:lnT>
                      <a:noFill/>
                    </a:lnT>
                    <a:lnB>
                      <a:noFill/>
                    </a:lnB>
                  </a:tcPr>
                </a:tc>
                <a:tc gridSpan="2">
                  <a:txBody>
                    <a:bodyPr/>
                    <a:lstStyle/>
                    <a:p>
                      <a:pPr algn="ctr" fontAlgn="ctr"/>
                      <a:endParaRPr lang="en-US" sz="800" b="0" i="0" u="none" strike="noStrike" dirty="0">
                        <a:solidFill>
                          <a:srgbClr val="000000"/>
                        </a:solidFill>
                        <a:effectLst/>
                        <a:latin typeface="Arial"/>
                      </a:endParaRPr>
                    </a:p>
                  </a:txBody>
                  <a:tcPr marL="4254" marR="4254" marT="4254" marB="0" anchor="ctr">
                    <a:lnL>
                      <a:noFill/>
                    </a:lnL>
                    <a:lnR>
                      <a:noFill/>
                    </a:lnR>
                    <a:lnT>
                      <a:noFill/>
                    </a:lnT>
                    <a:lnB>
                      <a:noFill/>
                    </a:lnB>
                  </a:tcPr>
                </a:tc>
                <a:tc hMerge="1">
                  <a:txBody>
                    <a:bodyPr/>
                    <a:lstStyle/>
                    <a:p>
                      <a:endParaRPr lang="en-US"/>
                    </a:p>
                  </a:txBody>
                  <a:tcPr/>
                </a:tc>
              </a:tr>
              <a:tr h="159938">
                <a:tc>
                  <a:txBody>
                    <a:bodyPr/>
                    <a:lstStyle/>
                    <a:p>
                      <a:pPr algn="ctr" rtl="0" fontAlgn="ctr"/>
                      <a:r>
                        <a:rPr lang="en-US" sz="1000" b="0" i="0" u="none" strike="noStrike" dirty="0">
                          <a:solidFill>
                            <a:srgbClr val="FFFFFF"/>
                          </a:solidFill>
                          <a:effectLst/>
                          <a:latin typeface="Calibri"/>
                        </a:rPr>
                        <a:t>232 MW</a:t>
                      </a:r>
                    </a:p>
                  </a:txBody>
                  <a:tcPr marL="4254" marR="4254" marT="4254" marB="0" anchor="ctr">
                    <a:lnL>
                      <a:noFill/>
                    </a:lnL>
                    <a:lnR>
                      <a:noFill/>
                    </a:lnR>
                    <a:lnT>
                      <a:noFill/>
                    </a:lnT>
                    <a:lnB>
                      <a:noFill/>
                    </a:lnB>
                    <a:solidFill>
                      <a:srgbClr val="494529"/>
                    </a:solidFill>
                  </a:tcPr>
                </a:tc>
                <a:tc>
                  <a:txBody>
                    <a:bodyPr/>
                    <a:lstStyle/>
                    <a:p>
                      <a:pPr algn="ctr" fontAlgn="ctr"/>
                      <a:endParaRPr lang="en-US" sz="1000" b="0" i="0" u="none" strike="noStrike" dirty="0">
                        <a:solidFill>
                          <a:srgbClr val="000000"/>
                        </a:solidFill>
                        <a:effectLst/>
                        <a:latin typeface="Arial"/>
                      </a:endParaRPr>
                    </a:p>
                  </a:txBody>
                  <a:tcPr marL="4254" marR="4254" marT="4254" marB="0" anchor="ctr">
                    <a:lnL>
                      <a:noFill/>
                    </a:lnL>
                    <a:lnR>
                      <a:noFill/>
                    </a:lnR>
                    <a:lnT>
                      <a:noFill/>
                    </a:lnT>
                    <a:lnB>
                      <a:noFill/>
                    </a:lnB>
                  </a:tcPr>
                </a:tc>
                <a:tc>
                  <a:txBody>
                    <a:bodyPr/>
                    <a:lstStyle/>
                    <a:p>
                      <a:pPr algn="ctr" fontAlgn="ctr"/>
                      <a:endParaRPr lang="en-US" sz="1000" b="0" i="0" u="none" strike="noStrike">
                        <a:solidFill>
                          <a:srgbClr val="000000"/>
                        </a:solidFill>
                        <a:effectLst/>
                        <a:latin typeface="Arial"/>
                      </a:endParaRPr>
                    </a:p>
                  </a:txBody>
                  <a:tcPr marL="4254" marR="4254" marT="4254" marB="0" anchor="ctr">
                    <a:lnL>
                      <a:noFill/>
                    </a:lnL>
                    <a:lnR>
                      <a:noFill/>
                    </a:lnR>
                    <a:lnT>
                      <a:noFill/>
                    </a:lnT>
                    <a:lnB>
                      <a:noFill/>
                    </a:lnB>
                  </a:tcPr>
                </a:tc>
                <a:tc gridSpan="2">
                  <a:txBody>
                    <a:bodyPr/>
                    <a:lstStyle/>
                    <a:p>
                      <a:pPr algn="ctr" fontAlgn="ctr"/>
                      <a:endParaRPr lang="en-US" sz="1000" b="0" i="0" u="none" strike="noStrike" dirty="0">
                        <a:solidFill>
                          <a:srgbClr val="000000"/>
                        </a:solidFill>
                        <a:effectLst/>
                        <a:latin typeface="Arial"/>
                      </a:endParaRPr>
                    </a:p>
                  </a:txBody>
                  <a:tcPr marL="4254" marR="4254" marT="4254" marB="0" anchor="ctr">
                    <a:lnL>
                      <a:noFill/>
                    </a:lnL>
                    <a:lnR>
                      <a:noFill/>
                    </a:lnR>
                    <a:lnT>
                      <a:noFill/>
                    </a:lnT>
                    <a:lnB>
                      <a:noFill/>
                    </a:lnB>
                  </a:tcPr>
                </a:tc>
                <a:tc hMerge="1">
                  <a:txBody>
                    <a:bodyPr/>
                    <a:lstStyle/>
                    <a:p>
                      <a:endParaRPr lang="en-US"/>
                    </a:p>
                  </a:txBody>
                  <a:tcPr/>
                </a:tc>
              </a:tr>
              <a:tr h="44013">
                <a:tc>
                  <a:txBody>
                    <a:bodyPr/>
                    <a:lstStyle/>
                    <a:p>
                      <a:pPr algn="ctr" rtl="0" fontAlgn="ctr"/>
                      <a:endParaRPr lang="en-US" sz="200" b="0" i="0" u="none" strike="noStrike" dirty="0">
                        <a:solidFill>
                          <a:srgbClr val="FFFFFF"/>
                        </a:solidFill>
                        <a:effectLst/>
                        <a:latin typeface="Calibri"/>
                      </a:endParaRPr>
                    </a:p>
                  </a:txBody>
                  <a:tcPr marL="4254" marR="4254" marT="4254" marB="0" anchor="ctr">
                    <a:lnL>
                      <a:noFill/>
                    </a:lnL>
                    <a:lnR>
                      <a:noFill/>
                    </a:lnR>
                    <a:lnT>
                      <a:noFill/>
                    </a:lnT>
                    <a:lnB>
                      <a:noFill/>
                    </a:lnB>
                    <a:solidFill>
                      <a:schemeClr val="bg1"/>
                    </a:solidFill>
                  </a:tcPr>
                </a:tc>
                <a:tc>
                  <a:txBody>
                    <a:bodyPr/>
                    <a:lstStyle/>
                    <a:p>
                      <a:pPr algn="ctr" fontAlgn="ctr"/>
                      <a:endParaRPr lang="en-US" sz="200" b="0" i="0" u="none" strike="noStrike" dirty="0">
                        <a:solidFill>
                          <a:srgbClr val="000000"/>
                        </a:solidFill>
                        <a:effectLst/>
                        <a:latin typeface="Arial"/>
                      </a:endParaRPr>
                    </a:p>
                  </a:txBody>
                  <a:tcPr marL="4254" marR="4254" marT="4254" marB="0" anchor="ctr">
                    <a:lnL>
                      <a:noFill/>
                    </a:lnL>
                    <a:lnR>
                      <a:noFill/>
                    </a:lnR>
                    <a:lnT>
                      <a:noFill/>
                    </a:lnT>
                    <a:lnB>
                      <a:noFill/>
                    </a:lnB>
                  </a:tcPr>
                </a:tc>
                <a:tc>
                  <a:txBody>
                    <a:bodyPr/>
                    <a:lstStyle/>
                    <a:p>
                      <a:pPr algn="ctr" fontAlgn="ctr"/>
                      <a:endParaRPr lang="en-US" sz="200" b="0" i="0" u="none" strike="noStrike" dirty="0">
                        <a:solidFill>
                          <a:srgbClr val="000000"/>
                        </a:solidFill>
                        <a:effectLst/>
                        <a:latin typeface="Arial"/>
                      </a:endParaRPr>
                    </a:p>
                  </a:txBody>
                  <a:tcPr marL="4254" marR="4254" marT="4254" marB="0" anchor="ctr">
                    <a:lnL>
                      <a:noFill/>
                    </a:lnL>
                    <a:lnR>
                      <a:noFill/>
                    </a:lnR>
                    <a:lnT>
                      <a:noFill/>
                    </a:lnT>
                    <a:lnB>
                      <a:noFill/>
                    </a:lnB>
                  </a:tcPr>
                </a:tc>
                <a:tc gridSpan="2">
                  <a:txBody>
                    <a:bodyPr/>
                    <a:lstStyle/>
                    <a:p>
                      <a:pPr algn="ctr" fontAlgn="ctr"/>
                      <a:endParaRPr lang="en-US" sz="200" b="0" i="0" u="none" strike="noStrike" dirty="0">
                        <a:solidFill>
                          <a:srgbClr val="000000"/>
                        </a:solidFill>
                        <a:effectLst/>
                        <a:latin typeface="Arial"/>
                      </a:endParaRPr>
                    </a:p>
                  </a:txBody>
                  <a:tcPr marL="4254" marR="4254" marT="4254" marB="0" anchor="ctr">
                    <a:lnL>
                      <a:noFill/>
                    </a:lnL>
                    <a:lnR>
                      <a:noFill/>
                    </a:lnR>
                    <a:lnT>
                      <a:noFill/>
                    </a:lnT>
                    <a:lnB>
                      <a:noFill/>
                    </a:lnB>
                  </a:tcPr>
                </a:tc>
                <a:tc hMerge="1">
                  <a:txBody>
                    <a:bodyPr/>
                    <a:lstStyle/>
                    <a:p>
                      <a:endParaRPr lang="en-US"/>
                    </a:p>
                  </a:txBody>
                  <a:tcPr/>
                </a:tc>
              </a:tr>
              <a:tr h="143465">
                <a:tc gridSpan="5">
                  <a:txBody>
                    <a:bodyPr/>
                    <a:lstStyle/>
                    <a:p>
                      <a:pPr algn="ctr" fontAlgn="b"/>
                      <a:r>
                        <a:rPr lang="en-CA" sz="1000" b="0" i="0" u="none" strike="noStrike" dirty="0">
                          <a:solidFill>
                            <a:srgbClr val="FFFFFF"/>
                          </a:solidFill>
                          <a:effectLst/>
                          <a:latin typeface="Calibri"/>
                        </a:rPr>
                        <a:t>Managing Stranded Asset Risk &gt; Reducing dependence on Fuel Oil &gt; Lower System Energy Costs &gt; Lower FX requirements</a:t>
                      </a:r>
                    </a:p>
                  </a:txBody>
                  <a:tcPr marL="4254" marR="4254" marT="4254" marB="0" anchor="b">
                    <a:lnL>
                      <a:noFill/>
                    </a:lnL>
                    <a:lnR>
                      <a:noFill/>
                    </a:lnR>
                    <a:lnT>
                      <a:noFill/>
                    </a:lnT>
                    <a:lnB>
                      <a:noFill/>
                    </a:lnB>
                    <a:solidFill>
                      <a:srgbClr val="49452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597384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txBox="1">
            <a:spLocks/>
          </p:cNvSpPr>
          <p:nvPr/>
        </p:nvSpPr>
        <p:spPr bwMode="auto">
          <a:xfrm>
            <a:off x="800100" y="609600"/>
            <a:ext cx="472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2500" lnSpcReduction="20000"/>
          </a:bodyPr>
          <a:lstStyle>
            <a:lvl1pPr algn="l" rtl="0" eaLnBrk="0" fontAlgn="base" hangingPunct="0">
              <a:spcBef>
                <a:spcPct val="0"/>
              </a:spcBef>
              <a:spcAft>
                <a:spcPct val="0"/>
              </a:spcAft>
              <a:defRPr lang="en-US" sz="3200" kern="1200">
                <a:solidFill>
                  <a:srgbClr val="005FAA"/>
                </a:solidFill>
                <a:latin typeface="Corbel" pitchFamily="34" charset="0"/>
                <a:ea typeface="ＭＳ Ｐゴシック" pitchFamily="-109" charset="-128"/>
                <a:cs typeface="+mj-cs"/>
              </a:defRPr>
            </a:lvl1pPr>
            <a:lvl2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2pPr>
            <a:lvl3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3pPr>
            <a:lvl4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4pPr>
            <a:lvl5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5pPr>
            <a:lvl6pPr marL="457200" algn="l" rtl="0" fontAlgn="base">
              <a:spcBef>
                <a:spcPct val="0"/>
              </a:spcBef>
              <a:spcAft>
                <a:spcPct val="0"/>
              </a:spcAft>
              <a:defRPr sz="4000">
                <a:solidFill>
                  <a:srgbClr val="005FAA"/>
                </a:solidFill>
                <a:latin typeface="Corbel" pitchFamily="-109" charset="0"/>
              </a:defRPr>
            </a:lvl6pPr>
            <a:lvl7pPr marL="914400" algn="l" rtl="0" fontAlgn="base">
              <a:spcBef>
                <a:spcPct val="0"/>
              </a:spcBef>
              <a:spcAft>
                <a:spcPct val="0"/>
              </a:spcAft>
              <a:defRPr sz="4000">
                <a:solidFill>
                  <a:srgbClr val="005FAA"/>
                </a:solidFill>
                <a:latin typeface="Corbel" pitchFamily="-109" charset="0"/>
              </a:defRPr>
            </a:lvl7pPr>
            <a:lvl8pPr marL="1371600" algn="l" rtl="0" fontAlgn="base">
              <a:spcBef>
                <a:spcPct val="0"/>
              </a:spcBef>
              <a:spcAft>
                <a:spcPct val="0"/>
              </a:spcAft>
              <a:defRPr sz="4000">
                <a:solidFill>
                  <a:srgbClr val="005FAA"/>
                </a:solidFill>
                <a:latin typeface="Corbel" pitchFamily="-109" charset="0"/>
              </a:defRPr>
            </a:lvl8pPr>
            <a:lvl9pPr marL="1828800" algn="l" rtl="0" fontAlgn="base">
              <a:spcBef>
                <a:spcPct val="0"/>
              </a:spcBef>
              <a:spcAft>
                <a:spcPct val="0"/>
              </a:spcAft>
              <a:defRPr sz="4000">
                <a:solidFill>
                  <a:srgbClr val="005FAA"/>
                </a:solidFill>
                <a:latin typeface="Corbel" pitchFamily="-109" charset="0"/>
              </a:defRPr>
            </a:lvl9pPr>
          </a:lstStyle>
          <a:p>
            <a:pPr>
              <a:defRPr/>
            </a:pPr>
            <a:r>
              <a:rPr sz="2900" b="1" dirty="0" smtClean="0">
                <a:ea typeface="ＭＳ Ｐゴシック" pitchFamily="34" charset="-128"/>
              </a:rPr>
              <a:t>Next Steps</a:t>
            </a:r>
          </a:p>
          <a:p>
            <a:pPr>
              <a:spcAft>
                <a:spcPts val="600"/>
              </a:spcAft>
              <a:defRPr/>
            </a:pPr>
            <a:endParaRPr lang="en-CA" sz="700" b="1" dirty="0">
              <a:ea typeface="ＭＳ Ｐゴシック" pitchFamily="34" charset="-128"/>
            </a:endParaRPr>
          </a:p>
          <a:p>
            <a:pPr marL="285750" indent="-285750">
              <a:buFont typeface="Wingdings" panose="05000000000000000000" pitchFamily="2" charset="2"/>
              <a:buChar char="§"/>
              <a:defRPr/>
            </a:pPr>
            <a:r>
              <a:rPr lang="en-CA" sz="1800" dirty="0" smtClean="0">
                <a:latin typeface="Calibri" panose="020F0502020204030204" pitchFamily="34" charset="0"/>
                <a:ea typeface="ＭＳ Ｐゴシック" pitchFamily="34" charset="-128"/>
              </a:rPr>
              <a:t>Alignment on “One Plan”</a:t>
            </a:r>
          </a:p>
          <a:p>
            <a:pPr marL="285750" indent="-285750">
              <a:buFont typeface="Wingdings" panose="05000000000000000000" pitchFamily="2" charset="2"/>
              <a:buChar char="§"/>
              <a:defRPr/>
            </a:pPr>
            <a:r>
              <a:rPr lang="en-CA" sz="1800" dirty="0" smtClean="0">
                <a:latin typeface="Calibri" panose="020F0502020204030204" pitchFamily="34" charset="0"/>
                <a:ea typeface="ＭＳ Ｐゴシック" pitchFamily="34" charset="-128"/>
              </a:rPr>
              <a:t>Consolidation/rationalisation of all the “100%” visions</a:t>
            </a:r>
          </a:p>
          <a:p>
            <a:pPr marL="285750" indent="-285750">
              <a:buFont typeface="Wingdings" panose="05000000000000000000" pitchFamily="2" charset="2"/>
              <a:buChar char="§"/>
              <a:defRPr/>
            </a:pPr>
            <a:r>
              <a:rPr lang="en-CA" sz="1800" dirty="0" smtClean="0">
                <a:latin typeface="Calibri" panose="020F0502020204030204" pitchFamily="34" charset="0"/>
                <a:ea typeface="ＭＳ Ｐゴシック" pitchFamily="34" charset="-128"/>
              </a:rPr>
              <a:t>Buy-in of all 100% proponents on “One Plan”</a:t>
            </a:r>
          </a:p>
          <a:p>
            <a:pPr marL="285750" indent="-285750" algn="just">
              <a:buFont typeface="Wingdings" panose="05000000000000000000" pitchFamily="2" charset="2"/>
              <a:buChar char="§"/>
              <a:defRPr/>
            </a:pPr>
            <a:r>
              <a:rPr lang="en-CA" sz="1800" dirty="0" smtClean="0">
                <a:latin typeface="Calibri" panose="020F0502020204030204" pitchFamily="34" charset="0"/>
                <a:ea typeface="ＭＳ Ｐゴシック" pitchFamily="34" charset="-128"/>
              </a:rPr>
              <a:t>Confirm the size, cost and risk of WTE and Biomass projects</a:t>
            </a:r>
          </a:p>
          <a:p>
            <a:pPr marL="285750" indent="-285750" algn="just">
              <a:buFont typeface="Wingdings" panose="05000000000000000000" pitchFamily="2" charset="2"/>
              <a:buChar char="§"/>
              <a:defRPr/>
            </a:pPr>
            <a:r>
              <a:rPr lang="en-CA" sz="1800" dirty="0" smtClean="0">
                <a:latin typeface="Calibri" panose="020F0502020204030204" pitchFamily="34" charset="0"/>
                <a:ea typeface="ＭＳ Ｐゴシック" pitchFamily="34" charset="-128"/>
              </a:rPr>
              <a:t>Carry out a macro-economic cost/benefit study</a:t>
            </a:r>
          </a:p>
          <a:p>
            <a:pPr marL="285750" indent="-285750" algn="just">
              <a:buFont typeface="Wingdings" panose="05000000000000000000" pitchFamily="2" charset="2"/>
              <a:buChar char="§"/>
              <a:defRPr/>
            </a:pPr>
            <a:r>
              <a:rPr lang="en-CA" sz="1800" dirty="0" smtClean="0">
                <a:latin typeface="Calibri" panose="020F0502020204030204" pitchFamily="34" charset="0"/>
                <a:ea typeface="ＭＳ Ｐゴシック" pitchFamily="34" charset="-128"/>
              </a:rPr>
              <a:t>Confirm regulatory framework for IPP’s and the Utility</a:t>
            </a:r>
          </a:p>
          <a:p>
            <a:pPr marL="285750" indent="-285750" algn="just">
              <a:buFont typeface="Wingdings" panose="05000000000000000000" pitchFamily="2" charset="2"/>
              <a:buChar char="§"/>
              <a:defRPr/>
            </a:pPr>
            <a:r>
              <a:rPr lang="en-CA" sz="1800" dirty="0" smtClean="0">
                <a:latin typeface="Calibri" panose="020F0502020204030204" pitchFamily="34" charset="0"/>
                <a:ea typeface="ＭＳ Ｐゴシック" pitchFamily="34" charset="-128"/>
              </a:rPr>
              <a:t>Develop confidence in the investment community by “doing”, not studying</a:t>
            </a:r>
          </a:p>
          <a:p>
            <a:pPr>
              <a:defRPr/>
            </a:pPr>
            <a:endParaRPr lang="en-CA" sz="1100" dirty="0">
              <a:latin typeface="Calibri" panose="020F0502020204030204" pitchFamily="34" charset="0"/>
              <a:ea typeface="ＭＳ Ｐゴシック" pitchFamily="34" charset="-128"/>
            </a:endParaRPr>
          </a:p>
          <a:p>
            <a:pPr>
              <a:defRPr/>
            </a:pPr>
            <a:r>
              <a:rPr lang="en-CA" sz="1800" dirty="0" smtClean="0">
                <a:latin typeface="Calibri" panose="020F0502020204030204" pitchFamily="34" charset="0"/>
                <a:ea typeface="ＭＳ Ｐゴシック" pitchFamily="34" charset="-128"/>
              </a:rPr>
              <a:t>Develop and commit to one </a:t>
            </a:r>
            <a:r>
              <a:rPr lang="en-CA" sz="1800" dirty="0">
                <a:latin typeface="Calibri" panose="020F0502020204030204" pitchFamily="34" charset="0"/>
                <a:ea typeface="ＭＳ Ｐゴシック" pitchFamily="34" charset="-128"/>
              </a:rPr>
              <a:t>p</a:t>
            </a:r>
            <a:r>
              <a:rPr lang="en-CA" sz="1800" dirty="0" smtClean="0">
                <a:latin typeface="Calibri" panose="020F0502020204030204" pitchFamily="34" charset="0"/>
                <a:ea typeface="ＭＳ Ｐゴシック" pitchFamily="34" charset="-128"/>
              </a:rPr>
              <a:t>ublic business plan, led by Government, standing shoulder to shoulder with :</a:t>
            </a:r>
          </a:p>
          <a:p>
            <a:pPr>
              <a:defRPr/>
            </a:pPr>
            <a:endParaRPr lang="en-CA" sz="1100" dirty="0" smtClean="0">
              <a:latin typeface="Calibri" panose="020F0502020204030204" pitchFamily="34" charset="0"/>
              <a:ea typeface="ＭＳ Ｐゴシック" pitchFamily="34" charset="-128"/>
            </a:endParaRPr>
          </a:p>
          <a:p>
            <a:pPr marL="285750" indent="-285750">
              <a:buFont typeface="Wingdings" panose="05000000000000000000" pitchFamily="2" charset="2"/>
              <a:buChar char="§"/>
              <a:defRPr/>
            </a:pPr>
            <a:r>
              <a:rPr lang="en-CA" sz="1800" dirty="0" smtClean="0">
                <a:latin typeface="Calibri" panose="020F0502020204030204" pitchFamily="34" charset="0"/>
                <a:ea typeface="ＭＳ Ｐゴシック" pitchFamily="34" charset="-128"/>
              </a:rPr>
              <a:t>Emera </a:t>
            </a:r>
            <a:r>
              <a:rPr lang="en-CA" sz="1800" dirty="0">
                <a:latin typeface="Calibri" panose="020F0502020204030204" pitchFamily="34" charset="0"/>
                <a:ea typeface="ＭＳ Ｐゴシック" pitchFamily="34" charset="-128"/>
              </a:rPr>
              <a:t>/ Barbados Light &amp; Power Co</a:t>
            </a:r>
            <a:r>
              <a:rPr lang="en-CA" sz="1800" dirty="0" smtClean="0">
                <a:latin typeface="Calibri" panose="020F0502020204030204" pitchFamily="34" charset="0"/>
                <a:ea typeface="ＭＳ Ｐゴシック" pitchFamily="34" charset="-128"/>
              </a:rPr>
              <a:t>.</a:t>
            </a:r>
          </a:p>
          <a:p>
            <a:pPr marL="285750" indent="-285750">
              <a:buFont typeface="Wingdings" panose="05000000000000000000" pitchFamily="2" charset="2"/>
              <a:buChar char="§"/>
              <a:defRPr/>
            </a:pPr>
            <a:r>
              <a:rPr lang="en-CA" sz="1800" dirty="0" smtClean="0">
                <a:latin typeface="Calibri" panose="020F0502020204030204" pitchFamily="34" charset="0"/>
                <a:ea typeface="ＭＳ Ｐゴシック" pitchFamily="34" charset="-128"/>
              </a:rPr>
              <a:t>The Fair Trade Commission</a:t>
            </a:r>
          </a:p>
          <a:p>
            <a:pPr marL="285750" indent="-285750">
              <a:buFont typeface="Wingdings" panose="05000000000000000000" pitchFamily="2" charset="2"/>
              <a:buChar char="§"/>
              <a:defRPr/>
            </a:pPr>
            <a:r>
              <a:rPr lang="en-CA" sz="1800" dirty="0">
                <a:latin typeface="Calibri" panose="020F0502020204030204" pitchFamily="34" charset="0"/>
                <a:ea typeface="ＭＳ Ｐゴシック" pitchFamily="34" charset="-128"/>
              </a:rPr>
              <a:t>Local and Regional </a:t>
            </a:r>
            <a:r>
              <a:rPr lang="en-CA" sz="1800" dirty="0" smtClean="0">
                <a:latin typeface="Calibri" panose="020F0502020204030204" pitchFamily="34" charset="0"/>
                <a:ea typeface="ＭＳ Ｐゴシック" pitchFamily="34" charset="-128"/>
              </a:rPr>
              <a:t>Industry</a:t>
            </a:r>
          </a:p>
          <a:p>
            <a:pPr marL="285750" indent="-285750">
              <a:buFont typeface="Wingdings" panose="05000000000000000000" pitchFamily="2" charset="2"/>
              <a:buChar char="§"/>
              <a:defRPr/>
            </a:pPr>
            <a:r>
              <a:rPr lang="en-CA" sz="1800" dirty="0" smtClean="0">
                <a:latin typeface="Calibri" panose="020F0502020204030204" pitchFamily="34" charset="0"/>
                <a:ea typeface="ＭＳ Ｐゴシック" pitchFamily="34" charset="-128"/>
              </a:rPr>
              <a:t>Funding Agencies (IDB, EU, GIZ etc.)</a:t>
            </a:r>
          </a:p>
          <a:p>
            <a:pPr marL="285750" indent="-285750">
              <a:buFont typeface="Wingdings" panose="05000000000000000000" pitchFamily="2" charset="2"/>
              <a:buChar char="§"/>
              <a:defRPr/>
            </a:pPr>
            <a:r>
              <a:rPr lang="en-CA" sz="1800" dirty="0" smtClean="0">
                <a:latin typeface="Calibri" panose="020F0502020204030204" pitchFamily="34" charset="0"/>
                <a:ea typeface="ＭＳ Ｐゴシック" pitchFamily="34" charset="-128"/>
              </a:rPr>
              <a:t>BREA</a:t>
            </a:r>
          </a:p>
          <a:p>
            <a:pPr marL="285750" indent="-285750">
              <a:buFont typeface="Wingdings" panose="05000000000000000000" pitchFamily="2" charset="2"/>
              <a:buChar char="§"/>
              <a:defRPr/>
            </a:pPr>
            <a:r>
              <a:rPr lang="en-CA" sz="1800" dirty="0" smtClean="0">
                <a:latin typeface="Calibri" panose="020F0502020204030204" pitchFamily="34" charset="0"/>
                <a:ea typeface="ＭＳ Ｐゴシック" pitchFamily="34" charset="-128"/>
              </a:rPr>
              <a:t>University of the West Indies</a:t>
            </a:r>
          </a:p>
          <a:p>
            <a:pPr marL="285750" indent="-285750">
              <a:buFont typeface="Wingdings" panose="05000000000000000000" pitchFamily="2" charset="2"/>
              <a:buChar char="§"/>
              <a:defRPr/>
            </a:pPr>
            <a:r>
              <a:rPr lang="en-CA" sz="1800" dirty="0" smtClean="0">
                <a:latin typeface="Calibri" panose="020F0502020204030204" pitchFamily="34" charset="0"/>
                <a:ea typeface="ＭＳ Ｐゴシック" pitchFamily="34" charset="-128"/>
              </a:rPr>
              <a:t>Central Bank</a:t>
            </a:r>
          </a:p>
          <a:p>
            <a:pPr marL="285750" indent="-285750">
              <a:buFont typeface="Wingdings" panose="05000000000000000000" pitchFamily="2" charset="2"/>
              <a:buChar char="§"/>
              <a:defRPr/>
            </a:pPr>
            <a:r>
              <a:rPr lang="en-CA" sz="1800" dirty="0" smtClean="0">
                <a:latin typeface="Calibri" panose="020F0502020204030204" pitchFamily="34" charset="0"/>
                <a:ea typeface="ＭＳ Ｐゴシック" pitchFamily="34" charset="-128"/>
              </a:rPr>
              <a:t>Barbados Chamber of Commerce &amp; Industry</a:t>
            </a:r>
          </a:p>
          <a:p>
            <a:pPr marL="285750" indent="-285750">
              <a:buFont typeface="Wingdings" panose="05000000000000000000" pitchFamily="2" charset="2"/>
              <a:buChar char="§"/>
              <a:defRPr/>
            </a:pPr>
            <a:r>
              <a:rPr lang="en-CA" sz="1800" dirty="0" smtClean="0">
                <a:latin typeface="Calibri" panose="020F0502020204030204" pitchFamily="34" charset="0"/>
                <a:ea typeface="ＭＳ Ｐゴシック" pitchFamily="34" charset="-128"/>
              </a:rPr>
              <a:t>National Petroleum Corporation</a:t>
            </a:r>
          </a:p>
          <a:p>
            <a:pPr marL="285750" indent="-285750">
              <a:buFont typeface="Wingdings" panose="05000000000000000000" pitchFamily="2" charset="2"/>
              <a:buChar char="§"/>
              <a:defRPr/>
            </a:pPr>
            <a:r>
              <a:rPr lang="en-CA" sz="1800" dirty="0" smtClean="0">
                <a:latin typeface="Calibri" panose="020F0502020204030204" pitchFamily="34" charset="0"/>
                <a:ea typeface="ＭＳ Ｐゴシック" pitchFamily="34" charset="-128"/>
              </a:rPr>
              <a:t>100% proponents (Emera, UWI/</a:t>
            </a:r>
            <a:r>
              <a:rPr lang="en-CA" sz="1800" dirty="0" err="1" smtClean="0">
                <a:latin typeface="Calibri" panose="020F0502020204030204" pitchFamily="34" charset="0"/>
                <a:ea typeface="ＭＳ Ｐゴシック" pitchFamily="34" charset="-128"/>
              </a:rPr>
              <a:t>Hohmeyer</a:t>
            </a:r>
            <a:r>
              <a:rPr lang="en-CA" sz="1800" dirty="0" smtClean="0">
                <a:latin typeface="Calibri" panose="020F0502020204030204" pitchFamily="34" charset="0"/>
                <a:ea typeface="ＭＳ Ｐゴシック" pitchFamily="34" charset="-128"/>
              </a:rPr>
              <a:t>/BREA, Viking, Williams etc.)</a:t>
            </a:r>
          </a:p>
          <a:p>
            <a:pPr marL="285750" indent="-285750">
              <a:buFont typeface="Wingdings" panose="05000000000000000000" pitchFamily="2" charset="2"/>
              <a:buChar char="§"/>
              <a:defRPr/>
            </a:pPr>
            <a:r>
              <a:rPr lang="en-CA" sz="1800" dirty="0" smtClean="0">
                <a:latin typeface="Calibri" panose="020F0502020204030204" pitchFamily="34" charset="0"/>
                <a:ea typeface="ＭＳ Ｐゴシック" pitchFamily="34" charset="-128"/>
              </a:rPr>
              <a:t>Waste to Energy proponents (DoE, Cahill)</a:t>
            </a:r>
          </a:p>
          <a:p>
            <a:pPr marL="285750" indent="-285750">
              <a:buFont typeface="Wingdings" panose="05000000000000000000" pitchFamily="2" charset="2"/>
              <a:buChar char="§"/>
              <a:defRPr/>
            </a:pPr>
            <a:r>
              <a:rPr lang="en-CA" sz="1800" dirty="0" smtClean="0">
                <a:latin typeface="Calibri" panose="020F0502020204030204" pitchFamily="34" charset="0"/>
                <a:ea typeface="ＭＳ Ｐゴシック" pitchFamily="34" charset="-128"/>
              </a:rPr>
              <a:t>Biomass Proponents (</a:t>
            </a:r>
            <a:r>
              <a:rPr lang="en-CA" sz="1800" dirty="0" err="1" smtClean="0">
                <a:latin typeface="Calibri" panose="020F0502020204030204" pitchFamily="34" charset="0"/>
                <a:ea typeface="ＭＳ Ｐゴシック" pitchFamily="34" charset="-128"/>
              </a:rPr>
              <a:t>DoA</a:t>
            </a:r>
            <a:r>
              <a:rPr lang="en-CA" sz="1800" dirty="0" smtClean="0">
                <a:latin typeface="Calibri" panose="020F0502020204030204" pitchFamily="34" charset="0"/>
                <a:ea typeface="ＭＳ Ｐゴシック" pitchFamily="34" charset="-128"/>
              </a:rPr>
              <a:t>, BCIC, ISP)</a:t>
            </a:r>
          </a:p>
          <a:p>
            <a:pPr>
              <a:defRPr/>
            </a:pPr>
            <a:endParaRPr lang="en-CA" sz="900" dirty="0" smtClean="0">
              <a:latin typeface="Calibri" panose="020F0502020204030204" pitchFamily="34" charset="0"/>
              <a:ea typeface="ＭＳ Ｐゴシック" pitchFamily="34" charset="-128"/>
            </a:endParaRPr>
          </a:p>
        </p:txBody>
      </p:sp>
      <p:sp>
        <p:nvSpPr>
          <p:cNvPr id="15366" name="Title 3"/>
          <p:cNvSpPr>
            <a:spLocks noGrp="1"/>
          </p:cNvSpPr>
          <p:nvPr>
            <p:ph type="title"/>
          </p:nvPr>
        </p:nvSpPr>
        <p:spPr>
          <a:xfrm>
            <a:off x="800100" y="41049"/>
            <a:ext cx="8044317" cy="776287"/>
          </a:xfrm>
        </p:spPr>
        <p:txBody>
          <a:bodyPr/>
          <a:lstStyle/>
          <a:p>
            <a:pPr eaLnBrk="1" hangingPunct="1"/>
            <a:r>
              <a:rPr sz="3600" b="1" dirty="0" smtClean="0">
                <a:ea typeface="ＭＳ Ｐゴシック" pitchFamily="34" charset="-128"/>
              </a:rPr>
              <a:t>Barbados</a:t>
            </a:r>
          </a:p>
        </p:txBody>
      </p:sp>
      <p:sp>
        <p:nvSpPr>
          <p:cNvPr id="15367" name="Slide Number Placeholder 1"/>
          <p:cNvSpPr>
            <a:spLocks noGrp="1"/>
          </p:cNvSpPr>
          <p:nvPr>
            <p:ph type="sldNum" sz="quarter" idx="4294967295"/>
          </p:nvPr>
        </p:nvSpPr>
        <p:spPr bwMode="auto">
          <a:xfrm>
            <a:off x="3447256" y="638132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87541A1-4D77-411B-86E4-01CB992FAC3A}" type="slidenum">
              <a:rPr lang="en-CA" smtClean="0"/>
              <a:pPr eaLnBrk="1" hangingPunct="1"/>
              <a:t>17</a:t>
            </a:fld>
            <a:endParaRPr lang="en-CA" dirty="0" smtClean="0"/>
          </a:p>
        </p:txBody>
      </p:sp>
      <p:sp>
        <p:nvSpPr>
          <p:cNvPr id="15373" name="AutoShape 23" descr="data:image/jpeg;base64,/9j/4AAQSkZJRgABAQAAAQABAAD/2wCEAAkGBhQQERQUEhIVFRQWEhcSEBYYFBYWFRQYGBUVFBgVExgXHCYfFxokGRUXHy8gIycrLC0tFR4xNTAqNSYrLCkBCQoKDgwOGg8PGikgHCUpKSwpKiwsNSwqLCo1NSk1KSwpLCkuLS41Li0pKTUsKSkqNSkpLDUsNCwtKSwpKSkpLP/AABEIAKAAfAMBIgACEQEDEQH/xAAcAAABBQEBAQAAAAAAAAAAAAAAAQIFBgcEAwj/xAA4EAABAwIFAQYEBAUFAQAAAAABAAIDBBEFBhIhMUETIlFhcZEHUoGhFCMywUJysdHwNFNikrIV/8QAGgEBAAMBAQEAAAAAAAAAAAAAAAECAwUEBv/EACgRAQACAgECBQMFAAAAAAAAAAABAgMRIQQxEhMiQcFRgfAyYnGRsf/aAAwDAQACEQMRAD8A3FCEhQF0XXHW1GgLNM/43UMfBNT1D49JdG8A90l1i0uadncEbhFL2ilfFLVwUt1m2FfE98QjFbD3Ts6dn6R/ydHa489JPotEilDgHNNwQHNI4IO4IRXFmpljxUl63RdNQjU66LpqEDroumoQOui6ahA5CEIBIUqQoI3Fo7sKyTOGrS8fX/qb/stmqY7hUrG8ul5vZFbRFomJUSuzLG+hEZAvY72C074eNfFhtMJnd7RdtzuGuJMbd/BpAsqph3w3gbJ2j2E23EZN47/y239L2XfnCVstLLG7o3WzY7OZ3hb2t9VHLxYOntgi1pnbRAULKMGx6oooGT9sZYCQHxPOohpIuWO5BA4HHRauFL0YM8ZY3HAQhCNwhCEAhCEDkIQgEhSpCgReb4AV6IQc01MLKk47hp1bK/kLkqKEOQZThWQJXyNbJOPwweHGOx1uAN9BPFul7rVaLE45XSMY8F8T9Erf4mk7i46AjcHgqLqyIlluasfloMVbVw8SRt7Rt+7KG9xzXDp0t5qOzGtKYo9MabkhRmXcwxV0Ilhddp2cDs5jrAlrx0O/7qTUtYnYQhCJCEIQOQhCASFKkKBEIQgEIQgr+Y2d02WMZ7dq7M/K9zSfAOAI+4+63PG4rsPosWzvT2a/y73sQito3EozJebH4dUCQXdG7uzsud2kjvAfM3kfUdV9D4biLKiJksTg5j2hzCOoPj4Hy6L5lp4NTVbPhpnI4fP2Ev8Ap5ni5/2pD3Q70OwPpfxUQ53S9TE2mkt3QgFCl0whCEDkIQgEhSpCgRCFyVlaGA+iD3knDeVX8ez1TUQvNIAbXawbyO5/S0eh3Nh5qj56+JJhJig3lI3PSO/BI6u8vdZXUPfK4ukeXuO5LiSVG2V8kVbll3PrsVmkbDCWU8Ud5Hv3e5zjZjRpNmcOO9726KtZ0pL6h4gj3XD8HcYjglqIZHBrpWxuiJIAcWdpdu/J74NvIqZzrKACTt6otW267UfLNEZNl1Y5l4tBNlYsj4KQwOI53VkxLBw5puFNbRMPm5wXtM5a/Xg74U5vNTD+GmcTPCNieZI72afMt2B+hV+WCa34dVMqIxcsd3m8a2kWc36j9lueH1zZ4mSMN2vaHtPkRffzR2uj6jzqc947uhCEI9pyEIQCQpUjkHhUzaQsy+IOcOwidpPfd3Yxfqev059lc8xV2hpWAZ0xDtqkjowaR6nc/sPoiJnUIiG7iS4kkm7iTck9SSu+CO6ZR0b3/oaXW5sFKRYTKwanRvA6ktNgocXqrWntDklwfX/n1Uxg+X3yPBle54Bv3nOd7XKk6TBpRGJTE8R2Dtenu2OwN/qrNhOFyOaHMic5vFw3bZZ3iZ4eHFlz3ny+dfCy5cpmNAB2XdjDWgbKFoXPJLWtJcL3AG4sbHZOqJnF2gg6uLdb+itExEadet4imtKrmajDgVMfCDGrslpHE3jPaRfyONiB0Fnf+lzY7RSMZd8bmgm1yLb+CreTa0wYrARxITC/e2zwbfcBKvBhv5XVa+rdEICFd9CchCEAmyHZOXnPwgomcKqwP+eKwasqdUzz4vcfuttzkeVhs0emRw66z/UqJUv2X7KdF+QSLanai2/F+Gqeoal0ET3VRYeQAAO8Lfp2G9yoOg1CnEcTg11gNVy0je5II6qQqq0Q0rmyydo5zSNzckngDrYc3Pgpea8+GP4j7LJ218Ja0DdzImNHmZBYK4YQGwdnSggubCXuPnqaPuS72VOyy8OpqcO4aGPHq0kj+66MnY3+Jr6iXfSYg1nk0PaG/wBCfqjGJil6W95iI+3umMDcI456k/M/T4WDjx6u2TcCjvrq5dgC5zfDrc7+w9EzGWhzqehi4IEkp8I29fUn9kmZMzQUgbTmLtW6BqaHCzQD3Q7z2uq6RN60/VPFf9NzJWfiMMMtgDqDrfKBJp97H7rJYanRVQP50zxu9bPBstR/+tHV0ErIYuzbZ7Aw8arBwN/UgrKcGj7atpmc6qiMH0Dg4/YFS8mes3zY8kTvcQ+jglCaXWF1y4ZUSPYDKzQ7ruCDubEb3G1tj49VLueLnTuQkCVFgmSDZPSFBQM4UtwViGNUeiZ3g46h+/3X0fmCg1tOyxrNuAm5IG4vb+yK2jhU4ibc/dezHLkY4g2Ox8F7tcocfqMc7dsdQR1PuuuGrI6+yi2uT2yKXPvSU0K4+J9ymSVnO6iu3THVCM4wzLsnrTbk+6tHwlwYz1pnLbxwtNjbYyOFgPUNJKqOE4TLWyiKEXJ/U4/pYPmd/m6+hMpZdjoadscYsBu4nlzj+pzvW304UOz0fS+D1WdGYa9sMDtfDvy+L21bEncbWv1v4Lpwmn0RNG/iLl5sOgGskj0uoiaR1VVaGuc1kdi4i5a7cGx3A7wuLOBFhcG91Ymiyl7ccze829u0fJwSpAlR6AkKVIUHlNCHBVHH8th4JAVyTHxAoMHxvJoJvpIPQhVifApY+moeXPst4q5oXSTMeAwRAFzyRp6Agjkbm3muWqyk124HKMfRkYI4lvII9QUgmW2uyYPBe1Nk0D+FRpnPS0li1LQSymzI3H6ED1udlZ8D+HEszvznaG+DDdx9TwPutZo8sNb0Ui9scDSTvpbqIAu63jbw258k0tGHHTlG5ZypFSM0xsDfmPLnHxceSV1YhXmUuig0vLSWzMJs72NrsIuC4Hbz3Ca6pnmfpj/LMcveBBIc3exJ6jbp83kpmOkY1znBoDnG7jbcmwHPoApNzkjVeI/OxKOkETQ0Xs0aQTubC9hfqADYL3QhG8RqNHIQhEhIUqEDUJyEHFiGFRzt0yMDh7EbEXBHWxKiK3LUmqR8MzmvkLbk3FgHE2FtuNIG19jvurIiyMr4aX7wr89PVAyWcNFmiO2kvGlzbncWJc3V9uF5sFbqYDYAs77g1lgbPvfrquWWttyrIhFfI/dP9oWWinlgY0vEcgcO0LSTcA78deD9rp9HgDW9mXkvkZH2ercBw717tvY31cG6l0It5Vd7nkwN9uiVOQjU1KEqEAhCEH//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341" y="3336811"/>
            <a:ext cx="627259" cy="79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609600"/>
            <a:ext cx="344529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AJ163\AppData\Local\Microsoft\Windows\Temporary Internet Files\Content.Outlook\JMR362ZJ\SLEG_LOGO_FINAL-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990600"/>
            <a:ext cx="8128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25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62DDE-5EFE-4D6A-AD62-664744385D96}" type="slidenum">
              <a:rPr lang="en-CA" smtClean="0">
                <a:solidFill>
                  <a:prstClr val="black">
                    <a:lumMod val="95000"/>
                    <a:lumOff val="5000"/>
                  </a:prstClr>
                </a:solidFill>
              </a:rPr>
              <a:pPr/>
              <a:t>1</a:t>
            </a:fld>
            <a:endParaRPr lang="en-CA">
              <a:solidFill>
                <a:prstClr val="black">
                  <a:lumMod val="95000"/>
                  <a:lumOff val="5000"/>
                </a:prstClr>
              </a:solidFill>
            </a:endParaRPr>
          </a:p>
        </p:txBody>
      </p:sp>
      <p:sp>
        <p:nvSpPr>
          <p:cNvPr id="4" name="Title 3"/>
          <p:cNvSpPr>
            <a:spLocks noGrp="1"/>
          </p:cNvSpPr>
          <p:nvPr>
            <p:ph type="title"/>
          </p:nvPr>
        </p:nvSpPr>
        <p:spPr/>
        <p:txBody>
          <a:bodyPr/>
          <a:lstStyle/>
          <a:p>
            <a:r>
              <a:rPr lang="en-US" dirty="0" smtClean="0"/>
              <a:t>Caribbean Overview</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10" y="1226996"/>
            <a:ext cx="5962650" cy="4686643"/>
          </a:xfrm>
          <a:prstGeom prst="rect">
            <a:avLst/>
          </a:prstGeom>
          <a:ln w="28575">
            <a:solidFill>
              <a:schemeClr val="accent4">
                <a:lumMod val="60000"/>
                <a:lumOff val="40000"/>
              </a:schemeClr>
            </a:solidFill>
          </a:ln>
        </p:spPr>
      </p:pic>
      <p:cxnSp>
        <p:nvCxnSpPr>
          <p:cNvPr id="9" name="Straight Arrow Connector 8"/>
          <p:cNvCxnSpPr/>
          <p:nvPr/>
        </p:nvCxnSpPr>
        <p:spPr>
          <a:xfrm flipH="1" flipV="1">
            <a:off x="1785295" y="1524001"/>
            <a:ext cx="4817921" cy="40406"/>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03216" y="1203959"/>
            <a:ext cx="2228363" cy="1323439"/>
          </a:xfrm>
          <a:prstGeom prst="rect">
            <a:avLst/>
          </a:prstGeom>
          <a:solidFill>
            <a:schemeClr val="bg1"/>
          </a:solidFill>
          <a:ln w="19050">
            <a:solidFill>
              <a:schemeClr val="accent4">
                <a:lumMod val="60000"/>
                <a:lumOff val="40000"/>
              </a:schemeClr>
            </a:solidFill>
          </a:ln>
        </p:spPr>
        <p:txBody>
          <a:bodyPr wrap="square" rtlCol="0">
            <a:spAutoFit/>
          </a:bodyPr>
          <a:lstStyle/>
          <a:p>
            <a:r>
              <a:rPr lang="en-US" sz="1600" b="1" dirty="0" smtClean="0">
                <a:solidFill>
                  <a:srgbClr val="336699"/>
                </a:solidFill>
              </a:rPr>
              <a:t>Grand Bahama Power Company</a:t>
            </a:r>
          </a:p>
          <a:p>
            <a:r>
              <a:rPr lang="en-US" sz="1600" dirty="0" smtClean="0">
                <a:solidFill>
                  <a:srgbClr val="336699"/>
                </a:solidFill>
              </a:rPr>
              <a:t>Ownership: 80.4% </a:t>
            </a:r>
          </a:p>
          <a:p>
            <a:r>
              <a:rPr lang="en-US" sz="1600" dirty="0" smtClean="0">
                <a:solidFill>
                  <a:srgbClr val="336699"/>
                </a:solidFill>
              </a:rPr>
              <a:t>Employees: 165  Customers: 20K</a:t>
            </a:r>
          </a:p>
        </p:txBody>
      </p:sp>
      <p:cxnSp>
        <p:nvCxnSpPr>
          <p:cNvPr id="12" name="Straight Arrow Connector 11"/>
          <p:cNvCxnSpPr/>
          <p:nvPr/>
        </p:nvCxnSpPr>
        <p:spPr>
          <a:xfrm flipH="1">
            <a:off x="5928359" y="3665307"/>
            <a:ext cx="990601" cy="464403"/>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03216" y="2908597"/>
            <a:ext cx="2235983" cy="1323439"/>
          </a:xfrm>
          <a:prstGeom prst="rect">
            <a:avLst/>
          </a:prstGeom>
          <a:solidFill>
            <a:schemeClr val="bg1"/>
          </a:solidFill>
          <a:ln w="19050">
            <a:solidFill>
              <a:schemeClr val="accent4">
                <a:lumMod val="60000"/>
                <a:lumOff val="40000"/>
              </a:schemeClr>
            </a:solidFill>
          </a:ln>
        </p:spPr>
        <p:txBody>
          <a:bodyPr wrap="square" rtlCol="0">
            <a:spAutoFit/>
          </a:bodyPr>
          <a:lstStyle/>
          <a:p>
            <a:r>
              <a:rPr lang="en-US" sz="1600" b="1" dirty="0" smtClean="0">
                <a:solidFill>
                  <a:srgbClr val="336699"/>
                </a:solidFill>
              </a:rPr>
              <a:t>Dominica Electricity Services</a:t>
            </a:r>
          </a:p>
          <a:p>
            <a:r>
              <a:rPr lang="en-US" sz="1600" dirty="0" smtClean="0">
                <a:solidFill>
                  <a:srgbClr val="336699"/>
                </a:solidFill>
              </a:rPr>
              <a:t>Ownership: 51.9%  Employees: 225 Customers: 35K</a:t>
            </a:r>
          </a:p>
        </p:txBody>
      </p:sp>
      <p:cxnSp>
        <p:nvCxnSpPr>
          <p:cNvPr id="16" name="Straight Arrow Connector 15"/>
          <p:cNvCxnSpPr/>
          <p:nvPr/>
        </p:nvCxnSpPr>
        <p:spPr>
          <a:xfrm flipH="1">
            <a:off x="6262222" y="4774019"/>
            <a:ext cx="674370" cy="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91786" y="4592600"/>
            <a:ext cx="2228363" cy="1323439"/>
          </a:xfrm>
          <a:prstGeom prst="rect">
            <a:avLst/>
          </a:prstGeom>
          <a:solidFill>
            <a:schemeClr val="bg1"/>
          </a:solidFill>
          <a:ln w="19050">
            <a:solidFill>
              <a:schemeClr val="accent4">
                <a:lumMod val="60000"/>
                <a:lumOff val="40000"/>
              </a:schemeClr>
            </a:solidFill>
          </a:ln>
        </p:spPr>
        <p:txBody>
          <a:bodyPr wrap="square" rtlCol="0">
            <a:spAutoFit/>
          </a:bodyPr>
          <a:lstStyle/>
          <a:p>
            <a:r>
              <a:rPr lang="en-US" sz="1600" b="1" dirty="0" smtClean="0">
                <a:solidFill>
                  <a:srgbClr val="336699"/>
                </a:solidFill>
              </a:rPr>
              <a:t>Barbados Light &amp; Power Company</a:t>
            </a:r>
          </a:p>
          <a:p>
            <a:r>
              <a:rPr lang="en-US" sz="1600" dirty="0" smtClean="0">
                <a:solidFill>
                  <a:srgbClr val="336699"/>
                </a:solidFill>
              </a:rPr>
              <a:t>Ownership: 100%  Employees: 450 Customers: 125K</a:t>
            </a:r>
          </a:p>
        </p:txBody>
      </p:sp>
      <p:cxnSp>
        <p:nvCxnSpPr>
          <p:cNvPr id="19" name="Straight Arrow Connector 18"/>
          <p:cNvCxnSpPr>
            <a:stCxn id="18" idx="3"/>
          </p:cNvCxnSpPr>
          <p:nvPr/>
        </p:nvCxnSpPr>
        <p:spPr>
          <a:xfrm flipV="1">
            <a:off x="2402248" y="4592600"/>
            <a:ext cx="3236552" cy="48872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599" y="4419600"/>
            <a:ext cx="1792649" cy="1323439"/>
          </a:xfrm>
          <a:prstGeom prst="rect">
            <a:avLst/>
          </a:prstGeom>
          <a:solidFill>
            <a:schemeClr val="bg1"/>
          </a:solidFill>
          <a:ln w="28575">
            <a:solidFill>
              <a:schemeClr val="accent4">
                <a:lumMod val="60000"/>
                <a:lumOff val="40000"/>
              </a:schemeClr>
            </a:solidFill>
          </a:ln>
        </p:spPr>
        <p:txBody>
          <a:bodyPr wrap="square" rtlCol="0">
            <a:spAutoFit/>
          </a:bodyPr>
          <a:lstStyle/>
          <a:p>
            <a:r>
              <a:rPr lang="en-US" sz="1600" b="1" dirty="0" smtClean="0">
                <a:solidFill>
                  <a:srgbClr val="336699"/>
                </a:solidFill>
              </a:rPr>
              <a:t>St. Lucia Electricity Services</a:t>
            </a:r>
          </a:p>
          <a:p>
            <a:r>
              <a:rPr lang="en-US" sz="1600" dirty="0" smtClean="0">
                <a:solidFill>
                  <a:srgbClr val="336699"/>
                </a:solidFill>
              </a:rPr>
              <a:t>Ownership: 19.1% </a:t>
            </a:r>
          </a:p>
          <a:p>
            <a:r>
              <a:rPr lang="en-US" sz="1600" dirty="0" smtClean="0">
                <a:solidFill>
                  <a:srgbClr val="336699"/>
                </a:solidFill>
              </a:rPr>
              <a:t>Employees: 262 Customers: 69K</a:t>
            </a:r>
          </a:p>
        </p:txBody>
      </p:sp>
    </p:spTree>
    <p:extLst>
      <p:ext uri="{BB962C8B-B14F-4D97-AF65-F5344CB8AC3E}">
        <p14:creationId xmlns:p14="http://schemas.microsoft.com/office/powerpoint/2010/main" val="80356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4"/>
          </p:nvPr>
        </p:nvSpPr>
        <p:spPr/>
        <p:txBody>
          <a:bodyPr/>
          <a:lstStyle/>
          <a:p>
            <a:fld id="{349B019C-8A1F-4F79-8CDB-16955F8130E4}" type="slidenum">
              <a:rPr lang="en-CA" smtClean="0"/>
              <a:pPr/>
              <a:t>2</a:t>
            </a:fld>
            <a:endParaRPr lang="en-CA" dirty="0"/>
          </a:p>
        </p:txBody>
      </p:sp>
      <p:graphicFrame>
        <p:nvGraphicFramePr>
          <p:cNvPr id="38" name="Table 37"/>
          <p:cNvGraphicFramePr>
            <a:graphicFrameLocks noGrp="1"/>
          </p:cNvGraphicFramePr>
          <p:nvPr>
            <p:extLst>
              <p:ext uri="{D42A27DB-BD31-4B8C-83A1-F6EECF244321}">
                <p14:modId xmlns:p14="http://schemas.microsoft.com/office/powerpoint/2010/main" val="27895546"/>
              </p:ext>
            </p:extLst>
          </p:nvPr>
        </p:nvGraphicFramePr>
        <p:xfrm>
          <a:off x="685800" y="4773513"/>
          <a:ext cx="7716970" cy="1261743"/>
        </p:xfrm>
        <a:graphic>
          <a:graphicData uri="http://schemas.openxmlformats.org/drawingml/2006/table">
            <a:tbl>
              <a:tblPr bandRow="1">
                <a:tableStyleId>{21E4AEA4-8DFA-4A89-87EB-49C32662AFE0}</a:tableStyleId>
              </a:tblPr>
              <a:tblGrid>
                <a:gridCol w="1111102"/>
                <a:gridCol w="1100978"/>
                <a:gridCol w="1100978"/>
                <a:gridCol w="1100978"/>
                <a:gridCol w="996164"/>
                <a:gridCol w="1205792"/>
                <a:gridCol w="1100978"/>
              </a:tblGrid>
              <a:tr h="438783">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bg1"/>
                          </a:solidFill>
                          <a:latin typeface="+mj-lt"/>
                        </a:rPr>
                        <a:t>Strategic Initiatives </a:t>
                      </a:r>
                      <a:endParaRPr lang="en-CA" sz="1500" b="1" dirty="0">
                        <a:solidFill>
                          <a:schemeClr val="bg1"/>
                        </a:solidFill>
                        <a:latin typeface="+mj-lt"/>
                      </a:endParaRPr>
                    </a:p>
                  </a:txBody>
                  <a:tcPr>
                    <a:lnB w="12700" cap="flat" cmpd="sng" algn="ctr">
                      <a:noFill/>
                      <a:prstDash val="solid"/>
                      <a:round/>
                      <a:headEnd type="none" w="med" len="med"/>
                      <a:tailEnd type="none" w="med" len="med"/>
                    </a:lnB>
                    <a:solidFill>
                      <a:srgbClr val="005FAA"/>
                    </a:solidFill>
                  </a:tcPr>
                </a:tc>
                <a:tc hMerge="1">
                  <a:txBody>
                    <a:bodyPr/>
                    <a:lstStyle/>
                    <a:p>
                      <a:pPr algn="l"/>
                      <a:endParaRPr lang="en-CA" sz="1100" dirty="0"/>
                    </a:p>
                  </a:txBody>
                  <a:tcPr>
                    <a:solidFill>
                      <a:schemeClr val="bg1">
                        <a:lumMod val="95000"/>
                      </a:schemeClr>
                    </a:solidFill>
                  </a:tcPr>
                </a:tc>
                <a:tc hMerge="1">
                  <a:txBody>
                    <a:bodyPr/>
                    <a:lstStyle/>
                    <a:p>
                      <a:pPr algn="l"/>
                      <a:endParaRPr lang="en-CA" sz="1100" dirty="0"/>
                    </a:p>
                  </a:txBody>
                  <a:tcPr>
                    <a:solidFill>
                      <a:schemeClr val="bg1">
                        <a:lumMod val="85000"/>
                      </a:schemeClr>
                    </a:solidFill>
                  </a:tcPr>
                </a:tc>
                <a:tc hMerge="1">
                  <a:txBody>
                    <a:bodyPr/>
                    <a:lstStyle/>
                    <a:p>
                      <a:endParaRPr lang="en-CA" sz="1100" dirty="0"/>
                    </a:p>
                  </a:txBody>
                  <a:tcPr>
                    <a:solidFill>
                      <a:schemeClr val="bg1">
                        <a:lumMod val="95000"/>
                      </a:schemeClr>
                    </a:solidFill>
                  </a:tcPr>
                </a:tc>
                <a:tc hMerge="1">
                  <a:txBody>
                    <a:bodyPr/>
                    <a:lstStyle/>
                    <a:p>
                      <a:pPr algn="l"/>
                      <a:endParaRPr lang="en-CA" sz="1100" dirty="0"/>
                    </a:p>
                  </a:txBody>
                  <a:tcPr>
                    <a:solidFill>
                      <a:schemeClr val="bg1">
                        <a:lumMod val="95000"/>
                      </a:schemeClr>
                    </a:solidFill>
                  </a:tcPr>
                </a:tc>
                <a:tc hMerge="1">
                  <a:txBody>
                    <a:bodyPr/>
                    <a:lstStyle/>
                    <a:p>
                      <a:pPr algn="l"/>
                      <a:endParaRPr lang="en-CA" sz="1100" dirty="0"/>
                    </a:p>
                  </a:txBody>
                  <a:tcPr>
                    <a:solidFill>
                      <a:schemeClr val="bg1">
                        <a:lumMod val="85000"/>
                      </a:schemeClr>
                    </a:solidFill>
                  </a:tcPr>
                </a:tc>
                <a:tc hMerge="1">
                  <a:txBody>
                    <a:bodyPr/>
                    <a:lstStyle/>
                    <a:p>
                      <a:pPr algn="l"/>
                      <a:endParaRPr lang="en-CA" sz="1100" dirty="0"/>
                    </a:p>
                  </a:txBody>
                  <a:tcPr>
                    <a:solidFill>
                      <a:schemeClr val="bg1">
                        <a:lumMod val="95000"/>
                      </a:schemeClr>
                    </a:solidFill>
                  </a:tcPr>
                </a:tc>
              </a:tr>
              <a:tr h="731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Maritime Link </a:t>
                      </a:r>
                      <a:r>
                        <a:rPr lang="en-US" sz="1200" smtClean="0">
                          <a:solidFill>
                            <a:schemeClr val="bg1"/>
                          </a:solidFill>
                        </a:rPr>
                        <a:t>and Labrador </a:t>
                      </a:r>
                      <a:r>
                        <a:rPr lang="en-US" sz="1200" dirty="0" smtClean="0">
                          <a:solidFill>
                            <a:schemeClr val="bg1"/>
                          </a:solidFill>
                        </a:rPr>
                        <a:t>Island Link</a:t>
                      </a:r>
                      <a:endParaRPr lang="en-CA" sz="1200" dirty="0" smtClean="0">
                        <a:solidFill>
                          <a:schemeClr val="bg1"/>
                        </a:solidFill>
                      </a:endParaRPr>
                    </a:p>
                    <a:p>
                      <a:pPr algn="l"/>
                      <a:endParaRPr lang="en-CA" sz="1200" b="1" dirty="0">
                        <a:solidFill>
                          <a:schemeClr val="bg1"/>
                        </a:solidFill>
                        <a:latin typeface="Rockwell" panose="02060603020205020403" pitchFamily="18" charset="0"/>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005FAA"/>
                    </a:solidFill>
                  </a:tcPr>
                </a:tc>
                <a:tc>
                  <a:txBody>
                    <a:bodyPr/>
                    <a:lstStyle/>
                    <a:p>
                      <a:pPr algn="l"/>
                      <a:r>
                        <a:rPr lang="en-US" sz="1200" dirty="0" smtClean="0">
                          <a:solidFill>
                            <a:schemeClr val="bg1"/>
                          </a:solidFill>
                        </a:rPr>
                        <a:t>New</a:t>
                      </a:r>
                      <a:r>
                        <a:rPr lang="en-US" sz="1200" baseline="0" dirty="0" smtClean="0">
                          <a:solidFill>
                            <a:schemeClr val="bg1"/>
                          </a:solidFill>
                        </a:rPr>
                        <a:t> England Transmission</a:t>
                      </a:r>
                      <a:endParaRPr lang="en-CA" sz="12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005FA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chemeClr val="bg1"/>
                          </a:solidFill>
                        </a:rPr>
                        <a:t>New England Gas Generation</a:t>
                      </a:r>
                    </a:p>
                    <a:p>
                      <a:pPr algn="l"/>
                      <a:endParaRPr lang="en-CA" sz="12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005FAA"/>
                    </a:solidFill>
                  </a:tcPr>
                </a:tc>
                <a:tc>
                  <a:txBody>
                    <a:bodyPr/>
                    <a:lstStyle/>
                    <a:p>
                      <a:r>
                        <a:rPr lang="en-CA" sz="1200" dirty="0" smtClean="0">
                          <a:solidFill>
                            <a:schemeClr val="bg1"/>
                          </a:solidFill>
                        </a:rPr>
                        <a:t>Gas supply in Maritimes,</a:t>
                      </a:r>
                    </a:p>
                    <a:p>
                      <a:r>
                        <a:rPr lang="en-CA" sz="1200" dirty="0" smtClean="0">
                          <a:solidFill>
                            <a:schemeClr val="bg1"/>
                          </a:solidFill>
                        </a:rPr>
                        <a:t>New England &amp; Caribbean</a:t>
                      </a:r>
                      <a:endParaRPr lang="en-CA" sz="12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005FA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rPr>
                        <a:t> ‘Fuel</a:t>
                      </a:r>
                      <a:r>
                        <a:rPr lang="en-US" sz="1200" baseline="0" dirty="0" smtClean="0">
                          <a:solidFill>
                            <a:srgbClr val="FFFF00"/>
                          </a:solidFill>
                        </a:rPr>
                        <a:t>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FFFF00"/>
                          </a:solidFill>
                        </a:rPr>
                        <a:t>  Assets’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FFFF00"/>
                          </a:solidFill>
                        </a:rPr>
                        <a:t> Projects</a:t>
                      </a:r>
                      <a:endParaRPr lang="en-CA" sz="1200" dirty="0" smtClean="0">
                        <a:solidFill>
                          <a:srgbClr val="FFFF00"/>
                        </a:solidFill>
                      </a:endParaRPr>
                    </a:p>
                    <a:p>
                      <a:pPr algn="l"/>
                      <a:endParaRPr lang="en-CA" sz="12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005FAA"/>
                    </a:solidFill>
                  </a:tcPr>
                </a:tc>
                <a:tc>
                  <a:txBody>
                    <a:bodyPr/>
                    <a:lstStyle/>
                    <a:p>
                      <a:pPr algn="l"/>
                      <a:r>
                        <a:rPr lang="en-US" sz="1200" baseline="0" dirty="0" smtClean="0">
                          <a:solidFill>
                            <a:srgbClr val="FFFF00"/>
                          </a:solidFill>
                        </a:rPr>
                        <a:t> </a:t>
                      </a:r>
                      <a:r>
                        <a:rPr lang="en-US" sz="1200" dirty="0" smtClean="0">
                          <a:solidFill>
                            <a:srgbClr val="FFFF00"/>
                          </a:solidFill>
                        </a:rPr>
                        <a:t>‘Greening’ of  </a:t>
                      </a:r>
                    </a:p>
                    <a:p>
                      <a:pPr algn="l"/>
                      <a:r>
                        <a:rPr lang="en-US" sz="1200" dirty="0" smtClean="0">
                          <a:solidFill>
                            <a:srgbClr val="FFFF00"/>
                          </a:solidFill>
                        </a:rPr>
                        <a:t>   Generation</a:t>
                      </a:r>
                      <a:endParaRPr lang="en-CA" sz="1200" dirty="0">
                        <a:solidFill>
                          <a:srgbClr val="FFFF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005FAA"/>
                    </a:solidFill>
                  </a:tcPr>
                </a:tc>
                <a:tc>
                  <a:txBody>
                    <a:bodyPr/>
                    <a:lstStyle/>
                    <a:p>
                      <a:pPr algn="l"/>
                      <a:r>
                        <a:rPr lang="en-US" sz="1200" dirty="0" smtClean="0">
                          <a:solidFill>
                            <a:srgbClr val="FFFF00"/>
                          </a:solidFill>
                        </a:rPr>
                        <a:t>Renewing</a:t>
                      </a:r>
                      <a:r>
                        <a:rPr lang="en-US" sz="1200" baseline="0" dirty="0" smtClean="0">
                          <a:solidFill>
                            <a:srgbClr val="FFFF00"/>
                          </a:solidFill>
                        </a:rPr>
                        <a:t> Ageing </a:t>
                      </a:r>
                      <a:r>
                        <a:rPr lang="en-US" sz="1200" kern="1000" baseline="0" dirty="0" smtClean="0">
                          <a:solidFill>
                            <a:srgbClr val="FFFF00"/>
                          </a:solidFill>
                        </a:rPr>
                        <a:t>Infrastructure</a:t>
                      </a:r>
                      <a:endParaRPr lang="en-CA" sz="1200" kern="1000" baseline="0" dirty="0">
                        <a:solidFill>
                          <a:srgbClr val="FFFF00"/>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005FAA"/>
                    </a:solidFill>
                  </a:tcPr>
                </a:tc>
              </a:tr>
            </a:tbl>
          </a:graphicData>
        </a:graphic>
      </p:graphicFrame>
      <p:grpSp>
        <p:nvGrpSpPr>
          <p:cNvPr id="39" name="Group 38"/>
          <p:cNvGrpSpPr/>
          <p:nvPr/>
        </p:nvGrpSpPr>
        <p:grpSpPr>
          <a:xfrm>
            <a:off x="695923" y="992598"/>
            <a:ext cx="7734862" cy="3657542"/>
            <a:chOff x="611558" y="923586"/>
            <a:chExt cx="7734862" cy="3657542"/>
          </a:xfrm>
        </p:grpSpPr>
        <p:sp>
          <p:nvSpPr>
            <p:cNvPr id="40" name="Rectangle 39"/>
            <p:cNvSpPr/>
            <p:nvPr/>
          </p:nvSpPr>
          <p:spPr>
            <a:xfrm>
              <a:off x="611558" y="2496906"/>
              <a:ext cx="7706846" cy="14431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1" name="Group 40"/>
            <p:cNvGrpSpPr/>
            <p:nvPr/>
          </p:nvGrpSpPr>
          <p:grpSpPr>
            <a:xfrm>
              <a:off x="639573" y="923586"/>
              <a:ext cx="7706847" cy="1523452"/>
              <a:chOff x="639573" y="1059913"/>
              <a:chExt cx="7706847" cy="1523452"/>
            </a:xfrm>
            <a:solidFill>
              <a:schemeClr val="bg2">
                <a:lumMod val="40000"/>
                <a:lumOff val="60000"/>
              </a:schemeClr>
            </a:solidFill>
          </p:grpSpPr>
          <p:sp>
            <p:nvSpPr>
              <p:cNvPr id="56" name="Down Arrow 55"/>
              <p:cNvSpPr/>
              <p:nvPr/>
            </p:nvSpPr>
            <p:spPr>
              <a:xfrm>
                <a:off x="3720224" y="2027480"/>
                <a:ext cx="1489517" cy="555885"/>
              </a:xfrm>
              <a:prstGeom prst="downArrow">
                <a:avLst>
                  <a:gd name="adj1" fmla="val 50000"/>
                  <a:gd name="adj2" fmla="val 612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57" name="Down Arrow 56"/>
              <p:cNvSpPr/>
              <p:nvPr/>
            </p:nvSpPr>
            <p:spPr>
              <a:xfrm>
                <a:off x="639573" y="1059913"/>
                <a:ext cx="7706847" cy="1077410"/>
              </a:xfrm>
              <a:prstGeom prst="downArrow">
                <a:avLst>
                  <a:gd name="adj1" fmla="val 100000"/>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58" name="TextBox 57"/>
              <p:cNvSpPr txBox="1"/>
              <p:nvPr/>
            </p:nvSpPr>
            <p:spPr>
              <a:xfrm>
                <a:off x="758915" y="1086564"/>
                <a:ext cx="3669070" cy="707886"/>
              </a:xfrm>
              <a:prstGeom prst="rect">
                <a:avLst/>
              </a:prstGeom>
              <a:noFill/>
            </p:spPr>
            <p:txBody>
              <a:bodyPr wrap="square" rtlCol="0">
                <a:spAutoFit/>
              </a:bodyPr>
              <a:lstStyle/>
              <a:p>
                <a:r>
                  <a:rPr lang="en-US" sz="2400" b="1" dirty="0" smtClean="0">
                    <a:solidFill>
                      <a:schemeClr val="bg1"/>
                    </a:solidFill>
                    <a:latin typeface="+mj-lt"/>
                  </a:rPr>
                  <a:t>Market Opportunity </a:t>
                </a:r>
                <a:br>
                  <a:rPr lang="en-US" sz="2400" b="1" dirty="0" smtClean="0">
                    <a:solidFill>
                      <a:schemeClr val="bg1"/>
                    </a:solidFill>
                    <a:latin typeface="+mj-lt"/>
                  </a:rPr>
                </a:br>
                <a:r>
                  <a:rPr lang="en-US" sz="1600" dirty="0" smtClean="0">
                    <a:solidFill>
                      <a:schemeClr val="bg1"/>
                    </a:solidFill>
                    <a:latin typeface="+mj-lt"/>
                  </a:rPr>
                  <a:t>Demand For Cleaner Affordable Energy</a:t>
                </a:r>
                <a:endParaRPr lang="en-CA" sz="1600" dirty="0">
                  <a:solidFill>
                    <a:schemeClr val="bg1"/>
                  </a:solidFill>
                  <a:latin typeface="+mj-lt"/>
                </a:endParaRPr>
              </a:p>
            </p:txBody>
          </p:sp>
          <p:sp>
            <p:nvSpPr>
              <p:cNvPr id="59" name="TextBox 58"/>
              <p:cNvSpPr txBox="1"/>
              <p:nvPr/>
            </p:nvSpPr>
            <p:spPr>
              <a:xfrm>
                <a:off x="5363651" y="1134928"/>
                <a:ext cx="2808750" cy="892552"/>
              </a:xfrm>
              <a:prstGeom prst="rect">
                <a:avLst/>
              </a:prstGeom>
              <a:noFill/>
              <a:ln>
                <a:noFill/>
              </a:ln>
            </p:spPr>
            <p:txBody>
              <a:bodyPr wrap="square" numCol="1" rtlCol="0">
                <a:spAutoFit/>
              </a:bodyPr>
              <a:lstStyle/>
              <a:p>
                <a:pPr lvl="0"/>
                <a:r>
                  <a:rPr lang="en-US" sz="1300" dirty="0">
                    <a:solidFill>
                      <a:schemeClr val="bg1"/>
                    </a:solidFill>
                    <a:ea typeface="Times New Roman"/>
                    <a:cs typeface="Times New Roman"/>
                    <a:sym typeface="Wingdings"/>
                  </a:rPr>
                  <a:t> </a:t>
                </a:r>
                <a:r>
                  <a:rPr lang="en-US" sz="1300" dirty="0" smtClean="0">
                    <a:solidFill>
                      <a:schemeClr val="bg1"/>
                    </a:solidFill>
                    <a:ea typeface="Times New Roman"/>
                    <a:cs typeface="Times New Roman"/>
                    <a:sym typeface="Wingdings"/>
                  </a:rPr>
                  <a:t>Environmental Regs &amp; Standards</a:t>
                </a:r>
              </a:p>
              <a:p>
                <a:pPr lvl="0"/>
                <a:r>
                  <a:rPr lang="en-US" sz="1300" dirty="0" smtClean="0">
                    <a:solidFill>
                      <a:schemeClr val="bg1"/>
                    </a:solidFill>
                    <a:ea typeface="Times New Roman"/>
                    <a:cs typeface="Times New Roman"/>
                    <a:sym typeface="Wingdings"/>
                  </a:rPr>
                  <a:t> Social &amp; Political Demand </a:t>
                </a:r>
              </a:p>
              <a:p>
                <a:pPr lvl="0"/>
                <a:r>
                  <a:rPr lang="en-US" sz="1300" dirty="0" smtClean="0">
                    <a:solidFill>
                      <a:schemeClr val="bg1"/>
                    </a:solidFill>
                    <a:ea typeface="Times New Roman"/>
                    <a:cs typeface="Times New Roman"/>
                    <a:sym typeface="Wingdings"/>
                  </a:rPr>
                  <a:t> Fuel-Source Diversification</a:t>
                </a:r>
              </a:p>
              <a:p>
                <a:pPr lvl="0"/>
                <a:r>
                  <a:rPr lang="en-US" sz="1300" dirty="0">
                    <a:solidFill>
                      <a:schemeClr val="bg1"/>
                    </a:solidFill>
                    <a:ea typeface="Times New Roman"/>
                    <a:cs typeface="Times New Roman"/>
                    <a:sym typeface="Wingdings"/>
                  </a:rPr>
                  <a:t> Energy I</a:t>
                </a:r>
                <a:r>
                  <a:rPr lang="en-US" sz="1300" dirty="0" smtClean="0">
                    <a:solidFill>
                      <a:schemeClr val="bg1"/>
                    </a:solidFill>
                    <a:ea typeface="Times New Roman"/>
                    <a:cs typeface="Times New Roman"/>
                    <a:sym typeface="Wingdings"/>
                  </a:rPr>
                  <a:t>ndependence &amp; Stability</a:t>
                </a:r>
              </a:p>
            </p:txBody>
          </p:sp>
          <p:grpSp>
            <p:nvGrpSpPr>
              <p:cNvPr id="60" name="Group 59"/>
              <p:cNvGrpSpPr/>
              <p:nvPr/>
            </p:nvGrpSpPr>
            <p:grpSpPr>
              <a:xfrm>
                <a:off x="4328840" y="1189063"/>
                <a:ext cx="891234" cy="767552"/>
                <a:chOff x="4472856" y="914381"/>
                <a:chExt cx="891234" cy="805305"/>
              </a:xfrm>
              <a:grpFill/>
            </p:grpSpPr>
            <p:sp>
              <p:nvSpPr>
                <p:cNvPr id="61" name="TextBox 60"/>
                <p:cNvSpPr txBox="1"/>
                <p:nvPr/>
              </p:nvSpPr>
              <p:spPr>
                <a:xfrm>
                  <a:off x="4472856" y="1166477"/>
                  <a:ext cx="891234" cy="355206"/>
                </a:xfrm>
                <a:prstGeom prst="rect">
                  <a:avLst/>
                </a:prstGeom>
                <a:noFill/>
                <a:ln>
                  <a:noFill/>
                </a:ln>
              </p:spPr>
              <p:txBody>
                <a:bodyPr wrap="square" numCol="1" rtlCol="0">
                  <a:spAutoFit/>
                </a:bodyPr>
                <a:lstStyle/>
                <a:p>
                  <a:pPr lvl="0"/>
                  <a:r>
                    <a:rPr lang="en-US" sz="1600" b="1" dirty="0" smtClean="0">
                      <a:solidFill>
                        <a:schemeClr val="bg1"/>
                      </a:solidFill>
                      <a:ea typeface="Times New Roman"/>
                      <a:cs typeface="Times New Roman"/>
                      <a:sym typeface="Wingdings"/>
                    </a:rPr>
                    <a:t>Drivers</a:t>
                  </a:r>
                </a:p>
              </p:txBody>
            </p:sp>
            <p:cxnSp>
              <p:nvCxnSpPr>
                <p:cNvPr id="62" name="Straight Connector 61"/>
                <p:cNvCxnSpPr/>
                <p:nvPr/>
              </p:nvCxnSpPr>
              <p:spPr>
                <a:xfrm>
                  <a:off x="5364089" y="914381"/>
                  <a:ext cx="0" cy="805305"/>
                </a:xfrm>
                <a:prstGeom prst="line">
                  <a:avLst/>
                </a:prstGeom>
                <a:grpFill/>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42" name="Group 41"/>
            <p:cNvGrpSpPr/>
            <p:nvPr/>
          </p:nvGrpSpPr>
          <p:grpSpPr>
            <a:xfrm>
              <a:off x="713985" y="2492923"/>
              <a:ext cx="7604421" cy="1391064"/>
              <a:chOff x="713985" y="2622460"/>
              <a:chExt cx="7604421" cy="1391064"/>
            </a:xfrm>
          </p:grpSpPr>
          <p:sp>
            <p:nvSpPr>
              <p:cNvPr id="48" name="TextBox 47"/>
              <p:cNvSpPr txBox="1"/>
              <p:nvPr/>
            </p:nvSpPr>
            <p:spPr>
              <a:xfrm>
                <a:off x="4328840" y="3178752"/>
                <a:ext cx="1012598" cy="338554"/>
              </a:xfrm>
              <a:prstGeom prst="rect">
                <a:avLst/>
              </a:prstGeom>
              <a:noFill/>
              <a:ln>
                <a:noFill/>
              </a:ln>
            </p:spPr>
            <p:txBody>
              <a:bodyPr wrap="square" numCol="1" rtlCol="0">
                <a:spAutoFit/>
              </a:bodyPr>
              <a:lstStyle/>
              <a:p>
                <a:pPr lvl="0"/>
                <a:r>
                  <a:rPr lang="en-US" sz="1600" b="1" dirty="0" smtClean="0">
                    <a:ea typeface="Times New Roman"/>
                    <a:cs typeface="Times New Roman"/>
                    <a:sym typeface="Wingdings"/>
                  </a:rPr>
                  <a:t>Focus</a:t>
                </a:r>
              </a:p>
            </p:txBody>
          </p:sp>
          <p:grpSp>
            <p:nvGrpSpPr>
              <p:cNvPr id="49" name="Group 48"/>
              <p:cNvGrpSpPr/>
              <p:nvPr/>
            </p:nvGrpSpPr>
            <p:grpSpPr>
              <a:xfrm>
                <a:off x="713985" y="2622460"/>
                <a:ext cx="7604421" cy="1391064"/>
                <a:chOff x="713985" y="2622460"/>
                <a:chExt cx="7604421" cy="1391064"/>
              </a:xfrm>
            </p:grpSpPr>
            <p:grpSp>
              <p:nvGrpSpPr>
                <p:cNvPr id="50" name="Group 49"/>
                <p:cNvGrpSpPr/>
                <p:nvPr/>
              </p:nvGrpSpPr>
              <p:grpSpPr>
                <a:xfrm>
                  <a:off x="713985" y="2622460"/>
                  <a:ext cx="7604421" cy="1391064"/>
                  <a:chOff x="713985" y="2622460"/>
                  <a:chExt cx="7604421" cy="1391064"/>
                </a:xfrm>
              </p:grpSpPr>
              <p:grpSp>
                <p:nvGrpSpPr>
                  <p:cNvPr id="52" name="Group 51"/>
                  <p:cNvGrpSpPr/>
                  <p:nvPr/>
                </p:nvGrpSpPr>
                <p:grpSpPr>
                  <a:xfrm>
                    <a:off x="713985" y="2622460"/>
                    <a:ext cx="3713999" cy="1391064"/>
                    <a:chOff x="713985" y="2622460"/>
                    <a:chExt cx="3713999" cy="1391064"/>
                  </a:xfrm>
                </p:grpSpPr>
                <p:sp>
                  <p:nvSpPr>
                    <p:cNvPr id="54" name="TextBox 53"/>
                    <p:cNvSpPr txBox="1"/>
                    <p:nvPr/>
                  </p:nvSpPr>
                  <p:spPr>
                    <a:xfrm>
                      <a:off x="713985" y="2622460"/>
                      <a:ext cx="3614854" cy="892552"/>
                    </a:xfrm>
                    <a:prstGeom prst="rect">
                      <a:avLst/>
                    </a:prstGeom>
                    <a:noFill/>
                  </p:spPr>
                  <p:txBody>
                    <a:bodyPr wrap="square" rtlCol="0">
                      <a:spAutoFit/>
                    </a:bodyPr>
                    <a:lstStyle/>
                    <a:p>
                      <a:r>
                        <a:rPr lang="en-US" sz="2400" b="1" dirty="0" smtClean="0">
                          <a:latin typeface="+mj-lt"/>
                        </a:rPr>
                        <a:t>The Emera Strategy </a:t>
                      </a:r>
                      <a:br>
                        <a:rPr lang="en-US" sz="2400" b="1" dirty="0" smtClean="0">
                          <a:latin typeface="+mj-lt"/>
                        </a:rPr>
                      </a:br>
                      <a:endParaRPr lang="en-CA" sz="2800" dirty="0">
                        <a:latin typeface="+mj-lt"/>
                      </a:endParaRPr>
                    </a:p>
                  </p:txBody>
                </p:sp>
                <p:sp>
                  <p:nvSpPr>
                    <p:cNvPr id="55" name="TextBox 54"/>
                    <p:cNvSpPr txBox="1"/>
                    <p:nvPr/>
                  </p:nvSpPr>
                  <p:spPr>
                    <a:xfrm>
                      <a:off x="713985" y="2982473"/>
                      <a:ext cx="3713999" cy="1031051"/>
                    </a:xfrm>
                    <a:prstGeom prst="rect">
                      <a:avLst/>
                    </a:prstGeom>
                    <a:noFill/>
                    <a:ln>
                      <a:noFill/>
                    </a:ln>
                  </p:spPr>
                  <p:txBody>
                    <a:bodyPr wrap="square" rtlCol="0">
                      <a:spAutoFit/>
                    </a:bodyPr>
                    <a:lstStyle/>
                    <a:p>
                      <a:pPr marR="0">
                        <a:spcBef>
                          <a:spcPts val="0"/>
                        </a:spcBef>
                        <a:spcAft>
                          <a:spcPts val="1000"/>
                        </a:spcAft>
                      </a:pPr>
                      <a:r>
                        <a:rPr lang="en-US" sz="1500" dirty="0" smtClean="0">
                          <a:latin typeface="+mj-lt"/>
                          <a:ea typeface="Times New Roman"/>
                          <a:cs typeface="Times New Roman"/>
                        </a:rPr>
                        <a:t>Leverage the unique linkages and adjacencies of Emera’s assets, capabilities &amp; relationships to create growth and development opportunities</a:t>
                      </a:r>
                      <a:r>
                        <a:rPr lang="en-US" sz="1600" dirty="0" smtClean="0">
                          <a:latin typeface="+mj-lt"/>
                          <a:ea typeface="Times New Roman"/>
                          <a:cs typeface="Times New Roman"/>
                        </a:rPr>
                        <a:t>.</a:t>
                      </a:r>
                      <a:endParaRPr lang="en-US" sz="1600" dirty="0">
                        <a:latin typeface="+mj-lt"/>
                        <a:ea typeface="Times New Roman"/>
                        <a:cs typeface="Times New Roman"/>
                      </a:endParaRPr>
                    </a:p>
                  </p:txBody>
                </p:sp>
              </p:grpSp>
              <p:sp>
                <p:nvSpPr>
                  <p:cNvPr id="53" name="TextBox 52"/>
                  <p:cNvSpPr txBox="1"/>
                  <p:nvPr/>
                </p:nvSpPr>
                <p:spPr>
                  <a:xfrm>
                    <a:off x="5341437" y="2826668"/>
                    <a:ext cx="2976969" cy="1012585"/>
                  </a:xfrm>
                  <a:prstGeom prst="rect">
                    <a:avLst/>
                  </a:prstGeom>
                  <a:noFill/>
                  <a:ln>
                    <a:noFill/>
                  </a:ln>
                </p:spPr>
                <p:txBody>
                  <a:bodyPr wrap="square" numCol="1" rtlCol="0">
                    <a:spAutoFit/>
                  </a:bodyPr>
                  <a:lstStyle/>
                  <a:p>
                    <a:pPr marR="0">
                      <a:lnSpc>
                        <a:spcPct val="115000"/>
                      </a:lnSpc>
                      <a:spcBef>
                        <a:spcPts val="0"/>
                      </a:spcBef>
                      <a:spcAft>
                        <a:spcPts val="1000"/>
                      </a:spcAft>
                    </a:pPr>
                    <a:r>
                      <a:rPr lang="en-US" sz="1300" dirty="0">
                        <a:ea typeface="Times New Roman"/>
                        <a:cs typeface="Times New Roman"/>
                        <a:sym typeface="Wingdings"/>
                      </a:rPr>
                      <a:t> </a:t>
                    </a:r>
                    <a:r>
                      <a:rPr lang="en-US" sz="1300" dirty="0" smtClean="0">
                        <a:ea typeface="Times New Roman"/>
                        <a:cs typeface="Times New Roman"/>
                      </a:rPr>
                      <a:t>Renewables</a:t>
                    </a:r>
                    <a:r>
                      <a:rPr lang="en-US" sz="1300" dirty="0">
                        <a:ea typeface="Times New Roman"/>
                        <a:cs typeface="Times New Roman"/>
                      </a:rPr>
                      <a:t/>
                    </a:r>
                    <a:br>
                      <a:rPr lang="en-US" sz="1300" dirty="0">
                        <a:ea typeface="Times New Roman"/>
                        <a:cs typeface="Times New Roman"/>
                      </a:rPr>
                    </a:br>
                    <a:r>
                      <a:rPr lang="en-US" sz="1300" dirty="0">
                        <a:ea typeface="Times New Roman"/>
                        <a:cs typeface="Times New Roman"/>
                        <a:sym typeface="Wingdings"/>
                      </a:rPr>
                      <a:t> T</a:t>
                    </a:r>
                    <a:r>
                      <a:rPr lang="en-US" sz="1300" dirty="0" smtClean="0">
                        <a:ea typeface="Times New Roman"/>
                        <a:cs typeface="Times New Roman"/>
                      </a:rPr>
                      <a:t>ransmission (renewables </a:t>
                    </a:r>
                    <a:r>
                      <a:rPr lang="en-US" sz="1300" dirty="0">
                        <a:ea typeface="Times New Roman"/>
                        <a:cs typeface="Times New Roman"/>
                      </a:rPr>
                      <a:t>to market)</a:t>
                    </a:r>
                    <a:br>
                      <a:rPr lang="en-US" sz="1300" dirty="0">
                        <a:ea typeface="Times New Roman"/>
                        <a:cs typeface="Times New Roman"/>
                      </a:rPr>
                    </a:br>
                    <a:r>
                      <a:rPr lang="en-US" sz="1300" dirty="0">
                        <a:ea typeface="Times New Roman"/>
                        <a:cs typeface="Times New Roman"/>
                        <a:sym typeface="Wingdings"/>
                      </a:rPr>
                      <a:t> </a:t>
                    </a:r>
                    <a:r>
                      <a:rPr lang="en-US" sz="1300" dirty="0" smtClean="0">
                        <a:ea typeface="Times New Roman"/>
                        <a:cs typeface="Times New Roman"/>
                      </a:rPr>
                      <a:t>Gas Generation </a:t>
                    </a:r>
                    <a:r>
                      <a:rPr lang="en-US" sz="1300" dirty="0">
                        <a:ea typeface="Times New Roman"/>
                        <a:cs typeface="Times New Roman"/>
                      </a:rPr>
                      <a:t>and </a:t>
                    </a:r>
                    <a:r>
                      <a:rPr lang="en-US" sz="1300" dirty="0" smtClean="0">
                        <a:ea typeface="Times New Roman"/>
                        <a:cs typeface="Times New Roman"/>
                      </a:rPr>
                      <a:t>Transportation</a:t>
                    </a:r>
                    <a:r>
                      <a:rPr lang="en-US" sz="1300" dirty="0">
                        <a:ea typeface="Times New Roman"/>
                        <a:cs typeface="Times New Roman"/>
                      </a:rPr>
                      <a:t/>
                    </a:r>
                    <a:br>
                      <a:rPr lang="en-US" sz="1300" dirty="0">
                        <a:ea typeface="Times New Roman"/>
                        <a:cs typeface="Times New Roman"/>
                      </a:rPr>
                    </a:br>
                    <a:r>
                      <a:rPr lang="en-US" sz="1300" dirty="0">
                        <a:ea typeface="Times New Roman"/>
                        <a:cs typeface="Times New Roman"/>
                        <a:sym typeface="Wingdings"/>
                      </a:rPr>
                      <a:t> U</a:t>
                    </a:r>
                    <a:r>
                      <a:rPr lang="en-US" sz="1300" dirty="0" smtClean="0">
                        <a:ea typeface="Times New Roman"/>
                        <a:cs typeface="Times New Roman"/>
                      </a:rPr>
                      <a:t>tilities</a:t>
                    </a:r>
                    <a:endParaRPr lang="en-US" sz="1300" dirty="0">
                      <a:ea typeface="Times New Roman"/>
                      <a:cs typeface="Times New Roman"/>
                    </a:endParaRPr>
                  </a:p>
                </p:txBody>
              </p:sp>
            </p:grpSp>
            <p:cxnSp>
              <p:nvCxnSpPr>
                <p:cNvPr id="51" name="Straight Connector 50"/>
                <p:cNvCxnSpPr/>
                <p:nvPr/>
              </p:nvCxnSpPr>
              <p:spPr>
                <a:xfrm>
                  <a:off x="5197860" y="2826668"/>
                  <a:ext cx="0" cy="101258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3" name="Rounded Rectangle 42"/>
            <p:cNvSpPr/>
            <p:nvPr/>
          </p:nvSpPr>
          <p:spPr>
            <a:xfrm>
              <a:off x="5499157" y="4099234"/>
              <a:ext cx="1917140" cy="477721"/>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499157" y="4077072"/>
              <a:ext cx="1917139" cy="492443"/>
            </a:xfrm>
            <a:prstGeom prst="rect">
              <a:avLst/>
            </a:prstGeom>
            <a:noFill/>
            <a:ln>
              <a:noFill/>
            </a:ln>
          </p:spPr>
          <p:txBody>
            <a:bodyPr wrap="square" rtlCol="0">
              <a:spAutoFit/>
            </a:bodyPr>
            <a:lstStyle/>
            <a:p>
              <a:pPr lvl="0" algn="ctr"/>
              <a:r>
                <a:rPr lang="en-US" sz="1300" dirty="0" smtClean="0">
                  <a:latin typeface="+mj-lt"/>
                </a:rPr>
                <a:t>75-85% Regulated Earnings </a:t>
              </a:r>
              <a:endParaRPr lang="en-CA" sz="1300" dirty="0">
                <a:latin typeface="+mj-lt"/>
              </a:endParaRPr>
            </a:p>
          </p:txBody>
        </p:sp>
        <p:sp>
          <p:nvSpPr>
            <p:cNvPr id="45" name="Rounded Rectangle 44"/>
            <p:cNvSpPr/>
            <p:nvPr/>
          </p:nvSpPr>
          <p:spPr>
            <a:xfrm>
              <a:off x="1623596" y="4103407"/>
              <a:ext cx="1917139" cy="477721"/>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623596" y="4077072"/>
              <a:ext cx="1931027" cy="492443"/>
            </a:xfrm>
            <a:prstGeom prst="rect">
              <a:avLst/>
            </a:prstGeom>
            <a:noFill/>
            <a:ln>
              <a:noFill/>
            </a:ln>
          </p:spPr>
          <p:txBody>
            <a:bodyPr wrap="square" rtlCol="0">
              <a:spAutoFit/>
            </a:bodyPr>
            <a:lstStyle/>
            <a:p>
              <a:pPr algn="ctr"/>
              <a:r>
                <a:rPr lang="en-US" sz="1300" dirty="0"/>
                <a:t>Dividend </a:t>
              </a:r>
              <a:r>
                <a:rPr lang="en-US" sz="1300" dirty="0" smtClean="0"/>
                <a:t>Target</a:t>
              </a:r>
              <a:r>
                <a:rPr lang="en-CA" sz="1300" dirty="0"/>
                <a:t>:</a:t>
              </a:r>
              <a:endParaRPr lang="en-US" sz="1300" dirty="0" smtClean="0"/>
            </a:p>
            <a:p>
              <a:pPr lvl="0" algn="ctr"/>
              <a:r>
                <a:rPr lang="en-US" sz="1300" dirty="0" smtClean="0"/>
                <a:t>6% CAGR through 2019</a:t>
              </a:r>
            </a:p>
          </p:txBody>
        </p:sp>
        <p:sp>
          <p:nvSpPr>
            <p:cNvPr id="47" name="Down Arrow 46"/>
            <p:cNvSpPr/>
            <p:nvPr/>
          </p:nvSpPr>
          <p:spPr>
            <a:xfrm>
              <a:off x="3720224" y="3737211"/>
              <a:ext cx="1489517" cy="771909"/>
            </a:xfrm>
            <a:prstGeom prst="downArrow">
              <a:avLst>
                <a:gd name="adj1" fmla="val 50000"/>
                <a:gd name="adj2" fmla="val 612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63" name="Straight Connector 62"/>
          <p:cNvCxnSpPr/>
          <p:nvPr/>
        </p:nvCxnSpPr>
        <p:spPr>
          <a:xfrm>
            <a:off x="1828800" y="5207928"/>
            <a:ext cx="0" cy="81336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895600" y="5229200"/>
            <a:ext cx="0" cy="792088"/>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962400" y="5229200"/>
            <a:ext cx="0" cy="81336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052417" y="5229200"/>
            <a:ext cx="0" cy="81336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019800" y="5218564"/>
            <a:ext cx="0" cy="81336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216377" y="5229200"/>
            <a:ext cx="0" cy="81336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4" name="Content Placeholder 2"/>
          <p:cNvSpPr txBox="1">
            <a:spLocks/>
          </p:cNvSpPr>
          <p:nvPr/>
        </p:nvSpPr>
        <p:spPr>
          <a:xfrm>
            <a:off x="884753" y="285750"/>
            <a:ext cx="7546032" cy="762000"/>
          </a:xfrm>
          <a:prstGeom prst="rect">
            <a:avLst/>
          </a:prstGeom>
        </p:spPr>
        <p:txBody>
          <a:bodyPr vert="horz" lIns="0" tIns="0" rIns="0" bIns="0" numCol="1" spcCol="457200" rtlCol="0">
            <a:noAutofit/>
          </a:bodyPr>
          <a:lstStyle>
            <a:lvl1pPr marL="0" indent="0" algn="l" defTabSz="914400" rtl="0" eaLnBrk="1" latinLnBrk="0" hangingPunct="1">
              <a:spcBef>
                <a:spcPct val="20000"/>
              </a:spcBef>
              <a:buClr>
                <a:schemeClr val="bg1"/>
              </a:buClr>
              <a:buFont typeface="Arial" pitchFamily="34" charset="0"/>
              <a:buNone/>
              <a:defRPr sz="2400" kern="1200" cap="all" baseline="0">
                <a:solidFill>
                  <a:schemeClr val="tx1">
                    <a:lumMod val="75000"/>
                    <a:lumOff val="25000"/>
                  </a:schemeClr>
                </a:solidFill>
                <a:latin typeface="Calibri" panose="020F0502020204030204" pitchFamily="34" charset="0"/>
                <a:ea typeface="+mn-ea"/>
                <a:cs typeface="+mn-cs"/>
              </a:defRPr>
            </a:lvl1pPr>
            <a:lvl2pPr marL="0" indent="0" algn="l" defTabSz="914400" rtl="0" eaLnBrk="1" latinLnBrk="0" hangingPunct="1">
              <a:spcBef>
                <a:spcPct val="20000"/>
              </a:spcBef>
              <a:buClr>
                <a:schemeClr val="accent6"/>
              </a:buClr>
              <a:buFont typeface="Wingdings" pitchFamily="2" charset="2"/>
              <a:buNone/>
              <a:defRPr sz="2800" kern="1200">
                <a:solidFill>
                  <a:schemeClr val="tx1"/>
                </a:solidFill>
                <a:latin typeface="Calibri" panose="020F0502020204030204" pitchFamily="34" charset="0"/>
                <a:ea typeface="+mn-ea"/>
                <a:cs typeface="+mn-cs"/>
              </a:defRPr>
            </a:lvl2pPr>
            <a:lvl3pPr marL="627063" indent="-263525" algn="l" defTabSz="914400" rtl="0" eaLnBrk="1" latinLnBrk="0" hangingPunct="1">
              <a:spcBef>
                <a:spcPct val="20000"/>
              </a:spcBef>
              <a:buClr>
                <a:srgbClr val="005FAA"/>
              </a:buClr>
              <a:buFont typeface="Wingdings" pitchFamily="2" charset="2"/>
              <a:buChar char="§"/>
              <a:defRPr sz="2800" kern="1200">
                <a:solidFill>
                  <a:schemeClr val="tx1">
                    <a:lumMod val="75000"/>
                    <a:lumOff val="25000"/>
                  </a:schemeClr>
                </a:solidFill>
                <a:latin typeface="Calibri" panose="020F0502020204030204" pitchFamily="34" charset="0"/>
                <a:ea typeface="+mn-ea"/>
                <a:cs typeface="+mn-cs"/>
              </a:defRPr>
            </a:lvl3pPr>
            <a:lvl4pPr marL="548640" indent="-263525" algn="l" defTabSz="914400" rtl="0" eaLnBrk="1" latinLnBrk="0" hangingPunct="1">
              <a:spcBef>
                <a:spcPct val="20000"/>
              </a:spcBef>
              <a:buClr>
                <a:srgbClr val="005FAA"/>
              </a:buClr>
              <a:buFont typeface="Arial" pitchFamily="34" charset="0"/>
              <a:buChar char="•"/>
              <a:defRPr sz="2400" kern="1200">
                <a:solidFill>
                  <a:schemeClr val="tx1">
                    <a:lumMod val="75000"/>
                    <a:lumOff val="25000"/>
                  </a:schemeClr>
                </a:solidFill>
                <a:latin typeface="Calibri" panose="020F0502020204030204" pitchFamily="34" charset="0"/>
                <a:ea typeface="+mn-ea"/>
                <a:cs typeface="+mn-cs"/>
              </a:defRPr>
            </a:lvl4pPr>
            <a:lvl5pPr marL="1097280" indent="-228600" algn="l" defTabSz="914400" rtl="0" eaLnBrk="1" latinLnBrk="0" hangingPunct="1">
              <a:spcBef>
                <a:spcPct val="20000"/>
              </a:spcBef>
              <a:buClr>
                <a:srgbClr val="005FAA"/>
              </a:buClr>
              <a:buFont typeface="Arial" panose="020B0604020202020204" pitchFamily="34" charset="0"/>
              <a:buChar char="•"/>
              <a:defRPr sz="2000" kern="1200">
                <a:solidFill>
                  <a:schemeClr val="tx1">
                    <a:lumMod val="75000"/>
                    <a:lumOff val="25000"/>
                  </a:schemeClr>
                </a:solidFill>
                <a:latin typeface="Calibri" panose="020F0502020204030204" pitchFamily="34" charset="0"/>
                <a:ea typeface="+mn-ea"/>
                <a:cs typeface="+mn-cs"/>
              </a:defRPr>
            </a:lvl5pPr>
            <a:lvl6pPr marL="1554480" indent="-261938" algn="l" defTabSz="914400" rtl="0" eaLnBrk="1" latinLnBrk="0" hangingPunct="1">
              <a:spcBef>
                <a:spcPct val="20000"/>
              </a:spcBef>
              <a:buClr>
                <a:srgbClr val="005FAA"/>
              </a:buClr>
              <a:buFont typeface="Arial" pitchFamily="34" charset="0"/>
              <a:buChar char="•"/>
              <a:defRPr sz="1600" kern="1200">
                <a:solidFill>
                  <a:schemeClr val="tx1">
                    <a:lumMod val="75000"/>
                    <a:lumOff val="25000"/>
                  </a:schemeClr>
                </a:solidFill>
                <a:latin typeface="Corbe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CA" sz="3600" cap="none" dirty="0" smtClean="0">
                <a:solidFill>
                  <a:schemeClr val="tx1"/>
                </a:solidFill>
              </a:rPr>
              <a:t>The Emera Strategy</a:t>
            </a:r>
            <a:endParaRPr lang="en-CA" sz="3600" cap="none" dirty="0">
              <a:solidFill>
                <a:schemeClr val="tx1"/>
              </a:solidFill>
            </a:endParaRPr>
          </a:p>
        </p:txBody>
      </p:sp>
    </p:spTree>
    <p:extLst>
      <p:ext uri="{BB962C8B-B14F-4D97-AF65-F5344CB8AC3E}">
        <p14:creationId xmlns:p14="http://schemas.microsoft.com/office/powerpoint/2010/main" val="1088846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4"/>
          </p:nvPr>
        </p:nvSpPr>
        <p:spPr>
          <a:xfrm>
            <a:off x="531257" y="6248400"/>
            <a:ext cx="2133600" cy="365125"/>
          </a:xfrm>
        </p:spPr>
        <p:txBody>
          <a:bodyPr/>
          <a:lstStyle/>
          <a:p>
            <a:fld id="{349B019C-8A1F-4F79-8CDB-16955F8130E4}" type="slidenum">
              <a:rPr lang="en-CA" smtClean="0"/>
              <a:pPr/>
              <a:t>3</a:t>
            </a:fld>
            <a:endParaRPr lang="en-CA" dirty="0"/>
          </a:p>
        </p:txBody>
      </p:sp>
      <p:graphicFrame>
        <p:nvGraphicFramePr>
          <p:cNvPr id="38" name="Table 37"/>
          <p:cNvGraphicFramePr>
            <a:graphicFrameLocks noGrp="1"/>
          </p:cNvGraphicFramePr>
          <p:nvPr>
            <p:extLst>
              <p:ext uri="{D42A27DB-BD31-4B8C-83A1-F6EECF244321}">
                <p14:modId xmlns:p14="http://schemas.microsoft.com/office/powerpoint/2010/main" val="1451414649"/>
              </p:ext>
            </p:extLst>
          </p:nvPr>
        </p:nvGraphicFramePr>
        <p:xfrm>
          <a:off x="745703" y="2936673"/>
          <a:ext cx="7691570" cy="2024046"/>
        </p:xfrm>
        <a:graphic>
          <a:graphicData uri="http://schemas.openxmlformats.org/drawingml/2006/table">
            <a:tbl>
              <a:tblPr bandRow="1">
                <a:tableStyleId>{21E4AEA4-8DFA-4A89-87EB-49C32662AFE0}</a:tableStyleId>
              </a:tblPr>
              <a:tblGrid>
                <a:gridCol w="854497"/>
                <a:gridCol w="1447800"/>
                <a:gridCol w="1470553"/>
                <a:gridCol w="1501247"/>
                <a:gridCol w="1524000"/>
                <a:gridCol w="893473"/>
              </a:tblGrid>
              <a:tr h="561006">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mj-lt"/>
                        </a:rPr>
                        <a:t> The Emera Caribbean Strategy</a:t>
                      </a:r>
                    </a:p>
                  </a:txBody>
                  <a:tcPr>
                    <a:lnB w="12700" cap="flat" cmpd="sng" algn="ctr">
                      <a:noFill/>
                      <a:prstDash val="solid"/>
                      <a:round/>
                      <a:headEnd type="none" w="med" len="med"/>
                      <a:tailEnd type="none" w="med" len="med"/>
                    </a:lnB>
                    <a:solidFill>
                      <a:srgbClr val="005FAA"/>
                    </a:solidFill>
                  </a:tcPr>
                </a:tc>
                <a:tc hMerge="1">
                  <a:txBody>
                    <a:bodyPr/>
                    <a:lstStyle/>
                    <a:p>
                      <a:pPr algn="l"/>
                      <a:endParaRPr lang="en-CA" sz="1100" dirty="0"/>
                    </a:p>
                  </a:txBody>
                  <a:tcPr>
                    <a:solidFill>
                      <a:schemeClr val="bg1">
                        <a:lumMod val="85000"/>
                      </a:schemeClr>
                    </a:solidFill>
                  </a:tcPr>
                </a:tc>
                <a:tc hMerge="1">
                  <a:txBody>
                    <a:bodyPr/>
                    <a:lstStyle/>
                    <a:p>
                      <a:endParaRPr lang="en-CA" sz="1100" dirty="0"/>
                    </a:p>
                  </a:txBody>
                  <a:tcPr>
                    <a:solidFill>
                      <a:schemeClr val="bg1">
                        <a:lumMod val="95000"/>
                      </a:schemeClr>
                    </a:solidFill>
                  </a:tcPr>
                </a:tc>
                <a:tc hMerge="1">
                  <a:txBody>
                    <a:bodyPr/>
                    <a:lstStyle/>
                    <a:p>
                      <a:pPr algn="l"/>
                      <a:endParaRPr lang="en-CA" sz="1100" dirty="0"/>
                    </a:p>
                  </a:txBody>
                  <a:tcPr>
                    <a:solidFill>
                      <a:schemeClr val="bg1">
                        <a:lumMod val="95000"/>
                      </a:schemeClr>
                    </a:solidFill>
                  </a:tcPr>
                </a:tc>
                <a:tc hMerge="1">
                  <a:txBody>
                    <a:bodyPr/>
                    <a:lstStyle/>
                    <a:p>
                      <a:pPr algn="l"/>
                      <a:endParaRPr lang="en-CA" sz="1100" dirty="0"/>
                    </a:p>
                  </a:txBody>
                  <a:tcPr>
                    <a:solidFill>
                      <a:schemeClr val="bg1">
                        <a:lumMod val="85000"/>
                      </a:schemeClr>
                    </a:solidFill>
                  </a:tcPr>
                </a:tc>
                <a:tc hMerge="1">
                  <a:txBody>
                    <a:bodyPr/>
                    <a:lstStyle/>
                    <a:p>
                      <a:pPr algn="l"/>
                      <a:endParaRPr lang="en-CA" sz="1100" dirty="0"/>
                    </a:p>
                  </a:txBody>
                  <a:tcPr>
                    <a:solidFill>
                      <a:schemeClr val="bg1">
                        <a:lumMod val="95000"/>
                      </a:schemeClr>
                    </a:solidFill>
                  </a:tcPr>
                </a:tc>
              </a:tr>
              <a:tr h="1302922">
                <a:tc>
                  <a:txBody>
                    <a:bodyPr/>
                    <a:lstStyle/>
                    <a:p>
                      <a:pPr algn="ctr"/>
                      <a:endParaRPr lang="en-CA" sz="1400" b="1" dirty="0">
                        <a:solidFill>
                          <a:schemeClr val="bg1"/>
                        </a:solidFill>
                        <a:latin typeface="Rockwell" panose="02060603020205020403" pitchFamily="18" charset="0"/>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005FAA"/>
                    </a:solidFill>
                  </a:tcPr>
                </a:tc>
                <a:tc>
                  <a:txBody>
                    <a:bodyPr/>
                    <a:lstStyle/>
                    <a:p>
                      <a:pPr algn="ctr"/>
                      <a:r>
                        <a:rPr lang="en-CA" sz="1800" dirty="0" smtClean="0">
                          <a:solidFill>
                            <a:schemeClr val="bg1"/>
                          </a:solidFill>
                        </a:rPr>
                        <a:t>Customer</a:t>
                      </a:r>
                    </a:p>
                    <a:p>
                      <a:pPr algn="ctr"/>
                      <a:r>
                        <a:rPr lang="en-CA" sz="1800" baseline="0" dirty="0" smtClean="0">
                          <a:solidFill>
                            <a:schemeClr val="bg1"/>
                          </a:solidFill>
                        </a:rPr>
                        <a:t> Trust and Support</a:t>
                      </a:r>
                      <a:endParaRPr lang="en-CA"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005FAA"/>
                    </a:solidFill>
                  </a:tcPr>
                </a:tc>
                <a:tc>
                  <a:txBody>
                    <a:bodyPr/>
                    <a:lstStyle/>
                    <a:p>
                      <a:pPr algn="ctr"/>
                      <a:r>
                        <a:rPr lang="en-CA" sz="1800" dirty="0" smtClean="0">
                          <a:solidFill>
                            <a:srgbClr val="FFFF00"/>
                          </a:solidFill>
                        </a:rPr>
                        <a:t>Intelligent</a:t>
                      </a:r>
                    </a:p>
                    <a:p>
                      <a:pPr algn="ctr"/>
                      <a:r>
                        <a:rPr lang="en-CA" sz="1800" dirty="0" smtClean="0">
                          <a:solidFill>
                            <a:srgbClr val="FFFF00"/>
                          </a:solidFill>
                        </a:rPr>
                        <a:t>Grid</a:t>
                      </a:r>
                      <a:r>
                        <a:rPr lang="en-CA" sz="1800" baseline="0" dirty="0" smtClean="0">
                          <a:solidFill>
                            <a:srgbClr val="FFFF00"/>
                          </a:solidFill>
                        </a:rPr>
                        <a:t> Investments</a:t>
                      </a:r>
                      <a:endParaRPr lang="en-CA" sz="1800" dirty="0">
                        <a:solidFill>
                          <a:srgbClr val="FFFF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005FA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rPr>
                        <a:t>‘Fuel</a:t>
                      </a:r>
                      <a:r>
                        <a:rPr lang="en-US" sz="1800" baseline="0" dirty="0" smtClean="0">
                          <a:solidFill>
                            <a:srgbClr val="FFFF00"/>
                          </a:solidFill>
                        </a:rPr>
                        <a:t> to Assets’ Investments</a:t>
                      </a:r>
                      <a:endParaRPr lang="en-CA" sz="1800" dirty="0">
                        <a:solidFill>
                          <a:srgbClr val="FFFF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005FAA"/>
                    </a:solidFill>
                  </a:tcPr>
                </a:tc>
                <a:tc>
                  <a:txBody>
                    <a:bodyPr/>
                    <a:lstStyle/>
                    <a:p>
                      <a:pPr algn="ctr"/>
                      <a:endParaRPr lang="en-CA" sz="1800" baseline="0" dirty="0" smtClean="0">
                        <a:solidFill>
                          <a:srgbClr val="FFFF00"/>
                        </a:solidFill>
                      </a:endParaRPr>
                    </a:p>
                    <a:p>
                      <a:pPr algn="ctr"/>
                      <a:r>
                        <a:rPr lang="en-CA" sz="1800" baseline="0" dirty="0" smtClean="0">
                          <a:solidFill>
                            <a:srgbClr val="FFFF00"/>
                          </a:solidFill>
                        </a:rPr>
                        <a:t>Renewing </a:t>
                      </a:r>
                    </a:p>
                    <a:p>
                      <a:pPr algn="ctr"/>
                      <a:r>
                        <a:rPr lang="en-CA" sz="1800" baseline="0" dirty="0" smtClean="0">
                          <a:solidFill>
                            <a:srgbClr val="FFFF00"/>
                          </a:solidFill>
                        </a:rPr>
                        <a:t>Ageing Infrastructure</a:t>
                      </a:r>
                    </a:p>
                    <a:p>
                      <a:pPr algn="ctr"/>
                      <a:endParaRPr lang="en-CA" sz="1800" dirty="0">
                        <a:solidFill>
                          <a:srgbClr val="FFFF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005FAA"/>
                    </a:solidFill>
                  </a:tcPr>
                </a:tc>
                <a:tc>
                  <a:txBody>
                    <a:bodyPr/>
                    <a:lstStyle/>
                    <a:p>
                      <a:pPr algn="ctr"/>
                      <a:endParaRPr lang="en-US" sz="1400" kern="1000" baseline="0" dirty="0" smtClean="0">
                        <a:solidFill>
                          <a:schemeClr val="bg1"/>
                        </a:solidFill>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005FAA"/>
                    </a:solidFill>
                  </a:tcPr>
                </a:tc>
              </a:tr>
            </a:tbl>
          </a:graphicData>
        </a:graphic>
      </p:graphicFrame>
      <p:grpSp>
        <p:nvGrpSpPr>
          <p:cNvPr id="39" name="Group 38"/>
          <p:cNvGrpSpPr/>
          <p:nvPr/>
        </p:nvGrpSpPr>
        <p:grpSpPr>
          <a:xfrm>
            <a:off x="730427" y="0"/>
            <a:ext cx="7706846" cy="2895600"/>
            <a:chOff x="647161" y="1052736"/>
            <a:chExt cx="7706846" cy="2945014"/>
          </a:xfrm>
        </p:grpSpPr>
        <p:sp>
          <p:nvSpPr>
            <p:cNvPr id="40" name="Rectangle 39"/>
            <p:cNvSpPr/>
            <p:nvPr/>
          </p:nvSpPr>
          <p:spPr>
            <a:xfrm>
              <a:off x="647161" y="2131350"/>
              <a:ext cx="7706846" cy="14431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0" name="Group 59"/>
            <p:cNvGrpSpPr/>
            <p:nvPr/>
          </p:nvGrpSpPr>
          <p:grpSpPr>
            <a:xfrm>
              <a:off x="4427984" y="1052736"/>
              <a:ext cx="792089" cy="767552"/>
              <a:chOff x="4572000" y="914381"/>
              <a:chExt cx="792089" cy="805305"/>
            </a:xfrm>
            <a:solidFill>
              <a:schemeClr val="bg2">
                <a:lumMod val="40000"/>
                <a:lumOff val="60000"/>
              </a:schemeClr>
            </a:solidFill>
          </p:grpSpPr>
          <p:sp>
            <p:nvSpPr>
              <p:cNvPr id="61" name="TextBox 60"/>
              <p:cNvSpPr txBox="1"/>
              <p:nvPr/>
            </p:nvSpPr>
            <p:spPr>
              <a:xfrm>
                <a:off x="4572000" y="1166477"/>
                <a:ext cx="792089" cy="322915"/>
              </a:xfrm>
              <a:prstGeom prst="rect">
                <a:avLst/>
              </a:prstGeom>
              <a:noFill/>
              <a:ln>
                <a:noFill/>
              </a:ln>
            </p:spPr>
            <p:txBody>
              <a:bodyPr wrap="square" numCol="1" rtlCol="0">
                <a:spAutoFit/>
              </a:bodyPr>
              <a:lstStyle/>
              <a:p>
                <a:pPr lvl="0"/>
                <a:r>
                  <a:rPr lang="en-US" sz="1400" b="1" dirty="0" smtClean="0">
                    <a:solidFill>
                      <a:schemeClr val="bg1"/>
                    </a:solidFill>
                    <a:ea typeface="Times New Roman"/>
                    <a:cs typeface="Times New Roman"/>
                    <a:sym typeface="Wingdings"/>
                  </a:rPr>
                  <a:t>Drivers</a:t>
                </a:r>
              </a:p>
            </p:txBody>
          </p:sp>
          <p:cxnSp>
            <p:nvCxnSpPr>
              <p:cNvPr id="62" name="Straight Connector 61"/>
              <p:cNvCxnSpPr/>
              <p:nvPr/>
            </p:nvCxnSpPr>
            <p:spPr>
              <a:xfrm>
                <a:off x="5364089" y="914381"/>
                <a:ext cx="0" cy="805305"/>
              </a:xfrm>
              <a:prstGeom prst="line">
                <a:avLst/>
              </a:prstGeom>
              <a:grpFill/>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713985" y="2176010"/>
              <a:ext cx="7640022" cy="1398368"/>
              <a:chOff x="713985" y="2305547"/>
              <a:chExt cx="7640022" cy="1398368"/>
            </a:xfrm>
          </p:grpSpPr>
          <p:sp>
            <p:nvSpPr>
              <p:cNvPr id="48" name="TextBox 47"/>
              <p:cNvSpPr txBox="1"/>
              <p:nvPr/>
            </p:nvSpPr>
            <p:spPr>
              <a:xfrm>
                <a:off x="4448143" y="2812962"/>
                <a:ext cx="792089" cy="375635"/>
              </a:xfrm>
              <a:prstGeom prst="rect">
                <a:avLst/>
              </a:prstGeom>
              <a:noFill/>
              <a:ln>
                <a:noFill/>
              </a:ln>
            </p:spPr>
            <p:txBody>
              <a:bodyPr wrap="square" numCol="1" rtlCol="0">
                <a:spAutoFit/>
              </a:bodyPr>
              <a:lstStyle/>
              <a:p>
                <a:pPr lvl="0"/>
                <a:r>
                  <a:rPr lang="en-US" b="1" dirty="0" smtClean="0">
                    <a:ea typeface="Times New Roman"/>
                    <a:cs typeface="Times New Roman"/>
                    <a:sym typeface="Wingdings"/>
                  </a:rPr>
                  <a:t>Focus</a:t>
                </a:r>
              </a:p>
            </p:txBody>
          </p:sp>
          <p:grpSp>
            <p:nvGrpSpPr>
              <p:cNvPr id="49" name="Group 48"/>
              <p:cNvGrpSpPr/>
              <p:nvPr/>
            </p:nvGrpSpPr>
            <p:grpSpPr>
              <a:xfrm>
                <a:off x="713985" y="2305547"/>
                <a:ext cx="7640022" cy="1398368"/>
                <a:chOff x="713985" y="2305547"/>
                <a:chExt cx="7640022" cy="1398368"/>
              </a:xfrm>
            </p:grpSpPr>
            <p:grpSp>
              <p:nvGrpSpPr>
                <p:cNvPr id="50" name="Group 49"/>
                <p:cNvGrpSpPr/>
                <p:nvPr/>
              </p:nvGrpSpPr>
              <p:grpSpPr>
                <a:xfrm>
                  <a:off x="713985" y="2305547"/>
                  <a:ext cx="7640022" cy="1398368"/>
                  <a:chOff x="713985" y="2305547"/>
                  <a:chExt cx="7640022" cy="1398368"/>
                </a:xfrm>
              </p:grpSpPr>
              <p:grpSp>
                <p:nvGrpSpPr>
                  <p:cNvPr id="52" name="Group 51"/>
                  <p:cNvGrpSpPr/>
                  <p:nvPr/>
                </p:nvGrpSpPr>
                <p:grpSpPr>
                  <a:xfrm>
                    <a:off x="713985" y="2305547"/>
                    <a:ext cx="3713999" cy="1398368"/>
                    <a:chOff x="713985" y="2305547"/>
                    <a:chExt cx="3713999" cy="1398368"/>
                  </a:xfrm>
                </p:grpSpPr>
                <p:sp>
                  <p:nvSpPr>
                    <p:cNvPr id="54" name="TextBox 53"/>
                    <p:cNvSpPr txBox="1"/>
                    <p:nvPr/>
                  </p:nvSpPr>
                  <p:spPr>
                    <a:xfrm>
                      <a:off x="713985" y="2305547"/>
                      <a:ext cx="3614854" cy="892552"/>
                    </a:xfrm>
                    <a:prstGeom prst="rect">
                      <a:avLst/>
                    </a:prstGeom>
                    <a:noFill/>
                  </p:spPr>
                  <p:txBody>
                    <a:bodyPr wrap="square" rtlCol="0">
                      <a:spAutoFit/>
                    </a:bodyPr>
                    <a:lstStyle/>
                    <a:p>
                      <a:r>
                        <a:rPr lang="en-US" sz="2400" b="1" dirty="0" smtClean="0">
                          <a:latin typeface="+mj-lt"/>
                        </a:rPr>
                        <a:t>The Emera Strategy </a:t>
                      </a:r>
                      <a:br>
                        <a:rPr lang="en-US" sz="2400" b="1" dirty="0" smtClean="0">
                          <a:latin typeface="+mj-lt"/>
                        </a:rPr>
                      </a:br>
                      <a:endParaRPr lang="en-CA" sz="2800" dirty="0">
                        <a:latin typeface="+mj-lt"/>
                      </a:endParaRPr>
                    </a:p>
                  </p:txBody>
                </p:sp>
                <p:sp>
                  <p:nvSpPr>
                    <p:cNvPr id="55" name="TextBox 54"/>
                    <p:cNvSpPr txBox="1"/>
                    <p:nvPr/>
                  </p:nvSpPr>
                  <p:spPr>
                    <a:xfrm>
                      <a:off x="713985" y="2670920"/>
                      <a:ext cx="3713999" cy="1032995"/>
                    </a:xfrm>
                    <a:prstGeom prst="rect">
                      <a:avLst/>
                    </a:prstGeom>
                    <a:noFill/>
                    <a:ln>
                      <a:noFill/>
                    </a:ln>
                  </p:spPr>
                  <p:txBody>
                    <a:bodyPr wrap="square" rtlCol="0">
                      <a:spAutoFit/>
                    </a:bodyPr>
                    <a:lstStyle/>
                    <a:p>
                      <a:pPr marR="0">
                        <a:spcBef>
                          <a:spcPts val="0"/>
                        </a:spcBef>
                        <a:spcAft>
                          <a:spcPts val="1000"/>
                        </a:spcAft>
                      </a:pPr>
                      <a:r>
                        <a:rPr lang="en-US" sz="1500" dirty="0" smtClean="0">
                          <a:latin typeface="+mj-lt"/>
                          <a:ea typeface="Times New Roman"/>
                          <a:cs typeface="Times New Roman"/>
                        </a:rPr>
                        <a:t>Leverage the unique linkages and adjacencies of Emera’s assets, capabilities &amp; relationships to create growth and development opportunities.</a:t>
                      </a:r>
                      <a:endParaRPr lang="en-US" sz="1500" dirty="0">
                        <a:latin typeface="+mj-lt"/>
                        <a:ea typeface="Times New Roman"/>
                        <a:cs typeface="Times New Roman"/>
                      </a:endParaRPr>
                    </a:p>
                  </p:txBody>
                </p:sp>
              </p:grpSp>
              <p:sp>
                <p:nvSpPr>
                  <p:cNvPr id="53" name="TextBox 52"/>
                  <p:cNvSpPr txBox="1"/>
                  <p:nvPr/>
                </p:nvSpPr>
                <p:spPr>
                  <a:xfrm>
                    <a:off x="5377038" y="2476682"/>
                    <a:ext cx="2976969" cy="1101862"/>
                  </a:xfrm>
                  <a:prstGeom prst="rect">
                    <a:avLst/>
                  </a:prstGeom>
                  <a:noFill/>
                  <a:ln>
                    <a:noFill/>
                  </a:ln>
                </p:spPr>
                <p:txBody>
                  <a:bodyPr wrap="square" numCol="1" rtlCol="0">
                    <a:spAutoFit/>
                  </a:bodyPr>
                  <a:lstStyle/>
                  <a:p>
                    <a:pPr marR="0">
                      <a:lnSpc>
                        <a:spcPct val="115000"/>
                      </a:lnSpc>
                      <a:spcBef>
                        <a:spcPts val="0"/>
                      </a:spcBef>
                      <a:spcAft>
                        <a:spcPts val="1000"/>
                      </a:spcAft>
                    </a:pPr>
                    <a:r>
                      <a:rPr lang="en-US" sz="1400" dirty="0">
                        <a:ea typeface="Times New Roman"/>
                        <a:cs typeface="Times New Roman"/>
                        <a:sym typeface="Wingdings"/>
                      </a:rPr>
                      <a:t> </a:t>
                    </a:r>
                    <a:r>
                      <a:rPr lang="en-US" sz="1400" dirty="0" smtClean="0">
                        <a:ea typeface="Times New Roman"/>
                        <a:cs typeface="Times New Roman"/>
                      </a:rPr>
                      <a:t>Renewables</a:t>
                    </a:r>
                    <a:r>
                      <a:rPr lang="en-US" sz="1400" dirty="0">
                        <a:ea typeface="Times New Roman"/>
                        <a:cs typeface="Times New Roman"/>
                      </a:rPr>
                      <a:t/>
                    </a:r>
                    <a:br>
                      <a:rPr lang="en-US" sz="1400" dirty="0">
                        <a:ea typeface="Times New Roman"/>
                        <a:cs typeface="Times New Roman"/>
                      </a:rPr>
                    </a:br>
                    <a:r>
                      <a:rPr lang="en-US" sz="1400" dirty="0">
                        <a:ea typeface="Times New Roman"/>
                        <a:cs typeface="Times New Roman"/>
                        <a:sym typeface="Wingdings"/>
                      </a:rPr>
                      <a:t> T</a:t>
                    </a:r>
                    <a:r>
                      <a:rPr lang="en-US" sz="1400" dirty="0" smtClean="0">
                        <a:ea typeface="Times New Roman"/>
                        <a:cs typeface="Times New Roman"/>
                      </a:rPr>
                      <a:t>ransmission (renewables </a:t>
                    </a:r>
                    <a:r>
                      <a:rPr lang="en-US" sz="1400" dirty="0">
                        <a:ea typeface="Times New Roman"/>
                        <a:cs typeface="Times New Roman"/>
                      </a:rPr>
                      <a:t>to market)</a:t>
                    </a:r>
                    <a:br>
                      <a:rPr lang="en-US" sz="1400" dirty="0">
                        <a:ea typeface="Times New Roman"/>
                        <a:cs typeface="Times New Roman"/>
                      </a:rPr>
                    </a:br>
                    <a:r>
                      <a:rPr lang="en-US" sz="1400" dirty="0">
                        <a:ea typeface="Times New Roman"/>
                        <a:cs typeface="Times New Roman"/>
                        <a:sym typeface="Wingdings"/>
                      </a:rPr>
                      <a:t> </a:t>
                    </a:r>
                    <a:r>
                      <a:rPr lang="en-US" sz="1400" dirty="0" smtClean="0">
                        <a:ea typeface="Times New Roman"/>
                        <a:cs typeface="Times New Roman"/>
                      </a:rPr>
                      <a:t>Gas Generation </a:t>
                    </a:r>
                    <a:r>
                      <a:rPr lang="en-US" sz="1400" dirty="0">
                        <a:ea typeface="Times New Roman"/>
                        <a:cs typeface="Times New Roman"/>
                      </a:rPr>
                      <a:t>and </a:t>
                    </a:r>
                    <a:r>
                      <a:rPr lang="en-US" sz="1400" dirty="0" smtClean="0">
                        <a:ea typeface="Times New Roman"/>
                        <a:cs typeface="Times New Roman"/>
                      </a:rPr>
                      <a:t>Transportation</a:t>
                    </a:r>
                    <a:r>
                      <a:rPr lang="en-US" sz="1400" dirty="0">
                        <a:ea typeface="Times New Roman"/>
                        <a:cs typeface="Times New Roman"/>
                      </a:rPr>
                      <a:t/>
                    </a:r>
                    <a:br>
                      <a:rPr lang="en-US" sz="1400" dirty="0">
                        <a:ea typeface="Times New Roman"/>
                        <a:cs typeface="Times New Roman"/>
                      </a:rPr>
                    </a:br>
                    <a:r>
                      <a:rPr lang="en-US" sz="1400" dirty="0">
                        <a:ea typeface="Times New Roman"/>
                        <a:cs typeface="Times New Roman"/>
                        <a:sym typeface="Wingdings"/>
                      </a:rPr>
                      <a:t> U</a:t>
                    </a:r>
                    <a:r>
                      <a:rPr lang="en-US" sz="1400" dirty="0" smtClean="0">
                        <a:ea typeface="Times New Roman"/>
                        <a:cs typeface="Times New Roman"/>
                      </a:rPr>
                      <a:t>tilities</a:t>
                    </a:r>
                    <a:endParaRPr lang="en-US" sz="1400" dirty="0">
                      <a:ea typeface="Times New Roman"/>
                      <a:cs typeface="Times New Roman"/>
                    </a:endParaRPr>
                  </a:p>
                </p:txBody>
              </p:sp>
            </p:grpSp>
            <p:cxnSp>
              <p:nvCxnSpPr>
                <p:cNvPr id="51" name="Straight Connector 50"/>
                <p:cNvCxnSpPr/>
                <p:nvPr/>
              </p:nvCxnSpPr>
              <p:spPr>
                <a:xfrm>
                  <a:off x="5299914" y="2476683"/>
                  <a:ext cx="0" cy="104008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Down Arrow 46"/>
            <p:cNvSpPr/>
            <p:nvPr/>
          </p:nvSpPr>
          <p:spPr>
            <a:xfrm>
              <a:off x="3771406" y="3450708"/>
              <a:ext cx="1489517" cy="547042"/>
            </a:xfrm>
            <a:prstGeom prst="downArrow">
              <a:avLst>
                <a:gd name="adj1" fmla="val 50000"/>
                <a:gd name="adj2" fmla="val 612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63" name="Straight Connector 62"/>
          <p:cNvCxnSpPr/>
          <p:nvPr/>
        </p:nvCxnSpPr>
        <p:spPr>
          <a:xfrm>
            <a:off x="1691680" y="5229200"/>
            <a:ext cx="0" cy="81336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771800" y="5207928"/>
            <a:ext cx="0" cy="81336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923928" y="5229200"/>
            <a:ext cx="0" cy="81336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004048" y="5229200"/>
            <a:ext cx="0" cy="81336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156176" y="5229200"/>
            <a:ext cx="0" cy="81336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164288" y="5229200"/>
            <a:ext cx="0" cy="81336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4" name="Title 2"/>
          <p:cNvSpPr>
            <a:spLocks noGrp="1"/>
          </p:cNvSpPr>
          <p:nvPr>
            <p:ph type="title"/>
          </p:nvPr>
        </p:nvSpPr>
        <p:spPr>
          <a:xfrm>
            <a:off x="755576" y="152400"/>
            <a:ext cx="7931224" cy="872952"/>
          </a:xfrm>
        </p:spPr>
        <p:txBody>
          <a:bodyPr>
            <a:normAutofit/>
          </a:bodyPr>
          <a:lstStyle/>
          <a:p>
            <a:r>
              <a:rPr lang="en-CA" sz="3600" dirty="0" smtClean="0"/>
              <a:t>Emera Caribbean Strategy</a:t>
            </a:r>
            <a:endParaRPr lang="en-US" sz="3600" dirty="0"/>
          </a:p>
        </p:txBody>
      </p:sp>
      <p:sp>
        <p:nvSpPr>
          <p:cNvPr id="28" name="Down Arrow 27"/>
          <p:cNvSpPr/>
          <p:nvPr/>
        </p:nvSpPr>
        <p:spPr>
          <a:xfrm>
            <a:off x="730427" y="5347222"/>
            <a:ext cx="7706846" cy="659472"/>
          </a:xfrm>
          <a:prstGeom prst="downArrow">
            <a:avLst>
              <a:gd name="adj1" fmla="val 100000"/>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spcBef>
                <a:spcPts val="0"/>
              </a:spcBef>
              <a:spcAft>
                <a:spcPts val="1000"/>
              </a:spcAft>
            </a:pPr>
            <a:r>
              <a:rPr lang="en-US" sz="2400" b="1" dirty="0" smtClean="0">
                <a:solidFill>
                  <a:schemeClr val="tx2">
                    <a:lumMod val="40000"/>
                    <a:lumOff val="60000"/>
                  </a:schemeClr>
                </a:solidFill>
                <a:ea typeface="Times New Roman"/>
                <a:cs typeface="Times New Roman"/>
              </a:rPr>
              <a:t> </a:t>
            </a:r>
            <a:r>
              <a:rPr lang="en-US" sz="2400" b="1" dirty="0" smtClean="0">
                <a:solidFill>
                  <a:srgbClr val="ECF10F"/>
                </a:solidFill>
                <a:ea typeface="Times New Roman"/>
                <a:cs typeface="Times New Roman"/>
              </a:rPr>
              <a:t>The Enabler:  Operational and Service Excellence</a:t>
            </a:r>
            <a:endParaRPr lang="en-US" sz="2400" b="1" dirty="0">
              <a:solidFill>
                <a:srgbClr val="ECF10F"/>
              </a:solidFill>
              <a:ea typeface="Times New Roman"/>
              <a:cs typeface="Times New Roman"/>
            </a:endParaRPr>
          </a:p>
        </p:txBody>
      </p:sp>
      <p:sp>
        <p:nvSpPr>
          <p:cNvPr id="31" name="Down Arrow 30"/>
          <p:cNvSpPr/>
          <p:nvPr/>
        </p:nvSpPr>
        <p:spPr>
          <a:xfrm rot="10800000">
            <a:off x="3833976" y="4953000"/>
            <a:ext cx="1489517" cy="509058"/>
          </a:xfrm>
          <a:prstGeom prst="downArrow">
            <a:avLst>
              <a:gd name="adj1" fmla="val 50000"/>
              <a:gd name="adj2" fmla="val 612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2" name="TextBox 1"/>
          <p:cNvSpPr txBox="1"/>
          <p:nvPr/>
        </p:nvSpPr>
        <p:spPr>
          <a:xfrm>
            <a:off x="3833975" y="3455432"/>
            <a:ext cx="3107663" cy="369332"/>
          </a:xfrm>
          <a:prstGeom prst="rect">
            <a:avLst/>
          </a:prstGeom>
          <a:noFill/>
        </p:spPr>
        <p:txBody>
          <a:bodyPr wrap="square" rtlCol="0">
            <a:spAutoFit/>
          </a:bodyPr>
          <a:lstStyle/>
          <a:p>
            <a:pPr algn="ctr"/>
            <a:r>
              <a:rPr lang="en-CA" dirty="0" smtClean="0">
                <a:solidFill>
                  <a:schemeClr val="bg1"/>
                </a:solidFill>
              </a:rPr>
              <a:t>Sustainable Energy Solutions</a:t>
            </a:r>
            <a:endParaRPr lang="en-US" dirty="0">
              <a:solidFill>
                <a:schemeClr val="bg1"/>
              </a:solidFill>
            </a:endParaRPr>
          </a:p>
        </p:txBody>
      </p:sp>
      <p:cxnSp>
        <p:nvCxnSpPr>
          <p:cNvPr id="4" name="Elbow Connector 3"/>
          <p:cNvCxnSpPr/>
          <p:nvPr/>
        </p:nvCxnSpPr>
        <p:spPr>
          <a:xfrm rot="5400000">
            <a:off x="2905713" y="3706185"/>
            <a:ext cx="1084302" cy="952129"/>
          </a:xfrm>
          <a:prstGeom prst="bentConnector3">
            <a:avLst>
              <a:gd name="adj1" fmla="val 807"/>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2" idx="3"/>
          </p:cNvCxnSpPr>
          <p:nvPr/>
        </p:nvCxnSpPr>
        <p:spPr>
          <a:xfrm>
            <a:off x="6941638" y="3640098"/>
            <a:ext cx="754562" cy="1084302"/>
          </a:xfrm>
          <a:prstGeom prst="bentConnector2">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677199"/>
      </p:ext>
    </p:extLst>
  </p:cSld>
  <p:clrMapOvr>
    <a:masterClrMapping/>
  </p:clrMapOvr>
  <mc:AlternateContent xmlns:mc="http://schemas.openxmlformats.org/markup-compatibility/2006" xmlns:p14="http://schemas.microsoft.com/office/powerpoint/2010/main">
    <mc:Choice Requires="p14">
      <p:transition spd="slow" p14:dur="525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609600"/>
            <a:ext cx="352149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2"/>
          <p:cNvSpPr txBox="1">
            <a:spLocks/>
          </p:cNvSpPr>
          <p:nvPr/>
        </p:nvSpPr>
        <p:spPr bwMode="auto">
          <a:xfrm>
            <a:off x="838200" y="762000"/>
            <a:ext cx="472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2500" lnSpcReduction="20000"/>
          </a:bodyPr>
          <a:lstStyle>
            <a:lvl1pPr algn="l" rtl="0" eaLnBrk="0" fontAlgn="base" hangingPunct="0">
              <a:spcBef>
                <a:spcPct val="0"/>
              </a:spcBef>
              <a:spcAft>
                <a:spcPct val="0"/>
              </a:spcAft>
              <a:defRPr lang="en-US" sz="3200" kern="1200">
                <a:solidFill>
                  <a:srgbClr val="005FAA"/>
                </a:solidFill>
                <a:latin typeface="Corbel" pitchFamily="34" charset="0"/>
                <a:ea typeface="ＭＳ Ｐゴシック" pitchFamily="-109" charset="-128"/>
                <a:cs typeface="+mj-cs"/>
              </a:defRPr>
            </a:lvl1pPr>
            <a:lvl2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2pPr>
            <a:lvl3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3pPr>
            <a:lvl4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4pPr>
            <a:lvl5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5pPr>
            <a:lvl6pPr marL="457200" algn="l" rtl="0" fontAlgn="base">
              <a:spcBef>
                <a:spcPct val="0"/>
              </a:spcBef>
              <a:spcAft>
                <a:spcPct val="0"/>
              </a:spcAft>
              <a:defRPr sz="4000">
                <a:solidFill>
                  <a:srgbClr val="005FAA"/>
                </a:solidFill>
                <a:latin typeface="Corbel" pitchFamily="-109" charset="0"/>
              </a:defRPr>
            </a:lvl6pPr>
            <a:lvl7pPr marL="914400" algn="l" rtl="0" fontAlgn="base">
              <a:spcBef>
                <a:spcPct val="0"/>
              </a:spcBef>
              <a:spcAft>
                <a:spcPct val="0"/>
              </a:spcAft>
              <a:defRPr sz="4000">
                <a:solidFill>
                  <a:srgbClr val="005FAA"/>
                </a:solidFill>
                <a:latin typeface="Corbel" pitchFamily="-109" charset="0"/>
              </a:defRPr>
            </a:lvl7pPr>
            <a:lvl8pPr marL="1371600" algn="l" rtl="0" fontAlgn="base">
              <a:spcBef>
                <a:spcPct val="0"/>
              </a:spcBef>
              <a:spcAft>
                <a:spcPct val="0"/>
              </a:spcAft>
              <a:defRPr sz="4000">
                <a:solidFill>
                  <a:srgbClr val="005FAA"/>
                </a:solidFill>
                <a:latin typeface="Corbel" pitchFamily="-109" charset="0"/>
              </a:defRPr>
            </a:lvl8pPr>
            <a:lvl9pPr marL="1828800" algn="l" rtl="0" fontAlgn="base">
              <a:spcBef>
                <a:spcPct val="0"/>
              </a:spcBef>
              <a:spcAft>
                <a:spcPct val="0"/>
              </a:spcAft>
              <a:defRPr sz="4000">
                <a:solidFill>
                  <a:srgbClr val="005FAA"/>
                </a:solidFill>
                <a:latin typeface="Corbel" pitchFamily="-109" charset="0"/>
              </a:defRPr>
            </a:lvl9pPr>
          </a:lstStyle>
          <a:p>
            <a:pPr>
              <a:defRPr/>
            </a:pPr>
            <a:r>
              <a:rPr b="1" dirty="0" smtClean="0">
                <a:ea typeface="ＭＳ Ｐゴシック" pitchFamily="34" charset="-128"/>
              </a:rPr>
              <a:t>Clean Energy Enablers</a:t>
            </a:r>
          </a:p>
          <a:p>
            <a:pPr>
              <a:defRPr/>
            </a:pPr>
            <a:endParaRPr lang="en-CA" sz="1400" b="1" dirty="0">
              <a:ea typeface="ＭＳ Ｐゴシック" pitchFamily="34" charset="-128"/>
            </a:endParaRPr>
          </a:p>
          <a:p>
            <a:pPr>
              <a:defRPr/>
            </a:pPr>
            <a:r>
              <a:rPr lang="en-CA" sz="2000" b="1" dirty="0" smtClean="0">
                <a:latin typeface="Calibri" panose="020F0502020204030204" pitchFamily="34" charset="0"/>
                <a:ea typeface="ＭＳ Ｐゴシック" pitchFamily="34" charset="-128"/>
              </a:rPr>
              <a:t>Government</a:t>
            </a:r>
          </a:p>
          <a:p>
            <a:pPr>
              <a:defRPr/>
            </a:pPr>
            <a:r>
              <a:rPr lang="en-CA" sz="2000" dirty="0" smtClean="0">
                <a:latin typeface="Calibri" panose="020F0502020204030204" pitchFamily="34" charset="0"/>
                <a:ea typeface="ＭＳ Ｐゴシック" pitchFamily="34" charset="-128"/>
              </a:rPr>
              <a:t>Sustainable Energy Framework</a:t>
            </a:r>
          </a:p>
          <a:p>
            <a:pPr>
              <a:defRPr/>
            </a:pPr>
            <a:r>
              <a:rPr lang="en-CA" sz="2000" dirty="0" smtClean="0">
                <a:latin typeface="Calibri" panose="020F0502020204030204" pitchFamily="34" charset="0"/>
                <a:ea typeface="ＭＳ Ｐゴシック" pitchFamily="34" charset="-128"/>
              </a:rPr>
              <a:t>National Sustainable Energy policy (draft)</a:t>
            </a:r>
          </a:p>
          <a:p>
            <a:pPr>
              <a:defRPr/>
            </a:pPr>
            <a:r>
              <a:rPr lang="en-CA" sz="2000" dirty="0" smtClean="0">
                <a:latin typeface="Calibri" panose="020F0502020204030204" pitchFamily="34" charset="0"/>
                <a:ea typeface="ＭＳ Ｐゴシック" pitchFamily="34" charset="-128"/>
              </a:rPr>
              <a:t>Energy SMART Fund</a:t>
            </a:r>
          </a:p>
          <a:p>
            <a:pPr>
              <a:defRPr/>
            </a:pPr>
            <a:r>
              <a:rPr lang="en-CA" sz="2000" dirty="0" smtClean="0">
                <a:latin typeface="Calibri" panose="020F0502020204030204" pitchFamily="34" charset="0"/>
                <a:ea typeface="ＭＳ Ｐゴシック" pitchFamily="34" charset="-128"/>
              </a:rPr>
              <a:t>Tax Incentives</a:t>
            </a:r>
          </a:p>
          <a:p>
            <a:pPr>
              <a:defRPr/>
            </a:pPr>
            <a:r>
              <a:rPr lang="en-CA" sz="2000" dirty="0" smtClean="0">
                <a:latin typeface="Calibri" panose="020F0502020204030204" pitchFamily="34" charset="0"/>
                <a:ea typeface="ＭＳ Ｐゴシック" pitchFamily="34" charset="-128"/>
              </a:rPr>
              <a:t>Solar Water Heater Successes</a:t>
            </a:r>
          </a:p>
          <a:p>
            <a:pPr>
              <a:defRPr/>
            </a:pPr>
            <a:r>
              <a:rPr lang="en-CA" sz="2000" dirty="0" smtClean="0">
                <a:solidFill>
                  <a:srgbClr val="FF0000"/>
                </a:solidFill>
                <a:latin typeface="Calibri" panose="020F0502020204030204" pitchFamily="34" charset="0"/>
                <a:ea typeface="ＭＳ Ｐゴシック" pitchFamily="34" charset="-128"/>
              </a:rPr>
              <a:t>New</a:t>
            </a:r>
            <a:r>
              <a:rPr lang="en-CA" sz="2000" dirty="0" smtClean="0">
                <a:latin typeface="Calibri" panose="020F0502020204030204" pitchFamily="34" charset="0"/>
                <a:ea typeface="ＭＳ Ｐゴシック" pitchFamily="34" charset="-128"/>
              </a:rPr>
              <a:t> Electric Light and Power Act &amp; Regulations</a:t>
            </a:r>
          </a:p>
          <a:p>
            <a:pPr>
              <a:defRPr/>
            </a:pPr>
            <a:endParaRPr lang="en-CA" sz="700" b="1" dirty="0" smtClean="0">
              <a:latin typeface="Calibri" panose="020F0502020204030204" pitchFamily="34" charset="0"/>
              <a:ea typeface="ＭＳ Ｐゴシック" pitchFamily="34" charset="-128"/>
            </a:endParaRPr>
          </a:p>
          <a:p>
            <a:pPr>
              <a:defRPr/>
            </a:pPr>
            <a:endParaRPr lang="en-CA" sz="1400" b="1" dirty="0" smtClean="0">
              <a:latin typeface="Calibri" panose="020F0502020204030204" pitchFamily="34" charset="0"/>
              <a:ea typeface="ＭＳ Ｐゴシック" pitchFamily="34" charset="-128"/>
            </a:endParaRPr>
          </a:p>
          <a:p>
            <a:pPr>
              <a:defRPr/>
            </a:pPr>
            <a:r>
              <a:rPr lang="en-CA" sz="2000" b="1" dirty="0" smtClean="0">
                <a:latin typeface="Calibri" panose="020F0502020204030204" pitchFamily="34" charset="0"/>
                <a:ea typeface="ＭＳ Ｐゴシック" pitchFamily="34" charset="-128"/>
              </a:rPr>
              <a:t>Utility</a:t>
            </a:r>
            <a:endParaRPr lang="en-CA" sz="2000" b="1" dirty="0">
              <a:latin typeface="Calibri" panose="020F0502020204030204" pitchFamily="34" charset="0"/>
              <a:ea typeface="ＭＳ Ｐゴシック" pitchFamily="34" charset="-128"/>
            </a:endParaRPr>
          </a:p>
          <a:p>
            <a:pPr>
              <a:defRPr/>
            </a:pPr>
            <a:r>
              <a:rPr lang="en-CA" sz="2000" dirty="0" smtClean="0">
                <a:latin typeface="Calibri" panose="020F0502020204030204" pitchFamily="34" charset="0"/>
                <a:ea typeface="ＭＳ Ｐゴシック" pitchFamily="34" charset="-128"/>
              </a:rPr>
              <a:t>Emera corporate strategy</a:t>
            </a:r>
          </a:p>
          <a:p>
            <a:pPr>
              <a:defRPr/>
            </a:pPr>
            <a:r>
              <a:rPr lang="en-CA" sz="2000" dirty="0" smtClean="0">
                <a:latin typeface="Calibri" panose="020F0502020204030204" pitchFamily="34" charset="0"/>
                <a:ea typeface="ＭＳ Ｐゴシック" pitchFamily="34" charset="-128"/>
              </a:rPr>
              <a:t>BLPC Renewable Energy Rider (RER)</a:t>
            </a:r>
          </a:p>
          <a:p>
            <a:pPr>
              <a:defRPr/>
            </a:pPr>
            <a:r>
              <a:rPr lang="en-CA" sz="2000" dirty="0" smtClean="0">
                <a:latin typeface="Calibri" panose="020F0502020204030204" pitchFamily="34" charset="0"/>
                <a:ea typeface="ＭＳ Ｐゴシック" pitchFamily="34" charset="-128"/>
              </a:rPr>
              <a:t>BLPC Intermittent Renewables Penetration Study </a:t>
            </a:r>
          </a:p>
          <a:p>
            <a:pPr>
              <a:defRPr/>
            </a:pPr>
            <a:r>
              <a:rPr lang="en-CA" sz="2000" dirty="0" smtClean="0">
                <a:latin typeface="Calibri" panose="020F0502020204030204" pitchFamily="34" charset="0"/>
                <a:ea typeface="ＭＳ Ｐゴシック" pitchFamily="34" charset="-128"/>
              </a:rPr>
              <a:t>BLPC Demand Side Management study (DNV GL)</a:t>
            </a:r>
          </a:p>
          <a:p>
            <a:pPr>
              <a:defRPr/>
            </a:pPr>
            <a:r>
              <a:rPr lang="en-CA" sz="2000" dirty="0" smtClean="0">
                <a:latin typeface="Calibri" panose="020F0502020204030204" pitchFamily="34" charset="0"/>
                <a:ea typeface="ＭＳ Ｐゴシック" pitchFamily="34" charset="-128"/>
              </a:rPr>
              <a:t>St. Lucy Energy Gateway (Solar/Wind/Storage)</a:t>
            </a:r>
          </a:p>
          <a:p>
            <a:pPr>
              <a:defRPr/>
            </a:pPr>
            <a:endParaRPr lang="en-CA" sz="700" dirty="0" smtClean="0">
              <a:latin typeface="Calibri" panose="020F0502020204030204" pitchFamily="34" charset="0"/>
              <a:ea typeface="ＭＳ Ｐゴシック" pitchFamily="34" charset="-128"/>
            </a:endParaRPr>
          </a:p>
          <a:p>
            <a:pPr>
              <a:defRPr/>
            </a:pPr>
            <a:endParaRPr lang="en-CA" sz="1200" dirty="0" smtClean="0">
              <a:latin typeface="Calibri" panose="020F0502020204030204" pitchFamily="34" charset="0"/>
              <a:ea typeface="ＭＳ Ｐゴシック" pitchFamily="34" charset="-128"/>
            </a:endParaRPr>
          </a:p>
          <a:p>
            <a:pPr>
              <a:defRPr/>
            </a:pPr>
            <a:r>
              <a:rPr lang="en-CA" sz="2000" b="1" dirty="0" smtClean="0">
                <a:latin typeface="Calibri" panose="020F0502020204030204" pitchFamily="34" charset="0"/>
                <a:ea typeface="ＭＳ Ｐゴシック" pitchFamily="34" charset="-128"/>
              </a:rPr>
              <a:t>Environment</a:t>
            </a:r>
            <a:endParaRPr lang="en-CA" sz="2000" b="1" dirty="0">
              <a:latin typeface="Calibri" panose="020F0502020204030204" pitchFamily="34" charset="0"/>
              <a:ea typeface="ＭＳ Ｐゴシック" pitchFamily="34" charset="-128"/>
            </a:endParaRPr>
          </a:p>
          <a:p>
            <a:pPr>
              <a:defRPr/>
            </a:pPr>
            <a:r>
              <a:rPr lang="en-CA" sz="2000" dirty="0" smtClean="0">
                <a:latin typeface="Calibri" panose="020F0502020204030204" pitchFamily="34" charset="0"/>
                <a:ea typeface="ＭＳ Ｐゴシック" pitchFamily="34" charset="-128"/>
              </a:rPr>
              <a:t>Volatile hydrocarbon </a:t>
            </a:r>
            <a:r>
              <a:rPr lang="en-CA" sz="2000" dirty="0">
                <a:latin typeface="Calibri" panose="020F0502020204030204" pitchFamily="34" charset="0"/>
                <a:ea typeface="ＭＳ Ｐゴシック" pitchFamily="34" charset="-128"/>
              </a:rPr>
              <a:t>f</a:t>
            </a:r>
            <a:r>
              <a:rPr lang="en-CA" sz="2000" dirty="0" smtClean="0">
                <a:latin typeface="Calibri" panose="020F0502020204030204" pitchFamily="34" charset="0"/>
                <a:ea typeface="ＭＳ Ｐゴシック" pitchFamily="34" charset="-128"/>
              </a:rPr>
              <a:t>uel </a:t>
            </a:r>
            <a:r>
              <a:rPr lang="en-CA" sz="2000" dirty="0">
                <a:latin typeface="Calibri" panose="020F0502020204030204" pitchFamily="34" charset="0"/>
                <a:ea typeface="ＭＳ Ｐゴシック" pitchFamily="34" charset="-128"/>
              </a:rPr>
              <a:t>p</a:t>
            </a:r>
            <a:r>
              <a:rPr lang="en-CA" sz="2000" dirty="0" smtClean="0">
                <a:latin typeface="Calibri" panose="020F0502020204030204" pitchFamily="34" charset="0"/>
                <a:ea typeface="ＭＳ Ｐゴシック" pitchFamily="34" charset="-128"/>
              </a:rPr>
              <a:t>rices</a:t>
            </a:r>
            <a:endParaRPr lang="en-CA" sz="2000" dirty="0">
              <a:latin typeface="Calibri" panose="020F0502020204030204" pitchFamily="34" charset="0"/>
              <a:ea typeface="ＭＳ Ｐゴシック" pitchFamily="34" charset="-128"/>
            </a:endParaRPr>
          </a:p>
          <a:p>
            <a:pPr>
              <a:defRPr/>
            </a:pPr>
            <a:r>
              <a:rPr lang="en-CA" sz="2000" dirty="0" smtClean="0">
                <a:latin typeface="Calibri" panose="020F0502020204030204" pitchFamily="34" charset="0"/>
                <a:ea typeface="ＭＳ Ｐゴシック" pitchFamily="34" charset="-128"/>
              </a:rPr>
              <a:t>No economic </a:t>
            </a:r>
            <a:r>
              <a:rPr lang="en-CA" sz="2000" dirty="0">
                <a:latin typeface="Calibri" panose="020F0502020204030204" pitchFamily="34" charset="0"/>
                <a:ea typeface="ＭＳ Ｐゴシック" pitchFamily="34" charset="-128"/>
              </a:rPr>
              <a:t>n</a:t>
            </a:r>
            <a:r>
              <a:rPr lang="en-CA" sz="2000" dirty="0" smtClean="0">
                <a:latin typeface="Calibri" panose="020F0502020204030204" pitchFamily="34" charset="0"/>
                <a:ea typeface="ＭＳ Ｐゴシック" pitchFamily="34" charset="-128"/>
              </a:rPr>
              <a:t>atural gas in low volumes</a:t>
            </a:r>
          </a:p>
          <a:p>
            <a:pPr>
              <a:defRPr/>
            </a:pPr>
            <a:r>
              <a:rPr lang="en-CA" sz="2000" dirty="0">
                <a:latin typeface="Calibri" panose="020F0502020204030204" pitchFamily="34" charset="0"/>
                <a:ea typeface="ＭＳ Ｐゴシック" pitchFamily="34" charset="-128"/>
              </a:rPr>
              <a:t>Funding Agency </a:t>
            </a:r>
            <a:r>
              <a:rPr lang="en-CA" sz="2000" dirty="0" smtClean="0">
                <a:latin typeface="Calibri" panose="020F0502020204030204" pitchFamily="34" charset="0"/>
                <a:ea typeface="ＭＳ Ｐゴシック" pitchFamily="34" charset="-128"/>
              </a:rPr>
              <a:t>desire</a:t>
            </a:r>
          </a:p>
          <a:p>
            <a:pPr>
              <a:defRPr/>
            </a:pPr>
            <a:r>
              <a:rPr lang="en-CA" sz="2000" dirty="0" smtClean="0">
                <a:latin typeface="Calibri" panose="020F0502020204030204" pitchFamily="34" charset="0"/>
                <a:ea typeface="ＭＳ Ｐゴシック" pitchFamily="34" charset="-128"/>
              </a:rPr>
              <a:t>Customer and Stakeholder desire</a:t>
            </a:r>
          </a:p>
          <a:p>
            <a:pPr>
              <a:defRPr/>
            </a:pPr>
            <a:r>
              <a:rPr lang="en-CA" sz="2000" dirty="0" smtClean="0">
                <a:latin typeface="Calibri" panose="020F0502020204030204" pitchFamily="34" charset="0"/>
                <a:ea typeface="ＭＳ Ｐゴシック" pitchFamily="34" charset="-128"/>
              </a:rPr>
              <a:t>Significantly lower </a:t>
            </a:r>
            <a:r>
              <a:rPr lang="en-CA" sz="2000" dirty="0">
                <a:latin typeface="Calibri" panose="020F0502020204030204" pitchFamily="34" charset="0"/>
                <a:ea typeface="ＭＳ Ｐゴシック" pitchFamily="34" charset="-128"/>
              </a:rPr>
              <a:t>r</a:t>
            </a:r>
            <a:r>
              <a:rPr lang="en-CA" sz="2000" dirty="0" smtClean="0">
                <a:latin typeface="Calibri" panose="020F0502020204030204" pitchFamily="34" charset="0"/>
                <a:ea typeface="ＭＳ Ｐゴシック" pitchFamily="34" charset="-128"/>
              </a:rPr>
              <a:t>enewable prices</a:t>
            </a:r>
          </a:p>
          <a:p>
            <a:pPr>
              <a:defRPr/>
            </a:pPr>
            <a:r>
              <a:rPr lang="en-CA" sz="2000" dirty="0" smtClean="0">
                <a:latin typeface="Calibri" panose="020F0502020204030204" pitchFamily="34" charset="0"/>
                <a:ea typeface="ＭＳ Ｐゴシック" pitchFamily="34" charset="-128"/>
              </a:rPr>
              <a:t>Smart Grid technology maturity</a:t>
            </a:r>
          </a:p>
        </p:txBody>
      </p:sp>
      <p:sp>
        <p:nvSpPr>
          <p:cNvPr id="15366" name="Title 3"/>
          <p:cNvSpPr>
            <a:spLocks noGrp="1"/>
          </p:cNvSpPr>
          <p:nvPr>
            <p:ph type="title"/>
          </p:nvPr>
        </p:nvSpPr>
        <p:spPr>
          <a:xfrm>
            <a:off x="828220" y="138113"/>
            <a:ext cx="8006218" cy="852487"/>
          </a:xfrm>
        </p:spPr>
        <p:txBody>
          <a:bodyPr/>
          <a:lstStyle/>
          <a:p>
            <a:pPr eaLnBrk="1" hangingPunct="1"/>
            <a:r>
              <a:rPr sz="3600" b="1" dirty="0" smtClean="0">
                <a:ea typeface="ＭＳ Ｐゴシック" pitchFamily="34" charset="-128"/>
              </a:rPr>
              <a:t>Barbados</a:t>
            </a:r>
          </a:p>
        </p:txBody>
      </p:sp>
      <p:sp>
        <p:nvSpPr>
          <p:cNvPr id="15367" name="Slide Number Placeholder 1"/>
          <p:cNvSpPr>
            <a:spLocks noGrp="1"/>
          </p:cNvSpPr>
          <p:nvPr>
            <p:ph type="sldNum" sz="quarter" idx="4294967295"/>
          </p:nvPr>
        </p:nvSpPr>
        <p:spPr bwMode="auto">
          <a:xfrm>
            <a:off x="3447256" y="638132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87541A1-4D77-411B-86E4-01CB992FAC3A}" type="slidenum">
              <a:rPr lang="en-CA" smtClean="0"/>
              <a:pPr eaLnBrk="1" hangingPunct="1"/>
              <a:t>4</a:t>
            </a:fld>
            <a:endParaRPr lang="en-CA" dirty="0" smtClean="0"/>
          </a:p>
        </p:txBody>
      </p:sp>
      <p:sp>
        <p:nvSpPr>
          <p:cNvPr id="15373" name="AutoShape 23" descr="data:image/jpeg;base64,/9j/4AAQSkZJRgABAQAAAQABAAD/2wCEAAkGBhQQERQUEhIVFRQWEhcSEBYYFBYWFRQYGBUVFBgVExgXHCYfFxokGRUXHy8gIycrLC0tFR4xNTAqNSYrLCkBCQoKDgwOGg8PGikgHCUpKSwpKiwsNSwqLCo1NSk1KSwpLCkuLS41Li0pKTUsKSkqNSkpLDUsNCwtKSwpKSkpLP/AABEIAKAAfAMBIgACEQEDEQH/xAAcAAABBQEBAQAAAAAAAAAAAAAAAQIFBgcEAwj/xAA4EAABAwIFAQYEBAUFAQAAAAABAAIDBBEFBhIhMUETIlFhcZEHUoGhFCMywUJysdHwNFNikrIV/8QAGgEBAAMBAQEAAAAAAAAAAAAAAAECAwUEBv/EACgRAQACAgECBQMFAAAAAAAAAAABAgMRIQQxEhMiQcFRgfAyYnGRsf/aAAwDAQACEQMRAD8A3FCEhQF0XXHW1GgLNM/43UMfBNT1D49JdG8A90l1i0uadncEbhFL2ilfFLVwUt1m2FfE98QjFbD3Ts6dn6R/ydHa489JPotEilDgHNNwQHNI4IO4IRXFmpljxUl63RdNQjU66LpqEDroumoQOui6ahA5CEIBIUqQoI3Fo7sKyTOGrS8fX/qb/stmqY7hUrG8ul5vZFbRFomJUSuzLG+hEZAvY72C074eNfFhtMJnd7RdtzuGuJMbd/BpAsqph3w3gbJ2j2E23EZN47/y239L2XfnCVstLLG7o3WzY7OZ3hb2t9VHLxYOntgi1pnbRAULKMGx6oooGT9sZYCQHxPOohpIuWO5BA4HHRauFL0YM8ZY3HAQhCNwhCEAhCEDkIQgEhSpCgReb4AV6IQc01MLKk47hp1bK/kLkqKEOQZThWQJXyNbJOPwweHGOx1uAN9BPFul7rVaLE45XSMY8F8T9Erf4mk7i46AjcHgqLqyIlluasfloMVbVw8SRt7Rt+7KG9xzXDp0t5qOzGtKYo9MabkhRmXcwxV0Ilhddp2cDs5jrAlrx0O/7qTUtYnYQhCJCEIQOQhCASFKkKBEIQgEIQgr+Y2d02WMZ7dq7M/K9zSfAOAI+4+63PG4rsPosWzvT2a/y73sQito3EozJebH4dUCQXdG7uzsud2kjvAfM3kfUdV9D4biLKiJksTg5j2hzCOoPj4Hy6L5lp4NTVbPhpnI4fP2Ev8Ap5ni5/2pD3Q70OwPpfxUQ53S9TE2mkt3QgFCl0whCEDkIQgEhSpCgRCFyVlaGA+iD3knDeVX8ez1TUQvNIAbXawbyO5/S0eh3Nh5qj56+JJhJig3lI3PSO/BI6u8vdZXUPfK4ukeXuO5LiSVG2V8kVbll3PrsVmkbDCWU8Ud5Hv3e5zjZjRpNmcOO9726KtZ0pL6h4gj3XD8HcYjglqIZHBrpWxuiJIAcWdpdu/J74NvIqZzrKACTt6otW267UfLNEZNl1Y5l4tBNlYsj4KQwOI53VkxLBw5puFNbRMPm5wXtM5a/Xg74U5vNTD+GmcTPCNieZI72afMt2B+hV+WCa34dVMqIxcsd3m8a2kWc36j9lueH1zZ4mSMN2vaHtPkRffzR2uj6jzqc947uhCEI9pyEIQCQpUjkHhUzaQsy+IOcOwidpPfd3Yxfqev059lc8xV2hpWAZ0xDtqkjowaR6nc/sPoiJnUIiG7iS4kkm7iTck9SSu+CO6ZR0b3/oaXW5sFKRYTKwanRvA6ktNgocXqrWntDklwfX/n1Uxg+X3yPBle54Bv3nOd7XKk6TBpRGJTE8R2Dtenu2OwN/qrNhOFyOaHMic5vFw3bZZ3iZ4eHFlz3ny+dfCy5cpmNAB2XdjDWgbKFoXPJLWtJcL3AG4sbHZOqJnF2gg6uLdb+itExEadet4imtKrmajDgVMfCDGrslpHE3jPaRfyONiB0Fnf+lzY7RSMZd8bmgm1yLb+CreTa0wYrARxITC/e2zwbfcBKvBhv5XVa+rdEICFd9CchCEAmyHZOXnPwgomcKqwP+eKwasqdUzz4vcfuttzkeVhs0emRw66z/UqJUv2X7KdF+QSLanai2/F+Gqeoal0ET3VRYeQAAO8Lfp2G9yoOg1CnEcTg11gNVy0je5II6qQqq0Q0rmyydo5zSNzckngDrYc3Pgpea8+GP4j7LJ218Ja0DdzImNHmZBYK4YQGwdnSggubCXuPnqaPuS72VOyy8OpqcO4aGPHq0kj+66MnY3+Jr6iXfSYg1nk0PaG/wBCfqjGJil6W95iI+3umMDcI456k/M/T4WDjx6u2TcCjvrq5dgC5zfDrc7+w9EzGWhzqehi4IEkp8I29fUn9kmZMzQUgbTmLtW6BqaHCzQD3Q7z2uq6RN60/VPFf9NzJWfiMMMtgDqDrfKBJp97H7rJYanRVQP50zxu9bPBstR/+tHV0ErIYuzbZ7Aw8arBwN/UgrKcGj7atpmc6qiMH0Dg4/YFS8mes3zY8kTvcQ+jglCaXWF1y4ZUSPYDKzQ7ruCDubEb3G1tj49VLueLnTuQkCVFgmSDZPSFBQM4UtwViGNUeiZ3g46h+/3X0fmCg1tOyxrNuAm5IG4vb+yK2jhU4ibc/dezHLkY4g2Ox8F7tcocfqMc7dsdQR1PuuuGrI6+yi2uT2yKXPvSU0K4+J9ymSVnO6iu3THVCM4wzLsnrTbk+6tHwlwYz1pnLbxwtNjbYyOFgPUNJKqOE4TLWyiKEXJ/U4/pYPmd/m6+hMpZdjoadscYsBu4nlzj+pzvW304UOz0fS+D1WdGYa9sMDtfDvy+L21bEncbWv1v4Lpwmn0RNG/iLl5sOgGskj0uoiaR1VVaGuc1kdi4i5a7cGx3A7wuLOBFhcG91Ymiyl7ccze829u0fJwSpAlR6AkKVIUHlNCHBVHH8th4JAVyTHxAoMHxvJoJvpIPQhVifApY+moeXPst4q5oXSTMeAwRAFzyRp6Agjkbm3muWqyk124HKMfRkYI4lvII9QUgmW2uyYPBe1Nk0D+FRpnPS0li1LQSymzI3H6ED1udlZ8D+HEszvznaG+DDdx9TwPutZo8sNb0Ui9scDSTvpbqIAu63jbw258k0tGHHTlG5ZypFSM0xsDfmPLnHxceSV1YhXmUuig0vLSWzMJs72NrsIuC4Hbz3Ca6pnmfpj/LMcveBBIc3exJ6jbp83kpmOkY1znBoDnG7jbcmwHPoApNzkjVeI/OxKOkETQ0Xs0aQTubC9hfqADYL3QhG8RqNHIQhEhIUqEDUJyEHFiGFRzt0yMDh7EbEXBHWxKiK3LUmqR8MzmvkLbk3FgHE2FtuNIG19jvurIiyMr4aX7wr89PVAyWcNFmiO2kvGlzbncWJc3V9uF5sFbqYDYAs77g1lgbPvfrquWWttyrIhFfI/dP9oWWinlgY0vEcgcO0LSTcA78deD9rp9HgDW9mXkvkZH2ercBw717tvY31cG6l0It5Vd7nkwN9uiVOQjU1KEqEAhCEH//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 name="Picture 2" descr="C:\Users\AJ163\AppData\Local\Microsoft\Windows\Temporary Internet Files\Content.Outlook\JMR362ZJ\SLEG_LOGO_FINAL-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990600"/>
            <a:ext cx="8128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11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52413"/>
            <a:ext cx="4131100" cy="57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2"/>
          <p:cNvSpPr txBox="1">
            <a:spLocks/>
          </p:cNvSpPr>
          <p:nvPr/>
        </p:nvSpPr>
        <p:spPr bwMode="auto">
          <a:xfrm>
            <a:off x="828220" y="723673"/>
            <a:ext cx="4200980" cy="544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7500"/>
          </a:bodyPr>
          <a:lstStyle>
            <a:lvl1pPr algn="l" rtl="0" eaLnBrk="0" fontAlgn="base" hangingPunct="0">
              <a:spcBef>
                <a:spcPct val="0"/>
              </a:spcBef>
              <a:spcAft>
                <a:spcPct val="0"/>
              </a:spcAft>
              <a:defRPr lang="en-US" sz="3200" kern="1200">
                <a:solidFill>
                  <a:srgbClr val="005FAA"/>
                </a:solidFill>
                <a:latin typeface="Corbel" pitchFamily="34" charset="0"/>
                <a:ea typeface="ＭＳ Ｐゴシック" pitchFamily="-109" charset="-128"/>
                <a:cs typeface="+mj-cs"/>
              </a:defRPr>
            </a:lvl1pPr>
            <a:lvl2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2pPr>
            <a:lvl3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3pPr>
            <a:lvl4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4pPr>
            <a:lvl5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5pPr>
            <a:lvl6pPr marL="457200" algn="l" rtl="0" fontAlgn="base">
              <a:spcBef>
                <a:spcPct val="0"/>
              </a:spcBef>
              <a:spcAft>
                <a:spcPct val="0"/>
              </a:spcAft>
              <a:defRPr sz="4000">
                <a:solidFill>
                  <a:srgbClr val="005FAA"/>
                </a:solidFill>
                <a:latin typeface="Corbel" pitchFamily="-109" charset="0"/>
              </a:defRPr>
            </a:lvl6pPr>
            <a:lvl7pPr marL="914400" algn="l" rtl="0" fontAlgn="base">
              <a:spcBef>
                <a:spcPct val="0"/>
              </a:spcBef>
              <a:spcAft>
                <a:spcPct val="0"/>
              </a:spcAft>
              <a:defRPr sz="4000">
                <a:solidFill>
                  <a:srgbClr val="005FAA"/>
                </a:solidFill>
                <a:latin typeface="Corbel" pitchFamily="-109" charset="0"/>
              </a:defRPr>
            </a:lvl7pPr>
            <a:lvl8pPr marL="1371600" algn="l" rtl="0" fontAlgn="base">
              <a:spcBef>
                <a:spcPct val="0"/>
              </a:spcBef>
              <a:spcAft>
                <a:spcPct val="0"/>
              </a:spcAft>
              <a:defRPr sz="4000">
                <a:solidFill>
                  <a:srgbClr val="005FAA"/>
                </a:solidFill>
                <a:latin typeface="Corbel" pitchFamily="-109" charset="0"/>
              </a:defRPr>
            </a:lvl8pPr>
            <a:lvl9pPr marL="1828800" algn="l" rtl="0" fontAlgn="base">
              <a:spcBef>
                <a:spcPct val="0"/>
              </a:spcBef>
              <a:spcAft>
                <a:spcPct val="0"/>
              </a:spcAft>
              <a:defRPr sz="4000">
                <a:solidFill>
                  <a:srgbClr val="005FAA"/>
                </a:solidFill>
                <a:latin typeface="Corbel" pitchFamily="-109" charset="0"/>
              </a:defRPr>
            </a:lvl9pPr>
          </a:lstStyle>
          <a:p>
            <a:pPr>
              <a:defRPr/>
            </a:pPr>
            <a:r>
              <a:rPr sz="2500" b="1" dirty="0" smtClean="0">
                <a:ea typeface="ＭＳ Ｐゴシック" pitchFamily="34" charset="-128"/>
              </a:rPr>
              <a:t>Clean Energy Opportunities</a:t>
            </a:r>
          </a:p>
          <a:p>
            <a:pPr>
              <a:defRPr/>
            </a:pPr>
            <a:endParaRPr lang="en-CA" sz="600" b="1" dirty="0">
              <a:ea typeface="ＭＳ Ｐゴシック" pitchFamily="34" charset="-128"/>
            </a:endParaRPr>
          </a:p>
          <a:p>
            <a:pPr>
              <a:spcBef>
                <a:spcPts val="300"/>
              </a:spcBef>
              <a:defRPr/>
            </a:pPr>
            <a:r>
              <a:rPr lang="en-CA" sz="1800" b="1" dirty="0" smtClean="0">
                <a:latin typeface="Calibri" panose="020F0502020204030204" pitchFamily="34" charset="0"/>
                <a:ea typeface="ＭＳ Ｐゴシック" pitchFamily="34" charset="-128"/>
              </a:rPr>
              <a:t>Solar PV</a:t>
            </a:r>
          </a:p>
          <a:p>
            <a:pPr>
              <a:spcBef>
                <a:spcPts val="300"/>
              </a:spcBef>
              <a:defRPr/>
            </a:pPr>
            <a:r>
              <a:rPr lang="en-CA" sz="1600" dirty="0">
                <a:latin typeface="Calibri" panose="020F0502020204030204" pitchFamily="34" charset="0"/>
                <a:ea typeface="ＭＳ Ｐゴシック" pitchFamily="34" charset="-128"/>
              </a:rPr>
              <a:t>8</a:t>
            </a:r>
            <a:r>
              <a:rPr lang="en-CA" sz="1600" dirty="0" smtClean="0">
                <a:latin typeface="Calibri" panose="020F0502020204030204" pitchFamily="34" charset="0"/>
                <a:ea typeface="ＭＳ Ｐゴシック" pitchFamily="34" charset="-128"/>
              </a:rPr>
              <a:t> MW currently installed</a:t>
            </a:r>
          </a:p>
          <a:p>
            <a:pPr>
              <a:spcBef>
                <a:spcPts val="300"/>
              </a:spcBef>
              <a:defRPr/>
            </a:pPr>
            <a:r>
              <a:rPr lang="en-CA" sz="1600" dirty="0" smtClean="0">
                <a:latin typeface="Calibri" panose="020F0502020204030204" pitchFamily="34" charset="0"/>
                <a:ea typeface="ＭＳ Ｐゴシック" pitchFamily="34" charset="-128"/>
              </a:rPr>
              <a:t>Plans are in place for 20 MW by end of 2015</a:t>
            </a:r>
          </a:p>
          <a:p>
            <a:pPr>
              <a:spcBef>
                <a:spcPts val="300"/>
              </a:spcBef>
              <a:defRPr/>
            </a:pPr>
            <a:r>
              <a:rPr lang="en-CA" sz="1600" dirty="0" smtClean="0">
                <a:latin typeface="Calibri" panose="020F0502020204030204" pitchFamily="34" charset="0"/>
                <a:ea typeface="ＭＳ Ｐゴシック" pitchFamily="34" charset="-128"/>
              </a:rPr>
              <a:t>Plans are in place for 30 MW by mid 2016</a:t>
            </a:r>
          </a:p>
          <a:p>
            <a:pPr>
              <a:spcBef>
                <a:spcPts val="300"/>
              </a:spcBef>
              <a:defRPr/>
            </a:pPr>
            <a:r>
              <a:rPr lang="en-CA" sz="1600" dirty="0" smtClean="0">
                <a:latin typeface="Calibri" panose="020F0502020204030204" pitchFamily="34" charset="0"/>
                <a:ea typeface="ＭＳ Ｐゴシック" pitchFamily="34" charset="-128"/>
              </a:rPr>
              <a:t>Plans being developed for 40 MW by late 2016</a:t>
            </a:r>
          </a:p>
          <a:p>
            <a:pPr>
              <a:spcBef>
                <a:spcPts val="300"/>
              </a:spcBef>
              <a:defRPr/>
            </a:pPr>
            <a:r>
              <a:rPr lang="en-CA" sz="1600" dirty="0" smtClean="0">
                <a:latin typeface="Calibri" panose="020F0502020204030204" pitchFamily="34" charset="0"/>
                <a:ea typeface="ＭＳ Ｐゴシック" pitchFamily="34" charset="-128"/>
              </a:rPr>
              <a:t>BLPC have modelled 65 MW Solar PV to be immediately possible without significant storage</a:t>
            </a:r>
          </a:p>
          <a:p>
            <a:pPr>
              <a:spcBef>
                <a:spcPts val="300"/>
              </a:spcBef>
              <a:defRPr/>
            </a:pPr>
            <a:endParaRPr lang="en-CA" sz="600" b="1" dirty="0" smtClean="0">
              <a:latin typeface="Calibri" panose="020F0502020204030204" pitchFamily="34" charset="0"/>
              <a:ea typeface="ＭＳ Ｐゴシック" pitchFamily="34" charset="-128"/>
            </a:endParaRPr>
          </a:p>
          <a:p>
            <a:pPr>
              <a:spcBef>
                <a:spcPts val="300"/>
              </a:spcBef>
              <a:defRPr/>
            </a:pPr>
            <a:r>
              <a:rPr lang="en-CA" sz="1800" b="1" dirty="0" smtClean="0">
                <a:latin typeface="Calibri" panose="020F0502020204030204" pitchFamily="34" charset="0"/>
                <a:ea typeface="ＭＳ Ｐゴシック" pitchFamily="34" charset="-128"/>
              </a:rPr>
              <a:t>Wind</a:t>
            </a:r>
            <a:endParaRPr lang="en-CA" sz="1800" b="1" dirty="0">
              <a:latin typeface="Calibri" panose="020F0502020204030204" pitchFamily="34" charset="0"/>
              <a:ea typeface="ＭＳ Ｐゴシック" pitchFamily="34" charset="-128"/>
            </a:endParaRPr>
          </a:p>
          <a:p>
            <a:pPr>
              <a:spcBef>
                <a:spcPts val="300"/>
              </a:spcBef>
              <a:defRPr/>
            </a:pPr>
            <a:r>
              <a:rPr lang="en-CA" sz="1600" dirty="0" smtClean="0">
                <a:latin typeface="Calibri" panose="020F0502020204030204" pitchFamily="34" charset="0"/>
                <a:ea typeface="ＭＳ Ｐゴシック" pitchFamily="34" charset="-128"/>
              </a:rPr>
              <a:t>No significant wind is currently installed</a:t>
            </a:r>
          </a:p>
          <a:p>
            <a:pPr>
              <a:spcBef>
                <a:spcPts val="300"/>
              </a:spcBef>
              <a:defRPr/>
            </a:pPr>
            <a:r>
              <a:rPr lang="en-CA" sz="1600" dirty="0" smtClean="0">
                <a:latin typeface="Calibri" panose="020F0502020204030204" pitchFamily="34" charset="0"/>
                <a:ea typeface="ＭＳ Ｐゴシック" pitchFamily="34" charset="-128"/>
              </a:rPr>
              <a:t>Wind is the most economic renewable resourc</a:t>
            </a:r>
            <a:r>
              <a:rPr lang="en-CA" sz="1600" dirty="0">
                <a:latin typeface="Calibri" panose="020F0502020204030204" pitchFamily="34" charset="0"/>
                <a:ea typeface="ＭＳ Ｐゴシック" pitchFamily="34" charset="-128"/>
              </a:rPr>
              <a:t>e</a:t>
            </a:r>
          </a:p>
          <a:p>
            <a:pPr>
              <a:spcBef>
                <a:spcPts val="300"/>
              </a:spcBef>
              <a:defRPr/>
            </a:pPr>
            <a:r>
              <a:rPr lang="en-CA" sz="1600" dirty="0" smtClean="0">
                <a:latin typeface="Calibri" panose="020F0502020204030204" pitchFamily="34" charset="0"/>
                <a:ea typeface="ＭＳ Ｐゴシック" pitchFamily="34" charset="-128"/>
              </a:rPr>
              <a:t>BLPC </a:t>
            </a:r>
            <a:r>
              <a:rPr lang="en-CA" sz="1600" dirty="0">
                <a:latin typeface="Calibri" panose="020F0502020204030204" pitchFamily="34" charset="0"/>
                <a:ea typeface="ＭＳ Ｐゴシック" pitchFamily="34" charset="-128"/>
              </a:rPr>
              <a:t>have modelled </a:t>
            </a:r>
            <a:r>
              <a:rPr lang="en-CA" sz="1600" dirty="0" smtClean="0">
                <a:latin typeface="Calibri" panose="020F0502020204030204" pitchFamily="34" charset="0"/>
                <a:ea typeface="ＭＳ Ｐゴシック" pitchFamily="34" charset="-128"/>
              </a:rPr>
              <a:t>15MW to be immediately possible, and complimentary to the solar PV load profile</a:t>
            </a:r>
          </a:p>
          <a:p>
            <a:pPr>
              <a:spcBef>
                <a:spcPts val="300"/>
              </a:spcBef>
              <a:defRPr/>
            </a:pPr>
            <a:r>
              <a:rPr lang="en-CA" sz="1600" dirty="0" smtClean="0">
                <a:latin typeface="Calibri" panose="020F0502020204030204" pitchFamily="34" charset="0"/>
                <a:ea typeface="ＭＳ Ｐゴシック" pitchFamily="34" charset="-128"/>
              </a:rPr>
              <a:t>Land control and setbacks are a challenge</a:t>
            </a:r>
          </a:p>
          <a:p>
            <a:pPr>
              <a:spcBef>
                <a:spcPts val="300"/>
              </a:spcBef>
              <a:defRPr/>
            </a:pPr>
            <a:r>
              <a:rPr lang="en-CA" sz="1600" dirty="0" smtClean="0">
                <a:latin typeface="Calibri" panose="020F0502020204030204" pitchFamily="34" charset="0"/>
                <a:ea typeface="ＭＳ Ｐゴシック" pitchFamily="34" charset="-128"/>
              </a:rPr>
              <a:t>Public engagement and support is required</a:t>
            </a:r>
          </a:p>
          <a:p>
            <a:pPr>
              <a:spcBef>
                <a:spcPts val="300"/>
              </a:spcBef>
              <a:defRPr/>
            </a:pPr>
            <a:r>
              <a:rPr lang="en-CA" sz="1600" dirty="0" smtClean="0">
                <a:latin typeface="Calibri" panose="020F0502020204030204" pitchFamily="34" charset="0"/>
                <a:ea typeface="ＭＳ Ｐゴシック" pitchFamily="34" charset="-128"/>
              </a:rPr>
              <a:t>Land searches and partially developed private projects are the next steps</a:t>
            </a:r>
            <a:endParaRPr sz="1600" dirty="0" smtClean="0">
              <a:latin typeface="Calibri" panose="020F0502020204030204" pitchFamily="34" charset="0"/>
              <a:ea typeface="ＭＳ Ｐゴシック" pitchFamily="34" charset="-128"/>
            </a:endParaRPr>
          </a:p>
        </p:txBody>
      </p:sp>
      <p:sp>
        <p:nvSpPr>
          <p:cNvPr id="15366" name="Title 3"/>
          <p:cNvSpPr>
            <a:spLocks noGrp="1"/>
          </p:cNvSpPr>
          <p:nvPr>
            <p:ph type="title"/>
          </p:nvPr>
        </p:nvSpPr>
        <p:spPr>
          <a:xfrm>
            <a:off x="828220" y="33337"/>
            <a:ext cx="8006218" cy="1004887"/>
          </a:xfrm>
        </p:spPr>
        <p:txBody>
          <a:bodyPr/>
          <a:lstStyle/>
          <a:p>
            <a:pPr eaLnBrk="1" hangingPunct="1"/>
            <a:r>
              <a:rPr sz="3600" b="1" dirty="0" smtClean="0">
                <a:ea typeface="ＭＳ Ｐゴシック" pitchFamily="34" charset="-128"/>
              </a:rPr>
              <a:t>Barbados</a:t>
            </a:r>
          </a:p>
        </p:txBody>
      </p:sp>
      <p:sp>
        <p:nvSpPr>
          <p:cNvPr id="15367" name="Slide Number Placeholder 1"/>
          <p:cNvSpPr>
            <a:spLocks noGrp="1"/>
          </p:cNvSpPr>
          <p:nvPr>
            <p:ph type="sldNum" sz="quarter" idx="10"/>
          </p:nvPr>
        </p:nvSpPr>
        <p:spPr bwMode="auto">
          <a:xfrm>
            <a:off x="3447256"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87541A1-4D77-411B-86E4-01CB992FAC3A}" type="slidenum">
              <a:rPr lang="en-CA" smtClean="0"/>
              <a:pPr eaLnBrk="1" hangingPunct="1"/>
              <a:t>5</a:t>
            </a:fld>
            <a:endParaRPr lang="en-CA" dirty="0" smtClean="0"/>
          </a:p>
        </p:txBody>
      </p:sp>
      <p:sp>
        <p:nvSpPr>
          <p:cNvPr id="15373" name="AutoShape 23" descr="data:image/jpeg;base64,/9j/4AAQSkZJRgABAQAAAQABAAD/2wCEAAkGBhQQERQUEhIVFRQWEhcSEBYYFBYWFRQYGBUVFBgVExgXHCYfFxokGRUXHy8gIycrLC0tFR4xNTAqNSYrLCkBCQoKDgwOGg8PGikgHCUpKSwpKiwsNSwqLCo1NSk1KSwpLCkuLS41Li0pKTUsKSkqNSkpLDUsNCwtKSwpKSkpLP/AABEIAKAAfAMBIgACEQEDEQH/xAAcAAABBQEBAQAAAAAAAAAAAAAAAQIFBgcEAwj/xAA4EAABAwIFAQYEBAUFAQAAAAABAAIDBBEFBhIhMUETIlFhcZEHUoGhFCMywUJysdHwNFNikrIV/8QAGgEBAAMBAQEAAAAAAAAAAAAAAAECAwUEBv/EACgRAQACAgECBQMFAAAAAAAAAAABAgMRIQQxEhMiQcFRgfAyYnGRsf/aAAwDAQACEQMRAD8A3FCEhQF0XXHW1GgLNM/43UMfBNT1D49JdG8A90l1i0uadncEbhFL2ilfFLVwUt1m2FfE98QjFbD3Ts6dn6R/ydHa489JPotEilDgHNNwQHNI4IO4IRXFmpljxUl63RdNQjU66LpqEDroumoQOui6ahA5CEIBIUqQoI3Fo7sKyTOGrS8fX/qb/stmqY7hUrG8ul5vZFbRFomJUSuzLG+hEZAvY72C074eNfFhtMJnd7RdtzuGuJMbd/BpAsqph3w3gbJ2j2E23EZN47/y239L2XfnCVstLLG7o3WzY7OZ3hb2t9VHLxYOntgi1pnbRAULKMGx6oooGT9sZYCQHxPOohpIuWO5BA4HHRauFL0YM8ZY3HAQhCNwhCEAhCEDkIQgEhSpCgReb4AV6IQc01MLKk47hp1bK/kLkqKEOQZThWQJXyNbJOPwweHGOx1uAN9BPFul7rVaLE45XSMY8F8T9Erf4mk7i46AjcHgqLqyIlluasfloMVbVw8SRt7Rt+7KG9xzXDp0t5qOzGtKYo9MabkhRmXcwxV0Ilhddp2cDs5jrAlrx0O/7qTUtYnYQhCJCEIQOQhCASFKkKBEIQgEIQgr+Y2d02WMZ7dq7M/K9zSfAOAI+4+63PG4rsPosWzvT2a/y73sQito3EozJebH4dUCQXdG7uzsud2kjvAfM3kfUdV9D4biLKiJksTg5j2hzCOoPj4Hy6L5lp4NTVbPhpnI4fP2Ev8Ap5ni5/2pD3Q70OwPpfxUQ53S9TE2mkt3QgFCl0whCEDkIQgEhSpCgRCFyVlaGA+iD3knDeVX8ez1TUQvNIAbXawbyO5/S0eh3Nh5qj56+JJhJig3lI3PSO/BI6u8vdZXUPfK4ukeXuO5LiSVG2V8kVbll3PrsVmkbDCWU8Ud5Hv3e5zjZjRpNmcOO9726KtZ0pL6h4gj3XD8HcYjglqIZHBrpWxuiJIAcWdpdu/J74NvIqZzrKACTt6otW267UfLNEZNl1Y5l4tBNlYsj4KQwOI53VkxLBw5puFNbRMPm5wXtM5a/Xg74U5vNTD+GmcTPCNieZI72afMt2B+hV+WCa34dVMqIxcsd3m8a2kWc36j9lueH1zZ4mSMN2vaHtPkRffzR2uj6jzqc947uhCEI9pyEIQCQpUjkHhUzaQsy+IOcOwidpPfd3Yxfqev059lc8xV2hpWAZ0xDtqkjowaR6nc/sPoiJnUIiG7iS4kkm7iTck9SSu+CO6ZR0b3/oaXW5sFKRYTKwanRvA6ktNgocXqrWntDklwfX/n1Uxg+X3yPBle54Bv3nOd7XKk6TBpRGJTE8R2Dtenu2OwN/qrNhOFyOaHMic5vFw3bZZ3iZ4eHFlz3ny+dfCy5cpmNAB2XdjDWgbKFoXPJLWtJcL3AG4sbHZOqJnF2gg6uLdb+itExEadet4imtKrmajDgVMfCDGrslpHE3jPaRfyONiB0Fnf+lzY7RSMZd8bmgm1yLb+CreTa0wYrARxITC/e2zwbfcBKvBhv5XVa+rdEICFd9CchCEAmyHZOXnPwgomcKqwP+eKwasqdUzz4vcfuttzkeVhs0emRw66z/UqJUv2X7KdF+QSLanai2/F+Gqeoal0ET3VRYeQAAO8Lfp2G9yoOg1CnEcTg11gNVy0je5II6qQqq0Q0rmyydo5zSNzckngDrYc3Pgpea8+GP4j7LJ218Ja0DdzImNHmZBYK4YQGwdnSggubCXuPnqaPuS72VOyy8OpqcO4aGPHq0kj+66MnY3+Jr6iXfSYg1nk0PaG/wBCfqjGJil6W95iI+3umMDcI456k/M/T4WDjx6u2TcCjvrq5dgC5zfDrc7+w9EzGWhzqehi4IEkp8I29fUn9kmZMzQUgbTmLtW6BqaHCzQD3Q7z2uq6RN60/VPFf9NzJWfiMMMtgDqDrfKBJp97H7rJYanRVQP50zxu9bPBstR/+tHV0ErIYuzbZ7Aw8arBwN/UgrKcGj7atpmc6qiMH0Dg4/YFS8mes3zY8kTvcQ+jglCaXWF1y4ZUSPYDKzQ7ruCDubEb3G1tj49VLueLnTuQkCVFgmSDZPSFBQM4UtwViGNUeiZ3g46h+/3X0fmCg1tOyxrNuAm5IG4vb+yK2jhU4ibc/dezHLkY4g2Ox8F7tcocfqMc7dsdQR1PuuuGrI6+yi2uT2yKXPvSU0K4+J9ymSVnO6iu3THVCM4wzLsnrTbk+6tHwlwYz1pnLbxwtNjbYyOFgPUNJKqOE4TLWyiKEXJ/U4/pYPmd/m6+hMpZdjoadscYsBu4nlzj+pzvW304UOz0fS+D1WdGYa9sMDtfDvy+L21bEncbWv1v4Lpwmn0RNG/iLl5sOgGskj0uoiaR1VVaGuc1kdi4i5a7cGx3A7wuLOBFhcG91Ymiyl7ccze829u0fJwSpAlR6AkKVIUHlNCHBVHH8th4JAVyTHxAoMHxvJoJvpIPQhVifApY+moeXPst4q5oXSTMeAwRAFzyRp6Agjkbm3muWqyk124HKMfRkYI4lvII9QUgmW2uyYPBe1Nk0D+FRpnPS0li1LQSymzI3H6ED1udlZ8D+HEszvznaG+DDdx9TwPutZo8sNb0Ui9scDSTvpbqIAu63jbw258k0tGHHTlG5ZypFSM0xsDfmPLnHxceSV1YhXmUuig0vLSWzMJs72NrsIuC4Hbz3Ca6pnmfpj/LMcveBBIc3exJ6jbp83kpmOkY1znBoDnG7jbcmwHPoApNzkjVeI/OxKOkETQ0Xs0aQTubC9hfqADYL3QhG8RqNHIQhEhIUqEDUJyEHFiGFRzt0yMDh7EbEXBHWxKiK3LUmqR8MzmvkLbk3FgHE2FtuNIG19jvurIiyMr4aX7wr89PVAyWcNFmiO2kvGlzbncWJc3V9uF5sFbqYDYAs77g1lgbPvfrquWWttyrIhFfI/dP9oWWinlgY0vEcgcO0LSTcA78deD9rp9HgDW9mXkvkZH2ercBw717tvY31cG6l0It5Vd7nkwN9uiVOQjU1KEqEAhCEH//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 name="Picture 2" descr="C:\Users\AJ163\AppData\Local\Microsoft\Windows\Temporary Internet Files\Content.Outlook\JMR362ZJ\SLEG_LOGO_FINAL-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685800"/>
            <a:ext cx="928914"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52413"/>
            <a:ext cx="4131100" cy="57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2"/>
          <p:cNvSpPr txBox="1">
            <a:spLocks/>
          </p:cNvSpPr>
          <p:nvPr/>
        </p:nvSpPr>
        <p:spPr bwMode="auto">
          <a:xfrm>
            <a:off x="828220" y="838200"/>
            <a:ext cx="412478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10000"/>
          </a:bodyPr>
          <a:lstStyle>
            <a:lvl1pPr algn="l" rtl="0" eaLnBrk="0" fontAlgn="base" hangingPunct="0">
              <a:spcBef>
                <a:spcPct val="0"/>
              </a:spcBef>
              <a:spcAft>
                <a:spcPct val="0"/>
              </a:spcAft>
              <a:defRPr lang="en-US" sz="3200" kern="1200">
                <a:solidFill>
                  <a:srgbClr val="005FAA"/>
                </a:solidFill>
                <a:latin typeface="Corbel" pitchFamily="34" charset="0"/>
                <a:ea typeface="ＭＳ Ｐゴシック" pitchFamily="-109" charset="-128"/>
                <a:cs typeface="+mj-cs"/>
              </a:defRPr>
            </a:lvl1pPr>
            <a:lvl2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2pPr>
            <a:lvl3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3pPr>
            <a:lvl4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4pPr>
            <a:lvl5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5pPr>
            <a:lvl6pPr marL="457200" algn="l" rtl="0" fontAlgn="base">
              <a:spcBef>
                <a:spcPct val="0"/>
              </a:spcBef>
              <a:spcAft>
                <a:spcPct val="0"/>
              </a:spcAft>
              <a:defRPr sz="4000">
                <a:solidFill>
                  <a:srgbClr val="005FAA"/>
                </a:solidFill>
                <a:latin typeface="Corbel" pitchFamily="-109" charset="0"/>
              </a:defRPr>
            </a:lvl6pPr>
            <a:lvl7pPr marL="914400" algn="l" rtl="0" fontAlgn="base">
              <a:spcBef>
                <a:spcPct val="0"/>
              </a:spcBef>
              <a:spcAft>
                <a:spcPct val="0"/>
              </a:spcAft>
              <a:defRPr sz="4000">
                <a:solidFill>
                  <a:srgbClr val="005FAA"/>
                </a:solidFill>
                <a:latin typeface="Corbel" pitchFamily="-109" charset="0"/>
              </a:defRPr>
            </a:lvl7pPr>
            <a:lvl8pPr marL="1371600" algn="l" rtl="0" fontAlgn="base">
              <a:spcBef>
                <a:spcPct val="0"/>
              </a:spcBef>
              <a:spcAft>
                <a:spcPct val="0"/>
              </a:spcAft>
              <a:defRPr sz="4000">
                <a:solidFill>
                  <a:srgbClr val="005FAA"/>
                </a:solidFill>
                <a:latin typeface="Corbel" pitchFamily="-109" charset="0"/>
              </a:defRPr>
            </a:lvl8pPr>
            <a:lvl9pPr marL="1828800" algn="l" rtl="0" fontAlgn="base">
              <a:spcBef>
                <a:spcPct val="0"/>
              </a:spcBef>
              <a:spcAft>
                <a:spcPct val="0"/>
              </a:spcAft>
              <a:defRPr sz="4000">
                <a:solidFill>
                  <a:srgbClr val="005FAA"/>
                </a:solidFill>
                <a:latin typeface="Corbel" pitchFamily="-109" charset="0"/>
              </a:defRPr>
            </a:lvl9pPr>
          </a:lstStyle>
          <a:p>
            <a:pPr>
              <a:defRPr/>
            </a:pPr>
            <a:r>
              <a:rPr sz="2500" b="1" dirty="0" smtClean="0">
                <a:ea typeface="ＭＳ Ｐゴシック" pitchFamily="34" charset="-128"/>
              </a:rPr>
              <a:t>Clean Energy Opportunities</a:t>
            </a:r>
          </a:p>
          <a:p>
            <a:pPr>
              <a:defRPr/>
            </a:pPr>
            <a:endParaRPr lang="en-CA" sz="300" b="1" dirty="0">
              <a:ea typeface="ＭＳ Ｐゴシック" pitchFamily="34" charset="-128"/>
            </a:endParaRPr>
          </a:p>
          <a:p>
            <a:pPr>
              <a:defRPr/>
            </a:pPr>
            <a:r>
              <a:rPr lang="en-CA" sz="1600" b="1" dirty="0" smtClean="0">
                <a:latin typeface="Calibri" panose="020F0502020204030204" pitchFamily="34" charset="0"/>
                <a:ea typeface="ＭＳ Ｐゴシック" pitchFamily="34" charset="-128"/>
              </a:rPr>
              <a:t>Waste to Energy</a:t>
            </a:r>
          </a:p>
          <a:p>
            <a:pPr algn="just">
              <a:spcBef>
                <a:spcPts val="600"/>
              </a:spcBef>
              <a:defRPr/>
            </a:pPr>
            <a:r>
              <a:rPr lang="en-CA" sz="1600" dirty="0" smtClean="0">
                <a:latin typeface="Calibri" panose="020F0502020204030204" pitchFamily="34" charset="0"/>
                <a:ea typeface="ＭＳ Ｐゴシック" pitchFamily="34" charset="-128"/>
              </a:rPr>
              <a:t>Govt/Cahill plans for B$650 Million plant (40MW net - 75MW gross)</a:t>
            </a:r>
          </a:p>
          <a:p>
            <a:pPr algn="just">
              <a:spcBef>
                <a:spcPts val="600"/>
              </a:spcBef>
              <a:defRPr/>
            </a:pPr>
            <a:r>
              <a:rPr lang="en-CA" sz="1600" dirty="0" smtClean="0">
                <a:latin typeface="Calibri" panose="020F0502020204030204" pitchFamily="34" charset="0"/>
                <a:ea typeface="ＭＳ Ｐゴシック" pitchFamily="34" charset="-128"/>
              </a:rPr>
              <a:t>Waste study indicates island capacity for 14MW</a:t>
            </a:r>
          </a:p>
          <a:p>
            <a:pPr algn="just">
              <a:spcBef>
                <a:spcPts val="600"/>
              </a:spcBef>
              <a:defRPr/>
            </a:pPr>
            <a:r>
              <a:rPr lang="en-CA" sz="1600" dirty="0" smtClean="0">
                <a:latin typeface="Calibri" panose="020F0502020204030204" pitchFamily="34" charset="0"/>
                <a:ea typeface="ＭＳ Ｐゴシック" pitchFamily="34" charset="-128"/>
              </a:rPr>
              <a:t>BLPC is developing back-up plans, with private industry support.</a:t>
            </a:r>
          </a:p>
          <a:p>
            <a:pPr algn="just">
              <a:spcBef>
                <a:spcPts val="600"/>
              </a:spcBef>
              <a:defRPr/>
            </a:pPr>
            <a:r>
              <a:rPr lang="en-CA" sz="1600" dirty="0" smtClean="0">
                <a:latin typeface="Calibri" panose="020F0502020204030204" pitchFamily="34" charset="0"/>
                <a:ea typeface="ＭＳ Ｐゴシック" pitchFamily="34" charset="-128"/>
              </a:rPr>
              <a:t>A solution is needed for the islands growing garbage problem</a:t>
            </a:r>
          </a:p>
          <a:p>
            <a:pPr>
              <a:defRPr/>
            </a:pPr>
            <a:endParaRPr lang="en-CA" sz="1600" b="1" dirty="0" smtClean="0">
              <a:latin typeface="Calibri" panose="020F0502020204030204" pitchFamily="34" charset="0"/>
              <a:ea typeface="ＭＳ Ｐゴシック" pitchFamily="34" charset="-128"/>
            </a:endParaRPr>
          </a:p>
          <a:p>
            <a:pPr>
              <a:defRPr/>
            </a:pPr>
            <a:r>
              <a:rPr lang="en-CA" sz="1600" b="1" dirty="0" smtClean="0">
                <a:latin typeface="Calibri" panose="020F0502020204030204" pitchFamily="34" charset="0"/>
                <a:ea typeface="ＭＳ Ｐゴシック" pitchFamily="34" charset="-128"/>
              </a:rPr>
              <a:t>Biomass</a:t>
            </a:r>
            <a:endParaRPr lang="en-CA" sz="1600" b="1" dirty="0">
              <a:latin typeface="Calibri" panose="020F0502020204030204" pitchFamily="34" charset="0"/>
              <a:ea typeface="ＭＳ Ｐゴシック" pitchFamily="34" charset="-128"/>
            </a:endParaRPr>
          </a:p>
          <a:p>
            <a:pPr algn="just">
              <a:spcBef>
                <a:spcPts val="600"/>
              </a:spcBef>
              <a:defRPr/>
            </a:pPr>
            <a:r>
              <a:rPr lang="en-CA" sz="1600" dirty="0" smtClean="0">
                <a:latin typeface="Calibri" panose="020F0502020204030204" pitchFamily="34" charset="0"/>
                <a:ea typeface="ＭＳ Ｐゴシック" pitchFamily="34" charset="-128"/>
              </a:rPr>
              <a:t>Sugar cane industry is currently being “restructured”</a:t>
            </a:r>
            <a:endParaRPr lang="en-CA" sz="1600" dirty="0">
              <a:latin typeface="Calibri" panose="020F0502020204030204" pitchFamily="34" charset="0"/>
              <a:ea typeface="ＭＳ Ｐゴシック" pitchFamily="34" charset="-128"/>
            </a:endParaRPr>
          </a:p>
          <a:p>
            <a:pPr algn="just">
              <a:spcBef>
                <a:spcPts val="600"/>
              </a:spcBef>
              <a:defRPr/>
            </a:pPr>
            <a:r>
              <a:rPr lang="en-CA" sz="1600" dirty="0" smtClean="0">
                <a:latin typeface="Calibri" panose="020F0502020204030204" pitchFamily="34" charset="0"/>
                <a:ea typeface="ＭＳ Ｐゴシック" pitchFamily="34" charset="-128"/>
              </a:rPr>
              <a:t>Proposed 25MW Combined Heat and Power plant at Andrews</a:t>
            </a:r>
          </a:p>
          <a:p>
            <a:pPr algn="just">
              <a:spcBef>
                <a:spcPts val="600"/>
              </a:spcBef>
              <a:defRPr/>
            </a:pPr>
            <a:r>
              <a:rPr lang="en-CA" sz="1600" dirty="0" smtClean="0">
                <a:latin typeface="Calibri" panose="020F0502020204030204" pitchFamily="34" charset="0"/>
                <a:ea typeface="ＭＳ Ｐゴシック" pitchFamily="34" charset="-128"/>
              </a:rPr>
              <a:t>We have significant concerns on the long term viability of the main biomass sources (bagasse, river tamarind)</a:t>
            </a:r>
          </a:p>
          <a:p>
            <a:pPr>
              <a:defRPr/>
            </a:pPr>
            <a:endParaRPr lang="en-CA" sz="1600" dirty="0">
              <a:latin typeface="Calibri" panose="020F0502020204030204" pitchFamily="34" charset="0"/>
              <a:ea typeface="ＭＳ Ｐゴシック" pitchFamily="34" charset="-128"/>
            </a:endParaRPr>
          </a:p>
          <a:p>
            <a:pPr>
              <a:defRPr/>
            </a:pPr>
            <a:r>
              <a:rPr lang="en-CA" sz="1600" b="1" dirty="0" smtClean="0">
                <a:latin typeface="Calibri" panose="020F0502020204030204" pitchFamily="34" charset="0"/>
                <a:ea typeface="ＭＳ Ｐゴシック" pitchFamily="34" charset="-128"/>
              </a:rPr>
              <a:t>A Possible Solution?</a:t>
            </a:r>
          </a:p>
          <a:p>
            <a:pPr>
              <a:defRPr/>
            </a:pPr>
            <a:r>
              <a:rPr lang="en-CA" sz="1600" dirty="0" smtClean="0">
                <a:latin typeface="Calibri" panose="020F0502020204030204" pitchFamily="34" charset="0"/>
                <a:ea typeface="ＭＳ Ｐゴシック" pitchFamily="34" charset="-128"/>
              </a:rPr>
              <a:t>Combine the above two opportunities into one </a:t>
            </a:r>
          </a:p>
          <a:p>
            <a:pPr>
              <a:defRPr/>
            </a:pPr>
            <a:r>
              <a:rPr lang="en-CA" sz="1600" dirty="0" smtClean="0">
                <a:latin typeface="Calibri" panose="020F0502020204030204" pitchFamily="34" charset="0"/>
                <a:ea typeface="ＭＳ Ｐゴシック" pitchFamily="34" charset="-128"/>
              </a:rPr>
              <a:t>WTE/Biomass CHP plant of about 25MW.</a:t>
            </a:r>
          </a:p>
          <a:p>
            <a:pPr>
              <a:defRPr/>
            </a:pPr>
            <a:r>
              <a:rPr lang="en-CA" sz="1600" dirty="0" smtClean="0">
                <a:latin typeface="Calibri" panose="020F0502020204030204" pitchFamily="34" charset="0"/>
                <a:ea typeface="ＭＳ Ｐゴシック" pitchFamily="34" charset="-128"/>
              </a:rPr>
              <a:t>Less duplicated infrastructure</a:t>
            </a:r>
          </a:p>
          <a:p>
            <a:pPr>
              <a:defRPr/>
            </a:pPr>
            <a:r>
              <a:rPr lang="en-CA" sz="1600" dirty="0" smtClean="0">
                <a:latin typeface="Calibri" panose="020F0502020204030204" pitchFamily="34" charset="0"/>
                <a:ea typeface="ＭＳ Ｐゴシック" pitchFamily="34" charset="-128"/>
              </a:rPr>
              <a:t>Less risk</a:t>
            </a:r>
            <a:endParaRPr sz="1600" dirty="0" smtClean="0">
              <a:latin typeface="Calibri" panose="020F0502020204030204" pitchFamily="34" charset="0"/>
              <a:ea typeface="ＭＳ Ｐゴシック" pitchFamily="34" charset="-128"/>
            </a:endParaRPr>
          </a:p>
        </p:txBody>
      </p:sp>
      <p:sp>
        <p:nvSpPr>
          <p:cNvPr id="15366" name="Title 3"/>
          <p:cNvSpPr>
            <a:spLocks noGrp="1"/>
          </p:cNvSpPr>
          <p:nvPr>
            <p:ph type="title"/>
          </p:nvPr>
        </p:nvSpPr>
        <p:spPr>
          <a:xfrm>
            <a:off x="828220" y="138113"/>
            <a:ext cx="8006218" cy="1004887"/>
          </a:xfrm>
        </p:spPr>
        <p:txBody>
          <a:bodyPr/>
          <a:lstStyle/>
          <a:p>
            <a:pPr eaLnBrk="1" hangingPunct="1"/>
            <a:r>
              <a:rPr sz="3600" b="1" dirty="0" smtClean="0">
                <a:ea typeface="ＭＳ Ｐゴシック" pitchFamily="34" charset="-128"/>
              </a:rPr>
              <a:t>Barbados</a:t>
            </a:r>
          </a:p>
        </p:txBody>
      </p:sp>
      <p:sp>
        <p:nvSpPr>
          <p:cNvPr id="15367" name="Slide Number Placeholder 1"/>
          <p:cNvSpPr>
            <a:spLocks noGrp="1"/>
          </p:cNvSpPr>
          <p:nvPr>
            <p:ph type="sldNum" sz="quarter" idx="10"/>
          </p:nvPr>
        </p:nvSpPr>
        <p:spPr bwMode="auto">
          <a:xfrm>
            <a:off x="3447256"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87541A1-4D77-411B-86E4-01CB992FAC3A}" type="slidenum">
              <a:rPr lang="en-CA" smtClean="0"/>
              <a:pPr eaLnBrk="1" hangingPunct="1"/>
              <a:t>6</a:t>
            </a:fld>
            <a:endParaRPr lang="en-CA" dirty="0" smtClean="0"/>
          </a:p>
        </p:txBody>
      </p:sp>
      <p:sp>
        <p:nvSpPr>
          <p:cNvPr id="15373" name="AutoShape 23" descr="data:image/jpeg;base64,/9j/4AAQSkZJRgABAQAAAQABAAD/2wCEAAkGBhQQERQUEhIVFRQWEhcSEBYYFBYWFRQYGBUVFBgVExgXHCYfFxokGRUXHy8gIycrLC0tFR4xNTAqNSYrLCkBCQoKDgwOGg8PGikgHCUpKSwpKiwsNSwqLCo1NSk1KSwpLCkuLS41Li0pKTUsKSkqNSkpLDUsNCwtKSwpKSkpLP/AABEIAKAAfAMBIgACEQEDEQH/xAAcAAABBQEBAQAAAAAAAAAAAAAAAQIFBgcEAwj/xAA4EAABAwIFAQYEBAUFAQAAAAABAAIDBBEFBhIhMUETIlFhcZEHUoGhFCMywUJysdHwNFNikrIV/8QAGgEBAAMBAQEAAAAAAAAAAAAAAAECAwUEBv/EACgRAQACAgECBQMFAAAAAAAAAAABAgMRIQQxEhMiQcFRgfAyYnGRsf/aAAwDAQACEQMRAD8A3FCEhQF0XXHW1GgLNM/43UMfBNT1D49JdG8A90l1i0uadncEbhFL2ilfFLVwUt1m2FfE98QjFbD3Ts6dn6R/ydHa489JPotEilDgHNNwQHNI4IO4IRXFmpljxUl63RdNQjU66LpqEDroumoQOui6ahA5CEIBIUqQoI3Fo7sKyTOGrS8fX/qb/stmqY7hUrG8ul5vZFbRFomJUSuzLG+hEZAvY72C074eNfFhtMJnd7RdtzuGuJMbd/BpAsqph3w3gbJ2j2E23EZN47/y239L2XfnCVstLLG7o3WzY7OZ3hb2t9VHLxYOntgi1pnbRAULKMGx6oooGT9sZYCQHxPOohpIuWO5BA4HHRauFL0YM8ZY3HAQhCNwhCEAhCEDkIQgEhSpCgReb4AV6IQc01MLKk47hp1bK/kLkqKEOQZThWQJXyNbJOPwweHGOx1uAN9BPFul7rVaLE45XSMY8F8T9Erf4mk7i46AjcHgqLqyIlluasfloMVbVw8SRt7Rt+7KG9xzXDp0t5qOzGtKYo9MabkhRmXcwxV0Ilhddp2cDs5jrAlrx0O/7qTUtYnYQhCJCEIQOQhCASFKkKBEIQgEIQgr+Y2d02WMZ7dq7M/K9zSfAOAI+4+63PG4rsPosWzvT2a/y73sQito3EozJebH4dUCQXdG7uzsud2kjvAfM3kfUdV9D4biLKiJksTg5j2hzCOoPj4Hy6L5lp4NTVbPhpnI4fP2Ev8Ap5ni5/2pD3Q70OwPpfxUQ53S9TE2mkt3QgFCl0whCEDkIQgEhSpCgRCFyVlaGA+iD3knDeVX8ez1TUQvNIAbXawbyO5/S0eh3Nh5qj56+JJhJig3lI3PSO/BI6u8vdZXUPfK4ukeXuO5LiSVG2V8kVbll3PrsVmkbDCWU8Ud5Hv3e5zjZjRpNmcOO9726KtZ0pL6h4gj3XD8HcYjglqIZHBrpWxuiJIAcWdpdu/J74NvIqZzrKACTt6otW267UfLNEZNl1Y5l4tBNlYsj4KQwOI53VkxLBw5puFNbRMPm5wXtM5a/Xg74U5vNTD+GmcTPCNieZI72afMt2B+hV+WCa34dVMqIxcsd3m8a2kWc36j9lueH1zZ4mSMN2vaHtPkRffzR2uj6jzqc947uhCEI9pyEIQCQpUjkHhUzaQsy+IOcOwidpPfd3Yxfqev059lc8xV2hpWAZ0xDtqkjowaR6nc/sPoiJnUIiG7iS4kkm7iTck9SSu+CO6ZR0b3/oaXW5sFKRYTKwanRvA6ktNgocXqrWntDklwfX/n1Uxg+X3yPBle54Bv3nOd7XKk6TBpRGJTE8R2Dtenu2OwN/qrNhOFyOaHMic5vFw3bZZ3iZ4eHFlz3ny+dfCy5cpmNAB2XdjDWgbKFoXPJLWtJcL3AG4sbHZOqJnF2gg6uLdb+itExEadet4imtKrmajDgVMfCDGrslpHE3jPaRfyONiB0Fnf+lzY7RSMZd8bmgm1yLb+CreTa0wYrARxITC/e2zwbfcBKvBhv5XVa+rdEICFd9CchCEAmyHZOXnPwgomcKqwP+eKwasqdUzz4vcfuttzkeVhs0emRw66z/UqJUv2X7KdF+QSLanai2/F+Gqeoal0ET3VRYeQAAO8Lfp2G9yoOg1CnEcTg11gNVy0je5II6qQqq0Q0rmyydo5zSNzckngDrYc3Pgpea8+GP4j7LJ218Ja0DdzImNHmZBYK4YQGwdnSggubCXuPnqaPuS72VOyy8OpqcO4aGPHq0kj+66MnY3+Jr6iXfSYg1nk0PaG/wBCfqjGJil6W95iI+3umMDcI456k/M/T4WDjx6u2TcCjvrq5dgC5zfDrc7+w9EzGWhzqehi4IEkp8I29fUn9kmZMzQUgbTmLtW6BqaHCzQD3Q7z2uq6RN60/VPFf9NzJWfiMMMtgDqDrfKBJp97H7rJYanRVQP50zxu9bPBstR/+tHV0ErIYuzbZ7Aw8arBwN/UgrKcGj7atpmc6qiMH0Dg4/YFS8mes3zY8kTvcQ+jglCaXWF1y4ZUSPYDKzQ7ruCDubEb3G1tj49VLueLnTuQkCVFgmSDZPSFBQM4UtwViGNUeiZ3g46h+/3X0fmCg1tOyxrNuAm5IG4vb+yK2jhU4ibc/dezHLkY4g2Ox8F7tcocfqMc7dsdQR1PuuuGrI6+yi2uT2yKXPvSU0K4+J9ymSVnO6iu3THVCM4wzLsnrTbk+6tHwlwYz1pnLbxwtNjbYyOFgPUNJKqOE4TLWyiKEXJ/U4/pYPmd/m6+hMpZdjoadscYsBu4nlzj+pzvW304UOz0fS+D1WdGYa9sMDtfDvy+L21bEncbWv1v4Lpwmn0RNG/iLl5sOgGskj0uoiaR1VVaGuc1kdi4i5a7cGx3A7wuLOBFhcG91Ymiyl7ccze829u0fJwSpAlR6AkKVIUHlNCHBVHH8th4JAVyTHxAoMHxvJoJvpIPQhVifApY+moeXPst4q5oXSTMeAwRAFzyRp6Agjkbm3muWqyk124HKMfRkYI4lvII9QUgmW2uyYPBe1Nk0D+FRpnPS0li1LQSymzI3H6ED1udlZ8D+HEszvznaG+DDdx9TwPutZo8sNb0Ui9scDSTvpbqIAu63jbw258k0tGHHTlG5ZypFSM0xsDfmPLnHxceSV1YhXmUuig0vLSWzMJs72NrsIuC4Hbz3Ca6pnmfpj/LMcveBBIc3exJ6jbp83kpmOkY1znBoDnG7jbcmwHPoApNzkjVeI/OxKOkETQ0Xs0aQTubC9hfqADYL3QhG8RqNHIQhEhIUqEDUJyEHFiGFRzt0yMDh7EbEXBHWxKiK3LUmqR8MzmvkLbk3FgHE2FtuNIG19jvurIiyMr4aX7wr89PVAyWcNFmiO2kvGlzbncWJc3V9uF5sFbqYDYAs77g1lgbPvfrquWWttyrIhFfI/dP9oWWinlgY0vEcgcO0LSTcA78deD9rp9HgDW9mXkvkZH2ercBw717tvY31cG6l0It5Vd7nkwN9uiVOQjU1KEqEAhCEH//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 name="Picture 2" descr="C:\Users\AJ163\AppData\Local\Microsoft\Windows\Temporary Internet Files\Content.Outlook\JMR362ZJ\SLEG_LOGO_FINAL-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702582"/>
            <a:ext cx="1045029"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85533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271" y="232003"/>
            <a:ext cx="4207300" cy="57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2"/>
          <p:cNvSpPr txBox="1">
            <a:spLocks/>
          </p:cNvSpPr>
          <p:nvPr/>
        </p:nvSpPr>
        <p:spPr bwMode="auto">
          <a:xfrm>
            <a:off x="849085" y="701903"/>
            <a:ext cx="4033185" cy="5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7500" lnSpcReduction="20000"/>
          </a:bodyPr>
          <a:lstStyle>
            <a:lvl1pPr algn="l" rtl="0" eaLnBrk="0" fontAlgn="base" hangingPunct="0">
              <a:spcBef>
                <a:spcPct val="0"/>
              </a:spcBef>
              <a:spcAft>
                <a:spcPct val="0"/>
              </a:spcAft>
              <a:defRPr lang="en-US" sz="3200" kern="1200">
                <a:solidFill>
                  <a:srgbClr val="005FAA"/>
                </a:solidFill>
                <a:latin typeface="Corbel" pitchFamily="34" charset="0"/>
                <a:ea typeface="ＭＳ Ｐゴシック" pitchFamily="-109" charset="-128"/>
                <a:cs typeface="+mj-cs"/>
              </a:defRPr>
            </a:lvl1pPr>
            <a:lvl2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2pPr>
            <a:lvl3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3pPr>
            <a:lvl4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4pPr>
            <a:lvl5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5pPr>
            <a:lvl6pPr marL="457200" algn="l" rtl="0" fontAlgn="base">
              <a:spcBef>
                <a:spcPct val="0"/>
              </a:spcBef>
              <a:spcAft>
                <a:spcPct val="0"/>
              </a:spcAft>
              <a:defRPr sz="4000">
                <a:solidFill>
                  <a:srgbClr val="005FAA"/>
                </a:solidFill>
                <a:latin typeface="Corbel" pitchFamily="-109" charset="0"/>
              </a:defRPr>
            </a:lvl6pPr>
            <a:lvl7pPr marL="914400" algn="l" rtl="0" fontAlgn="base">
              <a:spcBef>
                <a:spcPct val="0"/>
              </a:spcBef>
              <a:spcAft>
                <a:spcPct val="0"/>
              </a:spcAft>
              <a:defRPr sz="4000">
                <a:solidFill>
                  <a:srgbClr val="005FAA"/>
                </a:solidFill>
                <a:latin typeface="Corbel" pitchFamily="-109" charset="0"/>
              </a:defRPr>
            </a:lvl7pPr>
            <a:lvl8pPr marL="1371600" algn="l" rtl="0" fontAlgn="base">
              <a:spcBef>
                <a:spcPct val="0"/>
              </a:spcBef>
              <a:spcAft>
                <a:spcPct val="0"/>
              </a:spcAft>
              <a:defRPr sz="4000">
                <a:solidFill>
                  <a:srgbClr val="005FAA"/>
                </a:solidFill>
                <a:latin typeface="Corbel" pitchFamily="-109" charset="0"/>
              </a:defRPr>
            </a:lvl8pPr>
            <a:lvl9pPr marL="1828800" algn="l" rtl="0" fontAlgn="base">
              <a:spcBef>
                <a:spcPct val="0"/>
              </a:spcBef>
              <a:spcAft>
                <a:spcPct val="0"/>
              </a:spcAft>
              <a:defRPr sz="4000">
                <a:solidFill>
                  <a:srgbClr val="005FAA"/>
                </a:solidFill>
                <a:latin typeface="Corbel" pitchFamily="-109" charset="0"/>
              </a:defRPr>
            </a:lvl9pPr>
          </a:lstStyle>
          <a:p>
            <a:pPr>
              <a:defRPr/>
            </a:pPr>
            <a:r>
              <a:rPr sz="2500" b="1" dirty="0" smtClean="0">
                <a:ea typeface="ＭＳ Ｐゴシック" pitchFamily="34" charset="-128"/>
              </a:rPr>
              <a:t>Clean Energy Opportunities</a:t>
            </a:r>
            <a:endParaRPr lang="en-CA" sz="2500" dirty="0" smtClean="0">
              <a:latin typeface="Calibri" panose="020F0502020204030204" pitchFamily="34" charset="0"/>
              <a:ea typeface="ＭＳ Ｐゴシック" pitchFamily="34" charset="-128"/>
            </a:endParaRPr>
          </a:p>
          <a:p>
            <a:pPr>
              <a:spcBef>
                <a:spcPts val="600"/>
              </a:spcBef>
              <a:defRPr/>
            </a:pPr>
            <a:r>
              <a:rPr lang="en-CA" sz="2500" b="1" dirty="0">
                <a:latin typeface="Calibri" panose="020F0502020204030204" pitchFamily="34" charset="0"/>
                <a:ea typeface="ＭＳ Ｐゴシック" pitchFamily="34" charset="-128"/>
              </a:rPr>
              <a:t>Smart Grid</a:t>
            </a:r>
          </a:p>
          <a:p>
            <a:pPr algn="just">
              <a:spcBef>
                <a:spcPts val="600"/>
              </a:spcBef>
              <a:defRPr/>
            </a:pPr>
            <a:r>
              <a:rPr lang="en-CA" sz="2200" dirty="0">
                <a:latin typeface="Calibri" panose="020F0502020204030204" pitchFamily="34" charset="0"/>
                <a:ea typeface="ＭＳ Ｐゴシック" pitchFamily="34" charset="-128"/>
              </a:rPr>
              <a:t>Advanced Metering Infrastructure communications is under test in Barbados</a:t>
            </a:r>
          </a:p>
          <a:p>
            <a:pPr algn="just">
              <a:spcBef>
                <a:spcPts val="600"/>
              </a:spcBef>
              <a:defRPr/>
            </a:pPr>
            <a:r>
              <a:rPr lang="en-CA" sz="2200" dirty="0">
                <a:latin typeface="Calibri" panose="020F0502020204030204" pitchFamily="34" charset="0"/>
                <a:ea typeface="ＭＳ Ｐゴシック" pitchFamily="34" charset="-128"/>
              </a:rPr>
              <a:t>Emera is developing an agreement </a:t>
            </a:r>
            <a:r>
              <a:rPr lang="en-CA" sz="2200" dirty="0" smtClean="0">
                <a:latin typeface="Calibri" panose="020F0502020204030204" pitchFamily="34" charset="0"/>
                <a:ea typeface="ＭＳ Ｐゴシック" pitchFamily="34" charset="-128"/>
              </a:rPr>
              <a:t>with major world players on </a:t>
            </a:r>
            <a:r>
              <a:rPr lang="en-CA" sz="2200" dirty="0">
                <a:latin typeface="Calibri" panose="020F0502020204030204" pitchFamily="34" charset="0"/>
                <a:ea typeface="ＭＳ Ｐゴシック" pitchFamily="34" charset="-128"/>
              </a:rPr>
              <a:t>high level Smart Grid integration</a:t>
            </a:r>
          </a:p>
          <a:p>
            <a:pPr algn="just">
              <a:spcBef>
                <a:spcPts val="600"/>
              </a:spcBef>
              <a:defRPr/>
            </a:pPr>
            <a:r>
              <a:rPr lang="en-CA" sz="2200" dirty="0">
                <a:latin typeface="Calibri" panose="020F0502020204030204" pitchFamily="34" charset="0"/>
                <a:ea typeface="ＭＳ Ｐゴシック" pitchFamily="34" charset="-128"/>
              </a:rPr>
              <a:t>GBPC initial </a:t>
            </a:r>
            <a:r>
              <a:rPr lang="en-CA" sz="2200" dirty="0" smtClean="0">
                <a:latin typeface="Calibri" panose="020F0502020204030204" pitchFamily="34" charset="0"/>
                <a:ea typeface="ＭＳ Ｐゴシック" pitchFamily="34" charset="-128"/>
              </a:rPr>
              <a:t>deployment is </a:t>
            </a:r>
            <a:r>
              <a:rPr lang="en-CA" sz="2200" dirty="0">
                <a:latin typeface="Calibri" panose="020F0502020204030204" pitchFamily="34" charset="0"/>
                <a:ea typeface="ＭＳ Ｐゴシック" pitchFamily="34" charset="-128"/>
              </a:rPr>
              <a:t>planned for late 2015</a:t>
            </a:r>
          </a:p>
          <a:p>
            <a:pPr algn="just">
              <a:spcBef>
                <a:spcPts val="600"/>
              </a:spcBef>
              <a:defRPr/>
            </a:pPr>
            <a:r>
              <a:rPr lang="en-CA" sz="2200" dirty="0">
                <a:latin typeface="Calibri" panose="020F0502020204030204" pitchFamily="34" charset="0"/>
                <a:ea typeface="ＭＳ Ｐゴシック" pitchFamily="34" charset="-128"/>
              </a:rPr>
              <a:t>This is the key to high </a:t>
            </a:r>
            <a:r>
              <a:rPr lang="en-CA" sz="2200" dirty="0" smtClean="0">
                <a:latin typeface="Calibri" panose="020F0502020204030204" pitchFamily="34" charset="0"/>
                <a:ea typeface="ＭＳ Ｐゴシック" pitchFamily="34" charset="-128"/>
              </a:rPr>
              <a:t>penetration of </a:t>
            </a:r>
            <a:r>
              <a:rPr lang="en-CA" sz="2200" dirty="0">
                <a:latin typeface="Calibri" panose="020F0502020204030204" pitchFamily="34" charset="0"/>
                <a:ea typeface="ＭＳ Ｐゴシック" pitchFamily="34" charset="-128"/>
              </a:rPr>
              <a:t>renewables</a:t>
            </a:r>
          </a:p>
          <a:p>
            <a:pPr algn="just">
              <a:spcBef>
                <a:spcPts val="600"/>
              </a:spcBef>
              <a:defRPr/>
            </a:pPr>
            <a:endParaRPr lang="en-CA" sz="900" b="1" dirty="0" smtClean="0">
              <a:latin typeface="Calibri" panose="020F0502020204030204" pitchFamily="34" charset="0"/>
              <a:ea typeface="ＭＳ Ｐゴシック" pitchFamily="34" charset="-128"/>
            </a:endParaRPr>
          </a:p>
          <a:p>
            <a:pPr algn="just">
              <a:spcBef>
                <a:spcPts val="600"/>
              </a:spcBef>
              <a:defRPr/>
            </a:pPr>
            <a:r>
              <a:rPr lang="en-CA" sz="2500" b="1" dirty="0" smtClean="0">
                <a:latin typeface="Calibri" panose="020F0502020204030204" pitchFamily="34" charset="0"/>
                <a:ea typeface="ＭＳ Ｐゴシック" pitchFamily="34" charset="-128"/>
              </a:rPr>
              <a:t>Biofuels</a:t>
            </a:r>
            <a:endParaRPr lang="en-CA" sz="2500" b="1" dirty="0">
              <a:latin typeface="Calibri" panose="020F0502020204030204" pitchFamily="34" charset="0"/>
              <a:ea typeface="ＭＳ Ｐゴシック" pitchFamily="34" charset="-128"/>
            </a:endParaRPr>
          </a:p>
          <a:p>
            <a:pPr algn="just">
              <a:spcBef>
                <a:spcPts val="600"/>
              </a:spcBef>
              <a:defRPr/>
            </a:pPr>
            <a:r>
              <a:rPr lang="en-CA" sz="2200" dirty="0">
                <a:latin typeface="Calibri" panose="020F0502020204030204" pitchFamily="34" charset="0"/>
                <a:ea typeface="ＭＳ Ｐゴシック" pitchFamily="34" charset="-128"/>
              </a:rPr>
              <a:t>Jatropha trials continuing in Grand Bahama and commencing in Dominica</a:t>
            </a:r>
          </a:p>
          <a:p>
            <a:pPr algn="just">
              <a:spcBef>
                <a:spcPts val="600"/>
              </a:spcBef>
              <a:defRPr/>
            </a:pPr>
            <a:r>
              <a:rPr lang="en-CA" sz="2200" dirty="0">
                <a:latin typeface="Calibri" panose="020F0502020204030204" pitchFamily="34" charset="0"/>
                <a:ea typeface="ＭＳ Ｐゴシック" pitchFamily="34" charset="-128"/>
              </a:rPr>
              <a:t>Applicability for Barbados being reviewed</a:t>
            </a:r>
          </a:p>
          <a:p>
            <a:pPr algn="just">
              <a:spcBef>
                <a:spcPts val="600"/>
              </a:spcBef>
              <a:defRPr/>
            </a:pPr>
            <a:r>
              <a:rPr lang="en-CA" sz="2200" dirty="0">
                <a:latin typeface="Calibri" panose="020F0502020204030204" pitchFamily="34" charset="0"/>
                <a:ea typeface="ＭＳ Ｐゴシック" pitchFamily="34" charset="-128"/>
              </a:rPr>
              <a:t>Local Biodiesel is </a:t>
            </a:r>
            <a:r>
              <a:rPr lang="en-CA" sz="2200" dirty="0" smtClean="0">
                <a:latin typeface="Calibri" panose="020F0502020204030204" pitchFamily="34" charset="0"/>
                <a:ea typeface="ＭＳ Ｐゴシック" pitchFamily="34" charset="-128"/>
              </a:rPr>
              <a:t>in </a:t>
            </a:r>
            <a:r>
              <a:rPr lang="en-CA" sz="2200" dirty="0">
                <a:latin typeface="Calibri" panose="020F0502020204030204" pitchFamily="34" charset="0"/>
                <a:ea typeface="ＭＳ Ｐゴシック" pitchFamily="34" charset="-128"/>
              </a:rPr>
              <a:t>use in vehicles at BLPC</a:t>
            </a:r>
          </a:p>
          <a:p>
            <a:pPr algn="just">
              <a:spcBef>
                <a:spcPts val="600"/>
              </a:spcBef>
              <a:defRPr/>
            </a:pPr>
            <a:endParaRPr lang="en-CA" sz="900" b="1" dirty="0" smtClean="0">
              <a:latin typeface="Calibri" panose="020F0502020204030204" pitchFamily="34" charset="0"/>
              <a:ea typeface="ＭＳ Ｐゴシック" pitchFamily="34" charset="-128"/>
            </a:endParaRPr>
          </a:p>
          <a:p>
            <a:pPr algn="just">
              <a:spcBef>
                <a:spcPts val="600"/>
              </a:spcBef>
              <a:defRPr/>
            </a:pPr>
            <a:r>
              <a:rPr lang="en-CA" sz="2500" b="1" dirty="0" smtClean="0">
                <a:latin typeface="Calibri" panose="020F0502020204030204" pitchFamily="34" charset="0"/>
                <a:ea typeface="ＭＳ Ｐゴシック" pitchFamily="34" charset="-128"/>
              </a:rPr>
              <a:t>Marine</a:t>
            </a:r>
            <a:endParaRPr lang="en-CA" sz="2500" b="1" dirty="0">
              <a:latin typeface="Calibri" panose="020F0502020204030204" pitchFamily="34" charset="0"/>
              <a:ea typeface="ＭＳ Ｐゴシック" pitchFamily="34" charset="-128"/>
            </a:endParaRPr>
          </a:p>
          <a:p>
            <a:pPr algn="just">
              <a:spcBef>
                <a:spcPts val="600"/>
              </a:spcBef>
              <a:defRPr/>
            </a:pPr>
            <a:r>
              <a:rPr lang="en-CA" sz="2200" dirty="0" smtClean="0">
                <a:latin typeface="Calibri" panose="020F0502020204030204" pitchFamily="34" charset="0"/>
                <a:ea typeface="ＭＳ Ｐゴシック" pitchFamily="34" charset="-128"/>
              </a:rPr>
              <a:t>The development of floating Offshore Wind is under review with University of Maine and DCNS</a:t>
            </a:r>
            <a:endParaRPr lang="en-CA" sz="2200" dirty="0">
              <a:latin typeface="Calibri" panose="020F0502020204030204" pitchFamily="34" charset="0"/>
              <a:ea typeface="ＭＳ Ｐゴシック" pitchFamily="34" charset="-128"/>
            </a:endParaRPr>
          </a:p>
          <a:p>
            <a:pPr algn="just">
              <a:spcBef>
                <a:spcPts val="600"/>
              </a:spcBef>
              <a:defRPr/>
            </a:pPr>
            <a:r>
              <a:rPr lang="en-CA" sz="2200" dirty="0" smtClean="0">
                <a:latin typeface="Calibri" panose="020F0502020204030204" pitchFamily="34" charset="0"/>
                <a:ea typeface="ＭＳ Ｐゴシック" pitchFamily="34" charset="-128"/>
              </a:rPr>
              <a:t>A </a:t>
            </a:r>
            <a:r>
              <a:rPr lang="en-CA" sz="2200" dirty="0" err="1" smtClean="0">
                <a:latin typeface="Calibri" panose="020F0502020204030204" pitchFamily="34" charset="0"/>
                <a:ea typeface="ＭＳ Ｐゴシック" pitchFamily="34" charset="-128"/>
              </a:rPr>
              <a:t>MoU</a:t>
            </a:r>
            <a:r>
              <a:rPr lang="en-CA" sz="2200" dirty="0" smtClean="0">
                <a:latin typeface="Calibri" panose="020F0502020204030204" pitchFamily="34" charset="0"/>
                <a:ea typeface="ＭＳ Ｐゴシック" pitchFamily="34" charset="-128"/>
              </a:rPr>
              <a:t> for Ocean Thermal development with DCNS is under review</a:t>
            </a:r>
          </a:p>
          <a:p>
            <a:pPr algn="just">
              <a:spcBef>
                <a:spcPts val="600"/>
              </a:spcBef>
              <a:defRPr/>
            </a:pPr>
            <a:r>
              <a:rPr lang="en-CA" sz="2200" dirty="0" smtClean="0">
                <a:latin typeface="Calibri" panose="020F0502020204030204" pitchFamily="34" charset="0"/>
                <a:ea typeface="ＭＳ Ｐゴシック" pitchFamily="34" charset="-128"/>
              </a:rPr>
              <a:t>Emera Inc. is a leader in </a:t>
            </a:r>
            <a:r>
              <a:rPr lang="en-CA" sz="2200" dirty="0">
                <a:latin typeface="Calibri" panose="020F0502020204030204" pitchFamily="34" charset="0"/>
                <a:ea typeface="ＭＳ Ｐゴシック" pitchFamily="34" charset="-128"/>
              </a:rPr>
              <a:t>t</a:t>
            </a:r>
            <a:r>
              <a:rPr lang="en-CA" sz="2200" dirty="0" smtClean="0">
                <a:latin typeface="Calibri" panose="020F0502020204030204" pitchFamily="34" charset="0"/>
                <a:ea typeface="ＭＳ Ｐゴシック" pitchFamily="34" charset="-128"/>
              </a:rPr>
              <a:t>idal generation development in Nova Scotia.</a:t>
            </a:r>
          </a:p>
          <a:p>
            <a:pPr>
              <a:defRPr/>
            </a:pPr>
            <a:endParaRPr lang="en-CA" sz="1100" b="1" dirty="0" smtClean="0">
              <a:latin typeface="Calibri" panose="020F0502020204030204" pitchFamily="34" charset="0"/>
              <a:ea typeface="ＭＳ Ｐゴシック" pitchFamily="34" charset="-128"/>
            </a:endParaRPr>
          </a:p>
          <a:p>
            <a:pPr>
              <a:defRPr/>
            </a:pPr>
            <a:endParaRPr sz="1600" dirty="0" smtClean="0">
              <a:latin typeface="Calibri" panose="020F0502020204030204" pitchFamily="34" charset="0"/>
              <a:ea typeface="ＭＳ Ｐゴシック" pitchFamily="34" charset="-128"/>
            </a:endParaRPr>
          </a:p>
        </p:txBody>
      </p:sp>
      <p:sp>
        <p:nvSpPr>
          <p:cNvPr id="15366" name="Title 3"/>
          <p:cNvSpPr>
            <a:spLocks noGrp="1"/>
          </p:cNvSpPr>
          <p:nvPr>
            <p:ph type="title"/>
          </p:nvPr>
        </p:nvSpPr>
        <p:spPr>
          <a:xfrm>
            <a:off x="838200" y="37647"/>
            <a:ext cx="8006218" cy="648154"/>
          </a:xfrm>
        </p:spPr>
        <p:txBody>
          <a:bodyPr/>
          <a:lstStyle/>
          <a:p>
            <a:pPr eaLnBrk="1" hangingPunct="1"/>
            <a:r>
              <a:rPr sz="3600" b="1" dirty="0" smtClean="0">
                <a:ea typeface="ＭＳ Ｐゴシック" pitchFamily="34" charset="-128"/>
              </a:rPr>
              <a:t>Barbados</a:t>
            </a:r>
          </a:p>
        </p:txBody>
      </p:sp>
      <p:sp>
        <p:nvSpPr>
          <p:cNvPr id="15367" name="Slide Number Placeholder 1"/>
          <p:cNvSpPr>
            <a:spLocks noGrp="1"/>
          </p:cNvSpPr>
          <p:nvPr>
            <p:ph type="sldNum" sz="quarter" idx="10"/>
          </p:nvPr>
        </p:nvSpPr>
        <p:spPr bwMode="auto">
          <a:xfrm>
            <a:off x="3447256"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87541A1-4D77-411B-86E4-01CB992FAC3A}" type="slidenum">
              <a:rPr lang="en-CA" smtClean="0"/>
              <a:pPr eaLnBrk="1" hangingPunct="1"/>
              <a:t>7</a:t>
            </a:fld>
            <a:endParaRPr lang="en-CA" dirty="0" smtClean="0"/>
          </a:p>
        </p:txBody>
      </p:sp>
      <p:sp>
        <p:nvSpPr>
          <p:cNvPr id="15373" name="AutoShape 23" descr="data:image/jpeg;base64,/9j/4AAQSkZJRgABAQAAAQABAAD/2wCEAAkGBhQQERQUEhIVFRQWEhcSEBYYFBYWFRQYGBUVFBgVExgXHCYfFxokGRUXHy8gIycrLC0tFR4xNTAqNSYrLCkBCQoKDgwOGg8PGikgHCUpKSwpKiwsNSwqLCo1NSk1KSwpLCkuLS41Li0pKTUsKSkqNSkpLDUsNCwtKSwpKSkpLP/AABEIAKAAfAMBIgACEQEDEQH/xAAcAAABBQEBAQAAAAAAAAAAAAAAAQIFBgcEAwj/xAA4EAABAwIFAQYEBAUFAQAAAAABAAIDBBEFBhIhMUETIlFhcZEHUoGhFCMywUJysdHwNFNikrIV/8QAGgEBAAMBAQEAAAAAAAAAAAAAAAECAwUEBv/EACgRAQACAgECBQMFAAAAAAAAAAABAgMRIQQxEhMiQcFRgfAyYnGRsf/aAAwDAQACEQMRAD8A3FCEhQF0XXHW1GgLNM/43UMfBNT1D49JdG8A90l1i0uadncEbhFL2ilfFLVwUt1m2FfE98QjFbD3Ts6dn6R/ydHa489JPotEilDgHNNwQHNI4IO4IRXFmpljxUl63RdNQjU66LpqEDroumoQOui6ahA5CEIBIUqQoI3Fo7sKyTOGrS8fX/qb/stmqY7hUrG8ul5vZFbRFomJUSuzLG+hEZAvY72C074eNfFhtMJnd7RdtzuGuJMbd/BpAsqph3w3gbJ2j2E23EZN47/y239L2XfnCVstLLG7o3WzY7OZ3hb2t9VHLxYOntgi1pnbRAULKMGx6oooGT9sZYCQHxPOohpIuWO5BA4HHRauFL0YM8ZY3HAQhCNwhCEAhCEDkIQgEhSpCgReb4AV6IQc01MLKk47hp1bK/kLkqKEOQZThWQJXyNbJOPwweHGOx1uAN9BPFul7rVaLE45XSMY8F8T9Erf4mk7i46AjcHgqLqyIlluasfloMVbVw8SRt7Rt+7KG9xzXDp0t5qOzGtKYo9MabkhRmXcwxV0Ilhddp2cDs5jrAlrx0O/7qTUtYnYQhCJCEIQOQhCASFKkKBEIQgEIQgr+Y2d02WMZ7dq7M/K9zSfAOAI+4+63PG4rsPosWzvT2a/y73sQito3EozJebH4dUCQXdG7uzsud2kjvAfM3kfUdV9D4biLKiJksTg5j2hzCOoPj4Hy6L5lp4NTVbPhpnI4fP2Ev8Ap5ni5/2pD3Q70OwPpfxUQ53S9TE2mkt3QgFCl0whCEDkIQgEhSpCgRCFyVlaGA+iD3knDeVX8ez1TUQvNIAbXawbyO5/S0eh3Nh5qj56+JJhJig3lI3PSO/BI6u8vdZXUPfK4ukeXuO5LiSVG2V8kVbll3PrsVmkbDCWU8Ud5Hv3e5zjZjRpNmcOO9726KtZ0pL6h4gj3XD8HcYjglqIZHBrpWxuiJIAcWdpdu/J74NvIqZzrKACTt6otW267UfLNEZNl1Y5l4tBNlYsj4KQwOI53VkxLBw5puFNbRMPm5wXtM5a/Xg74U5vNTD+GmcTPCNieZI72afMt2B+hV+WCa34dVMqIxcsd3m8a2kWc36j9lueH1zZ4mSMN2vaHtPkRffzR2uj6jzqc947uhCEI9pyEIQCQpUjkHhUzaQsy+IOcOwidpPfd3Yxfqev059lc8xV2hpWAZ0xDtqkjowaR6nc/sPoiJnUIiG7iS4kkm7iTck9SSu+CO6ZR0b3/oaXW5sFKRYTKwanRvA6ktNgocXqrWntDklwfX/n1Uxg+X3yPBle54Bv3nOd7XKk6TBpRGJTE8R2Dtenu2OwN/qrNhOFyOaHMic5vFw3bZZ3iZ4eHFlz3ny+dfCy5cpmNAB2XdjDWgbKFoXPJLWtJcL3AG4sbHZOqJnF2gg6uLdb+itExEadet4imtKrmajDgVMfCDGrslpHE3jPaRfyONiB0Fnf+lzY7RSMZd8bmgm1yLb+CreTa0wYrARxITC/e2zwbfcBKvBhv5XVa+rdEICFd9CchCEAmyHZOXnPwgomcKqwP+eKwasqdUzz4vcfuttzkeVhs0emRw66z/UqJUv2X7KdF+QSLanai2/F+Gqeoal0ET3VRYeQAAO8Lfp2G9yoOg1CnEcTg11gNVy0je5II6qQqq0Q0rmyydo5zSNzckngDrYc3Pgpea8+GP4j7LJ218Ja0DdzImNHmZBYK4YQGwdnSggubCXuPnqaPuS72VOyy8OpqcO4aGPHq0kj+66MnY3+Jr6iXfSYg1nk0PaG/wBCfqjGJil6W95iI+3umMDcI456k/M/T4WDjx6u2TcCjvrq5dgC5zfDrc7+w9EzGWhzqehi4IEkp8I29fUn9kmZMzQUgbTmLtW6BqaHCzQD3Q7z2uq6RN60/VPFf9NzJWfiMMMtgDqDrfKBJp97H7rJYanRVQP50zxu9bPBstR/+tHV0ErIYuzbZ7Aw8arBwN/UgrKcGj7atpmc6qiMH0Dg4/YFS8mes3zY8kTvcQ+jglCaXWF1y4ZUSPYDKzQ7ruCDubEb3G1tj49VLueLnTuQkCVFgmSDZPSFBQM4UtwViGNUeiZ3g46h+/3X0fmCg1tOyxrNuAm5IG4vb+yK2jhU4ibc/dezHLkY4g2Ox8F7tcocfqMc7dsdQR1PuuuGrI6+yi2uT2yKXPvSU0K4+J9ymSVnO6iu3THVCM4wzLsnrTbk+6tHwlwYz1pnLbxwtNjbYyOFgPUNJKqOE4TLWyiKEXJ/U4/pYPmd/m6+hMpZdjoadscYsBu4nlzj+pzvW304UOz0fS+D1WdGYa9sMDtfDvy+L21bEncbWv1v4Lpwmn0RNG/iLl5sOgGskj0uoiaR1VVaGuc1kdi4i5a7cGx3A7wuLOBFhcG91Ymiyl7ccze829u0fJwSpAlR6AkKVIUHlNCHBVHH8th4JAVyTHxAoMHxvJoJvpIPQhVifApY+moeXPst4q5oXSTMeAwRAFzyRp6Agjkbm3muWqyk124HKMfRkYI4lvII9QUgmW2uyYPBe1Nk0D+FRpnPS0li1LQSymzI3H6ED1udlZ8D+HEszvznaG+DDdx9TwPutZo8sNb0Ui9scDSTvpbqIAu63jbw258k0tGHHTlG5ZypFSM0xsDfmPLnHxceSV1YhXmUuig0vLSWzMJs72NrsIuC4Hbz3Ca6pnmfpj/LMcveBBIc3exJ6jbp83kpmOkY1znBoDnG7jbcmwHPoApNzkjVeI/OxKOkETQ0Xs0aQTubC9hfqADYL3QhG8RqNHIQhEhIUqEDUJyEHFiGFRzt0yMDh7EbEXBHWxKiK3LUmqR8MzmvkLbk3FgHE2FtuNIG19jvurIiyMr4aX7wr89PVAyWcNFmiO2kvGlzbncWJc3V9uF5sFbqYDYAs77g1lgbPvfrquWWttyrIhFfI/dP9oWWinlgY0vEcgcO0LSTcA78deD9rp9HgDW9mXkvkZH2ercBw717tvY31cG6l0It5Vd7nkwN9uiVOQjU1KEqEAhCEH//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 name="Picture 2" descr="C:\Users\AJ163\AppData\Local\Microsoft\Windows\Temporary Internet Files\Content.Outlook\JMR362ZJ\SLEG_LOGO_FINAL-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685800"/>
            <a:ext cx="8128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42392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171" y="252413"/>
            <a:ext cx="4207300" cy="57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2"/>
          <p:cNvSpPr txBox="1">
            <a:spLocks/>
          </p:cNvSpPr>
          <p:nvPr/>
        </p:nvSpPr>
        <p:spPr bwMode="auto">
          <a:xfrm>
            <a:off x="838200" y="799873"/>
            <a:ext cx="4191000" cy="517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7500"/>
          </a:bodyPr>
          <a:lstStyle>
            <a:lvl1pPr algn="l" rtl="0" eaLnBrk="0" fontAlgn="base" hangingPunct="0">
              <a:spcBef>
                <a:spcPct val="0"/>
              </a:spcBef>
              <a:spcAft>
                <a:spcPct val="0"/>
              </a:spcAft>
              <a:defRPr lang="en-US" sz="3200" kern="1200">
                <a:solidFill>
                  <a:srgbClr val="005FAA"/>
                </a:solidFill>
                <a:latin typeface="Corbel" pitchFamily="34" charset="0"/>
                <a:ea typeface="ＭＳ Ｐゴシック" pitchFamily="-109" charset="-128"/>
                <a:cs typeface="+mj-cs"/>
              </a:defRPr>
            </a:lvl1pPr>
            <a:lvl2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2pPr>
            <a:lvl3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3pPr>
            <a:lvl4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4pPr>
            <a:lvl5pPr algn="l" rtl="0" eaLnBrk="0" fontAlgn="base" hangingPunct="0">
              <a:spcBef>
                <a:spcPct val="0"/>
              </a:spcBef>
              <a:spcAft>
                <a:spcPct val="0"/>
              </a:spcAft>
              <a:defRPr sz="4000">
                <a:solidFill>
                  <a:srgbClr val="005FAA"/>
                </a:solidFill>
                <a:latin typeface="Corbel" pitchFamily="-109" charset="0"/>
                <a:ea typeface="ＭＳ Ｐゴシック" pitchFamily="-109" charset="-128"/>
              </a:defRPr>
            </a:lvl5pPr>
            <a:lvl6pPr marL="457200" algn="l" rtl="0" fontAlgn="base">
              <a:spcBef>
                <a:spcPct val="0"/>
              </a:spcBef>
              <a:spcAft>
                <a:spcPct val="0"/>
              </a:spcAft>
              <a:defRPr sz="4000">
                <a:solidFill>
                  <a:srgbClr val="005FAA"/>
                </a:solidFill>
                <a:latin typeface="Corbel" pitchFamily="-109" charset="0"/>
              </a:defRPr>
            </a:lvl6pPr>
            <a:lvl7pPr marL="914400" algn="l" rtl="0" fontAlgn="base">
              <a:spcBef>
                <a:spcPct val="0"/>
              </a:spcBef>
              <a:spcAft>
                <a:spcPct val="0"/>
              </a:spcAft>
              <a:defRPr sz="4000">
                <a:solidFill>
                  <a:srgbClr val="005FAA"/>
                </a:solidFill>
                <a:latin typeface="Corbel" pitchFamily="-109" charset="0"/>
              </a:defRPr>
            </a:lvl7pPr>
            <a:lvl8pPr marL="1371600" algn="l" rtl="0" fontAlgn="base">
              <a:spcBef>
                <a:spcPct val="0"/>
              </a:spcBef>
              <a:spcAft>
                <a:spcPct val="0"/>
              </a:spcAft>
              <a:defRPr sz="4000">
                <a:solidFill>
                  <a:srgbClr val="005FAA"/>
                </a:solidFill>
                <a:latin typeface="Corbel" pitchFamily="-109" charset="0"/>
              </a:defRPr>
            </a:lvl8pPr>
            <a:lvl9pPr marL="1828800" algn="l" rtl="0" fontAlgn="base">
              <a:spcBef>
                <a:spcPct val="0"/>
              </a:spcBef>
              <a:spcAft>
                <a:spcPct val="0"/>
              </a:spcAft>
              <a:defRPr sz="4000">
                <a:solidFill>
                  <a:srgbClr val="005FAA"/>
                </a:solidFill>
                <a:latin typeface="Corbel" pitchFamily="-109" charset="0"/>
              </a:defRPr>
            </a:lvl9pPr>
          </a:lstStyle>
          <a:p>
            <a:pPr>
              <a:defRPr/>
            </a:pPr>
            <a:r>
              <a:rPr sz="2500" b="1" dirty="0" smtClean="0">
                <a:ea typeface="ＭＳ Ｐゴシック" pitchFamily="34" charset="-128"/>
              </a:rPr>
              <a:t>Clean Energy Opportunities</a:t>
            </a:r>
          </a:p>
          <a:p>
            <a:pPr>
              <a:defRPr/>
            </a:pPr>
            <a:endParaRPr lang="en-CA" sz="700" b="1" dirty="0">
              <a:ea typeface="ＭＳ Ｐゴシック" pitchFamily="34" charset="-128"/>
            </a:endParaRPr>
          </a:p>
          <a:p>
            <a:pPr>
              <a:spcBef>
                <a:spcPts val="600"/>
              </a:spcBef>
              <a:defRPr/>
            </a:pPr>
            <a:r>
              <a:rPr lang="en-CA" sz="1800" b="1" dirty="0" smtClean="0">
                <a:latin typeface="Calibri" panose="020F0502020204030204" pitchFamily="34" charset="0"/>
                <a:ea typeface="ＭＳ Ｐゴシック" pitchFamily="34" charset="-128"/>
              </a:rPr>
              <a:t>Electric Transportation Now</a:t>
            </a:r>
          </a:p>
          <a:p>
            <a:pPr>
              <a:spcBef>
                <a:spcPts val="600"/>
              </a:spcBef>
              <a:defRPr/>
            </a:pPr>
            <a:r>
              <a:rPr lang="en-CA" sz="1600" dirty="0" smtClean="0">
                <a:latin typeface="Calibri" panose="020F0502020204030204" pitchFamily="34" charset="0"/>
                <a:ea typeface="ＭＳ Ｐゴシック" pitchFamily="34" charset="-128"/>
              </a:rPr>
              <a:t>Over 100 Electric vehicles on the island</a:t>
            </a:r>
          </a:p>
          <a:p>
            <a:pPr>
              <a:spcBef>
                <a:spcPts val="600"/>
              </a:spcBef>
              <a:defRPr/>
            </a:pPr>
            <a:r>
              <a:rPr lang="en-CA" sz="1600" dirty="0" smtClean="0">
                <a:latin typeface="Calibri" panose="020F0502020204030204" pitchFamily="34" charset="0"/>
                <a:ea typeface="ＭＳ Ｐゴシック" pitchFamily="34" charset="-128"/>
              </a:rPr>
              <a:t>Electric vans are now arriving weekly</a:t>
            </a:r>
          </a:p>
          <a:p>
            <a:pPr>
              <a:spcBef>
                <a:spcPts val="600"/>
              </a:spcBef>
              <a:defRPr/>
            </a:pPr>
            <a:r>
              <a:rPr lang="en-CA" sz="1600" dirty="0" smtClean="0">
                <a:latin typeface="Calibri" panose="020F0502020204030204" pitchFamily="34" charset="0"/>
                <a:ea typeface="ＭＳ Ｐゴシック" pitchFamily="34" charset="-128"/>
              </a:rPr>
              <a:t>More than 20 Public charging stations available</a:t>
            </a:r>
          </a:p>
          <a:p>
            <a:pPr>
              <a:spcBef>
                <a:spcPts val="600"/>
              </a:spcBef>
              <a:defRPr/>
            </a:pPr>
            <a:r>
              <a:rPr lang="en-CA" sz="1600" dirty="0" smtClean="0">
                <a:latin typeface="Calibri" panose="020F0502020204030204" pitchFamily="34" charset="0"/>
                <a:ea typeface="ＭＳ Ｐゴシック" pitchFamily="34" charset="-128"/>
              </a:rPr>
              <a:t>Level 3 high speed DC charging station to be installed by Emera/Megapower in Q3 2015</a:t>
            </a:r>
          </a:p>
          <a:p>
            <a:pPr>
              <a:spcBef>
                <a:spcPts val="600"/>
              </a:spcBef>
              <a:defRPr/>
            </a:pPr>
            <a:r>
              <a:rPr lang="en-CA" sz="1600" dirty="0" smtClean="0">
                <a:latin typeface="Calibri" panose="020F0502020204030204" pitchFamily="34" charset="0"/>
                <a:ea typeface="ＭＳ Ｐゴシック" pitchFamily="34" charset="-128"/>
              </a:rPr>
              <a:t>Lobbying government for a reduction in EV import duties</a:t>
            </a:r>
          </a:p>
          <a:p>
            <a:pPr>
              <a:spcBef>
                <a:spcPts val="600"/>
              </a:spcBef>
              <a:defRPr/>
            </a:pPr>
            <a:r>
              <a:rPr lang="en-CA" sz="1600" dirty="0" smtClean="0">
                <a:latin typeface="Calibri" panose="020F0502020204030204" pitchFamily="34" charset="0"/>
                <a:ea typeface="ＭＳ Ｐゴシック" pitchFamily="34" charset="-128"/>
              </a:rPr>
              <a:t>Ensuring the EV network is an integral part of the Smart Grid vision</a:t>
            </a:r>
          </a:p>
          <a:p>
            <a:pPr>
              <a:defRPr/>
            </a:pPr>
            <a:endParaRPr lang="en-CA" sz="1800" dirty="0">
              <a:latin typeface="Calibri" panose="020F0502020204030204" pitchFamily="34" charset="0"/>
              <a:ea typeface="ＭＳ Ｐゴシック" pitchFamily="34" charset="-128"/>
            </a:endParaRPr>
          </a:p>
          <a:p>
            <a:pPr>
              <a:defRPr/>
            </a:pPr>
            <a:r>
              <a:rPr lang="en-CA" sz="1800" b="1" dirty="0">
                <a:latin typeface="Calibri" panose="020F0502020204030204" pitchFamily="34" charset="0"/>
                <a:ea typeface="ＭＳ Ｐゴシック" pitchFamily="34" charset="-128"/>
              </a:rPr>
              <a:t>Electric </a:t>
            </a:r>
            <a:r>
              <a:rPr lang="en-CA" sz="1800" b="1" dirty="0" smtClean="0">
                <a:latin typeface="Calibri" panose="020F0502020204030204" pitchFamily="34" charset="0"/>
                <a:ea typeface="ＭＳ Ｐゴシック" pitchFamily="34" charset="-128"/>
              </a:rPr>
              <a:t>Transportation Future</a:t>
            </a:r>
          </a:p>
          <a:p>
            <a:pPr>
              <a:defRPr/>
            </a:pPr>
            <a:r>
              <a:rPr lang="en-CA" sz="1600" dirty="0">
                <a:latin typeface="Calibri" panose="020F0502020204030204" pitchFamily="34" charset="0"/>
                <a:ea typeface="ＭＳ Ｐゴシック" pitchFamily="34" charset="-128"/>
              </a:rPr>
              <a:t> </a:t>
            </a:r>
            <a:r>
              <a:rPr lang="en-CA" sz="1600" dirty="0" smtClean="0">
                <a:latin typeface="Calibri" panose="020F0502020204030204" pitchFamily="34" charset="0"/>
                <a:ea typeface="ＭＳ Ｐゴシック" pitchFamily="34" charset="-128"/>
              </a:rPr>
              <a:t>   Shore to Ship electrical supplies</a:t>
            </a:r>
            <a:br>
              <a:rPr lang="en-CA" sz="1600" dirty="0" smtClean="0">
                <a:latin typeface="Calibri" panose="020F0502020204030204" pitchFamily="34" charset="0"/>
                <a:ea typeface="ＭＳ Ｐゴシック" pitchFamily="34" charset="-128"/>
              </a:rPr>
            </a:br>
            <a:r>
              <a:rPr lang="en-CA" sz="1600" dirty="0" smtClean="0">
                <a:latin typeface="Calibri" panose="020F0502020204030204" pitchFamily="34" charset="0"/>
                <a:ea typeface="ＭＳ Ｐゴシック" pitchFamily="34" charset="-128"/>
              </a:rPr>
              <a:t>       Electric Bus or Trolleybus network</a:t>
            </a:r>
          </a:p>
          <a:p>
            <a:pPr>
              <a:defRPr/>
            </a:pPr>
            <a:r>
              <a:rPr lang="en-CA" sz="1600" dirty="0" smtClean="0">
                <a:latin typeface="Calibri" panose="020F0502020204030204" pitchFamily="34" charset="0"/>
                <a:ea typeface="ＭＳ Ｐゴシック" pitchFamily="34" charset="-128"/>
              </a:rPr>
              <a:t>           Electric Private hire vehicles (Taxi, rental)</a:t>
            </a:r>
          </a:p>
          <a:p>
            <a:pPr>
              <a:defRPr/>
            </a:pPr>
            <a:r>
              <a:rPr lang="en-CA" sz="1600" dirty="0" smtClean="0">
                <a:latin typeface="Calibri" panose="020F0502020204030204" pitchFamily="34" charset="0"/>
                <a:ea typeface="ＭＳ Ｐゴシック" pitchFamily="34" charset="-128"/>
              </a:rPr>
              <a:t>                Vehicle to Grid integration (V2G)</a:t>
            </a:r>
          </a:p>
          <a:p>
            <a:pPr>
              <a:defRPr/>
            </a:pPr>
            <a:endParaRPr lang="en-CA" sz="1800" b="1" dirty="0">
              <a:latin typeface="Calibri" panose="020F0502020204030204" pitchFamily="34" charset="0"/>
              <a:ea typeface="ＭＳ Ｐゴシック" pitchFamily="34" charset="-128"/>
            </a:endParaRPr>
          </a:p>
          <a:p>
            <a:pPr>
              <a:defRPr/>
            </a:pPr>
            <a:endParaRPr lang="en-CA" sz="1600" dirty="0" smtClean="0">
              <a:latin typeface="Calibri" panose="020F0502020204030204" pitchFamily="34" charset="0"/>
              <a:ea typeface="ＭＳ Ｐゴシック" pitchFamily="34" charset="-128"/>
            </a:endParaRPr>
          </a:p>
          <a:p>
            <a:pPr>
              <a:defRPr/>
            </a:pPr>
            <a:endParaRPr lang="en-CA" sz="1600" dirty="0" smtClean="0">
              <a:latin typeface="Calibri" panose="020F0502020204030204" pitchFamily="34" charset="0"/>
              <a:ea typeface="ＭＳ Ｐゴシック" pitchFamily="34" charset="-128"/>
            </a:endParaRPr>
          </a:p>
          <a:p>
            <a:pPr>
              <a:defRPr/>
            </a:pPr>
            <a:endParaRPr lang="en-CA" sz="1600" dirty="0">
              <a:latin typeface="Calibri" panose="020F0502020204030204" pitchFamily="34" charset="0"/>
              <a:ea typeface="ＭＳ Ｐゴシック" pitchFamily="34" charset="-128"/>
            </a:endParaRPr>
          </a:p>
          <a:p>
            <a:pPr>
              <a:defRPr/>
            </a:pPr>
            <a:endParaRPr sz="1600" dirty="0" smtClean="0">
              <a:latin typeface="Calibri" panose="020F0502020204030204" pitchFamily="34" charset="0"/>
              <a:ea typeface="ＭＳ Ｐゴシック" pitchFamily="34" charset="-128"/>
            </a:endParaRPr>
          </a:p>
        </p:txBody>
      </p:sp>
      <p:sp>
        <p:nvSpPr>
          <p:cNvPr id="15366" name="Title 3"/>
          <p:cNvSpPr>
            <a:spLocks noGrp="1"/>
          </p:cNvSpPr>
          <p:nvPr>
            <p:ph type="title"/>
          </p:nvPr>
        </p:nvSpPr>
        <p:spPr>
          <a:xfrm>
            <a:off x="828220" y="138113"/>
            <a:ext cx="8006218" cy="1004887"/>
          </a:xfrm>
        </p:spPr>
        <p:txBody>
          <a:bodyPr/>
          <a:lstStyle/>
          <a:p>
            <a:pPr eaLnBrk="1" hangingPunct="1"/>
            <a:r>
              <a:rPr sz="3600" b="1" dirty="0" smtClean="0">
                <a:ea typeface="ＭＳ Ｐゴシック" pitchFamily="34" charset="-128"/>
              </a:rPr>
              <a:t>Barbados</a:t>
            </a:r>
          </a:p>
        </p:txBody>
      </p:sp>
      <p:sp>
        <p:nvSpPr>
          <p:cNvPr id="15367" name="Slide Number Placeholder 1"/>
          <p:cNvSpPr>
            <a:spLocks noGrp="1"/>
          </p:cNvSpPr>
          <p:nvPr>
            <p:ph type="sldNum" sz="quarter" idx="10"/>
          </p:nvPr>
        </p:nvSpPr>
        <p:spPr bwMode="auto">
          <a:xfrm>
            <a:off x="3447256" y="638132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87541A1-4D77-411B-86E4-01CB992FAC3A}" type="slidenum">
              <a:rPr lang="en-CA" smtClean="0"/>
              <a:pPr eaLnBrk="1" hangingPunct="1"/>
              <a:t>8</a:t>
            </a:fld>
            <a:endParaRPr lang="en-CA" dirty="0" smtClean="0"/>
          </a:p>
        </p:txBody>
      </p:sp>
      <p:sp>
        <p:nvSpPr>
          <p:cNvPr id="15373" name="AutoShape 23" descr="data:image/jpeg;base64,/9j/4AAQSkZJRgABAQAAAQABAAD/2wCEAAkGBhQQERQUEhIVFRQWEhcSEBYYFBYWFRQYGBUVFBgVExgXHCYfFxokGRUXHy8gIycrLC0tFR4xNTAqNSYrLCkBCQoKDgwOGg8PGikgHCUpKSwpKiwsNSwqLCo1NSk1KSwpLCkuLS41Li0pKTUsKSkqNSkpLDUsNCwtKSwpKSkpLP/AABEIAKAAfAMBIgACEQEDEQH/xAAcAAABBQEBAQAAAAAAAAAAAAAAAQIFBgcEAwj/xAA4EAABAwIFAQYEBAUFAQAAAAABAAIDBBEFBhIhMUETIlFhcZEHUoGhFCMywUJysdHwNFNikrIV/8QAGgEBAAMBAQEAAAAAAAAAAAAAAAECAwUEBv/EACgRAQACAgECBQMFAAAAAAAAAAABAgMRIQQxEhMiQcFRgfAyYnGRsf/aAAwDAQACEQMRAD8A3FCEhQF0XXHW1GgLNM/43UMfBNT1D49JdG8A90l1i0uadncEbhFL2ilfFLVwUt1m2FfE98QjFbD3Ts6dn6R/ydHa489JPotEilDgHNNwQHNI4IO4IRXFmpljxUl63RdNQjU66LpqEDroumoQOui6ahA5CEIBIUqQoI3Fo7sKyTOGrS8fX/qb/stmqY7hUrG8ul5vZFbRFomJUSuzLG+hEZAvY72C074eNfFhtMJnd7RdtzuGuJMbd/BpAsqph3w3gbJ2j2E23EZN47/y239L2XfnCVstLLG7o3WzY7OZ3hb2t9VHLxYOntgi1pnbRAULKMGx6oooGT9sZYCQHxPOohpIuWO5BA4HHRauFL0YM8ZY3HAQhCNwhCEAhCEDkIQgEhSpCgReb4AV6IQc01MLKk47hp1bK/kLkqKEOQZThWQJXyNbJOPwweHGOx1uAN9BPFul7rVaLE45XSMY8F8T9Erf4mk7i46AjcHgqLqyIlluasfloMVbVw8SRt7Rt+7KG9xzXDp0t5qOzGtKYo9MabkhRmXcwxV0Ilhddp2cDs5jrAlrx0O/7qTUtYnYQhCJCEIQOQhCASFKkKBEIQgEIQgr+Y2d02WMZ7dq7M/K9zSfAOAI+4+63PG4rsPosWzvT2a/y73sQito3EozJebH4dUCQXdG7uzsud2kjvAfM3kfUdV9D4biLKiJksTg5j2hzCOoPj4Hy6L5lp4NTVbPhpnI4fP2Ev8Ap5ni5/2pD3Q70OwPpfxUQ53S9TE2mkt3QgFCl0whCEDkIQgEhSpCgRCFyVlaGA+iD3knDeVX8ez1TUQvNIAbXawbyO5/S0eh3Nh5qj56+JJhJig3lI3PSO/BI6u8vdZXUPfK4ukeXuO5LiSVG2V8kVbll3PrsVmkbDCWU8Ud5Hv3e5zjZjRpNmcOO9726KtZ0pL6h4gj3XD8HcYjglqIZHBrpWxuiJIAcWdpdu/J74NvIqZzrKACTt6otW267UfLNEZNl1Y5l4tBNlYsj4KQwOI53VkxLBw5puFNbRMPm5wXtM5a/Xg74U5vNTD+GmcTPCNieZI72afMt2B+hV+WCa34dVMqIxcsd3m8a2kWc36j9lueH1zZ4mSMN2vaHtPkRffzR2uj6jzqc947uhCEI9pyEIQCQpUjkHhUzaQsy+IOcOwidpPfd3Yxfqev059lc8xV2hpWAZ0xDtqkjowaR6nc/sPoiJnUIiG7iS4kkm7iTck9SSu+CO6ZR0b3/oaXW5sFKRYTKwanRvA6ktNgocXqrWntDklwfX/n1Uxg+X3yPBle54Bv3nOd7XKk6TBpRGJTE8R2Dtenu2OwN/qrNhOFyOaHMic5vFw3bZZ3iZ4eHFlz3ny+dfCy5cpmNAB2XdjDWgbKFoXPJLWtJcL3AG4sbHZOqJnF2gg6uLdb+itExEadet4imtKrmajDgVMfCDGrslpHE3jPaRfyONiB0Fnf+lzY7RSMZd8bmgm1yLb+CreTa0wYrARxITC/e2zwbfcBKvBhv5XVa+rdEICFd9CchCEAmyHZOXnPwgomcKqwP+eKwasqdUzz4vcfuttzkeVhs0emRw66z/UqJUv2X7KdF+QSLanai2/F+Gqeoal0ET3VRYeQAAO8Lfp2G9yoOg1CnEcTg11gNVy0je5II6qQqq0Q0rmyydo5zSNzckngDrYc3Pgpea8+GP4j7LJ218Ja0DdzImNHmZBYK4YQGwdnSggubCXuPnqaPuS72VOyy8OpqcO4aGPHq0kj+66MnY3+Jr6iXfSYg1nk0PaG/wBCfqjGJil6W95iI+3umMDcI456k/M/T4WDjx6u2TcCjvrq5dgC5zfDrc7+w9EzGWhzqehi4IEkp8I29fUn9kmZMzQUgbTmLtW6BqaHCzQD3Q7z2uq6RN60/VPFf9NzJWfiMMMtgDqDrfKBJp97H7rJYanRVQP50zxu9bPBstR/+tHV0ErIYuzbZ7Aw8arBwN/UgrKcGj7atpmc6qiMH0Dg4/YFS8mes3zY8kTvcQ+jglCaXWF1y4ZUSPYDKzQ7ruCDubEb3G1tj49VLueLnTuQkCVFgmSDZPSFBQM4UtwViGNUeiZ3g46h+/3X0fmCg1tOyxrNuAm5IG4vb+yK2jhU4ibc/dezHLkY4g2Ox8F7tcocfqMc7dsdQR1PuuuGrI6+yi2uT2yKXPvSU0K4+J9ymSVnO6iu3THVCM4wzLsnrTbk+6tHwlwYz1pnLbxwtNjbYyOFgPUNJKqOE4TLWyiKEXJ/U4/pYPmd/m6+hMpZdjoadscYsBu4nlzj+pzvW304UOz0fS+D1WdGYa9sMDtfDvy+L21bEncbWv1v4Lpwmn0RNG/iLl5sOgGskj0uoiaR1VVaGuc1kdi4i5a7cGx3A7wuLOBFhcG91Ymiyl7ccze829u0fJwSpAlR6AkKVIUHlNCHBVHH8th4JAVyTHxAoMHxvJoJvpIPQhVifApY+moeXPst4q5oXSTMeAwRAFzyRp6Agjkbm3muWqyk124HKMfRkYI4lvII9QUgmW2uyYPBe1Nk0D+FRpnPS0li1LQSymzI3H6ED1udlZ8D+HEszvznaG+DDdx9TwPutZo8sNb0Ui9scDSTvpbqIAu63jbw258k0tGHHTlG5ZypFSM0xsDfmPLnHxceSV1YhXmUuig0vLSWzMJs72NrsIuC4Hbz3Ca6pnmfpj/LMcveBBIc3exJ6jbp83kpmOkY1znBoDnG7jbcmwHPoApNzkjVeI/OxKOkETQ0Xs0aQTubC9hfqADYL3QhG8RqNHIQhEhIUqEDUJyEHFiGFRzt0yMDh7EbEXBHWxKiK3LUmqR8MzmvkLbk3FgHE2FtuNIG19jvurIiyMr4aX7wr89PVAyWcNFmiO2kvGlzbncWJc3V9uF5sFbqYDYAs77g1lgbPvfrquWWttyrIhFfI/dP9oWWinlgY0vEcgcO0LSTcA78deD9rp9HgDW9mXkvkZH2ercBw717tvY31cG6l0It5Vd7nkwN9uiVOQjU1KEqEAhCEH//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 name="Picture 2" descr="C:\Users\AJ163\AppData\Local\Microsoft\Windows\Temporary Internet Files\Content.Outlook\JMR362ZJ\SLEG_LOGO_FINAL-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685800"/>
            <a:ext cx="8128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341" y="3336811"/>
            <a:ext cx="627259" cy="79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72832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ECL Strategy - Growth (March 2014)">
  <a:themeElements>
    <a:clrScheme name="NSP Emera">
      <a:dk1>
        <a:sysClr val="windowText" lastClr="000000"/>
      </a:dk1>
      <a:lt1>
        <a:sysClr val="window" lastClr="FFFFFF"/>
      </a:lt1>
      <a:dk2>
        <a:srgbClr val="FFDC00"/>
      </a:dk2>
      <a:lt2>
        <a:srgbClr val="005FAA"/>
      </a:lt2>
      <a:accent1>
        <a:srgbClr val="FFDC00"/>
      </a:accent1>
      <a:accent2>
        <a:srgbClr val="005FAA"/>
      </a:accent2>
      <a:accent3>
        <a:srgbClr val="7F7F7F"/>
      </a:accent3>
      <a:accent4>
        <a:srgbClr val="C00000"/>
      </a:accent4>
      <a:accent5>
        <a:srgbClr val="996633"/>
      </a:accent5>
      <a:accent6>
        <a:srgbClr val="FF9900"/>
      </a:accent6>
      <a:hlink>
        <a:srgbClr val="005FAA"/>
      </a:hlink>
      <a:folHlink>
        <a:srgbClr val="2626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NSPI">
  <a:themeElements>
    <a:clrScheme name="NSP Emera">
      <a:dk1>
        <a:sysClr val="windowText" lastClr="000000"/>
      </a:dk1>
      <a:lt1>
        <a:sysClr val="window" lastClr="FFFFFF"/>
      </a:lt1>
      <a:dk2>
        <a:srgbClr val="FFDC00"/>
      </a:dk2>
      <a:lt2>
        <a:srgbClr val="005FAA"/>
      </a:lt2>
      <a:accent1>
        <a:srgbClr val="FFDC00"/>
      </a:accent1>
      <a:accent2>
        <a:srgbClr val="005FAA"/>
      </a:accent2>
      <a:accent3>
        <a:srgbClr val="7F7F7F"/>
      </a:accent3>
      <a:accent4>
        <a:srgbClr val="C00000"/>
      </a:accent4>
      <a:accent5>
        <a:srgbClr val="996633"/>
      </a:accent5>
      <a:accent6>
        <a:srgbClr val="FF9900"/>
      </a:accent6>
      <a:hlink>
        <a:srgbClr val="005FAA"/>
      </a:hlink>
      <a:folHlink>
        <a:srgbClr val="2626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NSPI">
  <a:themeElements>
    <a:clrScheme name="NSP Emera">
      <a:dk1>
        <a:sysClr val="windowText" lastClr="000000"/>
      </a:dk1>
      <a:lt1>
        <a:sysClr val="window" lastClr="FFFFFF"/>
      </a:lt1>
      <a:dk2>
        <a:srgbClr val="FFDC00"/>
      </a:dk2>
      <a:lt2>
        <a:srgbClr val="005FAA"/>
      </a:lt2>
      <a:accent1>
        <a:srgbClr val="FFDC00"/>
      </a:accent1>
      <a:accent2>
        <a:srgbClr val="005FAA"/>
      </a:accent2>
      <a:accent3>
        <a:srgbClr val="7F7F7F"/>
      </a:accent3>
      <a:accent4>
        <a:srgbClr val="C00000"/>
      </a:accent4>
      <a:accent5>
        <a:srgbClr val="996633"/>
      </a:accent5>
      <a:accent6>
        <a:srgbClr val="FF9900"/>
      </a:accent6>
      <a:hlink>
        <a:srgbClr val="005FAA"/>
      </a:hlink>
      <a:folHlink>
        <a:srgbClr val="2626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 Strategy - Growth (March 2014)</Template>
  <TotalTime>3860</TotalTime>
  <Words>1882</Words>
  <Application>Microsoft Office PowerPoint</Application>
  <PresentationFormat>On-screen Show (4:3)</PresentationFormat>
  <Paragraphs>404</Paragraphs>
  <Slides>18</Slides>
  <Notes>8</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ECL Strategy - Growth (March 2014)</vt:lpstr>
      <vt:lpstr>1_NSPI</vt:lpstr>
      <vt:lpstr>NSPI</vt:lpstr>
      <vt:lpstr> Caribbean:   Our Story, Our Vision, Our Strategy</vt:lpstr>
      <vt:lpstr>Caribbean Overview</vt:lpstr>
      <vt:lpstr>PowerPoint Presentation</vt:lpstr>
      <vt:lpstr>Emera Caribbean Strategy</vt:lpstr>
      <vt:lpstr>Barbados</vt:lpstr>
      <vt:lpstr>Barbados</vt:lpstr>
      <vt:lpstr>Barbados</vt:lpstr>
      <vt:lpstr>Barbados</vt:lpstr>
      <vt:lpstr>Barbados</vt:lpstr>
      <vt:lpstr>PowerPoint Presentation</vt:lpstr>
      <vt:lpstr>Barbados</vt:lpstr>
      <vt:lpstr>Grand Bahama Island</vt:lpstr>
      <vt:lpstr>Grand Bahama Island</vt:lpstr>
      <vt:lpstr>Dominica</vt:lpstr>
      <vt:lpstr>St. Vincent</vt:lpstr>
      <vt:lpstr>St. Lucia</vt:lpstr>
      <vt:lpstr>PowerPoint Presentation</vt:lpstr>
      <vt:lpstr>Barbados</vt:lpstr>
    </vt:vector>
  </TitlesOfParts>
  <Company>Emera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ECL Strategy</dc:title>
  <dc:creator>McGregor, David</dc:creator>
  <cp:lastModifiedBy>McGregor, Dave</cp:lastModifiedBy>
  <cp:revision>221</cp:revision>
  <cp:lastPrinted>2013-11-18T12:53:48Z</cp:lastPrinted>
  <dcterms:created xsi:type="dcterms:W3CDTF">2014-03-11T16:10:32Z</dcterms:created>
  <dcterms:modified xsi:type="dcterms:W3CDTF">2015-05-21T10:51:06Z</dcterms:modified>
</cp:coreProperties>
</file>