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51" r:id="rId2"/>
    <p:sldId id="290" r:id="rId3"/>
    <p:sldId id="311" r:id="rId4"/>
    <p:sldId id="312" r:id="rId5"/>
    <p:sldId id="314" r:id="rId6"/>
    <p:sldId id="340" r:id="rId7"/>
    <p:sldId id="350" r:id="rId8"/>
    <p:sldId id="32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3" r:id="rId19"/>
    <p:sldId id="354" r:id="rId20"/>
    <p:sldId id="355" r:id="rId21"/>
    <p:sldId id="35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580" autoAdjust="0"/>
  </p:normalViewPr>
  <p:slideViewPr>
    <p:cSldViewPr>
      <p:cViewPr varScale="1">
        <p:scale>
          <a:sx n="73" d="100"/>
          <a:sy n="73" d="100"/>
        </p:scale>
        <p:origin x="-3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A7DFF-F56C-4E50-9124-CBACDDBA6DD1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D709A-9080-4550-BCD3-67E73FA78E8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11811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D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709A-9080-4550-BCD3-67E73FA78E8B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852E2-D183-4F4B-A9A1-9AFF80C6AC47}" type="datetimeFigureOut">
              <a:rPr lang="es-ES" smtClean="0"/>
              <a:pPr/>
              <a:t>17/05/2015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4D44B-F3B1-4A06-9E1D-FFB0AA42E00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emf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o.undp.org/content/dominican_republic/es/home/operations/projects/environment_and_energy/per_renovables/" TargetMode="External"/><Relationship Id="rId4" Type="http://schemas.openxmlformats.org/officeDocument/2006/relationships/hyperlink" Target="http://eeas.europa.eu/delegations/dominican/index_es.ht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.jpeg"/><Relationship Id="rId7" Type="http://schemas.openxmlformats.org/officeDocument/2006/relationships/image" Target="../media/image11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4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28775"/>
            <a:ext cx="9144000" cy="3744441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742951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BE" altLang="en-US" sz="6000" b="1" dirty="0" smtClean="0">
                <a:solidFill>
                  <a:srgbClr val="FFFF00"/>
                </a:solidFill>
              </a:rPr>
              <a:t>Rural Electrification Programme</a:t>
            </a:r>
            <a:endParaRPr lang="en-GB" altLang="en-US" sz="6000" b="1" dirty="0" smtClean="0">
              <a:solidFill>
                <a:srgbClr val="FFFF00"/>
              </a:solidFill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88568"/>
            <a:ext cx="6400800" cy="1752600"/>
          </a:xfrm>
        </p:spPr>
        <p:txBody>
          <a:bodyPr/>
          <a:lstStyle/>
          <a:p>
            <a:r>
              <a:rPr lang="en-GB" altLang="en-US" b="1" dirty="0" smtClean="0">
                <a:solidFill>
                  <a:srgbClr val="FFFF00"/>
                </a:solidFill>
              </a:rPr>
              <a:t>based on renewable energy sources</a:t>
            </a: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9663" y="-14288"/>
            <a:ext cx="1282700" cy="128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tira para presentacion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13773"/>
            <a:ext cx="9144000" cy="1571611"/>
          </a:xfrm>
          <a:prstGeom prst="rect">
            <a:avLst/>
          </a:prstGeom>
        </p:spPr>
      </p:pic>
      <p:pic>
        <p:nvPicPr>
          <p:cNvPr id="8" name="7 Imagen" descr="Logo P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933057"/>
            <a:ext cx="2266936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23528" y="349171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line </a:t>
            </a:r>
            <a:r>
              <a:rPr lang="es-DO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616530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Designs</a:t>
            </a:r>
            <a:r>
              <a:rPr lang="es-DO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DO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budgets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06" name="Picture 2" descr="D:\SMERLIN\PNUD\PER\1-2 Estudios de factibilidad y diseño de los sistemas\Proyecto Comunitarios\fotos\Majagual\S6300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58860"/>
            <a:ext cx="2843808" cy="2132856"/>
          </a:xfrm>
          <a:prstGeom prst="rect">
            <a:avLst/>
          </a:prstGeom>
          <a:noFill/>
        </p:spPr>
      </p:pic>
      <p:pic>
        <p:nvPicPr>
          <p:cNvPr id="47108" name="Picture 4" descr="D:\SMERLIN\PNUD\PER\1-2 Estudios de factibilidad y diseño de los sistemas\Proyecto Comunitarios\fotos\Fotos Higuera Cienaga y hondo valle\DSC04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7" y="1331476"/>
            <a:ext cx="2880523" cy="2160241"/>
          </a:xfrm>
          <a:prstGeom prst="rect">
            <a:avLst/>
          </a:prstGeom>
          <a:noFill/>
        </p:spPr>
      </p:pic>
      <p:pic>
        <p:nvPicPr>
          <p:cNvPr id="19" name="Picture 18" descr="DSC03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331476"/>
            <a:ext cx="2784310" cy="216024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 cstate="print"/>
          <a:srcRect l="4134" t="39867" r="4911" b="23220"/>
          <a:stretch>
            <a:fillRect/>
          </a:stretch>
        </p:blipFill>
        <p:spPr bwMode="auto">
          <a:xfrm>
            <a:off x="179512" y="4244467"/>
            <a:ext cx="5040560" cy="177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0" y="620688"/>
            <a:ext cx="9144000" cy="5538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450850" lvl="0">
              <a:spcBef>
                <a:spcPct val="0"/>
              </a:spcBef>
            </a:pPr>
            <a:r>
              <a:rPr lang="es-ES" sz="4400" noProof="0" dirty="0" err="1" smtClean="0">
                <a:solidFill>
                  <a:srgbClr val="FFFF00"/>
                </a:solidFill>
              </a:rPr>
              <a:t>Feasibility</a:t>
            </a:r>
            <a:r>
              <a:rPr lang="es-ES" sz="4400" noProof="0" dirty="0" smtClean="0">
                <a:solidFill>
                  <a:srgbClr val="FFFF00"/>
                </a:solidFill>
              </a:rPr>
              <a:t> </a:t>
            </a:r>
            <a:r>
              <a:rPr lang="es-ES" sz="4400" noProof="0" dirty="0" err="1" smtClean="0">
                <a:solidFill>
                  <a:srgbClr val="FFFF00"/>
                </a:solidFill>
              </a:rPr>
              <a:t>studies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5292080" y="616530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</a:t>
            </a:r>
            <a:r>
              <a:rPr lang="es-DO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DO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permits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13285" t="10980" r="14660" b="10000"/>
          <a:stretch>
            <a:fillRect/>
          </a:stretch>
        </p:blipFill>
        <p:spPr bwMode="auto">
          <a:xfrm>
            <a:off x="5148064" y="3857789"/>
            <a:ext cx="3672408" cy="230751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3 Imagen" descr="Logo P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2360" y="45174"/>
            <a:ext cx="1332210" cy="575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2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08212"/>
            <a:ext cx="8229600" cy="4525963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pPr lvl="1"/>
            <a:endParaRPr lang="es-ES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602128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for the design, implementation and management of community micro </a:t>
            </a:r>
            <a:r>
              <a:rPr lang="en-GB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projects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DSC0260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1840" y="3861048"/>
            <a:ext cx="2808312" cy="2016224"/>
          </a:xfrm>
          <a:prstGeom prst="rect">
            <a:avLst/>
          </a:prstGeom>
        </p:spPr>
      </p:pic>
      <p:pic>
        <p:nvPicPr>
          <p:cNvPr id="11" name="Picture 10" descr="DSC025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463432"/>
            <a:ext cx="2736304" cy="2109584"/>
          </a:xfrm>
          <a:prstGeom prst="rect">
            <a:avLst/>
          </a:prstGeom>
        </p:spPr>
      </p:pic>
      <p:pic>
        <p:nvPicPr>
          <p:cNvPr id="12" name="Picture 11" descr="DSC025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463431"/>
            <a:ext cx="2784309" cy="2088231"/>
          </a:xfrm>
          <a:prstGeom prst="rect">
            <a:avLst/>
          </a:prstGeom>
        </p:spPr>
      </p:pic>
      <p:pic>
        <p:nvPicPr>
          <p:cNvPr id="14" name="Picture 13" descr="DSC025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861048"/>
            <a:ext cx="2736304" cy="2052228"/>
          </a:xfrm>
          <a:prstGeom prst="rect">
            <a:avLst/>
          </a:prstGeom>
        </p:spPr>
      </p:pic>
      <p:pic>
        <p:nvPicPr>
          <p:cNvPr id="16" name="Picture 15" descr="DSC025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1463431"/>
            <a:ext cx="2784309" cy="2088231"/>
          </a:xfrm>
          <a:prstGeom prst="rect">
            <a:avLst/>
          </a:prstGeom>
        </p:spPr>
      </p:pic>
      <p:pic>
        <p:nvPicPr>
          <p:cNvPr id="18" name="1 Imagen" descr="DSC02851.JPG"/>
          <p:cNvPicPr>
            <a:picLocks noChangeAspect="1"/>
          </p:cNvPicPr>
          <p:nvPr/>
        </p:nvPicPr>
        <p:blipFill>
          <a:blip r:embed="rId7" cstate="print"/>
          <a:srcRect t="6331" b="5028"/>
          <a:stretch>
            <a:fillRect/>
          </a:stretch>
        </p:blipFill>
        <p:spPr>
          <a:xfrm>
            <a:off x="6003668" y="3861048"/>
            <a:ext cx="3032828" cy="2016224"/>
          </a:xfrm>
          <a:prstGeom prst="rect">
            <a:avLst/>
          </a:prstGeom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450850" lvl="0">
              <a:spcBef>
                <a:spcPct val="0"/>
              </a:spcBef>
            </a:pPr>
            <a:r>
              <a:rPr kumimoji="0" lang="en-GB" sz="4400" b="0" i="0" u="none" strike="noStrike" kern="120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Capacity building </a:t>
            </a:r>
            <a:endParaRPr kumimoji="0" lang="en-GB" sz="4400" b="0" i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3 Imagen" descr="Logo P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12360" y="45174"/>
            <a:ext cx="1332210" cy="575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16832"/>
            <a:ext cx="6840760" cy="440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Construction of civil works and equipment installations and electrical networks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pPr lvl="1"/>
            <a:endParaRPr lang="es-ES" dirty="0" smtClean="0"/>
          </a:p>
          <a:p>
            <a:endParaRPr lang="en-US" dirty="0"/>
          </a:p>
        </p:txBody>
      </p:sp>
      <p:pic>
        <p:nvPicPr>
          <p:cNvPr id="10" name="3 Imagen" descr="Logo P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71414"/>
            <a:ext cx="1357290" cy="503506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450850" lvl="0">
              <a:spcBef>
                <a:spcPct val="0"/>
              </a:spcBef>
            </a:pPr>
            <a:r>
              <a:rPr lang="en-GB" sz="4400" dirty="0" smtClean="0">
                <a:solidFill>
                  <a:srgbClr val="FFFF00"/>
                </a:solidFill>
              </a:rPr>
              <a:t>Construction process </a:t>
            </a:r>
            <a:endParaRPr kumimoji="0" lang="en-GB" sz="4400" b="0" i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0988" y="5661025"/>
            <a:ext cx="1135062" cy="1135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>
            <a:normAutofit lnSpcReduction="10000"/>
          </a:bodyPr>
          <a:lstStyle/>
          <a:p>
            <a:pPr marL="573088" lvl="2" indent="-231775"/>
            <a:r>
              <a:rPr lang="en-GB" dirty="0" smtClean="0"/>
              <a:t>Training and environmental conservation</a:t>
            </a:r>
          </a:p>
          <a:p>
            <a:pPr marL="1030288" lvl="3" indent="-231775"/>
            <a:r>
              <a:rPr lang="en-GB" dirty="0" smtClean="0"/>
              <a:t>Workshop  in basic plumbing</a:t>
            </a:r>
          </a:p>
          <a:p>
            <a:pPr marL="1030288" lvl="3" indent="-231775"/>
            <a:r>
              <a:rPr lang="en-GB" dirty="0" smtClean="0"/>
              <a:t>Workshop  in basic electricity and security</a:t>
            </a:r>
          </a:p>
          <a:p>
            <a:pPr marL="1030288" lvl="3" indent="-231775"/>
            <a:r>
              <a:rPr lang="en-GB" dirty="0" smtClean="0"/>
              <a:t>Climate Change Workshop</a:t>
            </a:r>
          </a:p>
          <a:p>
            <a:pPr marL="1030288" lvl="3" indent="-231775"/>
            <a:r>
              <a:rPr lang="en-GB" dirty="0" smtClean="0"/>
              <a:t>Reforestation</a:t>
            </a:r>
          </a:p>
          <a:p>
            <a:pPr marL="1030288" lvl="3" indent="-231775"/>
            <a:r>
              <a:rPr lang="en-GB" dirty="0" smtClean="0"/>
              <a:t>Establishment brigades for fire control</a:t>
            </a:r>
          </a:p>
          <a:p>
            <a:pPr marL="573088" lvl="2" indent="-231775"/>
            <a:r>
              <a:rPr lang="en-GB" dirty="0" smtClean="0"/>
              <a:t>Management and community organization</a:t>
            </a:r>
          </a:p>
          <a:p>
            <a:pPr marL="1030288" lvl="3" indent="-231775"/>
            <a:r>
              <a:rPr lang="en-GB" dirty="0" smtClean="0"/>
              <a:t>Participatory planning</a:t>
            </a:r>
          </a:p>
          <a:p>
            <a:pPr marL="1030288" lvl="3" indent="-231775"/>
            <a:r>
              <a:rPr lang="en-GB" dirty="0" smtClean="0"/>
              <a:t>Workshops defining and establishing management system</a:t>
            </a:r>
          </a:p>
          <a:p>
            <a:pPr marL="1030288" lvl="3" indent="-231775"/>
            <a:r>
              <a:rPr lang="en-GB" dirty="0" smtClean="0"/>
              <a:t>Institutional strengthening workshops and accounting management</a:t>
            </a:r>
          </a:p>
          <a:p>
            <a:pPr marL="1030288" lvl="3" indent="-231775"/>
            <a:r>
              <a:rPr lang="en-GB" dirty="0" smtClean="0"/>
              <a:t>Workshops on rational energy use and definition of the tariff system.</a:t>
            </a:r>
          </a:p>
          <a:p>
            <a:pPr marL="1030288" lvl="3" indent="-231775"/>
            <a:r>
              <a:rPr lang="en-GB" dirty="0" smtClean="0"/>
              <a:t>Constitution of the entity responsible for the system</a:t>
            </a:r>
          </a:p>
          <a:p>
            <a:pPr marL="1030288" lvl="3" indent="-231775"/>
            <a:r>
              <a:rPr lang="en-GB" dirty="0" smtClean="0"/>
              <a:t>Exchanges of experience with other projects.</a:t>
            </a:r>
          </a:p>
          <a:p>
            <a:pPr marL="573088" lvl="2" indent="-231775">
              <a:buNone/>
            </a:pPr>
            <a:endParaRPr lang="en-GB" dirty="0"/>
          </a:p>
        </p:txBody>
      </p:sp>
      <p:pic>
        <p:nvPicPr>
          <p:cNvPr id="9" name="3 Imagen" descr="Logo 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72" y="71414"/>
            <a:ext cx="1357290" cy="503506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450850" lvl="0">
              <a:spcBef>
                <a:spcPct val="0"/>
              </a:spcBef>
            </a:pPr>
            <a:r>
              <a:rPr lang="en-GB" sz="4400" dirty="0" smtClean="0">
                <a:solidFill>
                  <a:srgbClr val="FFFF00"/>
                </a:solidFill>
              </a:rPr>
              <a:t>Construction process</a:t>
            </a:r>
            <a:endParaRPr kumimoji="0" lang="en-GB" sz="4400" b="0" i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988" y="5661025"/>
            <a:ext cx="1135062" cy="1135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9" name="4 Imagen" descr="DSCN2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2808312" cy="210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rrastre tubos.png"/>
          <p:cNvPicPr>
            <a:picLocks noChangeAspect="1"/>
          </p:cNvPicPr>
          <p:nvPr/>
        </p:nvPicPr>
        <p:blipFill>
          <a:blip r:embed="rId3" cstate="print"/>
          <a:srcRect t="47240" r="13936" b="2316"/>
          <a:stretch>
            <a:fillRect/>
          </a:stretch>
        </p:blipFill>
        <p:spPr>
          <a:xfrm>
            <a:off x="487546" y="3789040"/>
            <a:ext cx="2788310" cy="2448272"/>
          </a:xfrm>
          <a:prstGeom prst="rect">
            <a:avLst/>
          </a:prstGeom>
        </p:spPr>
      </p:pic>
      <p:pic>
        <p:nvPicPr>
          <p:cNvPr id="13" name="Picture 12" descr="Cargando tubos.png"/>
          <p:cNvPicPr>
            <a:picLocks noChangeAspect="1"/>
          </p:cNvPicPr>
          <p:nvPr/>
        </p:nvPicPr>
        <p:blipFill>
          <a:blip r:embed="rId4" cstate="print"/>
          <a:srcRect t="9231"/>
          <a:stretch>
            <a:fillRect/>
          </a:stretch>
        </p:blipFill>
        <p:spPr>
          <a:xfrm>
            <a:off x="5273614" y="1268760"/>
            <a:ext cx="3548029" cy="4824536"/>
          </a:xfrm>
          <a:prstGeom prst="rect">
            <a:avLst/>
          </a:prstGeom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0" y="548680"/>
            <a:ext cx="9144000" cy="5766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450850" lvl="0">
              <a:spcBef>
                <a:spcPct val="0"/>
              </a:spcBef>
            </a:pPr>
            <a:r>
              <a:rPr lang="en-GB" sz="4400" dirty="0" smtClean="0">
                <a:solidFill>
                  <a:srgbClr val="FFFF00"/>
                </a:solidFill>
              </a:rPr>
              <a:t>Construction process</a:t>
            </a:r>
            <a:endParaRPr kumimoji="0" lang="en-GB" sz="4400" b="0" i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932040" y="6093296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MCH  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Ingenitos</a:t>
            </a:r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photo/</a:t>
            </a:r>
            <a:r>
              <a:rPr lang="en-GB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Fundación</a:t>
            </a:r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endParaRPr lang="en-GB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-504564" y="3300927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Removing rocks.  MCH La </a:t>
            </a:r>
            <a:r>
              <a:rPr lang="en-GB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Canastica</a:t>
            </a: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-La </a:t>
            </a:r>
            <a:r>
              <a:rPr lang="en-GB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Peonía</a:t>
            </a: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GB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photo</a:t>
            </a: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  Centro </a:t>
            </a:r>
            <a:r>
              <a:rPr lang="en-GB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Naturaleza</a:t>
            </a: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GB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12919" y="622860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 of material.  MCH 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Ingenitos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photo/</a:t>
            </a:r>
            <a:r>
              <a:rPr lang="en-GB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Fundación</a:t>
            </a:r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GB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3 Imagen" descr="Logo P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2360" y="45174"/>
            <a:ext cx="1332210" cy="575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000" dirty="0" smtClean="0"/>
          </a:p>
          <a:p>
            <a:pPr marL="341313" lvl="1" indent="-287338">
              <a:buNone/>
            </a:pPr>
            <a:endParaRPr lang="es-ES" dirty="0" smtClean="0"/>
          </a:p>
          <a:p>
            <a:pPr lvl="1"/>
            <a:endParaRPr lang="es-ES" dirty="0" smtClean="0"/>
          </a:p>
          <a:p>
            <a:endParaRPr lang="en-US" dirty="0"/>
          </a:p>
        </p:txBody>
      </p:sp>
      <p:pic>
        <p:nvPicPr>
          <p:cNvPr id="11" name="Picture 10" descr="Puente Ca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1268760"/>
            <a:ext cx="2778093" cy="2088231"/>
          </a:xfrm>
          <a:prstGeom prst="rect">
            <a:avLst/>
          </a:prstGeom>
        </p:spPr>
      </p:pic>
      <p:pic>
        <p:nvPicPr>
          <p:cNvPr id="15" name="Picture 14" descr="DSCN28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295763"/>
            <a:ext cx="2712302" cy="2034226"/>
          </a:xfrm>
          <a:prstGeom prst="rect">
            <a:avLst/>
          </a:prstGeom>
        </p:spPr>
      </p:pic>
      <p:pic>
        <p:nvPicPr>
          <p:cNvPr id="16" name="Picture 15" descr="SAM_0890.JPG"/>
          <p:cNvPicPr>
            <a:picLocks noChangeAspect="1"/>
          </p:cNvPicPr>
          <p:nvPr/>
        </p:nvPicPr>
        <p:blipFill>
          <a:blip r:embed="rId4" cstate="print"/>
          <a:srcRect l="3774" r="9434"/>
          <a:stretch>
            <a:fillRect/>
          </a:stretch>
        </p:blipFill>
        <p:spPr>
          <a:xfrm>
            <a:off x="251520" y="1268760"/>
            <a:ext cx="3151881" cy="2088232"/>
          </a:xfrm>
          <a:prstGeom prst="rect">
            <a:avLst/>
          </a:prstGeom>
        </p:spPr>
      </p:pic>
      <p:pic>
        <p:nvPicPr>
          <p:cNvPr id="17" name="Picture 16" descr="Camara de carg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274" y="4005064"/>
            <a:ext cx="2880320" cy="2160240"/>
          </a:xfrm>
          <a:prstGeom prst="rect">
            <a:avLst/>
          </a:prstGeom>
        </p:spPr>
      </p:pic>
      <p:pic>
        <p:nvPicPr>
          <p:cNvPr id="18" name="Picture 17" descr="Casa de maqui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032067"/>
            <a:ext cx="2808312" cy="2106234"/>
          </a:xfrm>
          <a:prstGeom prst="rect">
            <a:avLst/>
          </a:prstGeom>
        </p:spPr>
      </p:pic>
      <p:pic>
        <p:nvPicPr>
          <p:cNvPr id="19" name="Picture 18" descr="P1020414[1].JPG"/>
          <p:cNvPicPr/>
          <p:nvPr/>
        </p:nvPicPr>
        <p:blipFill>
          <a:blip r:embed="rId7" cstate="print"/>
          <a:srcRect l="4762"/>
          <a:stretch>
            <a:fillRect/>
          </a:stretch>
        </p:blipFill>
        <p:spPr>
          <a:xfrm>
            <a:off x="251520" y="4005064"/>
            <a:ext cx="2880320" cy="2160240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-72008" y="476672"/>
            <a:ext cx="9144000" cy="5943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450850" lvl="0">
              <a:spcBef>
                <a:spcPct val="0"/>
              </a:spcBef>
            </a:pPr>
            <a:r>
              <a:rPr lang="en-GB" sz="4400" dirty="0" smtClean="0">
                <a:solidFill>
                  <a:srgbClr val="FFFF00"/>
                </a:solidFill>
              </a:rPr>
              <a:t>Construction process</a:t>
            </a:r>
            <a:endParaRPr lang="en-GB" sz="4400" dirty="0">
              <a:solidFill>
                <a:srgbClr val="FFFF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1500" y="3399383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Forebay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tank construction. MCH La 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Bocaina</a:t>
            </a:r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photo/ADESJO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275856" y="3399383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Channel construction. MCH La </a:t>
            </a:r>
            <a:r>
              <a:rPr lang="en-GB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Canastica</a:t>
            </a:r>
            <a:r>
              <a:rPr lang="en-GB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photo/Centro </a:t>
            </a:r>
            <a:r>
              <a:rPr lang="en-GB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Naturaleza</a:t>
            </a:r>
            <a:endParaRPr lang="en-GB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084168" y="3399383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Penstock. MCH La 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Cabirma</a:t>
            </a:r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photo/PER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179512" y="6248345"/>
            <a:ext cx="2916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Movilizando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Turbina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Casa de 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Máquina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MCH 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Ingentitos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096344" y="6248345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Instalation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turbine. MCH La 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Canastica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904656" y="6248345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Electricity grids</a:t>
            </a:r>
            <a:endParaRPr lang="en-GB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3 Imagen" descr="Logo P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12360" y="45174"/>
            <a:ext cx="1332210" cy="575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Picture 13" descr="Pictur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2736304" cy="2056819"/>
          </a:xfrm>
          <a:prstGeom prst="rect">
            <a:avLst/>
          </a:prstGeom>
        </p:spPr>
      </p:pic>
      <p:pic>
        <p:nvPicPr>
          <p:cNvPr id="19" name="Picture 18" descr="Taller control de incendi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340768"/>
            <a:ext cx="2780567" cy="2088232"/>
          </a:xfrm>
          <a:prstGeom prst="rect">
            <a:avLst/>
          </a:prstGeom>
        </p:spPr>
      </p:pic>
      <p:pic>
        <p:nvPicPr>
          <p:cNvPr id="21" name="Imagen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933056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n 15" descr="C:\Users\Armando\AppData\Local\Microsoft\Windows\Temporary Internet Files\Content.Word\GEDC46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1862" y="3933056"/>
            <a:ext cx="2752306" cy="206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933056"/>
            <a:ext cx="28083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E:\PER\Ejecución Obras\Canastica\Fotos Canastica\DSCN28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1357299"/>
            <a:ext cx="2737788" cy="2071702"/>
          </a:xfrm>
          <a:prstGeom prst="rect">
            <a:avLst/>
          </a:prstGeom>
          <a:noFill/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450850">
              <a:spcBef>
                <a:spcPct val="0"/>
              </a:spcBef>
            </a:pPr>
            <a:r>
              <a:rPr lang="en-GB" sz="4400" dirty="0" smtClean="0">
                <a:solidFill>
                  <a:srgbClr val="FFFF00"/>
                </a:solidFill>
              </a:rPr>
              <a:t>Training and environmental conservation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79512" y="342900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Reforestation campaign. </a:t>
            </a:r>
          </a:p>
          <a:p>
            <a:pPr algn="ctr"/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photo/Centro </a:t>
            </a:r>
            <a:r>
              <a:rPr lang="en-GB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Natrualeza</a:t>
            </a:r>
            <a:endParaRPr lang="en-GB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347864" y="3399383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brigades training. </a:t>
            </a:r>
          </a:p>
          <a:p>
            <a:pPr algn="ctr"/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photo/</a:t>
            </a:r>
            <a:r>
              <a:rPr lang="en-GB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Fundación</a:t>
            </a:r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 </a:t>
            </a:r>
            <a:r>
              <a:rPr lang="en-GB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endParaRPr lang="en-GB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156176" y="339938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Change Workshop. </a:t>
            </a:r>
          </a:p>
          <a:p>
            <a:pPr algn="ctr"/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photo/Centro </a:t>
            </a:r>
            <a:r>
              <a:rPr lang="en-GB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Naturaleza</a:t>
            </a:r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518" y="605090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Plumbing workshop</a:t>
            </a:r>
          </a:p>
          <a:p>
            <a:pPr algn="ctr"/>
            <a:r>
              <a:rPr lang="en-GB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photo/</a:t>
            </a:r>
            <a:r>
              <a:rPr lang="en-GB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Fundación</a:t>
            </a:r>
            <a:r>
              <a:rPr lang="en-GB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</a:t>
            </a:r>
            <a:r>
              <a:rPr lang="en-GB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endParaRPr lang="en-GB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347864" y="6063679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Electricity and security workshop</a:t>
            </a:r>
          </a:p>
          <a:p>
            <a:pPr algn="ctr"/>
            <a:r>
              <a:rPr lang="en-GB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photo/</a:t>
            </a:r>
            <a:r>
              <a:rPr lang="en-GB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Visión</a:t>
            </a:r>
            <a:r>
              <a:rPr lang="en-GB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Mundial.</a:t>
            </a:r>
            <a:endParaRPr lang="en-GB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156176" y="606367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Electricity and security workshop</a:t>
            </a:r>
          </a:p>
          <a:p>
            <a:pPr algn="ctr"/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photo/</a:t>
            </a:r>
            <a:r>
              <a:rPr lang="en-GB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Fundación</a:t>
            </a:r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 </a:t>
            </a:r>
            <a:r>
              <a:rPr lang="en-GB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Picture 13" descr="Pictur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43063"/>
            <a:ext cx="2736304" cy="2052228"/>
          </a:xfrm>
          <a:prstGeom prst="rect">
            <a:avLst/>
          </a:prstGeom>
        </p:spPr>
      </p:pic>
      <p:pic>
        <p:nvPicPr>
          <p:cNvPr id="19" name="Picture 18" descr="Taller control de incendi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342922"/>
            <a:ext cx="2780567" cy="2083923"/>
          </a:xfrm>
          <a:prstGeom prst="rect">
            <a:avLst/>
          </a:prstGeom>
        </p:spPr>
      </p:pic>
      <p:pic>
        <p:nvPicPr>
          <p:cNvPr id="11" name="Imagen 10" descr="C:\Documents and Settings\Administrador\Escritorio\ESCRITORIO\FOTOS SELECCIONADAS COMITÉ GESTOR\ASISTENTES.JG.JPG"/>
          <p:cNvPicPr/>
          <p:nvPr/>
        </p:nvPicPr>
        <p:blipFill>
          <a:blip r:embed="rId4" cstate="print"/>
          <a:srcRect l="2493"/>
          <a:stretch>
            <a:fillRect/>
          </a:stretch>
        </p:blipFill>
        <p:spPr bwMode="auto">
          <a:xfrm>
            <a:off x="6156176" y="1340768"/>
            <a:ext cx="2816044" cy="210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3" y="4004425"/>
            <a:ext cx="2782659" cy="208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DSC03543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42426" y="4005064"/>
            <a:ext cx="2781902" cy="2088232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79512" y="335699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Participatory Training Workshop in La </a:t>
            </a:r>
            <a:r>
              <a:rPr lang="en-GB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Bocaina</a:t>
            </a: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275856" y="335699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to define the management system. MCH La </a:t>
            </a:r>
            <a:r>
              <a:rPr lang="en-GB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Cabirma</a:t>
            </a:r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en-GB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photo/Centro </a:t>
            </a:r>
            <a:r>
              <a:rPr lang="en-GB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Naturaleza</a:t>
            </a:r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156176" y="342900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Workshop</a:t>
            </a:r>
            <a:r>
              <a:rPr lang="en-GB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photo/</a:t>
            </a:r>
            <a:r>
              <a:rPr lang="en-GB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Fundación</a:t>
            </a:r>
            <a:r>
              <a:rPr lang="en-GB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</a:t>
            </a:r>
            <a:r>
              <a:rPr lang="en-GB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331640" y="615253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Accounting management workshop. </a:t>
            </a:r>
            <a:r>
              <a:rPr lang="en-GB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Ingenitos</a:t>
            </a: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716016" y="616530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on tariff system and rational use of energy. </a:t>
            </a:r>
            <a:endParaRPr lang="en-GB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273050" lvl="0">
              <a:spcBef>
                <a:spcPct val="0"/>
              </a:spcBef>
            </a:pPr>
            <a:r>
              <a:rPr lang="en-GB" sz="4400" dirty="0" smtClean="0">
                <a:solidFill>
                  <a:srgbClr val="FFFF00"/>
                </a:solidFill>
              </a:rPr>
              <a:t>Management and community organization</a:t>
            </a:r>
            <a:endParaRPr lang="en-GB" sz="4400" dirty="0">
              <a:solidFill>
                <a:srgbClr val="FFFF00"/>
              </a:solidFill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0988" y="5661025"/>
            <a:ext cx="1135062" cy="1135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1" name="3 Imagen" descr="Logo 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71414"/>
            <a:ext cx="1214414" cy="503506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450850" lvl="0">
              <a:spcBef>
                <a:spcPct val="0"/>
              </a:spcBef>
            </a:pPr>
            <a:r>
              <a:rPr lang="en-GB" sz="4000" dirty="0" smtClean="0">
                <a:solidFill>
                  <a:srgbClr val="FFFF00"/>
                </a:solidFill>
              </a:rPr>
              <a:t>Project Summary</a:t>
            </a:r>
            <a:endParaRPr kumimoji="0" lang="en-GB" sz="4400" b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988" y="5661025"/>
            <a:ext cx="1135062" cy="1135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17563180"/>
              </p:ext>
            </p:extLst>
          </p:nvPr>
        </p:nvGraphicFramePr>
        <p:xfrm>
          <a:off x="475631" y="1484784"/>
          <a:ext cx="7992888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377"/>
                <a:gridCol w="1944216"/>
                <a:gridCol w="188029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Results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Planned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Final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Renewable energy </a:t>
                      </a:r>
                      <a:r>
                        <a:rPr lang="en-GB" b="1" noProof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systems installed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33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 </a:t>
                      </a:r>
                      <a:endParaRPr lang="en-GB" b="1" dirty="0" smtClean="0"/>
                    </a:p>
                    <a:p>
                      <a:pPr algn="ctr"/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Community organizations</a:t>
                      </a:r>
                      <a:r>
                        <a:rPr lang="en-GB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responsible for the management of the systems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32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National Association of Cooperatives created</a:t>
                      </a:r>
                      <a:r>
                        <a:rPr lang="en-GB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Establishment</a:t>
                      </a:r>
                      <a:r>
                        <a:rPr lang="en-GB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of small micro-enterprises </a:t>
                      </a:r>
                      <a:endParaRPr lang="en-GB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Beneficiaries 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3,350 f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1,400 f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Duration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 M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76 M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Budget (total cost)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5,088,323.25 EUR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2,995,323.02</a:t>
                      </a:r>
                      <a:r>
                        <a:rPr lang="en-GB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EUR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EU Contribution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2,499,997.5 EUR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1,451,950.20 EUR</a:t>
                      </a:r>
                      <a:endParaRPr lang="en-GB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09098" y="1772816"/>
            <a:ext cx="79258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Need of detailed studies where works have very specialised technical specifications and require detailed information at local level.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Inter-agency cooperation and communication is important where the operations are under the responsibility of different actors with dissimilar capacities.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Proper planning is important in processes that involve multiple actors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Ensure timely information to relevant partners on issues related to the implementation of the project to mitigate the risks associated with lack of resources and delays.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Communities can take the lead in their own development and can guaranty the sustainability of the project if they are properly trained and involved in the implementation process.</a:t>
            </a:r>
          </a:p>
        </p:txBody>
      </p:sp>
      <p:pic>
        <p:nvPicPr>
          <p:cNvPr id="11" name="3 Imagen" descr="Logo 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71414"/>
            <a:ext cx="1214414" cy="503506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450850" lvl="0">
              <a:spcBef>
                <a:spcPct val="0"/>
              </a:spcBef>
            </a:pPr>
            <a:r>
              <a:rPr lang="en-GB" sz="4000" dirty="0" smtClean="0">
                <a:solidFill>
                  <a:srgbClr val="FFFF00"/>
                </a:solidFill>
              </a:rPr>
              <a:t>Lessons Learned</a:t>
            </a:r>
            <a:endParaRPr kumimoji="0" lang="en-GB" sz="4400" b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988" y="5661025"/>
            <a:ext cx="1135062" cy="1135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lvl="0" algn="just"/>
            <a:r>
              <a:rPr lang="en-GB" sz="2400" b="1" dirty="0" smtClean="0"/>
              <a:t>Improve the quality of life of rural poor communities in remote areas </a:t>
            </a:r>
            <a:r>
              <a:rPr lang="en-GB" sz="2400" dirty="0" smtClean="0"/>
              <a:t>and mountainous regions of the Dominican Republic through the implementation of projects to produce electricity from </a:t>
            </a:r>
            <a:r>
              <a:rPr lang="en-GB" sz="2400" b="1" dirty="0" smtClean="0"/>
              <a:t>renewable sources of energy </a:t>
            </a:r>
            <a:r>
              <a:rPr lang="en-GB" sz="2400" dirty="0" smtClean="0"/>
              <a:t>and to reduce dependence on fossil fuels.</a:t>
            </a:r>
          </a:p>
          <a:p>
            <a:pPr lvl="0" algn="just">
              <a:buNone/>
            </a:pPr>
            <a:endParaRPr lang="en-GB" sz="2400" dirty="0" smtClean="0"/>
          </a:p>
          <a:p>
            <a:pPr lvl="0" algn="just"/>
            <a:r>
              <a:rPr lang="en-GB" sz="2400" dirty="0" smtClean="0"/>
              <a:t>Assist in </a:t>
            </a:r>
            <a:r>
              <a:rPr lang="en-GB" sz="2400" b="1" dirty="0" smtClean="0"/>
              <a:t>promoting the use and management of renewable energy sources </a:t>
            </a:r>
            <a:r>
              <a:rPr lang="en-GB" sz="2400" dirty="0" smtClean="0"/>
              <a:t>in a context directed towards human development, encouraging the creation of a network of relations based on mutual cooperation and common interest.</a:t>
            </a:r>
          </a:p>
          <a:p>
            <a:pPr algn="just">
              <a:buNone/>
            </a:pP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3 Imagen" descr="Logo 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2360" y="67404"/>
            <a:ext cx="1332210" cy="575514"/>
          </a:xfrm>
          <a:prstGeom prst="rect">
            <a:avLst/>
          </a:prstGeom>
        </p:spPr>
      </p:pic>
      <p:sp>
        <p:nvSpPr>
          <p:cNvPr id="5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648072"/>
          </a:xfrm>
          <a:noFill/>
        </p:spPr>
        <p:txBody>
          <a:bodyPr>
            <a:normAutofit fontScale="90000"/>
          </a:bodyPr>
          <a:lstStyle/>
          <a:p>
            <a:pPr marL="450850" algn="l"/>
            <a:r>
              <a:rPr lang="en-GB" dirty="0" smtClean="0">
                <a:solidFill>
                  <a:srgbClr val="FFFF00"/>
                </a:solidFill>
              </a:rPr>
              <a:t>Overall Objective of the Project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988" y="5661025"/>
            <a:ext cx="1135062" cy="1135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1" name="3 Imagen" descr="Logo 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71414"/>
            <a:ext cx="1214414" cy="503506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450850" lvl="0">
              <a:spcBef>
                <a:spcPct val="0"/>
              </a:spcBef>
            </a:pPr>
            <a:r>
              <a:rPr lang="en-GB" sz="4000" dirty="0" smtClean="0">
                <a:solidFill>
                  <a:srgbClr val="FFFF00"/>
                </a:solidFill>
              </a:rPr>
              <a:t>Video</a:t>
            </a:r>
            <a:endParaRPr kumimoji="0" lang="en-GB" sz="4400" b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988" y="5661025"/>
            <a:ext cx="1135062" cy="1135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464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1" name="3 Imagen" descr="Logo 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71414"/>
            <a:ext cx="1214414" cy="503506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450850" lvl="0">
              <a:spcBef>
                <a:spcPct val="0"/>
              </a:spcBef>
            </a:pPr>
            <a:r>
              <a:rPr lang="en-GB" sz="4000" dirty="0" smtClean="0">
                <a:solidFill>
                  <a:srgbClr val="FFFF00"/>
                </a:solidFill>
              </a:rPr>
              <a:t>Additional information</a:t>
            </a:r>
            <a:endParaRPr kumimoji="0" lang="en-GB" sz="4400" b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988" y="5661025"/>
            <a:ext cx="1135062" cy="1135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899592" y="2175685"/>
            <a:ext cx="7200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Delegation of the European Union to the Dominican Republic</a:t>
            </a: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Ave. Abraham Lincoln #1063,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Ensanche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Serrallés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Santo Domingo, D.N.,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República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Dominicana</a:t>
            </a:r>
          </a:p>
          <a:p>
            <a:pPr algn="ctr"/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Teléfono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: (809) 227-0525</a:t>
            </a:r>
            <a:b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Fax: (809) 227- 0509 / (809) 227-0510</a:t>
            </a: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http://eeas.europa.eu/delegations/dominican/index_es.htm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United Nations Development Programme (UNDP)</a:t>
            </a: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http://www.do.undp.org/content/dominican_republic/es/home/operations/projects/environment_and_energy/per_renovables/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98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14480" y="1454981"/>
            <a:ext cx="6929486" cy="5286387"/>
          </a:xfrm>
        </p:spPr>
        <p:txBody>
          <a:bodyPr>
            <a:normAutofit/>
          </a:bodyPr>
          <a:lstStyle/>
          <a:p>
            <a:pPr marL="1071563" indent="-708025">
              <a:buNone/>
            </a:pP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European Union</a:t>
            </a:r>
          </a:p>
          <a:p>
            <a:pPr marL="1071563" indent="-708025">
              <a:buNone/>
            </a:pPr>
            <a:endParaRPr lang="en-GB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95288" indent="-31750">
              <a:buNone/>
            </a:pP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National Authorising Officer Office </a:t>
            </a:r>
          </a:p>
          <a:p>
            <a:pPr marL="395288" indent="-31750">
              <a:buNone/>
            </a:pP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95288" indent="-31750">
              <a:buNone/>
            </a:pP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Dominican Institute of Hydraulic Resources (INDRHI)</a:t>
            </a:r>
          </a:p>
          <a:p>
            <a:pPr marL="395288" indent="-31750">
              <a:buNone/>
            </a:pPr>
            <a:endParaRPr lang="en-GB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071563" indent="-708025">
              <a:buNone/>
            </a:pP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Rural and Suburban Electrification Unit  (UERS)</a:t>
            </a:r>
          </a:p>
          <a:p>
            <a:pPr marL="1071563" indent="-708025">
              <a:buNone/>
            </a:pPr>
            <a:endParaRPr lang="en-GB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071563" indent="-708025">
              <a:buNone/>
            </a:pP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Small Grants Programme (PPS/PNUD)</a:t>
            </a:r>
          </a:p>
          <a:p>
            <a:pPr marL="1071563" indent="-708025">
              <a:buNone/>
            </a:pPr>
            <a:endParaRPr lang="en-GB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95288" indent="-31750">
              <a:buNone/>
            </a:pP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United Nations Development Programme (UNDP)</a:t>
            </a:r>
            <a:endParaRPr lang="en-GB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071563" indent="-714375">
              <a:buNone/>
            </a:pPr>
            <a:endParaRPr lang="en-GB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071563" indent="-714375">
              <a:buNone/>
            </a:pPr>
            <a:endParaRPr lang="en-GB" sz="35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071563" indent="-700088"/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82" y="3937037"/>
            <a:ext cx="831960" cy="532974"/>
          </a:xfrm>
          <a:prstGeom prst="rect">
            <a:avLst/>
          </a:prstGeom>
        </p:spPr>
      </p:pic>
      <p:pic>
        <p:nvPicPr>
          <p:cNvPr id="7" name="6 Imagen" descr="Logo INDRHI.jpg"/>
          <p:cNvPicPr>
            <a:picLocks noChangeAspect="1"/>
          </p:cNvPicPr>
          <p:nvPr/>
        </p:nvPicPr>
        <p:blipFill>
          <a:blip r:embed="rId3" cstate="print"/>
          <a:srcRect r="5882"/>
          <a:stretch>
            <a:fillRect/>
          </a:stretch>
        </p:blipFill>
        <p:spPr>
          <a:xfrm>
            <a:off x="859720" y="2883716"/>
            <a:ext cx="903968" cy="689107"/>
          </a:xfrm>
          <a:prstGeom prst="rect">
            <a:avLst/>
          </a:prstGeom>
        </p:spPr>
      </p:pic>
      <p:pic>
        <p:nvPicPr>
          <p:cNvPr id="8" name="7 Imagen" descr="Logo PNUD-RD peque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5245462"/>
            <a:ext cx="486506" cy="1094638"/>
          </a:xfrm>
          <a:prstGeom prst="rect">
            <a:avLst/>
          </a:prstGeom>
        </p:spPr>
      </p:pic>
      <p:pic>
        <p:nvPicPr>
          <p:cNvPr id="9" name="8 Imagen" descr="Logo U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873" y="1340768"/>
            <a:ext cx="897807" cy="597078"/>
          </a:xfrm>
          <a:prstGeom prst="rect">
            <a:avLst/>
          </a:prstGeom>
        </p:spPr>
      </p:pic>
      <p:pic>
        <p:nvPicPr>
          <p:cNvPr id="10" name="11 Imagen" descr="Logo DIGECOO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2097898"/>
            <a:ext cx="671525" cy="620197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353"/>
          <a:stretch/>
        </p:blipFill>
        <p:spPr>
          <a:xfrm>
            <a:off x="323528" y="4748439"/>
            <a:ext cx="1584175" cy="408753"/>
          </a:xfrm>
          <a:prstGeom prst="rect">
            <a:avLst/>
          </a:prstGeom>
        </p:spPr>
      </p:pic>
      <p:pic>
        <p:nvPicPr>
          <p:cNvPr id="14" name="3 Imagen" descr="Logo P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12360" y="-27384"/>
            <a:ext cx="1332210" cy="575514"/>
          </a:xfrm>
          <a:prstGeom prst="rect">
            <a:avLst/>
          </a:prstGeom>
        </p:spPr>
      </p:pic>
      <p:sp>
        <p:nvSpPr>
          <p:cNvPr id="15" name="1 Título"/>
          <p:cNvSpPr txBox="1">
            <a:spLocks/>
          </p:cNvSpPr>
          <p:nvPr/>
        </p:nvSpPr>
        <p:spPr>
          <a:xfrm>
            <a:off x="0" y="548680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450850" lvl="0">
              <a:spcBef>
                <a:spcPct val="0"/>
              </a:spcBef>
            </a:pPr>
            <a:r>
              <a:rPr lang="en-GB" sz="4400" dirty="0" smtClean="0">
                <a:solidFill>
                  <a:srgbClr val="FFFF00"/>
                </a:solidFill>
              </a:rPr>
              <a:t>Donor Partners</a:t>
            </a:r>
            <a:endParaRPr kumimoji="0" lang="en-GB" sz="4400" b="0" i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14480" y="1500174"/>
            <a:ext cx="6929486" cy="4786346"/>
          </a:xfrm>
        </p:spPr>
        <p:txBody>
          <a:bodyPr>
            <a:normAutofit/>
          </a:bodyPr>
          <a:lstStyle/>
          <a:p>
            <a:pPr marL="287338" indent="0">
              <a:buNone/>
            </a:pPr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Asociación para el Desarrollo de la Provincia </a:t>
            </a:r>
            <a:r>
              <a:rPr lang="es-ES" sz="2400" dirty="0" err="1" smtClean="0">
                <a:solidFill>
                  <a:schemeClr val="accent1">
                    <a:lumMod val="50000"/>
                  </a:schemeClr>
                </a:solidFill>
              </a:rPr>
              <a:t>Espaillat</a:t>
            </a:r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  (ADEPE)</a:t>
            </a:r>
          </a:p>
          <a:p>
            <a:pPr marL="287338" indent="0">
              <a:buNone/>
            </a:pPr>
            <a:endParaRPr lang="es-ES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7338" indent="0">
              <a:buNone/>
            </a:pPr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Asociación para el Desarrollo de la Provincia de San José de Ocoa (ADESJO)</a:t>
            </a:r>
          </a:p>
          <a:p>
            <a:pPr marL="287338" indent="0">
              <a:buNone/>
            </a:pPr>
            <a:endParaRPr lang="es-ES" sz="11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7338" indent="0">
              <a:buNone/>
            </a:pPr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Centro para la Educación y Acción Ecológica (Centro Naturaleza)</a:t>
            </a:r>
          </a:p>
          <a:p>
            <a:pPr marL="287338" indent="0">
              <a:buNone/>
            </a:pPr>
            <a:endParaRPr lang="es-ES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7338" indent="0">
              <a:buNone/>
            </a:pPr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Fundación Sur Futuro</a:t>
            </a:r>
          </a:p>
          <a:p>
            <a:pPr marL="287338" indent="0">
              <a:buNone/>
            </a:pPr>
            <a:endParaRPr lang="es-ES" sz="9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7338" indent="0">
              <a:buNone/>
            </a:pPr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Visión Mundial</a:t>
            </a:r>
          </a:p>
          <a:p>
            <a:pPr marL="287338" indent="0">
              <a:buNone/>
            </a:pPr>
            <a:endParaRPr lang="es-ES" sz="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7338" indent="0">
              <a:buNone/>
            </a:pPr>
            <a:r>
              <a:rPr lang="es-ES" sz="2400" dirty="0" err="1" smtClean="0">
                <a:solidFill>
                  <a:schemeClr val="accent1">
                    <a:lumMod val="50000"/>
                  </a:schemeClr>
                </a:solidFill>
              </a:rPr>
              <a:t>Juntayaque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 descr="ADEP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484784"/>
            <a:ext cx="758192" cy="761954"/>
          </a:xfrm>
          <a:prstGeom prst="rect">
            <a:avLst/>
          </a:prstGeom>
        </p:spPr>
      </p:pic>
      <p:pic>
        <p:nvPicPr>
          <p:cNvPr id="7" name="Picture 6" descr="Adesj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5" y="2420888"/>
            <a:ext cx="788266" cy="745550"/>
          </a:xfrm>
          <a:prstGeom prst="rect">
            <a:avLst/>
          </a:prstGeom>
        </p:spPr>
      </p:pic>
      <p:pic>
        <p:nvPicPr>
          <p:cNvPr id="8" name="Picture 7" descr="NATURALEZ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9656" y="3356992"/>
            <a:ext cx="828069" cy="806278"/>
          </a:xfrm>
          <a:prstGeom prst="rect">
            <a:avLst/>
          </a:prstGeom>
        </p:spPr>
      </p:pic>
      <p:pic>
        <p:nvPicPr>
          <p:cNvPr id="9" name="Picture 8" descr="Sur Futur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7426" y="4293096"/>
            <a:ext cx="704947" cy="739583"/>
          </a:xfrm>
          <a:prstGeom prst="rect">
            <a:avLst/>
          </a:prstGeom>
        </p:spPr>
      </p:pic>
      <p:pic>
        <p:nvPicPr>
          <p:cNvPr id="10" name="Picture 9" descr="Vision Mundia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042" y="5157192"/>
            <a:ext cx="1263654" cy="494631"/>
          </a:xfrm>
          <a:prstGeom prst="rect">
            <a:avLst/>
          </a:prstGeom>
        </p:spPr>
      </p:pic>
      <p:pic>
        <p:nvPicPr>
          <p:cNvPr id="11" name="3 Imagen" descr="Logo P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15272" y="71414"/>
            <a:ext cx="1357290" cy="503506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4508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Local partner organizations</a:t>
            </a:r>
            <a:endParaRPr kumimoji="0" lang="en-GB" sz="4400" b="0" i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6" y="5759628"/>
            <a:ext cx="748149" cy="630657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00988" y="5661025"/>
            <a:ext cx="1135062" cy="1135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Content Placeholder 7" descr="UBICACION PROYECTOS 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8286808" cy="5214974"/>
          </a:xfrm>
          <a:prstGeom prst="rect">
            <a:avLst/>
          </a:prstGeom>
        </p:spPr>
      </p:pic>
      <p:pic>
        <p:nvPicPr>
          <p:cNvPr id="6" name="3 Imagen" descr="Logo P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-24"/>
            <a:ext cx="1214414" cy="503506"/>
          </a:xfrm>
          <a:prstGeom prst="rect">
            <a:avLst/>
          </a:prstGeom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4508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Project location</a:t>
            </a:r>
            <a:endParaRPr kumimoji="0" lang="en-GB" sz="4400" b="0" i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 descr="Logo 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71414"/>
            <a:ext cx="1214414" cy="50350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5804" y="1546243"/>
            <a:ext cx="8229600" cy="4740277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Very poor rural communities (low quality housing, low income, primarily dependent on agriculture, limited access to credit, etc.).</a:t>
            </a:r>
          </a:p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Communities isolated from the National Interconnected Electric System</a:t>
            </a:r>
          </a:p>
          <a:p>
            <a:pPr lvl="1"/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Use of gas kerosene, </a:t>
            </a:r>
            <a:r>
              <a:rPr lang="en-GB" sz="1800" dirty="0" err="1" smtClean="0">
                <a:solidFill>
                  <a:schemeClr val="accent1">
                    <a:lumMod val="50000"/>
                  </a:schemeClr>
                </a:solidFill>
              </a:rPr>
              <a:t>cuaba</a:t>
            </a:r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, candles and some homes with solar panels for lighting.</a:t>
            </a:r>
          </a:p>
          <a:p>
            <a:pPr lvl="1"/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Unavailability of energy for productive use.</a:t>
            </a:r>
          </a:p>
          <a:p>
            <a:pPr lvl="1"/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Power consumption (only in poor lighting and other small domestic uses) of more than 300 pesos (6.70 USD) per family.</a:t>
            </a:r>
          </a:p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Remote communities</a:t>
            </a:r>
          </a:p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Limited communication</a:t>
            </a:r>
          </a:p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Many children do not receive the amounts of hours of classes needed.</a:t>
            </a:r>
          </a:p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Restricted supply centres and in homes no sources or conditions for food preservation</a:t>
            </a:r>
          </a:p>
        </p:txBody>
      </p:sp>
      <p:sp>
        <p:nvSpPr>
          <p:cNvPr id="5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450850" lvl="0">
              <a:spcBef>
                <a:spcPct val="0"/>
              </a:spcBef>
            </a:pPr>
            <a:r>
              <a:rPr kumimoji="0" lang="en-GB" sz="4400" b="0" i="0" u="none" strike="noStrike" kern="120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Starting situation in the communities</a:t>
            </a:r>
            <a:endParaRPr kumimoji="0" lang="en-GB" sz="4400" b="0" i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988" y="5661025"/>
            <a:ext cx="1135062" cy="1135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" name="3 Imagen" descr="Logo 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-24"/>
            <a:ext cx="1214414" cy="503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988" y="5661025"/>
            <a:ext cx="1135062" cy="1135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0" y="476672"/>
            <a:ext cx="91440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450850" lvl="0">
              <a:spcBef>
                <a:spcPct val="0"/>
              </a:spcBef>
            </a:pPr>
            <a:r>
              <a:rPr lang="en-GB" sz="44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Expected results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3 Imagen" descr="Logo P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8148" y="-24"/>
            <a:ext cx="1214414" cy="50350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66772" y="1628800"/>
            <a:ext cx="388843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33 systems of renewable energy installed and fully functioning</a:t>
            </a:r>
            <a:endParaRPr lang="es-ES_tradnl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737973" y="2924944"/>
            <a:ext cx="388843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Micro-enterprises created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7973" y="4293096"/>
            <a:ext cx="3888432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Community based associations +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National Association of cooperatives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59260" y="1628800"/>
            <a:ext cx="3168352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31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Micro-Hydroelectric systems, with 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capacity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ranging between 5 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- 150 KW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Wind based system delivering &lt;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50KW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nergy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generating system based on mixed energy sources (bio fuel and solar energy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s-ES_tradnl" sz="1200" dirty="0"/>
          </a:p>
        </p:txBody>
      </p:sp>
      <p:sp>
        <p:nvSpPr>
          <p:cNvPr id="12" name="Rounded Rectangle 11"/>
          <p:cNvSpPr/>
          <p:nvPr/>
        </p:nvSpPr>
        <p:spPr>
          <a:xfrm>
            <a:off x="5076056" y="2996952"/>
            <a:ext cx="3168352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Based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on the provision, generation and distribution of mixed sources of Renewable Energy Sources (RES) in 4 communities.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076056" y="4437112"/>
            <a:ext cx="3168352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</a:rPr>
              <a:t>For the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management and administration of energy systems, based on the principle of mutual partnership, help and solidarity and crossed subsidization. </a:t>
            </a:r>
            <a:endParaRPr lang="en-GB" sz="12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7 Imagen" descr="Logo 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4574" y="476672"/>
            <a:ext cx="2213362" cy="72008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pPr lvl="1"/>
            <a:endParaRPr lang="es-ES" dirty="0" smtClean="0"/>
          </a:p>
          <a:p>
            <a:endParaRPr lang="en-US" dirty="0"/>
          </a:p>
        </p:txBody>
      </p:sp>
      <p:pic>
        <p:nvPicPr>
          <p:cNvPr id="10" name="Picture 9" descr="DSC014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40768"/>
            <a:ext cx="3096344" cy="2322258"/>
          </a:xfrm>
          <a:prstGeom prst="rect">
            <a:avLst/>
          </a:prstGeom>
        </p:spPr>
      </p:pic>
      <p:pic>
        <p:nvPicPr>
          <p:cNvPr id="12" name="Picture 11" descr="DSC03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7" y="4221088"/>
            <a:ext cx="2952329" cy="2088232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0" y="188640"/>
            <a:ext cx="9144000" cy="1008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450850" lvl="0">
              <a:spcBef>
                <a:spcPct val="0"/>
              </a:spcBef>
            </a:pPr>
            <a:r>
              <a:rPr lang="en-GB" sz="16000" dirty="0" smtClean="0">
                <a:solidFill>
                  <a:srgbClr val="FFFF00"/>
                </a:solidFill>
              </a:rPr>
              <a:t>PROCESS:</a:t>
            </a:r>
            <a:r>
              <a:rPr lang="en-GB" sz="4400" dirty="0" smtClean="0">
                <a:solidFill>
                  <a:srgbClr val="FFFF00"/>
                </a:solidFill>
              </a:rPr>
              <a:t> </a:t>
            </a:r>
          </a:p>
          <a:p>
            <a:pPr marL="450850" lvl="0">
              <a:spcBef>
                <a:spcPct val="0"/>
              </a:spcBef>
            </a:pPr>
            <a:r>
              <a:rPr lang="en-GB" sz="11200" dirty="0" smtClean="0">
                <a:solidFill>
                  <a:srgbClr val="FFFF00"/>
                </a:solidFill>
              </a:rPr>
              <a:t>Feasibility studies</a:t>
            </a:r>
            <a:endParaRPr kumimoji="0" lang="en-GB" sz="11200" b="0" i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ubcacion-topo-preliminar canasti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7384"/>
            <a:ext cx="5299364" cy="683061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12 CuadroTexto"/>
          <p:cNvSpPr txBox="1"/>
          <p:nvPr/>
        </p:nvSpPr>
        <p:spPr>
          <a:xfrm>
            <a:off x="683568" y="3663026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of potential</a:t>
            </a:r>
            <a:endParaRPr lang="en-GB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99592" y="6334779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Socialization process</a:t>
            </a:r>
            <a:endParaRPr lang="en-GB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solidFill>
            <a:srgbClr val="0F5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2208"/>
            <a:ext cx="8229600" cy="4525963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pPr lvl="1"/>
            <a:endParaRPr lang="es-ES" dirty="0" smtClean="0"/>
          </a:p>
          <a:p>
            <a:endParaRPr lang="en-US" dirty="0"/>
          </a:p>
        </p:txBody>
      </p:sp>
      <p:pic>
        <p:nvPicPr>
          <p:cNvPr id="13" name="Picture 12" descr="DSC00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268760"/>
            <a:ext cx="2880319" cy="2160240"/>
          </a:xfrm>
          <a:prstGeom prst="rect">
            <a:avLst/>
          </a:prstGeom>
        </p:spPr>
      </p:pic>
      <p:pic>
        <p:nvPicPr>
          <p:cNvPr id="46083" name="Picture 3" descr="D:\SMERLIN\PNUD\PER\Fotos PER\DSC03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268760"/>
            <a:ext cx="2880490" cy="2160240"/>
          </a:xfrm>
          <a:prstGeom prst="rect">
            <a:avLst/>
          </a:prstGeom>
          <a:noFill/>
        </p:spPr>
      </p:pic>
      <p:pic>
        <p:nvPicPr>
          <p:cNvPr id="46084" name="Picture 4" descr="D:\SMERLIN\PNUD\PER\1-2 Estudios de factibilidad y diseño de los sistemas\Proyecto Comunitarios\Lima e Ingenitos\Fotos 2da visita levantamiento preliminar\DSC01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2014" y="1268760"/>
            <a:ext cx="2784474" cy="21602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23528" y="342900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Surveying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04" y="609329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Hydrological  studies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 descr="Foto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19" y="3845296"/>
            <a:ext cx="2952329" cy="2248000"/>
          </a:xfrm>
          <a:prstGeom prst="rect">
            <a:avLst/>
          </a:prstGeom>
        </p:spPr>
      </p:pic>
      <p:pic>
        <p:nvPicPr>
          <p:cNvPr id="21" name="Picture 20" descr="CAB verte.JPG"/>
          <p:cNvPicPr>
            <a:picLocks noChangeAspect="1"/>
          </p:cNvPicPr>
          <p:nvPr/>
        </p:nvPicPr>
        <p:blipFill>
          <a:blip r:embed="rId6" cstate="print"/>
          <a:srcRect l="9206" t="3069" b="1806"/>
          <a:stretch>
            <a:fillRect/>
          </a:stretch>
        </p:blipFill>
        <p:spPr>
          <a:xfrm>
            <a:off x="3275856" y="3861048"/>
            <a:ext cx="2840806" cy="2232248"/>
          </a:xfrm>
          <a:prstGeom prst="rect">
            <a:avLst/>
          </a:prstGeom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7" cstate="print"/>
          <a:srcRect l="8668" t="17608" r="14400" b="22797"/>
          <a:stretch>
            <a:fillRect/>
          </a:stretch>
        </p:blipFill>
        <p:spPr bwMode="auto">
          <a:xfrm>
            <a:off x="6156176" y="5013176"/>
            <a:ext cx="267247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8" cstate="print"/>
          <a:srcRect l="15270" t="19088" r="17105" b="11378"/>
          <a:stretch>
            <a:fillRect/>
          </a:stretch>
        </p:blipFill>
        <p:spPr bwMode="auto">
          <a:xfrm>
            <a:off x="6876256" y="3573016"/>
            <a:ext cx="2041640" cy="16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 Título"/>
          <p:cNvSpPr txBox="1">
            <a:spLocks/>
          </p:cNvSpPr>
          <p:nvPr/>
        </p:nvSpPr>
        <p:spPr>
          <a:xfrm>
            <a:off x="0" y="548680"/>
            <a:ext cx="9144000" cy="5538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450850" lvl="0">
              <a:spcBef>
                <a:spcPct val="0"/>
              </a:spcBef>
            </a:pPr>
            <a:r>
              <a:rPr lang="en-GB" sz="4400" dirty="0" smtClean="0">
                <a:solidFill>
                  <a:srgbClr val="FFFF00"/>
                </a:solidFill>
              </a:rPr>
              <a:t>Feasibility studies</a:t>
            </a:r>
            <a:endParaRPr kumimoji="0" lang="en-GB" sz="4400" b="0" i="0" u="none" strike="noStrike" kern="1200" cap="none" spc="0" normalizeH="0" baseline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3 Imagen" descr="Logo PE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12360" y="45174"/>
            <a:ext cx="1332210" cy="575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56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2834</TotalTime>
  <Words>874</Words>
  <Application>Microsoft Office PowerPoint</Application>
  <PresentationFormat>Presentación en pantalla (4:3)</PresentationFormat>
  <Paragraphs>166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Rural Electrification Programme</vt:lpstr>
      <vt:lpstr>Overall Objective of the Project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del Comité Asesor  Programa de Electrificación Rural</dc:title>
  <dc:creator>roberto.borjabad</dc:creator>
  <cp:lastModifiedBy>Usuario</cp:lastModifiedBy>
  <cp:revision>191</cp:revision>
  <dcterms:created xsi:type="dcterms:W3CDTF">2011-04-07T20:56:33Z</dcterms:created>
  <dcterms:modified xsi:type="dcterms:W3CDTF">2015-05-17T07:39:18Z</dcterms:modified>
</cp:coreProperties>
</file>