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4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5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5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9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3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1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85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8CD03-D7B7-4ECB-A7A5-4E8A8755D858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88496-49E5-42BC-833C-B051B6F25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2" y="5275932"/>
            <a:ext cx="1577339" cy="1055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307095"/>
            <a:ext cx="2265075" cy="1204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41572" y="1462009"/>
            <a:ext cx="32374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accent4"/>
                </a:solidFill>
              </a:rPr>
              <a:t>Conférence internationale sur la République centrafricaine</a:t>
            </a:r>
            <a:endParaRPr lang="en-US" b="1" dirty="0">
              <a:solidFill>
                <a:schemeClr val="accent4"/>
              </a:solidFill>
            </a:endParaRPr>
          </a:p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De </a:t>
            </a:r>
            <a:r>
              <a:rPr lang="en-GB" sz="2800" b="1" dirty="0" err="1" smtClean="0">
                <a:solidFill>
                  <a:schemeClr val="accent1">
                    <a:lumMod val="50000"/>
                  </a:schemeClr>
                </a:solidFill>
              </a:rPr>
              <a:t>l'Humanitaire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à la </a:t>
            </a:r>
            <a:r>
              <a:rPr lang="en-GB" sz="2800" b="1" dirty="0" err="1" smtClean="0">
                <a:solidFill>
                  <a:schemeClr val="accent1">
                    <a:lumMod val="50000"/>
                  </a:schemeClr>
                </a:solidFill>
              </a:rPr>
              <a:t>Résilience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GB" sz="2800" b="1" dirty="0" err="1" smtClean="0">
                <a:solidFill>
                  <a:schemeClr val="accent1">
                    <a:lumMod val="50000"/>
                  </a:schemeClr>
                </a:solidFill>
              </a:rPr>
              <a:t>l'apport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du </a:t>
            </a:r>
            <a:r>
              <a:rPr lang="en-GB" sz="2800" b="1" dirty="0" err="1" smtClean="0">
                <a:solidFill>
                  <a:schemeClr val="accent1">
                    <a:lumMod val="50000"/>
                  </a:schemeClr>
                </a:solidFill>
              </a:rPr>
              <a:t>Fonds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1">
                    <a:lumMod val="50000"/>
                  </a:schemeClr>
                </a:solidFill>
              </a:rPr>
              <a:t>fiduciaire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1">
                    <a:lumMod val="50000"/>
                  </a:schemeClr>
                </a:solidFill>
              </a:rPr>
              <a:t>européen</a:t>
            </a:r>
            <a:r>
              <a:rPr lang="x-none" sz="28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GB" sz="2800" b="1" dirty="0" err="1">
                <a:solidFill>
                  <a:schemeClr val="accent1">
                    <a:lumMod val="50000"/>
                  </a:schemeClr>
                </a:solidFill>
              </a:rPr>
              <a:t>Bêkou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”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9994" y="4644520"/>
            <a:ext cx="236569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chemeClr val="bg1"/>
                </a:solidFill>
              </a:rPr>
              <a:t>Bruxelles, </a:t>
            </a:r>
            <a:r>
              <a:rPr lang="fr-BE" b="1" dirty="0">
                <a:solidFill>
                  <a:schemeClr val="bg1"/>
                </a:solidFill>
              </a:rPr>
              <a:t>26 </a:t>
            </a:r>
            <a:r>
              <a:rPr lang="fr-BE" b="1" dirty="0" smtClean="0">
                <a:solidFill>
                  <a:schemeClr val="bg1"/>
                </a:solidFill>
              </a:rPr>
              <a:t>mai 2015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25" y="5275932"/>
            <a:ext cx="3552562" cy="110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712720" y="5883614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 smtClean="0">
                <a:solidFill>
                  <a:schemeClr val="accent4"/>
                </a:solidFill>
              </a:rPr>
              <a:t>Conférence internationale sur la République  centrafricaine</a:t>
            </a:r>
            <a:endParaRPr lang="en-US" b="1" dirty="0">
              <a:solidFill>
                <a:schemeClr val="accent4"/>
              </a:solidFill>
            </a:endParaRPr>
          </a:p>
          <a:p>
            <a:pPr algn="ctr"/>
            <a:r>
              <a:rPr lang="fr-BE" sz="1600" b="1" dirty="0" smtClean="0">
                <a:solidFill>
                  <a:schemeClr val="accent1">
                    <a:lumMod val="50000"/>
                  </a:schemeClr>
                </a:solidFill>
              </a:rPr>
              <a:t>De l'Humanitaire à la Résilience </a:t>
            </a:r>
          </a:p>
          <a:p>
            <a:pPr algn="ctr"/>
            <a:r>
              <a:rPr lang="fr-BE" sz="1600" b="1" dirty="0" smtClean="0">
                <a:solidFill>
                  <a:schemeClr val="accent1">
                    <a:lumMod val="50000"/>
                  </a:schemeClr>
                </a:solidFill>
              </a:rPr>
              <a:t>et l'apport du Fonds fiduciaire européen 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GB" sz="1600" b="1" dirty="0" err="1" smtClean="0">
                <a:solidFill>
                  <a:schemeClr val="accent1">
                    <a:lumMod val="50000"/>
                  </a:schemeClr>
                </a:solidFill>
              </a:rPr>
              <a:t>Bêkou</a:t>
            </a: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01" y="5742715"/>
            <a:ext cx="1199473" cy="80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364" y="5696621"/>
            <a:ext cx="2653442" cy="8234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1" y="868680"/>
            <a:ext cx="788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 err="1" smtClean="0">
                <a:solidFill>
                  <a:schemeClr val="bg2">
                    <a:lumMod val="10000"/>
                  </a:schemeClr>
                </a:solidFill>
              </a:rPr>
              <a:t>Bêkou</a:t>
            </a:r>
            <a:r>
              <a:rPr lang="fr-BE" sz="3200" b="1" dirty="0" smtClean="0">
                <a:solidFill>
                  <a:schemeClr val="bg2">
                    <a:lumMod val="10000"/>
                  </a:schemeClr>
                </a:solidFill>
              </a:rPr>
              <a:t>: le premier fonds fiduciaire européen </a:t>
            </a:r>
            <a:endParaRPr lang="en-GB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7360" y="2011680"/>
            <a:ext cx="967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BE" sz="2400" dirty="0" smtClean="0"/>
              <a:t>Créé le </a:t>
            </a:r>
            <a:r>
              <a:rPr lang="fr-BE" sz="2400" b="1" dirty="0" smtClean="0"/>
              <a:t>15 juillet 2014 </a:t>
            </a:r>
            <a:r>
              <a:rPr lang="fr-BE" sz="2400" dirty="0" smtClean="0"/>
              <a:t>à l'initiative de l'UE et de trois de ses </a:t>
            </a:r>
            <a:r>
              <a:rPr lang="fr-BE" sz="2400" dirty="0" smtClean="0">
                <a:latin typeface="Calibri"/>
                <a:cs typeface="Calibri"/>
              </a:rPr>
              <a:t>É</a:t>
            </a:r>
            <a:r>
              <a:rPr lang="fr-BE" sz="2400" dirty="0" smtClean="0"/>
              <a:t>tats membres: la France, l'Allemagne et les Pays-Bas</a:t>
            </a:r>
          </a:p>
          <a:p>
            <a:endParaRPr lang="fr-B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b="1" dirty="0" smtClean="0"/>
              <a:t>Mutualisation</a:t>
            </a:r>
            <a:r>
              <a:rPr lang="fr-BE" sz="2400" dirty="0" smtClean="0"/>
              <a:t> des ressources et des expertises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BE" sz="24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b="1" dirty="0" smtClean="0"/>
              <a:t>Flexibilité</a:t>
            </a:r>
            <a:r>
              <a:rPr lang="fr-BE" sz="2400" dirty="0" smtClean="0"/>
              <a:t> </a:t>
            </a:r>
            <a:r>
              <a:rPr lang="fr-BE" sz="2400" dirty="0"/>
              <a:t>et </a:t>
            </a:r>
            <a:r>
              <a:rPr lang="fr-BE" sz="2400" b="1" dirty="0"/>
              <a:t>rapidité </a:t>
            </a:r>
            <a:r>
              <a:rPr lang="fr-BE" sz="2400" dirty="0" smtClean="0"/>
              <a:t>dans un contexte de fragilité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B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BE" sz="2400" dirty="0" smtClean="0"/>
              <a:t>Mandat de </a:t>
            </a:r>
            <a:r>
              <a:rPr lang="fr-BE" sz="2400" b="1" dirty="0" smtClean="0"/>
              <a:t>résilience</a:t>
            </a:r>
            <a:r>
              <a:rPr lang="fr-BE" sz="2400" dirty="0" smtClean="0"/>
              <a:t> pour accompagner le relèvement de la République centrafricaine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599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05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26085"/>
            <a:ext cx="4312920" cy="1325563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fr-BE" sz="4800" b="1" dirty="0" err="1" smtClean="0">
                <a:solidFill>
                  <a:schemeClr val="accent4"/>
                </a:solidFill>
              </a:rPr>
              <a:t>Bêkou</a:t>
            </a:r>
            <a:r>
              <a:rPr lang="fr-BE" sz="4800" b="1" dirty="0" smtClean="0">
                <a:solidFill>
                  <a:schemeClr val="accent4"/>
                </a:solidFill>
              </a:rPr>
              <a:t> </a:t>
            </a:r>
            <a:r>
              <a:rPr lang="fr-BE" sz="4000" b="1" dirty="0" smtClean="0"/>
              <a:t/>
            </a:r>
            <a:br>
              <a:rPr lang="fr-BE" sz="4000" b="1" dirty="0" smtClean="0"/>
            </a:br>
            <a:r>
              <a:rPr lang="fr-BE" sz="4000" b="1" dirty="0" smtClean="0"/>
              <a:t>et l'approche LRRD</a:t>
            </a:r>
            <a:endParaRPr lang="en-GB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t="21576" r="1826" b="12824"/>
          <a:stretch/>
        </p:blipFill>
        <p:spPr>
          <a:xfrm>
            <a:off x="4922520" y="118956"/>
            <a:ext cx="6705600" cy="67390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3" t="86000" r="27121" b="5111"/>
          <a:stretch/>
        </p:blipFill>
        <p:spPr>
          <a:xfrm>
            <a:off x="1029461" y="4617720"/>
            <a:ext cx="2704339" cy="1432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86000" r="49728" b="5111"/>
          <a:stretch/>
        </p:blipFill>
        <p:spPr>
          <a:xfrm>
            <a:off x="131065" y="3383280"/>
            <a:ext cx="2932175" cy="14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102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Bêkou  et l'approche LRRD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Corao</dc:creator>
  <cp:lastModifiedBy>NICOLAU Ileana (DEVCO)</cp:lastModifiedBy>
  <cp:revision>14</cp:revision>
  <dcterms:created xsi:type="dcterms:W3CDTF">2015-05-21T14:25:46Z</dcterms:created>
  <dcterms:modified xsi:type="dcterms:W3CDTF">2015-05-22T15:24:15Z</dcterms:modified>
</cp:coreProperties>
</file>