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  <p:sldMasterId id="2147483672" r:id="rId5"/>
  </p:sldMasterIdLst>
  <p:notesMasterIdLst>
    <p:notesMasterId r:id="rId11"/>
  </p:notesMasterIdLst>
  <p:handoutMasterIdLst>
    <p:handoutMasterId r:id="rId12"/>
  </p:handoutMasterIdLst>
  <p:sldIdLst>
    <p:sldId id="256" r:id="rId6"/>
    <p:sldId id="479" r:id="rId7"/>
    <p:sldId id="480" r:id="rId8"/>
    <p:sldId id="483" r:id="rId9"/>
    <p:sldId id="481" r:id="rId10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C78A"/>
    <a:srgbClr val="CDAA53"/>
    <a:srgbClr val="F6FF9F"/>
    <a:srgbClr val="D6FCD0"/>
    <a:srgbClr val="393805"/>
    <a:srgbClr val="C00025"/>
    <a:srgbClr val="CC0027"/>
    <a:srgbClr val="7C790A"/>
    <a:srgbClr val="484606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54" autoAdjust="0"/>
    <p:restoredTop sz="95976" autoAdjust="0"/>
  </p:normalViewPr>
  <p:slideViewPr>
    <p:cSldViewPr>
      <p:cViewPr>
        <p:scale>
          <a:sx n="80" d="100"/>
          <a:sy n="80" d="100"/>
        </p:scale>
        <p:origin x="-936" y="-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312" y="-108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5793"/>
          </a:xfrm>
          <a:prstGeom prst="rect">
            <a:avLst/>
          </a:prstGeom>
        </p:spPr>
        <p:txBody>
          <a:bodyPr vert="horz" lIns="87554" tIns="43777" rIns="87554" bIns="43777" rtlCol="0"/>
          <a:lstStyle>
            <a:lvl1pPr algn="l">
              <a:defRPr sz="11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295" y="1"/>
            <a:ext cx="2945862" cy="495793"/>
          </a:xfrm>
          <a:prstGeom prst="rect">
            <a:avLst/>
          </a:prstGeom>
        </p:spPr>
        <p:txBody>
          <a:bodyPr vert="horz" lIns="87554" tIns="43777" rIns="87554" bIns="43777" rtlCol="0"/>
          <a:lstStyle>
            <a:lvl1pPr algn="r">
              <a:defRPr sz="1100"/>
            </a:lvl1pPr>
          </a:lstStyle>
          <a:p>
            <a:pPr>
              <a:defRPr/>
            </a:pPr>
            <a:fld id="{1378C7A6-1E25-4483-BA80-E612190F3CDA}" type="datetimeFigureOut">
              <a:rPr lang="fr-FR"/>
              <a:pPr>
                <a:defRPr/>
              </a:pPr>
              <a:t>22/05/2015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305"/>
            <a:ext cx="2945862" cy="495793"/>
          </a:xfrm>
          <a:prstGeom prst="rect">
            <a:avLst/>
          </a:prstGeom>
        </p:spPr>
        <p:txBody>
          <a:bodyPr vert="horz" lIns="87554" tIns="43777" rIns="87554" bIns="43777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295" y="9429305"/>
            <a:ext cx="2945862" cy="495793"/>
          </a:xfrm>
          <a:prstGeom prst="rect">
            <a:avLst/>
          </a:prstGeom>
        </p:spPr>
        <p:txBody>
          <a:bodyPr vert="horz" lIns="87554" tIns="43777" rIns="87554" bIns="43777" rtlCol="0" anchor="b"/>
          <a:lstStyle>
            <a:lvl1pPr algn="r">
              <a:defRPr sz="1100"/>
            </a:lvl1pPr>
          </a:lstStyle>
          <a:p>
            <a:pPr>
              <a:defRPr/>
            </a:pPr>
            <a:fld id="{1FB677DE-98B5-49CF-AC33-78E83A1311A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0728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862" cy="49579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>
            <a:lvl1pPr defTabSz="94850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95" y="1"/>
            <a:ext cx="2945862" cy="49579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>
            <a:lvl1pPr algn="r" defTabSz="94850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62525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65" y="4714653"/>
            <a:ext cx="5438748" cy="446675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305"/>
            <a:ext cx="2945862" cy="49579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838" tIns="47419" rIns="94838" bIns="47419" numCol="1" anchor="b" anchorCtr="0" compatLnSpc="1">
            <a:prstTxWarp prst="textNoShape">
              <a:avLst/>
            </a:prstTxWarp>
          </a:bodyPr>
          <a:lstStyle>
            <a:lvl1pPr defTabSz="94850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95" y="9429305"/>
            <a:ext cx="2945862" cy="49579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838" tIns="47419" rIns="94838" bIns="47419" numCol="1" anchor="b" anchorCtr="0" compatLnSpc="1">
            <a:prstTxWarp prst="textNoShape">
              <a:avLst/>
            </a:prstTxWarp>
          </a:bodyPr>
          <a:lstStyle>
            <a:lvl1pPr algn="r" defTabSz="948500">
              <a:defRPr sz="1200"/>
            </a:lvl1pPr>
          </a:lstStyle>
          <a:p>
            <a:pPr>
              <a:defRPr/>
            </a:pPr>
            <a:fld id="{BCA114B9-247A-4CC2-8A54-AA3B193762C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74826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6125"/>
            <a:ext cx="4962525" cy="3721100"/>
          </a:xfrm>
          <a:ln/>
        </p:spPr>
      </p:sp>
      <p:sp>
        <p:nvSpPr>
          <p:cNvPr id="40963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smtClean="0"/>
          </a:p>
        </p:txBody>
      </p:sp>
      <p:sp>
        <p:nvSpPr>
          <p:cNvPr id="4096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15ADDA0-7629-4F15-920E-1A78582100C4}" type="slidenum">
              <a:rPr lang="fr-FR" smtClean="0"/>
              <a:pPr/>
              <a:t>1</a:t>
            </a:fld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A114B9-247A-4CC2-8A54-AA3B193762CB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4096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A114B9-247A-4CC2-8A54-AA3B193762CB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4321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A114B9-247A-4CC2-8A54-AA3B193762CB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574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A114B9-247A-4CC2-8A54-AA3B193762CB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489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CROIX_ROUGE_gd_RV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7338" y="138113"/>
            <a:ext cx="3641725" cy="154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474663" y="2416175"/>
            <a:ext cx="4457377" cy="39068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2895600"/>
            <a:ext cx="3887788" cy="147002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4484688"/>
            <a:ext cx="3887788" cy="11049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547688" y="5445125"/>
            <a:ext cx="2133600" cy="268288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r>
              <a:rPr lang="fr-FR"/>
              <a:t>30 décembre 2006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732588" y="6453188"/>
            <a:ext cx="2133600" cy="268287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8B78E82A-1B8E-4081-9AFD-F501C0A64AE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Page </a:t>
            </a:r>
            <a:fld id="{D897AC26-19EC-43F1-948A-421018D22AF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581025"/>
            <a:ext cx="2057400" cy="587216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581025"/>
            <a:ext cx="6019800" cy="587216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Page </a:t>
            </a:r>
            <a:fld id="{3C03A90E-FC39-480B-8285-741E7BBE677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9752" y="188640"/>
            <a:ext cx="489585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Page </a:t>
            </a:r>
            <a:fld id="{D1EE6FD7-F1F5-409E-AB97-EB44CA4E8D9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BB8BB-47B1-4C27-B98E-7B3A8FF1CF85}" type="datetimeFigureOut">
              <a:rPr lang="fr-FR"/>
              <a:pPr>
                <a:defRPr/>
              </a:pPr>
              <a:t>22/05/2015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23A59-4FD9-4A90-AD3C-485A7198D48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E90CF-07CF-452F-BF04-BC6AB1D2A255}" type="datetimeFigureOut">
              <a:rPr lang="fr-FR"/>
              <a:pPr>
                <a:defRPr/>
              </a:pPr>
              <a:t>22/05/2015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27CBF-3F6B-48C5-A1E1-940F3355E96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A59E3-D1CA-4806-B0B5-C70E5FA8E575}" type="datetimeFigureOut">
              <a:rPr lang="fr-FR"/>
              <a:pPr>
                <a:defRPr/>
              </a:pPr>
              <a:t>22/05/2015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558E5-AA50-4852-B630-66606CE6722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3A659-CC84-41CF-83DB-8E865A6A6BA2}" type="datetimeFigureOut">
              <a:rPr lang="fr-FR"/>
              <a:pPr>
                <a:defRPr/>
              </a:pPr>
              <a:t>22/05/2015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805C3-7968-4195-BB1F-61ED36FC514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79566-DBD1-417B-A6B8-CC6D70CA01AD}" type="datetimeFigureOut">
              <a:rPr lang="fr-FR"/>
              <a:pPr>
                <a:defRPr/>
              </a:pPr>
              <a:t>22/05/2015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18EB9-F59B-4102-9354-67A3960DA77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4B6DB-601D-4C4C-B8A9-D50C61BAC41F}" type="datetimeFigureOut">
              <a:rPr lang="fr-FR"/>
              <a:pPr>
                <a:defRPr/>
              </a:pPr>
              <a:t>22/05/2015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14F64-960D-4158-A08D-50168E243D8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48B34-7369-46C3-AF7E-2DF0823A4E1B}" type="datetimeFigureOut">
              <a:rPr lang="fr-FR"/>
              <a:pPr>
                <a:defRPr/>
              </a:pPr>
              <a:t>22/05/2015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ABA35-5532-4CEE-B6BF-030E857842C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589713"/>
            <a:ext cx="2133600" cy="268287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fr-FR" dirty="0" smtClean="0"/>
              <a:t>Page </a:t>
            </a:r>
            <a:fld id="{D1EE6FD7-F1F5-409E-AB97-EB44CA4E8D9E}" type="slidenum">
              <a:rPr lang="fr-FR" smtClean="0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4E187-9914-49B9-A4F0-6865091786F9}" type="datetimeFigureOut">
              <a:rPr lang="fr-FR"/>
              <a:pPr>
                <a:defRPr/>
              </a:pPr>
              <a:t>22/05/2015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E6D4B-679C-44E0-8F71-2F9CE20FFB8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52D61-2973-4BB2-8136-CF5F5C128EA0}" type="datetimeFigureOut">
              <a:rPr lang="fr-FR"/>
              <a:pPr>
                <a:defRPr/>
              </a:pPr>
              <a:t>22/05/2015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66C9A-D8C1-401D-BBDA-D35B8187739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787B5-D34B-4D55-AC87-D81F9FA3D603}" type="datetimeFigureOut">
              <a:rPr lang="fr-FR"/>
              <a:pPr>
                <a:defRPr/>
              </a:pPr>
              <a:t>22/05/2015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B71B3-A967-491A-B634-C03AA341D4A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CFA64-CFF2-4BB4-89AE-8FB25D94BF45}" type="datetimeFigureOut">
              <a:rPr lang="fr-FR"/>
              <a:pPr>
                <a:defRPr/>
              </a:pPr>
              <a:t>22/05/2015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79F95-5E54-42F5-80DE-992F68E68FB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Page </a:t>
            </a:r>
            <a:fld id="{71F76F45-2EDC-4828-ACA3-48617DBC0D8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722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722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Page </a:t>
            </a:r>
            <a:fld id="{2AE8C2D5-7802-4C8E-BB9B-4B729418DEB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Page </a:t>
            </a:r>
            <a:fld id="{6EAFB752-F371-4E3F-90E6-7861AB28244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Page </a:t>
            </a:r>
            <a:fld id="{12B47306-29AB-4226-BF57-2348F701072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Page </a:t>
            </a:r>
            <a:fld id="{594700A1-995E-4081-98D4-E8AD690203B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Page </a:t>
            </a:r>
            <a:fld id="{0717DF30-F585-4A85-BF7F-1EF30DA849B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Page </a:t>
            </a:r>
            <a:fld id="{CB8F9D4C-B77C-47C6-92E0-D7AB22243BD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1" descr="CROIX_ROUGE_gd_RVB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632575" y="-1588"/>
            <a:ext cx="2489200" cy="1054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7"/>
          <p:cNvSpPr>
            <a:spLocks noChangeArrowheads="1"/>
          </p:cNvSpPr>
          <p:nvPr userDrawn="1"/>
        </p:nvSpPr>
        <p:spPr bwMode="auto">
          <a:xfrm>
            <a:off x="200025" y="174625"/>
            <a:ext cx="2139727" cy="87811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92275" y="581025"/>
            <a:ext cx="48958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 style du titre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27225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589713"/>
            <a:ext cx="2133600" cy="2682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r>
              <a:rPr lang="fr-FR" dirty="0" smtClean="0"/>
              <a:t>Page </a:t>
            </a:r>
            <a:fld id="{5C105006-7A6F-4F2E-9B4D-B5850E0AA3D2}" type="slidenum">
              <a:rPr lang="fr-FR" smtClean="0"/>
              <a:pPr>
                <a:defRPr/>
              </a:pPr>
              <a:t>‹#›</a:t>
            </a:fld>
            <a:endParaRPr lang="fr-FR" dirty="0"/>
          </a:p>
        </p:txBody>
      </p:sp>
      <p:sp>
        <p:nvSpPr>
          <p:cNvPr id="1033" name="Text Box 11"/>
          <p:cNvSpPr txBox="1">
            <a:spLocks noChangeArrowheads="1"/>
          </p:cNvSpPr>
          <p:nvPr userDrawn="1"/>
        </p:nvSpPr>
        <p:spPr bwMode="auto">
          <a:xfrm>
            <a:off x="234327" y="202766"/>
            <a:ext cx="2015331" cy="73866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sz="1400" b="1" dirty="0" smtClean="0">
                <a:solidFill>
                  <a:schemeClr val="bg1"/>
                </a:solidFill>
              </a:rPr>
              <a:t>Conférence internationale sur la RCA</a:t>
            </a:r>
            <a:endParaRPr lang="fr-FR" sz="1400" b="0" dirty="0" smtClean="0">
              <a:solidFill>
                <a:schemeClr val="bg1"/>
              </a:solidFill>
            </a:endParaRPr>
          </a:p>
        </p:txBody>
      </p:sp>
      <p:sp>
        <p:nvSpPr>
          <p:cNvPr id="1035" name="Text Box 13"/>
          <p:cNvSpPr txBox="1">
            <a:spLocks noChangeArrowheads="1"/>
          </p:cNvSpPr>
          <p:nvPr userDrawn="1"/>
        </p:nvSpPr>
        <p:spPr bwMode="auto">
          <a:xfrm>
            <a:off x="234327" y="836712"/>
            <a:ext cx="819455" cy="2308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sz="900" dirty="0" smtClean="0"/>
              <a:t>26 mai 2015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759"/>
          <a:stretch/>
        </p:blipFill>
        <p:spPr bwMode="auto">
          <a:xfrm>
            <a:off x="5719866" y="233856"/>
            <a:ext cx="912709" cy="85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2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9pPr>
    </p:titleStyle>
    <p:bodyStyle>
      <a:lvl1pPr marL="268288" indent="-2682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230313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383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DPOA VIH SIDA</a:t>
            </a:r>
          </a:p>
        </p:txBody>
      </p:sp>
      <p:sp>
        <p:nvSpPr>
          <p:cNvPr id="205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83FD45C-98F4-479F-8C0B-C40D43890304}" type="datetimeFigureOut">
              <a:rPr lang="fr-FR"/>
              <a:pPr>
                <a:defRPr/>
              </a:pPr>
              <a:t>22/05/2015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0C43184-818E-4422-B1B3-44652437E47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2420888"/>
            <a:ext cx="4248472" cy="2880320"/>
          </a:xfrm>
        </p:spPr>
        <p:txBody>
          <a:bodyPr/>
          <a:lstStyle/>
          <a:p>
            <a:pPr eaLnBrk="1" hangingPunct="1"/>
            <a:r>
              <a:rPr lang="fr-FR" sz="2400" dirty="0" smtClean="0"/>
              <a:t>Une approche géographiquement et temporellement intégrée pour accompagner les personnes vulnérables vers l’autonomie et augmenter leur résilience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759"/>
          <a:stretch/>
        </p:blipFill>
        <p:spPr bwMode="auto">
          <a:xfrm>
            <a:off x="3465094" y="764704"/>
            <a:ext cx="912709" cy="85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Page </a:t>
            </a:r>
            <a:fld id="{594700A1-995E-4081-98D4-E8AD690203B8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2043"/>
            <a:ext cx="11972925" cy="833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8834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Leçons Apprises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040560"/>
          </a:xfrm>
        </p:spPr>
        <p:txBody>
          <a:bodyPr/>
          <a:lstStyle/>
          <a:p>
            <a:r>
              <a:rPr lang="fr-FR" u="sng" dirty="0" smtClean="0"/>
              <a:t>Approche multisectorielle</a:t>
            </a:r>
            <a:r>
              <a:rPr lang="fr-FR" dirty="0" smtClean="0"/>
              <a:t> : Répondre aux besoins essentiels d’un territoire</a:t>
            </a:r>
          </a:p>
          <a:p>
            <a:r>
              <a:rPr lang="fr-FR" u="sng" dirty="0" smtClean="0"/>
              <a:t>Articuler </a:t>
            </a:r>
            <a:r>
              <a:rPr lang="fr-FR" u="sng" dirty="0"/>
              <a:t>le lien Urgence, </a:t>
            </a:r>
            <a:r>
              <a:rPr lang="fr-FR" u="sng" dirty="0" smtClean="0"/>
              <a:t>Réhabilitation </a:t>
            </a:r>
            <a:r>
              <a:rPr lang="fr-FR" u="sng" dirty="0"/>
              <a:t>et </a:t>
            </a:r>
            <a:r>
              <a:rPr lang="fr-FR" u="sng" dirty="0" smtClean="0"/>
              <a:t>Développement </a:t>
            </a:r>
            <a:r>
              <a:rPr lang="fr-FR" u="sng" dirty="0"/>
              <a:t>selon un </a:t>
            </a:r>
            <a:r>
              <a:rPr lang="fr-FR" u="sng" dirty="0" err="1"/>
              <a:t>contiguum</a:t>
            </a:r>
            <a:r>
              <a:rPr lang="fr-FR" u="sng" dirty="0"/>
              <a:t> : répondre en urgence et assurer la reconstruction </a:t>
            </a:r>
            <a:r>
              <a:rPr lang="fr-FR" dirty="0"/>
              <a:t>: Rapidité du décaissement et flexibilité des </a:t>
            </a:r>
            <a:r>
              <a:rPr lang="fr-FR" dirty="0" smtClean="0"/>
              <a:t>procédures,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Agir </a:t>
            </a:r>
            <a:r>
              <a:rPr lang="fr-FR" dirty="0"/>
              <a:t>dans l’urgence sans créer des effets négatifs à long </a:t>
            </a:r>
            <a:r>
              <a:rPr lang="fr-FR" dirty="0" smtClean="0"/>
              <a:t>terme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Agir </a:t>
            </a:r>
            <a:r>
              <a:rPr lang="fr-FR" dirty="0"/>
              <a:t>vite tout en impliquant les populations dans l’action, </a:t>
            </a:r>
            <a:endParaRPr lang="fr-FR" dirty="0" smtClean="0"/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S’adapter </a:t>
            </a:r>
            <a:r>
              <a:rPr lang="fr-FR" dirty="0"/>
              <a:t>aux conditions de sécurité </a:t>
            </a:r>
            <a:endParaRPr lang="fr-FR" u="sng" dirty="0" smtClean="0"/>
          </a:p>
          <a:p>
            <a:r>
              <a:rPr lang="fr-FR" u="sng" dirty="0" smtClean="0"/>
              <a:t>L’humain et les structures locales au centre : passer d’une relation d’opérateur-bénéficiaire à une relation de partenaires </a:t>
            </a:r>
            <a:r>
              <a:rPr lang="fr-FR" dirty="0" smtClean="0"/>
              <a:t>: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Renforcement des capacités un objectif constant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			Niveau central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		Niveau intermédiaire : Région sanitaire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		Niveau périphérique : District sanitaire et CDS 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			(matériel, formation, communautaire)</a:t>
            </a:r>
          </a:p>
          <a:p>
            <a:pPr marL="0" indent="0">
              <a:buNone/>
            </a:pP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Page </a:t>
            </a:r>
            <a:fld id="{D1EE6FD7-F1F5-409E-AB97-EB44CA4E8D9E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5" name="Triangle isocèle 4"/>
          <p:cNvSpPr/>
          <p:nvPr/>
        </p:nvSpPr>
        <p:spPr>
          <a:xfrm>
            <a:off x="1043608" y="4869160"/>
            <a:ext cx="1440160" cy="1800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8260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Page </a:t>
            </a:r>
            <a:fld id="{D1EE6FD7-F1F5-409E-AB97-EB44CA4E8D9E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pic>
        <p:nvPicPr>
          <p:cNvPr id="1026" name="Picture 2" descr="D:\Users\sagetv\AppData\Local\Microsoft\Windows\Temporary Internet Files\Content.Outlook\GQOEHKBX\Bangui _ CF319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052736"/>
            <a:ext cx="5361583" cy="5616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9118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Principaux enjeux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351309"/>
            <a:ext cx="8229600" cy="4525963"/>
          </a:xfrm>
        </p:spPr>
        <p:txBody>
          <a:bodyPr/>
          <a:lstStyle/>
          <a:p>
            <a:r>
              <a:rPr lang="fr-FR" u="sng" dirty="0" smtClean="0"/>
              <a:t>Articuler </a:t>
            </a:r>
            <a:r>
              <a:rPr lang="fr-FR" u="sng" dirty="0"/>
              <a:t>le lien Urgence, réhabilitation et développement selon un </a:t>
            </a:r>
            <a:r>
              <a:rPr lang="fr-FR" u="sng" dirty="0" err="1"/>
              <a:t>contiguum</a:t>
            </a:r>
            <a:r>
              <a:rPr lang="fr-FR" u="sng" dirty="0"/>
              <a:t> : répondre en urgence et assurer la reconstruction : </a:t>
            </a:r>
            <a:endParaRPr lang="fr-FR" dirty="0" smtClean="0"/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Augmentation de la durée des projets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</a:t>
            </a:r>
          </a:p>
          <a:p>
            <a:r>
              <a:rPr lang="fr-FR" u="sng" dirty="0" smtClean="0"/>
              <a:t>L’humain et les structures locales au centre : passer d’une relation d’opérateur-bénéficiaire à une relation de partenaires </a:t>
            </a:r>
            <a:r>
              <a:rPr lang="fr-FR" dirty="0" smtClean="0"/>
              <a:t>: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Accompagner les autorités à assurer un maillage territorial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Mise en œuvre du Plan </a:t>
            </a:r>
            <a:r>
              <a:rPr lang="fr-FR" dirty="0"/>
              <a:t>de </a:t>
            </a:r>
            <a:r>
              <a:rPr lang="fr-FR" dirty="0" smtClean="0"/>
              <a:t>transition en santé</a:t>
            </a:r>
          </a:p>
          <a:p>
            <a:pPr marL="0" indent="0">
              <a:buNone/>
            </a:pPr>
            <a:r>
              <a:rPr lang="fr-FR" dirty="0" smtClean="0"/>
              <a:t>   Renforcement </a:t>
            </a:r>
            <a:r>
              <a:rPr lang="fr-FR" dirty="0"/>
              <a:t>du niveau régional de la pyramide sanitaire</a:t>
            </a:r>
          </a:p>
          <a:p>
            <a:pPr marL="0" indent="0">
              <a:buNone/>
            </a:pPr>
            <a:r>
              <a:rPr lang="fr-FR" dirty="0" smtClean="0"/>
              <a:t>   Elargissement de l’approche District à l’ensemble du pays</a:t>
            </a:r>
          </a:p>
          <a:p>
            <a:pPr marL="0" indent="0">
              <a:buNone/>
            </a:pPr>
            <a:r>
              <a:rPr lang="fr-FR" dirty="0" smtClean="0"/>
              <a:t>  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Page </a:t>
            </a:r>
            <a:fld id="{D1EE6FD7-F1F5-409E-AB97-EB44CA4E8D9E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1261631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Personnalisé 1">
      <a:dk1>
        <a:sysClr val="windowText" lastClr="000000"/>
      </a:dk1>
      <a:lt1>
        <a:sysClr val="window" lastClr="FFFFFF"/>
      </a:lt1>
      <a:dk2>
        <a:srgbClr val="FF0000"/>
      </a:dk2>
      <a:lt2>
        <a:srgbClr val="FF0000"/>
      </a:lt2>
      <a:accent1>
        <a:srgbClr val="FF0000"/>
      </a:accent1>
      <a:accent2>
        <a:srgbClr val="FF0000"/>
      </a:accent2>
      <a:accent3>
        <a:srgbClr val="FF0000"/>
      </a:accent3>
      <a:accent4>
        <a:srgbClr val="FF0000"/>
      </a:accent4>
      <a:accent5>
        <a:srgbClr val="FF0000"/>
      </a:accent5>
      <a:accent6>
        <a:srgbClr val="FF0000"/>
      </a:accent6>
      <a:hlink>
        <a:srgbClr val="FF0000"/>
      </a:hlink>
      <a:folHlink>
        <a:srgbClr val="FF00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40009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EAAA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40009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DEAAAA"/>
        </a:accent5>
        <a:accent6>
          <a:srgbClr val="B98A00"/>
        </a:accent6>
        <a:hlink>
          <a:srgbClr val="FF6600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40009"/>
        </a:accent1>
        <a:accent2>
          <a:srgbClr val="EEB000"/>
        </a:accent2>
        <a:accent3>
          <a:srgbClr val="FFFFFF"/>
        </a:accent3>
        <a:accent4>
          <a:srgbClr val="000000"/>
        </a:accent4>
        <a:accent5>
          <a:srgbClr val="DEAAAA"/>
        </a:accent5>
        <a:accent6>
          <a:srgbClr val="D89F00"/>
        </a:accent6>
        <a:hlink>
          <a:srgbClr val="FF6600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2000B"/>
        </a:accent1>
        <a:accent2>
          <a:srgbClr val="EEB000"/>
        </a:accent2>
        <a:accent3>
          <a:srgbClr val="FFFFFF"/>
        </a:accent3>
        <a:accent4>
          <a:srgbClr val="000000"/>
        </a:accent4>
        <a:accent5>
          <a:srgbClr val="EEAAAA"/>
        </a:accent5>
        <a:accent6>
          <a:srgbClr val="D89F00"/>
        </a:accent6>
        <a:hlink>
          <a:srgbClr val="FF6600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D81AD0E3D7A745BD09FBCFD14835A3" ma:contentTypeVersion="0" ma:contentTypeDescription="Crée un document." ma:contentTypeScope="" ma:versionID="3584f2e338798f4cff431bc80c69ef81">
  <xsd:schema xmlns:xsd="http://www.w3.org/2001/XMLSchema" xmlns:p="http://schemas.microsoft.com/office/2006/metadata/properties" targetNamespace="http://schemas.microsoft.com/office/2006/metadata/properties" ma:root="true" ma:fieldsID="75019ab185b48580fc336df4da24a70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 ma:readOnly="true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2D6C0AC3-7B46-49A5-9E4A-EF7BCBD5DF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B26D2A1-8EBC-4D10-AB0F-F3CDE939D6FB}">
  <ds:schemaRefs>
    <ds:schemaRef ds:uri="http://purl.org/dc/terms/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A3A04AE-00F5-4166-AA4C-702CE1431A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6543</TotalTime>
  <Words>209</Words>
  <Application>Microsoft Office PowerPoint</Application>
  <PresentationFormat>On-screen Show (4:3)</PresentationFormat>
  <Paragraphs>33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Modèle par défaut</vt:lpstr>
      <vt:lpstr>Conception personnalisée</vt:lpstr>
      <vt:lpstr>Une approche géographiquement et temporellement intégrée pour accompagner les personnes vulnérables vers l’autonomie et augmenter leur résilience </vt:lpstr>
      <vt:lpstr>PowerPoint Presentation</vt:lpstr>
      <vt:lpstr>Leçons Apprises</vt:lpstr>
      <vt:lpstr>PowerPoint Presentation</vt:lpstr>
      <vt:lpstr>Principaux enjeux</vt:lpstr>
    </vt:vector>
  </TitlesOfParts>
  <Company>HAVAS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Gabarit masque powerpoint</dc:title>
  <dc:creator>DCDR</dc:creator>
  <cp:keywords>charte de communication externe masque powerpoint gabarit modèle</cp:keywords>
  <dc:description>charte de communication externe</dc:description>
  <cp:lastModifiedBy>RIGOLLI Cristina (DEVCO)</cp:lastModifiedBy>
  <cp:revision>153</cp:revision>
  <cp:lastPrinted>2015-05-22T16:01:58Z</cp:lastPrinted>
  <dcterms:created xsi:type="dcterms:W3CDTF">2006-09-18T08:53:03Z</dcterms:created>
  <dcterms:modified xsi:type="dcterms:W3CDTF">2015-05-22T16:49:25Z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0x01010030D81AD0E3D7A745BD09FBCFD14835A3</vt:lpwstr>
  </property>
</Properties>
</file>