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18" r:id="rId1"/>
    <p:sldMasterId id="2147484677" r:id="rId2"/>
  </p:sldMasterIdLst>
  <p:notesMasterIdLst>
    <p:notesMasterId r:id="rId13"/>
  </p:notesMasterIdLst>
  <p:handoutMasterIdLst>
    <p:handoutMasterId r:id="rId14"/>
  </p:handoutMasterIdLst>
  <p:sldIdLst>
    <p:sldId id="591" r:id="rId3"/>
    <p:sldId id="624" r:id="rId4"/>
    <p:sldId id="610" r:id="rId5"/>
    <p:sldId id="611" r:id="rId6"/>
    <p:sldId id="625" r:id="rId7"/>
    <p:sldId id="612" r:id="rId8"/>
    <p:sldId id="620" r:id="rId9"/>
    <p:sldId id="619" r:id="rId10"/>
    <p:sldId id="617" r:id="rId11"/>
    <p:sldId id="530" r:id="rId12"/>
  </p:sldIdLst>
  <p:sldSz cx="9144000" cy="6858000" type="screen4x3"/>
  <p:notesSz cx="6797675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CC1"/>
    <a:srgbClr val="B84442"/>
    <a:srgbClr val="B77E7E"/>
    <a:srgbClr val="C78A8A"/>
    <a:srgbClr val="C08585"/>
    <a:srgbClr val="FFE812"/>
    <a:srgbClr val="C34947"/>
    <a:srgbClr val="0438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587" autoAdjust="0"/>
  </p:normalViewPr>
  <p:slideViewPr>
    <p:cSldViewPr>
      <p:cViewPr>
        <p:scale>
          <a:sx n="150" d="100"/>
          <a:sy n="150" d="100"/>
        </p:scale>
        <p:origin x="-80" y="10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7" d="100"/>
          <a:sy n="117" d="100"/>
        </p:scale>
        <p:origin x="-3232" y="-9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2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l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6412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r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170E06B4-EB7A-45AB-9E36-4F26D9AD3A87}" type="datetimeFigureOut">
              <a:rPr lang="en-US"/>
              <a:pPr>
                <a:defRPr/>
              </a:pPr>
              <a:t>02/07/15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092"/>
            <a:ext cx="2945659" cy="496412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l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6412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r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2902E096-9E55-4BD1-AF69-300EDA0E4F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82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2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2"/>
          </a:xfrm>
          <a:prstGeom prst="rect">
            <a:avLst/>
          </a:prstGeom>
        </p:spPr>
        <p:txBody>
          <a:bodyPr vert="horz" wrap="square" lIns="95563" tIns="47781" rIns="95563" bIns="4778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ED89145A-1E0D-4327-A3E8-7A16BB394FF2}" type="datetimeFigureOut">
              <a:rPr lang="fr-FR"/>
              <a:pPr>
                <a:defRPr/>
              </a:pPr>
              <a:t>02/07/15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3" tIns="47781" rIns="95563" bIns="47781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2"/>
          </a:xfrm>
          <a:prstGeom prst="rect">
            <a:avLst/>
          </a:prstGeom>
        </p:spPr>
        <p:txBody>
          <a:bodyPr vert="horz" wrap="square" lIns="95563" tIns="47781" rIns="95563" bIns="47781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6412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2"/>
          </a:xfrm>
          <a:prstGeom prst="rect">
            <a:avLst/>
          </a:prstGeom>
        </p:spPr>
        <p:txBody>
          <a:bodyPr vert="horz" wrap="square" lIns="95563" tIns="47781" rIns="95563" bIns="4778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CEF35203-F4CB-4BF7-AD0C-B27DB51AEEF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13787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xfrm>
            <a:off x="678658" y="4716858"/>
            <a:ext cx="5440360" cy="4919733"/>
          </a:xfrm>
          <a:noFill/>
        </p:spPr>
        <p:txBody>
          <a:bodyPr/>
          <a:lstStyle/>
          <a:p>
            <a:endParaRPr lang="en-GB" altLang="en-US" sz="1400" dirty="0">
              <a:latin typeface="Arial" pitchFamily="34" charset="0"/>
            </a:endParaRPr>
          </a:p>
          <a:p>
            <a:endParaRPr lang="en-US" altLang="en-US" sz="1400" dirty="0">
              <a:latin typeface="Arial" pitchFamily="34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1444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1836" indent="-285321" defTabSz="911444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1286" indent="-228257" defTabSz="911444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597800" indent="-228257" defTabSz="911444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4314" indent="-228257" defTabSz="911444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0828" indent="-228257" defTabSz="91144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67342" indent="-228257" defTabSz="91144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3857" indent="-228257" defTabSz="91144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0371" indent="-228257" defTabSz="91144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B2A8953A-ECE5-49F8-8704-C042A614FC3E}" type="slidenum">
              <a:rPr lang="en-GB" altLang="en-US">
                <a:solidFill>
                  <a:prstClr val="black"/>
                </a:solidFill>
                <a:latin typeface="Arial" pitchFamily="34" charset="0"/>
              </a:rPr>
              <a:pPr eaLnBrk="1" hangingPunct="1"/>
              <a:t>1</a:t>
            </a:fld>
            <a:endParaRPr lang="en-GB" altLang="en-US">
              <a:solidFill>
                <a:prstClr val="black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Ben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F35203-F4CB-4BF7-AD0C-B27DB51AEEF1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790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Ben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F35203-F4CB-4BF7-AD0C-B27DB51AEEF1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11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73E5B8F-D71A-471D-BB5A-099FAD95E228}" type="datetimeFigureOut">
              <a:rPr lang="en-GB"/>
              <a:pPr>
                <a:defRPr/>
              </a:pPr>
              <a:t>02/07/15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55AB402-5F30-4F8E-A8EE-818356614E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387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E67B175-51A1-4C1D-B5A3-8D90DBB14FAD}" type="datetimeFigureOut">
              <a:rPr lang="en-GB"/>
              <a:pPr>
                <a:defRPr/>
              </a:pPr>
              <a:t>02/07/15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4613F99-550A-4DE0-9658-43B9CB8C6A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07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D78ED32-2CA0-4ECE-86E0-45B44E05B3AD}" type="datetimeFigureOut">
              <a:rPr lang="en-GB"/>
              <a:pPr>
                <a:defRPr/>
              </a:pPr>
              <a:t>02/07/15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3143EDE-3250-4D91-AC3A-AB4FA075A2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760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 smtClean="0">
              <a:solidFill>
                <a:srgbClr val="FFFFFF"/>
              </a:solidFill>
              <a:ea typeface="+mn-ea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6B74D5E1-0547-49FE-A51F-0678DB47604D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743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234B7-1BF1-45D4-B3D7-7E4DFA5B0A16}" type="datetime1">
              <a:rPr lang="en-US">
                <a:solidFill>
                  <a:srgbClr val="000000"/>
                </a:solidFill>
              </a:rPr>
              <a:pPr>
                <a:defRPr/>
              </a:pPr>
              <a:t>02/07/15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E9AB5-34C9-4EC4-9463-7DCC09117684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715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FEF84-1C57-47CE-897E-03708C4B9A58}" type="datetime1">
              <a:rPr lang="en-US">
                <a:solidFill>
                  <a:srgbClr val="000000"/>
                </a:solidFill>
              </a:rPr>
              <a:pPr>
                <a:defRPr/>
              </a:pPr>
              <a:t>02/07/15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F149A-773D-4FB3-9FC9-7B6BE4C59E8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9128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CCAB6-5A51-4FC6-A7A3-5CBE91200D54}" type="datetime1">
              <a:rPr lang="en-US">
                <a:solidFill>
                  <a:srgbClr val="000000"/>
                </a:solidFill>
              </a:rPr>
              <a:pPr>
                <a:defRPr/>
              </a:pPr>
              <a:t>02/07/15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EF220-1220-4DF1-9FB6-59C74CA6819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439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558D3-920F-4546-AF24-3E0C128199AB}" type="datetime1">
              <a:rPr lang="en-US">
                <a:solidFill>
                  <a:srgbClr val="000000"/>
                </a:solidFill>
              </a:rPr>
              <a:pPr>
                <a:defRPr/>
              </a:pPr>
              <a:t>02/07/15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A5D27F-DA09-4016-BC28-0D6381CF65C2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4053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ADB8D-781F-4C93-B9CD-78EA3742340B}" type="datetime1">
              <a:rPr lang="en-US">
                <a:solidFill>
                  <a:srgbClr val="000000"/>
                </a:solidFill>
              </a:rPr>
              <a:pPr>
                <a:defRPr/>
              </a:pPr>
              <a:t>02/07/15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F97B3-3E80-4028-9EE0-E5C30F4E19D2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1145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5A2B0D-ADB1-4331-ADDC-72062CB15F40}" type="datetime1">
              <a:rPr lang="en-US">
                <a:solidFill>
                  <a:srgbClr val="000000"/>
                </a:solidFill>
              </a:rPr>
              <a:pPr>
                <a:defRPr/>
              </a:pPr>
              <a:t>02/07/15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97348-F13E-4CC4-958E-1E6766B7FE8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0805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E711F-C1A6-43EF-B418-03ACC9074733}" type="datetime1">
              <a:rPr lang="en-US">
                <a:solidFill>
                  <a:srgbClr val="000000"/>
                </a:solidFill>
              </a:rPr>
              <a:pPr>
                <a:defRPr/>
              </a:pPr>
              <a:t>02/07/15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D7251-6AC6-48FA-8D88-E6CDB5C68FD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36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6A28C7C-E556-44B1-9D6C-01DF3C461C08}" type="datetimeFigureOut">
              <a:rPr lang="en-GB"/>
              <a:pPr>
                <a:defRPr/>
              </a:pPr>
              <a:t>02/07/15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C2A1358-7F81-40D4-A51A-FC56FA9478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965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10259-2588-49EB-A0C5-874C79A56528}" type="datetime1">
              <a:rPr lang="en-US">
                <a:solidFill>
                  <a:srgbClr val="000000"/>
                </a:solidFill>
              </a:rPr>
              <a:pPr>
                <a:defRPr/>
              </a:pPr>
              <a:t>02/07/15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E3940-5D92-45CE-BBC8-0D73574B3E12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882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10D8B-83D6-41C3-9201-83EA0B1B0132}" type="datetime1">
              <a:rPr lang="en-US">
                <a:solidFill>
                  <a:srgbClr val="000000"/>
                </a:solidFill>
              </a:rPr>
              <a:pPr>
                <a:defRPr/>
              </a:pPr>
              <a:t>02/07/15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A9F1CC-27F9-4E1D-A2D1-9CE46405973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1000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38D39-1041-4FC2-A3CC-70B3DEE1F2CD}" type="datetime1">
              <a:rPr lang="en-US">
                <a:solidFill>
                  <a:srgbClr val="000000"/>
                </a:solidFill>
              </a:rPr>
              <a:pPr>
                <a:defRPr/>
              </a:pPr>
              <a:t>02/07/15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6ED1E-6A28-4EA4-B242-7D06CE628987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6547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2492375"/>
            <a:ext cx="8229600" cy="352901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42CCA-220C-4E36-9148-5B908F2D9E39}" type="datetime1">
              <a:rPr lang="en-US">
                <a:solidFill>
                  <a:srgbClr val="000000"/>
                </a:solidFill>
              </a:rPr>
              <a:pPr>
                <a:defRPr/>
              </a:pPr>
              <a:t>02/07/15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10465-6185-49CD-B315-C9B5649D7F7C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107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074F074-F20E-4731-BA38-26FD5FE1E52A}" type="datetimeFigureOut">
              <a:rPr lang="en-GB"/>
              <a:pPr>
                <a:defRPr/>
              </a:pPr>
              <a:t>02/07/15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9BBA0FC-0816-437A-B4F5-56BC73FC92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770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2BCACB9-AB32-458F-9603-2DAFAD7C97D6}" type="datetimeFigureOut">
              <a:rPr lang="en-GB"/>
              <a:pPr>
                <a:defRPr/>
              </a:pPr>
              <a:t>02/07/15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91BAF1-0F7F-47A6-A187-FC5C0B0390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027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719D227-D911-404C-9C28-13AC051B9014}" type="datetimeFigureOut">
              <a:rPr lang="en-GB"/>
              <a:pPr>
                <a:defRPr/>
              </a:pPr>
              <a:t>02/07/15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E15F850-1496-4A79-B372-8FCDDFC073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690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E0A8587-9882-445A-B7C4-152A0B1CB8F9}" type="datetimeFigureOut">
              <a:rPr lang="en-GB"/>
              <a:pPr>
                <a:defRPr/>
              </a:pPr>
              <a:t>02/07/15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3B0B558-A534-499B-A1DC-4C31C87609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838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21658F9-4B14-4E4B-A7FC-38BF3E0318D1}" type="datetimeFigureOut">
              <a:rPr lang="en-GB"/>
              <a:pPr>
                <a:defRPr/>
              </a:pPr>
              <a:t>02/07/15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C45DD21-29C3-46A1-B0E0-9435715DFC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410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16B0751-1FA6-45A8-BA1F-CFA778E5C271}" type="datetimeFigureOut">
              <a:rPr lang="en-GB"/>
              <a:pPr>
                <a:defRPr/>
              </a:pPr>
              <a:t>02/07/15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44B3449-B615-48D4-8C24-1FDD277EBA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87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9CD7853-F1C5-411F-B7B8-CE8AD47BD061}" type="datetimeFigureOut">
              <a:rPr lang="en-GB"/>
              <a:pPr>
                <a:defRPr/>
              </a:pPr>
              <a:t>02/07/15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55408D7-4F6B-4D84-A0F1-D3A931B451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6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774705B6-50F0-4A4E-8C11-9FEFEC73C733}" type="datetimeFigureOut">
              <a:rPr lang="en-GB">
                <a:ea typeface="+mn-ea"/>
              </a:rPr>
              <a:pPr>
                <a:defRPr/>
              </a:pPr>
              <a:t>02/07/15</a:t>
            </a:fld>
            <a:endParaRPr lang="en-GB"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GB"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61F00B2A-42B3-45D7-B6FC-328743DCF94E}" type="slidenum">
              <a:rPr lang="en-GB">
                <a:ea typeface="+mn-ea"/>
              </a:rPr>
              <a:pPr>
                <a:defRPr/>
              </a:pPr>
              <a:t>‹#›</a:t>
            </a:fld>
            <a:endParaRPr lang="en-GB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0308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19" r:id="rId1"/>
    <p:sldLayoutId id="2147484620" r:id="rId2"/>
    <p:sldLayoutId id="2147484621" r:id="rId3"/>
    <p:sldLayoutId id="2147484622" r:id="rId4"/>
    <p:sldLayoutId id="2147484623" r:id="rId5"/>
    <p:sldLayoutId id="2147484624" r:id="rId6"/>
    <p:sldLayoutId id="2147484625" r:id="rId7"/>
    <p:sldLayoutId id="2147484626" r:id="rId8"/>
    <p:sldLayoutId id="2147484627" r:id="rId9"/>
    <p:sldLayoutId id="2147484628" r:id="rId10"/>
    <p:sldLayoutId id="214748462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B961FF4-7AA9-4E33-8B4E-B51AE1035F53}" type="datetime1">
              <a:rPr lang="en-US">
                <a:solidFill>
                  <a:srgbClr val="000000"/>
                </a:solidFill>
                <a:ea typeface="+mn-ea"/>
                <a:cs typeface="+mn-cs"/>
              </a:rPr>
              <a:pPr>
                <a:defRPr/>
              </a:pPr>
              <a:t>02/07/15</a:t>
            </a:fld>
            <a:endParaRPr lang="en-GB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CA3083F-B11D-4BEB-827B-BF18D8A89D5A}" type="slidenum">
              <a:rPr lang="en-GB">
                <a:solidFill>
                  <a:srgbClr val="000000"/>
                </a:solidFill>
                <a:ea typeface="+mn-ea"/>
                <a:cs typeface="+mn-cs"/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934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78" r:id="rId1"/>
    <p:sldLayoutId id="2147484679" r:id="rId2"/>
    <p:sldLayoutId id="2147484680" r:id="rId3"/>
    <p:sldLayoutId id="2147484681" r:id="rId4"/>
    <p:sldLayoutId id="2147484682" r:id="rId5"/>
    <p:sldLayoutId id="2147484683" r:id="rId6"/>
    <p:sldLayoutId id="2147484684" r:id="rId7"/>
    <p:sldLayoutId id="2147484685" r:id="rId8"/>
    <p:sldLayoutId id="2147484686" r:id="rId9"/>
    <p:sldLayoutId id="2147484687" r:id="rId10"/>
    <p:sldLayoutId id="2147484688" r:id="rId11"/>
    <p:sldLayoutId id="2147484689" r:id="rId12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Ø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838200" indent="-38100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81100" indent="-2667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420689"/>
            <a:ext cx="8229600" cy="576263"/>
          </a:xfrm>
        </p:spPr>
        <p:txBody>
          <a:bodyPr/>
          <a:lstStyle/>
          <a:p>
            <a:pPr marL="6350" indent="0" algn="ctr" eaLnBrk="1" hangingPunct="1"/>
            <a:r>
              <a:rPr lang="en-US" sz="3600" dirty="0" smtClean="0">
                <a:latin typeface="Helvetica" pitchFamily="-72" charset="0"/>
              </a:rPr>
              <a:t>Conflict Analysis</a:t>
            </a:r>
            <a:endParaRPr lang="en-GB" altLang="en-US" sz="3400" dirty="0" smtClean="0"/>
          </a:p>
        </p:txBody>
      </p:sp>
      <p:sp>
        <p:nvSpPr>
          <p:cNvPr id="410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D91A0D49-5303-4661-8451-9113463548BC}" type="slidenum">
              <a:rPr lang="en-GB" altLang="en-US" sz="1400" smtClean="0">
                <a:solidFill>
                  <a:srgbClr val="000000"/>
                </a:solidFill>
                <a:latin typeface="Arial" pitchFamily="34" charset="0"/>
              </a:rPr>
              <a:pPr eaLnBrk="1" hangingPunct="1"/>
              <a:t>1</a:t>
            </a:fld>
            <a:endParaRPr lang="en-GB" altLang="en-US" sz="1400" smtClean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982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40"/>
          <p:cNvGrpSpPr>
            <a:grpSpLocks/>
          </p:cNvGrpSpPr>
          <p:nvPr/>
        </p:nvGrpSpPr>
        <p:grpSpPr bwMode="auto">
          <a:xfrm>
            <a:off x="251520" y="214734"/>
            <a:ext cx="8543925" cy="6643266"/>
            <a:chOff x="11825" y="37234"/>
            <a:chExt cx="9141077" cy="7287123"/>
          </a:xfrm>
        </p:grpSpPr>
        <p:sp>
          <p:nvSpPr>
            <p:cNvPr id="19" name="Oval 18"/>
            <p:cNvSpPr/>
            <p:nvPr/>
          </p:nvSpPr>
          <p:spPr>
            <a:xfrm>
              <a:off x="5652134" y="1296655"/>
              <a:ext cx="3311938" cy="21701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4" name="Oval 3"/>
            <p:cNvSpPr/>
            <p:nvPr/>
          </p:nvSpPr>
          <p:spPr>
            <a:xfrm>
              <a:off x="171100" y="1296655"/>
              <a:ext cx="3313579" cy="21701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27653" name="TextBox 4"/>
            <p:cNvSpPr txBox="1">
              <a:spLocks noChangeArrowheads="1"/>
            </p:cNvSpPr>
            <p:nvPr/>
          </p:nvSpPr>
          <p:spPr bwMode="auto">
            <a:xfrm>
              <a:off x="315597" y="1498295"/>
              <a:ext cx="3096834" cy="506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b="1" dirty="0" smtClean="0">
                  <a:solidFill>
                    <a:srgbClr val="FFFFFF"/>
                  </a:solidFill>
                  <a:ea typeface="+mn-ea"/>
                  <a:cs typeface="Arial" pitchFamily="34" charset="0"/>
                </a:rPr>
                <a:t>Causes</a:t>
              </a:r>
            </a:p>
          </p:txBody>
        </p:sp>
        <p:sp>
          <p:nvSpPr>
            <p:cNvPr id="27654" name="TextBox 5"/>
            <p:cNvSpPr txBox="1">
              <a:spLocks noChangeArrowheads="1"/>
            </p:cNvSpPr>
            <p:nvPr/>
          </p:nvSpPr>
          <p:spPr bwMode="auto">
            <a:xfrm>
              <a:off x="251559" y="2060241"/>
              <a:ext cx="3160871" cy="955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 smtClean="0">
                  <a:solidFill>
                    <a:srgbClr val="FFFF00"/>
                  </a:solidFill>
                  <a:ea typeface="+mn-ea"/>
                  <a:cs typeface="Arial" pitchFamily="34" charset="0"/>
                </a:rPr>
                <a:t>What are political, economic , political, social, security or other factors that are structural (long term) or more proximate causes for current conflict dynamics?</a:t>
              </a:r>
            </a:p>
          </p:txBody>
        </p:sp>
        <p:sp>
          <p:nvSpPr>
            <p:cNvPr id="27655" name="TextBox 7"/>
            <p:cNvSpPr txBox="1">
              <a:spLocks noChangeArrowheads="1"/>
            </p:cNvSpPr>
            <p:nvPr/>
          </p:nvSpPr>
          <p:spPr bwMode="auto">
            <a:xfrm>
              <a:off x="5868879" y="1480115"/>
              <a:ext cx="3095192" cy="461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b="1" smtClean="0">
                  <a:solidFill>
                    <a:srgbClr val="FFFFFF"/>
                  </a:solidFill>
                  <a:ea typeface="+mn-ea"/>
                  <a:cs typeface="Arial" pitchFamily="34" charset="0"/>
                </a:rPr>
                <a:t>Stakeholders</a:t>
              </a:r>
            </a:p>
          </p:txBody>
        </p:sp>
        <p:sp>
          <p:nvSpPr>
            <p:cNvPr id="27656" name="TextBox 8"/>
            <p:cNvSpPr txBox="1">
              <a:spLocks noChangeArrowheads="1"/>
            </p:cNvSpPr>
            <p:nvPr/>
          </p:nvSpPr>
          <p:spPr bwMode="auto">
            <a:xfrm>
              <a:off x="5724382" y="1941241"/>
              <a:ext cx="3167441" cy="1170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 smtClean="0">
                  <a:solidFill>
                    <a:srgbClr val="FFFF00"/>
                  </a:solidFill>
                  <a:ea typeface="+mn-ea"/>
                  <a:cs typeface="Arial" pitchFamily="34" charset="0"/>
                </a:rPr>
                <a:t>Who are the stakeholders acting or affected by the conflict? How are they related? What are their position, but also what are their (hidden) interests and sources of power?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3059398" y="37234"/>
              <a:ext cx="3024585" cy="19221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27658" name="TextBox 10"/>
            <p:cNvSpPr txBox="1">
              <a:spLocks noChangeArrowheads="1"/>
            </p:cNvSpPr>
            <p:nvPr/>
          </p:nvSpPr>
          <p:spPr bwMode="auto">
            <a:xfrm>
              <a:off x="3267933" y="324818"/>
              <a:ext cx="2600946" cy="4627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b="1" smtClean="0">
                  <a:solidFill>
                    <a:srgbClr val="FFFFFF"/>
                  </a:solidFill>
                  <a:ea typeface="+mn-ea"/>
                  <a:cs typeface="Arial" pitchFamily="34" charset="0"/>
                </a:rPr>
                <a:t>Drivers of peace</a:t>
              </a:r>
            </a:p>
          </p:txBody>
        </p:sp>
        <p:sp>
          <p:nvSpPr>
            <p:cNvPr id="27659" name="TextBox 11"/>
            <p:cNvSpPr txBox="1">
              <a:spLocks noChangeArrowheads="1"/>
            </p:cNvSpPr>
            <p:nvPr/>
          </p:nvSpPr>
          <p:spPr bwMode="auto">
            <a:xfrm>
              <a:off x="3059398" y="774375"/>
              <a:ext cx="3024585" cy="955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 dirty="0" smtClean="0">
                  <a:solidFill>
                    <a:srgbClr val="FFFF00"/>
                  </a:solidFill>
                  <a:ea typeface="+mn-ea"/>
                  <a:cs typeface="Arial" pitchFamily="34" charset="0"/>
                </a:rPr>
                <a:t>What helps resilience against violence and escalation? What are the institutions or actors that promote peace?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2875493" y="2721354"/>
              <a:ext cx="3311936" cy="219489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27661" name="TextBox 13"/>
            <p:cNvSpPr txBox="1">
              <a:spLocks noChangeArrowheads="1"/>
            </p:cNvSpPr>
            <p:nvPr/>
          </p:nvSpPr>
          <p:spPr bwMode="auto">
            <a:xfrm>
              <a:off x="3019990" y="3154384"/>
              <a:ext cx="3096834" cy="461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b="1" smtClean="0">
                  <a:solidFill>
                    <a:srgbClr val="FFFFFF"/>
                  </a:solidFill>
                  <a:ea typeface="+mn-ea"/>
                  <a:cs typeface="Arial" pitchFamily="34" charset="0"/>
                </a:rPr>
                <a:t>Conflict dynamics</a:t>
              </a:r>
            </a:p>
          </p:txBody>
        </p:sp>
        <p:sp>
          <p:nvSpPr>
            <p:cNvPr id="27662" name="TextBox 14"/>
            <p:cNvSpPr txBox="1">
              <a:spLocks noChangeArrowheads="1"/>
            </p:cNvSpPr>
            <p:nvPr/>
          </p:nvSpPr>
          <p:spPr bwMode="auto">
            <a:xfrm>
              <a:off x="2955951" y="3603941"/>
              <a:ext cx="3160872" cy="953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 dirty="0" smtClean="0">
                  <a:solidFill>
                    <a:srgbClr val="FFFF00"/>
                  </a:solidFill>
                  <a:ea typeface="+mn-ea"/>
                  <a:cs typeface="Arial" pitchFamily="34" charset="0"/>
                </a:rPr>
                <a:t>What is driving conflict and violence? Are their patterns and triggers for violence? What is the impact of the conflict(s)?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11825" y="4230346"/>
              <a:ext cx="3311936" cy="198664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27664" name="TextBox 16"/>
            <p:cNvSpPr txBox="1">
              <a:spLocks noChangeArrowheads="1"/>
            </p:cNvSpPr>
            <p:nvPr/>
          </p:nvSpPr>
          <p:spPr bwMode="auto">
            <a:xfrm>
              <a:off x="184236" y="4435291"/>
              <a:ext cx="3095192" cy="4627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b="1" smtClean="0">
                  <a:solidFill>
                    <a:srgbClr val="FFFFFF"/>
                  </a:solidFill>
                  <a:ea typeface="+mn-ea"/>
                  <a:cs typeface="Arial" pitchFamily="34" charset="0"/>
                </a:rPr>
                <a:t>Scenarios</a:t>
              </a:r>
            </a:p>
          </p:txBody>
        </p:sp>
        <p:sp>
          <p:nvSpPr>
            <p:cNvPr id="27665" name="TextBox 17"/>
            <p:cNvSpPr txBox="1">
              <a:spLocks noChangeArrowheads="1"/>
            </p:cNvSpPr>
            <p:nvPr/>
          </p:nvSpPr>
          <p:spPr bwMode="auto">
            <a:xfrm>
              <a:off x="111987" y="4893112"/>
              <a:ext cx="3159230" cy="953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 smtClean="0">
                  <a:solidFill>
                    <a:srgbClr val="FFFF00"/>
                  </a:solidFill>
                  <a:ea typeface="+mn-ea"/>
                  <a:cs typeface="Arial" pitchFamily="34" charset="0"/>
                </a:rPr>
                <a:t>What are possible future developments? Which factors will determine future development in one or the other direction. </a:t>
              </a:r>
            </a:p>
          </p:txBody>
        </p:sp>
        <p:sp>
          <p:nvSpPr>
            <p:cNvPr id="20" name="Oval 19"/>
            <p:cNvSpPr/>
            <p:nvPr/>
          </p:nvSpPr>
          <p:spPr>
            <a:xfrm>
              <a:off x="3203895" y="5531086"/>
              <a:ext cx="2735591" cy="17932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27667" name="TextBox 20"/>
            <p:cNvSpPr txBox="1">
              <a:spLocks noChangeArrowheads="1"/>
            </p:cNvSpPr>
            <p:nvPr/>
          </p:nvSpPr>
          <p:spPr bwMode="auto">
            <a:xfrm>
              <a:off x="3087312" y="5592240"/>
              <a:ext cx="3096834" cy="4627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b="1" smtClean="0">
                  <a:solidFill>
                    <a:srgbClr val="FFFFFF"/>
                  </a:solidFill>
                  <a:ea typeface="+mn-ea"/>
                  <a:cs typeface="Arial" pitchFamily="34" charset="0"/>
                </a:rPr>
                <a:t>Responses</a:t>
              </a:r>
            </a:p>
          </p:txBody>
        </p:sp>
        <p:sp>
          <p:nvSpPr>
            <p:cNvPr id="27668" name="TextBox 21"/>
            <p:cNvSpPr txBox="1">
              <a:spLocks noChangeArrowheads="1"/>
            </p:cNvSpPr>
            <p:nvPr/>
          </p:nvSpPr>
          <p:spPr bwMode="auto">
            <a:xfrm>
              <a:off x="3203895" y="6046755"/>
              <a:ext cx="2735591" cy="953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 smtClean="0">
                  <a:solidFill>
                    <a:srgbClr val="FFFF00"/>
                  </a:solidFill>
                  <a:ea typeface="+mn-ea"/>
                  <a:cs typeface="Arial" pitchFamily="34" charset="0"/>
                </a:rPr>
                <a:t>What has / is the EU doing?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 smtClean="0">
                  <a:solidFill>
                    <a:srgbClr val="FFFF00"/>
                  </a:solidFill>
                  <a:ea typeface="+mn-ea"/>
                  <a:cs typeface="Arial" pitchFamily="34" charset="0"/>
                </a:rPr>
                <a:t>What are others doing?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 smtClean="0">
                  <a:solidFill>
                    <a:srgbClr val="FFFF00"/>
                  </a:solidFill>
                  <a:ea typeface="+mn-ea"/>
                  <a:cs typeface="Arial" pitchFamily="34" charset="0"/>
                </a:rPr>
                <a:t> How can we assess this vis-à-vis the  conflict dynamics?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5840966" y="4303069"/>
              <a:ext cx="3311936" cy="198664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27670" name="TextBox 23"/>
            <p:cNvSpPr txBox="1">
              <a:spLocks noChangeArrowheads="1"/>
            </p:cNvSpPr>
            <p:nvPr/>
          </p:nvSpPr>
          <p:spPr bwMode="auto">
            <a:xfrm>
              <a:off x="6011735" y="4508014"/>
              <a:ext cx="3096834" cy="4627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b="1" smtClean="0">
                  <a:solidFill>
                    <a:srgbClr val="FFFFFF"/>
                  </a:solidFill>
                  <a:ea typeface="+mn-ea"/>
                  <a:cs typeface="Arial" pitchFamily="34" charset="0"/>
                </a:rPr>
                <a:t>Options</a:t>
              </a:r>
            </a:p>
          </p:txBody>
        </p:sp>
        <p:sp>
          <p:nvSpPr>
            <p:cNvPr id="27671" name="TextBox 24"/>
            <p:cNvSpPr txBox="1">
              <a:spLocks noChangeArrowheads="1"/>
            </p:cNvSpPr>
            <p:nvPr/>
          </p:nvSpPr>
          <p:spPr bwMode="auto">
            <a:xfrm>
              <a:off x="5939486" y="4965834"/>
              <a:ext cx="3160871" cy="738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 smtClean="0">
                  <a:solidFill>
                    <a:srgbClr val="FFFF00"/>
                  </a:solidFill>
                  <a:ea typeface="+mn-ea"/>
                  <a:cs typeface="Arial" pitchFamily="34" charset="0"/>
                </a:rPr>
                <a:t>What priorities / objectives do we see to address the conflict?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 smtClean="0">
                  <a:solidFill>
                    <a:srgbClr val="FFFF00"/>
                  </a:solidFill>
                  <a:ea typeface="+mn-ea"/>
                  <a:cs typeface="Arial" pitchFamily="34" charset="0"/>
                </a:rPr>
                <a:t>What are options to realise them?</a:t>
              </a:r>
            </a:p>
          </p:txBody>
        </p:sp>
        <p:sp>
          <p:nvSpPr>
            <p:cNvPr id="35" name="Striped Right Arrow 34"/>
            <p:cNvSpPr/>
            <p:nvPr/>
          </p:nvSpPr>
          <p:spPr>
            <a:xfrm rot="1787507">
              <a:off x="3563495" y="2382534"/>
              <a:ext cx="431850" cy="338820"/>
            </a:xfrm>
            <a:prstGeom prst="strip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36" name="Striped Right Arrow 35"/>
            <p:cNvSpPr/>
            <p:nvPr/>
          </p:nvSpPr>
          <p:spPr>
            <a:xfrm rot="5400000">
              <a:off x="4351897" y="2097717"/>
              <a:ext cx="431376" cy="339897"/>
            </a:xfrm>
            <a:prstGeom prst="strip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37" name="Striped Right Arrow 36"/>
            <p:cNvSpPr/>
            <p:nvPr/>
          </p:nvSpPr>
          <p:spPr>
            <a:xfrm rot="9181745">
              <a:off x="5166098" y="2392451"/>
              <a:ext cx="431850" cy="340473"/>
            </a:xfrm>
            <a:prstGeom prst="strip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38" name="Striped Right Arrow 37"/>
            <p:cNvSpPr/>
            <p:nvPr/>
          </p:nvSpPr>
          <p:spPr>
            <a:xfrm rot="1787507">
              <a:off x="5379560" y="4803862"/>
              <a:ext cx="433491" cy="340473"/>
            </a:xfrm>
            <a:prstGeom prst="strip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39" name="Striped Right Arrow 38"/>
            <p:cNvSpPr/>
            <p:nvPr/>
          </p:nvSpPr>
          <p:spPr>
            <a:xfrm rot="5400000">
              <a:off x="4314947" y="5027276"/>
              <a:ext cx="433029" cy="339897"/>
            </a:xfrm>
            <a:prstGeom prst="strip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40" name="Striped Right Arrow 39"/>
            <p:cNvSpPr/>
            <p:nvPr/>
          </p:nvSpPr>
          <p:spPr>
            <a:xfrm rot="9181745">
              <a:off x="3377948" y="4856751"/>
              <a:ext cx="431848" cy="338821"/>
            </a:xfrm>
            <a:prstGeom prst="strip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8706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97348-F13E-4CC4-958E-1E6766B7FE80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2948" y="2060848"/>
            <a:ext cx="36004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000000"/>
                </a:solidFill>
              </a:rPr>
              <a:t>- Bosnia </a:t>
            </a:r>
            <a:r>
              <a:rPr lang="en-GB" sz="2000" dirty="0">
                <a:solidFill>
                  <a:srgbClr val="000000"/>
                </a:solidFill>
              </a:rPr>
              <a:t>and Herzegovina (</a:t>
            </a:r>
            <a:r>
              <a:rPr lang="en-GB" sz="2000" dirty="0" err="1">
                <a:solidFill>
                  <a:srgbClr val="000000"/>
                </a:solidFill>
              </a:rPr>
              <a:t>BiH</a:t>
            </a:r>
            <a:r>
              <a:rPr lang="en-GB" sz="2000" dirty="0">
                <a:solidFill>
                  <a:srgbClr val="000000"/>
                </a:solidFill>
              </a:rPr>
              <a:t>)</a:t>
            </a:r>
          </a:p>
          <a:p>
            <a:r>
              <a:rPr lang="en-GB" sz="2000" dirty="0" smtClean="0">
                <a:solidFill>
                  <a:srgbClr val="000000"/>
                </a:solidFill>
              </a:rPr>
              <a:t>- Central </a:t>
            </a:r>
            <a:r>
              <a:rPr lang="en-GB" sz="2000" dirty="0">
                <a:solidFill>
                  <a:srgbClr val="000000"/>
                </a:solidFill>
              </a:rPr>
              <a:t>African Republic (jointly with the UN)</a:t>
            </a:r>
          </a:p>
          <a:p>
            <a:r>
              <a:rPr lang="en-GB" sz="2000" dirty="0" smtClean="0">
                <a:solidFill>
                  <a:srgbClr val="000000"/>
                </a:solidFill>
              </a:rPr>
              <a:t>- Chad</a:t>
            </a:r>
            <a:endParaRPr lang="en-GB" sz="2000" dirty="0">
              <a:solidFill>
                <a:srgbClr val="000000"/>
              </a:solidFill>
            </a:endParaRPr>
          </a:p>
          <a:p>
            <a:r>
              <a:rPr lang="en-GB" sz="2000" dirty="0" smtClean="0">
                <a:solidFill>
                  <a:srgbClr val="000000"/>
                </a:solidFill>
              </a:rPr>
              <a:t>- Democratic </a:t>
            </a:r>
            <a:r>
              <a:rPr lang="en-GB" sz="2000" dirty="0">
                <a:solidFill>
                  <a:srgbClr val="000000"/>
                </a:solidFill>
              </a:rPr>
              <a:t>Republic of Congo (DRC)</a:t>
            </a:r>
          </a:p>
          <a:p>
            <a:r>
              <a:rPr lang="en-GB" sz="2000" dirty="0" smtClean="0">
                <a:solidFill>
                  <a:srgbClr val="000000"/>
                </a:solidFill>
              </a:rPr>
              <a:t>- Guatemala </a:t>
            </a:r>
            <a:r>
              <a:rPr lang="en-GB" sz="2000" dirty="0">
                <a:solidFill>
                  <a:srgbClr val="000000"/>
                </a:solidFill>
              </a:rPr>
              <a:t>(led by the Delegation, in coordination with Member States)</a:t>
            </a:r>
          </a:p>
          <a:p>
            <a:r>
              <a:rPr lang="en-GB" sz="2000" dirty="0" smtClean="0">
                <a:solidFill>
                  <a:srgbClr val="000000"/>
                </a:solidFill>
              </a:rPr>
              <a:t>- Lebanon</a:t>
            </a:r>
            <a:endParaRPr lang="en-GB" sz="2000" dirty="0">
              <a:solidFill>
                <a:srgbClr val="000000"/>
              </a:solidFill>
            </a:endParaRPr>
          </a:p>
          <a:p>
            <a:r>
              <a:rPr lang="en-GB" sz="2000" dirty="0" smtClean="0">
                <a:solidFill>
                  <a:srgbClr val="000000"/>
                </a:solidFill>
              </a:rPr>
              <a:t>- Liberia</a:t>
            </a:r>
            <a:endParaRPr lang="en-GB" sz="2000" dirty="0">
              <a:solidFill>
                <a:srgbClr val="000000"/>
              </a:solidFill>
            </a:endParaRPr>
          </a:p>
          <a:p>
            <a:r>
              <a:rPr lang="en-GB" sz="2000" dirty="0" smtClean="0">
                <a:solidFill>
                  <a:srgbClr val="000000"/>
                </a:solidFill>
              </a:rPr>
              <a:t>- Libya</a:t>
            </a:r>
            <a:endParaRPr lang="en-GB" sz="2000" dirty="0">
              <a:solidFill>
                <a:srgbClr val="000000"/>
              </a:solidFill>
            </a:endParaRPr>
          </a:p>
          <a:p>
            <a:r>
              <a:rPr lang="en-GB" sz="2000" dirty="0" smtClean="0">
                <a:solidFill>
                  <a:srgbClr val="000000"/>
                </a:solidFill>
              </a:rPr>
              <a:t>- Syria</a:t>
            </a:r>
            <a:endParaRPr lang="en-GB" sz="20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92080" y="2132856"/>
            <a:ext cx="309634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2000" dirty="0" smtClean="0">
                <a:solidFill>
                  <a:srgbClr val="000000"/>
                </a:solidFill>
              </a:rPr>
              <a:t>Northern Nigeria</a:t>
            </a:r>
          </a:p>
          <a:p>
            <a:pPr marL="342900" indent="-342900">
              <a:buFontTx/>
              <a:buChar char="-"/>
            </a:pPr>
            <a:r>
              <a:rPr lang="en-GB" sz="2000" dirty="0" smtClean="0">
                <a:solidFill>
                  <a:srgbClr val="000000"/>
                </a:solidFill>
              </a:rPr>
              <a:t>Sudan</a:t>
            </a:r>
          </a:p>
          <a:p>
            <a:pPr marL="342900" indent="-342900">
              <a:buFontTx/>
              <a:buChar char="-"/>
            </a:pPr>
            <a:r>
              <a:rPr lang="en-GB" sz="2000" dirty="0" smtClean="0">
                <a:solidFill>
                  <a:srgbClr val="000000"/>
                </a:solidFill>
              </a:rPr>
              <a:t>Yemen</a:t>
            </a:r>
          </a:p>
          <a:p>
            <a:pPr marL="342900" indent="-342900">
              <a:buFontTx/>
              <a:buChar char="-"/>
            </a:pPr>
            <a:endParaRPr lang="en-GB" sz="2000" dirty="0" smtClean="0"/>
          </a:p>
          <a:p>
            <a:pPr marL="342900" indent="-342900">
              <a:buFontTx/>
              <a:buChar char="-"/>
            </a:pPr>
            <a:r>
              <a:rPr lang="en-GB" sz="2000" b="1" u="sng" dirty="0" smtClean="0"/>
              <a:t>Upcoming</a:t>
            </a:r>
            <a:r>
              <a:rPr lang="en-GB" sz="2000" b="1" u="sng" dirty="0"/>
              <a:t>: </a:t>
            </a:r>
            <a:r>
              <a:rPr lang="en-GB" sz="2000" dirty="0"/>
              <a:t>Gulf of Guinea</a:t>
            </a:r>
          </a:p>
          <a:p>
            <a:pPr marL="342900" indent="-342900">
              <a:buFontTx/>
              <a:buChar char="-"/>
            </a:pPr>
            <a:r>
              <a:rPr lang="en-GB" sz="2000" dirty="0" smtClean="0"/>
              <a:t>Kenya</a:t>
            </a:r>
          </a:p>
          <a:p>
            <a:pPr marL="342900" indent="-342900">
              <a:buFontTx/>
              <a:buChar char="-"/>
            </a:pPr>
            <a:r>
              <a:rPr lang="en-GB" sz="2000" dirty="0" smtClean="0"/>
              <a:t>Somalia</a:t>
            </a:r>
            <a:endParaRPr lang="en-GB" sz="2000" dirty="0"/>
          </a:p>
          <a:p>
            <a:pPr marL="342900" indent="-342900">
              <a:buFontTx/>
              <a:buChar char="-"/>
            </a:pPr>
            <a:endParaRPr lang="en-GB" sz="2000" dirty="0" smtClean="0">
              <a:solidFill>
                <a:srgbClr val="000000"/>
              </a:solidFill>
            </a:endParaRPr>
          </a:p>
          <a:p>
            <a:endParaRPr lang="en-GB" sz="2000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1412776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</a:rPr>
              <a:t>Some recent examples</a:t>
            </a:r>
            <a:endParaRPr lang="en-GB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171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97348-F13E-4CC4-958E-1E6766B7FE80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GB">
              <a:solidFill>
                <a:srgbClr val="000000"/>
              </a:solidFill>
            </a:endParaRPr>
          </a:p>
        </p:txBody>
      </p:sp>
      <p:graphicFrame>
        <p:nvGraphicFramePr>
          <p:cNvPr id="4" name="Group 5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2143704"/>
              </p:ext>
            </p:extLst>
          </p:nvPr>
        </p:nvGraphicFramePr>
        <p:xfrm>
          <a:off x="457200" y="2319488"/>
          <a:ext cx="8229600" cy="3125736"/>
        </p:xfrm>
        <a:graphic>
          <a:graphicData uri="http://schemas.openxmlformats.org/drawingml/2006/table">
            <a:tbl>
              <a:tblPr/>
              <a:tblGrid>
                <a:gridCol w="1582737"/>
                <a:gridCol w="1709738"/>
                <a:gridCol w="1644650"/>
                <a:gridCol w="1646237"/>
                <a:gridCol w="1646238"/>
              </a:tblGrid>
              <a:tr h="530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Security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Political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Economic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Social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International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National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Local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27584" y="1527175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Causes of conflict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277232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97348-F13E-4CC4-958E-1E6766B7FE80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2475819"/>
            <a:ext cx="7200800" cy="2825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eaLnBrk="1" hangingPunct="1">
              <a:lnSpc>
                <a:spcPct val="80000"/>
              </a:lnSpc>
              <a:buFont typeface="Arial" pitchFamily="-72" charset="0"/>
              <a:buNone/>
            </a:pPr>
            <a:r>
              <a:rPr lang="en-US" dirty="0">
                <a:latin typeface="Helvetica" pitchFamily="-72" charset="0"/>
              </a:rPr>
              <a:t>Think about all the factors – political, economic, social etc. </a:t>
            </a:r>
            <a:endParaRPr lang="en-US" dirty="0" smtClean="0">
              <a:latin typeface="Helvetica" pitchFamily="-72" charset="0"/>
            </a:endParaRPr>
          </a:p>
          <a:p>
            <a:pPr defTabSz="914400" eaLnBrk="1" hangingPunct="1">
              <a:lnSpc>
                <a:spcPct val="80000"/>
              </a:lnSpc>
              <a:buFont typeface="Arial" pitchFamily="-72" charset="0"/>
              <a:buNone/>
            </a:pPr>
            <a:endParaRPr lang="en-US" dirty="0">
              <a:latin typeface="Helvetica" pitchFamily="-72" charset="0"/>
            </a:endParaRPr>
          </a:p>
          <a:p>
            <a:pPr defTabSz="914400" eaLnBrk="1" hangingPunct="1">
              <a:lnSpc>
                <a:spcPct val="80000"/>
              </a:lnSpc>
              <a:buFont typeface="Arial" pitchFamily="-72" charset="0"/>
              <a:buNone/>
            </a:pPr>
            <a:r>
              <a:rPr lang="en-US" dirty="0">
                <a:latin typeface="Helvetica" pitchFamily="-72" charset="0"/>
              </a:rPr>
              <a:t>Structural and proximate causes </a:t>
            </a:r>
            <a:endParaRPr lang="en-US" dirty="0" smtClean="0">
              <a:latin typeface="Helvetica" pitchFamily="-72" charset="0"/>
            </a:endParaRPr>
          </a:p>
          <a:p>
            <a:pPr defTabSz="914400" eaLnBrk="1" hangingPunct="1">
              <a:lnSpc>
                <a:spcPct val="80000"/>
              </a:lnSpc>
              <a:buFont typeface="Arial" pitchFamily="-72" charset="0"/>
              <a:buNone/>
            </a:pPr>
            <a:endParaRPr lang="en-US" dirty="0">
              <a:latin typeface="Helvetica" pitchFamily="-72" charset="0"/>
            </a:endParaRPr>
          </a:p>
          <a:p>
            <a:pPr defTabSz="914400" eaLnBrk="1" hangingPunct="1">
              <a:lnSpc>
                <a:spcPct val="80000"/>
              </a:lnSpc>
              <a:buFont typeface="Arial" pitchFamily="-72" charset="0"/>
              <a:buNone/>
            </a:pPr>
            <a:r>
              <a:rPr lang="en-US" dirty="0" smtClean="0">
                <a:latin typeface="Helvetica" pitchFamily="-72" charset="0"/>
              </a:rPr>
              <a:t>Don’t </a:t>
            </a:r>
            <a:r>
              <a:rPr lang="en-US" dirty="0">
                <a:latin typeface="Helvetica" pitchFamily="-72" charset="0"/>
              </a:rPr>
              <a:t>worry about where in the grid, get it down</a:t>
            </a:r>
          </a:p>
          <a:p>
            <a:pPr defTabSz="914400" eaLnBrk="1" hangingPunct="1">
              <a:lnSpc>
                <a:spcPct val="80000"/>
              </a:lnSpc>
              <a:buFont typeface="Arial" pitchFamily="-72" charset="0"/>
              <a:buNone/>
            </a:pPr>
            <a:endParaRPr lang="en-US" dirty="0" smtClean="0">
              <a:latin typeface="Helvetica" pitchFamily="-72" charset="0"/>
            </a:endParaRPr>
          </a:p>
          <a:p>
            <a:pPr defTabSz="914400" eaLnBrk="1" hangingPunct="1">
              <a:lnSpc>
                <a:spcPct val="80000"/>
              </a:lnSpc>
              <a:buFont typeface="Arial" pitchFamily="-72" charset="0"/>
              <a:buNone/>
            </a:pPr>
            <a:r>
              <a:rPr lang="en-US" dirty="0" smtClean="0">
                <a:latin typeface="Helvetica" pitchFamily="-72" charset="0"/>
              </a:rPr>
              <a:t>Remember </a:t>
            </a:r>
            <a:r>
              <a:rPr lang="en-US" dirty="0">
                <a:latin typeface="Helvetica" pitchFamily="-72" charset="0"/>
              </a:rPr>
              <a:t>external factors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1609636"/>
            <a:ext cx="655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Doing the grid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542862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97348-F13E-4CC4-958E-1E6766B7FE80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GB">
              <a:solidFill>
                <a:srgbClr val="000000"/>
              </a:solidFill>
            </a:endParaRPr>
          </a:p>
        </p:txBody>
      </p:sp>
      <p:graphicFrame>
        <p:nvGraphicFramePr>
          <p:cNvPr id="4" name="Group 5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6523281"/>
              </p:ext>
            </p:extLst>
          </p:nvPr>
        </p:nvGraphicFramePr>
        <p:xfrm>
          <a:off x="457200" y="1828800"/>
          <a:ext cx="8229600" cy="4315959"/>
        </p:xfrm>
        <a:graphic>
          <a:graphicData uri="http://schemas.openxmlformats.org/drawingml/2006/table">
            <a:tbl>
              <a:tblPr/>
              <a:tblGrid>
                <a:gridCol w="1582737"/>
                <a:gridCol w="1709738"/>
                <a:gridCol w="1644650"/>
                <a:gridCol w="1646237"/>
                <a:gridCol w="1646238"/>
              </a:tblGrid>
              <a:tr h="530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Security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Political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Economic / environment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Social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International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Weaknesses in regional response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Lake Chad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National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Heavy handed security response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Weak capacity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Corruption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Poor governance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exclusive growth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Reliance on oil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Ethnic tensions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Local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Weakening of traditional systems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Elite capture of Sharia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Poverty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Land rights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218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97348-F13E-4CC4-958E-1E6766B7FE80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0140" y="1340768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Stakeholder analysis</a:t>
            </a:r>
            <a:endParaRPr lang="en-GB" b="1" dirty="0"/>
          </a:p>
        </p:txBody>
      </p:sp>
      <p:pic>
        <p:nvPicPr>
          <p:cNvPr id="4" name="Picture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057400"/>
            <a:ext cx="8599488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49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97348-F13E-4CC4-958E-1E6766B7FE80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GB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340768"/>
            <a:ext cx="6695932" cy="4869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6005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97348-F13E-4CC4-958E-1E6766B7FE80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1844824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Resources and documents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2564904"/>
            <a:ext cx="72728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EU Staff Handbook for Operating in Situations of Conflict and Fragility </a:t>
            </a:r>
          </a:p>
          <a:p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EU guidance note on Conflict Analysis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Ask your PSC rep for a copy of the Northern Nigeria conflict analysis and PFCA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688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97348-F13E-4CC4-958E-1E6766B7FE80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988840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Close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868377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2004:Sjablonen:Presentaties:Ontwerpen:Dia</Template>
  <TotalTime>9662</TotalTime>
  <Words>395</Words>
  <Application>Microsoft Macintosh PowerPoint</Application>
  <PresentationFormat>On-screen Show (4:3)</PresentationFormat>
  <Paragraphs>95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Slide_Master</vt:lpstr>
      <vt:lpstr>Conflict Analysis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banimgu</dc:creator>
  <cp:lastModifiedBy>Ralf Otto</cp:lastModifiedBy>
  <cp:revision>858</cp:revision>
  <cp:lastPrinted>2015-04-13T15:38:17Z</cp:lastPrinted>
  <dcterms:created xsi:type="dcterms:W3CDTF">2011-12-20T08:53:59Z</dcterms:created>
  <dcterms:modified xsi:type="dcterms:W3CDTF">2015-07-02T11:55:28Z</dcterms:modified>
</cp:coreProperties>
</file>