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65" r:id="rId4"/>
    <p:sldId id="282" r:id="rId5"/>
    <p:sldId id="280" r:id="rId6"/>
    <p:sldId id="278" r:id="rId7"/>
    <p:sldId id="277" r:id="rId8"/>
    <p:sldId id="273" r:id="rId9"/>
    <p:sldId id="276" r:id="rId10"/>
    <p:sldId id="269" r:id="rId11"/>
    <p:sldId id="272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D5EC1"/>
    <a:srgbClr val="3166CF"/>
    <a:srgbClr val="3E6FD2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8177C78-9908-42FF-9889-7521CB1619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7533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F5D60DF-3973-411C-BEA9-E5867F5B5F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3187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99D7DFE-8FF3-4BFB-8355-72477EE7BD6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 sz="1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3C78A-7206-460A-BE47-FE379EBE75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807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1BA26-C8AB-446A-800D-5192199905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29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DC0F9-56DB-4023-AE30-35FD6F548A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205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C1CD1-EC2B-4C55-A3EB-A1A27836D4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010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49F90-83BD-4A1A-8ECC-E1563D4D27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890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C65E8-EADF-4DC0-9565-38A7E5A9BF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941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033B4-77DE-4916-AA0A-5C62572F71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234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17BA1-7AF9-4731-8D0F-8532E9C3BC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05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FCDCA-2F91-4A2D-862F-2A9C7EEDC6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457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763E2-FE56-44AE-BFC5-53A9D6804F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519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C1349A2-EB33-46D1-B1BB-DC9D9DF7195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 sz="180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536" y="1988840"/>
            <a:ext cx="8568506" cy="790575"/>
          </a:xfrm>
        </p:spPr>
        <p:txBody>
          <a:bodyPr/>
          <a:lstStyle/>
          <a:p>
            <a:pPr algn="ctr"/>
            <a:r>
              <a:rPr lang="en-GB" altLang="en-US" sz="3200" dirty="0" smtClean="0"/>
              <a:t/>
            </a:r>
            <a:br>
              <a:rPr lang="en-GB" altLang="en-US" sz="3200" dirty="0" smtClean="0"/>
            </a:br>
            <a:r>
              <a:rPr lang="en-GB" altLang="en-US" sz="3200" dirty="0" smtClean="0"/>
              <a:t/>
            </a:r>
            <a:br>
              <a:rPr lang="en-GB" altLang="en-US" sz="3200" dirty="0" smtClean="0"/>
            </a:br>
            <a:r>
              <a:rPr lang="en-GB" altLang="en-US" sz="3200" dirty="0" smtClean="0"/>
              <a:t>S9 - Flexibility </a:t>
            </a:r>
            <a:r>
              <a:rPr lang="en-GB" altLang="en-US" sz="3200" dirty="0"/>
              <a:t>in planning, formulation and in implementation  </a:t>
            </a:r>
            <a:r>
              <a:rPr lang="en-GB" altLang="en-US" sz="3200" dirty="0" smtClean="0"/>
              <a:t> ECHO's perspective</a:t>
            </a:r>
            <a:endParaRPr lang="en-GB" altLang="en-US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BE" altLang="en-US" sz="2400" dirty="0" smtClean="0"/>
          </a:p>
          <a:p>
            <a:pPr algn="ctr"/>
            <a:r>
              <a:rPr lang="fr-BE" altLang="en-US" sz="2400" dirty="0" err="1" smtClean="0"/>
              <a:t>Réka</a:t>
            </a:r>
            <a:r>
              <a:rPr lang="fr-BE" altLang="en-US" sz="2400" dirty="0" smtClean="0"/>
              <a:t> </a:t>
            </a:r>
            <a:r>
              <a:rPr lang="fr-BE" altLang="en-US" sz="2400" dirty="0" err="1" smtClean="0"/>
              <a:t>Dobri</a:t>
            </a:r>
            <a:r>
              <a:rPr lang="fr-BE" altLang="en-US" sz="2400" dirty="0" smtClean="0"/>
              <a:t/>
            </a:r>
            <a:br>
              <a:rPr lang="fr-BE" altLang="en-US" sz="2400" dirty="0" smtClean="0"/>
            </a:br>
            <a:r>
              <a:rPr lang="fr-BE" altLang="en-US" sz="2400" dirty="0" smtClean="0"/>
              <a:t>ECHO - </a:t>
            </a:r>
            <a:r>
              <a:rPr lang="en-GB" altLang="en-US" sz="2400" dirty="0"/>
              <a:t>Unit C.3. Finance, legal affairs and partner support</a:t>
            </a:r>
            <a:endParaRPr lang="fr-BE" altLang="en-US" sz="2400" dirty="0" smtClean="0"/>
          </a:p>
          <a:p>
            <a:pPr algn="ctr"/>
            <a:r>
              <a:rPr lang="fr-BE" altLang="en-US" sz="2400" dirty="0" smtClean="0"/>
              <a:t>8 July 2015</a:t>
            </a:r>
            <a:endParaRPr lang="en-GB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-Contracting -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Single </a:t>
            </a:r>
            <a:r>
              <a:rPr lang="fr-BE" dirty="0" err="1" smtClean="0"/>
              <a:t>Form</a:t>
            </a:r>
            <a:r>
              <a:rPr lang="fr-BE" dirty="0" smtClean="0"/>
              <a:t>/</a:t>
            </a:r>
            <a:r>
              <a:rPr lang="fr-BE" dirty="0" err="1" smtClean="0"/>
              <a:t>Fichop</a:t>
            </a:r>
            <a:r>
              <a:rPr lang="fr-BE" dirty="0" smtClean="0"/>
              <a:t> – </a:t>
            </a:r>
            <a:r>
              <a:rPr lang="fr-BE" dirty="0" err="1" smtClean="0"/>
              <a:t>electronic</a:t>
            </a:r>
            <a:r>
              <a:rPr lang="fr-BE" dirty="0" smtClean="0"/>
              <a:t> exchange system</a:t>
            </a:r>
            <a:endParaRPr lang="en-GB" dirty="0"/>
          </a:p>
        </p:txBody>
      </p:sp>
      <p:pic>
        <p:nvPicPr>
          <p:cNvPr id="95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36912"/>
            <a:ext cx="782947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761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-Contracting -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Internal Benchmarks for contract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dirty="0" smtClean="0"/>
              <a:t>- Appraisal: </a:t>
            </a:r>
            <a:r>
              <a:rPr lang="en-GB" sz="2000" b="0" dirty="0" smtClean="0"/>
              <a:t>14 working days to analyse the proposals between the reception date of the first proposal and the validation of the pre-selection by the </a:t>
            </a:r>
            <a:r>
              <a:rPr lang="en-GB" sz="2000" b="0" dirty="0" err="1" smtClean="0"/>
              <a:t>HoU</a:t>
            </a:r>
            <a:r>
              <a:rPr lang="en-GB" sz="2000" b="0" dirty="0" smtClean="0"/>
              <a:t>; Target: 95%</a:t>
            </a:r>
          </a:p>
          <a:p>
            <a:r>
              <a:rPr lang="en-GB" sz="2000" b="1" dirty="0" smtClean="0"/>
              <a:t>- Negotiation: </a:t>
            </a:r>
            <a:r>
              <a:rPr lang="en-GB" sz="2000" b="0" dirty="0" smtClean="0"/>
              <a:t>30 </a:t>
            </a:r>
            <a:r>
              <a:rPr lang="en-GB" sz="2000" b="0" dirty="0"/>
              <a:t>working days between the pre-selection of the proposal and the approval of the Single Form for the </a:t>
            </a:r>
            <a:r>
              <a:rPr lang="en-GB" sz="2000" b="0" dirty="0" smtClean="0"/>
              <a:t>contracting; Target: 95%</a:t>
            </a:r>
          </a:p>
          <a:p>
            <a:r>
              <a:rPr lang="en-GB" sz="2000" b="1" dirty="0" smtClean="0"/>
              <a:t>- Grant management: </a:t>
            </a:r>
            <a:r>
              <a:rPr lang="en-GB" sz="2000" dirty="0" smtClean="0"/>
              <a:t>11 </a:t>
            </a:r>
            <a:r>
              <a:rPr lang="en-GB" sz="2000" dirty="0"/>
              <a:t>working days </a:t>
            </a:r>
            <a:r>
              <a:rPr lang="en-GB" sz="2000" b="0" dirty="0"/>
              <a:t>to have contract signed by </a:t>
            </a:r>
            <a:r>
              <a:rPr lang="en-GB" sz="2000" b="0" dirty="0" smtClean="0"/>
              <a:t>ECHO; </a:t>
            </a:r>
            <a:r>
              <a:rPr lang="en-GB" sz="2000" b="0" dirty="0"/>
              <a:t>Target: 95%</a:t>
            </a:r>
          </a:p>
          <a:p>
            <a:r>
              <a:rPr lang="en-GB" sz="2000" b="1" dirty="0" smtClean="0"/>
              <a:t>- Liquidation</a:t>
            </a:r>
            <a:r>
              <a:rPr lang="en-GB" sz="2000" b="1" dirty="0"/>
              <a:t>: </a:t>
            </a:r>
            <a:r>
              <a:rPr lang="en-GB" sz="2000" b="0" dirty="0"/>
              <a:t>60 calendar days to execute the liquidation payment (first final payment) after the reception of the final </a:t>
            </a:r>
            <a:r>
              <a:rPr lang="en-GB" sz="2000" b="0" dirty="0" smtClean="0"/>
              <a:t>report; Target</a:t>
            </a:r>
            <a:r>
              <a:rPr lang="en-GB" sz="2000" b="0" dirty="0"/>
              <a:t>: </a:t>
            </a:r>
            <a:r>
              <a:rPr lang="en-GB" sz="2000" b="0" dirty="0" smtClean="0"/>
              <a:t>100%</a:t>
            </a:r>
            <a:endParaRPr lang="en-GB" sz="2000" b="0" dirty="0"/>
          </a:p>
        </p:txBody>
      </p:sp>
    </p:spTree>
    <p:extLst>
      <p:ext uri="{BB962C8B-B14F-4D97-AF65-F5344CB8AC3E}">
        <p14:creationId xmlns:p14="http://schemas.microsoft.com/office/powerpoint/2010/main" val="405608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 - </a:t>
            </a:r>
            <a:r>
              <a:rPr lang="fr-BE" dirty="0" err="1"/>
              <a:t>Decision-making</a:t>
            </a:r>
            <a:r>
              <a:rPr lang="fr-BE" dirty="0"/>
              <a:t> -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- legal basis: 1996 Humanitarian </a:t>
            </a:r>
            <a:r>
              <a:rPr lang="en-GB" sz="2000" dirty="0"/>
              <a:t>Aid Regulation</a:t>
            </a:r>
          </a:p>
          <a:p>
            <a:r>
              <a:rPr lang="en-GB" sz="2000" dirty="0"/>
              <a:t>a</a:t>
            </a:r>
            <a:r>
              <a:rPr lang="en-GB" sz="2000" dirty="0" smtClean="0"/>
              <a:t>nd Financial Regulation </a:t>
            </a:r>
          </a:p>
          <a:p>
            <a:r>
              <a:rPr lang="en-GB" sz="2000" dirty="0" smtClean="0"/>
              <a:t>- annual SWD on General </a:t>
            </a:r>
            <a:r>
              <a:rPr lang="en-GB" sz="2000" dirty="0"/>
              <a:t>Guidelines for Operational Priorities on Humanitarian </a:t>
            </a:r>
            <a:r>
              <a:rPr lang="en-GB" sz="2000" dirty="0" smtClean="0"/>
              <a:t>Aid, but no programming (Art. 128.1 FR)</a:t>
            </a:r>
          </a:p>
          <a:p>
            <a:r>
              <a:rPr lang="en-GB" sz="2000" dirty="0" smtClean="0"/>
              <a:t>- empowerment and delegation framework to facilitate decision-making</a:t>
            </a:r>
          </a:p>
          <a:p>
            <a:r>
              <a:rPr lang="en-GB" sz="2000" dirty="0" smtClean="0"/>
              <a:t>- funding sources: EU budget, EDF – B envelope, external assigned revenues</a:t>
            </a:r>
          </a:p>
          <a:p>
            <a:r>
              <a:rPr lang="en-GB" sz="2000" dirty="0" smtClean="0"/>
              <a:t>- Common Understanding with SJ, BUDG and SG on HA financing decisions templates</a:t>
            </a:r>
          </a:p>
          <a:p>
            <a:r>
              <a:rPr lang="en-GB" sz="2000" dirty="0" smtClean="0"/>
              <a:t>- prior notification of Cabinet to speed up process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41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- </a:t>
            </a:r>
            <a:r>
              <a:rPr lang="fr-BE" dirty="0" err="1" smtClean="0"/>
              <a:t>Decision-making</a:t>
            </a:r>
            <a:r>
              <a:rPr lang="fr-BE" dirty="0" smtClean="0"/>
              <a:t> - </a:t>
            </a:r>
            <a:br>
              <a:rPr lang="fr-BE" dirty="0" smtClean="0"/>
            </a:br>
            <a:r>
              <a:rPr lang="fr-BE" dirty="0" smtClean="0"/>
              <a:t>World Wide </a:t>
            </a:r>
            <a:r>
              <a:rPr lang="fr-BE" dirty="0" err="1" smtClean="0"/>
              <a:t>Decision</a:t>
            </a:r>
            <a:r>
              <a:rPr lang="fr-BE" dirty="0" smtClean="0"/>
              <a:t> (WWD)  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529013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000" dirty="0" smtClean="0"/>
              <a:t>Since 2011</a:t>
            </a:r>
          </a:p>
          <a:p>
            <a:pPr>
              <a:buClr>
                <a:schemeClr val="accent2"/>
              </a:buClr>
            </a:pPr>
            <a:r>
              <a:rPr lang="en-GB" sz="2000" dirty="0" smtClean="0"/>
              <a:t>Objective: to cover all the humanitarian crises which are described in SWD General Guidelines for Operational Priorities on Humanitarian Aid</a:t>
            </a:r>
          </a:p>
          <a:p>
            <a:pPr>
              <a:buClr>
                <a:schemeClr val="accent2"/>
              </a:buClr>
            </a:pPr>
            <a:r>
              <a:rPr lang="en-GB" sz="2000" dirty="0"/>
              <a:t>80% of the annual budget (the remaining 20% in an Operational Reserve)</a:t>
            </a:r>
            <a:endParaRPr lang="en-GB" sz="2000" dirty="0" smtClean="0"/>
          </a:p>
          <a:p>
            <a:pPr>
              <a:buClr>
                <a:schemeClr val="accent2"/>
              </a:buClr>
            </a:pPr>
            <a:r>
              <a:rPr lang="en-GB" sz="2000" dirty="0" smtClean="0"/>
              <a:t>Duration actions: max 24 months – decoupled from duration of WWD </a:t>
            </a:r>
          </a:p>
          <a:p>
            <a:pPr>
              <a:buClr>
                <a:schemeClr val="accent2"/>
              </a:buClr>
            </a:pPr>
            <a:r>
              <a:rPr lang="fr-BE" sz="2000" dirty="0" smtClean="0"/>
              <a:t>20</a:t>
            </a:r>
            <a:r>
              <a:rPr lang="fr-BE" sz="2000" dirty="0"/>
              <a:t>% </a:t>
            </a:r>
            <a:r>
              <a:rPr lang="fr-BE" sz="2000" dirty="0" err="1"/>
              <a:t>flexibility</a:t>
            </a:r>
            <a:r>
              <a:rPr lang="fr-BE" sz="2000" dirty="0"/>
              <a:t> </a:t>
            </a:r>
            <a:r>
              <a:rPr lang="fr-BE" sz="2000" dirty="0" smtClean="0"/>
              <a:t>for the DG to </a:t>
            </a:r>
            <a:r>
              <a:rPr lang="fr-BE" sz="2000" dirty="0" err="1"/>
              <a:t>increase</a:t>
            </a:r>
            <a:r>
              <a:rPr lang="fr-BE" sz="2000" dirty="0"/>
              <a:t> </a:t>
            </a:r>
            <a:r>
              <a:rPr lang="fr-BE" sz="2000" dirty="0" smtClean="0"/>
              <a:t>total </a:t>
            </a:r>
            <a:r>
              <a:rPr lang="fr-BE" sz="2000" dirty="0" err="1" smtClean="0"/>
              <a:t>amount</a:t>
            </a:r>
            <a:r>
              <a:rPr lang="fr-BE" sz="2000" dirty="0" smtClean="0"/>
              <a:t> </a:t>
            </a:r>
            <a:r>
              <a:rPr lang="fr-BE" sz="2000" dirty="0"/>
              <a:t>and </a:t>
            </a:r>
            <a:r>
              <a:rPr lang="fr-BE" sz="2000" dirty="0" err="1"/>
              <a:t>re-allocate</a:t>
            </a:r>
            <a:r>
              <a:rPr lang="fr-BE" sz="2000" dirty="0"/>
              <a:t> </a:t>
            </a:r>
            <a:r>
              <a:rPr lang="fr-BE" sz="2000" dirty="0" err="1"/>
              <a:t>between</a:t>
            </a:r>
            <a:r>
              <a:rPr lang="fr-BE" sz="2000" dirty="0"/>
              <a:t> </a:t>
            </a:r>
            <a:r>
              <a:rPr lang="fr-BE" sz="2000" dirty="0" err="1"/>
              <a:t>specific</a:t>
            </a:r>
            <a:r>
              <a:rPr lang="fr-BE" sz="2000" dirty="0"/>
              <a:t> </a:t>
            </a:r>
            <a:r>
              <a:rPr lang="fr-BE" sz="2000" dirty="0" smtClean="0"/>
              <a:t>objectives</a:t>
            </a:r>
          </a:p>
          <a:p>
            <a:pPr>
              <a:buClr>
                <a:schemeClr val="accent2"/>
              </a:buClr>
            </a:pPr>
            <a:r>
              <a:rPr lang="fr-BE" sz="2000" dirty="0" err="1" smtClean="0"/>
              <a:t>Amended</a:t>
            </a:r>
            <a:r>
              <a:rPr lang="fr-BE" sz="2000" dirty="0" smtClean="0"/>
              <a:t> </a:t>
            </a:r>
            <a:r>
              <a:rPr lang="fr-BE" sz="2000" dirty="0" err="1" smtClean="0"/>
              <a:t>through</a:t>
            </a:r>
            <a:r>
              <a:rPr lang="fr-BE" sz="2000" dirty="0" smtClean="0"/>
              <a:t> </a:t>
            </a:r>
            <a:r>
              <a:rPr lang="fr-BE" sz="2000" dirty="0" err="1" smtClean="0"/>
              <a:t>written</a:t>
            </a:r>
            <a:r>
              <a:rPr lang="fr-BE" sz="2000" dirty="0" smtClean="0"/>
              <a:t> </a:t>
            </a:r>
            <a:r>
              <a:rPr lang="fr-BE" sz="2000" dirty="0" err="1" smtClean="0"/>
              <a:t>procedure</a:t>
            </a:r>
            <a:r>
              <a:rPr lang="fr-BE" sz="2000" dirty="0" smtClean="0"/>
              <a:t> 1-2/</a:t>
            </a:r>
            <a:r>
              <a:rPr lang="fr-BE" sz="2000" dirty="0" err="1" smtClean="0"/>
              <a:t>year</a:t>
            </a:r>
            <a:endParaRPr lang="fr-BE" dirty="0"/>
          </a:p>
          <a:p>
            <a:pPr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77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- </a:t>
            </a:r>
            <a:r>
              <a:rPr lang="fr-BE" dirty="0" err="1"/>
              <a:t>Decision-making</a:t>
            </a:r>
            <a:r>
              <a:rPr lang="fr-BE" dirty="0"/>
              <a:t> -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WWD </a:t>
            </a:r>
            <a:r>
              <a:rPr lang="fr-BE" dirty="0" err="1"/>
              <a:t>Process</a:t>
            </a:r>
            <a:r>
              <a:rPr lang="fr-BE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Needs Assessment – IAF</a:t>
            </a:r>
            <a:r>
              <a:rPr lang="en-GB" dirty="0" smtClean="0"/>
              <a:t>: </a:t>
            </a:r>
            <a:r>
              <a:rPr lang="en-GB" dirty="0" smtClean="0"/>
              <a:t>March-June </a:t>
            </a:r>
            <a:r>
              <a:rPr lang="en-GB" dirty="0" smtClean="0"/>
              <a:t>year N-1 </a:t>
            </a:r>
          </a:p>
          <a:p>
            <a:pPr marL="457200" lvl="1" indent="0">
              <a:buNone/>
            </a:pPr>
            <a:r>
              <a:rPr lang="en-GB" dirty="0">
                <a:latin typeface="Times New Roman"/>
                <a:cs typeface="Times New Roman"/>
              </a:rPr>
              <a:t>↓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GGOPHA</a:t>
            </a:r>
            <a:r>
              <a:rPr lang="en-GB" smtClean="0"/>
              <a:t>: </a:t>
            </a:r>
            <a:r>
              <a:rPr lang="en-GB" smtClean="0"/>
              <a:t>July-December </a:t>
            </a:r>
            <a:r>
              <a:rPr lang="en-GB" dirty="0"/>
              <a:t>year N-1 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>
                <a:latin typeface="Times New Roman"/>
                <a:cs typeface="Times New Roman"/>
              </a:rPr>
              <a:t>↓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Worldwide Decision</a:t>
            </a:r>
            <a:r>
              <a:rPr lang="en-GB" dirty="0" smtClean="0"/>
              <a:t>: </a:t>
            </a:r>
            <a:r>
              <a:rPr lang="en-GB" dirty="0" smtClean="0"/>
              <a:t>September N-1</a:t>
            </a:r>
            <a:r>
              <a:rPr lang="en-GB" dirty="0" smtClean="0"/>
              <a:t>, </a:t>
            </a:r>
            <a:r>
              <a:rPr lang="en-GB" dirty="0" smtClean="0"/>
              <a:t>approval January N</a:t>
            </a:r>
          </a:p>
          <a:p>
            <a:pPr marL="0" indent="0">
              <a:buNone/>
            </a:pPr>
            <a:r>
              <a:rPr lang="en-GB" dirty="0">
                <a:latin typeface="Times New Roman"/>
                <a:cs typeface="Times New Roman"/>
              </a:rPr>
              <a:t> </a:t>
            </a:r>
            <a:r>
              <a:rPr lang="en-GB" dirty="0" smtClean="0">
                <a:latin typeface="Times New Roman"/>
                <a:cs typeface="Times New Roman"/>
              </a:rPr>
              <a:t>     </a:t>
            </a:r>
            <a:r>
              <a:rPr lang="en-GB" b="1" dirty="0" smtClean="0">
                <a:latin typeface="Times New Roman"/>
                <a:cs typeface="Times New Roman"/>
              </a:rPr>
              <a:t>↓</a:t>
            </a: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HIPs and HP Technical Annex</a:t>
            </a:r>
            <a:r>
              <a:rPr lang="en-GB" dirty="0" smtClean="0"/>
              <a:t>: from July, publication from </a:t>
            </a:r>
            <a:r>
              <a:rPr lang="en-GB" dirty="0" smtClean="0"/>
              <a:t>November </a:t>
            </a:r>
            <a:r>
              <a:rPr lang="en-GB" dirty="0" smtClean="0"/>
              <a:t>onwards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1475656" y="3140968"/>
            <a:ext cx="484632" cy="978408"/>
          </a:xfrm>
          <a:prstGeom prst="down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11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sz="2400" dirty="0"/>
              <a:t> - </a:t>
            </a:r>
            <a:r>
              <a:rPr lang="fr-BE" sz="2400" dirty="0" err="1"/>
              <a:t>Decision-making</a:t>
            </a:r>
            <a:r>
              <a:rPr lang="fr-BE" sz="2400" dirty="0"/>
              <a:t> - </a:t>
            </a:r>
            <a:r>
              <a:rPr lang="fr-BE" sz="2400" dirty="0" smtClean="0"/>
              <a:t/>
            </a:r>
            <a:br>
              <a:rPr lang="fr-BE" sz="2400" dirty="0" smtClean="0"/>
            </a:br>
            <a:r>
              <a:rPr lang="fr-BE" sz="2400" dirty="0" err="1" smtClean="0"/>
              <a:t>Humanitarian</a:t>
            </a:r>
            <a:r>
              <a:rPr lang="fr-BE" sz="2400" dirty="0" smtClean="0"/>
              <a:t> </a:t>
            </a:r>
            <a:r>
              <a:rPr lang="fr-BE" sz="2400" dirty="0" err="1" smtClean="0"/>
              <a:t>Implementation</a:t>
            </a:r>
            <a:r>
              <a:rPr lang="fr-BE" sz="2400" dirty="0" smtClean="0"/>
              <a:t> Plans (</a:t>
            </a:r>
            <a:r>
              <a:rPr lang="fr-BE" sz="2400" dirty="0" err="1" smtClean="0"/>
              <a:t>HIPs</a:t>
            </a:r>
            <a:r>
              <a:rPr lang="fr-BE" sz="2400" dirty="0" smtClean="0"/>
              <a:t>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5290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/>
              <a:t>- </a:t>
            </a:r>
            <a:r>
              <a:rPr lang="fr-BE" sz="2000" dirty="0"/>
              <a:t>ECHO </a:t>
            </a:r>
            <a:r>
              <a:rPr lang="fr-BE" sz="2000" dirty="0" err="1"/>
              <a:t>priorities</a:t>
            </a:r>
            <a:r>
              <a:rPr lang="fr-BE" sz="2000" dirty="0"/>
              <a:t> </a:t>
            </a:r>
            <a:r>
              <a:rPr lang="fr-BE" sz="2000" dirty="0" err="1"/>
              <a:t>described</a:t>
            </a:r>
            <a:r>
              <a:rPr lang="fr-BE" sz="2000" dirty="0"/>
              <a:t> in </a:t>
            </a:r>
            <a:r>
              <a:rPr lang="fr-BE" sz="2000" dirty="0" err="1"/>
              <a:t>detail</a:t>
            </a:r>
            <a:r>
              <a:rPr lang="fr-BE" sz="2000" dirty="0"/>
              <a:t> </a:t>
            </a:r>
            <a:r>
              <a:rPr lang="fr-BE" sz="2000" dirty="0" smtClean="0"/>
              <a:t>in HIP, a communication </a:t>
            </a:r>
            <a:r>
              <a:rPr lang="fr-BE" sz="2000" dirty="0" err="1" smtClean="0"/>
              <a:t>tool</a:t>
            </a:r>
            <a:r>
              <a:rPr lang="fr-BE" sz="2000" dirty="0" smtClean="0"/>
              <a:t> </a:t>
            </a:r>
            <a:r>
              <a:rPr lang="fr-BE" sz="2000" dirty="0" err="1" smtClean="0"/>
              <a:t>with</a:t>
            </a:r>
            <a:r>
              <a:rPr lang="fr-BE" sz="2000" dirty="0" smtClean="0"/>
              <a:t> </a:t>
            </a:r>
            <a:r>
              <a:rPr lang="fr-BE" sz="2000" dirty="0" err="1" smtClean="0"/>
              <a:t>partners</a:t>
            </a:r>
            <a:r>
              <a:rPr lang="fr-BE" sz="20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b="0" dirty="0" smtClean="0"/>
              <a:t>HIP (</a:t>
            </a:r>
            <a:r>
              <a:rPr lang="fr-BE" b="0" dirty="0" err="1" smtClean="0"/>
              <a:t>context</a:t>
            </a:r>
            <a:r>
              <a:rPr lang="fr-BE" b="0" dirty="0" smtClean="0"/>
              <a:t>, </a:t>
            </a:r>
            <a:r>
              <a:rPr lang="fr-BE" b="0" dirty="0" err="1" smtClean="0"/>
              <a:t>needs</a:t>
            </a:r>
            <a:r>
              <a:rPr lang="fr-BE" b="0" dirty="0" smtClean="0"/>
              <a:t>, </a:t>
            </a:r>
            <a:r>
              <a:rPr lang="fr-BE" b="0" dirty="0" err="1" smtClean="0"/>
              <a:t>proposed</a:t>
            </a:r>
            <a:r>
              <a:rPr lang="fr-BE" b="0" dirty="0" smtClean="0"/>
              <a:t> </a:t>
            </a:r>
            <a:r>
              <a:rPr lang="fr-BE" b="0" dirty="0" err="1" smtClean="0"/>
              <a:t>response</a:t>
            </a:r>
            <a:r>
              <a:rPr lang="fr-BE" b="0" dirty="0" smtClean="0"/>
              <a:t>, LRRD/coordination/transition)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b="0" dirty="0" smtClean="0"/>
              <a:t>HIP-</a:t>
            </a:r>
            <a:r>
              <a:rPr lang="fr-BE" b="0" dirty="0" err="1" smtClean="0"/>
              <a:t>Technical</a:t>
            </a:r>
            <a:r>
              <a:rPr lang="fr-BE" b="0" dirty="0" smtClean="0"/>
              <a:t> </a:t>
            </a:r>
            <a:r>
              <a:rPr lang="fr-BE" b="0" dirty="0" err="1" smtClean="0"/>
              <a:t>Annex</a:t>
            </a:r>
            <a:r>
              <a:rPr lang="fr-BE" b="0" dirty="0" smtClean="0"/>
              <a:t> (</a:t>
            </a:r>
            <a:r>
              <a:rPr lang="fr-BE" b="0" dirty="0" err="1"/>
              <a:t>assessment</a:t>
            </a:r>
            <a:r>
              <a:rPr lang="fr-BE" b="0" dirty="0"/>
              <a:t> </a:t>
            </a:r>
            <a:r>
              <a:rPr lang="fr-BE" b="0" dirty="0" err="1" smtClean="0"/>
              <a:t>criteria</a:t>
            </a:r>
            <a:r>
              <a:rPr lang="fr-BE" b="0" dirty="0" smtClean="0"/>
              <a:t>, </a:t>
            </a:r>
            <a:r>
              <a:rPr lang="fr-BE" b="0" dirty="0" err="1" smtClean="0"/>
              <a:t>eligible</a:t>
            </a:r>
            <a:r>
              <a:rPr lang="fr-BE" b="0" dirty="0" smtClean="0"/>
              <a:t> </a:t>
            </a:r>
            <a:r>
              <a:rPr lang="fr-BE" b="0" dirty="0" err="1" smtClean="0"/>
              <a:t>partners</a:t>
            </a:r>
            <a:r>
              <a:rPr lang="fr-BE" b="0" dirty="0" smtClean="0"/>
              <a:t>, indicative date </a:t>
            </a:r>
            <a:r>
              <a:rPr lang="fr-BE" b="0" dirty="0" err="1" smtClean="0"/>
              <a:t>proposals</a:t>
            </a:r>
            <a:r>
              <a:rPr lang="fr-BE" b="0" dirty="0" smtClean="0"/>
              <a:t> &amp; action duration, </a:t>
            </a:r>
            <a:r>
              <a:rPr lang="fr-BE" b="0" dirty="0" err="1" smtClean="0"/>
              <a:t>eligibility</a:t>
            </a:r>
            <a:r>
              <a:rPr lang="fr-BE" b="0" dirty="0" smtClean="0"/>
              <a:t> date, </a:t>
            </a:r>
            <a:r>
              <a:rPr lang="fr-BE" b="0" dirty="0" err="1" smtClean="0"/>
              <a:t>policy</a:t>
            </a:r>
            <a:r>
              <a:rPr lang="fr-BE" b="0" dirty="0" smtClean="0"/>
              <a:t> and </a:t>
            </a:r>
            <a:r>
              <a:rPr lang="fr-BE" b="0" dirty="0" err="1" smtClean="0"/>
              <a:t>operational</a:t>
            </a:r>
            <a:r>
              <a:rPr lang="fr-BE" b="0" dirty="0" smtClean="0"/>
              <a:t> guidance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/>
              <a:t>- types: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0" dirty="0" smtClean="0"/>
              <a:t>regional HIPs (as of 2016 integrating </a:t>
            </a:r>
            <a:r>
              <a:rPr lang="en-GB" b="0" dirty="0"/>
              <a:t>disaster </a:t>
            </a:r>
            <a:r>
              <a:rPr lang="en-GB" b="0" dirty="0" smtClean="0"/>
              <a:t>preparedness)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0" dirty="0" smtClean="0"/>
              <a:t>thematic HIPs: children of peace, info &amp; comm., response capacity, policy, epidemics, small scale etc.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smtClean="0"/>
              <a:t>- Visa </a:t>
            </a:r>
            <a:r>
              <a:rPr lang="en-GB" sz="2000" dirty="0" smtClean="0"/>
              <a:t>Cabinet 48 H</a:t>
            </a:r>
          </a:p>
        </p:txBody>
      </p:sp>
    </p:spTree>
    <p:extLst>
      <p:ext uri="{BB962C8B-B14F-4D97-AF65-F5344CB8AC3E}">
        <p14:creationId xmlns:p14="http://schemas.microsoft.com/office/powerpoint/2010/main" val="176328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 - </a:t>
            </a:r>
            <a:r>
              <a:rPr lang="fr-BE" dirty="0" err="1" smtClean="0"/>
              <a:t>Decision-making</a:t>
            </a:r>
            <a:r>
              <a:rPr lang="fr-BE" dirty="0" smtClean="0"/>
              <a:t> -  </a:t>
            </a:r>
            <a:br>
              <a:rPr lang="fr-BE" dirty="0" smtClean="0"/>
            </a:br>
            <a:r>
              <a:rPr lang="fr-BE" dirty="0" err="1" smtClean="0"/>
              <a:t>Primary</a:t>
            </a:r>
            <a:r>
              <a:rPr lang="fr-BE" dirty="0" smtClean="0"/>
              <a:t> emergency </a:t>
            </a:r>
            <a:r>
              <a:rPr lang="fr-BE" dirty="0" err="1" smtClean="0"/>
              <a:t>decisions</a:t>
            </a:r>
            <a:r>
              <a:rPr lang="fr-BE" dirty="0"/>
              <a:t/>
            </a:r>
            <a:br>
              <a:rPr lang="fr-BE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</a:pPr>
            <a:r>
              <a:rPr lang="en-GB" sz="2000" dirty="0" smtClean="0"/>
              <a:t>Objective: cover </a:t>
            </a:r>
            <a:r>
              <a:rPr lang="en-GB" sz="2000" dirty="0"/>
              <a:t>the first immediate needs of the people concerned in the hours and days after the outbreak of a crisis</a:t>
            </a:r>
            <a:r>
              <a:rPr lang="en-GB" sz="2000" dirty="0" smtClean="0"/>
              <a:t>.</a:t>
            </a:r>
            <a:endParaRPr lang="en-GB" sz="2000" dirty="0"/>
          </a:p>
          <a:p>
            <a:pPr>
              <a:buClr>
                <a:schemeClr val="accent2"/>
              </a:buClr>
            </a:pPr>
            <a:r>
              <a:rPr lang="fr-BE" sz="2000" dirty="0"/>
              <a:t>3 </a:t>
            </a:r>
            <a:r>
              <a:rPr lang="fr-BE" sz="2000" dirty="0" err="1"/>
              <a:t>days</a:t>
            </a:r>
            <a:r>
              <a:rPr lang="fr-BE" sz="2000" dirty="0"/>
              <a:t> </a:t>
            </a:r>
            <a:r>
              <a:rPr lang="fr-BE" sz="2000" dirty="0" smtClean="0"/>
              <a:t>– </a:t>
            </a:r>
            <a:r>
              <a:rPr lang="fr-BE" sz="2000" dirty="0" err="1" smtClean="0"/>
              <a:t>approval</a:t>
            </a:r>
            <a:r>
              <a:rPr lang="fr-BE" sz="2000" dirty="0" smtClean="0"/>
              <a:t> by </a:t>
            </a:r>
            <a:r>
              <a:rPr lang="fr-BE" sz="2000" dirty="0" err="1" smtClean="0"/>
              <a:t>Director</a:t>
            </a:r>
            <a:r>
              <a:rPr lang="fr-BE" sz="2000" dirty="0" smtClean="0"/>
              <a:t>-General </a:t>
            </a:r>
            <a:endParaRPr lang="fr-BE" sz="2000" dirty="0"/>
          </a:p>
          <a:p>
            <a:pPr>
              <a:buClr>
                <a:schemeClr val="accent2"/>
              </a:buClr>
            </a:pPr>
            <a:r>
              <a:rPr lang="fr-BE" sz="2000" dirty="0"/>
              <a:t>3 </a:t>
            </a:r>
            <a:r>
              <a:rPr lang="fr-BE" sz="2000" dirty="0" err="1"/>
              <a:t>months</a:t>
            </a:r>
            <a:r>
              <a:rPr lang="fr-BE" sz="2000" dirty="0"/>
              <a:t> </a:t>
            </a:r>
            <a:r>
              <a:rPr lang="fr-BE" sz="2000" dirty="0" smtClean="0"/>
              <a:t>duration </a:t>
            </a:r>
            <a:endParaRPr lang="fr-BE" sz="2000" dirty="0"/>
          </a:p>
          <a:p>
            <a:pPr>
              <a:buClr>
                <a:schemeClr val="accent2"/>
              </a:buClr>
            </a:pPr>
            <a:r>
              <a:rPr lang="fr-BE" sz="2000" dirty="0"/>
              <a:t>3 </a:t>
            </a:r>
            <a:r>
              <a:rPr lang="fr-BE" sz="2000" dirty="0" smtClean="0"/>
              <a:t>MEUR </a:t>
            </a:r>
            <a:r>
              <a:rPr lang="fr-BE" sz="2000" dirty="0" err="1" smtClean="0"/>
              <a:t>funding</a:t>
            </a:r>
            <a:r>
              <a:rPr lang="fr-BE" sz="2000" dirty="0" smtClean="0"/>
              <a:t> </a:t>
            </a:r>
          </a:p>
          <a:p>
            <a:pPr>
              <a:buClr>
                <a:schemeClr val="accent2"/>
              </a:buClr>
            </a:pPr>
            <a:r>
              <a:rPr lang="fr-BE" sz="2000" dirty="0" smtClean="0"/>
              <a:t>No ISC, no HAC</a:t>
            </a:r>
          </a:p>
          <a:p>
            <a:pPr>
              <a:buClr>
                <a:schemeClr val="accent2"/>
              </a:buClr>
            </a:pPr>
            <a:r>
              <a:rPr lang="en-GB" sz="2000" dirty="0" smtClean="0"/>
              <a:t>Standard </a:t>
            </a:r>
            <a:r>
              <a:rPr lang="en-GB" sz="2000" dirty="0"/>
              <a:t>template + Supporting document not part of decision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8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Decision-making</a:t>
            </a:r>
            <a:r>
              <a:rPr lang="fr-BE" dirty="0"/>
              <a:t>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Emergency </a:t>
            </a:r>
            <a:r>
              <a:rPr lang="fr-BE" dirty="0" err="1" smtClean="0"/>
              <a:t>decisions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</a:pPr>
            <a:r>
              <a:rPr lang="en-GB" sz="2000" dirty="0" smtClean="0"/>
              <a:t>Objective: to </a:t>
            </a:r>
            <a:r>
              <a:rPr lang="en-GB" sz="2000" dirty="0"/>
              <a:t>cover both new crises and existing humanitarian crises where humanitarian aid is already under way, but where continuing uncertainty and instability (a 'crisis within a crisis') require an appropriate, rapid and flexible response.</a:t>
            </a:r>
          </a:p>
          <a:p>
            <a:pPr>
              <a:buClr>
                <a:schemeClr val="accent2"/>
              </a:buClr>
            </a:pPr>
            <a:r>
              <a:rPr lang="fr-BE" sz="2000" dirty="0" smtClean="0"/>
              <a:t>6 </a:t>
            </a:r>
            <a:r>
              <a:rPr lang="fr-BE" sz="2000" dirty="0" err="1"/>
              <a:t>months</a:t>
            </a:r>
            <a:r>
              <a:rPr lang="fr-BE" sz="2000" dirty="0"/>
              <a:t> – duration </a:t>
            </a:r>
          </a:p>
          <a:p>
            <a:pPr>
              <a:buClr>
                <a:schemeClr val="accent2"/>
              </a:buClr>
            </a:pPr>
            <a:r>
              <a:rPr lang="fr-BE" sz="2000" dirty="0"/>
              <a:t>10 </a:t>
            </a:r>
            <a:r>
              <a:rPr lang="fr-BE" sz="2000" dirty="0" smtClean="0"/>
              <a:t>MEUR (DG)/30MEUR (</a:t>
            </a:r>
            <a:r>
              <a:rPr lang="fr-BE" sz="2000" dirty="0" err="1" smtClean="0"/>
              <a:t>Commissioner</a:t>
            </a:r>
            <a:r>
              <a:rPr lang="fr-BE" sz="2000" dirty="0" smtClean="0"/>
              <a:t>), </a:t>
            </a:r>
            <a:r>
              <a:rPr lang="fr-BE" sz="2000" dirty="0" err="1" smtClean="0"/>
              <a:t>above</a:t>
            </a:r>
            <a:r>
              <a:rPr lang="fr-BE" sz="2000" dirty="0" smtClean="0"/>
              <a:t> </a:t>
            </a:r>
            <a:r>
              <a:rPr lang="fr-BE" sz="2000" dirty="0" err="1" smtClean="0"/>
              <a:t>written</a:t>
            </a:r>
            <a:r>
              <a:rPr lang="fr-BE" sz="2000" dirty="0" smtClean="0"/>
              <a:t> </a:t>
            </a:r>
            <a:r>
              <a:rPr lang="fr-BE" sz="2000" dirty="0" err="1" smtClean="0"/>
              <a:t>procedure</a:t>
            </a:r>
            <a:r>
              <a:rPr lang="fr-BE" sz="2000" dirty="0" smtClean="0"/>
              <a:t> </a:t>
            </a:r>
          </a:p>
          <a:p>
            <a:pPr>
              <a:buClr>
                <a:schemeClr val="accent2"/>
              </a:buClr>
            </a:pPr>
            <a:r>
              <a:rPr lang="fr-BE" sz="2000" dirty="0" smtClean="0"/>
              <a:t>ISC 2-3 </a:t>
            </a:r>
            <a:r>
              <a:rPr lang="fr-BE" sz="2000" dirty="0" err="1" smtClean="0"/>
              <a:t>days</a:t>
            </a:r>
            <a:r>
              <a:rPr lang="fr-BE" sz="2000" dirty="0" smtClean="0"/>
              <a:t>, HAC/EDF </a:t>
            </a:r>
            <a:r>
              <a:rPr lang="fr-BE" sz="2000" dirty="0" err="1" smtClean="0"/>
              <a:t>Committee</a:t>
            </a:r>
            <a:r>
              <a:rPr lang="fr-BE" sz="2000" dirty="0" smtClean="0"/>
              <a:t> </a:t>
            </a:r>
            <a:r>
              <a:rPr lang="fr-BE" sz="2000" dirty="0" err="1" smtClean="0"/>
              <a:t>above</a:t>
            </a:r>
            <a:r>
              <a:rPr lang="fr-BE" sz="2000" dirty="0" smtClean="0"/>
              <a:t> 10 MEUR </a:t>
            </a:r>
          </a:p>
          <a:p>
            <a:pPr>
              <a:buClr>
                <a:schemeClr val="accent2"/>
              </a:buClr>
            </a:pPr>
            <a:r>
              <a:rPr lang="en-GB" sz="2000" dirty="0" smtClean="0"/>
              <a:t>Standard </a:t>
            </a:r>
            <a:r>
              <a:rPr lang="en-GB" sz="2000" dirty="0"/>
              <a:t>template + Supporting document not part of </a:t>
            </a:r>
            <a:r>
              <a:rPr lang="en-GB" sz="2000" dirty="0" smtClean="0"/>
              <a:t>decision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75406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 - </a:t>
            </a:r>
            <a:r>
              <a:rPr lang="fr-BE" dirty="0" err="1"/>
              <a:t>Decision-making</a:t>
            </a:r>
            <a:r>
              <a:rPr lang="fr-BE" dirty="0"/>
              <a:t> - </a:t>
            </a:r>
            <a:r>
              <a:rPr lang="fr-BE" dirty="0" smtClean="0"/>
              <a:t> </a:t>
            </a:r>
            <a:br>
              <a:rPr lang="fr-BE" dirty="0" smtClean="0"/>
            </a:br>
            <a:r>
              <a:rPr lang="en-GB" dirty="0" smtClean="0"/>
              <a:t>Ad hoc decisions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- other situations, such as thematic decisions, EDF decisions</a:t>
            </a:r>
          </a:p>
          <a:p>
            <a:r>
              <a:rPr lang="en-GB" dirty="0" smtClean="0"/>
              <a:t>- 2MEUR (DG); 10MEUR(Commissioner) for maximum 18 months; above written procedure</a:t>
            </a:r>
          </a:p>
          <a:p>
            <a:r>
              <a:rPr lang="fr-BE" dirty="0"/>
              <a:t>- ISC 5 </a:t>
            </a:r>
            <a:r>
              <a:rPr lang="fr-BE" dirty="0" err="1" smtClean="0"/>
              <a:t>days</a:t>
            </a:r>
            <a:r>
              <a:rPr lang="fr-BE" dirty="0" smtClean="0"/>
              <a:t>; HAC </a:t>
            </a:r>
            <a:r>
              <a:rPr lang="fr-BE" dirty="0" err="1" smtClean="0"/>
              <a:t>above</a:t>
            </a:r>
            <a:r>
              <a:rPr lang="fr-BE" dirty="0" smtClean="0"/>
              <a:t> 2 MEUR, EDF </a:t>
            </a:r>
            <a:r>
              <a:rPr lang="fr-BE" dirty="0" err="1" smtClean="0"/>
              <a:t>Committee</a:t>
            </a:r>
            <a:r>
              <a:rPr lang="fr-BE" dirty="0" smtClean="0"/>
              <a:t> </a:t>
            </a:r>
            <a:r>
              <a:rPr lang="fr-BE" dirty="0" err="1" smtClean="0"/>
              <a:t>above</a:t>
            </a:r>
            <a:r>
              <a:rPr lang="fr-BE" dirty="0" smtClean="0"/>
              <a:t> 10 MEUR</a:t>
            </a:r>
            <a:endParaRPr lang="en-GB" dirty="0"/>
          </a:p>
          <a:p>
            <a:r>
              <a:rPr lang="fr-BE" dirty="0" smtClean="0"/>
              <a:t>- Standard </a:t>
            </a:r>
            <a:r>
              <a:rPr lang="fr-BE" dirty="0" err="1" smtClean="0"/>
              <a:t>template</a:t>
            </a:r>
            <a:r>
              <a:rPr lang="fr-BE" dirty="0" smtClean="0"/>
              <a:t> + </a:t>
            </a:r>
            <a:r>
              <a:rPr lang="fr-BE" dirty="0" err="1" smtClean="0"/>
              <a:t>Supporting</a:t>
            </a:r>
            <a:r>
              <a:rPr lang="fr-BE" dirty="0" smtClean="0"/>
              <a:t> </a:t>
            </a:r>
            <a:r>
              <a:rPr lang="fr-BE" dirty="0"/>
              <a:t>document not part of </a:t>
            </a:r>
            <a:r>
              <a:rPr lang="fr-BE" dirty="0" err="1" smtClean="0"/>
              <a:t>decision</a:t>
            </a:r>
            <a:endParaRPr lang="fr-B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11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 -Contracting - </a:t>
            </a:r>
            <a:br>
              <a:rPr lang="en-GB" dirty="0" smtClean="0"/>
            </a:br>
            <a:r>
              <a:rPr lang="en-GB" dirty="0" smtClean="0"/>
              <a:t>ECHO partnership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- Eligibility:</a:t>
            </a:r>
          </a:p>
          <a:p>
            <a:pPr lvl="1"/>
            <a:r>
              <a:rPr lang="en-GB" dirty="0" smtClean="0"/>
              <a:t>Framework Partnership Agreement with NGOs and IOs</a:t>
            </a:r>
          </a:p>
          <a:p>
            <a:pPr lvl="1"/>
            <a:r>
              <a:rPr lang="en-GB" dirty="0" smtClean="0"/>
              <a:t>FAFA UN</a:t>
            </a:r>
          </a:p>
          <a:p>
            <a:pPr lvl="1"/>
            <a:r>
              <a:rPr lang="en-GB" dirty="0" smtClean="0"/>
              <a:t>Recognized EUMS Specialized Agencies</a:t>
            </a:r>
          </a:p>
          <a:p>
            <a:r>
              <a:rPr lang="en-GB" dirty="0" smtClean="0"/>
              <a:t>- no call for proposals (Art. 190.1(1)RAP)</a:t>
            </a:r>
          </a:p>
          <a:p>
            <a:r>
              <a:rPr lang="en-GB" dirty="0" smtClean="0"/>
              <a:t>- retroactivity possible: submission proposal, start/eligibility date and signature of agreement (Art. 130.1FR)</a:t>
            </a:r>
          </a:p>
          <a:p>
            <a:r>
              <a:rPr lang="en-GB" dirty="0" smtClean="0"/>
              <a:t>- 100% funding possible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7254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570</TotalTime>
  <Words>645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</vt:lpstr>
      <vt:lpstr>  S9 - Flexibility in planning, formulation and in implementation   ECHO's perspective</vt:lpstr>
      <vt:lpstr> - Decision-making - </vt:lpstr>
      <vt:lpstr>- Decision-making -  World Wide Decision (WWD)  </vt:lpstr>
      <vt:lpstr>- Decision-making - WWD Process </vt:lpstr>
      <vt:lpstr> - Decision-making -  Humanitarian Implementation Plans (HIPs)</vt:lpstr>
      <vt:lpstr> - Decision-making -   Primary emergency decisions </vt:lpstr>
      <vt:lpstr>Decision-making  Emergency decisions</vt:lpstr>
      <vt:lpstr> - Decision-making -   Ad hoc decisions</vt:lpstr>
      <vt:lpstr> -Contracting -  ECHO partnership</vt:lpstr>
      <vt:lpstr> -Contracting -  Single Form/Fichop – electronic exchange system</vt:lpstr>
      <vt:lpstr>-Contracting -  Internal Benchmarks for contract management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OIC / ECHO Workshop   Financing humanitarian aid operations in the field</dc:title>
  <dc:creator>SIMON Anne (ECHO)</dc:creator>
  <cp:lastModifiedBy>DOBRI Reka (ECHO)</cp:lastModifiedBy>
  <cp:revision>60</cp:revision>
  <dcterms:created xsi:type="dcterms:W3CDTF">2015-04-20T10:06:06Z</dcterms:created>
  <dcterms:modified xsi:type="dcterms:W3CDTF">2015-07-07T14:14:19Z</dcterms:modified>
</cp:coreProperties>
</file>