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2"/>
  </p:notesMasterIdLst>
  <p:handoutMasterIdLst>
    <p:handoutMasterId r:id="rId23"/>
  </p:handoutMasterIdLst>
  <p:sldIdLst>
    <p:sldId id="483" r:id="rId2"/>
    <p:sldId id="536" r:id="rId3"/>
    <p:sldId id="542" r:id="rId4"/>
    <p:sldId id="528" r:id="rId5"/>
    <p:sldId id="550" r:id="rId6"/>
    <p:sldId id="552" r:id="rId7"/>
    <p:sldId id="551" r:id="rId8"/>
    <p:sldId id="534" r:id="rId9"/>
    <p:sldId id="529" r:id="rId10"/>
    <p:sldId id="535" r:id="rId11"/>
    <p:sldId id="530" r:id="rId12"/>
    <p:sldId id="532" r:id="rId13"/>
    <p:sldId id="533" r:id="rId14"/>
    <p:sldId id="539" r:id="rId15"/>
    <p:sldId id="540" r:id="rId16"/>
    <p:sldId id="553" r:id="rId17"/>
    <p:sldId id="548" r:id="rId18"/>
    <p:sldId id="554" r:id="rId19"/>
    <p:sldId id="549" r:id="rId20"/>
    <p:sldId id="538" r:id="rId21"/>
  </p:sldIdLst>
  <p:sldSz cx="9144000" cy="6858000" type="screen4x3"/>
  <p:notesSz cx="7315200" cy="96012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2684" autoAdjust="0"/>
    <p:restoredTop sz="76199" autoAdjust="0"/>
  </p:normalViewPr>
  <p:slideViewPr>
    <p:cSldViewPr>
      <p:cViewPr varScale="1">
        <p:scale>
          <a:sx n="92" d="100"/>
          <a:sy n="92" d="100"/>
        </p:scale>
        <p:origin x="1488" y="90"/>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1884"/>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 Id="rId27"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70238" cy="47942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4143375" y="0"/>
            <a:ext cx="3170238" cy="479425"/>
          </a:xfrm>
          <a:prstGeom prst="rect">
            <a:avLst/>
          </a:prstGeom>
        </p:spPr>
        <p:txBody>
          <a:bodyPr vert="horz" lIns="91440" tIns="45720" rIns="91440" bIns="45720" rtlCol="0"/>
          <a:lstStyle>
            <a:lvl1pPr algn="r">
              <a:defRPr sz="1200"/>
            </a:lvl1pPr>
          </a:lstStyle>
          <a:p>
            <a:fld id="{CBD4ADC9-9AA7-49C1-A1EA-6611D6D9613D}" type="datetimeFigureOut">
              <a:rPr lang="en-US" smtClean="0"/>
              <a:t>7/8/2015</a:t>
            </a:fld>
            <a:endParaRPr lang="en-US"/>
          </a:p>
        </p:txBody>
      </p:sp>
      <p:sp>
        <p:nvSpPr>
          <p:cNvPr id="4" name="Footer Placeholder 3"/>
          <p:cNvSpPr>
            <a:spLocks noGrp="1"/>
          </p:cNvSpPr>
          <p:nvPr>
            <p:ph type="ftr" sz="quarter" idx="2"/>
          </p:nvPr>
        </p:nvSpPr>
        <p:spPr>
          <a:xfrm>
            <a:off x="0" y="9120188"/>
            <a:ext cx="3170238" cy="479425"/>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4143375" y="9120188"/>
            <a:ext cx="3170238" cy="479425"/>
          </a:xfrm>
          <a:prstGeom prst="rect">
            <a:avLst/>
          </a:prstGeom>
        </p:spPr>
        <p:txBody>
          <a:bodyPr vert="horz" lIns="91440" tIns="45720" rIns="91440" bIns="45720" rtlCol="0" anchor="b"/>
          <a:lstStyle>
            <a:lvl1pPr algn="r">
              <a:defRPr sz="1200"/>
            </a:lvl1pPr>
          </a:lstStyle>
          <a:p>
            <a:fld id="{7DED3E17-517F-4D49-AA65-BFCDCB9AB56F}" type="slidenum">
              <a:rPr lang="en-US" smtClean="0"/>
              <a:t>‹#›</a:t>
            </a:fld>
            <a:endParaRPr lang="en-US"/>
          </a:p>
        </p:txBody>
      </p:sp>
    </p:spTree>
    <p:extLst>
      <p:ext uri="{BB962C8B-B14F-4D97-AF65-F5344CB8AC3E}">
        <p14:creationId xmlns:p14="http://schemas.microsoft.com/office/powerpoint/2010/main" val="47530768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0060"/>
          </a:xfrm>
          <a:prstGeom prst="rect">
            <a:avLst/>
          </a:prstGeom>
        </p:spPr>
        <p:txBody>
          <a:bodyPr vert="horz" lIns="96661" tIns="48331" rIns="96661" bIns="48331" rtlCol="0"/>
          <a:lstStyle>
            <a:lvl1pPr algn="l">
              <a:defRPr sz="1300"/>
            </a:lvl1pPr>
          </a:lstStyle>
          <a:p>
            <a:endParaRPr lang="en-US"/>
          </a:p>
        </p:txBody>
      </p:sp>
      <p:sp>
        <p:nvSpPr>
          <p:cNvPr id="3" name="Date Placeholder 2"/>
          <p:cNvSpPr>
            <a:spLocks noGrp="1"/>
          </p:cNvSpPr>
          <p:nvPr>
            <p:ph type="dt" idx="1"/>
          </p:nvPr>
        </p:nvSpPr>
        <p:spPr>
          <a:xfrm>
            <a:off x="4143587" y="0"/>
            <a:ext cx="3169920" cy="480060"/>
          </a:xfrm>
          <a:prstGeom prst="rect">
            <a:avLst/>
          </a:prstGeom>
        </p:spPr>
        <p:txBody>
          <a:bodyPr vert="horz" lIns="96661" tIns="48331" rIns="96661" bIns="48331" rtlCol="0"/>
          <a:lstStyle>
            <a:lvl1pPr algn="r">
              <a:defRPr sz="1300"/>
            </a:lvl1pPr>
          </a:lstStyle>
          <a:p>
            <a:fld id="{7171E5E3-BA10-416F-BCFC-0231D7573E22}" type="datetimeFigureOut">
              <a:rPr lang="en-US" smtClean="0"/>
              <a:t>7/8/2015</a:t>
            </a:fld>
            <a:endParaRPr lang="en-US"/>
          </a:p>
        </p:txBody>
      </p:sp>
      <p:sp>
        <p:nvSpPr>
          <p:cNvPr id="4" name="Slide Image Placeholder 3"/>
          <p:cNvSpPr>
            <a:spLocks noGrp="1" noRot="1" noChangeAspect="1"/>
          </p:cNvSpPr>
          <p:nvPr>
            <p:ph type="sldImg" idx="2"/>
          </p:nvPr>
        </p:nvSpPr>
        <p:spPr>
          <a:xfrm>
            <a:off x="1257300" y="720725"/>
            <a:ext cx="4800600" cy="3600450"/>
          </a:xfrm>
          <a:prstGeom prst="rect">
            <a:avLst/>
          </a:prstGeom>
          <a:noFill/>
          <a:ln w="12700">
            <a:solidFill>
              <a:prstClr val="black"/>
            </a:solidFill>
          </a:ln>
        </p:spPr>
        <p:txBody>
          <a:bodyPr vert="horz" lIns="96661" tIns="48331" rIns="96661" bIns="48331" rtlCol="0" anchor="ctr"/>
          <a:lstStyle/>
          <a:p>
            <a:endParaRPr lang="en-US"/>
          </a:p>
        </p:txBody>
      </p:sp>
      <p:sp>
        <p:nvSpPr>
          <p:cNvPr id="5" name="Notes Placeholder 4"/>
          <p:cNvSpPr>
            <a:spLocks noGrp="1"/>
          </p:cNvSpPr>
          <p:nvPr>
            <p:ph type="body" sz="quarter" idx="3"/>
          </p:nvPr>
        </p:nvSpPr>
        <p:spPr>
          <a:xfrm>
            <a:off x="731520" y="4560570"/>
            <a:ext cx="5852160" cy="4320540"/>
          </a:xfrm>
          <a:prstGeom prst="rect">
            <a:avLst/>
          </a:prstGeom>
        </p:spPr>
        <p:txBody>
          <a:bodyPr vert="horz" lIns="96661" tIns="48331" rIns="96661" bIns="48331"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9119474"/>
            <a:ext cx="3169920" cy="480060"/>
          </a:xfrm>
          <a:prstGeom prst="rect">
            <a:avLst/>
          </a:prstGeom>
        </p:spPr>
        <p:txBody>
          <a:bodyPr vert="horz" lIns="96661" tIns="48331" rIns="96661" bIns="48331" rtlCol="0" anchor="b"/>
          <a:lstStyle>
            <a:lvl1pPr algn="l">
              <a:defRPr sz="1300"/>
            </a:lvl1pPr>
          </a:lstStyle>
          <a:p>
            <a:endParaRPr lang="en-US"/>
          </a:p>
        </p:txBody>
      </p:sp>
      <p:sp>
        <p:nvSpPr>
          <p:cNvPr id="7" name="Slide Number Placeholder 6"/>
          <p:cNvSpPr>
            <a:spLocks noGrp="1"/>
          </p:cNvSpPr>
          <p:nvPr>
            <p:ph type="sldNum" sz="quarter" idx="5"/>
          </p:nvPr>
        </p:nvSpPr>
        <p:spPr>
          <a:xfrm>
            <a:off x="4143587" y="9119474"/>
            <a:ext cx="3169920" cy="480060"/>
          </a:xfrm>
          <a:prstGeom prst="rect">
            <a:avLst/>
          </a:prstGeom>
        </p:spPr>
        <p:txBody>
          <a:bodyPr vert="horz" lIns="96661" tIns="48331" rIns="96661" bIns="48331" rtlCol="0" anchor="b"/>
          <a:lstStyle>
            <a:lvl1pPr algn="r">
              <a:defRPr sz="1300"/>
            </a:lvl1pPr>
          </a:lstStyle>
          <a:p>
            <a:fld id="{4D185486-7F8E-4284-9CA2-0A7D2CB18567}" type="slidenum">
              <a:rPr lang="en-US" smtClean="0"/>
              <a:t>‹#›</a:t>
            </a:fld>
            <a:endParaRPr lang="en-US"/>
          </a:p>
        </p:txBody>
      </p:sp>
    </p:spTree>
    <p:extLst>
      <p:ext uri="{BB962C8B-B14F-4D97-AF65-F5344CB8AC3E}">
        <p14:creationId xmlns:p14="http://schemas.microsoft.com/office/powerpoint/2010/main" val="209966125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3" Type="http://schemas.openxmlformats.org/officeDocument/2006/relationships/hyperlink" Target="http://www.eyeonearthsummit.org/sites/default/files/content/pdf/EoE_Summit_Declaration_EN.pdf" TargetMode="External"/><Relationship Id="rId2" Type="http://schemas.openxmlformats.org/officeDocument/2006/relationships/slide" Target="../slides/slide14.xml"/><Relationship Id="rId1" Type="http://schemas.openxmlformats.org/officeDocument/2006/relationships/notesMaster" Target="../notesMasters/notesMaster1.xml"/><Relationship Id="rId4" Type="http://schemas.openxmlformats.org/officeDocument/2006/relationships/hyperlink" Target="http://www.eyeonearth.org/en-us/Pages/Eye-on-Earth-Network-DUBLIN-STATEMENT.aspx" TargetMode="Externa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4D185486-7F8E-4284-9CA2-0A7D2CB18567}" type="slidenum">
              <a:rPr lang="en-US" smtClean="0"/>
              <a:t>2</a:t>
            </a:fld>
            <a:endParaRPr lang="en-US"/>
          </a:p>
        </p:txBody>
      </p:sp>
    </p:spTree>
    <p:extLst>
      <p:ext uri="{BB962C8B-B14F-4D97-AF65-F5344CB8AC3E}">
        <p14:creationId xmlns:p14="http://schemas.microsoft.com/office/powerpoint/2010/main" val="363292219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4D185486-7F8E-4284-9CA2-0A7D2CB18567}" type="slidenum">
              <a:rPr lang="en-US" smtClean="0"/>
              <a:t>11</a:t>
            </a:fld>
            <a:endParaRPr lang="en-US"/>
          </a:p>
        </p:txBody>
      </p:sp>
    </p:spTree>
    <p:extLst>
      <p:ext uri="{BB962C8B-B14F-4D97-AF65-F5344CB8AC3E}">
        <p14:creationId xmlns:p14="http://schemas.microsoft.com/office/powerpoint/2010/main" val="363292219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4D185486-7F8E-4284-9CA2-0A7D2CB18567}" type="slidenum">
              <a:rPr lang="en-US" smtClean="0"/>
              <a:t>12</a:t>
            </a:fld>
            <a:endParaRPr lang="en-US"/>
          </a:p>
        </p:txBody>
      </p:sp>
    </p:spTree>
    <p:extLst>
      <p:ext uri="{BB962C8B-B14F-4D97-AF65-F5344CB8AC3E}">
        <p14:creationId xmlns:p14="http://schemas.microsoft.com/office/powerpoint/2010/main" val="363292219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4D185486-7F8E-4284-9CA2-0A7D2CB18567}" type="slidenum">
              <a:rPr lang="en-US" smtClean="0"/>
              <a:t>13</a:t>
            </a:fld>
            <a:endParaRPr lang="en-US"/>
          </a:p>
        </p:txBody>
      </p:sp>
    </p:spTree>
    <p:extLst>
      <p:ext uri="{BB962C8B-B14F-4D97-AF65-F5344CB8AC3E}">
        <p14:creationId xmlns:p14="http://schemas.microsoft.com/office/powerpoint/2010/main" val="363292219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dirty="0" smtClean="0">
                <a:solidFill>
                  <a:srgbClr val="595857"/>
                </a:solidFill>
                <a:latin typeface="Gotham HTF Book" pitchFamily="50" charset="0"/>
              </a:rPr>
              <a:t>A critical objective of the Eye on Earth Summit was to ensure that compelling, specific, achievable outcomes translate the Principles of the Summit to tangible commitments and actions</a:t>
            </a:r>
          </a:p>
          <a:p>
            <a:endParaRPr lang="en-US" sz="1200" dirty="0" smtClean="0">
              <a:solidFill>
                <a:srgbClr val="595857"/>
              </a:solidFill>
              <a:latin typeface="Gotham HTF Book" pitchFamily="50" charset="0"/>
            </a:endParaRPr>
          </a:p>
          <a:p>
            <a:r>
              <a:rPr lang="en-GB" sz="1200" kern="1200" dirty="0" smtClean="0">
                <a:solidFill>
                  <a:schemeClr val="tx1"/>
                </a:solidFill>
                <a:effectLst/>
                <a:latin typeface="+mn-lt"/>
                <a:ea typeface="+mn-ea"/>
                <a:cs typeface="+mn-cs"/>
              </a:rPr>
              <a:t>The declaration from the Abu Dhabi Eye on Earth Summit (Dec 2011) and the Eye on Earth Network Dublin Statement (March 2013), combined with Para 274 of the Rio+20 (June 2012) outcome document, </a:t>
            </a:r>
            <a:r>
              <a:rPr lang="en-GB" sz="1200" i="1" kern="1200" dirty="0" smtClean="0">
                <a:solidFill>
                  <a:schemeClr val="tx1"/>
                </a:solidFill>
                <a:effectLst/>
                <a:latin typeface="+mn-lt"/>
                <a:ea typeface="+mn-ea"/>
                <a:cs typeface="+mn-cs"/>
              </a:rPr>
              <a:t>The Future We Want</a:t>
            </a:r>
            <a:r>
              <a:rPr lang="en-GB" sz="1200" kern="1200" dirty="0" smtClean="0">
                <a:solidFill>
                  <a:schemeClr val="tx1"/>
                </a:solidFill>
                <a:effectLst/>
                <a:latin typeface="+mn-lt"/>
                <a:ea typeface="+mn-ea"/>
                <a:cs typeface="+mn-cs"/>
              </a:rPr>
              <a:t>, provide a strong basis and opportunity to work together and pool resources to provide decision-making support for sustainable development. </a:t>
            </a:r>
            <a:r>
              <a:rPr lang="en-US" sz="1200" kern="1200" dirty="0" smtClean="0">
                <a:solidFill>
                  <a:schemeClr val="tx1"/>
                </a:solidFill>
                <a:effectLst/>
                <a:latin typeface="+mn-lt"/>
                <a:ea typeface="+mn-ea"/>
                <a:cs typeface="+mn-cs"/>
              </a:rPr>
              <a:t>Eye on Earth Summit Declaration:  </a:t>
            </a:r>
            <a:r>
              <a:rPr lang="en-US" sz="1200" u="sng" kern="1200" dirty="0" smtClean="0">
                <a:solidFill>
                  <a:schemeClr val="tx1"/>
                </a:solidFill>
                <a:effectLst/>
                <a:latin typeface="+mn-lt"/>
                <a:ea typeface="+mn-ea"/>
                <a:cs typeface="+mn-cs"/>
                <a:hlinkClick r:id="rId3"/>
              </a:rPr>
              <a:t>www.eyeonearthsummit.org/sites/default/files/content/pdf/EoE_Summit_Declaration_EN.pdf</a:t>
            </a:r>
            <a:endParaRPr lang="en-GB" sz="1200" kern="1200" dirty="0" smtClean="0">
              <a:solidFill>
                <a:schemeClr val="tx1"/>
              </a:solidFill>
              <a:effectLst/>
              <a:latin typeface="+mn-lt"/>
              <a:ea typeface="+mn-ea"/>
              <a:cs typeface="+mn-cs"/>
            </a:endParaRPr>
          </a:p>
          <a:p>
            <a:r>
              <a:rPr lang="en-GB" sz="1200" kern="1200" dirty="0" smtClean="0">
                <a:solidFill>
                  <a:schemeClr val="tx1"/>
                </a:solidFill>
                <a:effectLst/>
                <a:latin typeface="+mn-lt"/>
                <a:ea typeface="+mn-ea"/>
                <a:cs typeface="+mn-cs"/>
              </a:rPr>
              <a:t>Eye on Earth Dublin Statement </a:t>
            </a:r>
            <a:r>
              <a:rPr lang="en-GB" sz="1200" u="sng" kern="1200" dirty="0" smtClean="0">
                <a:solidFill>
                  <a:schemeClr val="tx1"/>
                </a:solidFill>
                <a:effectLst/>
                <a:latin typeface="+mn-lt"/>
                <a:ea typeface="+mn-ea"/>
                <a:cs typeface="+mn-cs"/>
                <a:hlinkClick r:id="rId4"/>
              </a:rPr>
              <a:t>http://www.eyeonearth.org/en-us/Pages/Eye-on-Earth-Network-DUBLIN-STATEMENT.aspx</a:t>
            </a:r>
            <a:r>
              <a:rPr lang="en-GB" sz="1200" kern="1200" dirty="0" smtClean="0">
                <a:solidFill>
                  <a:schemeClr val="tx1"/>
                </a:solidFill>
                <a:effectLst/>
                <a:latin typeface="+mn-lt"/>
                <a:ea typeface="+mn-ea"/>
                <a:cs typeface="+mn-cs"/>
              </a:rPr>
              <a:t> </a:t>
            </a:r>
          </a:p>
          <a:p>
            <a:r>
              <a:rPr lang="en-US" sz="1200" b="1" kern="1200" dirty="0" smtClean="0">
                <a:solidFill>
                  <a:schemeClr val="tx1"/>
                </a:solidFill>
                <a:effectLst/>
                <a:latin typeface="+mn-lt"/>
                <a:ea typeface="+mn-ea"/>
                <a:cs typeface="+mn-cs"/>
              </a:rPr>
              <a:t>Para 274</a:t>
            </a:r>
            <a:r>
              <a:rPr lang="en-US" sz="1200" kern="1200" dirty="0" smtClean="0">
                <a:solidFill>
                  <a:schemeClr val="tx1"/>
                </a:solidFill>
                <a:effectLst/>
                <a:latin typeface="+mn-lt"/>
                <a:ea typeface="+mn-ea"/>
                <a:cs typeface="+mn-cs"/>
              </a:rPr>
              <a:t>. We recognize the importance of space-technology-based data, in situ monitoring, and reliable geospatial information for sustainable development policy-making, programming and project operations. In this context, we note the relevance of global mapping and recognize the efforts in developing global environmental observing systems, including by the Eye on Earth network and through the Global Earth Observation System of Systems. We recognize the need to support developing countries in their efforts to collect environmental data.</a:t>
            </a:r>
            <a:endParaRPr lang="en-GB"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 </a:t>
            </a:r>
            <a:endParaRPr lang="en-GB" sz="1200" kern="1200" dirty="0" smtClean="0">
              <a:solidFill>
                <a:schemeClr val="tx1"/>
              </a:solidFill>
              <a:effectLst/>
              <a:latin typeface="+mn-lt"/>
              <a:ea typeface="+mn-ea"/>
              <a:cs typeface="+mn-cs"/>
            </a:endParaRPr>
          </a:p>
          <a:p>
            <a:endParaRPr lang="en-GB" dirty="0"/>
          </a:p>
        </p:txBody>
      </p:sp>
      <p:sp>
        <p:nvSpPr>
          <p:cNvPr id="4" name="Slide Number Placeholder 3"/>
          <p:cNvSpPr>
            <a:spLocks noGrp="1"/>
          </p:cNvSpPr>
          <p:nvPr>
            <p:ph type="sldNum" sz="quarter" idx="10"/>
          </p:nvPr>
        </p:nvSpPr>
        <p:spPr/>
        <p:txBody>
          <a:bodyPr/>
          <a:lstStyle/>
          <a:p>
            <a:fld id="{4D185486-7F8E-4284-9CA2-0A7D2CB18567}" type="slidenum">
              <a:rPr lang="en-US" smtClean="0"/>
              <a:t>14</a:t>
            </a:fld>
            <a:endParaRPr lang="en-US"/>
          </a:p>
        </p:txBody>
      </p:sp>
    </p:spTree>
    <p:extLst>
      <p:ext uri="{BB962C8B-B14F-4D97-AF65-F5344CB8AC3E}">
        <p14:creationId xmlns:p14="http://schemas.microsoft.com/office/powerpoint/2010/main" val="363292219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4D185486-7F8E-4284-9CA2-0A7D2CB18567}" type="slidenum">
              <a:rPr lang="en-US" smtClean="0"/>
              <a:t>15</a:t>
            </a:fld>
            <a:endParaRPr lang="en-US"/>
          </a:p>
        </p:txBody>
      </p:sp>
    </p:spTree>
    <p:extLst>
      <p:ext uri="{BB962C8B-B14F-4D97-AF65-F5344CB8AC3E}">
        <p14:creationId xmlns:p14="http://schemas.microsoft.com/office/powerpoint/2010/main" val="363292219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4D185486-7F8E-4284-9CA2-0A7D2CB18567}" type="slidenum">
              <a:rPr lang="en-US" smtClean="0"/>
              <a:t>16</a:t>
            </a:fld>
            <a:endParaRPr lang="en-US"/>
          </a:p>
        </p:txBody>
      </p:sp>
    </p:spTree>
    <p:extLst>
      <p:ext uri="{BB962C8B-B14F-4D97-AF65-F5344CB8AC3E}">
        <p14:creationId xmlns:p14="http://schemas.microsoft.com/office/powerpoint/2010/main" val="363292219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4D185486-7F8E-4284-9CA2-0A7D2CB18567}" type="slidenum">
              <a:rPr lang="en-US" smtClean="0"/>
              <a:t>17</a:t>
            </a:fld>
            <a:endParaRPr lang="en-US"/>
          </a:p>
        </p:txBody>
      </p:sp>
    </p:spTree>
    <p:extLst>
      <p:ext uri="{BB962C8B-B14F-4D97-AF65-F5344CB8AC3E}">
        <p14:creationId xmlns:p14="http://schemas.microsoft.com/office/powerpoint/2010/main" val="363292219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4D185486-7F8E-4284-9CA2-0A7D2CB18567}" type="slidenum">
              <a:rPr lang="en-US" smtClean="0"/>
              <a:t>18</a:t>
            </a:fld>
            <a:endParaRPr lang="en-US"/>
          </a:p>
        </p:txBody>
      </p:sp>
    </p:spTree>
    <p:extLst>
      <p:ext uri="{BB962C8B-B14F-4D97-AF65-F5344CB8AC3E}">
        <p14:creationId xmlns:p14="http://schemas.microsoft.com/office/powerpoint/2010/main" val="363292219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4D185486-7F8E-4284-9CA2-0A7D2CB18567}" type="slidenum">
              <a:rPr lang="en-US" smtClean="0"/>
              <a:pPr/>
              <a:t>19</a:t>
            </a:fld>
            <a:endParaRPr lang="en-US"/>
          </a:p>
        </p:txBody>
      </p:sp>
    </p:spTree>
    <p:extLst>
      <p:ext uri="{BB962C8B-B14F-4D97-AF65-F5344CB8AC3E}">
        <p14:creationId xmlns:p14="http://schemas.microsoft.com/office/powerpoint/2010/main" val="3632922190"/>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4D185486-7F8E-4284-9CA2-0A7D2CB18567}" type="slidenum">
              <a:rPr lang="en-US" smtClean="0"/>
              <a:t>20</a:t>
            </a:fld>
            <a:endParaRPr lang="en-US"/>
          </a:p>
        </p:txBody>
      </p:sp>
    </p:spTree>
    <p:extLst>
      <p:ext uri="{BB962C8B-B14F-4D97-AF65-F5344CB8AC3E}">
        <p14:creationId xmlns:p14="http://schemas.microsoft.com/office/powerpoint/2010/main" val="363292219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200" dirty="0" smtClean="0">
                <a:solidFill>
                  <a:schemeClr val="accent1">
                    <a:lumMod val="75000"/>
                  </a:schemeClr>
                </a:solidFill>
              </a:rPr>
              <a:t>These are issues that can only be resolved by a concerted effort of all those involved, from information specialists to policymakers. </a:t>
            </a:r>
            <a:endParaRPr lang="en-US" sz="1200" dirty="0" smtClean="0">
              <a:solidFill>
                <a:schemeClr val="accent1">
                  <a:lumMod val="75000"/>
                </a:schemeClr>
              </a:solidFill>
            </a:endParaRPr>
          </a:p>
          <a:p>
            <a:endParaRPr lang="en-GB" dirty="0"/>
          </a:p>
        </p:txBody>
      </p:sp>
      <p:sp>
        <p:nvSpPr>
          <p:cNvPr id="4" name="Slide Number Placeholder 3"/>
          <p:cNvSpPr>
            <a:spLocks noGrp="1"/>
          </p:cNvSpPr>
          <p:nvPr>
            <p:ph type="sldNum" sz="quarter" idx="10"/>
          </p:nvPr>
        </p:nvSpPr>
        <p:spPr/>
        <p:txBody>
          <a:bodyPr/>
          <a:lstStyle/>
          <a:p>
            <a:fld id="{4D185486-7F8E-4284-9CA2-0A7D2CB18567}" type="slidenum">
              <a:rPr lang="en-US" smtClean="0"/>
              <a:t>3</a:t>
            </a:fld>
            <a:endParaRPr lang="en-US"/>
          </a:p>
        </p:txBody>
      </p:sp>
    </p:spTree>
    <p:extLst>
      <p:ext uri="{BB962C8B-B14F-4D97-AF65-F5344CB8AC3E}">
        <p14:creationId xmlns:p14="http://schemas.microsoft.com/office/powerpoint/2010/main" val="363292219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4D185486-7F8E-4284-9CA2-0A7D2CB18567}" type="slidenum">
              <a:rPr lang="en-US" smtClean="0"/>
              <a:t>4</a:t>
            </a:fld>
            <a:endParaRPr lang="en-US"/>
          </a:p>
        </p:txBody>
      </p:sp>
    </p:spTree>
    <p:extLst>
      <p:ext uri="{BB962C8B-B14F-4D97-AF65-F5344CB8AC3E}">
        <p14:creationId xmlns:p14="http://schemas.microsoft.com/office/powerpoint/2010/main" val="363292219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4D185486-7F8E-4284-9CA2-0A7D2CB18567}" type="slidenum">
              <a:rPr lang="en-US" smtClean="0"/>
              <a:t>5</a:t>
            </a:fld>
            <a:endParaRPr lang="en-US"/>
          </a:p>
        </p:txBody>
      </p:sp>
    </p:spTree>
    <p:extLst>
      <p:ext uri="{BB962C8B-B14F-4D97-AF65-F5344CB8AC3E}">
        <p14:creationId xmlns:p14="http://schemas.microsoft.com/office/powerpoint/2010/main" val="363292219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4D185486-7F8E-4284-9CA2-0A7D2CB18567}" type="slidenum">
              <a:rPr lang="en-US" smtClean="0"/>
              <a:t>6</a:t>
            </a:fld>
            <a:endParaRPr lang="en-US"/>
          </a:p>
        </p:txBody>
      </p:sp>
    </p:spTree>
    <p:extLst>
      <p:ext uri="{BB962C8B-B14F-4D97-AF65-F5344CB8AC3E}">
        <p14:creationId xmlns:p14="http://schemas.microsoft.com/office/powerpoint/2010/main" val="363292219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4D185486-7F8E-4284-9CA2-0A7D2CB18567}" type="slidenum">
              <a:rPr lang="en-US" smtClean="0"/>
              <a:t>7</a:t>
            </a:fld>
            <a:endParaRPr lang="en-US"/>
          </a:p>
        </p:txBody>
      </p:sp>
    </p:spTree>
    <p:extLst>
      <p:ext uri="{BB962C8B-B14F-4D97-AF65-F5344CB8AC3E}">
        <p14:creationId xmlns:p14="http://schemas.microsoft.com/office/powerpoint/2010/main" val="363292219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4D185486-7F8E-4284-9CA2-0A7D2CB18567}" type="slidenum">
              <a:rPr lang="en-US" smtClean="0"/>
              <a:t>8</a:t>
            </a:fld>
            <a:endParaRPr lang="en-US"/>
          </a:p>
        </p:txBody>
      </p:sp>
    </p:spTree>
    <p:extLst>
      <p:ext uri="{BB962C8B-B14F-4D97-AF65-F5344CB8AC3E}">
        <p14:creationId xmlns:p14="http://schemas.microsoft.com/office/powerpoint/2010/main" val="363292219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4D185486-7F8E-4284-9CA2-0A7D2CB18567}" type="slidenum">
              <a:rPr lang="en-US" smtClean="0"/>
              <a:t>9</a:t>
            </a:fld>
            <a:endParaRPr lang="en-US"/>
          </a:p>
        </p:txBody>
      </p:sp>
    </p:spTree>
    <p:extLst>
      <p:ext uri="{BB962C8B-B14F-4D97-AF65-F5344CB8AC3E}">
        <p14:creationId xmlns:p14="http://schemas.microsoft.com/office/powerpoint/2010/main" val="363292219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3 foundational </a:t>
            </a:r>
          </a:p>
          <a:p>
            <a:r>
              <a:rPr lang="en-US" dirty="0" smtClean="0"/>
              <a:t>5 thematic</a:t>
            </a:r>
            <a:endParaRPr lang="en-GB" dirty="0"/>
          </a:p>
        </p:txBody>
      </p:sp>
      <p:sp>
        <p:nvSpPr>
          <p:cNvPr id="4" name="Slide Number Placeholder 3"/>
          <p:cNvSpPr>
            <a:spLocks noGrp="1"/>
          </p:cNvSpPr>
          <p:nvPr>
            <p:ph type="sldNum" sz="quarter" idx="10"/>
          </p:nvPr>
        </p:nvSpPr>
        <p:spPr/>
        <p:txBody>
          <a:bodyPr/>
          <a:lstStyle/>
          <a:p>
            <a:fld id="{4D185486-7F8E-4284-9CA2-0A7D2CB18567}" type="slidenum">
              <a:rPr lang="en-US" smtClean="0"/>
              <a:pPr/>
              <a:t>10</a:t>
            </a:fld>
            <a:endParaRPr lang="en-US"/>
          </a:p>
        </p:txBody>
      </p:sp>
    </p:spTree>
    <p:extLst>
      <p:ext uri="{BB962C8B-B14F-4D97-AF65-F5344CB8AC3E}">
        <p14:creationId xmlns:p14="http://schemas.microsoft.com/office/powerpoint/2010/main" val="234011426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lvl1pPr>
              <a:defRPr>
                <a:solidFill>
                  <a:schemeClr val="accent1">
                    <a:lumMod val="50000"/>
                  </a:schemeClr>
                </a:solidFill>
              </a:defRPr>
            </a:lvl1pPr>
          </a:lstStyle>
          <a:p>
            <a:r>
              <a:rPr lang="en-US" dirty="0" smtClean="0"/>
              <a:t>Click to edit Master title style</a:t>
            </a:r>
            <a:endParaRPr lang="en-US"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lang="en-US" dirty="0"/>
          </a:p>
        </p:txBody>
      </p:sp>
      <p:sp>
        <p:nvSpPr>
          <p:cNvPr id="4" name="Date Placeholder 3"/>
          <p:cNvSpPr>
            <a:spLocks noGrp="1"/>
          </p:cNvSpPr>
          <p:nvPr>
            <p:ph type="dt" sz="half" idx="10"/>
          </p:nvPr>
        </p:nvSpPr>
        <p:spPr/>
        <p:txBody>
          <a:bodyPr/>
          <a:lstStyle/>
          <a:p>
            <a:fld id="{8487314C-1BEF-4ADF-8423-B2451D299BEF}" type="datetime1">
              <a:rPr lang="en-US" smtClean="0"/>
              <a:t>7/8/2015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ABC6011-CA39-4748-A1DF-F579BBC3212A}" type="slidenum">
              <a:rPr lang="en-US" smtClean="0"/>
              <a:t>‹#›</a:t>
            </a:fld>
            <a:endParaRPr lang="en-US"/>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DAA1BFF-D65C-4B57-9A71-BB7B3FBF5029}" type="datetime1">
              <a:rPr lang="en-US" smtClean="0"/>
              <a:t>7/8/2015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ABC6011-CA39-4748-A1DF-F579BBC3212A}" type="slidenum">
              <a:rPr lang="en-US" smtClean="0"/>
              <a:t>‹#›</a:t>
            </a:fld>
            <a:endParaRPr lang="en-US"/>
          </a:p>
        </p:txBody>
      </p:sp>
    </p:spTree>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081AD64-85BF-4FD8-A82D-3213998A2D79}" type="datetime1">
              <a:rPr lang="en-US" smtClean="0"/>
              <a:t>7/8/2015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ABC6011-CA39-4748-A1DF-F579BBC3212A}" type="slidenum">
              <a:rPr lang="en-US" smtClean="0"/>
              <a:t>‹#›</a:t>
            </a:fld>
            <a:endParaRPr lang="en-US"/>
          </a:p>
        </p:txBody>
      </p:sp>
    </p:spTree>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 style</a:t>
            </a:r>
            <a:endParaRPr lang="en-US" dirty="0"/>
          </a:p>
        </p:txBody>
      </p:sp>
      <p:sp>
        <p:nvSpPr>
          <p:cNvPr id="3" name="Content Placeholder 2"/>
          <p:cNvSpPr>
            <a:spLocks noGrp="1"/>
          </p:cNvSpPr>
          <p:nvPr>
            <p:ph idx="1"/>
          </p:nvPr>
        </p:nvSpPr>
        <p:spPr>
          <a:xfrm>
            <a:off x="457200" y="1295400"/>
            <a:ext cx="8229600" cy="4724400"/>
          </a:xfrm>
        </p:spPr>
        <p:txBody>
          <a:bodyPr/>
          <a:lstStyle>
            <a:lvl1pPr>
              <a:defRPr>
                <a:solidFill>
                  <a:schemeClr val="accent1">
                    <a:lumMod val="50000"/>
                  </a:schemeClr>
                </a:solidFill>
              </a:defRPr>
            </a:lvl1pPr>
            <a:lvl2pPr>
              <a:defRPr>
                <a:solidFill>
                  <a:schemeClr val="accent1">
                    <a:lumMod val="50000"/>
                  </a:schemeClr>
                </a:solidFill>
              </a:defRPr>
            </a:lvl2pPr>
            <a:lvl3pPr>
              <a:defRPr>
                <a:solidFill>
                  <a:schemeClr val="accent1">
                    <a:lumMod val="50000"/>
                  </a:schemeClr>
                </a:solidFill>
              </a:defRPr>
            </a:lvl3pPr>
            <a:lvl4pPr>
              <a:defRPr>
                <a:solidFill>
                  <a:schemeClr val="accent1">
                    <a:lumMod val="50000"/>
                  </a:schemeClr>
                </a:solidFill>
              </a:defRPr>
            </a:lvl4pPr>
            <a:lvl5pPr>
              <a:defRPr>
                <a:solidFill>
                  <a:schemeClr val="accent1">
                    <a:lumMod val="50000"/>
                  </a:schemeClr>
                </a:soli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p:txBody>
          <a:bodyPr/>
          <a:lstStyle/>
          <a:p>
            <a:fld id="{7A795836-6425-460F-A84A-20113BEF79B5}" type="datetime1">
              <a:rPr lang="en-US" smtClean="0"/>
              <a:t>7/8/2015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ABC6011-CA39-4748-A1DF-F579BBC3212A}" type="slidenum">
              <a:rPr lang="en-US" smtClean="0"/>
              <a:t>‹#›</a:t>
            </a:fld>
            <a:endParaRPr lang="en-US" dirty="0"/>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1832CC3-CC92-4E07-B345-5FA4E4098BFE}" type="datetime1">
              <a:rPr lang="en-US" smtClean="0"/>
              <a:t>7/8/2015</a:t>
            </a:fld>
            <a:endParaRPr lang="en-US"/>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6477000" y="6324600"/>
            <a:ext cx="2133600" cy="365125"/>
          </a:xfrm>
        </p:spPr>
        <p:txBody>
          <a:bodyPr/>
          <a:lstStyle/>
          <a:p>
            <a:fld id="{EABC6011-CA39-4748-A1DF-F579BBC3212A}" type="slidenum">
              <a:rPr lang="en-US" smtClean="0"/>
              <a:t>‹#›</a:t>
            </a:fld>
            <a:endParaRPr lang="en-US"/>
          </a:p>
        </p:txBody>
      </p:sp>
    </p:spTree>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C14F84DC-FE66-48C1-AEBE-A2C95252B2F8}" type="datetime1">
              <a:rPr lang="en-US" smtClean="0"/>
              <a:t>7/8/2015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ABC6011-CA39-4748-A1DF-F579BBC3212A}" type="slidenum">
              <a:rPr lang="en-US" smtClean="0"/>
              <a:t>‹#›</a:t>
            </a:fld>
            <a:endParaRPr lang="en-US"/>
          </a:p>
        </p:txBody>
      </p:sp>
    </p:spTree>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6A37C22-CBC9-47DE-BAFD-5108C1DDC1FC}" type="datetime1">
              <a:rPr lang="en-US" smtClean="0"/>
              <a:t>7/8/2015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ABC6011-CA39-4748-A1DF-F579BBC3212A}" type="slidenum">
              <a:rPr lang="en-US" smtClean="0"/>
              <a:t>‹#›</a:t>
            </a:fld>
            <a:endParaRPr lang="en-US"/>
          </a:p>
        </p:txBody>
      </p:sp>
    </p:spTree>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11937BF-6F50-4DE6-9306-A8A1FE0DAFC2}" type="datetime1">
              <a:rPr lang="en-US" smtClean="0"/>
              <a:t>7/8/2015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ABC6011-CA39-4748-A1DF-F579BBC3212A}" type="slidenum">
              <a:rPr lang="en-US" smtClean="0"/>
              <a:t>‹#›</a:t>
            </a:fld>
            <a:endParaRPr lang="en-US"/>
          </a:p>
        </p:txBody>
      </p:sp>
    </p:spTree>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B2E95C4-DCAD-4D88-AC5D-5E5CBB2726DD}" type="datetime1">
              <a:rPr lang="en-US" smtClean="0"/>
              <a:t>7/8/2015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ABC6011-CA39-4748-A1DF-F579BBC3212A}" type="slidenum">
              <a:rPr lang="en-US" smtClean="0"/>
              <a:t>‹#›</a:t>
            </a:fld>
            <a:endParaRPr lang="en-US"/>
          </a:p>
        </p:txBody>
      </p:sp>
    </p:spTree>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69B8063-8299-4329-8425-E02F658961BF}" type="datetime1">
              <a:rPr lang="en-US" smtClean="0"/>
              <a:t>7/8/2015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ABC6011-CA39-4748-A1DF-F579BBC3212A}" type="slidenum">
              <a:rPr lang="en-US" smtClean="0"/>
              <a:t>‹#›</a:t>
            </a:fld>
            <a:endParaRPr lang="en-US"/>
          </a:p>
        </p:txBody>
      </p:sp>
    </p:spTree>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E75973C-51CB-4878-8749-FF0DAEB5ADAD}" type="datetime1">
              <a:rPr lang="en-US" smtClean="0"/>
              <a:t>7/8/2015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ABC6011-CA39-4748-A1DF-F579BBC3212A}" type="slidenum">
              <a:rPr lang="en-US" smtClean="0"/>
              <a:t>‹#›</a:t>
            </a:fld>
            <a:endParaRPr lang="en-US"/>
          </a:p>
        </p:txBody>
      </p:sp>
    </p:spTree>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76200"/>
            <a:ext cx="8229600" cy="1143000"/>
          </a:xfrm>
          <a:prstGeom prst="rect">
            <a:avLst/>
          </a:prstGeom>
        </p:spPr>
        <p:txBody>
          <a:bodyPr vert="horz" lIns="91440" tIns="45720" rIns="91440" bIns="45720" rtlCol="0" anchor="ctr">
            <a:norm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457200" y="1295400"/>
            <a:ext cx="8229600" cy="4648199"/>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3C0EBB7-EE1F-4A08-BA1F-9A4BA23DAFC1}" type="datetime1">
              <a:rPr lang="en-US" smtClean="0"/>
              <a:t>7/8/2015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pic>
        <p:nvPicPr>
          <p:cNvPr id="7" name="Content Placeholder 3" descr="STRIP.jpg"/>
          <p:cNvPicPr>
            <a:picLocks noChangeAspect="1"/>
          </p:cNvPicPr>
          <p:nvPr userDrawn="1"/>
        </p:nvPicPr>
        <p:blipFill>
          <a:blip r:embed="rId13" cstate="print"/>
          <a:stretch>
            <a:fillRect/>
          </a:stretch>
        </p:blipFill>
        <p:spPr>
          <a:xfrm>
            <a:off x="0" y="6097488"/>
            <a:ext cx="9144001" cy="760512"/>
          </a:xfrm>
          <a:prstGeom prst="rect">
            <a:avLst/>
          </a:prstGeom>
        </p:spPr>
      </p:pic>
      <p:sp>
        <p:nvSpPr>
          <p:cNvPr id="8" name="TextBox 7"/>
          <p:cNvSpPr txBox="1"/>
          <p:nvPr userDrawn="1"/>
        </p:nvSpPr>
        <p:spPr>
          <a:xfrm>
            <a:off x="304800" y="6169223"/>
            <a:ext cx="1270797" cy="307777"/>
          </a:xfrm>
          <a:prstGeom prst="rect">
            <a:avLst/>
          </a:prstGeom>
          <a:noFill/>
        </p:spPr>
        <p:txBody>
          <a:bodyPr wrap="none" rtlCol="0">
            <a:spAutoFit/>
          </a:bodyPr>
          <a:lstStyle/>
          <a:p>
            <a:r>
              <a:rPr lang="en-US" sz="1400" b="1" dirty="0" smtClean="0">
                <a:solidFill>
                  <a:schemeClr val="bg1"/>
                </a:solidFill>
              </a:rPr>
              <a:t>EYE ON EARTH</a:t>
            </a:r>
            <a:endParaRPr lang="en-US" sz="1400" dirty="0">
              <a:solidFill>
                <a:schemeClr val="bg1"/>
              </a:solidFill>
            </a:endParaRPr>
          </a:p>
        </p:txBody>
      </p:sp>
      <p:sp>
        <p:nvSpPr>
          <p:cNvPr id="9" name="TextBox 8"/>
          <p:cNvSpPr txBox="1"/>
          <p:nvPr userDrawn="1"/>
        </p:nvSpPr>
        <p:spPr>
          <a:xfrm>
            <a:off x="5638800" y="6187772"/>
            <a:ext cx="3054362" cy="307777"/>
          </a:xfrm>
          <a:prstGeom prst="rect">
            <a:avLst/>
          </a:prstGeom>
          <a:noFill/>
        </p:spPr>
        <p:txBody>
          <a:bodyPr wrap="none" rtlCol="0">
            <a:spAutoFit/>
          </a:bodyPr>
          <a:lstStyle/>
          <a:p>
            <a:r>
              <a:rPr lang="en-US" sz="1400" dirty="0" smtClean="0">
                <a:solidFill>
                  <a:schemeClr val="bg1"/>
                </a:solidFill>
              </a:rPr>
              <a:t>CONVENE</a:t>
            </a:r>
            <a:r>
              <a:rPr lang="en-US" sz="1400" baseline="0" dirty="0" smtClean="0">
                <a:solidFill>
                  <a:schemeClr val="bg1"/>
                </a:solidFill>
              </a:rPr>
              <a:t>    CONVERGE   COLLABORATE</a:t>
            </a:r>
            <a:endParaRPr lang="en-US" sz="1400" dirty="0">
              <a:solidFill>
                <a:schemeClr val="bg1"/>
              </a:solidFill>
            </a:endParaRPr>
          </a:p>
        </p:txBody>
      </p:sp>
      <p:sp>
        <p:nvSpPr>
          <p:cNvPr id="6" name="Slide Number Placeholder 5"/>
          <p:cNvSpPr>
            <a:spLocks noGrp="1"/>
          </p:cNvSpPr>
          <p:nvPr>
            <p:ph type="sldNum" sz="quarter" idx="4"/>
          </p:nvPr>
        </p:nvSpPr>
        <p:spPr>
          <a:xfrm>
            <a:off x="6858000" y="6492875"/>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ABC6011-CA39-4748-A1DF-F579BBC3212A}"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iming>
    <p:tnLst>
      <p:par>
        <p:cTn id="1" dur="indefinite" restart="never" nodeType="tmRoot"/>
      </p:par>
    </p:tnLst>
  </p:timing>
  <p:hf hdr="0" ftr="0" dt="0"/>
  <p:txStyles>
    <p:titleStyle>
      <a:lvl1pPr algn="ctr" defTabSz="914400" rtl="0" eaLnBrk="1" latinLnBrk="0" hangingPunct="1">
        <a:spcBef>
          <a:spcPct val="0"/>
        </a:spcBef>
        <a:buNone/>
        <a:defRPr sz="4400" kern="1200">
          <a:solidFill>
            <a:schemeClr val="accent1">
              <a:lumMod val="75000"/>
            </a:schemeClr>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accent1">
              <a:lumMod val="50000"/>
            </a:schemeClr>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accent1">
              <a:lumMod val="50000"/>
            </a:schemeClr>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accent1">
              <a:lumMod val="50000"/>
            </a:schemeClr>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accent1">
              <a:lumMod val="50000"/>
            </a:schemeClr>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accent1">
              <a:lumMod val="50000"/>
            </a:schemeClr>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image" Target="../media/image8.jpeg"/><Relationship Id="rId3" Type="http://schemas.openxmlformats.org/officeDocument/2006/relationships/image" Target="../media/image3.jpeg"/><Relationship Id="rId7" Type="http://schemas.openxmlformats.org/officeDocument/2006/relationships/image" Target="../media/image7.jpeg"/><Relationship Id="rId2" Type="http://schemas.openxmlformats.org/officeDocument/2006/relationships/notesSlide" Target="../notesSlides/notesSlide9.xml"/><Relationship Id="rId1" Type="http://schemas.openxmlformats.org/officeDocument/2006/relationships/slideLayout" Target="../slideLayouts/slideLayout2.xml"/><Relationship Id="rId6" Type="http://schemas.openxmlformats.org/officeDocument/2006/relationships/image" Target="../media/image6.jpeg"/><Relationship Id="rId5" Type="http://schemas.openxmlformats.org/officeDocument/2006/relationships/image" Target="../media/image5.jpeg"/><Relationship Id="rId10" Type="http://schemas.openxmlformats.org/officeDocument/2006/relationships/image" Target="../media/image10.jpeg"/><Relationship Id="rId4" Type="http://schemas.openxmlformats.org/officeDocument/2006/relationships/image" Target="../media/image4.jpeg"/><Relationship Id="rId9" Type="http://schemas.openxmlformats.org/officeDocument/2006/relationships/image" Target="../media/image9.jpeg"/></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8" Type="http://schemas.openxmlformats.org/officeDocument/2006/relationships/image" Target="../media/image16.jpeg"/><Relationship Id="rId3" Type="http://schemas.openxmlformats.org/officeDocument/2006/relationships/image" Target="../media/image11.jpeg"/><Relationship Id="rId7" Type="http://schemas.openxmlformats.org/officeDocument/2006/relationships/image" Target="../media/image15.jpeg"/><Relationship Id="rId2" Type="http://schemas.openxmlformats.org/officeDocument/2006/relationships/notesSlide" Target="../notesSlides/notesSlide17.xml"/><Relationship Id="rId1" Type="http://schemas.openxmlformats.org/officeDocument/2006/relationships/slideLayout" Target="../slideLayouts/slideLayout2.xml"/><Relationship Id="rId6" Type="http://schemas.openxmlformats.org/officeDocument/2006/relationships/image" Target="../media/image14.jpeg"/><Relationship Id="rId5" Type="http://schemas.openxmlformats.org/officeDocument/2006/relationships/image" Target="../media/image13.jpeg"/><Relationship Id="rId4" Type="http://schemas.openxmlformats.org/officeDocument/2006/relationships/image" Target="../media/image12.jpeg"/></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8" Type="http://schemas.openxmlformats.org/officeDocument/2006/relationships/image" Target="../media/image18.jpeg"/><Relationship Id="rId3" Type="http://schemas.openxmlformats.org/officeDocument/2006/relationships/image" Target="../media/image11.jpeg"/><Relationship Id="rId7" Type="http://schemas.openxmlformats.org/officeDocument/2006/relationships/image" Target="../media/image15.jpeg"/><Relationship Id="rId2" Type="http://schemas.openxmlformats.org/officeDocument/2006/relationships/notesSlide" Target="../notesSlides/notesSlide19.xml"/><Relationship Id="rId1" Type="http://schemas.openxmlformats.org/officeDocument/2006/relationships/slideLayout" Target="../slideLayouts/slideLayout2.xml"/><Relationship Id="rId6" Type="http://schemas.openxmlformats.org/officeDocument/2006/relationships/image" Target="../media/image14.jpeg"/><Relationship Id="rId5" Type="http://schemas.openxmlformats.org/officeDocument/2006/relationships/image" Target="../media/image13.jpeg"/><Relationship Id="rId4" Type="http://schemas.openxmlformats.org/officeDocument/2006/relationships/image" Target="../media/image17.jpe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COVER.jpg"/>
          <p:cNvPicPr>
            <a:picLocks noChangeAspect="1"/>
          </p:cNvPicPr>
          <p:nvPr/>
        </p:nvPicPr>
        <p:blipFill>
          <a:blip r:embed="rId2"/>
          <a:stretch>
            <a:fillRect/>
          </a:stretch>
        </p:blipFill>
        <p:spPr>
          <a:xfrm>
            <a:off x="0" y="0"/>
            <a:ext cx="9144000" cy="6856482"/>
          </a:xfrm>
          <a:prstGeom prst="rect">
            <a:avLst/>
          </a:prstGeom>
        </p:spPr>
      </p:pic>
      <p:sp>
        <p:nvSpPr>
          <p:cNvPr id="2" name="Title 1"/>
          <p:cNvSpPr>
            <a:spLocks noGrp="1"/>
          </p:cNvSpPr>
          <p:nvPr>
            <p:ph type="ctrTitle"/>
          </p:nvPr>
        </p:nvSpPr>
        <p:spPr>
          <a:xfrm>
            <a:off x="1905000" y="3124200"/>
            <a:ext cx="5638800" cy="2513841"/>
          </a:xfrm>
        </p:spPr>
        <p:txBody>
          <a:bodyPr>
            <a:normAutofit/>
          </a:bodyPr>
          <a:lstStyle/>
          <a:p>
            <a:r>
              <a:rPr lang="en-US" sz="3600" dirty="0" smtClean="0"/>
              <a:t>Eye on Earth Overview</a:t>
            </a:r>
            <a:br>
              <a:rPr lang="en-US" sz="3600" dirty="0" smtClean="0"/>
            </a:br>
            <a:r>
              <a:rPr lang="en-US" sz="3600" dirty="0" smtClean="0"/>
              <a:t/>
            </a:r>
            <a:br>
              <a:rPr lang="en-US" sz="3600" dirty="0" smtClean="0"/>
            </a:br>
            <a:endParaRPr lang="en-US" sz="3600" dirty="0"/>
          </a:p>
        </p:txBody>
      </p:sp>
      <p:sp>
        <p:nvSpPr>
          <p:cNvPr id="3" name="Slide Number Placeholder 2"/>
          <p:cNvSpPr>
            <a:spLocks noGrp="1"/>
          </p:cNvSpPr>
          <p:nvPr>
            <p:ph type="sldNum" sz="quarter" idx="12"/>
          </p:nvPr>
        </p:nvSpPr>
        <p:spPr/>
        <p:txBody>
          <a:bodyPr/>
          <a:lstStyle/>
          <a:p>
            <a:fld id="{EABC6011-CA39-4748-A1DF-F579BBC3212A}" type="slidenum">
              <a:rPr lang="en-US" smtClean="0"/>
              <a:t>1</a:t>
            </a:fld>
            <a:endParaRPr lang="en-US"/>
          </a:p>
        </p:txBody>
      </p:sp>
    </p:spTree>
    <p:extLst>
      <p:ext uri="{BB962C8B-B14F-4D97-AF65-F5344CB8AC3E}">
        <p14:creationId xmlns:p14="http://schemas.microsoft.com/office/powerpoint/2010/main" val="203160110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dirty="0" smtClean="0"/>
              <a:t>Special Initiatives</a:t>
            </a:r>
            <a:endParaRPr lang="en-GB" dirty="0"/>
          </a:p>
        </p:txBody>
      </p:sp>
      <p:sp>
        <p:nvSpPr>
          <p:cNvPr id="3" name="Content Placeholder 2"/>
          <p:cNvSpPr>
            <a:spLocks noGrp="1"/>
          </p:cNvSpPr>
          <p:nvPr>
            <p:ph idx="1"/>
          </p:nvPr>
        </p:nvSpPr>
        <p:spPr/>
        <p:txBody>
          <a:bodyPr>
            <a:normAutofit/>
          </a:bodyPr>
          <a:lstStyle/>
          <a:p>
            <a:pPr marL="0" indent="0">
              <a:buNone/>
            </a:pPr>
            <a:r>
              <a:rPr lang="en-US" sz="1050" dirty="0" smtClean="0"/>
              <a:t>.</a:t>
            </a:r>
            <a:endParaRPr lang="en-GB" sz="1050" dirty="0"/>
          </a:p>
        </p:txBody>
      </p:sp>
      <p:pic>
        <p:nvPicPr>
          <p:cNvPr id="5" name="Picture 8" descr="C:\Users\larissa.owen.ERWDA\Dropbox\Taylor Rio+20\Templates &amp; logos\Logos\English\EOE_Special Initiative Logos En-06.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3400" y="1676400"/>
            <a:ext cx="2484438" cy="900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2" descr="C:\Users\larissa.owen.ERWDA\Dropbox\Taylor Rio+20\Templates &amp; logos\Logos\English\EOE_Special Initiative Logos En-07.jp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429000" y="1600200"/>
            <a:ext cx="2484437" cy="900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 name="Picture 3" descr="C:\Users\larissa.owen.ERWDA\Dropbox\Taylor Rio+20\Templates &amp; logos\Logos\English\EOE_Special Initiative Logos En-01.jp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560123" y="4648200"/>
            <a:ext cx="2484438" cy="900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Picture 4" descr="C:\Users\larissa.owen.ERWDA\Dropbox\Taylor Rio+20\Templates &amp; logos\Logos\English\EOE_Special Initiative Logos En-02.jpg"/>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524000" y="3429000"/>
            <a:ext cx="2484438" cy="900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 name="Picture 5" descr="C:\Users\larissa.owen.ERWDA\Dropbox\Taylor Rio+20\Templates &amp; logos\Logos\English\EOE_Special Initiative Logos En-03.jpg"/>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538349" y="4648200"/>
            <a:ext cx="2484437" cy="900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 name="Picture 9" descr="C:\Users\larissa.owen.ERWDA\Dropbox\Taylor Rio+20\Templates &amp; logos\Logos\English\EOE_Special Initiative Logos En-08.jpg"/>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6296096" y="1600198"/>
            <a:ext cx="2484438" cy="900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 name="Picture 6" descr="C:\Users\larissa.owen.ERWDA\Dropbox\Taylor Rio+20\Templates &amp; logos\Logos\English\EOE_Special Initiative Logos En-04.jpg"/>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6477000" y="4648200"/>
            <a:ext cx="2484437" cy="900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2" name="Picture 7" descr="C:\Users\larissa.owen.ERWDA\Dropbox\Taylor Rio+20\Templates &amp; logos\Logos\English\EOE_Special Initiative Logos En-05.jpg"/>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5037322" y="3429000"/>
            <a:ext cx="2484438" cy="900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26337266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304800"/>
            <a:ext cx="7239000" cy="990600"/>
          </a:xfrm>
        </p:spPr>
        <p:txBody>
          <a:bodyPr>
            <a:noAutofit/>
          </a:bodyPr>
          <a:lstStyle/>
          <a:p>
            <a:pPr algn="l"/>
            <a:r>
              <a:rPr lang="en-US" sz="3600" dirty="0" smtClean="0">
                <a:solidFill>
                  <a:schemeClr val="accent1">
                    <a:lumMod val="50000"/>
                  </a:schemeClr>
                </a:solidFill>
              </a:rPr>
              <a:t>Achievements Since </a:t>
            </a:r>
            <a:r>
              <a:rPr lang="en-US" sz="3600" dirty="0" err="1" smtClean="0">
                <a:solidFill>
                  <a:schemeClr val="accent1">
                    <a:lumMod val="50000"/>
                  </a:schemeClr>
                </a:solidFill>
              </a:rPr>
              <a:t>EoE</a:t>
            </a:r>
            <a:r>
              <a:rPr lang="en-US" sz="3600" dirty="0" smtClean="0">
                <a:solidFill>
                  <a:schemeClr val="accent1">
                    <a:lumMod val="50000"/>
                  </a:schemeClr>
                </a:solidFill>
              </a:rPr>
              <a:t> Summit 2011</a:t>
            </a:r>
            <a:endParaRPr lang="en-GB" sz="3600" dirty="0">
              <a:solidFill>
                <a:schemeClr val="accent1">
                  <a:lumMod val="50000"/>
                </a:schemeClr>
              </a:solidFill>
            </a:endParaRPr>
          </a:p>
        </p:txBody>
      </p:sp>
      <p:sp>
        <p:nvSpPr>
          <p:cNvPr id="4" name="Slide Number Placeholder 3"/>
          <p:cNvSpPr>
            <a:spLocks noGrp="1"/>
          </p:cNvSpPr>
          <p:nvPr>
            <p:ph type="sldNum" sz="quarter" idx="12"/>
          </p:nvPr>
        </p:nvSpPr>
        <p:spPr/>
        <p:txBody>
          <a:bodyPr/>
          <a:lstStyle/>
          <a:p>
            <a:fld id="{EABC6011-CA39-4748-A1DF-F579BBC3212A}" type="slidenum">
              <a:rPr lang="en-US" smtClean="0"/>
              <a:t>11</a:t>
            </a:fld>
            <a:endParaRPr lang="en-US" dirty="0"/>
          </a:p>
        </p:txBody>
      </p:sp>
      <p:sp>
        <p:nvSpPr>
          <p:cNvPr id="7" name="Content Placeholder 2"/>
          <p:cNvSpPr>
            <a:spLocks noGrp="1"/>
          </p:cNvSpPr>
          <p:nvPr>
            <p:ph idx="1"/>
          </p:nvPr>
        </p:nvSpPr>
        <p:spPr>
          <a:xfrm>
            <a:off x="381000" y="1447800"/>
            <a:ext cx="8229600" cy="4038600"/>
          </a:xfrm>
        </p:spPr>
        <p:txBody>
          <a:bodyPr>
            <a:noAutofit/>
          </a:bodyPr>
          <a:lstStyle/>
          <a:p>
            <a:pPr algn="just">
              <a:spcAft>
                <a:spcPts val="1200"/>
              </a:spcAft>
            </a:pPr>
            <a:r>
              <a:rPr lang="en-US" sz="1800" b="1" dirty="0">
                <a:solidFill>
                  <a:schemeClr val="accent1">
                    <a:lumMod val="75000"/>
                  </a:schemeClr>
                </a:solidFill>
                <a:latin typeface="Calibri" charset="0"/>
                <a:cs typeface="Calibri" charset="0"/>
              </a:rPr>
              <a:t>June </a:t>
            </a:r>
            <a:r>
              <a:rPr lang="en-US" sz="1800" b="1" dirty="0" smtClean="0">
                <a:solidFill>
                  <a:schemeClr val="accent1">
                    <a:lumMod val="75000"/>
                  </a:schemeClr>
                </a:solidFill>
                <a:latin typeface="Calibri" charset="0"/>
                <a:cs typeface="Calibri" charset="0"/>
              </a:rPr>
              <a:t>2012:</a:t>
            </a:r>
            <a:r>
              <a:rPr lang="en-US" sz="1800" dirty="0" smtClean="0">
                <a:solidFill>
                  <a:schemeClr val="accent1">
                    <a:lumMod val="75000"/>
                  </a:schemeClr>
                </a:solidFill>
                <a:latin typeface="Calibri" charset="0"/>
                <a:cs typeface="Calibri" charset="0"/>
              </a:rPr>
              <a:t> </a:t>
            </a:r>
            <a:r>
              <a:rPr lang="en-US" sz="1800" noProof="1">
                <a:solidFill>
                  <a:schemeClr val="accent1">
                    <a:lumMod val="75000"/>
                  </a:schemeClr>
                </a:solidFill>
                <a:latin typeface="Calibri" charset="0"/>
                <a:cs typeface="Calibri" charset="0"/>
              </a:rPr>
              <a:t>Inclusion of Eye on Earth  in Para 274.  Rio+20 Future we Want Outcome Document</a:t>
            </a:r>
            <a:endParaRPr lang="en-US" sz="1800" dirty="0">
              <a:solidFill>
                <a:schemeClr val="accent1">
                  <a:lumMod val="75000"/>
                </a:schemeClr>
              </a:solidFill>
              <a:latin typeface="Calibri" charset="0"/>
              <a:cs typeface="Calibri" charset="0"/>
            </a:endParaRPr>
          </a:p>
          <a:p>
            <a:pPr algn="just">
              <a:lnSpc>
                <a:spcPct val="80000"/>
              </a:lnSpc>
              <a:spcAft>
                <a:spcPts val="1200"/>
              </a:spcAft>
              <a:buClr>
                <a:srgbClr val="595857"/>
              </a:buClr>
              <a:buSzPct val="100000"/>
            </a:pPr>
            <a:r>
              <a:rPr lang="en-US" sz="1800" b="1" noProof="1">
                <a:solidFill>
                  <a:schemeClr val="accent1">
                    <a:lumMod val="75000"/>
                  </a:schemeClr>
                </a:solidFill>
                <a:latin typeface="Calibri" charset="0"/>
                <a:cs typeface="Calibri" charset="0"/>
              </a:rPr>
              <a:t>July 2012: </a:t>
            </a:r>
            <a:r>
              <a:rPr lang="en-US" sz="1800" noProof="1">
                <a:solidFill>
                  <a:schemeClr val="accent1">
                    <a:lumMod val="75000"/>
                  </a:schemeClr>
                </a:solidFill>
                <a:latin typeface="Calibri" charset="0"/>
                <a:cs typeface="Calibri" charset="0"/>
              </a:rPr>
              <a:t>Joint Secretariat between Environment Agency – Abu Dhabi/AGEDI and UNEP formalized for coordination and management of the Special Iniatives community engagement</a:t>
            </a:r>
          </a:p>
          <a:p>
            <a:pPr algn="just">
              <a:lnSpc>
                <a:spcPct val="80000"/>
              </a:lnSpc>
              <a:spcAft>
                <a:spcPts val="1200"/>
              </a:spcAft>
              <a:buClr>
                <a:srgbClr val="595857"/>
              </a:buClr>
              <a:buSzPct val="100000"/>
            </a:pPr>
            <a:r>
              <a:rPr lang="en-US" sz="1800" b="1" noProof="1">
                <a:solidFill>
                  <a:schemeClr val="accent1">
                    <a:lumMod val="75000"/>
                  </a:schemeClr>
                </a:solidFill>
                <a:latin typeface="Calibri" charset="0"/>
                <a:cs typeface="Calibri" charset="0"/>
              </a:rPr>
              <a:t>March 2013: </a:t>
            </a:r>
            <a:r>
              <a:rPr lang="en-US" sz="1800" noProof="1">
                <a:solidFill>
                  <a:schemeClr val="accent1">
                    <a:lumMod val="75000"/>
                  </a:schemeClr>
                </a:solidFill>
                <a:latin typeface="Calibri" charset="0"/>
                <a:cs typeface="Calibri" charset="0"/>
              </a:rPr>
              <a:t>Dublin Eye on Earth User Conference, alignment with key stakeholders of a common agenda.</a:t>
            </a:r>
          </a:p>
          <a:p>
            <a:pPr algn="just">
              <a:lnSpc>
                <a:spcPct val="80000"/>
              </a:lnSpc>
              <a:spcAft>
                <a:spcPts val="1200"/>
              </a:spcAft>
              <a:buClr>
                <a:srgbClr val="595857"/>
              </a:buClr>
              <a:buSzPct val="100000"/>
            </a:pPr>
            <a:r>
              <a:rPr lang="en-US" sz="1800" b="1" noProof="1">
                <a:solidFill>
                  <a:schemeClr val="accent1">
                    <a:lumMod val="75000"/>
                  </a:schemeClr>
                </a:solidFill>
                <a:latin typeface="Calibri" charset="0"/>
                <a:cs typeface="Calibri" charset="0"/>
              </a:rPr>
              <a:t>Dec 2013: </a:t>
            </a:r>
            <a:r>
              <a:rPr lang="en-US" sz="1800" noProof="1">
                <a:solidFill>
                  <a:schemeClr val="accent1">
                    <a:lumMod val="75000"/>
                  </a:schemeClr>
                </a:solidFill>
                <a:latin typeface="Calibri" charset="0"/>
                <a:cs typeface="Calibri" charset="0"/>
              </a:rPr>
              <a:t>Granted Seed funding for selected Special Initiatives projects under the principles of the Eye on Earth Summit Declaration</a:t>
            </a:r>
          </a:p>
          <a:p>
            <a:pPr algn="just">
              <a:lnSpc>
                <a:spcPct val="80000"/>
              </a:lnSpc>
              <a:spcAft>
                <a:spcPts val="1200"/>
              </a:spcAft>
              <a:buClr>
                <a:srgbClr val="595857"/>
              </a:buClr>
              <a:buSzPct val="100000"/>
            </a:pPr>
            <a:r>
              <a:rPr lang="en-US" sz="1800" b="1" noProof="1">
                <a:solidFill>
                  <a:schemeClr val="accent1">
                    <a:lumMod val="75000"/>
                  </a:schemeClr>
                </a:solidFill>
                <a:latin typeface="Calibri" charset="0"/>
                <a:cs typeface="Calibri" charset="0"/>
              </a:rPr>
              <a:t>June 2014: </a:t>
            </a:r>
            <a:r>
              <a:rPr lang="en-US" sz="1800" noProof="1">
                <a:solidFill>
                  <a:schemeClr val="accent1">
                    <a:lumMod val="75000"/>
                  </a:schemeClr>
                </a:solidFill>
                <a:latin typeface="Calibri" charset="0"/>
                <a:cs typeface="Calibri" charset="0"/>
              </a:rPr>
              <a:t>Decision to reconvene for second Eye on Earth Summit in </a:t>
            </a:r>
            <a:r>
              <a:rPr lang="en-US" sz="1800" noProof="1" smtClean="0">
                <a:solidFill>
                  <a:schemeClr val="accent1">
                    <a:lumMod val="75000"/>
                  </a:schemeClr>
                </a:solidFill>
                <a:latin typeface="Calibri" charset="0"/>
                <a:cs typeface="Calibri" charset="0"/>
              </a:rPr>
              <a:t>October </a:t>
            </a:r>
            <a:r>
              <a:rPr lang="en-US" sz="1800" noProof="1">
                <a:solidFill>
                  <a:schemeClr val="accent1">
                    <a:lumMod val="75000"/>
                  </a:schemeClr>
                </a:solidFill>
                <a:latin typeface="Calibri" charset="0"/>
                <a:cs typeface="Calibri" charset="0"/>
              </a:rPr>
              <a:t>2015</a:t>
            </a:r>
          </a:p>
          <a:p>
            <a:pPr marL="0" lvl="0" indent="0" algn="just">
              <a:spcAft>
                <a:spcPts val="1200"/>
              </a:spcAft>
              <a:buNone/>
            </a:pPr>
            <a:endParaRPr lang="en-US" sz="1800" dirty="0">
              <a:solidFill>
                <a:srgbClr val="595857"/>
              </a:solidFill>
              <a:latin typeface="Gotham HTF Book" pitchFamily="50" charset="0"/>
            </a:endParaRPr>
          </a:p>
        </p:txBody>
      </p:sp>
    </p:spTree>
    <p:extLst>
      <p:ext uri="{BB962C8B-B14F-4D97-AF65-F5344CB8AC3E}">
        <p14:creationId xmlns:p14="http://schemas.microsoft.com/office/powerpoint/2010/main" val="256575126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304800"/>
            <a:ext cx="7239000" cy="990600"/>
          </a:xfrm>
        </p:spPr>
        <p:txBody>
          <a:bodyPr>
            <a:noAutofit/>
          </a:bodyPr>
          <a:lstStyle/>
          <a:p>
            <a:pPr algn="l"/>
            <a:r>
              <a:rPr lang="en-US" sz="3600" dirty="0" smtClean="0">
                <a:solidFill>
                  <a:schemeClr val="accent1">
                    <a:lumMod val="50000"/>
                  </a:schemeClr>
                </a:solidFill>
              </a:rPr>
              <a:t>Special initiatives - Milestones</a:t>
            </a:r>
            <a:endParaRPr lang="en-GB" sz="3600" dirty="0">
              <a:solidFill>
                <a:schemeClr val="accent1">
                  <a:lumMod val="50000"/>
                </a:schemeClr>
              </a:solidFill>
            </a:endParaRPr>
          </a:p>
        </p:txBody>
      </p:sp>
      <p:sp>
        <p:nvSpPr>
          <p:cNvPr id="4" name="Slide Number Placeholder 3"/>
          <p:cNvSpPr>
            <a:spLocks noGrp="1"/>
          </p:cNvSpPr>
          <p:nvPr>
            <p:ph type="sldNum" sz="quarter" idx="12"/>
          </p:nvPr>
        </p:nvSpPr>
        <p:spPr/>
        <p:txBody>
          <a:bodyPr/>
          <a:lstStyle/>
          <a:p>
            <a:fld id="{EABC6011-CA39-4748-A1DF-F579BBC3212A}" type="slidenum">
              <a:rPr lang="en-US" smtClean="0"/>
              <a:t>12</a:t>
            </a:fld>
            <a:endParaRPr lang="en-US" dirty="0"/>
          </a:p>
        </p:txBody>
      </p:sp>
      <p:sp>
        <p:nvSpPr>
          <p:cNvPr id="7" name="Content Placeholder 2"/>
          <p:cNvSpPr>
            <a:spLocks noGrp="1"/>
          </p:cNvSpPr>
          <p:nvPr>
            <p:ph idx="1"/>
          </p:nvPr>
        </p:nvSpPr>
        <p:spPr>
          <a:xfrm>
            <a:off x="304800" y="1371600"/>
            <a:ext cx="8229600" cy="4267200"/>
          </a:xfrm>
        </p:spPr>
        <p:txBody>
          <a:bodyPr>
            <a:noAutofit/>
          </a:bodyPr>
          <a:lstStyle/>
          <a:p>
            <a:pPr>
              <a:lnSpc>
                <a:spcPct val="80000"/>
              </a:lnSpc>
              <a:spcAft>
                <a:spcPts val="1200"/>
              </a:spcAft>
              <a:buClr>
                <a:srgbClr val="595857"/>
              </a:buClr>
              <a:buSzPct val="100000"/>
            </a:pPr>
            <a:r>
              <a:rPr lang="en-US" sz="2000" noProof="1">
                <a:solidFill>
                  <a:schemeClr val="accent1">
                    <a:lumMod val="75000"/>
                  </a:schemeClr>
                </a:solidFill>
              </a:rPr>
              <a:t>July 2013: Eye on Water Security Meeting: Stockholm, Sweden</a:t>
            </a:r>
          </a:p>
          <a:p>
            <a:pPr>
              <a:lnSpc>
                <a:spcPct val="80000"/>
              </a:lnSpc>
              <a:spcAft>
                <a:spcPts val="1200"/>
              </a:spcAft>
              <a:buClr>
                <a:srgbClr val="595857"/>
              </a:buClr>
              <a:buSzPct val="100000"/>
            </a:pPr>
            <a:r>
              <a:rPr lang="en-US" sz="2000" noProof="1">
                <a:solidFill>
                  <a:schemeClr val="accent1">
                    <a:lumMod val="75000"/>
                  </a:schemeClr>
                </a:solidFill>
              </a:rPr>
              <a:t>Sept 2013: Eye on Access for All Meeting: Washington DC, USA</a:t>
            </a:r>
          </a:p>
          <a:p>
            <a:pPr>
              <a:lnSpc>
                <a:spcPct val="80000"/>
              </a:lnSpc>
              <a:spcAft>
                <a:spcPts val="1200"/>
              </a:spcAft>
              <a:buClr>
                <a:srgbClr val="595857"/>
              </a:buClr>
              <a:buSzPct val="100000"/>
            </a:pPr>
            <a:r>
              <a:rPr lang="en-US" sz="2000" noProof="1">
                <a:solidFill>
                  <a:schemeClr val="accent1">
                    <a:lumMod val="75000"/>
                  </a:schemeClr>
                </a:solidFill>
              </a:rPr>
              <a:t>Oct 2013: Eye on Environmental Education Meeting: Manama, Bahrain</a:t>
            </a:r>
          </a:p>
          <a:p>
            <a:pPr>
              <a:lnSpc>
                <a:spcPct val="80000"/>
              </a:lnSpc>
              <a:spcAft>
                <a:spcPts val="1200"/>
              </a:spcAft>
              <a:buClr>
                <a:srgbClr val="595857"/>
              </a:buClr>
              <a:buSzPct val="100000"/>
            </a:pPr>
            <a:r>
              <a:rPr lang="en-US" sz="2000" noProof="1">
                <a:solidFill>
                  <a:schemeClr val="accent1">
                    <a:lumMod val="75000"/>
                  </a:schemeClr>
                </a:solidFill>
              </a:rPr>
              <a:t>Nov 2013: Eye on Disaster Management Meeting: Geneva, Switzerland</a:t>
            </a:r>
          </a:p>
          <a:p>
            <a:pPr>
              <a:lnSpc>
                <a:spcPct val="80000"/>
              </a:lnSpc>
              <a:spcAft>
                <a:spcPts val="1200"/>
              </a:spcAft>
              <a:buClr>
                <a:srgbClr val="595857"/>
              </a:buClr>
              <a:buSzPct val="100000"/>
            </a:pPr>
            <a:r>
              <a:rPr lang="en-US" sz="2000" noProof="1">
                <a:solidFill>
                  <a:schemeClr val="accent1">
                    <a:lumMod val="75000"/>
                  </a:schemeClr>
                </a:solidFill>
              </a:rPr>
              <a:t>Nov 2013: Eye on Community Sustainability &amp; Resiliency Meeting: Paris, France</a:t>
            </a:r>
          </a:p>
          <a:p>
            <a:pPr>
              <a:lnSpc>
                <a:spcPct val="80000"/>
              </a:lnSpc>
              <a:spcAft>
                <a:spcPts val="1200"/>
              </a:spcAft>
              <a:buClr>
                <a:srgbClr val="595857"/>
              </a:buClr>
              <a:buSzPct val="100000"/>
            </a:pPr>
            <a:r>
              <a:rPr lang="en-US" sz="2000" noProof="1">
                <a:solidFill>
                  <a:schemeClr val="accent1">
                    <a:lumMod val="75000"/>
                  </a:schemeClr>
                </a:solidFill>
              </a:rPr>
              <a:t>Dec 2013: Eye on Biodiversity Meeting: Ankara, Turkey</a:t>
            </a:r>
          </a:p>
          <a:p>
            <a:pPr>
              <a:lnSpc>
                <a:spcPct val="80000"/>
              </a:lnSpc>
              <a:spcAft>
                <a:spcPts val="1200"/>
              </a:spcAft>
              <a:buClr>
                <a:srgbClr val="595857"/>
              </a:buClr>
              <a:buSzPct val="100000"/>
            </a:pPr>
            <a:r>
              <a:rPr lang="en-US" sz="2000" noProof="1">
                <a:solidFill>
                  <a:schemeClr val="accent1">
                    <a:lumMod val="75000"/>
                  </a:schemeClr>
                </a:solidFill>
              </a:rPr>
              <a:t>Nov 2014: Eye on Oceans &amp; Blue Carbon Meeting: Abu Dhabi, UAE</a:t>
            </a:r>
          </a:p>
          <a:p>
            <a:pPr>
              <a:lnSpc>
                <a:spcPct val="80000"/>
              </a:lnSpc>
              <a:spcAft>
                <a:spcPts val="1200"/>
              </a:spcAft>
              <a:buClr>
                <a:srgbClr val="595857"/>
              </a:buClr>
              <a:buSzPct val="100000"/>
            </a:pPr>
            <a:r>
              <a:rPr lang="en-US" sz="2000" noProof="1">
                <a:solidFill>
                  <a:schemeClr val="accent1">
                    <a:lumMod val="75000"/>
                  </a:schemeClr>
                </a:solidFill>
              </a:rPr>
              <a:t>Nov 2014: Eye on Water Security Meeting: Amman, </a:t>
            </a:r>
            <a:r>
              <a:rPr lang="en-US" sz="2000" noProof="1" smtClean="0">
                <a:solidFill>
                  <a:schemeClr val="accent1">
                    <a:lumMod val="75000"/>
                  </a:schemeClr>
                </a:solidFill>
              </a:rPr>
              <a:t>Jordan</a:t>
            </a:r>
          </a:p>
          <a:p>
            <a:pPr>
              <a:lnSpc>
                <a:spcPct val="80000"/>
              </a:lnSpc>
              <a:spcAft>
                <a:spcPts val="1200"/>
              </a:spcAft>
              <a:buClr>
                <a:srgbClr val="595857"/>
              </a:buClr>
              <a:buSzPct val="100000"/>
            </a:pPr>
            <a:r>
              <a:rPr lang="en-US" sz="2000" noProof="1" smtClean="0">
                <a:solidFill>
                  <a:schemeClr val="accent1">
                    <a:lumMod val="75000"/>
                  </a:schemeClr>
                </a:solidFill>
              </a:rPr>
              <a:t>Feb 2015: Data for SDGs: Bonn, Germany</a:t>
            </a:r>
            <a:endParaRPr lang="en-US" sz="2000" dirty="0">
              <a:solidFill>
                <a:schemeClr val="accent1">
                  <a:lumMod val="75000"/>
                </a:schemeClr>
              </a:solidFill>
            </a:endParaRPr>
          </a:p>
          <a:p>
            <a:pPr>
              <a:spcAft>
                <a:spcPts val="1200"/>
              </a:spcAft>
            </a:pPr>
            <a:endParaRPr lang="en-GB" sz="2000" dirty="0">
              <a:solidFill>
                <a:schemeClr val="accent1">
                  <a:lumMod val="75000"/>
                </a:schemeClr>
              </a:solidFill>
            </a:endParaRPr>
          </a:p>
        </p:txBody>
      </p:sp>
    </p:spTree>
    <p:extLst>
      <p:ext uri="{BB962C8B-B14F-4D97-AF65-F5344CB8AC3E}">
        <p14:creationId xmlns:p14="http://schemas.microsoft.com/office/powerpoint/2010/main" val="75366372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304800"/>
            <a:ext cx="7239000" cy="990600"/>
          </a:xfrm>
        </p:spPr>
        <p:txBody>
          <a:bodyPr>
            <a:noAutofit/>
          </a:bodyPr>
          <a:lstStyle/>
          <a:p>
            <a:pPr algn="l"/>
            <a:r>
              <a:rPr lang="en-US" sz="3600" dirty="0" smtClean="0">
                <a:solidFill>
                  <a:schemeClr val="accent1">
                    <a:lumMod val="50000"/>
                  </a:schemeClr>
                </a:solidFill>
              </a:rPr>
              <a:t>Special initiatives - Projects</a:t>
            </a:r>
            <a:endParaRPr lang="en-GB" sz="3600" dirty="0">
              <a:solidFill>
                <a:schemeClr val="accent1">
                  <a:lumMod val="50000"/>
                </a:schemeClr>
              </a:solidFill>
            </a:endParaRPr>
          </a:p>
        </p:txBody>
      </p:sp>
      <p:sp>
        <p:nvSpPr>
          <p:cNvPr id="4" name="Slide Number Placeholder 3"/>
          <p:cNvSpPr>
            <a:spLocks noGrp="1"/>
          </p:cNvSpPr>
          <p:nvPr>
            <p:ph type="sldNum" sz="quarter" idx="12"/>
          </p:nvPr>
        </p:nvSpPr>
        <p:spPr/>
        <p:txBody>
          <a:bodyPr/>
          <a:lstStyle/>
          <a:p>
            <a:fld id="{EABC6011-CA39-4748-A1DF-F579BBC3212A}" type="slidenum">
              <a:rPr lang="en-US" smtClean="0"/>
              <a:t>13</a:t>
            </a:fld>
            <a:endParaRPr lang="en-US" dirty="0"/>
          </a:p>
        </p:txBody>
      </p:sp>
      <p:sp>
        <p:nvSpPr>
          <p:cNvPr id="7" name="Content Placeholder 2"/>
          <p:cNvSpPr>
            <a:spLocks noGrp="1"/>
          </p:cNvSpPr>
          <p:nvPr>
            <p:ph idx="1"/>
          </p:nvPr>
        </p:nvSpPr>
        <p:spPr>
          <a:xfrm>
            <a:off x="304800" y="1371600"/>
            <a:ext cx="8229600" cy="4267200"/>
          </a:xfrm>
        </p:spPr>
        <p:txBody>
          <a:bodyPr>
            <a:noAutofit/>
          </a:bodyPr>
          <a:lstStyle/>
          <a:p>
            <a:pPr marL="342900" lvl="1" indent="-342900">
              <a:lnSpc>
                <a:spcPct val="80000"/>
              </a:lnSpc>
              <a:spcAft>
                <a:spcPts val="1200"/>
              </a:spcAft>
              <a:buClr>
                <a:srgbClr val="595857"/>
              </a:buClr>
              <a:buSzPct val="100000"/>
              <a:buFont typeface="Arial" pitchFamily="34" charset="0"/>
              <a:buChar char="•"/>
            </a:pPr>
            <a:r>
              <a:rPr lang="en-US" sz="2000" noProof="1" smtClean="0">
                <a:solidFill>
                  <a:schemeClr val="accent1">
                    <a:lumMod val="75000"/>
                  </a:schemeClr>
                </a:solidFill>
              </a:rPr>
              <a:t>CSR</a:t>
            </a:r>
            <a:r>
              <a:rPr lang="en-US" sz="2000" noProof="1">
                <a:solidFill>
                  <a:schemeClr val="accent1">
                    <a:lumMod val="75000"/>
                  </a:schemeClr>
                </a:solidFill>
              </a:rPr>
              <a:t>: EcoCitizen World Map-Building Eco Cities</a:t>
            </a:r>
          </a:p>
          <a:p>
            <a:pPr marL="342900" lvl="1" indent="-342900">
              <a:lnSpc>
                <a:spcPct val="80000"/>
              </a:lnSpc>
              <a:spcAft>
                <a:spcPts val="1200"/>
              </a:spcAft>
              <a:buClr>
                <a:srgbClr val="595857"/>
              </a:buClr>
              <a:buSzPct val="100000"/>
              <a:buFont typeface="Arial" pitchFamily="34" charset="0"/>
              <a:buChar char="•"/>
            </a:pPr>
            <a:r>
              <a:rPr lang="en-US" sz="2000" noProof="1">
                <a:solidFill>
                  <a:schemeClr val="accent1">
                    <a:lumMod val="75000"/>
                  </a:schemeClr>
                </a:solidFill>
              </a:rPr>
              <a:t>CSR: GeoSUMR - GeoInformation for Sustainable Urban Management and Resilience</a:t>
            </a:r>
          </a:p>
          <a:p>
            <a:pPr marL="342900" lvl="1" indent="-342900">
              <a:lnSpc>
                <a:spcPct val="80000"/>
              </a:lnSpc>
              <a:spcAft>
                <a:spcPts val="1200"/>
              </a:spcAft>
              <a:buClr>
                <a:srgbClr val="595857"/>
              </a:buClr>
              <a:buSzPct val="100000"/>
              <a:buFont typeface="Arial" pitchFamily="34" charset="0"/>
              <a:buChar char="•"/>
            </a:pPr>
            <a:r>
              <a:rPr lang="en-US" sz="2000" noProof="1">
                <a:solidFill>
                  <a:schemeClr val="accent1">
                    <a:lumMod val="75000"/>
                  </a:schemeClr>
                </a:solidFill>
              </a:rPr>
              <a:t>GNON: The GeoSUR Program, a model regional geospatial network for the Arab region</a:t>
            </a:r>
          </a:p>
          <a:p>
            <a:pPr marL="342900" lvl="1" indent="-342900">
              <a:lnSpc>
                <a:spcPct val="80000"/>
              </a:lnSpc>
              <a:spcAft>
                <a:spcPts val="1200"/>
              </a:spcAft>
              <a:buClr>
                <a:srgbClr val="595857"/>
              </a:buClr>
              <a:buSzPct val="100000"/>
              <a:buFont typeface="Arial" pitchFamily="34" charset="0"/>
              <a:buChar char="•"/>
            </a:pPr>
            <a:r>
              <a:rPr lang="en-US" sz="2000" noProof="1">
                <a:solidFill>
                  <a:schemeClr val="accent1">
                    <a:lumMod val="75000"/>
                  </a:schemeClr>
                </a:solidFill>
              </a:rPr>
              <a:t>Bio: Unlocking Biodiversity Data from Environmental Impact Assessment</a:t>
            </a:r>
          </a:p>
          <a:p>
            <a:pPr marL="342900" lvl="1" indent="-342900">
              <a:lnSpc>
                <a:spcPct val="80000"/>
              </a:lnSpc>
              <a:spcAft>
                <a:spcPts val="1200"/>
              </a:spcAft>
              <a:buClr>
                <a:srgbClr val="595857"/>
              </a:buClr>
              <a:buSzPct val="100000"/>
              <a:buFont typeface="Arial" pitchFamily="34" charset="0"/>
              <a:buChar char="•"/>
            </a:pPr>
            <a:r>
              <a:rPr lang="en-US" sz="2000" noProof="1">
                <a:solidFill>
                  <a:schemeClr val="accent1">
                    <a:lumMod val="75000"/>
                  </a:schemeClr>
                </a:solidFill>
              </a:rPr>
              <a:t>A4A: Implementation of Principle 10 of the Rio Declaration</a:t>
            </a:r>
          </a:p>
          <a:p>
            <a:pPr marL="342900" lvl="1" indent="-342900">
              <a:lnSpc>
                <a:spcPct val="80000"/>
              </a:lnSpc>
              <a:spcAft>
                <a:spcPts val="1200"/>
              </a:spcAft>
              <a:buClr>
                <a:srgbClr val="595857"/>
              </a:buClr>
              <a:buSzPct val="100000"/>
              <a:buFont typeface="Arial" pitchFamily="34" charset="0"/>
              <a:buChar char="•"/>
            </a:pPr>
            <a:r>
              <a:rPr lang="en-US" sz="2000" noProof="1">
                <a:solidFill>
                  <a:schemeClr val="accent1">
                    <a:lumMod val="75000"/>
                  </a:schemeClr>
                </a:solidFill>
              </a:rPr>
              <a:t>A4A: Regional Environmental Center for Central and Eastern Europe Building Bridges between Regions</a:t>
            </a:r>
          </a:p>
          <a:p>
            <a:pPr marL="342900" lvl="1" indent="-342900">
              <a:lnSpc>
                <a:spcPct val="80000"/>
              </a:lnSpc>
              <a:spcAft>
                <a:spcPts val="1200"/>
              </a:spcAft>
              <a:buClr>
                <a:srgbClr val="595857"/>
              </a:buClr>
              <a:buSzPct val="100000"/>
              <a:buFont typeface="Arial" pitchFamily="34" charset="0"/>
              <a:buChar char="•"/>
            </a:pPr>
            <a:r>
              <a:rPr lang="en-US" sz="2000" noProof="1">
                <a:solidFill>
                  <a:schemeClr val="accent1">
                    <a:lumMod val="75000"/>
                  </a:schemeClr>
                </a:solidFill>
              </a:rPr>
              <a:t>A4A: Principle 10 Legal Index -</a:t>
            </a:r>
            <a:r>
              <a:rPr lang="en-US" sz="2000" noProof="1" smtClean="0">
                <a:solidFill>
                  <a:schemeClr val="accent1">
                    <a:lumMod val="75000"/>
                  </a:schemeClr>
                </a:solidFill>
              </a:rPr>
              <a:t>Environmental </a:t>
            </a:r>
            <a:r>
              <a:rPr lang="en-US" sz="2000" noProof="1">
                <a:solidFill>
                  <a:schemeClr val="accent1">
                    <a:lumMod val="75000"/>
                  </a:schemeClr>
                </a:solidFill>
              </a:rPr>
              <a:t>Democracy Legal </a:t>
            </a:r>
            <a:r>
              <a:rPr lang="en-US" sz="2000" noProof="1" smtClean="0">
                <a:solidFill>
                  <a:schemeClr val="accent1">
                    <a:lumMod val="75000"/>
                  </a:schemeClr>
                </a:solidFill>
              </a:rPr>
              <a:t>Index</a:t>
            </a:r>
            <a:endParaRPr lang="en-US" sz="2000" noProof="1">
              <a:solidFill>
                <a:schemeClr val="accent1">
                  <a:lumMod val="75000"/>
                </a:schemeClr>
              </a:solidFill>
            </a:endParaRPr>
          </a:p>
        </p:txBody>
      </p:sp>
    </p:spTree>
    <p:extLst>
      <p:ext uri="{BB962C8B-B14F-4D97-AF65-F5344CB8AC3E}">
        <p14:creationId xmlns:p14="http://schemas.microsoft.com/office/powerpoint/2010/main" val="185186996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EABC6011-CA39-4748-A1DF-F579BBC3212A}" type="slidenum">
              <a:rPr lang="en-US" smtClean="0"/>
              <a:t>14</a:t>
            </a:fld>
            <a:endParaRPr lang="en-US" dirty="0"/>
          </a:p>
        </p:txBody>
      </p:sp>
      <p:sp>
        <p:nvSpPr>
          <p:cNvPr id="7" name="Content Placeholder 2"/>
          <p:cNvSpPr>
            <a:spLocks noGrp="1"/>
          </p:cNvSpPr>
          <p:nvPr>
            <p:ph idx="1"/>
          </p:nvPr>
        </p:nvSpPr>
        <p:spPr>
          <a:xfrm>
            <a:off x="457200" y="1143000"/>
            <a:ext cx="8229600" cy="3429000"/>
          </a:xfrm>
        </p:spPr>
        <p:txBody>
          <a:bodyPr>
            <a:noAutofit/>
          </a:bodyPr>
          <a:lstStyle/>
          <a:p>
            <a:pPr lvl="0"/>
            <a:endParaRPr lang="en-US" sz="1800" dirty="0"/>
          </a:p>
          <a:p>
            <a:pPr marL="457200" indent="-457200">
              <a:spcBef>
                <a:spcPts val="0"/>
              </a:spcBef>
              <a:defRPr/>
            </a:pPr>
            <a:endParaRPr lang="en-US" sz="1800" dirty="0" smtClean="0">
              <a:solidFill>
                <a:srgbClr val="595857"/>
              </a:solidFill>
              <a:latin typeface="Gotham HTF Book" pitchFamily="50" charset="0"/>
            </a:endParaRPr>
          </a:p>
          <a:p>
            <a:pPr marL="0" indent="0" algn="ctr">
              <a:spcBef>
                <a:spcPts val="0"/>
              </a:spcBef>
              <a:buNone/>
              <a:defRPr/>
            </a:pPr>
            <a:r>
              <a:rPr lang="en-US" sz="6000" dirty="0" smtClean="0"/>
              <a:t>Special Initiatives Project Fiches</a:t>
            </a:r>
            <a:endParaRPr lang="en-US" sz="6000" dirty="0">
              <a:solidFill>
                <a:srgbClr val="595857"/>
              </a:solidFill>
              <a:latin typeface="Gotham HTF Book" pitchFamily="50" charset="0"/>
            </a:endParaRPr>
          </a:p>
        </p:txBody>
      </p:sp>
    </p:spTree>
    <p:extLst>
      <p:ext uri="{BB962C8B-B14F-4D97-AF65-F5344CB8AC3E}">
        <p14:creationId xmlns:p14="http://schemas.microsoft.com/office/powerpoint/2010/main" val="14341039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1143000"/>
          </a:xfrm>
        </p:spPr>
        <p:txBody>
          <a:bodyPr>
            <a:noAutofit/>
          </a:bodyPr>
          <a:lstStyle/>
          <a:p>
            <a:pPr marL="0" indent="0" algn="l">
              <a:spcBef>
                <a:spcPts val="0"/>
              </a:spcBef>
              <a:defRPr/>
            </a:pPr>
            <a:r>
              <a:rPr lang="en-US" sz="4000" dirty="0" smtClean="0"/>
              <a:t>Project Fiches</a:t>
            </a:r>
            <a:endParaRPr lang="en-US" sz="4000" dirty="0"/>
          </a:p>
        </p:txBody>
      </p:sp>
      <p:sp>
        <p:nvSpPr>
          <p:cNvPr id="3" name="Content Placeholder 2"/>
          <p:cNvSpPr>
            <a:spLocks noGrp="1"/>
          </p:cNvSpPr>
          <p:nvPr>
            <p:ph idx="1"/>
          </p:nvPr>
        </p:nvSpPr>
        <p:spPr>
          <a:xfrm>
            <a:off x="457200" y="1447800"/>
            <a:ext cx="7772400" cy="3962400"/>
          </a:xfrm>
        </p:spPr>
        <p:txBody>
          <a:bodyPr>
            <a:noAutofit/>
          </a:bodyPr>
          <a:lstStyle/>
          <a:p>
            <a:pPr algn="just"/>
            <a:r>
              <a:rPr lang="en-US" sz="2000" dirty="0" smtClean="0">
                <a:solidFill>
                  <a:schemeClr val="accent1">
                    <a:lumMod val="75000"/>
                  </a:schemeClr>
                </a:solidFill>
              </a:rPr>
              <a:t>81 project fiches were submitted by the Special initiatives Community</a:t>
            </a:r>
          </a:p>
          <a:p>
            <a:pPr algn="just"/>
            <a:r>
              <a:rPr lang="en-US" sz="2000" dirty="0" smtClean="0">
                <a:solidFill>
                  <a:schemeClr val="accent1">
                    <a:lumMod val="75000"/>
                  </a:schemeClr>
                </a:solidFill>
              </a:rPr>
              <a:t>Evident cross SI collaboration</a:t>
            </a:r>
          </a:p>
          <a:p>
            <a:pPr algn="just"/>
            <a:r>
              <a:rPr lang="en-US" sz="2000" dirty="0" smtClean="0">
                <a:solidFill>
                  <a:schemeClr val="accent1">
                    <a:lumMod val="75000"/>
                  </a:schemeClr>
                </a:solidFill>
              </a:rPr>
              <a:t>Impactful, thematically diverse</a:t>
            </a:r>
          </a:p>
          <a:p>
            <a:pPr algn="just"/>
            <a:r>
              <a:rPr lang="en-US" sz="2000" dirty="0" smtClean="0">
                <a:solidFill>
                  <a:schemeClr val="accent1">
                    <a:lumMod val="75000"/>
                  </a:schemeClr>
                </a:solidFill>
              </a:rPr>
              <a:t>Common goal of data &amp; sustainable development </a:t>
            </a:r>
          </a:p>
          <a:p>
            <a:pPr algn="just"/>
            <a:endParaRPr lang="en-US" sz="2000" dirty="0">
              <a:solidFill>
                <a:schemeClr val="accent1">
                  <a:lumMod val="75000"/>
                </a:schemeClr>
              </a:solidFill>
            </a:endParaRPr>
          </a:p>
        </p:txBody>
      </p:sp>
      <p:sp>
        <p:nvSpPr>
          <p:cNvPr id="4" name="Slide Number Placeholder 3"/>
          <p:cNvSpPr>
            <a:spLocks noGrp="1"/>
          </p:cNvSpPr>
          <p:nvPr>
            <p:ph type="sldNum" sz="quarter" idx="12"/>
          </p:nvPr>
        </p:nvSpPr>
        <p:spPr/>
        <p:txBody>
          <a:bodyPr/>
          <a:lstStyle/>
          <a:p>
            <a:fld id="{EABC6011-CA39-4748-A1DF-F579BBC3212A}" type="slidenum">
              <a:rPr lang="en-US" smtClean="0"/>
              <a:t>15</a:t>
            </a:fld>
            <a:endParaRPr lang="en-US" dirty="0"/>
          </a:p>
        </p:txBody>
      </p:sp>
    </p:spTree>
    <p:extLst>
      <p:ext uri="{BB962C8B-B14F-4D97-AF65-F5344CB8AC3E}">
        <p14:creationId xmlns:p14="http://schemas.microsoft.com/office/powerpoint/2010/main" val="57189741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1143000"/>
          </a:xfrm>
        </p:spPr>
        <p:txBody>
          <a:bodyPr>
            <a:noAutofit/>
          </a:bodyPr>
          <a:lstStyle/>
          <a:p>
            <a:pPr marL="0" indent="0" algn="l">
              <a:spcBef>
                <a:spcPts val="0"/>
              </a:spcBef>
              <a:defRPr/>
            </a:pPr>
            <a:r>
              <a:rPr lang="en-US" sz="4000" dirty="0" smtClean="0"/>
              <a:t>Prioritized Project Fiches</a:t>
            </a:r>
            <a:endParaRPr lang="en-US" sz="4000" dirty="0"/>
          </a:p>
        </p:txBody>
      </p:sp>
      <p:sp>
        <p:nvSpPr>
          <p:cNvPr id="3" name="Content Placeholder 2"/>
          <p:cNvSpPr>
            <a:spLocks noGrp="1"/>
          </p:cNvSpPr>
          <p:nvPr>
            <p:ph idx="1"/>
          </p:nvPr>
        </p:nvSpPr>
        <p:spPr>
          <a:xfrm>
            <a:off x="457200" y="1447800"/>
            <a:ext cx="8001000" cy="3962400"/>
          </a:xfrm>
        </p:spPr>
        <p:txBody>
          <a:bodyPr>
            <a:noAutofit/>
          </a:bodyPr>
          <a:lstStyle/>
          <a:p>
            <a:pPr marL="457200" indent="-457200" algn="just">
              <a:buAutoNum type="arabicPeriod"/>
            </a:pPr>
            <a:r>
              <a:rPr lang="en-US" sz="1600" dirty="0" smtClean="0">
                <a:solidFill>
                  <a:schemeClr val="accent1">
                    <a:lumMod val="75000"/>
                  </a:schemeClr>
                </a:solidFill>
              </a:rPr>
              <a:t>Improving </a:t>
            </a:r>
            <a:r>
              <a:rPr lang="en-US" sz="1600" dirty="0" err="1">
                <a:solidFill>
                  <a:schemeClr val="accent1">
                    <a:lumMod val="75000"/>
                  </a:schemeClr>
                </a:solidFill>
              </a:rPr>
              <a:t>Standardisation</a:t>
            </a:r>
            <a:r>
              <a:rPr lang="en-US" sz="1600" dirty="0">
                <a:solidFill>
                  <a:schemeClr val="accent1">
                    <a:lumMod val="75000"/>
                  </a:schemeClr>
                </a:solidFill>
              </a:rPr>
              <a:t> of and Access to </a:t>
            </a:r>
            <a:r>
              <a:rPr lang="en-US" sz="1600" dirty="0" err="1">
                <a:solidFill>
                  <a:schemeClr val="accent1">
                    <a:lumMod val="75000"/>
                  </a:schemeClr>
                </a:solidFill>
              </a:rPr>
              <a:t>Seagrass</a:t>
            </a:r>
            <a:r>
              <a:rPr lang="en-US" sz="1600" dirty="0">
                <a:solidFill>
                  <a:schemeClr val="accent1">
                    <a:lumMod val="75000"/>
                  </a:schemeClr>
                </a:solidFill>
              </a:rPr>
              <a:t> Biodiversity Data for Decision Making and </a:t>
            </a:r>
            <a:r>
              <a:rPr lang="en-US" sz="1600" dirty="0" smtClean="0">
                <a:solidFill>
                  <a:schemeClr val="accent1">
                    <a:lumMod val="75000"/>
                  </a:schemeClr>
                </a:solidFill>
              </a:rPr>
              <a:t>Conservation</a:t>
            </a:r>
          </a:p>
          <a:p>
            <a:pPr marL="457200" indent="-457200" algn="just">
              <a:buAutoNum type="arabicPeriod"/>
            </a:pPr>
            <a:r>
              <a:rPr lang="en-US" sz="1600" dirty="0" smtClean="0">
                <a:solidFill>
                  <a:schemeClr val="accent1">
                    <a:lumMod val="75000"/>
                  </a:schemeClr>
                </a:solidFill>
              </a:rPr>
              <a:t>Promoting </a:t>
            </a:r>
            <a:r>
              <a:rPr lang="en-US" sz="1600" dirty="0">
                <a:solidFill>
                  <a:schemeClr val="accent1">
                    <a:lumMod val="75000"/>
                  </a:schemeClr>
                </a:solidFill>
              </a:rPr>
              <a:t>Principle 10 with respect to environmental matters in Middle East and North Africa region </a:t>
            </a:r>
          </a:p>
          <a:p>
            <a:pPr marL="457200" indent="-457200" algn="just">
              <a:buAutoNum type="arabicPeriod"/>
            </a:pPr>
            <a:r>
              <a:rPr lang="en-US" sz="1600" dirty="0" smtClean="0">
                <a:solidFill>
                  <a:schemeClr val="accent1">
                    <a:lumMod val="75000"/>
                  </a:schemeClr>
                </a:solidFill>
              </a:rPr>
              <a:t>Capacity </a:t>
            </a:r>
            <a:r>
              <a:rPr lang="en-US" sz="1600" dirty="0">
                <a:solidFill>
                  <a:schemeClr val="accent1">
                    <a:lumMod val="75000"/>
                  </a:schemeClr>
                </a:solidFill>
              </a:rPr>
              <a:t>Building on </a:t>
            </a:r>
            <a:r>
              <a:rPr lang="en-US" sz="1600" dirty="0" err="1">
                <a:solidFill>
                  <a:schemeClr val="accent1">
                    <a:lumMod val="75000"/>
                  </a:schemeClr>
                </a:solidFill>
              </a:rPr>
              <a:t>Geoservices</a:t>
            </a:r>
            <a:r>
              <a:rPr lang="en-US" sz="1600" dirty="0">
                <a:solidFill>
                  <a:schemeClr val="accent1">
                    <a:lumMod val="75000"/>
                  </a:schemeClr>
                </a:solidFill>
              </a:rPr>
              <a:t> in Latin America &amp; Caribbean (</a:t>
            </a:r>
            <a:r>
              <a:rPr lang="en-US" sz="1600" dirty="0" smtClean="0">
                <a:solidFill>
                  <a:schemeClr val="accent1">
                    <a:lumMod val="75000"/>
                  </a:schemeClr>
                </a:solidFill>
              </a:rPr>
              <a:t>LAC)</a:t>
            </a:r>
          </a:p>
          <a:p>
            <a:pPr marL="457200" indent="-457200" algn="just">
              <a:buAutoNum type="arabicPeriod"/>
            </a:pPr>
            <a:r>
              <a:rPr lang="en-US" sz="1600" dirty="0" smtClean="0">
                <a:solidFill>
                  <a:schemeClr val="accent1">
                    <a:lumMod val="75000"/>
                  </a:schemeClr>
                </a:solidFill>
              </a:rPr>
              <a:t>Global </a:t>
            </a:r>
            <a:r>
              <a:rPr lang="en-US" sz="1600" dirty="0">
                <a:solidFill>
                  <a:schemeClr val="accent1">
                    <a:lumMod val="75000"/>
                  </a:schemeClr>
                </a:solidFill>
              </a:rPr>
              <a:t>Blue Carbon Data </a:t>
            </a:r>
            <a:r>
              <a:rPr lang="en-US" sz="1600" dirty="0" smtClean="0">
                <a:solidFill>
                  <a:schemeClr val="accent1">
                    <a:lumMod val="75000"/>
                  </a:schemeClr>
                </a:solidFill>
              </a:rPr>
              <a:t>DOCK</a:t>
            </a:r>
          </a:p>
          <a:p>
            <a:pPr marL="457200" indent="-457200" algn="just">
              <a:buAutoNum type="arabicPeriod"/>
            </a:pPr>
            <a:r>
              <a:rPr lang="en-US" sz="1600" dirty="0" smtClean="0">
                <a:solidFill>
                  <a:schemeClr val="accent1">
                    <a:lumMod val="75000"/>
                  </a:schemeClr>
                </a:solidFill>
              </a:rPr>
              <a:t>Island </a:t>
            </a:r>
            <a:r>
              <a:rPr lang="en-US" sz="1600" dirty="0">
                <a:solidFill>
                  <a:schemeClr val="accent1">
                    <a:lumMod val="75000"/>
                  </a:schemeClr>
                </a:solidFill>
              </a:rPr>
              <a:t>Communities Open Data Program for Coastal </a:t>
            </a:r>
            <a:r>
              <a:rPr lang="en-US" sz="1600" dirty="0" smtClean="0">
                <a:solidFill>
                  <a:schemeClr val="accent1">
                    <a:lumMod val="75000"/>
                  </a:schemeClr>
                </a:solidFill>
              </a:rPr>
              <a:t>Resiliency</a:t>
            </a:r>
          </a:p>
          <a:p>
            <a:pPr marL="457200" indent="-457200" algn="just">
              <a:buAutoNum type="arabicPeriod"/>
            </a:pPr>
            <a:r>
              <a:rPr lang="en-US" sz="1600" dirty="0" smtClean="0">
                <a:solidFill>
                  <a:schemeClr val="accent1">
                    <a:lumMod val="75000"/>
                  </a:schemeClr>
                </a:solidFill>
              </a:rPr>
              <a:t>MENA </a:t>
            </a:r>
            <a:r>
              <a:rPr lang="en-US" sz="1600" dirty="0">
                <a:solidFill>
                  <a:schemeClr val="accent1">
                    <a:lumMod val="75000"/>
                  </a:schemeClr>
                </a:solidFill>
              </a:rPr>
              <a:t>Regional Academic Work of Geospatial Expertise for Urban Resilience and Disaster Management (MENA-RANGE</a:t>
            </a:r>
            <a:r>
              <a:rPr lang="en-US" sz="1600" dirty="0" smtClean="0">
                <a:solidFill>
                  <a:schemeClr val="accent1">
                    <a:lumMod val="75000"/>
                  </a:schemeClr>
                </a:solidFill>
              </a:rPr>
              <a:t>)</a:t>
            </a:r>
          </a:p>
          <a:p>
            <a:pPr marL="457200" indent="-457200" algn="just">
              <a:buAutoNum type="arabicPeriod"/>
            </a:pPr>
            <a:r>
              <a:rPr lang="en-US" sz="1600" dirty="0">
                <a:solidFill>
                  <a:schemeClr val="accent1">
                    <a:lumMod val="75000"/>
                  </a:schemeClr>
                </a:solidFill>
              </a:rPr>
              <a:t>Watershed ICT Resources Center in Water and Disaster Management (WIRC)</a:t>
            </a:r>
            <a:endParaRPr lang="en-US" sz="1600" dirty="0" smtClean="0">
              <a:solidFill>
                <a:schemeClr val="accent1">
                  <a:lumMod val="75000"/>
                </a:schemeClr>
              </a:solidFill>
            </a:endParaRPr>
          </a:p>
          <a:p>
            <a:pPr marL="457200" indent="-457200" algn="just">
              <a:buAutoNum type="arabicPeriod"/>
            </a:pPr>
            <a:r>
              <a:rPr lang="en-US" sz="1600" dirty="0" smtClean="0">
                <a:solidFill>
                  <a:schemeClr val="accent1">
                    <a:lumMod val="75000"/>
                  </a:schemeClr>
                </a:solidFill>
              </a:rPr>
              <a:t>Health </a:t>
            </a:r>
            <a:r>
              <a:rPr lang="en-US" sz="1600" dirty="0">
                <a:solidFill>
                  <a:schemeClr val="accent1">
                    <a:lumMod val="75000"/>
                  </a:schemeClr>
                </a:solidFill>
              </a:rPr>
              <a:t>and Resilience throughout MENA (</a:t>
            </a:r>
            <a:r>
              <a:rPr lang="en-US" sz="1600" dirty="0" smtClean="0">
                <a:solidFill>
                  <a:schemeClr val="accent1">
                    <a:lumMod val="75000"/>
                  </a:schemeClr>
                </a:solidFill>
              </a:rPr>
              <a:t>HART-MENA)</a:t>
            </a:r>
          </a:p>
          <a:p>
            <a:pPr marL="457200" indent="-457200" algn="just">
              <a:buAutoNum type="arabicPeriod"/>
            </a:pPr>
            <a:r>
              <a:rPr lang="it-IT" sz="1600" dirty="0" smtClean="0">
                <a:solidFill>
                  <a:schemeClr val="accent1">
                    <a:lumMod val="75000"/>
                  </a:schemeClr>
                </a:solidFill>
              </a:rPr>
              <a:t>A </a:t>
            </a:r>
            <a:r>
              <a:rPr lang="it-IT" sz="1600" dirty="0">
                <a:solidFill>
                  <a:schemeClr val="accent1">
                    <a:lumMod val="75000"/>
                  </a:schemeClr>
                </a:solidFill>
              </a:rPr>
              <a:t>Global Coastal Carbon Data Archive (GCCDA) </a:t>
            </a:r>
            <a:endParaRPr lang="it-IT" sz="1600" dirty="0" smtClean="0">
              <a:solidFill>
                <a:schemeClr val="accent1">
                  <a:lumMod val="75000"/>
                </a:schemeClr>
              </a:solidFill>
            </a:endParaRPr>
          </a:p>
          <a:p>
            <a:pPr marL="457200" indent="-457200" algn="just">
              <a:buAutoNum type="arabicPeriod"/>
            </a:pPr>
            <a:r>
              <a:rPr lang="en-US" sz="1600" dirty="0" smtClean="0">
                <a:solidFill>
                  <a:schemeClr val="accent1">
                    <a:lumMod val="75000"/>
                  </a:schemeClr>
                </a:solidFill>
              </a:rPr>
              <a:t>Strengthening </a:t>
            </a:r>
            <a:r>
              <a:rPr lang="en-US" sz="1600" dirty="0">
                <a:solidFill>
                  <a:schemeClr val="accent1">
                    <a:lumMod val="75000"/>
                  </a:schemeClr>
                </a:solidFill>
              </a:rPr>
              <a:t>Information Infrastructure for Emergency Management (SIIEM) - Phase II </a:t>
            </a:r>
          </a:p>
          <a:p>
            <a:pPr marL="457200" indent="-457200" algn="just">
              <a:buAutoNum type="arabicPeriod"/>
            </a:pPr>
            <a:endParaRPr lang="en-US" sz="1600" dirty="0" smtClean="0">
              <a:solidFill>
                <a:schemeClr val="accent1">
                  <a:lumMod val="75000"/>
                </a:schemeClr>
              </a:solidFill>
            </a:endParaRPr>
          </a:p>
          <a:p>
            <a:pPr algn="just"/>
            <a:endParaRPr lang="en-US" sz="2000" dirty="0">
              <a:solidFill>
                <a:schemeClr val="accent1">
                  <a:lumMod val="75000"/>
                </a:schemeClr>
              </a:solidFill>
            </a:endParaRPr>
          </a:p>
        </p:txBody>
      </p:sp>
      <p:sp>
        <p:nvSpPr>
          <p:cNvPr id="4" name="Slide Number Placeholder 3"/>
          <p:cNvSpPr>
            <a:spLocks noGrp="1"/>
          </p:cNvSpPr>
          <p:nvPr>
            <p:ph type="sldNum" sz="quarter" idx="12"/>
          </p:nvPr>
        </p:nvSpPr>
        <p:spPr/>
        <p:txBody>
          <a:bodyPr/>
          <a:lstStyle/>
          <a:p>
            <a:fld id="{EABC6011-CA39-4748-A1DF-F579BBC3212A}" type="slidenum">
              <a:rPr lang="en-US" smtClean="0"/>
              <a:t>16</a:t>
            </a:fld>
            <a:endParaRPr lang="en-US" dirty="0"/>
          </a:p>
        </p:txBody>
      </p:sp>
    </p:spTree>
    <p:extLst>
      <p:ext uri="{BB962C8B-B14F-4D97-AF65-F5344CB8AC3E}">
        <p14:creationId xmlns:p14="http://schemas.microsoft.com/office/powerpoint/2010/main" val="93000796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EABC6011-CA39-4748-A1DF-F579BBC3212A}" type="slidenum">
              <a:rPr lang="en-US" smtClean="0"/>
              <a:t>17</a:t>
            </a:fld>
            <a:endParaRPr lang="en-US" dirty="0"/>
          </a:p>
        </p:txBody>
      </p:sp>
      <p:sp>
        <p:nvSpPr>
          <p:cNvPr id="7" name="Content Placeholder 2"/>
          <p:cNvSpPr>
            <a:spLocks noGrp="1"/>
          </p:cNvSpPr>
          <p:nvPr>
            <p:ph idx="1"/>
          </p:nvPr>
        </p:nvSpPr>
        <p:spPr>
          <a:xfrm>
            <a:off x="457200" y="1143000"/>
            <a:ext cx="8229600" cy="3429000"/>
          </a:xfrm>
        </p:spPr>
        <p:txBody>
          <a:bodyPr>
            <a:noAutofit/>
          </a:bodyPr>
          <a:lstStyle/>
          <a:p>
            <a:pPr lvl="0"/>
            <a:endParaRPr lang="en-US" sz="1800" dirty="0"/>
          </a:p>
          <a:p>
            <a:pPr marL="457200" indent="-457200">
              <a:spcBef>
                <a:spcPts val="0"/>
              </a:spcBef>
              <a:defRPr/>
            </a:pPr>
            <a:endParaRPr lang="en-US" sz="1800" dirty="0" smtClean="0">
              <a:solidFill>
                <a:srgbClr val="595857"/>
              </a:solidFill>
              <a:latin typeface="Gotham HTF Book" pitchFamily="50" charset="0"/>
            </a:endParaRPr>
          </a:p>
          <a:p>
            <a:pPr marL="0" indent="0" algn="ctr">
              <a:spcBef>
                <a:spcPts val="0"/>
              </a:spcBef>
              <a:buNone/>
              <a:defRPr/>
            </a:pPr>
            <a:r>
              <a:rPr lang="en-US" sz="6000" dirty="0"/>
              <a:t>Eye on Earth </a:t>
            </a:r>
            <a:r>
              <a:rPr lang="en-US" sz="6000" dirty="0" smtClean="0"/>
              <a:t>Alliance </a:t>
            </a:r>
            <a:endParaRPr lang="en-US" sz="6000" dirty="0">
              <a:solidFill>
                <a:srgbClr val="595857"/>
              </a:solidFill>
              <a:latin typeface="Gotham HTF Book" pitchFamily="50" charset="0"/>
            </a:endParaRPr>
          </a:p>
        </p:txBody>
      </p:sp>
    </p:spTree>
    <p:extLst>
      <p:ext uri="{BB962C8B-B14F-4D97-AF65-F5344CB8AC3E}">
        <p14:creationId xmlns:p14="http://schemas.microsoft.com/office/powerpoint/2010/main" val="2543811381"/>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EABC6011-CA39-4748-A1DF-F579BBC3212A}" type="slidenum">
              <a:rPr lang="en-US" smtClean="0"/>
              <a:t>18</a:t>
            </a:fld>
            <a:endParaRPr lang="en-US" dirty="0"/>
          </a:p>
        </p:txBody>
      </p:sp>
      <p:sp>
        <p:nvSpPr>
          <p:cNvPr id="7" name="Content Placeholder 2"/>
          <p:cNvSpPr>
            <a:spLocks noGrp="1"/>
          </p:cNvSpPr>
          <p:nvPr>
            <p:ph idx="1"/>
          </p:nvPr>
        </p:nvSpPr>
        <p:spPr>
          <a:xfrm>
            <a:off x="457200" y="1143000"/>
            <a:ext cx="8229600" cy="3429000"/>
          </a:xfrm>
        </p:spPr>
        <p:txBody>
          <a:bodyPr>
            <a:noAutofit/>
          </a:bodyPr>
          <a:lstStyle/>
          <a:p>
            <a:pPr lvl="0"/>
            <a:endParaRPr lang="en-US" sz="1800" dirty="0"/>
          </a:p>
          <a:p>
            <a:pPr marL="457200" indent="-457200">
              <a:spcBef>
                <a:spcPts val="0"/>
              </a:spcBef>
              <a:defRPr/>
            </a:pPr>
            <a:endParaRPr lang="en-US" sz="1800" dirty="0" smtClean="0">
              <a:solidFill>
                <a:srgbClr val="595857"/>
              </a:solidFill>
              <a:latin typeface="Gotham HTF Book" pitchFamily="50" charset="0"/>
            </a:endParaRPr>
          </a:p>
        </p:txBody>
      </p:sp>
      <p:sp>
        <p:nvSpPr>
          <p:cNvPr id="5" name="Content Placeholder 2"/>
          <p:cNvSpPr txBox="1">
            <a:spLocks/>
          </p:cNvSpPr>
          <p:nvPr/>
        </p:nvSpPr>
        <p:spPr>
          <a:xfrm>
            <a:off x="914400" y="1281185"/>
            <a:ext cx="7086600" cy="160020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itchFamily="34" charset="0"/>
              <a:buChar char="•"/>
              <a:defRPr sz="3200" kern="1200">
                <a:solidFill>
                  <a:schemeClr val="accent1">
                    <a:lumMod val="50000"/>
                  </a:schemeClr>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accent1">
                    <a:lumMod val="50000"/>
                  </a:schemeClr>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accent1">
                    <a:lumMod val="50000"/>
                  </a:schemeClr>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accent1">
                    <a:lumMod val="50000"/>
                  </a:schemeClr>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accent1">
                    <a:lumMod val="50000"/>
                  </a:schemeClr>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lgn="just">
              <a:lnSpc>
                <a:spcPct val="120000"/>
              </a:lnSpc>
              <a:spcAft>
                <a:spcPts val="1200"/>
              </a:spcAft>
              <a:buClr>
                <a:srgbClr val="595857"/>
              </a:buClr>
              <a:buSzPct val="100000"/>
            </a:pPr>
            <a:r>
              <a:rPr lang="en-GB" sz="2000" dirty="0">
                <a:solidFill>
                  <a:schemeClr val="accent1">
                    <a:lumMod val="75000"/>
                  </a:schemeClr>
                </a:solidFill>
              </a:rPr>
              <a:t>The </a:t>
            </a:r>
            <a:r>
              <a:rPr lang="en-GB" sz="2000" dirty="0" err="1">
                <a:solidFill>
                  <a:schemeClr val="accent1">
                    <a:lumMod val="75000"/>
                  </a:schemeClr>
                </a:solidFill>
              </a:rPr>
              <a:t>EoE</a:t>
            </a:r>
            <a:r>
              <a:rPr lang="en-GB" sz="2000" dirty="0">
                <a:solidFill>
                  <a:schemeClr val="accent1">
                    <a:lumMod val="75000"/>
                  </a:schemeClr>
                </a:solidFill>
              </a:rPr>
              <a:t> </a:t>
            </a:r>
            <a:r>
              <a:rPr lang="en-GB" sz="2000" dirty="0" smtClean="0">
                <a:solidFill>
                  <a:schemeClr val="accent1">
                    <a:lumMod val="75000"/>
                  </a:schemeClr>
                </a:solidFill>
              </a:rPr>
              <a:t>Alliance provides </a:t>
            </a:r>
            <a:r>
              <a:rPr lang="en-GB" sz="2000" dirty="0">
                <a:solidFill>
                  <a:schemeClr val="accent1">
                    <a:lumMod val="75000"/>
                  </a:schemeClr>
                </a:solidFill>
              </a:rPr>
              <a:t>the strategic direction for the movement and strives to build global support for </a:t>
            </a:r>
            <a:r>
              <a:rPr lang="en-GB" sz="2000" dirty="0" err="1">
                <a:solidFill>
                  <a:schemeClr val="accent1">
                    <a:lumMod val="75000"/>
                  </a:schemeClr>
                </a:solidFill>
              </a:rPr>
              <a:t>EoE</a:t>
            </a:r>
            <a:r>
              <a:rPr lang="en-GB" sz="2000" dirty="0">
                <a:solidFill>
                  <a:schemeClr val="accent1">
                    <a:lumMod val="75000"/>
                  </a:schemeClr>
                </a:solidFill>
              </a:rPr>
              <a:t>, is also expanding. Today it includes the following organisations. </a:t>
            </a:r>
          </a:p>
          <a:p>
            <a:pPr algn="just">
              <a:lnSpc>
                <a:spcPct val="120000"/>
              </a:lnSpc>
            </a:pPr>
            <a:endParaRPr lang="en-GB" sz="1400" dirty="0">
              <a:solidFill>
                <a:schemeClr val="tx1"/>
              </a:solidFill>
            </a:endParaRPr>
          </a:p>
        </p:txBody>
      </p:sp>
      <p:pic>
        <p:nvPicPr>
          <p:cNvPr id="6" name="Picture 2" descr="EOD"/>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14400" y="2881385"/>
            <a:ext cx="2187795" cy="1455081"/>
          </a:xfrm>
          <a:prstGeom prst="rect">
            <a:avLst/>
          </a:prstGeom>
          <a:noFill/>
          <a:extLst>
            <a:ext uri="{909E8E84-426E-40DD-AFC4-6F175D3DCCD1}">
              <a14:hiddenFill xmlns:a14="http://schemas.microsoft.com/office/drawing/2010/main">
                <a:solidFill>
                  <a:srgbClr val="FFFFFF"/>
                </a:solidFill>
              </a14:hiddenFill>
            </a:ext>
          </a:extLst>
        </p:spPr>
      </p:pic>
      <p:pic>
        <p:nvPicPr>
          <p:cNvPr id="8" name="Picture 3" descr="UNEP"/>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5872579" y="4402301"/>
            <a:ext cx="734817" cy="862109"/>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5" descr="IUCN"/>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092796" y="4430712"/>
            <a:ext cx="1030218" cy="979488"/>
          </a:xfrm>
          <a:prstGeom prst="rect">
            <a:avLst/>
          </a:prstGeom>
          <a:noFill/>
          <a:extLst>
            <a:ext uri="{909E8E84-426E-40DD-AFC4-6F175D3DCCD1}">
              <a14:hiddenFill xmlns:a14="http://schemas.microsoft.com/office/drawing/2010/main">
                <a:solidFill>
                  <a:srgbClr val="FFFFFF"/>
                </a:solidFill>
              </a14:hiddenFill>
            </a:ext>
          </a:extLst>
        </p:spPr>
      </p:pic>
      <p:pic>
        <p:nvPicPr>
          <p:cNvPr id="10" name="Picture 7" descr="AGEDI"/>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933539" y="3105361"/>
            <a:ext cx="1695011" cy="709539"/>
          </a:xfrm>
          <a:prstGeom prst="rect">
            <a:avLst/>
          </a:prstGeom>
          <a:noFill/>
          <a:extLst>
            <a:ext uri="{909E8E84-426E-40DD-AFC4-6F175D3DCCD1}">
              <a14:hiddenFill xmlns:a14="http://schemas.microsoft.com/office/drawing/2010/main">
                <a:solidFill>
                  <a:srgbClr val="FFFFFF"/>
                </a:solidFill>
              </a14:hiddenFill>
            </a:ext>
          </a:extLst>
        </p:spPr>
      </p:pic>
      <p:pic>
        <p:nvPicPr>
          <p:cNvPr id="11" name="Picture 12" descr="download"/>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864196" y="3188566"/>
            <a:ext cx="1395266" cy="697634"/>
          </a:xfrm>
          <a:prstGeom prst="rect">
            <a:avLst/>
          </a:prstGeom>
          <a:noFill/>
          <a:extLst>
            <a:ext uri="{909E8E84-426E-40DD-AFC4-6F175D3DCCD1}">
              <a14:hiddenFill xmlns:a14="http://schemas.microsoft.com/office/drawing/2010/main">
                <a:solidFill>
                  <a:srgbClr val="FFFFFF"/>
                </a:solidFill>
              </a14:hiddenFill>
            </a:ext>
          </a:extLst>
        </p:spPr>
      </p:pic>
      <p:pic>
        <p:nvPicPr>
          <p:cNvPr id="12" name="Picture 11"/>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1311275" y="4490819"/>
            <a:ext cx="2277035" cy="789372"/>
          </a:xfrm>
          <a:prstGeom prst="rect">
            <a:avLst/>
          </a:prstGeom>
        </p:spPr>
      </p:pic>
      <p:sp>
        <p:nvSpPr>
          <p:cNvPr id="13" name="Title 1"/>
          <p:cNvSpPr>
            <a:spLocks noGrp="1"/>
          </p:cNvSpPr>
          <p:nvPr>
            <p:ph type="title"/>
          </p:nvPr>
        </p:nvSpPr>
        <p:spPr>
          <a:xfrm>
            <a:off x="914400" y="290585"/>
            <a:ext cx="7239000" cy="990600"/>
          </a:xfrm>
        </p:spPr>
        <p:txBody>
          <a:bodyPr>
            <a:noAutofit/>
          </a:bodyPr>
          <a:lstStyle/>
          <a:p>
            <a:pPr algn="l"/>
            <a:r>
              <a:rPr lang="en-US" sz="3600" dirty="0" smtClean="0"/>
              <a:t>Eye on Earth Alliance</a:t>
            </a:r>
            <a:endParaRPr lang="en-GB" sz="3600" dirty="0"/>
          </a:p>
        </p:txBody>
      </p:sp>
    </p:spTree>
    <p:extLst>
      <p:ext uri="{BB962C8B-B14F-4D97-AF65-F5344CB8AC3E}">
        <p14:creationId xmlns:p14="http://schemas.microsoft.com/office/powerpoint/2010/main" val="1922256290"/>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304800"/>
            <a:ext cx="7239000" cy="990600"/>
          </a:xfrm>
        </p:spPr>
        <p:txBody>
          <a:bodyPr>
            <a:noAutofit/>
          </a:bodyPr>
          <a:lstStyle/>
          <a:p>
            <a:pPr algn="l"/>
            <a:r>
              <a:rPr lang="en-US" sz="3600" dirty="0" smtClean="0"/>
              <a:t>Eye on Earth Alliance Vision</a:t>
            </a:r>
            <a:endParaRPr lang="en-GB" sz="3600" dirty="0"/>
          </a:p>
        </p:txBody>
      </p:sp>
      <p:sp>
        <p:nvSpPr>
          <p:cNvPr id="4" name="Slide Number Placeholder 3"/>
          <p:cNvSpPr>
            <a:spLocks noGrp="1"/>
          </p:cNvSpPr>
          <p:nvPr>
            <p:ph type="sldNum" sz="quarter" idx="12"/>
          </p:nvPr>
        </p:nvSpPr>
        <p:spPr/>
        <p:txBody>
          <a:bodyPr/>
          <a:lstStyle/>
          <a:p>
            <a:fld id="{EABC6011-CA39-4748-A1DF-F579BBC3212A}" type="slidenum">
              <a:rPr lang="en-US" smtClean="0"/>
              <a:pPr/>
              <a:t>19</a:t>
            </a:fld>
            <a:endParaRPr lang="en-US" dirty="0"/>
          </a:p>
        </p:txBody>
      </p:sp>
      <p:sp>
        <p:nvSpPr>
          <p:cNvPr id="7" name="Content Placeholder 2"/>
          <p:cNvSpPr>
            <a:spLocks noGrp="1"/>
          </p:cNvSpPr>
          <p:nvPr>
            <p:ph idx="1"/>
          </p:nvPr>
        </p:nvSpPr>
        <p:spPr>
          <a:xfrm>
            <a:off x="381000" y="1447800"/>
            <a:ext cx="8229600" cy="4038600"/>
          </a:xfrm>
        </p:spPr>
        <p:txBody>
          <a:bodyPr>
            <a:noAutofit/>
          </a:bodyPr>
          <a:lstStyle/>
          <a:p>
            <a:pPr marL="457200" lvl="1" indent="0">
              <a:buNone/>
            </a:pPr>
            <a:r>
              <a:rPr lang="en-US" sz="2000" b="1" dirty="0"/>
              <a:t>Eye on Earth Mission Statement </a:t>
            </a:r>
          </a:p>
          <a:p>
            <a:r>
              <a:rPr lang="en-US" sz="2000" dirty="0">
                <a:solidFill>
                  <a:schemeClr val="accent1">
                    <a:lumMod val="75000"/>
                  </a:schemeClr>
                </a:solidFill>
              </a:rPr>
              <a:t>Eye on Earth networks and builds capacity across diverse knowledge communities to improve decision-making for sustainable development.</a:t>
            </a:r>
          </a:p>
          <a:p>
            <a:pPr marL="457200" lvl="1" indent="0">
              <a:buNone/>
            </a:pPr>
            <a:r>
              <a:rPr lang="en-US" sz="2000" b="1" dirty="0"/>
              <a:t>Eye on Earth Vision</a:t>
            </a:r>
          </a:p>
          <a:p>
            <a:r>
              <a:rPr lang="en-US" sz="2000" dirty="0">
                <a:solidFill>
                  <a:schemeClr val="accent1">
                    <a:lumMod val="75000"/>
                  </a:schemeClr>
                </a:solidFill>
              </a:rPr>
              <a:t>A world where environmental and associated social and economic information, combined with citizen engagement, improves decisions leading to sustainable development. </a:t>
            </a:r>
          </a:p>
          <a:p>
            <a:pPr marL="457200" indent="-457200" algn="just">
              <a:spcBef>
                <a:spcPts val="0"/>
              </a:spcBef>
              <a:defRPr/>
            </a:pPr>
            <a:endParaRPr lang="en-US" sz="2000" dirty="0" smtClean="0">
              <a:solidFill>
                <a:schemeClr val="accent1">
                  <a:lumMod val="75000"/>
                </a:schemeClr>
              </a:solidFill>
              <a:latin typeface="Gotham HTF Book" pitchFamily="50" charset="0"/>
            </a:endParaRPr>
          </a:p>
          <a:p>
            <a:pPr marL="0" indent="0">
              <a:spcBef>
                <a:spcPts val="0"/>
              </a:spcBef>
              <a:buNone/>
              <a:defRPr/>
            </a:pPr>
            <a:endParaRPr lang="en-US" sz="2000" dirty="0">
              <a:solidFill>
                <a:srgbClr val="595857"/>
              </a:solidFill>
              <a:latin typeface="Gotham HTF Book" pitchFamily="50" charset="0"/>
            </a:endParaRPr>
          </a:p>
        </p:txBody>
      </p:sp>
    </p:spTree>
    <p:extLst>
      <p:ext uri="{BB962C8B-B14F-4D97-AF65-F5344CB8AC3E}">
        <p14:creationId xmlns:p14="http://schemas.microsoft.com/office/powerpoint/2010/main" val="359508340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EABC6011-CA39-4748-A1DF-F579BBC3212A}" type="slidenum">
              <a:rPr lang="en-US" smtClean="0"/>
              <a:t>2</a:t>
            </a:fld>
            <a:endParaRPr lang="en-US" dirty="0"/>
          </a:p>
        </p:txBody>
      </p:sp>
      <p:sp>
        <p:nvSpPr>
          <p:cNvPr id="7" name="Content Placeholder 2"/>
          <p:cNvSpPr>
            <a:spLocks noGrp="1"/>
          </p:cNvSpPr>
          <p:nvPr>
            <p:ph idx="1"/>
          </p:nvPr>
        </p:nvSpPr>
        <p:spPr>
          <a:xfrm>
            <a:off x="457200" y="1143000"/>
            <a:ext cx="8229600" cy="3429000"/>
          </a:xfrm>
        </p:spPr>
        <p:txBody>
          <a:bodyPr>
            <a:noAutofit/>
          </a:bodyPr>
          <a:lstStyle/>
          <a:p>
            <a:pPr lvl="0"/>
            <a:endParaRPr lang="en-US" sz="1800" dirty="0"/>
          </a:p>
          <a:p>
            <a:pPr marL="457200" indent="-457200">
              <a:spcBef>
                <a:spcPts val="0"/>
              </a:spcBef>
              <a:defRPr/>
            </a:pPr>
            <a:endParaRPr lang="en-US" sz="1800" dirty="0" smtClean="0">
              <a:solidFill>
                <a:srgbClr val="595857"/>
              </a:solidFill>
              <a:latin typeface="Gotham HTF Book" pitchFamily="50" charset="0"/>
            </a:endParaRPr>
          </a:p>
          <a:p>
            <a:pPr marL="0" indent="0" algn="ctr">
              <a:spcBef>
                <a:spcPts val="0"/>
              </a:spcBef>
              <a:buNone/>
              <a:defRPr/>
            </a:pPr>
            <a:r>
              <a:rPr lang="en-US" sz="6000" dirty="0"/>
              <a:t>Eye on Earth </a:t>
            </a:r>
            <a:endParaRPr lang="en-US" sz="6000" dirty="0" smtClean="0"/>
          </a:p>
          <a:p>
            <a:pPr marL="0" indent="0" algn="ctr">
              <a:spcBef>
                <a:spcPts val="0"/>
              </a:spcBef>
              <a:buNone/>
              <a:defRPr/>
            </a:pPr>
            <a:r>
              <a:rPr lang="en-US" sz="6000" dirty="0" smtClean="0"/>
              <a:t>The Movement </a:t>
            </a:r>
            <a:endParaRPr lang="en-US" sz="6000" dirty="0">
              <a:solidFill>
                <a:srgbClr val="595857"/>
              </a:solidFill>
              <a:latin typeface="Gotham HTF Book" pitchFamily="50" charset="0"/>
            </a:endParaRPr>
          </a:p>
        </p:txBody>
      </p:sp>
    </p:spTree>
    <p:extLst>
      <p:ext uri="{BB962C8B-B14F-4D97-AF65-F5344CB8AC3E}">
        <p14:creationId xmlns:p14="http://schemas.microsoft.com/office/powerpoint/2010/main" val="2640438765"/>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EABC6011-CA39-4748-A1DF-F579BBC3212A}" type="slidenum">
              <a:rPr lang="en-US" smtClean="0"/>
              <a:t>20</a:t>
            </a:fld>
            <a:endParaRPr lang="en-US" dirty="0"/>
          </a:p>
        </p:txBody>
      </p:sp>
      <p:sp>
        <p:nvSpPr>
          <p:cNvPr id="7" name="Content Placeholder 2"/>
          <p:cNvSpPr>
            <a:spLocks noGrp="1"/>
          </p:cNvSpPr>
          <p:nvPr>
            <p:ph idx="1"/>
          </p:nvPr>
        </p:nvSpPr>
        <p:spPr>
          <a:xfrm>
            <a:off x="457200" y="533400"/>
            <a:ext cx="8229600" cy="2362200"/>
          </a:xfrm>
        </p:spPr>
        <p:txBody>
          <a:bodyPr>
            <a:noAutofit/>
          </a:bodyPr>
          <a:lstStyle/>
          <a:p>
            <a:pPr lvl="0"/>
            <a:endParaRPr lang="en-US" sz="1800" dirty="0"/>
          </a:p>
          <a:p>
            <a:pPr marL="457200" indent="-457200">
              <a:spcBef>
                <a:spcPts val="0"/>
              </a:spcBef>
              <a:defRPr/>
            </a:pPr>
            <a:endParaRPr lang="en-US" sz="1800" dirty="0" smtClean="0">
              <a:solidFill>
                <a:srgbClr val="595857"/>
              </a:solidFill>
              <a:latin typeface="Gotham HTF Book" pitchFamily="50" charset="0"/>
            </a:endParaRPr>
          </a:p>
          <a:p>
            <a:pPr marL="0" indent="0" algn="ctr">
              <a:spcBef>
                <a:spcPts val="0"/>
              </a:spcBef>
              <a:buNone/>
              <a:defRPr/>
            </a:pPr>
            <a:r>
              <a:rPr lang="en-US" sz="6000" dirty="0"/>
              <a:t>Eye on Earth </a:t>
            </a:r>
            <a:r>
              <a:rPr lang="en-US" sz="6000" dirty="0" smtClean="0"/>
              <a:t>Summit 2015 </a:t>
            </a:r>
            <a:endParaRPr lang="en-US" sz="6000" dirty="0">
              <a:solidFill>
                <a:srgbClr val="595857"/>
              </a:solidFill>
              <a:latin typeface="Gotham HTF Book" pitchFamily="50" charset="0"/>
            </a:endParaRPr>
          </a:p>
        </p:txBody>
      </p:sp>
      <p:pic>
        <p:nvPicPr>
          <p:cNvPr id="5" name="Picture 2" descr="EOD"/>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394058" y="3505201"/>
            <a:ext cx="1708138" cy="1136066"/>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3" descr="UNEP"/>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033681" y="4896113"/>
            <a:ext cx="573715" cy="673098"/>
          </a:xfrm>
          <a:prstGeom prst="rect">
            <a:avLst/>
          </a:prstGeom>
          <a:noFill/>
          <a:extLst>
            <a:ext uri="{909E8E84-426E-40DD-AFC4-6F175D3DCCD1}">
              <a14:hiddenFill xmlns:a14="http://schemas.microsoft.com/office/drawing/2010/main">
                <a:solidFill>
                  <a:srgbClr val="FFFFFF"/>
                </a:solidFill>
              </a14:hiddenFill>
            </a:ext>
          </a:extLst>
        </p:spPr>
      </p:pic>
      <p:pic>
        <p:nvPicPr>
          <p:cNvPr id="8" name="Picture 5" descr="IUCN"/>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4318664" y="4950257"/>
            <a:ext cx="804350" cy="764743"/>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7" descr="AGEDI"/>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6305158" y="3565723"/>
            <a:ext cx="1323392" cy="553977"/>
          </a:xfrm>
          <a:prstGeom prst="rect">
            <a:avLst/>
          </a:prstGeom>
          <a:noFill/>
          <a:extLst>
            <a:ext uri="{909E8E84-426E-40DD-AFC4-6F175D3DCCD1}">
              <a14:hiddenFill xmlns:a14="http://schemas.microsoft.com/office/drawing/2010/main">
                <a:solidFill>
                  <a:srgbClr val="FFFFFF"/>
                </a:solidFill>
              </a14:hiddenFill>
            </a:ext>
          </a:extLst>
        </p:spPr>
      </p:pic>
      <p:pic>
        <p:nvPicPr>
          <p:cNvPr id="10" name="Picture 12" descr="download"/>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170097" y="3646319"/>
            <a:ext cx="1089364" cy="544682"/>
          </a:xfrm>
          <a:prstGeom prst="rect">
            <a:avLst/>
          </a:prstGeom>
          <a:noFill/>
          <a:extLst>
            <a:ext uri="{909E8E84-426E-40DD-AFC4-6F175D3DCCD1}">
              <a14:hiddenFill xmlns:a14="http://schemas.microsoft.com/office/drawing/2010/main">
                <a:solidFill>
                  <a:srgbClr val="FFFFFF"/>
                </a:solidFill>
              </a14:hiddenFill>
            </a:ext>
          </a:extLst>
        </p:spPr>
      </p:pic>
      <p:pic>
        <p:nvPicPr>
          <p:cNvPr id="11" name="Picture 10"/>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1810499" y="4968684"/>
            <a:ext cx="1777811" cy="616308"/>
          </a:xfrm>
          <a:prstGeom prst="rect">
            <a:avLst/>
          </a:prstGeom>
        </p:spPr>
      </p:pic>
    </p:spTree>
    <p:extLst>
      <p:ext uri="{BB962C8B-B14F-4D97-AF65-F5344CB8AC3E}">
        <p14:creationId xmlns:p14="http://schemas.microsoft.com/office/powerpoint/2010/main" val="325325003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381000"/>
            <a:ext cx="7239000" cy="762000"/>
          </a:xfrm>
        </p:spPr>
        <p:txBody>
          <a:bodyPr>
            <a:noAutofit/>
          </a:bodyPr>
          <a:lstStyle/>
          <a:p>
            <a:pPr algn="l"/>
            <a:r>
              <a:rPr lang="en-US" sz="3600" dirty="0" smtClean="0">
                <a:solidFill>
                  <a:schemeClr val="accent1">
                    <a:lumMod val="50000"/>
                  </a:schemeClr>
                </a:solidFill>
              </a:rPr>
              <a:t>The Problem</a:t>
            </a:r>
            <a:endParaRPr lang="en-GB" sz="3600" dirty="0">
              <a:solidFill>
                <a:schemeClr val="accent1">
                  <a:lumMod val="50000"/>
                </a:schemeClr>
              </a:solidFill>
            </a:endParaRPr>
          </a:p>
        </p:txBody>
      </p:sp>
      <p:sp>
        <p:nvSpPr>
          <p:cNvPr id="4" name="Slide Number Placeholder 3"/>
          <p:cNvSpPr>
            <a:spLocks noGrp="1"/>
          </p:cNvSpPr>
          <p:nvPr>
            <p:ph type="sldNum" sz="quarter" idx="12"/>
          </p:nvPr>
        </p:nvSpPr>
        <p:spPr/>
        <p:txBody>
          <a:bodyPr/>
          <a:lstStyle/>
          <a:p>
            <a:fld id="{EABC6011-CA39-4748-A1DF-F579BBC3212A}" type="slidenum">
              <a:rPr lang="en-US" smtClean="0"/>
              <a:t>3</a:t>
            </a:fld>
            <a:endParaRPr lang="en-US" dirty="0"/>
          </a:p>
        </p:txBody>
      </p:sp>
      <p:sp>
        <p:nvSpPr>
          <p:cNvPr id="7" name="Content Placeholder 2"/>
          <p:cNvSpPr>
            <a:spLocks noGrp="1"/>
          </p:cNvSpPr>
          <p:nvPr>
            <p:ph idx="1"/>
          </p:nvPr>
        </p:nvSpPr>
        <p:spPr>
          <a:xfrm>
            <a:off x="457200" y="1295400"/>
            <a:ext cx="8229600" cy="3962400"/>
          </a:xfrm>
        </p:spPr>
        <p:txBody>
          <a:bodyPr>
            <a:noAutofit/>
          </a:bodyPr>
          <a:lstStyle/>
          <a:p>
            <a:pPr algn="just"/>
            <a:r>
              <a:rPr lang="en-GB" sz="2000" dirty="0" smtClean="0">
                <a:solidFill>
                  <a:schemeClr val="accent1">
                    <a:lumMod val="75000"/>
                  </a:schemeClr>
                </a:solidFill>
              </a:rPr>
              <a:t>Flood of </a:t>
            </a:r>
            <a:r>
              <a:rPr lang="en-GB" sz="2000" dirty="0">
                <a:solidFill>
                  <a:schemeClr val="accent1">
                    <a:lumMod val="75000"/>
                  </a:schemeClr>
                </a:solidFill>
              </a:rPr>
              <a:t>data </a:t>
            </a:r>
            <a:r>
              <a:rPr lang="en-GB" sz="2000" dirty="0" smtClean="0">
                <a:solidFill>
                  <a:schemeClr val="accent1">
                    <a:lumMod val="75000"/>
                  </a:schemeClr>
                </a:solidFill>
              </a:rPr>
              <a:t>but inaccessible </a:t>
            </a:r>
          </a:p>
          <a:p>
            <a:pPr algn="just"/>
            <a:r>
              <a:rPr lang="en-GB" sz="2000" dirty="0" smtClean="0">
                <a:solidFill>
                  <a:schemeClr val="accent1">
                    <a:lumMod val="75000"/>
                  </a:schemeClr>
                </a:solidFill>
              </a:rPr>
              <a:t>Missing data</a:t>
            </a:r>
          </a:p>
          <a:p>
            <a:pPr algn="just"/>
            <a:r>
              <a:rPr lang="en-GB" sz="2000" dirty="0" smtClean="0">
                <a:solidFill>
                  <a:schemeClr val="accent1">
                    <a:lumMod val="75000"/>
                  </a:schemeClr>
                </a:solidFill>
              </a:rPr>
              <a:t>Incompatible standards </a:t>
            </a:r>
          </a:p>
          <a:p>
            <a:pPr algn="just"/>
            <a:r>
              <a:rPr lang="en-GB" sz="2000" dirty="0">
                <a:solidFill>
                  <a:schemeClr val="accent1">
                    <a:lumMod val="75000"/>
                  </a:schemeClr>
                </a:solidFill>
              </a:rPr>
              <a:t>B</a:t>
            </a:r>
            <a:r>
              <a:rPr lang="en-GB" sz="2000" dirty="0" smtClean="0">
                <a:solidFill>
                  <a:schemeClr val="accent1">
                    <a:lumMod val="75000"/>
                  </a:schemeClr>
                </a:solidFill>
              </a:rPr>
              <a:t>ureaucratic hurdles </a:t>
            </a:r>
          </a:p>
          <a:p>
            <a:pPr algn="just"/>
            <a:r>
              <a:rPr lang="en-GB" sz="2000" dirty="0">
                <a:solidFill>
                  <a:schemeClr val="accent1">
                    <a:lumMod val="75000"/>
                  </a:schemeClr>
                </a:solidFill>
              </a:rPr>
              <a:t>U</a:t>
            </a:r>
            <a:r>
              <a:rPr lang="en-GB" sz="2000" dirty="0" smtClean="0">
                <a:solidFill>
                  <a:schemeClr val="accent1">
                    <a:lumMod val="75000"/>
                  </a:schemeClr>
                </a:solidFill>
              </a:rPr>
              <a:t>nsuitable </a:t>
            </a:r>
            <a:r>
              <a:rPr lang="en-GB" sz="2000" dirty="0">
                <a:solidFill>
                  <a:schemeClr val="accent1">
                    <a:lumMod val="75000"/>
                  </a:schemeClr>
                </a:solidFill>
              </a:rPr>
              <a:t>operating </a:t>
            </a:r>
            <a:r>
              <a:rPr lang="en-GB" sz="2000" dirty="0" smtClean="0">
                <a:solidFill>
                  <a:schemeClr val="accent1">
                    <a:lumMod val="75000"/>
                  </a:schemeClr>
                </a:solidFill>
              </a:rPr>
              <a:t>procedures</a:t>
            </a:r>
          </a:p>
          <a:p>
            <a:pPr algn="just"/>
            <a:r>
              <a:rPr lang="en-GB" sz="2000" smtClean="0">
                <a:solidFill>
                  <a:schemeClr val="accent1">
                    <a:lumMod val="75000"/>
                  </a:schemeClr>
                </a:solidFill>
              </a:rPr>
              <a:t>Lack </a:t>
            </a:r>
            <a:r>
              <a:rPr lang="en-GB" sz="2000" dirty="0">
                <a:solidFill>
                  <a:schemeClr val="accent1">
                    <a:lumMod val="75000"/>
                  </a:schemeClr>
                </a:solidFill>
              </a:rPr>
              <a:t>of open access </a:t>
            </a:r>
            <a:endParaRPr lang="en-GB" sz="2000" dirty="0" smtClean="0">
              <a:solidFill>
                <a:schemeClr val="accent1">
                  <a:lumMod val="75000"/>
                </a:schemeClr>
              </a:solidFill>
            </a:endParaRPr>
          </a:p>
          <a:p>
            <a:pPr algn="just"/>
            <a:r>
              <a:rPr lang="en-GB" sz="2000" dirty="0">
                <a:solidFill>
                  <a:schemeClr val="accent1">
                    <a:lumMod val="75000"/>
                  </a:schemeClr>
                </a:solidFill>
              </a:rPr>
              <a:t>M</a:t>
            </a:r>
            <a:r>
              <a:rPr lang="en-GB" sz="2000" dirty="0" smtClean="0">
                <a:solidFill>
                  <a:schemeClr val="accent1">
                    <a:lumMod val="75000"/>
                  </a:schemeClr>
                </a:solidFill>
              </a:rPr>
              <a:t>ere </a:t>
            </a:r>
            <a:r>
              <a:rPr lang="en-GB" sz="2000" dirty="0">
                <a:solidFill>
                  <a:schemeClr val="accent1">
                    <a:lumMod val="75000"/>
                  </a:schemeClr>
                </a:solidFill>
              </a:rPr>
              <a:t>ignorance of its </a:t>
            </a:r>
            <a:r>
              <a:rPr lang="en-GB" sz="2000" dirty="0" smtClean="0">
                <a:solidFill>
                  <a:schemeClr val="accent1">
                    <a:lumMod val="75000"/>
                  </a:schemeClr>
                </a:solidFill>
              </a:rPr>
              <a:t>existence </a:t>
            </a:r>
          </a:p>
        </p:txBody>
      </p:sp>
    </p:spTree>
    <p:extLst>
      <p:ext uri="{BB962C8B-B14F-4D97-AF65-F5344CB8AC3E}">
        <p14:creationId xmlns:p14="http://schemas.microsoft.com/office/powerpoint/2010/main" val="210601023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304800"/>
            <a:ext cx="7239000" cy="990600"/>
          </a:xfrm>
        </p:spPr>
        <p:txBody>
          <a:bodyPr>
            <a:noAutofit/>
          </a:bodyPr>
          <a:lstStyle/>
          <a:p>
            <a:pPr algn="l"/>
            <a:r>
              <a:rPr lang="en-US" sz="3600" dirty="0" smtClean="0">
                <a:solidFill>
                  <a:schemeClr val="accent1">
                    <a:lumMod val="50000"/>
                  </a:schemeClr>
                </a:solidFill>
              </a:rPr>
              <a:t>Eye on Earth Initiative – Aims and Objectives</a:t>
            </a:r>
            <a:endParaRPr lang="en-GB" sz="3600" dirty="0">
              <a:solidFill>
                <a:schemeClr val="accent1">
                  <a:lumMod val="50000"/>
                </a:schemeClr>
              </a:solidFill>
            </a:endParaRPr>
          </a:p>
        </p:txBody>
      </p:sp>
      <p:sp>
        <p:nvSpPr>
          <p:cNvPr id="4" name="Slide Number Placeholder 3"/>
          <p:cNvSpPr>
            <a:spLocks noGrp="1"/>
          </p:cNvSpPr>
          <p:nvPr>
            <p:ph type="sldNum" sz="quarter" idx="12"/>
          </p:nvPr>
        </p:nvSpPr>
        <p:spPr/>
        <p:txBody>
          <a:bodyPr/>
          <a:lstStyle/>
          <a:p>
            <a:fld id="{EABC6011-CA39-4748-A1DF-F579BBC3212A}" type="slidenum">
              <a:rPr lang="en-US" smtClean="0"/>
              <a:t>4</a:t>
            </a:fld>
            <a:endParaRPr lang="en-US" dirty="0"/>
          </a:p>
        </p:txBody>
      </p:sp>
      <p:sp>
        <p:nvSpPr>
          <p:cNvPr id="7" name="Content Placeholder 2"/>
          <p:cNvSpPr>
            <a:spLocks noGrp="1"/>
          </p:cNvSpPr>
          <p:nvPr>
            <p:ph idx="1"/>
          </p:nvPr>
        </p:nvSpPr>
        <p:spPr>
          <a:xfrm>
            <a:off x="381000" y="1447800"/>
            <a:ext cx="8229600" cy="4419600"/>
          </a:xfrm>
        </p:spPr>
        <p:txBody>
          <a:bodyPr>
            <a:noAutofit/>
          </a:bodyPr>
          <a:lstStyle/>
          <a:p>
            <a:pPr algn="just">
              <a:spcAft>
                <a:spcPts val="600"/>
              </a:spcAft>
            </a:pPr>
            <a:r>
              <a:rPr lang="en-US" sz="2000" b="1" noProof="1" smtClean="0">
                <a:latin typeface="Calibri" charset="0"/>
                <a:cs typeface="Calibri" charset="0"/>
              </a:rPr>
              <a:t>Convergence </a:t>
            </a:r>
            <a:r>
              <a:rPr lang="en-US" sz="2000" b="1" noProof="1">
                <a:latin typeface="Calibri" charset="0"/>
                <a:cs typeface="Calibri" charset="0"/>
              </a:rPr>
              <a:t>of initiatives</a:t>
            </a:r>
            <a:r>
              <a:rPr lang="en-US" sz="2000" b="1" noProof="1">
                <a:solidFill>
                  <a:schemeClr val="accent1">
                    <a:lumMod val="75000"/>
                  </a:schemeClr>
                </a:solidFill>
                <a:latin typeface="Calibri" charset="0"/>
                <a:cs typeface="Calibri" charset="0"/>
              </a:rPr>
              <a:t> </a:t>
            </a:r>
            <a:r>
              <a:rPr lang="en-US" sz="2000" noProof="1">
                <a:solidFill>
                  <a:schemeClr val="accent1">
                    <a:lumMod val="75000"/>
                  </a:schemeClr>
                </a:solidFill>
                <a:latin typeface="Calibri" charset="0"/>
                <a:cs typeface="Calibri" charset="0"/>
              </a:rPr>
              <a:t>by several organisations </a:t>
            </a:r>
            <a:r>
              <a:rPr lang="en-US" sz="2000" noProof="1" smtClean="0">
                <a:solidFill>
                  <a:schemeClr val="accent1">
                    <a:lumMod val="75000"/>
                  </a:schemeClr>
                </a:solidFill>
                <a:latin typeface="Calibri" charset="0"/>
                <a:cs typeface="Calibri" charset="0"/>
              </a:rPr>
              <a:t>that </a:t>
            </a:r>
            <a:r>
              <a:rPr lang="en-US" sz="2000" noProof="1">
                <a:solidFill>
                  <a:schemeClr val="accent1">
                    <a:lumMod val="75000"/>
                  </a:schemeClr>
                </a:solidFill>
                <a:latin typeface="Calibri" charset="0"/>
                <a:cs typeface="Calibri" charset="0"/>
              </a:rPr>
              <a:t>collectively address the global challenge of increasing access to information for a more sustainable future.  </a:t>
            </a:r>
            <a:endParaRPr lang="en-US" sz="2000" noProof="1" smtClean="0">
              <a:solidFill>
                <a:schemeClr val="accent1">
                  <a:lumMod val="75000"/>
                </a:schemeClr>
              </a:solidFill>
              <a:latin typeface="Calibri" charset="0"/>
              <a:cs typeface="Calibri" charset="0"/>
            </a:endParaRPr>
          </a:p>
          <a:p>
            <a:pPr algn="just">
              <a:lnSpc>
                <a:spcPct val="80000"/>
              </a:lnSpc>
              <a:spcAft>
                <a:spcPts val="600"/>
              </a:spcAft>
              <a:buClr>
                <a:srgbClr val="595857"/>
              </a:buClr>
              <a:buSzPct val="100000"/>
            </a:pPr>
            <a:r>
              <a:rPr lang="en-US" sz="2000" b="1" noProof="1">
                <a:latin typeface="Calibri" charset="0"/>
                <a:cs typeface="Calibri" charset="0"/>
              </a:rPr>
              <a:t>Facilitates knowledge transfer </a:t>
            </a:r>
            <a:r>
              <a:rPr lang="en-US" sz="2000" noProof="1">
                <a:solidFill>
                  <a:schemeClr val="accent1">
                    <a:lumMod val="75000"/>
                  </a:schemeClr>
                </a:solidFill>
                <a:latin typeface="Calibri" charset="0"/>
                <a:cs typeface="Calibri" charset="0"/>
              </a:rPr>
              <a:t>through supporting and strengthening existing efforts</a:t>
            </a:r>
          </a:p>
          <a:p>
            <a:pPr algn="just">
              <a:lnSpc>
                <a:spcPct val="80000"/>
              </a:lnSpc>
              <a:spcAft>
                <a:spcPts val="600"/>
              </a:spcAft>
              <a:buClr>
                <a:srgbClr val="595857"/>
              </a:buClr>
              <a:buSzPct val="100000"/>
            </a:pPr>
            <a:r>
              <a:rPr lang="en-US" sz="2000" noProof="1">
                <a:solidFill>
                  <a:schemeClr val="accent1">
                    <a:lumMod val="75000"/>
                  </a:schemeClr>
                </a:solidFill>
                <a:latin typeface="Calibri" charset="0"/>
                <a:cs typeface="Calibri" charset="0"/>
              </a:rPr>
              <a:t>Enhances the sharing and </a:t>
            </a:r>
            <a:r>
              <a:rPr lang="en-US" sz="2000" b="1" noProof="1">
                <a:latin typeface="Calibri" charset="0"/>
                <a:cs typeface="Calibri" charset="0"/>
              </a:rPr>
              <a:t>interexchange of environmental, societal and economic data and information, </a:t>
            </a:r>
            <a:r>
              <a:rPr lang="en-US" sz="2000" noProof="1">
                <a:solidFill>
                  <a:schemeClr val="accent1">
                    <a:lumMod val="75000"/>
                  </a:schemeClr>
                </a:solidFill>
                <a:latin typeface="Calibri" charset="0"/>
                <a:cs typeface="Calibri" charset="0"/>
              </a:rPr>
              <a:t>provided by the diversity of knowledge communities, to support sustainable </a:t>
            </a:r>
            <a:r>
              <a:rPr lang="en-US" sz="2000" noProof="1" smtClean="0">
                <a:solidFill>
                  <a:schemeClr val="accent1">
                    <a:lumMod val="75000"/>
                  </a:schemeClr>
                </a:solidFill>
                <a:latin typeface="Calibri" charset="0"/>
                <a:cs typeface="Calibri" charset="0"/>
              </a:rPr>
              <a:t>development</a:t>
            </a:r>
            <a:endParaRPr lang="en-US" sz="2000" noProof="1">
              <a:solidFill>
                <a:schemeClr val="accent1">
                  <a:lumMod val="75000"/>
                </a:schemeClr>
              </a:solidFill>
              <a:latin typeface="Calibri" charset="0"/>
              <a:cs typeface="Calibri" charset="0"/>
            </a:endParaRPr>
          </a:p>
          <a:p>
            <a:pPr algn="just">
              <a:lnSpc>
                <a:spcPct val="80000"/>
              </a:lnSpc>
              <a:spcAft>
                <a:spcPts val="600"/>
              </a:spcAft>
              <a:buClr>
                <a:srgbClr val="595857"/>
              </a:buClr>
              <a:buSzPct val="100000"/>
            </a:pPr>
            <a:r>
              <a:rPr lang="en-US" sz="2000" noProof="1">
                <a:solidFill>
                  <a:schemeClr val="accent1">
                    <a:lumMod val="75000"/>
                  </a:schemeClr>
                </a:solidFill>
                <a:latin typeface="Calibri" charset="0"/>
                <a:cs typeface="Calibri" charset="0"/>
              </a:rPr>
              <a:t>Through networks, conferences, and </a:t>
            </a:r>
            <a:r>
              <a:rPr lang="en-US" sz="2000" noProof="1" smtClean="0">
                <a:solidFill>
                  <a:schemeClr val="accent1">
                    <a:lumMod val="75000"/>
                  </a:schemeClr>
                </a:solidFill>
                <a:latin typeface="Calibri" charset="0"/>
                <a:cs typeface="Calibri" charset="0"/>
              </a:rPr>
              <a:t>community </a:t>
            </a:r>
            <a:r>
              <a:rPr lang="en-US" sz="2000" noProof="1">
                <a:solidFill>
                  <a:schemeClr val="accent1">
                    <a:lumMod val="75000"/>
                  </a:schemeClr>
                </a:solidFill>
                <a:latin typeface="Calibri" charset="0"/>
                <a:cs typeface="Calibri" charset="0"/>
              </a:rPr>
              <a:t>groups Eye on Earth provides a strong basis and opportunity to </a:t>
            </a:r>
            <a:r>
              <a:rPr lang="en-US" sz="2000" b="1" noProof="1">
                <a:latin typeface="Calibri" charset="0"/>
                <a:cs typeface="Calibri" charset="0"/>
              </a:rPr>
              <a:t>work together and pool resources </a:t>
            </a:r>
            <a:r>
              <a:rPr lang="en-US" sz="2000" noProof="1">
                <a:solidFill>
                  <a:schemeClr val="accent1">
                    <a:lumMod val="75000"/>
                  </a:schemeClr>
                </a:solidFill>
                <a:latin typeface="Calibri" charset="0"/>
                <a:cs typeface="Calibri" charset="0"/>
              </a:rPr>
              <a:t>to provide </a:t>
            </a:r>
            <a:r>
              <a:rPr lang="en-US" sz="2000" b="1" noProof="1">
                <a:latin typeface="Calibri" charset="0"/>
                <a:cs typeface="Calibri" charset="0"/>
              </a:rPr>
              <a:t>decision-making </a:t>
            </a:r>
            <a:r>
              <a:rPr lang="en-US" sz="2000" noProof="1">
                <a:solidFill>
                  <a:schemeClr val="accent1">
                    <a:lumMod val="75000"/>
                  </a:schemeClr>
                </a:solidFill>
                <a:latin typeface="Calibri" charset="0"/>
                <a:cs typeface="Calibri" charset="0"/>
              </a:rPr>
              <a:t>support for sustainable </a:t>
            </a:r>
            <a:r>
              <a:rPr lang="en-US" sz="2000" noProof="1" smtClean="0">
                <a:solidFill>
                  <a:schemeClr val="accent1">
                    <a:lumMod val="75000"/>
                  </a:schemeClr>
                </a:solidFill>
                <a:latin typeface="Calibri" charset="0"/>
                <a:cs typeface="Calibri" charset="0"/>
              </a:rPr>
              <a:t>development</a:t>
            </a:r>
            <a:endParaRPr lang="en-US" sz="2000" noProof="1">
              <a:solidFill>
                <a:schemeClr val="accent1">
                  <a:lumMod val="75000"/>
                </a:schemeClr>
              </a:solidFill>
              <a:latin typeface="Calibri" charset="0"/>
              <a:cs typeface="Calibri" charset="0"/>
            </a:endParaRPr>
          </a:p>
          <a:p>
            <a:pPr lvl="0"/>
            <a:endParaRPr lang="en-US" sz="1800" dirty="0"/>
          </a:p>
          <a:p>
            <a:pPr marL="457200" indent="-457200">
              <a:spcBef>
                <a:spcPts val="0"/>
              </a:spcBef>
              <a:defRPr/>
            </a:pPr>
            <a:endParaRPr lang="en-US" sz="1800" dirty="0" smtClean="0">
              <a:solidFill>
                <a:srgbClr val="595857"/>
              </a:solidFill>
              <a:latin typeface="Gotham HTF Book" pitchFamily="50" charset="0"/>
            </a:endParaRPr>
          </a:p>
          <a:p>
            <a:pPr marL="0" indent="0">
              <a:spcBef>
                <a:spcPts val="0"/>
              </a:spcBef>
              <a:buNone/>
              <a:defRPr/>
            </a:pPr>
            <a:endParaRPr lang="en-US" sz="1800" dirty="0">
              <a:solidFill>
                <a:srgbClr val="595857"/>
              </a:solidFill>
              <a:latin typeface="Gotham HTF Book" pitchFamily="50" charset="0"/>
            </a:endParaRPr>
          </a:p>
        </p:txBody>
      </p:sp>
    </p:spTree>
    <p:extLst>
      <p:ext uri="{BB962C8B-B14F-4D97-AF65-F5344CB8AC3E}">
        <p14:creationId xmlns:p14="http://schemas.microsoft.com/office/powerpoint/2010/main" val="293290104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EABC6011-CA39-4748-A1DF-F579BBC3212A}" type="slidenum">
              <a:rPr lang="en-US" smtClean="0"/>
              <a:t>5</a:t>
            </a:fld>
            <a:endParaRPr lang="en-US" dirty="0"/>
          </a:p>
        </p:txBody>
      </p:sp>
      <p:sp>
        <p:nvSpPr>
          <p:cNvPr id="7" name="Content Placeholder 2"/>
          <p:cNvSpPr>
            <a:spLocks noGrp="1"/>
          </p:cNvSpPr>
          <p:nvPr>
            <p:ph idx="1"/>
          </p:nvPr>
        </p:nvSpPr>
        <p:spPr>
          <a:xfrm>
            <a:off x="457200" y="1143000"/>
            <a:ext cx="8229600" cy="3429000"/>
          </a:xfrm>
        </p:spPr>
        <p:txBody>
          <a:bodyPr>
            <a:noAutofit/>
          </a:bodyPr>
          <a:lstStyle/>
          <a:p>
            <a:pPr lvl="0"/>
            <a:endParaRPr lang="en-US" sz="1800" dirty="0"/>
          </a:p>
          <a:p>
            <a:pPr marL="457200" indent="-457200">
              <a:spcBef>
                <a:spcPts val="0"/>
              </a:spcBef>
              <a:defRPr/>
            </a:pPr>
            <a:endParaRPr lang="en-US" sz="1800" dirty="0" smtClean="0">
              <a:solidFill>
                <a:srgbClr val="595857"/>
              </a:solidFill>
              <a:latin typeface="Gotham HTF Book" pitchFamily="50" charset="0"/>
            </a:endParaRPr>
          </a:p>
          <a:p>
            <a:pPr marL="0" indent="0" algn="ctr">
              <a:spcBef>
                <a:spcPts val="0"/>
              </a:spcBef>
              <a:buNone/>
              <a:defRPr/>
            </a:pPr>
            <a:r>
              <a:rPr lang="en-US" sz="6000" dirty="0" smtClean="0"/>
              <a:t>The Eye </a:t>
            </a:r>
            <a:r>
              <a:rPr lang="en-US" sz="6000" dirty="0"/>
              <a:t>on Earth </a:t>
            </a:r>
            <a:endParaRPr lang="en-US" sz="6000" dirty="0" smtClean="0"/>
          </a:p>
          <a:p>
            <a:pPr marL="0" indent="0" algn="ctr">
              <a:spcBef>
                <a:spcPts val="0"/>
              </a:spcBef>
              <a:buNone/>
              <a:defRPr/>
            </a:pPr>
            <a:r>
              <a:rPr lang="en-US" sz="6000" dirty="0" smtClean="0"/>
              <a:t>Community</a:t>
            </a:r>
            <a:endParaRPr lang="en-US" sz="6000" dirty="0">
              <a:solidFill>
                <a:srgbClr val="595857"/>
              </a:solidFill>
              <a:latin typeface="Gotham HTF Book" pitchFamily="50" charset="0"/>
            </a:endParaRPr>
          </a:p>
        </p:txBody>
      </p:sp>
    </p:spTree>
    <p:extLst>
      <p:ext uri="{BB962C8B-B14F-4D97-AF65-F5344CB8AC3E}">
        <p14:creationId xmlns:p14="http://schemas.microsoft.com/office/powerpoint/2010/main" val="58943146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304800"/>
            <a:ext cx="7239000" cy="990600"/>
          </a:xfrm>
        </p:spPr>
        <p:txBody>
          <a:bodyPr>
            <a:noAutofit/>
          </a:bodyPr>
          <a:lstStyle/>
          <a:p>
            <a:pPr algn="l"/>
            <a:r>
              <a:rPr lang="en-US" sz="3600" dirty="0" smtClean="0">
                <a:solidFill>
                  <a:schemeClr val="accent1">
                    <a:lumMod val="50000"/>
                  </a:schemeClr>
                </a:solidFill>
              </a:rPr>
              <a:t>The Community</a:t>
            </a:r>
            <a:endParaRPr lang="en-GB" sz="3600" dirty="0">
              <a:solidFill>
                <a:schemeClr val="accent1">
                  <a:lumMod val="50000"/>
                </a:schemeClr>
              </a:solidFill>
            </a:endParaRPr>
          </a:p>
        </p:txBody>
      </p:sp>
      <p:sp>
        <p:nvSpPr>
          <p:cNvPr id="4" name="Slide Number Placeholder 3"/>
          <p:cNvSpPr>
            <a:spLocks noGrp="1"/>
          </p:cNvSpPr>
          <p:nvPr>
            <p:ph type="sldNum" sz="quarter" idx="12"/>
          </p:nvPr>
        </p:nvSpPr>
        <p:spPr/>
        <p:txBody>
          <a:bodyPr/>
          <a:lstStyle/>
          <a:p>
            <a:fld id="{EABC6011-CA39-4748-A1DF-F579BBC3212A}" type="slidenum">
              <a:rPr lang="en-US" smtClean="0"/>
              <a:t>6</a:t>
            </a:fld>
            <a:endParaRPr lang="en-US" dirty="0"/>
          </a:p>
        </p:txBody>
      </p:sp>
      <p:sp>
        <p:nvSpPr>
          <p:cNvPr id="7" name="Content Placeholder 2"/>
          <p:cNvSpPr>
            <a:spLocks noGrp="1"/>
          </p:cNvSpPr>
          <p:nvPr>
            <p:ph idx="1"/>
          </p:nvPr>
        </p:nvSpPr>
        <p:spPr>
          <a:xfrm>
            <a:off x="381000" y="1447800"/>
            <a:ext cx="8229600" cy="4419600"/>
          </a:xfrm>
        </p:spPr>
        <p:txBody>
          <a:bodyPr>
            <a:noAutofit/>
          </a:bodyPr>
          <a:lstStyle/>
          <a:p>
            <a:pPr marL="271463" indent="-271463" algn="just">
              <a:lnSpc>
                <a:spcPct val="120000"/>
              </a:lnSpc>
              <a:spcAft>
                <a:spcPts val="1200"/>
              </a:spcAft>
              <a:buClr>
                <a:srgbClr val="595857"/>
              </a:buClr>
              <a:buSzPct val="100000"/>
            </a:pPr>
            <a:r>
              <a:rPr lang="en-GB" sz="2000" dirty="0">
                <a:solidFill>
                  <a:schemeClr val="accent1">
                    <a:lumMod val="75000"/>
                  </a:schemeClr>
                </a:solidFill>
              </a:rPr>
              <a:t>The </a:t>
            </a:r>
            <a:r>
              <a:rPr lang="en-GB" sz="2000" dirty="0" err="1">
                <a:solidFill>
                  <a:schemeClr val="accent1">
                    <a:lumMod val="75000"/>
                  </a:schemeClr>
                </a:solidFill>
              </a:rPr>
              <a:t>EoE</a:t>
            </a:r>
            <a:r>
              <a:rPr lang="en-GB" sz="2000" dirty="0">
                <a:solidFill>
                  <a:schemeClr val="accent1">
                    <a:lumMod val="75000"/>
                  </a:schemeClr>
                </a:solidFill>
              </a:rPr>
              <a:t> Community is continually growing and represents the full range of government, private sector, environmental, social and economic interests.</a:t>
            </a:r>
          </a:p>
          <a:p>
            <a:pPr marL="271463" indent="-271463" algn="just">
              <a:lnSpc>
                <a:spcPct val="120000"/>
              </a:lnSpc>
              <a:spcAft>
                <a:spcPts val="1200"/>
              </a:spcAft>
              <a:buClr>
                <a:srgbClr val="595857"/>
              </a:buClr>
              <a:buSzPct val="100000"/>
            </a:pPr>
            <a:r>
              <a:rPr lang="en-US" sz="2000" noProof="1" smtClean="0">
                <a:solidFill>
                  <a:schemeClr val="accent1">
                    <a:lumMod val="75000"/>
                  </a:schemeClr>
                </a:solidFill>
              </a:rPr>
              <a:t>Currently </a:t>
            </a:r>
            <a:r>
              <a:rPr lang="en-US" sz="2000" noProof="1">
                <a:solidFill>
                  <a:schemeClr val="accent1">
                    <a:lumMod val="75000"/>
                  </a:schemeClr>
                </a:solidFill>
              </a:rPr>
              <a:t>over 150 organizations and 6</a:t>
            </a:r>
            <a:r>
              <a:rPr lang="en-US" sz="2000" noProof="1" smtClean="0">
                <a:solidFill>
                  <a:schemeClr val="accent1">
                    <a:lumMod val="75000"/>
                  </a:schemeClr>
                </a:solidFill>
              </a:rPr>
              <a:t>00 </a:t>
            </a:r>
            <a:r>
              <a:rPr lang="en-US" sz="2000" noProof="1">
                <a:solidFill>
                  <a:schemeClr val="accent1">
                    <a:lumMod val="75000"/>
                  </a:schemeClr>
                </a:solidFill>
              </a:rPr>
              <a:t>individuals globally from governmental organizations, academia, NGOs, private industry and other interested organizations.</a:t>
            </a:r>
          </a:p>
          <a:p>
            <a:pPr marL="271463" indent="-271463" algn="just">
              <a:lnSpc>
                <a:spcPct val="120000"/>
              </a:lnSpc>
              <a:spcAft>
                <a:spcPts val="1200"/>
              </a:spcAft>
              <a:buClr>
                <a:srgbClr val="595857"/>
              </a:buClr>
              <a:buSzPct val="100000"/>
            </a:pPr>
            <a:r>
              <a:rPr lang="en-US" sz="2000" noProof="1">
                <a:solidFill>
                  <a:schemeClr val="accent1">
                    <a:lumMod val="75000"/>
                  </a:schemeClr>
                </a:solidFill>
              </a:rPr>
              <a:t>The SIs are a voluntary group of experts that meet regularly to advance the outcomes set for each SI through collaboration, networking and implementation of projects</a:t>
            </a:r>
          </a:p>
          <a:p>
            <a:pPr marL="457200" indent="-457200">
              <a:spcBef>
                <a:spcPts val="0"/>
              </a:spcBef>
              <a:defRPr/>
            </a:pPr>
            <a:endParaRPr lang="en-US" sz="1800" dirty="0" smtClean="0">
              <a:solidFill>
                <a:srgbClr val="595857"/>
              </a:solidFill>
              <a:latin typeface="Gotham HTF Book" pitchFamily="50" charset="0"/>
            </a:endParaRPr>
          </a:p>
          <a:p>
            <a:pPr marL="0" indent="0">
              <a:spcBef>
                <a:spcPts val="0"/>
              </a:spcBef>
              <a:buNone/>
              <a:defRPr/>
            </a:pPr>
            <a:endParaRPr lang="en-US" sz="1800" dirty="0">
              <a:solidFill>
                <a:srgbClr val="595857"/>
              </a:solidFill>
              <a:latin typeface="Gotham HTF Book" pitchFamily="50" charset="0"/>
            </a:endParaRPr>
          </a:p>
        </p:txBody>
      </p:sp>
    </p:spTree>
    <p:extLst>
      <p:ext uri="{BB962C8B-B14F-4D97-AF65-F5344CB8AC3E}">
        <p14:creationId xmlns:p14="http://schemas.microsoft.com/office/powerpoint/2010/main" val="207372298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EABC6011-CA39-4748-A1DF-F579BBC3212A}" type="slidenum">
              <a:rPr lang="en-US" smtClean="0"/>
              <a:t>7</a:t>
            </a:fld>
            <a:endParaRPr lang="en-US" dirty="0"/>
          </a:p>
        </p:txBody>
      </p:sp>
      <p:sp>
        <p:nvSpPr>
          <p:cNvPr id="7" name="Content Placeholder 2"/>
          <p:cNvSpPr>
            <a:spLocks noGrp="1"/>
          </p:cNvSpPr>
          <p:nvPr>
            <p:ph idx="1"/>
          </p:nvPr>
        </p:nvSpPr>
        <p:spPr>
          <a:xfrm>
            <a:off x="457200" y="1143000"/>
            <a:ext cx="8229600" cy="3429000"/>
          </a:xfrm>
        </p:spPr>
        <p:txBody>
          <a:bodyPr>
            <a:noAutofit/>
          </a:bodyPr>
          <a:lstStyle/>
          <a:p>
            <a:pPr lvl="0"/>
            <a:endParaRPr lang="en-US" sz="1800" dirty="0"/>
          </a:p>
          <a:p>
            <a:pPr marL="457200" indent="-457200">
              <a:spcBef>
                <a:spcPts val="0"/>
              </a:spcBef>
              <a:defRPr/>
            </a:pPr>
            <a:endParaRPr lang="en-US" sz="1800" dirty="0" smtClean="0">
              <a:solidFill>
                <a:srgbClr val="595857"/>
              </a:solidFill>
              <a:latin typeface="Gotham HTF Book" pitchFamily="50" charset="0"/>
            </a:endParaRPr>
          </a:p>
          <a:p>
            <a:pPr marL="0" indent="0" algn="ctr">
              <a:spcBef>
                <a:spcPts val="0"/>
              </a:spcBef>
              <a:buNone/>
              <a:defRPr/>
            </a:pPr>
            <a:r>
              <a:rPr lang="en-US" sz="6000" dirty="0" smtClean="0"/>
              <a:t>Eye on Earth Summit 2011</a:t>
            </a:r>
            <a:endParaRPr lang="en-US" sz="6000" dirty="0">
              <a:solidFill>
                <a:srgbClr val="595857"/>
              </a:solidFill>
              <a:latin typeface="Gotham HTF Book" pitchFamily="50" charset="0"/>
            </a:endParaRPr>
          </a:p>
        </p:txBody>
      </p:sp>
    </p:spTree>
    <p:extLst>
      <p:ext uri="{BB962C8B-B14F-4D97-AF65-F5344CB8AC3E}">
        <p14:creationId xmlns:p14="http://schemas.microsoft.com/office/powerpoint/2010/main" val="422060456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304800"/>
            <a:ext cx="7467600" cy="990600"/>
          </a:xfrm>
        </p:spPr>
        <p:txBody>
          <a:bodyPr>
            <a:noAutofit/>
          </a:bodyPr>
          <a:lstStyle/>
          <a:p>
            <a:pPr algn="l"/>
            <a:r>
              <a:rPr lang="en-US" sz="3600" dirty="0" smtClean="0">
                <a:solidFill>
                  <a:schemeClr val="accent1">
                    <a:lumMod val="50000"/>
                  </a:schemeClr>
                </a:solidFill>
              </a:rPr>
              <a:t>Eye on Earth Summit 2011</a:t>
            </a:r>
            <a:endParaRPr lang="en-GB" sz="3600" dirty="0">
              <a:solidFill>
                <a:schemeClr val="accent1">
                  <a:lumMod val="50000"/>
                </a:schemeClr>
              </a:solidFill>
            </a:endParaRPr>
          </a:p>
        </p:txBody>
      </p:sp>
      <p:sp>
        <p:nvSpPr>
          <p:cNvPr id="4" name="Slide Number Placeholder 3"/>
          <p:cNvSpPr>
            <a:spLocks noGrp="1"/>
          </p:cNvSpPr>
          <p:nvPr>
            <p:ph type="sldNum" sz="quarter" idx="12"/>
          </p:nvPr>
        </p:nvSpPr>
        <p:spPr/>
        <p:txBody>
          <a:bodyPr/>
          <a:lstStyle/>
          <a:p>
            <a:fld id="{EABC6011-CA39-4748-A1DF-F579BBC3212A}" type="slidenum">
              <a:rPr lang="en-US" smtClean="0"/>
              <a:t>8</a:t>
            </a:fld>
            <a:endParaRPr lang="en-US" dirty="0"/>
          </a:p>
        </p:txBody>
      </p:sp>
      <p:sp>
        <p:nvSpPr>
          <p:cNvPr id="7" name="Content Placeholder 2"/>
          <p:cNvSpPr>
            <a:spLocks noGrp="1"/>
          </p:cNvSpPr>
          <p:nvPr>
            <p:ph idx="1"/>
          </p:nvPr>
        </p:nvSpPr>
        <p:spPr>
          <a:xfrm>
            <a:off x="381000" y="1447800"/>
            <a:ext cx="8229600" cy="4038600"/>
          </a:xfrm>
        </p:spPr>
        <p:txBody>
          <a:bodyPr>
            <a:noAutofit/>
          </a:bodyPr>
          <a:lstStyle/>
          <a:p>
            <a:pPr marL="0" indent="0" algn="just">
              <a:buNone/>
            </a:pPr>
            <a:r>
              <a:rPr lang="en-US" sz="1800" b="1" dirty="0"/>
              <a:t>Summit 2011</a:t>
            </a:r>
          </a:p>
          <a:p>
            <a:pPr marL="0" lvl="0" indent="0" algn="just">
              <a:buNone/>
            </a:pPr>
            <a:r>
              <a:rPr lang="en-US" sz="1800" noProof="1">
                <a:solidFill>
                  <a:schemeClr val="accent1">
                    <a:lumMod val="75000"/>
                  </a:schemeClr>
                </a:solidFill>
                <a:latin typeface="Calibri" charset="0"/>
                <a:cs typeface="Calibri" charset="0"/>
              </a:rPr>
              <a:t>EAD in partnership with UNEP took the lead to host the first  Eye on Earth Summit in December  2011 </a:t>
            </a:r>
            <a:endParaRPr lang="en-US" sz="1800" b="1" dirty="0" smtClean="0"/>
          </a:p>
          <a:p>
            <a:pPr algn="just"/>
            <a:r>
              <a:rPr lang="en-US" sz="1800" b="1" dirty="0" smtClean="0"/>
              <a:t>Attendees: </a:t>
            </a:r>
          </a:p>
          <a:p>
            <a:pPr marL="457200" indent="0" algn="just">
              <a:buNone/>
            </a:pPr>
            <a:r>
              <a:rPr lang="en-US" sz="1800" dirty="0" smtClean="0">
                <a:solidFill>
                  <a:schemeClr val="accent1">
                    <a:lumMod val="75000"/>
                  </a:schemeClr>
                </a:solidFill>
              </a:rPr>
              <a:t>1775 registration from 114 countries </a:t>
            </a:r>
          </a:p>
          <a:p>
            <a:pPr>
              <a:defRPr/>
            </a:pPr>
            <a:r>
              <a:rPr lang="en-US" sz="1800" b="1" dirty="0" smtClean="0"/>
              <a:t>Duration: </a:t>
            </a:r>
          </a:p>
          <a:p>
            <a:pPr marL="457200" indent="0" algn="just">
              <a:buNone/>
              <a:defRPr/>
            </a:pPr>
            <a:r>
              <a:rPr lang="en-US" sz="1800" dirty="0" smtClean="0">
                <a:solidFill>
                  <a:schemeClr val="accent1">
                    <a:lumMod val="75000"/>
                  </a:schemeClr>
                </a:solidFill>
                <a:sym typeface="Courier New" charset="0"/>
              </a:rPr>
              <a:t>3 </a:t>
            </a:r>
            <a:r>
              <a:rPr lang="en-US" sz="1800" dirty="0">
                <a:solidFill>
                  <a:schemeClr val="accent1">
                    <a:lumMod val="75000"/>
                  </a:schemeClr>
                </a:solidFill>
                <a:sym typeface="Courier New" charset="0"/>
              </a:rPr>
              <a:t>½ days Summit &amp; Exhibition 10-14 Dec 2011</a:t>
            </a:r>
          </a:p>
          <a:p>
            <a:pPr>
              <a:defRPr/>
            </a:pPr>
            <a:r>
              <a:rPr lang="en-US" sz="1800" b="1" dirty="0" smtClean="0"/>
              <a:t>Framework: </a:t>
            </a:r>
          </a:p>
          <a:p>
            <a:pPr marL="0" indent="0" defTabSz="514350">
              <a:buNone/>
              <a:defRPr/>
            </a:pPr>
            <a:r>
              <a:rPr lang="en-US" sz="1800" b="1" dirty="0">
                <a:solidFill>
                  <a:schemeClr val="accent1">
                    <a:lumMod val="75000"/>
                  </a:schemeClr>
                </a:solidFill>
                <a:sym typeface="Courier New Bold Italic" charset="0"/>
              </a:rPr>
              <a:t>	</a:t>
            </a:r>
            <a:r>
              <a:rPr lang="en-US" sz="1800" dirty="0" smtClean="0">
                <a:solidFill>
                  <a:schemeClr val="accent1">
                    <a:lumMod val="75000"/>
                  </a:schemeClr>
                </a:solidFill>
                <a:sym typeface="Courier New Bold Italic" charset="0"/>
              </a:rPr>
              <a:t>70</a:t>
            </a:r>
            <a:r>
              <a:rPr lang="en-US" sz="1800" dirty="0">
                <a:solidFill>
                  <a:schemeClr val="accent1">
                    <a:lumMod val="75000"/>
                  </a:schemeClr>
                </a:solidFill>
                <a:sym typeface="Courier New Bold Italic" charset="0"/>
              </a:rPr>
              <a:t>+ speakers on main stage, incl. Bill Clinton, Sylvia Earle, Jane </a:t>
            </a:r>
            <a:r>
              <a:rPr lang="en-US" sz="1800" dirty="0" err="1" smtClean="0">
                <a:solidFill>
                  <a:schemeClr val="accent1">
                    <a:lumMod val="75000"/>
                  </a:schemeClr>
                </a:solidFill>
                <a:sym typeface="Courier New Bold Italic" charset="0"/>
              </a:rPr>
              <a:t>Goodall</a:t>
            </a:r>
            <a:endParaRPr lang="en-US" sz="1800" dirty="0">
              <a:solidFill>
                <a:schemeClr val="accent1">
                  <a:lumMod val="75000"/>
                </a:schemeClr>
              </a:solidFill>
              <a:sym typeface="Courier New Bold Italic" charset="0"/>
            </a:endParaRPr>
          </a:p>
          <a:p>
            <a:pPr marL="0" indent="0" defTabSz="514350">
              <a:buNone/>
              <a:defRPr/>
            </a:pPr>
            <a:r>
              <a:rPr lang="en-US" sz="1800" dirty="0" smtClean="0">
                <a:solidFill>
                  <a:schemeClr val="accent1">
                    <a:lumMod val="75000"/>
                  </a:schemeClr>
                </a:solidFill>
                <a:sym typeface="Courier New Bold Italic" charset="0"/>
              </a:rPr>
              <a:t>	50</a:t>
            </a:r>
            <a:r>
              <a:rPr lang="en-US" sz="1800" dirty="0">
                <a:solidFill>
                  <a:schemeClr val="accent1">
                    <a:lumMod val="75000"/>
                  </a:schemeClr>
                </a:solidFill>
                <a:sym typeface="Courier New Bold Italic" charset="0"/>
              </a:rPr>
              <a:t>+ participants in Working Group workshops, Preceding Civil Society Meetings </a:t>
            </a:r>
          </a:p>
          <a:p>
            <a:pPr>
              <a:defRPr/>
            </a:pPr>
            <a:endParaRPr lang="en-US" sz="1800" dirty="0">
              <a:solidFill>
                <a:schemeClr val="accent1">
                  <a:lumMod val="75000"/>
                </a:schemeClr>
              </a:solidFill>
              <a:sym typeface="Courier New Bold Italic" charset="0"/>
            </a:endParaRPr>
          </a:p>
          <a:p>
            <a:pPr marL="0" indent="0" algn="just">
              <a:buNone/>
            </a:pPr>
            <a:r>
              <a:rPr lang="en-US" sz="1800" b="1" dirty="0" smtClean="0"/>
              <a:t> </a:t>
            </a:r>
          </a:p>
          <a:p>
            <a:pPr marL="0" lvl="0" indent="0" algn="just">
              <a:buNone/>
            </a:pPr>
            <a:endParaRPr lang="en-US" sz="1800" dirty="0">
              <a:solidFill>
                <a:srgbClr val="595857"/>
              </a:solidFill>
              <a:latin typeface="Gotham HTF Book" pitchFamily="50" charset="0"/>
            </a:endParaRPr>
          </a:p>
        </p:txBody>
      </p:sp>
    </p:spTree>
    <p:extLst>
      <p:ext uri="{BB962C8B-B14F-4D97-AF65-F5344CB8AC3E}">
        <p14:creationId xmlns:p14="http://schemas.microsoft.com/office/powerpoint/2010/main" val="199346474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304800"/>
            <a:ext cx="7467600" cy="990600"/>
          </a:xfrm>
        </p:spPr>
        <p:txBody>
          <a:bodyPr>
            <a:noAutofit/>
          </a:bodyPr>
          <a:lstStyle/>
          <a:p>
            <a:pPr algn="l"/>
            <a:r>
              <a:rPr lang="en-US" sz="3600" dirty="0" smtClean="0">
                <a:solidFill>
                  <a:schemeClr val="accent1">
                    <a:lumMod val="50000"/>
                  </a:schemeClr>
                </a:solidFill>
              </a:rPr>
              <a:t>Eye on Earth Summit 2011 – Cont’d</a:t>
            </a:r>
            <a:endParaRPr lang="en-GB" sz="3600" dirty="0">
              <a:solidFill>
                <a:schemeClr val="accent1">
                  <a:lumMod val="50000"/>
                </a:schemeClr>
              </a:solidFill>
            </a:endParaRPr>
          </a:p>
        </p:txBody>
      </p:sp>
      <p:sp>
        <p:nvSpPr>
          <p:cNvPr id="4" name="Slide Number Placeholder 3"/>
          <p:cNvSpPr>
            <a:spLocks noGrp="1"/>
          </p:cNvSpPr>
          <p:nvPr>
            <p:ph type="sldNum" sz="quarter" idx="12"/>
          </p:nvPr>
        </p:nvSpPr>
        <p:spPr/>
        <p:txBody>
          <a:bodyPr/>
          <a:lstStyle/>
          <a:p>
            <a:fld id="{EABC6011-CA39-4748-A1DF-F579BBC3212A}" type="slidenum">
              <a:rPr lang="en-US" smtClean="0"/>
              <a:t>9</a:t>
            </a:fld>
            <a:endParaRPr lang="en-US" dirty="0"/>
          </a:p>
        </p:txBody>
      </p:sp>
      <p:sp>
        <p:nvSpPr>
          <p:cNvPr id="7" name="Content Placeholder 2"/>
          <p:cNvSpPr>
            <a:spLocks noGrp="1"/>
          </p:cNvSpPr>
          <p:nvPr>
            <p:ph idx="1"/>
          </p:nvPr>
        </p:nvSpPr>
        <p:spPr>
          <a:xfrm>
            <a:off x="381000" y="1447800"/>
            <a:ext cx="8229600" cy="4038600"/>
          </a:xfrm>
        </p:spPr>
        <p:txBody>
          <a:bodyPr>
            <a:noAutofit/>
          </a:bodyPr>
          <a:lstStyle/>
          <a:p>
            <a:pPr algn="just"/>
            <a:r>
              <a:rPr lang="en-US" sz="1800" b="1" dirty="0"/>
              <a:t>Exhibition</a:t>
            </a:r>
          </a:p>
          <a:p>
            <a:pPr marL="514350" indent="0">
              <a:buNone/>
              <a:defRPr/>
            </a:pPr>
            <a:r>
              <a:rPr lang="en-US" sz="1800" dirty="0">
                <a:solidFill>
                  <a:schemeClr val="accent1">
                    <a:lumMod val="75000"/>
                  </a:schemeClr>
                </a:solidFill>
                <a:sym typeface="Courier New Bold Italic" charset="0"/>
              </a:rPr>
              <a:t>50 Exhibitors</a:t>
            </a:r>
          </a:p>
          <a:p>
            <a:pPr marL="514350" indent="0">
              <a:buNone/>
              <a:defRPr/>
            </a:pPr>
            <a:r>
              <a:rPr lang="en-US" sz="1800" dirty="0">
                <a:solidFill>
                  <a:schemeClr val="accent1">
                    <a:lumMod val="75000"/>
                  </a:schemeClr>
                </a:solidFill>
                <a:sym typeface="Courier New Bold Italic" charset="0"/>
              </a:rPr>
              <a:t>Education Day attended by 816 students from 24 schools &amp; 6 colleges across UAE</a:t>
            </a:r>
          </a:p>
          <a:p>
            <a:pPr marL="514350" indent="0">
              <a:buNone/>
              <a:defRPr/>
            </a:pPr>
            <a:r>
              <a:rPr lang="en-US" sz="1800" dirty="0">
                <a:solidFill>
                  <a:schemeClr val="accent1">
                    <a:lumMod val="75000"/>
                  </a:schemeClr>
                </a:solidFill>
                <a:sym typeface="Courier New Bold Italic" charset="0"/>
              </a:rPr>
              <a:t>Total of 3900 visitors to the Exhibition over 3 ½ days</a:t>
            </a:r>
          </a:p>
          <a:p>
            <a:pPr marL="0" indent="0" algn="just">
              <a:spcBef>
                <a:spcPts val="1200"/>
              </a:spcBef>
              <a:buNone/>
            </a:pPr>
            <a:endParaRPr lang="en-US" sz="1800" b="1" dirty="0" smtClean="0"/>
          </a:p>
          <a:p>
            <a:pPr algn="just">
              <a:spcBef>
                <a:spcPts val="1200"/>
              </a:spcBef>
            </a:pPr>
            <a:r>
              <a:rPr lang="en-US" sz="1800" b="1" dirty="0" smtClean="0"/>
              <a:t>Summit </a:t>
            </a:r>
            <a:r>
              <a:rPr lang="en-US" sz="1800" b="1" dirty="0"/>
              <a:t>Outcomes</a:t>
            </a:r>
          </a:p>
          <a:p>
            <a:pPr marL="514350" indent="0" algn="just">
              <a:buNone/>
            </a:pPr>
            <a:r>
              <a:rPr lang="en-US" sz="1800" dirty="0">
                <a:solidFill>
                  <a:schemeClr val="accent1">
                    <a:lumMod val="75000"/>
                  </a:schemeClr>
                </a:solidFill>
              </a:rPr>
              <a:t>8 Special </a:t>
            </a:r>
            <a:r>
              <a:rPr lang="en-US" sz="1800" dirty="0" smtClean="0">
                <a:solidFill>
                  <a:schemeClr val="accent1">
                    <a:lumMod val="75000"/>
                  </a:schemeClr>
                </a:solidFill>
              </a:rPr>
              <a:t>Initiatives – </a:t>
            </a:r>
            <a:r>
              <a:rPr lang="en-US" sz="1800" noProof="1" smtClean="0">
                <a:solidFill>
                  <a:schemeClr val="accent1">
                    <a:lumMod val="75000"/>
                  </a:schemeClr>
                </a:solidFill>
                <a:latin typeface="Calibri" charset="0"/>
                <a:cs typeface="Calibri" charset="0"/>
              </a:rPr>
              <a:t>3 </a:t>
            </a:r>
            <a:r>
              <a:rPr lang="en-US" sz="1800" noProof="1">
                <a:solidFill>
                  <a:schemeClr val="accent1">
                    <a:lumMod val="75000"/>
                  </a:schemeClr>
                </a:solidFill>
                <a:latin typeface="Calibri" charset="0"/>
                <a:cs typeface="Calibri" charset="0"/>
              </a:rPr>
              <a:t>Foundational and 5 Thematic</a:t>
            </a:r>
            <a:r>
              <a:rPr lang="en-US" sz="1800" dirty="0">
                <a:solidFill>
                  <a:schemeClr val="accent1">
                    <a:lumMod val="75000"/>
                  </a:schemeClr>
                </a:solidFill>
              </a:rPr>
              <a:t> </a:t>
            </a:r>
          </a:p>
          <a:p>
            <a:pPr marL="514350" indent="0" algn="just">
              <a:buNone/>
            </a:pPr>
            <a:r>
              <a:rPr lang="en-US" sz="1800" dirty="0">
                <a:solidFill>
                  <a:schemeClr val="accent1">
                    <a:lumMod val="75000"/>
                  </a:schemeClr>
                </a:solidFill>
              </a:rPr>
              <a:t>Summit </a:t>
            </a:r>
            <a:r>
              <a:rPr lang="en-US" sz="1800" dirty="0" smtClean="0">
                <a:solidFill>
                  <a:schemeClr val="accent1">
                    <a:lumMod val="75000"/>
                  </a:schemeClr>
                </a:solidFill>
              </a:rPr>
              <a:t>Declaration – endorsed by 48 countries (16 countries + 32 EEA member countries)</a:t>
            </a:r>
            <a:endParaRPr lang="en-US" sz="1800" dirty="0">
              <a:solidFill>
                <a:schemeClr val="accent1">
                  <a:lumMod val="75000"/>
                </a:schemeClr>
              </a:solidFill>
            </a:endParaRPr>
          </a:p>
          <a:p>
            <a:pPr marL="0" lvl="0" indent="0" algn="just">
              <a:buNone/>
            </a:pPr>
            <a:endParaRPr lang="en-US" sz="1800" dirty="0">
              <a:solidFill>
                <a:srgbClr val="595857"/>
              </a:solidFill>
              <a:latin typeface="Gotham HTF Book" pitchFamily="50" charset="0"/>
            </a:endParaRPr>
          </a:p>
        </p:txBody>
      </p:sp>
    </p:spTree>
    <p:extLst>
      <p:ext uri="{BB962C8B-B14F-4D97-AF65-F5344CB8AC3E}">
        <p14:creationId xmlns:p14="http://schemas.microsoft.com/office/powerpoint/2010/main" val="856376019"/>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10948</TotalTime>
  <Words>1129</Words>
  <Application>Microsoft Office PowerPoint</Application>
  <PresentationFormat>On-screen Show (4:3)</PresentationFormat>
  <Paragraphs>156</Paragraphs>
  <Slides>20</Slides>
  <Notes>19</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20</vt:i4>
      </vt:variant>
    </vt:vector>
  </HeadingPairs>
  <TitlesOfParts>
    <vt:vector size="26" baseType="lpstr">
      <vt:lpstr>Arial</vt:lpstr>
      <vt:lpstr>Calibri</vt:lpstr>
      <vt:lpstr>Courier New</vt:lpstr>
      <vt:lpstr>Courier New Bold Italic</vt:lpstr>
      <vt:lpstr>Gotham HTF Book</vt:lpstr>
      <vt:lpstr>Office Theme</vt:lpstr>
      <vt:lpstr>Eye on Earth Overview  </vt:lpstr>
      <vt:lpstr>PowerPoint Presentation</vt:lpstr>
      <vt:lpstr>The Problem</vt:lpstr>
      <vt:lpstr>Eye on Earth Initiative – Aims and Objectives</vt:lpstr>
      <vt:lpstr>PowerPoint Presentation</vt:lpstr>
      <vt:lpstr>The Community</vt:lpstr>
      <vt:lpstr>PowerPoint Presentation</vt:lpstr>
      <vt:lpstr>Eye on Earth Summit 2011</vt:lpstr>
      <vt:lpstr>Eye on Earth Summit 2011 – Cont’d</vt:lpstr>
      <vt:lpstr>Special Initiatives</vt:lpstr>
      <vt:lpstr>Achievements Since EoE Summit 2011</vt:lpstr>
      <vt:lpstr>Special initiatives - Milestones</vt:lpstr>
      <vt:lpstr>Special initiatives - Projects</vt:lpstr>
      <vt:lpstr>PowerPoint Presentation</vt:lpstr>
      <vt:lpstr>Project Fiches</vt:lpstr>
      <vt:lpstr>Prioritized Project Fiches</vt:lpstr>
      <vt:lpstr>PowerPoint Presentation</vt:lpstr>
      <vt:lpstr>Eye on Earth Alliance</vt:lpstr>
      <vt:lpstr>Eye on Earth Alliance Vision</vt:lpstr>
      <vt:lpstr>PowerPoint Presentation</vt:lpstr>
    </vt:vector>
  </TitlesOfParts>
  <Company>Grizli777</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Larissa Owen</dc:creator>
  <cp:lastModifiedBy>Alexa Froger</cp:lastModifiedBy>
  <cp:revision>460</cp:revision>
  <cp:lastPrinted>2014-09-29T07:42:47Z</cp:lastPrinted>
  <dcterms:created xsi:type="dcterms:W3CDTF">2012-02-08T15:12:11Z</dcterms:created>
  <dcterms:modified xsi:type="dcterms:W3CDTF">2015-07-08T15:31:09Z</dcterms:modified>
</cp:coreProperties>
</file>