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83" r:id="rId2"/>
    <p:sldId id="538" r:id="rId3"/>
    <p:sldId id="559" r:id="rId4"/>
    <p:sldId id="569" r:id="rId5"/>
    <p:sldId id="558" r:id="rId6"/>
    <p:sldId id="502" r:id="rId7"/>
    <p:sldId id="465" r:id="rId8"/>
    <p:sldId id="555" r:id="rId9"/>
    <p:sldId id="560" r:id="rId10"/>
    <p:sldId id="556" r:id="rId11"/>
    <p:sldId id="563" r:id="rId12"/>
    <p:sldId id="564" r:id="rId13"/>
    <p:sldId id="565" r:id="rId14"/>
    <p:sldId id="566" r:id="rId15"/>
    <p:sldId id="567" r:id="rId16"/>
    <p:sldId id="568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4" autoAdjust="0"/>
    <p:restoredTop sz="76199" autoAdjust="0"/>
  </p:normalViewPr>
  <p:slideViewPr>
    <p:cSldViewPr>
      <p:cViewPr varScale="1">
        <p:scale>
          <a:sx n="92" d="100"/>
          <a:sy n="92" d="100"/>
        </p:scale>
        <p:origin x="14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4ADC9-9AA7-49C1-A1EA-6611D6D9613D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D3E17-517F-4D49-AA65-BFCDCB9AB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07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71E5E3-BA10-416F-BCFC-0231D7573E22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D185486-7F8E-4284-9CA2-0A7D2CB1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6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85486-7F8E-4284-9CA2-0A7D2CB185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2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Community includes representation from Government, UN, non-governmental sector, private sector, academia and civil society in all parts of the world.</a:t>
            </a: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endParaRPr lang="en-GB" sz="1300" dirty="0">
              <a:solidFill>
                <a:srgbClr val="595857"/>
              </a:solidFill>
            </a:endParaRP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857"/>
                </a:solidFill>
              </a:rPr>
              <a:t>The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Alliance seeks to continue to build and mobilise global support to advance the overall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mission. </a:t>
            </a: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endParaRPr lang="en-GB" sz="1300" dirty="0">
              <a:solidFill>
                <a:srgbClr val="595857"/>
              </a:solidFill>
            </a:endParaRP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857"/>
                </a:solidFill>
              </a:rPr>
              <a:t>The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partnership continues to grow. Today, the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Alliance is made up of AGEDI, the Group on Earth Observations (GEO), the International Union for Conservation of Nature (IUCN) UNEP and the World Resources Institute (WRI).</a:t>
            </a: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endParaRPr lang="en-GB" sz="1300" dirty="0">
              <a:solidFill>
                <a:srgbClr val="595857"/>
              </a:solidFill>
            </a:endParaRP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857"/>
                </a:solidFill>
              </a:rPr>
              <a:t>The strategic direction and vision of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is managed by the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Alliance.</a:t>
            </a:r>
          </a:p>
          <a:p>
            <a:pPr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</a:pPr>
            <a:endParaRPr lang="en-GB" sz="1300" dirty="0">
              <a:solidFill>
                <a:srgbClr val="595857"/>
              </a:solidFill>
            </a:endParaRP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857"/>
                </a:solidFill>
              </a:rPr>
              <a:t>The five core organisations possess a diverse yet complementary set of expertise and their collective strengths will be harnessed to drive the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agenda forward.</a:t>
            </a: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endParaRPr lang="en-GB" sz="1300" dirty="0">
              <a:solidFill>
                <a:srgbClr val="59585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85486-7F8E-4284-9CA2-0A7D2CB185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19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Community includes representation from Government, UN, non-governmental sector, private sector, academia and civil society in all parts of the world.</a:t>
            </a: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endParaRPr lang="en-GB" sz="1300" dirty="0">
              <a:solidFill>
                <a:srgbClr val="595857"/>
              </a:solidFill>
            </a:endParaRP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857"/>
                </a:solidFill>
              </a:rPr>
              <a:t>The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Alliance seeks to continue to build and mobilise global support to advance the overall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mission. </a:t>
            </a: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endParaRPr lang="en-GB" sz="1300" dirty="0">
              <a:solidFill>
                <a:srgbClr val="595857"/>
              </a:solidFill>
            </a:endParaRP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857"/>
                </a:solidFill>
              </a:rPr>
              <a:t>The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partnership continues to grow. Today, the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Alliance is made up of AGEDI, the Group on Earth Observations (GEO), the International Union for Conservation of Nature (IUCN) UNEP and the World Resources Institute (WRI).</a:t>
            </a: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endParaRPr lang="en-GB" sz="1300" dirty="0">
              <a:solidFill>
                <a:srgbClr val="595857"/>
              </a:solidFill>
            </a:endParaRP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857"/>
                </a:solidFill>
              </a:rPr>
              <a:t>The strategic direction and vision of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is managed by the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Alliance.</a:t>
            </a:r>
          </a:p>
          <a:p>
            <a:pPr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</a:pPr>
            <a:endParaRPr lang="en-GB" sz="1300" dirty="0">
              <a:solidFill>
                <a:srgbClr val="595857"/>
              </a:solidFill>
            </a:endParaRP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857"/>
                </a:solidFill>
              </a:rPr>
              <a:t>The five core organisations possess a diverse yet complementary set of expertise and their collective strengths will be harnessed to drive the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agenda forward.</a:t>
            </a: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endParaRPr lang="en-GB" sz="1300" dirty="0">
              <a:solidFill>
                <a:srgbClr val="59585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85486-7F8E-4284-9CA2-0A7D2CB185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19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Community includes representation from Government, UN, non-governmental sector, private sector, academia and civil society in all parts of the world.</a:t>
            </a: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endParaRPr lang="en-GB" sz="1300" dirty="0">
              <a:solidFill>
                <a:srgbClr val="595857"/>
              </a:solidFill>
            </a:endParaRP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857"/>
                </a:solidFill>
              </a:rPr>
              <a:t>The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Alliance seeks to continue to build and mobilise global support to advance the overall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mission. </a:t>
            </a: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endParaRPr lang="en-GB" sz="1300" dirty="0">
              <a:solidFill>
                <a:srgbClr val="595857"/>
              </a:solidFill>
            </a:endParaRP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857"/>
                </a:solidFill>
              </a:rPr>
              <a:t>The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partnership continues to grow. Today, the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Alliance is made up of AGEDI, the Group on Earth Observations (GEO), the International Union for Conservation of Nature (IUCN) UNEP and the World Resources Institute (WRI).</a:t>
            </a: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endParaRPr lang="en-GB" sz="1300" dirty="0">
              <a:solidFill>
                <a:srgbClr val="595857"/>
              </a:solidFill>
            </a:endParaRP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857"/>
                </a:solidFill>
              </a:rPr>
              <a:t>The strategic direction and vision of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is managed by the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Alliance.</a:t>
            </a:r>
          </a:p>
          <a:p>
            <a:pPr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</a:pPr>
            <a:endParaRPr lang="en-GB" sz="1300" dirty="0">
              <a:solidFill>
                <a:srgbClr val="595857"/>
              </a:solidFill>
            </a:endParaRP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857"/>
                </a:solidFill>
              </a:rPr>
              <a:t>The five core organisations possess a diverse yet complementary set of expertise and their collective strengths will be harnessed to drive the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agenda forward.</a:t>
            </a: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endParaRPr lang="en-GB" sz="1300" dirty="0">
              <a:solidFill>
                <a:srgbClr val="59585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85486-7F8E-4284-9CA2-0A7D2CB185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19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Community includes representation from Government, UN, non-governmental sector, private sector, academia and civil society in all parts of the world.</a:t>
            </a: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endParaRPr lang="en-GB" sz="1300" dirty="0">
              <a:solidFill>
                <a:srgbClr val="595857"/>
              </a:solidFill>
            </a:endParaRP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857"/>
                </a:solidFill>
              </a:rPr>
              <a:t>The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Alliance seeks to continue to build and mobilise global support to advance the overall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mission. </a:t>
            </a: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endParaRPr lang="en-GB" sz="1300" dirty="0">
              <a:solidFill>
                <a:srgbClr val="595857"/>
              </a:solidFill>
            </a:endParaRP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857"/>
                </a:solidFill>
              </a:rPr>
              <a:t>The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partnership continues to grow. Today, the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Alliance is made up of AGEDI, the Group on Earth Observations (GEO), the International Union for Conservation of Nature (IUCN) UNEP and the World Resources Institute (WRI).</a:t>
            </a: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endParaRPr lang="en-GB" sz="1300" dirty="0">
              <a:solidFill>
                <a:srgbClr val="595857"/>
              </a:solidFill>
            </a:endParaRP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857"/>
                </a:solidFill>
              </a:rPr>
              <a:t>The strategic direction and vision of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is managed by the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Alliance.</a:t>
            </a:r>
          </a:p>
          <a:p>
            <a:pPr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</a:pPr>
            <a:endParaRPr lang="en-GB" sz="1300" dirty="0">
              <a:solidFill>
                <a:srgbClr val="595857"/>
              </a:solidFill>
            </a:endParaRP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857"/>
                </a:solidFill>
              </a:rPr>
              <a:t>The five core organisations possess a diverse yet complementary set of expertise and their collective strengths will be harnessed to drive the </a:t>
            </a:r>
            <a:r>
              <a:rPr lang="en-GB" sz="1300" dirty="0" err="1">
                <a:solidFill>
                  <a:srgbClr val="595857"/>
                </a:solidFill>
              </a:rPr>
              <a:t>EoE</a:t>
            </a:r>
            <a:r>
              <a:rPr lang="en-GB" sz="1300" dirty="0">
                <a:solidFill>
                  <a:srgbClr val="595857"/>
                </a:solidFill>
              </a:rPr>
              <a:t> agenda forward.</a:t>
            </a:r>
          </a:p>
          <a:p>
            <a:pPr marL="286964" indent="-286964" algn="just">
              <a:lnSpc>
                <a:spcPct val="120000"/>
              </a:lnSpc>
              <a:spcAft>
                <a:spcPts val="1269"/>
              </a:spcAft>
              <a:buClr>
                <a:srgbClr val="595857"/>
              </a:buClr>
              <a:buSzPct val="100000"/>
              <a:buFont typeface="Arial" panose="020B0604020202020204" pitchFamily="34" charset="0"/>
              <a:buChar char="•"/>
            </a:pPr>
            <a:endParaRPr lang="en-GB" sz="1300" dirty="0">
              <a:solidFill>
                <a:srgbClr val="59585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85486-7F8E-4284-9CA2-0A7D2CB185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19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85486-7F8E-4284-9CA2-0A7D2CB185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85486-7F8E-4284-9CA2-0A7D2CB1856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85486-7F8E-4284-9CA2-0A7D2CB185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85486-7F8E-4284-9CA2-0A7D2CB185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2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85486-7F8E-4284-9CA2-0A7D2CB185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2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85486-7F8E-4284-9CA2-0A7D2CB185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2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85486-7F8E-4284-9CA2-0A7D2CB185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2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85486-7F8E-4284-9CA2-0A7D2CB185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2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85486-7F8E-4284-9CA2-0A7D2CB185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314C-1BEF-4ADF-8423-B2451D299BEF}" type="datetime1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011-CA39-4748-A1DF-F579BBC32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1BFF-D65C-4B57-9A71-BB7B3FBF5029}" type="datetime1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011-CA39-4748-A1DF-F579BBC32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AD64-85BF-4FD8-A82D-3213998A2D79}" type="datetime1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011-CA39-4748-A1DF-F579BBC32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5836-6425-460F-A84A-20113BEF79B5}" type="datetime1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011-CA39-4748-A1DF-F579BBC3212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2CC3-CC92-4E07-B345-5FA4E4098BFE}" type="datetime1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fld id="{EABC6011-CA39-4748-A1DF-F579BBC32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84DC-FE66-48C1-AEBE-A2C95252B2F8}" type="datetime1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011-CA39-4748-A1DF-F579BBC32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7C22-CBC9-47DE-BAFD-5108C1DDC1FC}" type="datetime1">
              <a:rPr lang="en-US" smtClean="0"/>
              <a:t>7/8/2015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011-CA39-4748-A1DF-F579BBC32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937BF-6F50-4DE6-9306-A8A1FE0DAFC2}" type="datetime1">
              <a:rPr lang="en-US" smtClean="0"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011-CA39-4748-A1DF-F579BBC32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95C4-DCAD-4D88-AC5D-5E5CBB2726DD}" type="datetime1">
              <a:rPr lang="en-US" smtClean="0"/>
              <a:t>7/8/2015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011-CA39-4748-A1DF-F579BBC32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8063-8299-4329-8425-E02F658961BF}" type="datetime1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011-CA39-4748-A1DF-F579BBC32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973C-51CB-4878-8749-FF0DAEB5ADAD}" type="datetime1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011-CA39-4748-A1DF-F579BBC32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64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0EBB7-EE1F-4A08-BA1F-9A4BA23DAFC1}" type="datetime1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Content Placeholder 3" descr="STRIP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097488"/>
            <a:ext cx="9144001" cy="76051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4800" y="6169223"/>
            <a:ext cx="1270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EYE ON EARTH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187772"/>
            <a:ext cx="305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CONVENE</a:t>
            </a:r>
            <a:r>
              <a:rPr lang="en-US" sz="1400" baseline="0" dirty="0" smtClean="0">
                <a:solidFill>
                  <a:schemeClr val="bg1"/>
                </a:solidFill>
              </a:rPr>
              <a:t>    CONVERGE   COLLABORATE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C6011-CA39-4748-A1DF-F579BBC321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erard.cunningham@unep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esummit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124200"/>
            <a:ext cx="5638800" cy="251384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Eye on Earth 2015 Summit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011-CA39-4748-A1DF-F579BBC321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Activities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1910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  <a:defRPr/>
            </a:pPr>
            <a:r>
              <a:rPr lang="en-GB" sz="2000" dirty="0" err="1" smtClean="0">
                <a:solidFill>
                  <a:schemeClr val="accent1">
                    <a:lumMod val="75000"/>
                  </a:schemeClr>
                </a:solidFill>
              </a:rPr>
              <a:t>PechaKucha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  <a:defRPr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Lightning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talks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  <a:defRPr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Technology demos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  <a:defRPr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Networking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  <a:defRPr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Exchange of ideas and experience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  <a:defRPr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Brokering collaboration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  <a:defRPr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011-CA39-4748-A1DF-F579BBC3212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Expected Outcomes of Summit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772400" cy="49530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Partnerships established (thematic, regional, ..e.g. SIDS, Polar)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  <a:defRPr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Eye on Earth Alliance and Network strengthened and expanded</a:t>
            </a: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  <a:defRPr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Call for action to address critical issues e.g. Framework and an Information infrastructure for SDG reporting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  <a:defRPr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Capacity building pilots for SDG data and information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  <a:defRPr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Projects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funded (portfolio of 81 projects)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  <a:defRPr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Role of citizen science promoted (every citizen has potential to monitor) 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  <a:defRPr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Role of crowdsourcing promoted (gather data quickly for decision-making)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  <a:defRPr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011-CA39-4748-A1DF-F579BBC3212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430"/>
            <a:ext cx="8229600" cy="1142064"/>
          </a:xfrm>
        </p:spPr>
        <p:txBody>
          <a:bodyPr>
            <a:normAutofit/>
          </a:bodyPr>
          <a:lstStyle/>
          <a:p>
            <a:pPr algn="l"/>
            <a:r>
              <a:rPr lang="en-US" sz="2400" i="0" dirty="0" smtClean="0"/>
              <a:t>   </a:t>
            </a:r>
            <a:r>
              <a:rPr lang="en-US" sz="4000" i="0" dirty="0" smtClean="0"/>
              <a:t>Role of citizen science</a:t>
            </a:r>
            <a:endParaRPr lang="en-GB" sz="4000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406" y="1447800"/>
            <a:ext cx="5298510" cy="4462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Old English Text MT" panose="03040902040508030806" pitchFamily="66" charset="0"/>
              </a:rPr>
              <a:t>The Telegraph </a:t>
            </a:r>
            <a:r>
              <a:rPr lang="en-US" sz="2800" dirty="0" smtClean="0">
                <a:latin typeface="Old English Text MT" panose="03040902040508030806" pitchFamily="66" charset="0"/>
              </a:rPr>
              <a:t>            </a:t>
            </a:r>
            <a:r>
              <a:rPr lang="en-US" sz="1800" dirty="0" smtClean="0"/>
              <a:t>13 </a:t>
            </a:r>
            <a:r>
              <a:rPr lang="en-US" sz="1800" dirty="0"/>
              <a:t>October 2009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800" b="1" dirty="0" smtClean="0"/>
              <a:t>Six-year-old </a:t>
            </a:r>
            <a:r>
              <a:rPr lang="en-US" sz="2800" b="1" dirty="0"/>
              <a:t>girl finds rare </a:t>
            </a:r>
            <a:r>
              <a:rPr lang="en-US" sz="2800" b="1" dirty="0" smtClean="0"/>
              <a:t>moth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A shrub-eating moth has been discovered in Britain for the first time - thanks to the keen eye of a six-year-old girl. </a:t>
            </a:r>
            <a:endParaRPr lang="en-US" sz="20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800" dirty="0" smtClean="0"/>
              <a:t>An </a:t>
            </a:r>
            <a:r>
              <a:rPr lang="en-US" sz="1800" dirty="0"/>
              <a:t>Open University spokeswoman said: ''The UK moth fauna is very well-studied so it's unusual for brand new species to be found.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539875" y="37878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6809" y="4267200"/>
            <a:ext cx="21163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Euonymus Leaf </a:t>
            </a:r>
            <a:r>
              <a:rPr lang="en-US" dirty="0" err="1"/>
              <a:t>Notcher</a:t>
            </a:r>
            <a:r>
              <a:rPr lang="en-US" dirty="0"/>
              <a:t> - a rare shrub-eating moth never before seen in the UK, found by Katie Dobbins, 6,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52" y="1447800"/>
            <a:ext cx="20955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748"/>
            <a:ext cx="8229600" cy="1013606"/>
          </a:xfrm>
        </p:spPr>
        <p:txBody>
          <a:bodyPr>
            <a:normAutofit/>
          </a:bodyPr>
          <a:lstStyle/>
          <a:p>
            <a:pPr algn="l"/>
            <a:r>
              <a:rPr lang="en-US" sz="2400" i="0" dirty="0" smtClean="0"/>
              <a:t>Role of crowdsourcing – Nepal Earthquake: </a:t>
            </a:r>
            <a:r>
              <a:rPr lang="en-GB" sz="1800" b="1" dirty="0" smtClean="0">
                <a:solidFill>
                  <a:schemeClr val="tx1"/>
                </a:solidFill>
              </a:rPr>
              <a:t>Distribution </a:t>
            </a:r>
            <a:r>
              <a:rPr lang="en-GB" sz="1800" b="1" dirty="0">
                <a:solidFill>
                  <a:schemeClr val="tx1"/>
                </a:solidFill>
              </a:rPr>
              <a:t>of fatalities</a:t>
            </a:r>
            <a:br>
              <a:rPr lang="en-GB" sz="1800" b="1" dirty="0">
                <a:solidFill>
                  <a:schemeClr val="tx1"/>
                </a:solidFill>
              </a:rPr>
            </a:br>
            <a:endParaRPr lang="en-GB" sz="1800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162805"/>
            <a:ext cx="7086600" cy="56367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		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539875" y="37878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49" y="1161291"/>
            <a:ext cx="6310769" cy="50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i="0" dirty="0" smtClean="0"/>
              <a:t>Role of crowdsourcing – Nepal Earthquake</a:t>
            </a:r>
            <a:br>
              <a:rPr lang="en-US" sz="2400" i="0" dirty="0" smtClean="0"/>
            </a:br>
            <a:r>
              <a:rPr lang="en-US" sz="2400" i="0" dirty="0" smtClean="0"/>
              <a:t> </a:t>
            </a:r>
            <a:r>
              <a:rPr lang="en-GB" sz="2000" b="1" dirty="0">
                <a:solidFill>
                  <a:schemeClr val="tx1"/>
                </a:solidFill>
              </a:rPr>
              <a:t>Impacted areas (categories clustered</a:t>
            </a:r>
            <a:r>
              <a:rPr lang="en-GB" sz="2000" b="1" dirty="0" smtClean="0">
                <a:solidFill>
                  <a:schemeClr val="tx1"/>
                </a:solidFill>
              </a:rPr>
              <a:t>)</a:t>
            </a:r>
            <a:endParaRPr lang="en-GB" sz="2000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162805"/>
            <a:ext cx="7086600" cy="56367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		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539875" y="37878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1" y="1390389"/>
            <a:ext cx="8225935" cy="449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748"/>
            <a:ext cx="8229600" cy="1013606"/>
          </a:xfrm>
        </p:spPr>
        <p:txBody>
          <a:bodyPr>
            <a:normAutofit/>
          </a:bodyPr>
          <a:lstStyle/>
          <a:p>
            <a:pPr algn="l"/>
            <a:r>
              <a:rPr lang="en-US" sz="2400" i="0" dirty="0" smtClean="0"/>
              <a:t>Role of crowdsourcing – Nepal Earthquake: </a:t>
            </a:r>
            <a:br>
              <a:rPr lang="en-US" sz="2400" i="0" dirty="0" smtClean="0"/>
            </a:br>
            <a:r>
              <a:rPr lang="en-GB" sz="1800" b="1" dirty="0" smtClean="0">
                <a:solidFill>
                  <a:schemeClr val="tx1"/>
                </a:solidFill>
              </a:rPr>
              <a:t>Distribution </a:t>
            </a:r>
            <a:r>
              <a:rPr lang="en-GB" sz="1800" b="1" dirty="0">
                <a:solidFill>
                  <a:schemeClr val="tx1"/>
                </a:solidFill>
              </a:rPr>
              <a:t>of damaged buildings</a:t>
            </a:r>
            <a:endParaRPr lang="en-GB" sz="1800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162805"/>
            <a:ext cx="7086600" cy="56367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		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539875" y="37878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4" y="1284040"/>
            <a:ext cx="8430016" cy="46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3276600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Thank You</a:t>
            </a:r>
          </a:p>
          <a:p>
            <a:pPr marL="0" indent="0" algn="just">
              <a:buNone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erard.cunningham@unep.org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Eye on Earth Coordinator</a:t>
            </a:r>
          </a:p>
          <a:p>
            <a:pPr marL="0" indent="0" algn="just"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UNEP</a:t>
            </a:r>
          </a:p>
          <a:p>
            <a:pPr marL="0" indent="0" algn="just"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Nairobi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011-CA39-4748-A1DF-F579BBC3212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011-CA39-4748-A1DF-F579BBC3212A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2362200"/>
          </a:xfrm>
        </p:spPr>
        <p:txBody>
          <a:bodyPr>
            <a:noAutofit/>
          </a:bodyPr>
          <a:lstStyle/>
          <a:p>
            <a:pPr lvl="0"/>
            <a:endParaRPr lang="en-US" sz="1800" dirty="0"/>
          </a:p>
          <a:p>
            <a:pPr marL="457200" indent="-457200">
              <a:spcBef>
                <a:spcPts val="0"/>
              </a:spcBef>
              <a:defRPr/>
            </a:pPr>
            <a:endParaRPr lang="en-US" sz="1800" dirty="0" smtClean="0">
              <a:solidFill>
                <a:srgbClr val="595857"/>
              </a:solidFill>
              <a:latin typeface="Gotham HTF Book" pitchFamily="50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6000" dirty="0"/>
              <a:t>Eye on Earth </a:t>
            </a:r>
            <a:r>
              <a:rPr lang="en-US" sz="6000" dirty="0" smtClean="0"/>
              <a:t>Summit 2015 </a:t>
            </a:r>
            <a:endParaRPr lang="en-US" sz="6000" dirty="0">
              <a:solidFill>
                <a:srgbClr val="595857"/>
              </a:solidFill>
              <a:latin typeface="Gotham HTF Book" pitchFamily="50" charset="0"/>
            </a:endParaRPr>
          </a:p>
        </p:txBody>
      </p:sp>
      <p:pic>
        <p:nvPicPr>
          <p:cNvPr id="5" name="Picture 2" descr="E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58" y="3505201"/>
            <a:ext cx="1708138" cy="113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UNE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81" y="4896113"/>
            <a:ext cx="573715" cy="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IUC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64" y="4950257"/>
            <a:ext cx="804350" cy="76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AGED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58" y="3565723"/>
            <a:ext cx="1323392" cy="55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downlo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97" y="3646319"/>
            <a:ext cx="1089364" cy="5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99" y="4968684"/>
            <a:ext cx="1777811" cy="61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239000" cy="990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Eye on Earth: Vision &amp; Mission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011-CA39-4748-A1DF-F579BBC3212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0386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b="1" dirty="0" smtClean="0"/>
          </a:p>
          <a:p>
            <a:pPr marL="457200" lvl="1" indent="0">
              <a:buNone/>
            </a:pPr>
            <a:r>
              <a:rPr lang="en-US" sz="2000" b="1" dirty="0" smtClean="0"/>
              <a:t>Eye </a:t>
            </a:r>
            <a:r>
              <a:rPr lang="en-US" sz="2000" b="1" dirty="0"/>
              <a:t>on Earth Vision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 world where environmental and associated social and economic information, combined with citizen engagement, improves decisions leading to sustainable development. </a:t>
            </a:r>
          </a:p>
          <a:p>
            <a:pPr marL="457200" indent="-457200" algn="just">
              <a:spcBef>
                <a:spcPts val="0"/>
              </a:spcBef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Gotham HTF Book" pitchFamily="50" charset="0"/>
            </a:endParaRPr>
          </a:p>
          <a:p>
            <a:pPr marL="457200" indent="-457200" algn="just">
              <a:spcBef>
                <a:spcPts val="0"/>
              </a:spcBef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Gotham HTF Book" pitchFamily="50" charset="0"/>
            </a:endParaRPr>
          </a:p>
          <a:p>
            <a:pPr marL="457200" lvl="1" indent="0">
              <a:buNone/>
            </a:pPr>
            <a:r>
              <a:rPr lang="en-US" sz="2000" b="1" dirty="0"/>
              <a:t>Eye on Earth Mission Statement 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Eye on Earth networks and builds capacity across diverse knowledge communities to improve decision-making for sustainable development.</a:t>
            </a:r>
          </a:p>
        </p:txBody>
      </p:sp>
    </p:spTree>
    <p:extLst>
      <p:ext uri="{BB962C8B-B14F-4D97-AF65-F5344CB8AC3E}">
        <p14:creationId xmlns:p14="http://schemas.microsoft.com/office/powerpoint/2010/main" val="7156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5476"/>
            <a:ext cx="945714" cy="23657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 smtClean="0"/>
              <a:t>Scope</a:t>
            </a:r>
          </a:p>
          <a:p>
            <a:pPr marL="0" indent="0">
              <a:buNone/>
            </a:pPr>
            <a:r>
              <a:rPr lang="en-US" sz="1400" b="1" dirty="0" smtClean="0"/>
              <a:t>of the</a:t>
            </a:r>
          </a:p>
          <a:p>
            <a:pPr marL="0" indent="0">
              <a:buNone/>
            </a:pPr>
            <a:r>
              <a:rPr lang="en-US" sz="1400" b="1" dirty="0" smtClean="0"/>
              <a:t>Eye </a:t>
            </a:r>
          </a:p>
          <a:p>
            <a:pPr marL="0" indent="0">
              <a:buNone/>
            </a:pPr>
            <a:r>
              <a:rPr lang="en-US" sz="1400" b="1" dirty="0" smtClean="0"/>
              <a:t>on </a:t>
            </a:r>
          </a:p>
          <a:p>
            <a:pPr marL="0" indent="0">
              <a:buNone/>
            </a:pPr>
            <a:r>
              <a:rPr lang="en-US" sz="1400" b="1" dirty="0" smtClean="0"/>
              <a:t>Earth </a:t>
            </a:r>
          </a:p>
          <a:p>
            <a:pPr marL="0" indent="0">
              <a:buNone/>
            </a:pPr>
            <a:r>
              <a:rPr lang="en-US" sz="1400" b="1" dirty="0" smtClean="0"/>
              <a:t>Summit </a:t>
            </a:r>
            <a:endParaRPr lang="en-US" sz="1400" b="1" dirty="0"/>
          </a:p>
        </p:txBody>
      </p:sp>
      <p:pic>
        <p:nvPicPr>
          <p:cNvPr id="1026" name="Picture 1" descr="C:\Users\cunningg\AppData\Local\Temp\Slide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07" y="76200"/>
            <a:ext cx="4550251" cy="594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>
            <a:off x="1603331" y="3429000"/>
            <a:ext cx="388307" cy="2057400"/>
          </a:xfrm>
          <a:prstGeom prst="leftBrace">
            <a:avLst>
              <a:gd name="adj1" fmla="val 162869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011-CA39-4748-A1DF-F579BBC3212A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>
            <a:noAutofit/>
          </a:bodyPr>
          <a:lstStyle/>
          <a:p>
            <a:pPr lvl="0"/>
            <a:endParaRPr lang="en-US" sz="1800" dirty="0"/>
          </a:p>
          <a:p>
            <a:pPr marL="457200" indent="-457200">
              <a:spcBef>
                <a:spcPts val="0"/>
              </a:spcBef>
              <a:defRPr/>
            </a:pPr>
            <a:endParaRPr lang="en-US" sz="1800" dirty="0" smtClean="0">
              <a:solidFill>
                <a:srgbClr val="595857"/>
              </a:solidFill>
              <a:latin typeface="Gotham HTF Book" pitchFamily="50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1281185"/>
            <a:ext cx="70866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Alliance provides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the strategic direction for the movement and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builds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global support for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Eye on Earth. 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Alliance is organising the 2015 Summit. 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6" name="Picture 2" descr="E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81385"/>
            <a:ext cx="2187795" cy="145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UNE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79" y="4402301"/>
            <a:ext cx="734817" cy="86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IUC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96" y="4430712"/>
            <a:ext cx="1030218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AGED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39" y="3105361"/>
            <a:ext cx="1695011" cy="7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downlo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96" y="3188566"/>
            <a:ext cx="1395266" cy="6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75" y="4490819"/>
            <a:ext cx="2277035" cy="78937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290585"/>
            <a:ext cx="7239000" cy="990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Eye on Earth Alliance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225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Summit Themes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3276600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Three different themes </a:t>
            </a:r>
          </a:p>
          <a:p>
            <a:pPr marL="0" indent="0" algn="just">
              <a:buNone/>
              <a:defRPr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Data Demand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Data Supply </a:t>
            </a:r>
          </a:p>
          <a:p>
            <a:pPr lvl="0" algn="just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Enabling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Conditions</a:t>
            </a:r>
          </a:p>
          <a:p>
            <a:pPr lvl="0" algn="just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011-CA39-4748-A1DF-F579BBC3212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239000" cy="990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Summit 2015 - Overview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011-CA39-4748-A1DF-F579BBC3212A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8006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Date: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6-8 October, 2015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Attendee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s:</a:t>
            </a:r>
          </a:p>
          <a:p>
            <a:pPr lvl="1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650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attendees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Diverse audience of thought leaders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Attend in personal capacity 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Tagline: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	Informed decision-making for sustainable development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Website: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www.eoesummit.org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defRPr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  <a:latin typeface="Gotham HTF Book" pitchFamily="50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rgbClr val="595857"/>
              </a:solidFill>
              <a:latin typeface="Gotham HTF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defRPr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Summit 2015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– Overview (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contd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1910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Speakers and delegates from public sector, private sector and civil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society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5 plenary sessions (including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Special Initiatives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and regional stream)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25 breakout sessions (average of 4-5 for each parallel sessions). Each breakouts has its own raison d’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etre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, its own key questions and expected outcomes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29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side events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  <a:defRPr/>
            </a:pP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Souq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zone for showcasing, debating and networking 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595857"/>
              </a:buClr>
              <a:buSzPct val="100000"/>
              <a:defRPr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011-CA39-4748-A1DF-F579BBC321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/>
          <a:lstStyle/>
          <a:p>
            <a:pPr algn="l"/>
            <a:r>
              <a:rPr lang="en-US" dirty="0" smtClean="0"/>
              <a:t>The Venue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56" y="1219200"/>
            <a:ext cx="8229600" cy="40386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St. Regis Hotel,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Saadiyat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Island, Abu Dhabi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011-CA39-4748-A1DF-F579BBC3212A}" type="slidenum">
              <a:rPr lang="en-US" smtClean="0"/>
              <a:t>9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1"/>
            <a:ext cx="2412640" cy="297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12" y="2057401"/>
            <a:ext cx="2457052" cy="297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31" y="2057401"/>
            <a:ext cx="2409823" cy="296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1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11015</TotalTime>
  <Words>965</Words>
  <Application>Microsoft Office PowerPoint</Application>
  <PresentationFormat>On-screen Show (4:3)</PresentationFormat>
  <Paragraphs>160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Gotham HTF Book</vt:lpstr>
      <vt:lpstr>Old English Text MT</vt:lpstr>
      <vt:lpstr>Office Theme</vt:lpstr>
      <vt:lpstr>Eye on Earth 2015 Summit  </vt:lpstr>
      <vt:lpstr>PowerPoint Presentation</vt:lpstr>
      <vt:lpstr>Eye on Earth: Vision &amp; Mission</vt:lpstr>
      <vt:lpstr>  </vt:lpstr>
      <vt:lpstr>Eye on Earth Alliance</vt:lpstr>
      <vt:lpstr>Summit Themes</vt:lpstr>
      <vt:lpstr>Summit 2015 - Overview</vt:lpstr>
      <vt:lpstr>Summit 2015 – Overview (contd)</vt:lpstr>
      <vt:lpstr>The Venue</vt:lpstr>
      <vt:lpstr>Activities</vt:lpstr>
      <vt:lpstr>Expected Outcomes of Summit</vt:lpstr>
      <vt:lpstr>   Role of citizen science</vt:lpstr>
      <vt:lpstr>Role of crowdsourcing – Nepal Earthquake: Distribution of fatalities </vt:lpstr>
      <vt:lpstr>Role of crowdsourcing – Nepal Earthquake  Impacted areas (categories clustered)</vt:lpstr>
      <vt:lpstr>Role of crowdsourcing – Nepal Earthquake:  Distribution of damaged buildings</vt:lpstr>
      <vt:lpstr>  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Larissa Owen</dc:creator>
  <cp:lastModifiedBy>Alexa Froger</cp:lastModifiedBy>
  <cp:revision>469</cp:revision>
  <cp:lastPrinted>2014-09-29T07:42:47Z</cp:lastPrinted>
  <dcterms:created xsi:type="dcterms:W3CDTF">2012-02-08T15:12:11Z</dcterms:created>
  <dcterms:modified xsi:type="dcterms:W3CDTF">2015-07-08T15:31:37Z</dcterms:modified>
</cp:coreProperties>
</file>