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8"/>
  </p:notesMasterIdLst>
  <p:handoutMasterIdLst>
    <p:handoutMasterId r:id="rId19"/>
  </p:handoutMasterIdLst>
  <p:sldIdLst>
    <p:sldId id="483" r:id="rId2"/>
    <p:sldId id="538" r:id="rId3"/>
    <p:sldId id="559" r:id="rId4"/>
    <p:sldId id="569" r:id="rId5"/>
    <p:sldId id="558" r:id="rId6"/>
    <p:sldId id="502" r:id="rId7"/>
    <p:sldId id="465" r:id="rId8"/>
    <p:sldId id="555" r:id="rId9"/>
    <p:sldId id="560" r:id="rId10"/>
    <p:sldId id="556" r:id="rId11"/>
    <p:sldId id="563" r:id="rId12"/>
    <p:sldId id="564" r:id="rId13"/>
    <p:sldId id="565" r:id="rId14"/>
    <p:sldId id="566" r:id="rId15"/>
    <p:sldId id="567" r:id="rId16"/>
    <p:sldId id="568" r:id="rId17"/>
  </p:sldIdLst>
  <p:sldSz cx="9144000" cy="6858000" type="screen4x3"/>
  <p:notesSz cx="7315200" cy="96012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2684" autoAdjust="0"/>
    <p:restoredTop sz="76199" autoAdjust="0"/>
  </p:normalViewPr>
  <p:slideViewPr>
    <p:cSldViewPr>
      <p:cViewPr varScale="1">
        <p:scale>
          <a:sx n="92" d="100"/>
          <a:sy n="92" d="100"/>
        </p:scale>
        <p:origin x="1488" y="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1884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170238" cy="4794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4143375" y="0"/>
            <a:ext cx="3170238" cy="4794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BD4ADC9-9AA7-49C1-A1EA-6611D6D9613D}" type="datetimeFigureOut">
              <a:rPr lang="en-US" smtClean="0"/>
              <a:t>7/8/2015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120188"/>
            <a:ext cx="3170238" cy="4794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4143375" y="9120188"/>
            <a:ext cx="3170238" cy="4794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DED3E17-517F-4D49-AA65-BFCDCB9AB5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530768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169920" cy="480060"/>
          </a:xfrm>
          <a:prstGeom prst="rect">
            <a:avLst/>
          </a:prstGeom>
        </p:spPr>
        <p:txBody>
          <a:bodyPr vert="horz" lIns="96661" tIns="48331" rIns="96661" bIns="48331" rtlCol="0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143587" y="0"/>
            <a:ext cx="3169920" cy="480060"/>
          </a:xfrm>
          <a:prstGeom prst="rect">
            <a:avLst/>
          </a:prstGeom>
        </p:spPr>
        <p:txBody>
          <a:bodyPr vert="horz" lIns="96661" tIns="48331" rIns="96661" bIns="48331" rtlCol="0"/>
          <a:lstStyle>
            <a:lvl1pPr algn="r">
              <a:defRPr sz="1300"/>
            </a:lvl1pPr>
          </a:lstStyle>
          <a:p>
            <a:fld id="{7171E5E3-BA10-416F-BCFC-0231D7573E22}" type="datetimeFigureOut">
              <a:rPr lang="en-US" smtClean="0"/>
              <a:t>7/8/2015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257300" y="720725"/>
            <a:ext cx="4800600" cy="36004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661" tIns="48331" rIns="96661" bIns="48331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31520" y="4560570"/>
            <a:ext cx="5852160" cy="4320540"/>
          </a:xfrm>
          <a:prstGeom prst="rect">
            <a:avLst/>
          </a:prstGeom>
        </p:spPr>
        <p:txBody>
          <a:bodyPr vert="horz" lIns="96661" tIns="48331" rIns="96661" bIns="48331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119474"/>
            <a:ext cx="3169920" cy="480060"/>
          </a:xfrm>
          <a:prstGeom prst="rect">
            <a:avLst/>
          </a:prstGeom>
        </p:spPr>
        <p:txBody>
          <a:bodyPr vert="horz" lIns="96661" tIns="48331" rIns="96661" bIns="48331" rtlCol="0" anchor="b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143587" y="9119474"/>
            <a:ext cx="3169920" cy="480060"/>
          </a:xfrm>
          <a:prstGeom prst="rect">
            <a:avLst/>
          </a:prstGeom>
        </p:spPr>
        <p:txBody>
          <a:bodyPr vert="horz" lIns="96661" tIns="48331" rIns="96661" bIns="48331" rtlCol="0" anchor="b"/>
          <a:lstStyle>
            <a:lvl1pPr algn="r">
              <a:defRPr sz="1300"/>
            </a:lvl1pPr>
          </a:lstStyle>
          <a:p>
            <a:fld id="{4D185486-7F8E-4284-9CA2-0A7D2CB185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966125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D185486-7F8E-4284-9CA2-0A7D2CB18567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292219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86964" indent="-286964" algn="just">
              <a:lnSpc>
                <a:spcPct val="120000"/>
              </a:lnSpc>
              <a:spcAft>
                <a:spcPts val="1269"/>
              </a:spcAft>
              <a:buClr>
                <a:srgbClr val="595857"/>
              </a:buClr>
              <a:buSzPct val="100000"/>
              <a:buFont typeface="Arial" panose="020B0604020202020204" pitchFamily="34" charset="0"/>
              <a:buChar char="•"/>
            </a:pPr>
            <a:r>
              <a:rPr lang="en-GB" sz="1300" dirty="0" err="1">
                <a:solidFill>
                  <a:srgbClr val="595857"/>
                </a:solidFill>
              </a:rPr>
              <a:t>EoE</a:t>
            </a:r>
            <a:r>
              <a:rPr lang="en-GB" sz="1300" dirty="0">
                <a:solidFill>
                  <a:srgbClr val="595857"/>
                </a:solidFill>
              </a:rPr>
              <a:t> Community includes representation from Government, UN, non-governmental sector, private sector, academia and civil society in all parts of the world.</a:t>
            </a:r>
          </a:p>
          <a:p>
            <a:pPr marL="286964" indent="-286964" algn="just">
              <a:lnSpc>
                <a:spcPct val="120000"/>
              </a:lnSpc>
              <a:spcAft>
                <a:spcPts val="1269"/>
              </a:spcAft>
              <a:buClr>
                <a:srgbClr val="595857"/>
              </a:buClr>
              <a:buSzPct val="100000"/>
              <a:buFont typeface="Arial" panose="020B0604020202020204" pitchFamily="34" charset="0"/>
              <a:buChar char="•"/>
            </a:pPr>
            <a:endParaRPr lang="en-GB" sz="1300" dirty="0">
              <a:solidFill>
                <a:srgbClr val="595857"/>
              </a:solidFill>
            </a:endParaRPr>
          </a:p>
          <a:p>
            <a:pPr marL="286964" indent="-286964" algn="just">
              <a:lnSpc>
                <a:spcPct val="120000"/>
              </a:lnSpc>
              <a:spcAft>
                <a:spcPts val="1269"/>
              </a:spcAft>
              <a:buClr>
                <a:srgbClr val="595857"/>
              </a:buClr>
              <a:buSzPct val="100000"/>
              <a:buFont typeface="Arial" panose="020B0604020202020204" pitchFamily="34" charset="0"/>
              <a:buChar char="•"/>
            </a:pPr>
            <a:r>
              <a:rPr lang="en-GB" sz="1300" dirty="0">
                <a:solidFill>
                  <a:srgbClr val="595857"/>
                </a:solidFill>
              </a:rPr>
              <a:t>The </a:t>
            </a:r>
            <a:r>
              <a:rPr lang="en-GB" sz="1300" dirty="0" err="1">
                <a:solidFill>
                  <a:srgbClr val="595857"/>
                </a:solidFill>
              </a:rPr>
              <a:t>EoE</a:t>
            </a:r>
            <a:r>
              <a:rPr lang="en-GB" sz="1300" dirty="0">
                <a:solidFill>
                  <a:srgbClr val="595857"/>
                </a:solidFill>
              </a:rPr>
              <a:t> Alliance seeks to continue to build and mobilise global support to advance the overall </a:t>
            </a:r>
            <a:r>
              <a:rPr lang="en-GB" sz="1300" dirty="0" err="1">
                <a:solidFill>
                  <a:srgbClr val="595857"/>
                </a:solidFill>
              </a:rPr>
              <a:t>EoE</a:t>
            </a:r>
            <a:r>
              <a:rPr lang="en-GB" sz="1300" dirty="0">
                <a:solidFill>
                  <a:srgbClr val="595857"/>
                </a:solidFill>
              </a:rPr>
              <a:t> mission. </a:t>
            </a:r>
          </a:p>
          <a:p>
            <a:pPr marL="286964" indent="-286964" algn="just">
              <a:lnSpc>
                <a:spcPct val="120000"/>
              </a:lnSpc>
              <a:spcAft>
                <a:spcPts val="1269"/>
              </a:spcAft>
              <a:buClr>
                <a:srgbClr val="595857"/>
              </a:buClr>
              <a:buSzPct val="100000"/>
              <a:buFont typeface="Arial" panose="020B0604020202020204" pitchFamily="34" charset="0"/>
              <a:buChar char="•"/>
            </a:pPr>
            <a:endParaRPr lang="en-GB" sz="1300" dirty="0">
              <a:solidFill>
                <a:srgbClr val="595857"/>
              </a:solidFill>
            </a:endParaRPr>
          </a:p>
          <a:p>
            <a:pPr marL="286964" indent="-286964" algn="just">
              <a:lnSpc>
                <a:spcPct val="120000"/>
              </a:lnSpc>
              <a:spcAft>
                <a:spcPts val="1269"/>
              </a:spcAft>
              <a:buClr>
                <a:srgbClr val="595857"/>
              </a:buClr>
              <a:buSzPct val="100000"/>
              <a:buFont typeface="Arial" panose="020B0604020202020204" pitchFamily="34" charset="0"/>
              <a:buChar char="•"/>
            </a:pPr>
            <a:r>
              <a:rPr lang="en-GB" sz="1300" dirty="0">
                <a:solidFill>
                  <a:srgbClr val="595857"/>
                </a:solidFill>
              </a:rPr>
              <a:t>The </a:t>
            </a:r>
            <a:r>
              <a:rPr lang="en-GB" sz="1300" dirty="0" err="1">
                <a:solidFill>
                  <a:srgbClr val="595857"/>
                </a:solidFill>
              </a:rPr>
              <a:t>EoE</a:t>
            </a:r>
            <a:r>
              <a:rPr lang="en-GB" sz="1300" dirty="0">
                <a:solidFill>
                  <a:srgbClr val="595857"/>
                </a:solidFill>
              </a:rPr>
              <a:t> partnership continues to grow. Today, the </a:t>
            </a:r>
            <a:r>
              <a:rPr lang="en-GB" sz="1300" dirty="0" err="1">
                <a:solidFill>
                  <a:srgbClr val="595857"/>
                </a:solidFill>
              </a:rPr>
              <a:t>EoE</a:t>
            </a:r>
            <a:r>
              <a:rPr lang="en-GB" sz="1300" dirty="0">
                <a:solidFill>
                  <a:srgbClr val="595857"/>
                </a:solidFill>
              </a:rPr>
              <a:t> Alliance is made up of AGEDI, the Group on Earth Observations (GEO), the International Union for Conservation of Nature (IUCN) UNEP and the World Resources Institute (WRI).</a:t>
            </a:r>
          </a:p>
          <a:p>
            <a:pPr marL="286964" indent="-286964" algn="just">
              <a:lnSpc>
                <a:spcPct val="120000"/>
              </a:lnSpc>
              <a:spcAft>
                <a:spcPts val="1269"/>
              </a:spcAft>
              <a:buClr>
                <a:srgbClr val="595857"/>
              </a:buClr>
              <a:buSzPct val="100000"/>
              <a:buFont typeface="Arial" panose="020B0604020202020204" pitchFamily="34" charset="0"/>
              <a:buChar char="•"/>
            </a:pPr>
            <a:endParaRPr lang="en-GB" sz="1300" dirty="0">
              <a:solidFill>
                <a:srgbClr val="595857"/>
              </a:solidFill>
            </a:endParaRPr>
          </a:p>
          <a:p>
            <a:pPr marL="286964" indent="-286964" algn="just">
              <a:lnSpc>
                <a:spcPct val="120000"/>
              </a:lnSpc>
              <a:spcAft>
                <a:spcPts val="1269"/>
              </a:spcAft>
              <a:buClr>
                <a:srgbClr val="595857"/>
              </a:buClr>
              <a:buSzPct val="100000"/>
              <a:buFont typeface="Arial" panose="020B0604020202020204" pitchFamily="34" charset="0"/>
              <a:buChar char="•"/>
            </a:pPr>
            <a:r>
              <a:rPr lang="en-GB" sz="1300" dirty="0">
                <a:solidFill>
                  <a:srgbClr val="595857"/>
                </a:solidFill>
              </a:rPr>
              <a:t>The strategic direction and vision of </a:t>
            </a:r>
            <a:r>
              <a:rPr lang="en-GB" sz="1300" dirty="0" err="1">
                <a:solidFill>
                  <a:srgbClr val="595857"/>
                </a:solidFill>
              </a:rPr>
              <a:t>EoE</a:t>
            </a:r>
            <a:r>
              <a:rPr lang="en-GB" sz="1300" dirty="0">
                <a:solidFill>
                  <a:srgbClr val="595857"/>
                </a:solidFill>
              </a:rPr>
              <a:t> is managed by the </a:t>
            </a:r>
            <a:r>
              <a:rPr lang="en-GB" sz="1300" dirty="0" err="1">
                <a:solidFill>
                  <a:srgbClr val="595857"/>
                </a:solidFill>
              </a:rPr>
              <a:t>EoE</a:t>
            </a:r>
            <a:r>
              <a:rPr lang="en-GB" sz="1300" dirty="0">
                <a:solidFill>
                  <a:srgbClr val="595857"/>
                </a:solidFill>
              </a:rPr>
              <a:t> Alliance.</a:t>
            </a:r>
          </a:p>
          <a:p>
            <a:pPr algn="just">
              <a:lnSpc>
                <a:spcPct val="120000"/>
              </a:lnSpc>
              <a:spcAft>
                <a:spcPts val="1269"/>
              </a:spcAft>
              <a:buClr>
                <a:srgbClr val="595857"/>
              </a:buClr>
              <a:buSzPct val="100000"/>
            </a:pPr>
            <a:endParaRPr lang="en-GB" sz="1300" dirty="0">
              <a:solidFill>
                <a:srgbClr val="595857"/>
              </a:solidFill>
            </a:endParaRPr>
          </a:p>
          <a:p>
            <a:pPr marL="286964" indent="-286964" algn="just">
              <a:lnSpc>
                <a:spcPct val="120000"/>
              </a:lnSpc>
              <a:spcAft>
                <a:spcPts val="1269"/>
              </a:spcAft>
              <a:buClr>
                <a:srgbClr val="595857"/>
              </a:buClr>
              <a:buSzPct val="100000"/>
              <a:buFont typeface="Arial" panose="020B0604020202020204" pitchFamily="34" charset="0"/>
              <a:buChar char="•"/>
            </a:pPr>
            <a:r>
              <a:rPr lang="en-GB" sz="1300" dirty="0">
                <a:solidFill>
                  <a:srgbClr val="595857"/>
                </a:solidFill>
              </a:rPr>
              <a:t>The five core organisations possess a diverse yet complementary set of expertise and their collective strengths will be harnessed to drive the </a:t>
            </a:r>
            <a:r>
              <a:rPr lang="en-GB" sz="1300" dirty="0" err="1">
                <a:solidFill>
                  <a:srgbClr val="595857"/>
                </a:solidFill>
              </a:rPr>
              <a:t>EoE</a:t>
            </a:r>
            <a:r>
              <a:rPr lang="en-GB" sz="1300" dirty="0">
                <a:solidFill>
                  <a:srgbClr val="595857"/>
                </a:solidFill>
              </a:rPr>
              <a:t> agenda forward.</a:t>
            </a:r>
          </a:p>
          <a:p>
            <a:pPr marL="286964" indent="-286964" algn="just">
              <a:lnSpc>
                <a:spcPct val="120000"/>
              </a:lnSpc>
              <a:spcAft>
                <a:spcPts val="1269"/>
              </a:spcAft>
              <a:buClr>
                <a:srgbClr val="595857"/>
              </a:buClr>
              <a:buSzPct val="100000"/>
              <a:buFont typeface="Arial" panose="020B0604020202020204" pitchFamily="34" charset="0"/>
              <a:buChar char="•"/>
            </a:pPr>
            <a:endParaRPr lang="en-GB" sz="1300" dirty="0">
              <a:solidFill>
                <a:srgbClr val="595857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D185486-7F8E-4284-9CA2-0A7D2CB18567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181904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86964" indent="-286964" algn="just">
              <a:lnSpc>
                <a:spcPct val="120000"/>
              </a:lnSpc>
              <a:spcAft>
                <a:spcPts val="1269"/>
              </a:spcAft>
              <a:buClr>
                <a:srgbClr val="595857"/>
              </a:buClr>
              <a:buSzPct val="100000"/>
              <a:buFont typeface="Arial" panose="020B0604020202020204" pitchFamily="34" charset="0"/>
              <a:buChar char="•"/>
            </a:pPr>
            <a:r>
              <a:rPr lang="en-GB" sz="1300" dirty="0" err="1">
                <a:solidFill>
                  <a:srgbClr val="595857"/>
                </a:solidFill>
              </a:rPr>
              <a:t>EoE</a:t>
            </a:r>
            <a:r>
              <a:rPr lang="en-GB" sz="1300" dirty="0">
                <a:solidFill>
                  <a:srgbClr val="595857"/>
                </a:solidFill>
              </a:rPr>
              <a:t> Community includes representation from Government, UN, non-governmental sector, private sector, academia and civil society in all parts of the world.</a:t>
            </a:r>
          </a:p>
          <a:p>
            <a:pPr marL="286964" indent="-286964" algn="just">
              <a:lnSpc>
                <a:spcPct val="120000"/>
              </a:lnSpc>
              <a:spcAft>
                <a:spcPts val="1269"/>
              </a:spcAft>
              <a:buClr>
                <a:srgbClr val="595857"/>
              </a:buClr>
              <a:buSzPct val="100000"/>
              <a:buFont typeface="Arial" panose="020B0604020202020204" pitchFamily="34" charset="0"/>
              <a:buChar char="•"/>
            </a:pPr>
            <a:endParaRPr lang="en-GB" sz="1300" dirty="0">
              <a:solidFill>
                <a:srgbClr val="595857"/>
              </a:solidFill>
            </a:endParaRPr>
          </a:p>
          <a:p>
            <a:pPr marL="286964" indent="-286964" algn="just">
              <a:lnSpc>
                <a:spcPct val="120000"/>
              </a:lnSpc>
              <a:spcAft>
                <a:spcPts val="1269"/>
              </a:spcAft>
              <a:buClr>
                <a:srgbClr val="595857"/>
              </a:buClr>
              <a:buSzPct val="100000"/>
              <a:buFont typeface="Arial" panose="020B0604020202020204" pitchFamily="34" charset="0"/>
              <a:buChar char="•"/>
            </a:pPr>
            <a:r>
              <a:rPr lang="en-GB" sz="1300" dirty="0">
                <a:solidFill>
                  <a:srgbClr val="595857"/>
                </a:solidFill>
              </a:rPr>
              <a:t>The </a:t>
            </a:r>
            <a:r>
              <a:rPr lang="en-GB" sz="1300" dirty="0" err="1">
                <a:solidFill>
                  <a:srgbClr val="595857"/>
                </a:solidFill>
              </a:rPr>
              <a:t>EoE</a:t>
            </a:r>
            <a:r>
              <a:rPr lang="en-GB" sz="1300" dirty="0">
                <a:solidFill>
                  <a:srgbClr val="595857"/>
                </a:solidFill>
              </a:rPr>
              <a:t> Alliance seeks to continue to build and mobilise global support to advance the overall </a:t>
            </a:r>
            <a:r>
              <a:rPr lang="en-GB" sz="1300" dirty="0" err="1">
                <a:solidFill>
                  <a:srgbClr val="595857"/>
                </a:solidFill>
              </a:rPr>
              <a:t>EoE</a:t>
            </a:r>
            <a:r>
              <a:rPr lang="en-GB" sz="1300" dirty="0">
                <a:solidFill>
                  <a:srgbClr val="595857"/>
                </a:solidFill>
              </a:rPr>
              <a:t> mission. </a:t>
            </a:r>
          </a:p>
          <a:p>
            <a:pPr marL="286964" indent="-286964" algn="just">
              <a:lnSpc>
                <a:spcPct val="120000"/>
              </a:lnSpc>
              <a:spcAft>
                <a:spcPts val="1269"/>
              </a:spcAft>
              <a:buClr>
                <a:srgbClr val="595857"/>
              </a:buClr>
              <a:buSzPct val="100000"/>
              <a:buFont typeface="Arial" panose="020B0604020202020204" pitchFamily="34" charset="0"/>
              <a:buChar char="•"/>
            </a:pPr>
            <a:endParaRPr lang="en-GB" sz="1300" dirty="0">
              <a:solidFill>
                <a:srgbClr val="595857"/>
              </a:solidFill>
            </a:endParaRPr>
          </a:p>
          <a:p>
            <a:pPr marL="286964" indent="-286964" algn="just">
              <a:lnSpc>
                <a:spcPct val="120000"/>
              </a:lnSpc>
              <a:spcAft>
                <a:spcPts val="1269"/>
              </a:spcAft>
              <a:buClr>
                <a:srgbClr val="595857"/>
              </a:buClr>
              <a:buSzPct val="100000"/>
              <a:buFont typeface="Arial" panose="020B0604020202020204" pitchFamily="34" charset="0"/>
              <a:buChar char="•"/>
            </a:pPr>
            <a:r>
              <a:rPr lang="en-GB" sz="1300" dirty="0">
                <a:solidFill>
                  <a:srgbClr val="595857"/>
                </a:solidFill>
              </a:rPr>
              <a:t>The </a:t>
            </a:r>
            <a:r>
              <a:rPr lang="en-GB" sz="1300" dirty="0" err="1">
                <a:solidFill>
                  <a:srgbClr val="595857"/>
                </a:solidFill>
              </a:rPr>
              <a:t>EoE</a:t>
            </a:r>
            <a:r>
              <a:rPr lang="en-GB" sz="1300" dirty="0">
                <a:solidFill>
                  <a:srgbClr val="595857"/>
                </a:solidFill>
              </a:rPr>
              <a:t> partnership continues to grow. Today, the </a:t>
            </a:r>
            <a:r>
              <a:rPr lang="en-GB" sz="1300" dirty="0" err="1">
                <a:solidFill>
                  <a:srgbClr val="595857"/>
                </a:solidFill>
              </a:rPr>
              <a:t>EoE</a:t>
            </a:r>
            <a:r>
              <a:rPr lang="en-GB" sz="1300" dirty="0">
                <a:solidFill>
                  <a:srgbClr val="595857"/>
                </a:solidFill>
              </a:rPr>
              <a:t> Alliance is made up of AGEDI, the Group on Earth Observations (GEO), the International Union for Conservation of Nature (IUCN) UNEP and the World Resources Institute (WRI).</a:t>
            </a:r>
          </a:p>
          <a:p>
            <a:pPr marL="286964" indent="-286964" algn="just">
              <a:lnSpc>
                <a:spcPct val="120000"/>
              </a:lnSpc>
              <a:spcAft>
                <a:spcPts val="1269"/>
              </a:spcAft>
              <a:buClr>
                <a:srgbClr val="595857"/>
              </a:buClr>
              <a:buSzPct val="100000"/>
              <a:buFont typeface="Arial" panose="020B0604020202020204" pitchFamily="34" charset="0"/>
              <a:buChar char="•"/>
            </a:pPr>
            <a:endParaRPr lang="en-GB" sz="1300" dirty="0">
              <a:solidFill>
                <a:srgbClr val="595857"/>
              </a:solidFill>
            </a:endParaRPr>
          </a:p>
          <a:p>
            <a:pPr marL="286964" indent="-286964" algn="just">
              <a:lnSpc>
                <a:spcPct val="120000"/>
              </a:lnSpc>
              <a:spcAft>
                <a:spcPts val="1269"/>
              </a:spcAft>
              <a:buClr>
                <a:srgbClr val="595857"/>
              </a:buClr>
              <a:buSzPct val="100000"/>
              <a:buFont typeface="Arial" panose="020B0604020202020204" pitchFamily="34" charset="0"/>
              <a:buChar char="•"/>
            </a:pPr>
            <a:r>
              <a:rPr lang="en-GB" sz="1300" dirty="0">
                <a:solidFill>
                  <a:srgbClr val="595857"/>
                </a:solidFill>
              </a:rPr>
              <a:t>The strategic direction and vision of </a:t>
            </a:r>
            <a:r>
              <a:rPr lang="en-GB" sz="1300" dirty="0" err="1">
                <a:solidFill>
                  <a:srgbClr val="595857"/>
                </a:solidFill>
              </a:rPr>
              <a:t>EoE</a:t>
            </a:r>
            <a:r>
              <a:rPr lang="en-GB" sz="1300" dirty="0">
                <a:solidFill>
                  <a:srgbClr val="595857"/>
                </a:solidFill>
              </a:rPr>
              <a:t> is managed by the </a:t>
            </a:r>
            <a:r>
              <a:rPr lang="en-GB" sz="1300" dirty="0" err="1">
                <a:solidFill>
                  <a:srgbClr val="595857"/>
                </a:solidFill>
              </a:rPr>
              <a:t>EoE</a:t>
            </a:r>
            <a:r>
              <a:rPr lang="en-GB" sz="1300" dirty="0">
                <a:solidFill>
                  <a:srgbClr val="595857"/>
                </a:solidFill>
              </a:rPr>
              <a:t> Alliance.</a:t>
            </a:r>
          </a:p>
          <a:p>
            <a:pPr algn="just">
              <a:lnSpc>
                <a:spcPct val="120000"/>
              </a:lnSpc>
              <a:spcAft>
                <a:spcPts val="1269"/>
              </a:spcAft>
              <a:buClr>
                <a:srgbClr val="595857"/>
              </a:buClr>
              <a:buSzPct val="100000"/>
            </a:pPr>
            <a:endParaRPr lang="en-GB" sz="1300" dirty="0">
              <a:solidFill>
                <a:srgbClr val="595857"/>
              </a:solidFill>
            </a:endParaRPr>
          </a:p>
          <a:p>
            <a:pPr marL="286964" indent="-286964" algn="just">
              <a:lnSpc>
                <a:spcPct val="120000"/>
              </a:lnSpc>
              <a:spcAft>
                <a:spcPts val="1269"/>
              </a:spcAft>
              <a:buClr>
                <a:srgbClr val="595857"/>
              </a:buClr>
              <a:buSzPct val="100000"/>
              <a:buFont typeface="Arial" panose="020B0604020202020204" pitchFamily="34" charset="0"/>
              <a:buChar char="•"/>
            </a:pPr>
            <a:r>
              <a:rPr lang="en-GB" sz="1300" dirty="0">
                <a:solidFill>
                  <a:srgbClr val="595857"/>
                </a:solidFill>
              </a:rPr>
              <a:t>The five core organisations possess a diverse yet complementary set of expertise and their collective strengths will be harnessed to drive the </a:t>
            </a:r>
            <a:r>
              <a:rPr lang="en-GB" sz="1300" dirty="0" err="1">
                <a:solidFill>
                  <a:srgbClr val="595857"/>
                </a:solidFill>
              </a:rPr>
              <a:t>EoE</a:t>
            </a:r>
            <a:r>
              <a:rPr lang="en-GB" sz="1300" dirty="0">
                <a:solidFill>
                  <a:srgbClr val="595857"/>
                </a:solidFill>
              </a:rPr>
              <a:t> agenda forward.</a:t>
            </a:r>
          </a:p>
          <a:p>
            <a:pPr marL="286964" indent="-286964" algn="just">
              <a:lnSpc>
                <a:spcPct val="120000"/>
              </a:lnSpc>
              <a:spcAft>
                <a:spcPts val="1269"/>
              </a:spcAft>
              <a:buClr>
                <a:srgbClr val="595857"/>
              </a:buClr>
              <a:buSzPct val="100000"/>
              <a:buFont typeface="Arial" panose="020B0604020202020204" pitchFamily="34" charset="0"/>
              <a:buChar char="•"/>
            </a:pPr>
            <a:endParaRPr lang="en-GB" sz="1300" dirty="0">
              <a:solidFill>
                <a:srgbClr val="595857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D185486-7F8E-4284-9CA2-0A7D2CB18567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181904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86964" indent="-286964" algn="just">
              <a:lnSpc>
                <a:spcPct val="120000"/>
              </a:lnSpc>
              <a:spcAft>
                <a:spcPts val="1269"/>
              </a:spcAft>
              <a:buClr>
                <a:srgbClr val="595857"/>
              </a:buClr>
              <a:buSzPct val="100000"/>
              <a:buFont typeface="Arial" panose="020B0604020202020204" pitchFamily="34" charset="0"/>
              <a:buChar char="•"/>
            </a:pPr>
            <a:r>
              <a:rPr lang="en-GB" sz="1300" dirty="0" err="1">
                <a:solidFill>
                  <a:srgbClr val="595857"/>
                </a:solidFill>
              </a:rPr>
              <a:t>EoE</a:t>
            </a:r>
            <a:r>
              <a:rPr lang="en-GB" sz="1300" dirty="0">
                <a:solidFill>
                  <a:srgbClr val="595857"/>
                </a:solidFill>
              </a:rPr>
              <a:t> Community includes representation from Government, UN, non-governmental sector, private sector, academia and civil society in all parts of the world.</a:t>
            </a:r>
          </a:p>
          <a:p>
            <a:pPr marL="286964" indent="-286964" algn="just">
              <a:lnSpc>
                <a:spcPct val="120000"/>
              </a:lnSpc>
              <a:spcAft>
                <a:spcPts val="1269"/>
              </a:spcAft>
              <a:buClr>
                <a:srgbClr val="595857"/>
              </a:buClr>
              <a:buSzPct val="100000"/>
              <a:buFont typeface="Arial" panose="020B0604020202020204" pitchFamily="34" charset="0"/>
              <a:buChar char="•"/>
            </a:pPr>
            <a:endParaRPr lang="en-GB" sz="1300" dirty="0">
              <a:solidFill>
                <a:srgbClr val="595857"/>
              </a:solidFill>
            </a:endParaRPr>
          </a:p>
          <a:p>
            <a:pPr marL="286964" indent="-286964" algn="just">
              <a:lnSpc>
                <a:spcPct val="120000"/>
              </a:lnSpc>
              <a:spcAft>
                <a:spcPts val="1269"/>
              </a:spcAft>
              <a:buClr>
                <a:srgbClr val="595857"/>
              </a:buClr>
              <a:buSzPct val="100000"/>
              <a:buFont typeface="Arial" panose="020B0604020202020204" pitchFamily="34" charset="0"/>
              <a:buChar char="•"/>
            </a:pPr>
            <a:r>
              <a:rPr lang="en-GB" sz="1300" dirty="0">
                <a:solidFill>
                  <a:srgbClr val="595857"/>
                </a:solidFill>
              </a:rPr>
              <a:t>The </a:t>
            </a:r>
            <a:r>
              <a:rPr lang="en-GB" sz="1300" dirty="0" err="1">
                <a:solidFill>
                  <a:srgbClr val="595857"/>
                </a:solidFill>
              </a:rPr>
              <a:t>EoE</a:t>
            </a:r>
            <a:r>
              <a:rPr lang="en-GB" sz="1300" dirty="0">
                <a:solidFill>
                  <a:srgbClr val="595857"/>
                </a:solidFill>
              </a:rPr>
              <a:t> Alliance seeks to continue to build and mobilise global support to advance the overall </a:t>
            </a:r>
            <a:r>
              <a:rPr lang="en-GB" sz="1300" dirty="0" err="1">
                <a:solidFill>
                  <a:srgbClr val="595857"/>
                </a:solidFill>
              </a:rPr>
              <a:t>EoE</a:t>
            </a:r>
            <a:r>
              <a:rPr lang="en-GB" sz="1300" dirty="0">
                <a:solidFill>
                  <a:srgbClr val="595857"/>
                </a:solidFill>
              </a:rPr>
              <a:t> mission. </a:t>
            </a:r>
          </a:p>
          <a:p>
            <a:pPr marL="286964" indent="-286964" algn="just">
              <a:lnSpc>
                <a:spcPct val="120000"/>
              </a:lnSpc>
              <a:spcAft>
                <a:spcPts val="1269"/>
              </a:spcAft>
              <a:buClr>
                <a:srgbClr val="595857"/>
              </a:buClr>
              <a:buSzPct val="100000"/>
              <a:buFont typeface="Arial" panose="020B0604020202020204" pitchFamily="34" charset="0"/>
              <a:buChar char="•"/>
            </a:pPr>
            <a:endParaRPr lang="en-GB" sz="1300" dirty="0">
              <a:solidFill>
                <a:srgbClr val="595857"/>
              </a:solidFill>
            </a:endParaRPr>
          </a:p>
          <a:p>
            <a:pPr marL="286964" indent="-286964" algn="just">
              <a:lnSpc>
                <a:spcPct val="120000"/>
              </a:lnSpc>
              <a:spcAft>
                <a:spcPts val="1269"/>
              </a:spcAft>
              <a:buClr>
                <a:srgbClr val="595857"/>
              </a:buClr>
              <a:buSzPct val="100000"/>
              <a:buFont typeface="Arial" panose="020B0604020202020204" pitchFamily="34" charset="0"/>
              <a:buChar char="•"/>
            </a:pPr>
            <a:r>
              <a:rPr lang="en-GB" sz="1300" dirty="0">
                <a:solidFill>
                  <a:srgbClr val="595857"/>
                </a:solidFill>
              </a:rPr>
              <a:t>The </a:t>
            </a:r>
            <a:r>
              <a:rPr lang="en-GB" sz="1300" dirty="0" err="1">
                <a:solidFill>
                  <a:srgbClr val="595857"/>
                </a:solidFill>
              </a:rPr>
              <a:t>EoE</a:t>
            </a:r>
            <a:r>
              <a:rPr lang="en-GB" sz="1300" dirty="0">
                <a:solidFill>
                  <a:srgbClr val="595857"/>
                </a:solidFill>
              </a:rPr>
              <a:t> partnership continues to grow. Today, the </a:t>
            </a:r>
            <a:r>
              <a:rPr lang="en-GB" sz="1300" dirty="0" err="1">
                <a:solidFill>
                  <a:srgbClr val="595857"/>
                </a:solidFill>
              </a:rPr>
              <a:t>EoE</a:t>
            </a:r>
            <a:r>
              <a:rPr lang="en-GB" sz="1300" dirty="0">
                <a:solidFill>
                  <a:srgbClr val="595857"/>
                </a:solidFill>
              </a:rPr>
              <a:t> Alliance is made up of AGEDI, the Group on Earth Observations (GEO), the International Union for Conservation of Nature (IUCN) UNEP and the World Resources Institute (WRI).</a:t>
            </a:r>
          </a:p>
          <a:p>
            <a:pPr marL="286964" indent="-286964" algn="just">
              <a:lnSpc>
                <a:spcPct val="120000"/>
              </a:lnSpc>
              <a:spcAft>
                <a:spcPts val="1269"/>
              </a:spcAft>
              <a:buClr>
                <a:srgbClr val="595857"/>
              </a:buClr>
              <a:buSzPct val="100000"/>
              <a:buFont typeface="Arial" panose="020B0604020202020204" pitchFamily="34" charset="0"/>
              <a:buChar char="•"/>
            </a:pPr>
            <a:endParaRPr lang="en-GB" sz="1300" dirty="0">
              <a:solidFill>
                <a:srgbClr val="595857"/>
              </a:solidFill>
            </a:endParaRPr>
          </a:p>
          <a:p>
            <a:pPr marL="286964" indent="-286964" algn="just">
              <a:lnSpc>
                <a:spcPct val="120000"/>
              </a:lnSpc>
              <a:spcAft>
                <a:spcPts val="1269"/>
              </a:spcAft>
              <a:buClr>
                <a:srgbClr val="595857"/>
              </a:buClr>
              <a:buSzPct val="100000"/>
              <a:buFont typeface="Arial" panose="020B0604020202020204" pitchFamily="34" charset="0"/>
              <a:buChar char="•"/>
            </a:pPr>
            <a:r>
              <a:rPr lang="en-GB" sz="1300" dirty="0">
                <a:solidFill>
                  <a:srgbClr val="595857"/>
                </a:solidFill>
              </a:rPr>
              <a:t>The strategic direction and vision of </a:t>
            </a:r>
            <a:r>
              <a:rPr lang="en-GB" sz="1300" dirty="0" err="1">
                <a:solidFill>
                  <a:srgbClr val="595857"/>
                </a:solidFill>
              </a:rPr>
              <a:t>EoE</a:t>
            </a:r>
            <a:r>
              <a:rPr lang="en-GB" sz="1300" dirty="0">
                <a:solidFill>
                  <a:srgbClr val="595857"/>
                </a:solidFill>
              </a:rPr>
              <a:t> is managed by the </a:t>
            </a:r>
            <a:r>
              <a:rPr lang="en-GB" sz="1300" dirty="0" err="1">
                <a:solidFill>
                  <a:srgbClr val="595857"/>
                </a:solidFill>
              </a:rPr>
              <a:t>EoE</a:t>
            </a:r>
            <a:r>
              <a:rPr lang="en-GB" sz="1300" dirty="0">
                <a:solidFill>
                  <a:srgbClr val="595857"/>
                </a:solidFill>
              </a:rPr>
              <a:t> Alliance.</a:t>
            </a:r>
          </a:p>
          <a:p>
            <a:pPr algn="just">
              <a:lnSpc>
                <a:spcPct val="120000"/>
              </a:lnSpc>
              <a:spcAft>
                <a:spcPts val="1269"/>
              </a:spcAft>
              <a:buClr>
                <a:srgbClr val="595857"/>
              </a:buClr>
              <a:buSzPct val="100000"/>
            </a:pPr>
            <a:endParaRPr lang="en-GB" sz="1300" dirty="0">
              <a:solidFill>
                <a:srgbClr val="595857"/>
              </a:solidFill>
            </a:endParaRPr>
          </a:p>
          <a:p>
            <a:pPr marL="286964" indent="-286964" algn="just">
              <a:lnSpc>
                <a:spcPct val="120000"/>
              </a:lnSpc>
              <a:spcAft>
                <a:spcPts val="1269"/>
              </a:spcAft>
              <a:buClr>
                <a:srgbClr val="595857"/>
              </a:buClr>
              <a:buSzPct val="100000"/>
              <a:buFont typeface="Arial" panose="020B0604020202020204" pitchFamily="34" charset="0"/>
              <a:buChar char="•"/>
            </a:pPr>
            <a:r>
              <a:rPr lang="en-GB" sz="1300" dirty="0">
                <a:solidFill>
                  <a:srgbClr val="595857"/>
                </a:solidFill>
              </a:rPr>
              <a:t>The five core organisations possess a diverse yet complementary set of expertise and their collective strengths will be harnessed to drive the </a:t>
            </a:r>
            <a:r>
              <a:rPr lang="en-GB" sz="1300" dirty="0" err="1">
                <a:solidFill>
                  <a:srgbClr val="595857"/>
                </a:solidFill>
              </a:rPr>
              <a:t>EoE</a:t>
            </a:r>
            <a:r>
              <a:rPr lang="en-GB" sz="1300" dirty="0">
                <a:solidFill>
                  <a:srgbClr val="595857"/>
                </a:solidFill>
              </a:rPr>
              <a:t> agenda forward.</a:t>
            </a:r>
          </a:p>
          <a:p>
            <a:pPr marL="286964" indent="-286964" algn="just">
              <a:lnSpc>
                <a:spcPct val="120000"/>
              </a:lnSpc>
              <a:spcAft>
                <a:spcPts val="1269"/>
              </a:spcAft>
              <a:buClr>
                <a:srgbClr val="595857"/>
              </a:buClr>
              <a:buSzPct val="100000"/>
              <a:buFont typeface="Arial" panose="020B0604020202020204" pitchFamily="34" charset="0"/>
              <a:buChar char="•"/>
            </a:pPr>
            <a:endParaRPr lang="en-GB" sz="1300" dirty="0">
              <a:solidFill>
                <a:srgbClr val="595857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D185486-7F8E-4284-9CA2-0A7D2CB18567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181904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86964" indent="-286964" algn="just">
              <a:lnSpc>
                <a:spcPct val="120000"/>
              </a:lnSpc>
              <a:spcAft>
                <a:spcPts val="1269"/>
              </a:spcAft>
              <a:buClr>
                <a:srgbClr val="595857"/>
              </a:buClr>
              <a:buSzPct val="100000"/>
              <a:buFont typeface="Arial" panose="020B0604020202020204" pitchFamily="34" charset="0"/>
              <a:buChar char="•"/>
            </a:pPr>
            <a:r>
              <a:rPr lang="en-GB" sz="1300" dirty="0" err="1">
                <a:solidFill>
                  <a:srgbClr val="595857"/>
                </a:solidFill>
              </a:rPr>
              <a:t>EoE</a:t>
            </a:r>
            <a:r>
              <a:rPr lang="en-GB" sz="1300" dirty="0">
                <a:solidFill>
                  <a:srgbClr val="595857"/>
                </a:solidFill>
              </a:rPr>
              <a:t> Community includes representation from Government, UN, non-governmental sector, private sector, academia and civil society in all parts of the world.</a:t>
            </a:r>
          </a:p>
          <a:p>
            <a:pPr marL="286964" indent="-286964" algn="just">
              <a:lnSpc>
                <a:spcPct val="120000"/>
              </a:lnSpc>
              <a:spcAft>
                <a:spcPts val="1269"/>
              </a:spcAft>
              <a:buClr>
                <a:srgbClr val="595857"/>
              </a:buClr>
              <a:buSzPct val="100000"/>
              <a:buFont typeface="Arial" panose="020B0604020202020204" pitchFamily="34" charset="0"/>
              <a:buChar char="•"/>
            </a:pPr>
            <a:endParaRPr lang="en-GB" sz="1300" dirty="0">
              <a:solidFill>
                <a:srgbClr val="595857"/>
              </a:solidFill>
            </a:endParaRPr>
          </a:p>
          <a:p>
            <a:pPr marL="286964" indent="-286964" algn="just">
              <a:lnSpc>
                <a:spcPct val="120000"/>
              </a:lnSpc>
              <a:spcAft>
                <a:spcPts val="1269"/>
              </a:spcAft>
              <a:buClr>
                <a:srgbClr val="595857"/>
              </a:buClr>
              <a:buSzPct val="100000"/>
              <a:buFont typeface="Arial" panose="020B0604020202020204" pitchFamily="34" charset="0"/>
              <a:buChar char="•"/>
            </a:pPr>
            <a:r>
              <a:rPr lang="en-GB" sz="1300" dirty="0">
                <a:solidFill>
                  <a:srgbClr val="595857"/>
                </a:solidFill>
              </a:rPr>
              <a:t>The </a:t>
            </a:r>
            <a:r>
              <a:rPr lang="en-GB" sz="1300" dirty="0" err="1">
                <a:solidFill>
                  <a:srgbClr val="595857"/>
                </a:solidFill>
              </a:rPr>
              <a:t>EoE</a:t>
            </a:r>
            <a:r>
              <a:rPr lang="en-GB" sz="1300" dirty="0">
                <a:solidFill>
                  <a:srgbClr val="595857"/>
                </a:solidFill>
              </a:rPr>
              <a:t> Alliance seeks to continue to build and mobilise global support to advance the overall </a:t>
            </a:r>
            <a:r>
              <a:rPr lang="en-GB" sz="1300" dirty="0" err="1">
                <a:solidFill>
                  <a:srgbClr val="595857"/>
                </a:solidFill>
              </a:rPr>
              <a:t>EoE</a:t>
            </a:r>
            <a:r>
              <a:rPr lang="en-GB" sz="1300" dirty="0">
                <a:solidFill>
                  <a:srgbClr val="595857"/>
                </a:solidFill>
              </a:rPr>
              <a:t> mission. </a:t>
            </a:r>
          </a:p>
          <a:p>
            <a:pPr marL="286964" indent="-286964" algn="just">
              <a:lnSpc>
                <a:spcPct val="120000"/>
              </a:lnSpc>
              <a:spcAft>
                <a:spcPts val="1269"/>
              </a:spcAft>
              <a:buClr>
                <a:srgbClr val="595857"/>
              </a:buClr>
              <a:buSzPct val="100000"/>
              <a:buFont typeface="Arial" panose="020B0604020202020204" pitchFamily="34" charset="0"/>
              <a:buChar char="•"/>
            </a:pPr>
            <a:endParaRPr lang="en-GB" sz="1300" dirty="0">
              <a:solidFill>
                <a:srgbClr val="595857"/>
              </a:solidFill>
            </a:endParaRPr>
          </a:p>
          <a:p>
            <a:pPr marL="286964" indent="-286964" algn="just">
              <a:lnSpc>
                <a:spcPct val="120000"/>
              </a:lnSpc>
              <a:spcAft>
                <a:spcPts val="1269"/>
              </a:spcAft>
              <a:buClr>
                <a:srgbClr val="595857"/>
              </a:buClr>
              <a:buSzPct val="100000"/>
              <a:buFont typeface="Arial" panose="020B0604020202020204" pitchFamily="34" charset="0"/>
              <a:buChar char="•"/>
            </a:pPr>
            <a:r>
              <a:rPr lang="en-GB" sz="1300" dirty="0">
                <a:solidFill>
                  <a:srgbClr val="595857"/>
                </a:solidFill>
              </a:rPr>
              <a:t>The </a:t>
            </a:r>
            <a:r>
              <a:rPr lang="en-GB" sz="1300" dirty="0" err="1">
                <a:solidFill>
                  <a:srgbClr val="595857"/>
                </a:solidFill>
              </a:rPr>
              <a:t>EoE</a:t>
            </a:r>
            <a:r>
              <a:rPr lang="en-GB" sz="1300" dirty="0">
                <a:solidFill>
                  <a:srgbClr val="595857"/>
                </a:solidFill>
              </a:rPr>
              <a:t> partnership continues to grow. Today, the </a:t>
            </a:r>
            <a:r>
              <a:rPr lang="en-GB" sz="1300" dirty="0" err="1">
                <a:solidFill>
                  <a:srgbClr val="595857"/>
                </a:solidFill>
              </a:rPr>
              <a:t>EoE</a:t>
            </a:r>
            <a:r>
              <a:rPr lang="en-GB" sz="1300" dirty="0">
                <a:solidFill>
                  <a:srgbClr val="595857"/>
                </a:solidFill>
              </a:rPr>
              <a:t> Alliance is made up of AGEDI, the Group on Earth Observations (GEO), the International Union for Conservation of Nature (IUCN) UNEP and the World Resources Institute (WRI).</a:t>
            </a:r>
          </a:p>
          <a:p>
            <a:pPr marL="286964" indent="-286964" algn="just">
              <a:lnSpc>
                <a:spcPct val="120000"/>
              </a:lnSpc>
              <a:spcAft>
                <a:spcPts val="1269"/>
              </a:spcAft>
              <a:buClr>
                <a:srgbClr val="595857"/>
              </a:buClr>
              <a:buSzPct val="100000"/>
              <a:buFont typeface="Arial" panose="020B0604020202020204" pitchFamily="34" charset="0"/>
              <a:buChar char="•"/>
            </a:pPr>
            <a:endParaRPr lang="en-GB" sz="1300" dirty="0">
              <a:solidFill>
                <a:srgbClr val="595857"/>
              </a:solidFill>
            </a:endParaRPr>
          </a:p>
          <a:p>
            <a:pPr marL="286964" indent="-286964" algn="just">
              <a:lnSpc>
                <a:spcPct val="120000"/>
              </a:lnSpc>
              <a:spcAft>
                <a:spcPts val="1269"/>
              </a:spcAft>
              <a:buClr>
                <a:srgbClr val="595857"/>
              </a:buClr>
              <a:buSzPct val="100000"/>
              <a:buFont typeface="Arial" panose="020B0604020202020204" pitchFamily="34" charset="0"/>
              <a:buChar char="•"/>
            </a:pPr>
            <a:r>
              <a:rPr lang="en-GB" sz="1300" dirty="0">
                <a:solidFill>
                  <a:srgbClr val="595857"/>
                </a:solidFill>
              </a:rPr>
              <a:t>The strategic direction and vision of </a:t>
            </a:r>
            <a:r>
              <a:rPr lang="en-GB" sz="1300" dirty="0" err="1">
                <a:solidFill>
                  <a:srgbClr val="595857"/>
                </a:solidFill>
              </a:rPr>
              <a:t>EoE</a:t>
            </a:r>
            <a:r>
              <a:rPr lang="en-GB" sz="1300" dirty="0">
                <a:solidFill>
                  <a:srgbClr val="595857"/>
                </a:solidFill>
              </a:rPr>
              <a:t> is managed by the </a:t>
            </a:r>
            <a:r>
              <a:rPr lang="en-GB" sz="1300" dirty="0" err="1">
                <a:solidFill>
                  <a:srgbClr val="595857"/>
                </a:solidFill>
              </a:rPr>
              <a:t>EoE</a:t>
            </a:r>
            <a:r>
              <a:rPr lang="en-GB" sz="1300" dirty="0">
                <a:solidFill>
                  <a:srgbClr val="595857"/>
                </a:solidFill>
              </a:rPr>
              <a:t> Alliance.</a:t>
            </a:r>
          </a:p>
          <a:p>
            <a:pPr algn="just">
              <a:lnSpc>
                <a:spcPct val="120000"/>
              </a:lnSpc>
              <a:spcAft>
                <a:spcPts val="1269"/>
              </a:spcAft>
              <a:buClr>
                <a:srgbClr val="595857"/>
              </a:buClr>
              <a:buSzPct val="100000"/>
            </a:pPr>
            <a:endParaRPr lang="en-GB" sz="1300" dirty="0">
              <a:solidFill>
                <a:srgbClr val="595857"/>
              </a:solidFill>
            </a:endParaRPr>
          </a:p>
          <a:p>
            <a:pPr marL="286964" indent="-286964" algn="just">
              <a:lnSpc>
                <a:spcPct val="120000"/>
              </a:lnSpc>
              <a:spcAft>
                <a:spcPts val="1269"/>
              </a:spcAft>
              <a:buClr>
                <a:srgbClr val="595857"/>
              </a:buClr>
              <a:buSzPct val="100000"/>
              <a:buFont typeface="Arial" panose="020B0604020202020204" pitchFamily="34" charset="0"/>
              <a:buChar char="•"/>
            </a:pPr>
            <a:r>
              <a:rPr lang="en-GB" sz="1300" dirty="0">
                <a:solidFill>
                  <a:srgbClr val="595857"/>
                </a:solidFill>
              </a:rPr>
              <a:t>The five core organisations possess a diverse yet complementary set of expertise and their collective strengths will be harnessed to drive the </a:t>
            </a:r>
            <a:r>
              <a:rPr lang="en-GB" sz="1300" dirty="0" err="1">
                <a:solidFill>
                  <a:srgbClr val="595857"/>
                </a:solidFill>
              </a:rPr>
              <a:t>EoE</a:t>
            </a:r>
            <a:r>
              <a:rPr lang="en-GB" sz="1300" dirty="0">
                <a:solidFill>
                  <a:srgbClr val="595857"/>
                </a:solidFill>
              </a:rPr>
              <a:t> agenda forward.</a:t>
            </a:r>
          </a:p>
          <a:p>
            <a:pPr marL="286964" indent="-286964" algn="just">
              <a:lnSpc>
                <a:spcPct val="120000"/>
              </a:lnSpc>
              <a:spcAft>
                <a:spcPts val="1269"/>
              </a:spcAft>
              <a:buClr>
                <a:srgbClr val="595857"/>
              </a:buClr>
              <a:buSzPct val="100000"/>
              <a:buFont typeface="Arial" panose="020B0604020202020204" pitchFamily="34" charset="0"/>
              <a:buChar char="•"/>
            </a:pPr>
            <a:endParaRPr lang="en-GB" sz="1300" dirty="0">
              <a:solidFill>
                <a:srgbClr val="595857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D185486-7F8E-4284-9CA2-0A7D2CB18567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181904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D185486-7F8E-4284-9CA2-0A7D2CB18567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292219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D185486-7F8E-4284-9CA2-0A7D2CB18567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292219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D185486-7F8E-4284-9CA2-0A7D2CB18567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292219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D185486-7F8E-4284-9CA2-0A7D2CB18567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292219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D185486-7F8E-4284-9CA2-0A7D2CB18567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292219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D185486-7F8E-4284-9CA2-0A7D2CB18567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292219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D185486-7F8E-4284-9CA2-0A7D2CB18567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292219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D185486-7F8E-4284-9CA2-0A7D2CB18567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292219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D185486-7F8E-4284-9CA2-0A7D2CB18567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292219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>
              <a:defRPr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87314C-1BEF-4ADF-8423-B2451D299BEF}" type="datetime1">
              <a:rPr lang="en-US" smtClean="0"/>
              <a:t>7/8/2015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BC6011-CA39-4748-A1DF-F579BBC3212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AA1BFF-D65C-4B57-9A71-BB7B3FBF5029}" type="datetime1">
              <a:rPr lang="en-US" smtClean="0"/>
              <a:t>7/8/2015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BC6011-CA39-4748-A1DF-F579BBC3212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81AD64-85BF-4FD8-A82D-3213998A2D79}" type="datetime1">
              <a:rPr lang="en-US" smtClean="0"/>
              <a:t>7/8/2015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BC6011-CA39-4748-A1DF-F579BBC3212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95400"/>
            <a:ext cx="8229600" cy="4724400"/>
          </a:xfrm>
        </p:spPr>
        <p:txBody>
          <a:bodyPr/>
          <a:lstStyle>
            <a:lvl1pPr>
              <a:defRPr>
                <a:solidFill>
                  <a:schemeClr val="accent1">
                    <a:lumMod val="50000"/>
                  </a:schemeClr>
                </a:solidFill>
              </a:defRPr>
            </a:lvl1pPr>
            <a:lvl2pPr>
              <a:defRPr>
                <a:solidFill>
                  <a:schemeClr val="accent1">
                    <a:lumMod val="50000"/>
                  </a:schemeClr>
                </a:solidFill>
              </a:defRPr>
            </a:lvl2pPr>
            <a:lvl3pPr>
              <a:defRPr>
                <a:solidFill>
                  <a:schemeClr val="accent1">
                    <a:lumMod val="50000"/>
                  </a:schemeClr>
                </a:solidFill>
              </a:defRPr>
            </a:lvl3pPr>
            <a:lvl4pPr>
              <a:defRPr>
                <a:solidFill>
                  <a:schemeClr val="accent1">
                    <a:lumMod val="50000"/>
                  </a:schemeClr>
                </a:solidFill>
              </a:defRPr>
            </a:lvl4pPr>
            <a:lvl5pPr>
              <a:defRPr>
                <a:solidFill>
                  <a:schemeClr val="accent1">
                    <a:lumMod val="50000"/>
                  </a:schemeClr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795836-6425-460F-A84A-20113BEF79B5}" type="datetime1">
              <a:rPr lang="en-US" smtClean="0"/>
              <a:t>7/8/2015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BC6011-CA39-4748-A1DF-F579BBC3212A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832CC3-CC92-4E07-B345-5FA4E4098BFE}" type="datetime1">
              <a:rPr lang="en-US" smtClean="0"/>
              <a:t>7/8/2015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77000" y="6324600"/>
            <a:ext cx="2133600" cy="365125"/>
          </a:xfrm>
        </p:spPr>
        <p:txBody>
          <a:bodyPr/>
          <a:lstStyle/>
          <a:p>
            <a:fld id="{EABC6011-CA39-4748-A1DF-F579BBC3212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4F84DC-FE66-48C1-AEBE-A2C95252B2F8}" type="datetime1">
              <a:rPr lang="en-US" smtClean="0"/>
              <a:t>7/8/2015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BC6011-CA39-4748-A1DF-F579BBC3212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A37C22-CBC9-47DE-BAFD-5108C1DDC1FC}" type="datetime1">
              <a:rPr lang="en-US" smtClean="0"/>
              <a:t>7/8/2015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BC6011-CA39-4748-A1DF-F579BBC3212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1937BF-6F50-4DE6-9306-A8A1FE0DAFC2}" type="datetime1">
              <a:rPr lang="en-US" smtClean="0"/>
              <a:t>7/8/2015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BC6011-CA39-4748-A1DF-F579BBC3212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2E95C4-DCAD-4D88-AC5D-5E5CBB2726DD}" type="datetime1">
              <a:rPr lang="en-US" smtClean="0"/>
              <a:t>7/8/2015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BC6011-CA39-4748-A1DF-F579BBC3212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9B8063-8299-4329-8425-E02F658961BF}" type="datetime1">
              <a:rPr lang="en-US" smtClean="0"/>
              <a:t>7/8/2015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BC6011-CA39-4748-A1DF-F579BBC3212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75973C-51CB-4878-8749-FF0DAEB5ADAD}" type="datetime1">
              <a:rPr lang="en-US" smtClean="0"/>
              <a:t>7/8/2015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BC6011-CA39-4748-A1DF-F579BBC3212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76200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95400"/>
            <a:ext cx="8229600" cy="464819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3C0EBB7-EE1F-4A08-BA1F-9A4BA23DAFC1}" type="datetime1">
              <a:rPr lang="en-US" smtClean="0"/>
              <a:t>7/8/2015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pic>
        <p:nvPicPr>
          <p:cNvPr id="7" name="Content Placeholder 3" descr="STRIP.jpg"/>
          <p:cNvPicPr>
            <a:picLocks noChangeAspect="1"/>
          </p:cNvPicPr>
          <p:nvPr userDrawn="1"/>
        </p:nvPicPr>
        <p:blipFill>
          <a:blip r:embed="rId13" cstate="print"/>
          <a:stretch>
            <a:fillRect/>
          </a:stretch>
        </p:blipFill>
        <p:spPr>
          <a:xfrm>
            <a:off x="0" y="6097488"/>
            <a:ext cx="9144001" cy="760512"/>
          </a:xfrm>
          <a:prstGeom prst="rect">
            <a:avLst/>
          </a:prstGeom>
        </p:spPr>
      </p:pic>
      <p:sp>
        <p:nvSpPr>
          <p:cNvPr id="8" name="TextBox 7"/>
          <p:cNvSpPr txBox="1"/>
          <p:nvPr userDrawn="1"/>
        </p:nvSpPr>
        <p:spPr>
          <a:xfrm>
            <a:off x="304800" y="6169223"/>
            <a:ext cx="127079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>
                <a:solidFill>
                  <a:schemeClr val="bg1"/>
                </a:solidFill>
              </a:rPr>
              <a:t>EYE ON EARTH</a:t>
            </a:r>
            <a:endParaRPr lang="en-US" sz="1400" dirty="0">
              <a:solidFill>
                <a:schemeClr val="bg1"/>
              </a:solidFill>
            </a:endParaRPr>
          </a:p>
        </p:txBody>
      </p:sp>
      <p:sp>
        <p:nvSpPr>
          <p:cNvPr id="9" name="TextBox 8"/>
          <p:cNvSpPr txBox="1"/>
          <p:nvPr userDrawn="1"/>
        </p:nvSpPr>
        <p:spPr>
          <a:xfrm>
            <a:off x="5638800" y="6187772"/>
            <a:ext cx="305436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>
                <a:solidFill>
                  <a:schemeClr val="bg1"/>
                </a:solidFill>
              </a:rPr>
              <a:t>CONVENE</a:t>
            </a:r>
            <a:r>
              <a:rPr lang="en-US" sz="1400" baseline="0" dirty="0" smtClean="0">
                <a:solidFill>
                  <a:schemeClr val="bg1"/>
                </a:solidFill>
              </a:rPr>
              <a:t>    CONVERGE   COLLABORATE</a:t>
            </a:r>
            <a:endParaRPr lang="en-US" sz="1400" dirty="0">
              <a:solidFill>
                <a:schemeClr val="bg1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858000" y="6492875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ABC6011-CA39-4748-A1DF-F579BBC3212A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accent1">
              <a:lumMod val="75000"/>
            </a:schemeClr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accent1">
              <a:lumMod val="50000"/>
            </a:schemeClr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accent1">
              <a:lumMod val="50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accent1">
              <a:lumMod val="50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accent1">
              <a:lumMod val="50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accent1">
              <a:lumMod val="50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mailto:gerard.cunningham@unep.org" TargetMode="Externa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3" Type="http://schemas.openxmlformats.org/officeDocument/2006/relationships/image" Target="../media/image3.jpeg"/><Relationship Id="rId7" Type="http://schemas.openxmlformats.org/officeDocument/2006/relationships/image" Target="../media/image7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jpeg"/><Relationship Id="rId3" Type="http://schemas.openxmlformats.org/officeDocument/2006/relationships/image" Target="../media/image3.jpeg"/><Relationship Id="rId7" Type="http://schemas.openxmlformats.org/officeDocument/2006/relationships/image" Target="../media/image7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10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://www.eoesummit.org/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COVER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648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05000" y="3124200"/>
            <a:ext cx="5638800" cy="2513841"/>
          </a:xfrm>
        </p:spPr>
        <p:txBody>
          <a:bodyPr>
            <a:normAutofit/>
          </a:bodyPr>
          <a:lstStyle/>
          <a:p>
            <a:r>
              <a:rPr lang="en-US" sz="3600" dirty="0" smtClean="0"/>
              <a:t>Eye on Earth 2015 Summit</a:t>
            </a:r>
            <a:br>
              <a:rPr lang="en-US" sz="3600" dirty="0" smtClean="0"/>
            </a:br>
            <a:r>
              <a:rPr lang="en-US" sz="3600" dirty="0" smtClean="0"/>
              <a:t/>
            </a:r>
            <a:br>
              <a:rPr lang="en-US" sz="3600" dirty="0" smtClean="0"/>
            </a:br>
            <a:endParaRPr lang="en-US" sz="3600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BC6011-CA39-4748-A1DF-F579BBC3212A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16011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1143000"/>
          </a:xfrm>
        </p:spPr>
        <p:txBody>
          <a:bodyPr>
            <a:noAutofit/>
          </a:bodyPr>
          <a:lstStyle/>
          <a:p>
            <a:pPr marL="0" indent="0" algn="l">
              <a:spcBef>
                <a:spcPts val="0"/>
              </a:spcBef>
              <a:defRPr/>
            </a:pPr>
            <a:r>
              <a:rPr lang="en-US" sz="4000" dirty="0" smtClean="0">
                <a:solidFill>
                  <a:schemeClr val="accent1">
                    <a:lumMod val="50000"/>
                  </a:schemeClr>
                </a:solidFill>
              </a:rPr>
              <a:t>Activities</a:t>
            </a:r>
            <a:endParaRPr lang="en-US" sz="40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47800"/>
            <a:ext cx="7772400" cy="4191000"/>
          </a:xfrm>
        </p:spPr>
        <p:txBody>
          <a:bodyPr>
            <a:noAutofit/>
          </a:bodyPr>
          <a:lstStyle/>
          <a:p>
            <a:pPr algn="just">
              <a:lnSpc>
                <a:spcPct val="120000"/>
              </a:lnSpc>
              <a:spcAft>
                <a:spcPts val="1200"/>
              </a:spcAft>
              <a:buClr>
                <a:srgbClr val="595857"/>
              </a:buClr>
              <a:buSzPct val="100000"/>
              <a:defRPr/>
            </a:pPr>
            <a:r>
              <a:rPr lang="en-GB" sz="2000" dirty="0" err="1" smtClean="0">
                <a:solidFill>
                  <a:schemeClr val="accent1">
                    <a:lumMod val="75000"/>
                  </a:schemeClr>
                </a:solidFill>
              </a:rPr>
              <a:t>PechaKucha</a:t>
            </a:r>
            <a:endParaRPr lang="en-GB" sz="2000" dirty="0" smtClean="0">
              <a:solidFill>
                <a:schemeClr val="accent1">
                  <a:lumMod val="75000"/>
                </a:schemeClr>
              </a:solidFill>
            </a:endParaRPr>
          </a:p>
          <a:p>
            <a:pPr algn="just">
              <a:lnSpc>
                <a:spcPct val="120000"/>
              </a:lnSpc>
              <a:spcAft>
                <a:spcPts val="1200"/>
              </a:spcAft>
              <a:buClr>
                <a:srgbClr val="595857"/>
              </a:buClr>
              <a:buSzPct val="100000"/>
              <a:defRPr/>
            </a:pPr>
            <a:r>
              <a:rPr lang="it-IT" sz="2000" dirty="0" smtClean="0">
                <a:solidFill>
                  <a:schemeClr val="accent1">
                    <a:lumMod val="75000"/>
                  </a:schemeClr>
                </a:solidFill>
              </a:rPr>
              <a:t>Lightning </a:t>
            </a:r>
            <a:r>
              <a:rPr lang="it-IT" sz="2000" dirty="0">
                <a:solidFill>
                  <a:schemeClr val="accent1">
                    <a:lumMod val="75000"/>
                  </a:schemeClr>
                </a:solidFill>
              </a:rPr>
              <a:t>talks</a:t>
            </a:r>
          </a:p>
          <a:p>
            <a:pPr algn="just">
              <a:lnSpc>
                <a:spcPct val="120000"/>
              </a:lnSpc>
              <a:spcAft>
                <a:spcPts val="1200"/>
              </a:spcAft>
              <a:buClr>
                <a:srgbClr val="595857"/>
              </a:buClr>
              <a:buSzPct val="100000"/>
              <a:defRPr/>
            </a:pPr>
            <a:r>
              <a:rPr lang="it-IT" sz="2000" dirty="0" smtClean="0">
                <a:solidFill>
                  <a:schemeClr val="accent1">
                    <a:lumMod val="75000"/>
                  </a:schemeClr>
                </a:solidFill>
              </a:rPr>
              <a:t>Technology demos</a:t>
            </a:r>
          </a:p>
          <a:p>
            <a:pPr algn="just">
              <a:lnSpc>
                <a:spcPct val="120000"/>
              </a:lnSpc>
              <a:spcAft>
                <a:spcPts val="1200"/>
              </a:spcAft>
              <a:buClr>
                <a:srgbClr val="595857"/>
              </a:buClr>
              <a:buSzPct val="100000"/>
              <a:defRPr/>
            </a:pPr>
            <a:r>
              <a:rPr lang="it-IT" sz="2000" dirty="0" smtClean="0">
                <a:solidFill>
                  <a:schemeClr val="accent1">
                    <a:lumMod val="75000"/>
                  </a:schemeClr>
                </a:solidFill>
              </a:rPr>
              <a:t>Networking</a:t>
            </a:r>
          </a:p>
          <a:p>
            <a:pPr algn="just">
              <a:lnSpc>
                <a:spcPct val="120000"/>
              </a:lnSpc>
              <a:spcAft>
                <a:spcPts val="1200"/>
              </a:spcAft>
              <a:buClr>
                <a:srgbClr val="595857"/>
              </a:buClr>
              <a:buSzPct val="100000"/>
              <a:defRPr/>
            </a:pPr>
            <a:r>
              <a:rPr lang="it-IT" sz="2000" dirty="0" smtClean="0">
                <a:solidFill>
                  <a:schemeClr val="accent1">
                    <a:lumMod val="75000"/>
                  </a:schemeClr>
                </a:solidFill>
              </a:rPr>
              <a:t>Exchange of ideas and experience</a:t>
            </a:r>
          </a:p>
          <a:p>
            <a:pPr algn="just">
              <a:lnSpc>
                <a:spcPct val="120000"/>
              </a:lnSpc>
              <a:spcAft>
                <a:spcPts val="1200"/>
              </a:spcAft>
              <a:buClr>
                <a:srgbClr val="595857"/>
              </a:buClr>
              <a:buSzPct val="100000"/>
              <a:defRPr/>
            </a:pPr>
            <a:r>
              <a:rPr lang="it-IT" sz="2000" dirty="0" smtClean="0">
                <a:solidFill>
                  <a:schemeClr val="accent1">
                    <a:lumMod val="75000"/>
                  </a:schemeClr>
                </a:solidFill>
              </a:rPr>
              <a:t>Brokering collaboration</a:t>
            </a:r>
            <a:endParaRPr lang="en-GB" sz="2000" dirty="0">
              <a:solidFill>
                <a:schemeClr val="accent1">
                  <a:lumMod val="75000"/>
                </a:schemeClr>
              </a:solidFill>
            </a:endParaRPr>
          </a:p>
          <a:p>
            <a:pPr algn="just">
              <a:lnSpc>
                <a:spcPct val="120000"/>
              </a:lnSpc>
              <a:spcAft>
                <a:spcPts val="1200"/>
              </a:spcAft>
              <a:buClr>
                <a:srgbClr val="595857"/>
              </a:buClr>
              <a:buSzPct val="100000"/>
              <a:defRPr/>
            </a:pPr>
            <a:endParaRPr lang="en-GB" sz="20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BC6011-CA39-4748-A1DF-F579BBC3212A}" type="slidenum">
              <a:rPr lang="en-US" smtClean="0"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940825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1143000"/>
          </a:xfrm>
        </p:spPr>
        <p:txBody>
          <a:bodyPr>
            <a:noAutofit/>
          </a:bodyPr>
          <a:lstStyle/>
          <a:p>
            <a:pPr marL="0" indent="0" algn="l">
              <a:spcBef>
                <a:spcPts val="0"/>
              </a:spcBef>
              <a:defRPr/>
            </a:pPr>
            <a:r>
              <a:rPr lang="en-US" sz="4000" dirty="0" smtClean="0">
                <a:solidFill>
                  <a:schemeClr val="accent1">
                    <a:lumMod val="50000"/>
                  </a:schemeClr>
                </a:solidFill>
              </a:rPr>
              <a:t>Expected Outcomes of Summit</a:t>
            </a:r>
            <a:endParaRPr lang="en-US" sz="40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43000"/>
            <a:ext cx="7772400" cy="4953000"/>
          </a:xfrm>
        </p:spPr>
        <p:txBody>
          <a:bodyPr>
            <a:noAutofit/>
          </a:bodyPr>
          <a:lstStyle/>
          <a:p>
            <a:pPr algn="just">
              <a:lnSpc>
                <a:spcPct val="120000"/>
              </a:lnSpc>
              <a:spcAft>
                <a:spcPts val="1200"/>
              </a:spcAft>
              <a:buClr>
                <a:srgbClr val="595857"/>
              </a:buClr>
              <a:buSzPct val="100000"/>
              <a:defRPr/>
            </a:pPr>
            <a:r>
              <a:rPr lang="en-GB" sz="2000" dirty="0" smtClean="0">
                <a:solidFill>
                  <a:schemeClr val="accent1">
                    <a:lumMod val="75000"/>
                  </a:schemeClr>
                </a:solidFill>
              </a:rPr>
              <a:t>Partnerships established (thematic, regional, ..e.g. SIDS, Polar)</a:t>
            </a:r>
          </a:p>
          <a:p>
            <a:pPr algn="just">
              <a:lnSpc>
                <a:spcPct val="120000"/>
              </a:lnSpc>
              <a:spcAft>
                <a:spcPts val="1200"/>
              </a:spcAft>
              <a:buClr>
                <a:srgbClr val="595857"/>
              </a:buClr>
              <a:buSzPct val="100000"/>
              <a:defRPr/>
            </a:pPr>
            <a:r>
              <a:rPr lang="it-IT" sz="2000" dirty="0" smtClean="0">
                <a:solidFill>
                  <a:schemeClr val="accent1">
                    <a:lumMod val="75000"/>
                  </a:schemeClr>
                </a:solidFill>
              </a:rPr>
              <a:t>Eye on Earth Alliance and Network strengthened and expanded</a:t>
            </a:r>
            <a:endParaRPr lang="it-IT" sz="2000" dirty="0">
              <a:solidFill>
                <a:schemeClr val="accent1">
                  <a:lumMod val="75000"/>
                </a:schemeClr>
              </a:solidFill>
            </a:endParaRPr>
          </a:p>
          <a:p>
            <a:pPr algn="just">
              <a:lnSpc>
                <a:spcPct val="120000"/>
              </a:lnSpc>
              <a:spcAft>
                <a:spcPts val="1200"/>
              </a:spcAft>
              <a:buClr>
                <a:srgbClr val="595857"/>
              </a:buClr>
              <a:buSzPct val="100000"/>
              <a:defRPr/>
            </a:pPr>
            <a:r>
              <a:rPr lang="it-IT" sz="2000" dirty="0" smtClean="0">
                <a:solidFill>
                  <a:schemeClr val="accent1">
                    <a:lumMod val="75000"/>
                  </a:schemeClr>
                </a:solidFill>
              </a:rPr>
              <a:t>Call for action to address critical issues e.g. Framework and an Information infrastructure for SDG reporting</a:t>
            </a:r>
          </a:p>
          <a:p>
            <a:pPr algn="just">
              <a:lnSpc>
                <a:spcPct val="120000"/>
              </a:lnSpc>
              <a:spcAft>
                <a:spcPts val="1200"/>
              </a:spcAft>
              <a:buClr>
                <a:srgbClr val="595857"/>
              </a:buClr>
              <a:buSzPct val="100000"/>
              <a:defRPr/>
            </a:pPr>
            <a:r>
              <a:rPr lang="it-IT" sz="2000" dirty="0" smtClean="0">
                <a:solidFill>
                  <a:schemeClr val="accent1">
                    <a:lumMod val="75000"/>
                  </a:schemeClr>
                </a:solidFill>
              </a:rPr>
              <a:t>Capacity building pilots for SDG data and information</a:t>
            </a:r>
          </a:p>
          <a:p>
            <a:pPr algn="just">
              <a:lnSpc>
                <a:spcPct val="120000"/>
              </a:lnSpc>
              <a:spcAft>
                <a:spcPts val="1200"/>
              </a:spcAft>
              <a:buClr>
                <a:srgbClr val="595857"/>
              </a:buClr>
              <a:buSzPct val="100000"/>
              <a:defRPr/>
            </a:pPr>
            <a:r>
              <a:rPr lang="it-IT" sz="2000" dirty="0">
                <a:solidFill>
                  <a:schemeClr val="accent1">
                    <a:lumMod val="75000"/>
                  </a:schemeClr>
                </a:solidFill>
              </a:rPr>
              <a:t>Projects </a:t>
            </a:r>
            <a:r>
              <a:rPr lang="it-IT" sz="2000" dirty="0" smtClean="0">
                <a:solidFill>
                  <a:schemeClr val="accent1">
                    <a:lumMod val="75000"/>
                  </a:schemeClr>
                </a:solidFill>
              </a:rPr>
              <a:t>funded (portfolio of 81 projects)</a:t>
            </a:r>
            <a:endParaRPr lang="en-GB" sz="2000" dirty="0">
              <a:solidFill>
                <a:schemeClr val="accent1">
                  <a:lumMod val="75000"/>
                </a:schemeClr>
              </a:solidFill>
            </a:endParaRPr>
          </a:p>
          <a:p>
            <a:pPr algn="just">
              <a:lnSpc>
                <a:spcPct val="120000"/>
              </a:lnSpc>
              <a:spcAft>
                <a:spcPts val="1200"/>
              </a:spcAft>
              <a:buClr>
                <a:srgbClr val="595857"/>
              </a:buClr>
              <a:buSzPct val="100000"/>
              <a:defRPr/>
            </a:pPr>
            <a:r>
              <a:rPr lang="it-IT" sz="2000" dirty="0" smtClean="0">
                <a:solidFill>
                  <a:schemeClr val="accent1">
                    <a:lumMod val="75000"/>
                  </a:schemeClr>
                </a:solidFill>
              </a:rPr>
              <a:t>Role of citizen science promoted (every citizen has potential to monitor) </a:t>
            </a:r>
          </a:p>
          <a:p>
            <a:pPr algn="just">
              <a:lnSpc>
                <a:spcPct val="120000"/>
              </a:lnSpc>
              <a:spcAft>
                <a:spcPts val="1200"/>
              </a:spcAft>
              <a:buClr>
                <a:srgbClr val="595857"/>
              </a:buClr>
              <a:buSzPct val="100000"/>
              <a:defRPr/>
            </a:pPr>
            <a:r>
              <a:rPr lang="it-IT" sz="2000" dirty="0" smtClean="0">
                <a:solidFill>
                  <a:schemeClr val="accent1">
                    <a:lumMod val="75000"/>
                  </a:schemeClr>
                </a:solidFill>
              </a:rPr>
              <a:t>Role of crowdsourcing promoted (gather data quickly for decision-making)</a:t>
            </a:r>
          </a:p>
          <a:p>
            <a:pPr algn="just">
              <a:lnSpc>
                <a:spcPct val="120000"/>
              </a:lnSpc>
              <a:spcAft>
                <a:spcPts val="1200"/>
              </a:spcAft>
              <a:buClr>
                <a:srgbClr val="595857"/>
              </a:buClr>
              <a:buSzPct val="100000"/>
              <a:defRPr/>
            </a:pPr>
            <a:endParaRPr lang="en-GB" sz="20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BC6011-CA39-4748-A1DF-F579BBC3212A}" type="slidenum">
              <a:rPr lang="en-US" smtClean="0"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51635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98430"/>
            <a:ext cx="8229600" cy="1142064"/>
          </a:xfrm>
        </p:spPr>
        <p:txBody>
          <a:bodyPr>
            <a:normAutofit/>
          </a:bodyPr>
          <a:lstStyle/>
          <a:p>
            <a:pPr algn="l"/>
            <a:r>
              <a:rPr lang="en-US" sz="2400" i="0" dirty="0" smtClean="0"/>
              <a:t>   </a:t>
            </a:r>
            <a:r>
              <a:rPr lang="en-US" sz="4000" i="0" dirty="0" smtClean="0"/>
              <a:t>Role of citizen science</a:t>
            </a:r>
            <a:endParaRPr lang="en-GB" sz="4000" i="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6406" y="1447800"/>
            <a:ext cx="5298510" cy="4462644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2800" dirty="0">
                <a:latin typeface="Old English Text MT" panose="03040902040508030806" pitchFamily="66" charset="0"/>
              </a:rPr>
              <a:t>The Telegraph </a:t>
            </a:r>
            <a:r>
              <a:rPr lang="en-US" sz="2800" dirty="0" smtClean="0">
                <a:latin typeface="Old English Text MT" panose="03040902040508030806" pitchFamily="66" charset="0"/>
              </a:rPr>
              <a:t>            </a:t>
            </a:r>
            <a:r>
              <a:rPr lang="en-US" sz="1800" dirty="0" smtClean="0"/>
              <a:t>13 </a:t>
            </a:r>
            <a:r>
              <a:rPr lang="en-US" sz="1800" dirty="0"/>
              <a:t>October 2009</a:t>
            </a:r>
          </a:p>
          <a:p>
            <a:pPr marL="0" indent="0">
              <a:buNone/>
            </a:pPr>
            <a:endParaRPr lang="en-US" sz="2000" b="1" dirty="0"/>
          </a:p>
          <a:p>
            <a:pPr marL="0" indent="0">
              <a:buNone/>
            </a:pPr>
            <a:r>
              <a:rPr lang="en-US" sz="2800" b="1" dirty="0" smtClean="0"/>
              <a:t>Six-year-old </a:t>
            </a:r>
            <a:r>
              <a:rPr lang="en-US" sz="2800" b="1" dirty="0"/>
              <a:t>girl finds rare </a:t>
            </a:r>
            <a:r>
              <a:rPr lang="en-US" sz="2800" b="1" dirty="0" smtClean="0"/>
              <a:t>moth</a:t>
            </a:r>
          </a:p>
          <a:p>
            <a:pPr marL="0" indent="0">
              <a:buNone/>
            </a:pPr>
            <a:endParaRPr lang="en-US" sz="2000" dirty="0"/>
          </a:p>
          <a:p>
            <a:pPr marL="0" indent="0">
              <a:buNone/>
            </a:pPr>
            <a:r>
              <a:rPr lang="en-US" sz="2000" b="1" dirty="0"/>
              <a:t>A shrub-eating moth has been discovered in Britain for the first time - thanks to the keen eye of a six-year-old girl. </a:t>
            </a:r>
            <a:endParaRPr lang="en-US" sz="2000" dirty="0"/>
          </a:p>
          <a:p>
            <a:pPr marL="0" indent="0">
              <a:buNone/>
            </a:pPr>
            <a:endParaRPr lang="en-US" sz="1400" dirty="0" smtClean="0"/>
          </a:p>
          <a:p>
            <a:pPr marL="0" indent="0">
              <a:buNone/>
            </a:pPr>
            <a:r>
              <a:rPr lang="en-US" sz="1800" dirty="0" smtClean="0"/>
              <a:t>An </a:t>
            </a:r>
            <a:r>
              <a:rPr lang="en-US" sz="1800" dirty="0"/>
              <a:t>Open University spokeswoman said: ''The UK moth fauna is very well-studied so it's unusual for brand new species to be found.</a:t>
            </a:r>
          </a:p>
          <a:p>
            <a:pPr marL="0" indent="0" algn="just">
              <a:lnSpc>
                <a:spcPct val="120000"/>
              </a:lnSpc>
              <a:buNone/>
            </a:pPr>
            <a:endParaRPr lang="en-GB" sz="1400" dirty="0">
              <a:solidFill>
                <a:schemeClr val="tx1"/>
              </a:solidFill>
            </a:endParaRPr>
          </a:p>
        </p:txBody>
      </p:sp>
      <p:sp>
        <p:nvSpPr>
          <p:cNvPr id="7" name="Rectangle 9"/>
          <p:cNvSpPr>
            <a:spLocks noChangeArrowheads="1"/>
          </p:cNvSpPr>
          <p:nvPr/>
        </p:nvSpPr>
        <p:spPr bwMode="auto">
          <a:xfrm>
            <a:off x="1539875" y="3787848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altLang="en-US" sz="12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/>
            </a:r>
            <a:br>
              <a:rPr kumimoji="0" lang="en-GB" altLang="en-US" sz="12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endParaRPr kumimoji="0" lang="en-GB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6346809" y="4267200"/>
            <a:ext cx="2116343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An Euonymus Leaf </a:t>
            </a:r>
            <a:r>
              <a:rPr lang="en-US" dirty="0" err="1"/>
              <a:t>Notcher</a:t>
            </a:r>
            <a:r>
              <a:rPr lang="en-US" dirty="0"/>
              <a:t> - a rare shrub-eating moth never before seen in the UK, found by Katie Dobbins, 6,</a:t>
            </a:r>
          </a:p>
          <a:p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67652" y="1447800"/>
            <a:ext cx="2095500" cy="2790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60992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10748"/>
            <a:ext cx="8229600" cy="1013606"/>
          </a:xfrm>
        </p:spPr>
        <p:txBody>
          <a:bodyPr>
            <a:normAutofit/>
          </a:bodyPr>
          <a:lstStyle/>
          <a:p>
            <a:pPr algn="l"/>
            <a:r>
              <a:rPr lang="en-US" sz="2400" i="0" dirty="0" smtClean="0"/>
              <a:t>Role of crowdsourcing – Nepal Earthquake: </a:t>
            </a:r>
            <a:r>
              <a:rPr lang="en-GB" sz="1800" b="1" dirty="0" smtClean="0">
                <a:solidFill>
                  <a:schemeClr val="tx1"/>
                </a:solidFill>
              </a:rPr>
              <a:t>Distribution </a:t>
            </a:r>
            <a:r>
              <a:rPr lang="en-GB" sz="1800" b="1" dirty="0">
                <a:solidFill>
                  <a:schemeClr val="tx1"/>
                </a:solidFill>
              </a:rPr>
              <a:t>of fatalities</a:t>
            </a:r>
            <a:br>
              <a:rPr lang="en-GB" sz="1800" b="1" dirty="0">
                <a:solidFill>
                  <a:schemeClr val="tx1"/>
                </a:solidFill>
              </a:rPr>
            </a:br>
            <a:endParaRPr lang="en-GB" sz="1800" i="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00" y="6162805"/>
            <a:ext cx="7086600" cy="563671"/>
          </a:xfrm>
        </p:spPr>
        <p:txBody>
          <a:bodyPr>
            <a:noAutofit/>
          </a:bodyPr>
          <a:lstStyle/>
          <a:p>
            <a:pPr marL="0" indent="0" algn="just">
              <a:lnSpc>
                <a:spcPct val="120000"/>
              </a:lnSpc>
              <a:buNone/>
            </a:pPr>
            <a:r>
              <a:rPr lang="en-GB" sz="1400" dirty="0" smtClean="0">
                <a:solidFill>
                  <a:schemeClr val="tx1"/>
                </a:solidFill>
              </a:rPr>
              <a:t>		</a:t>
            </a:r>
            <a:endParaRPr lang="en-GB" sz="1800" b="1" dirty="0">
              <a:solidFill>
                <a:schemeClr val="tx1"/>
              </a:solidFill>
            </a:endParaRPr>
          </a:p>
        </p:txBody>
      </p:sp>
      <p:sp>
        <p:nvSpPr>
          <p:cNvPr id="7" name="Rectangle 9"/>
          <p:cNvSpPr>
            <a:spLocks noChangeArrowheads="1"/>
          </p:cNvSpPr>
          <p:nvPr/>
        </p:nvSpPr>
        <p:spPr bwMode="auto">
          <a:xfrm>
            <a:off x="1539875" y="3787848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altLang="en-US" sz="12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/>
            </a:r>
            <a:br>
              <a:rPr kumimoji="0" lang="en-GB" altLang="en-US" sz="12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endParaRPr kumimoji="0" lang="en-GB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3049" y="1161291"/>
            <a:ext cx="6310769" cy="50109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81490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143000"/>
          </a:xfrm>
        </p:spPr>
        <p:txBody>
          <a:bodyPr>
            <a:normAutofit/>
          </a:bodyPr>
          <a:lstStyle/>
          <a:p>
            <a:pPr algn="l"/>
            <a:r>
              <a:rPr lang="en-US" sz="2400" i="0" dirty="0" smtClean="0"/>
              <a:t>Role of crowdsourcing – Nepal Earthquake</a:t>
            </a:r>
            <a:br>
              <a:rPr lang="en-US" sz="2400" i="0" dirty="0" smtClean="0"/>
            </a:br>
            <a:r>
              <a:rPr lang="en-US" sz="2400" i="0" dirty="0" smtClean="0"/>
              <a:t> </a:t>
            </a:r>
            <a:r>
              <a:rPr lang="en-GB" sz="2000" b="1" dirty="0">
                <a:solidFill>
                  <a:schemeClr val="tx1"/>
                </a:solidFill>
              </a:rPr>
              <a:t>Impacted areas (categories clustered</a:t>
            </a:r>
            <a:r>
              <a:rPr lang="en-GB" sz="2000" b="1" dirty="0" smtClean="0">
                <a:solidFill>
                  <a:schemeClr val="tx1"/>
                </a:solidFill>
              </a:rPr>
              <a:t>)</a:t>
            </a:r>
            <a:endParaRPr lang="en-GB" sz="2000" i="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00" y="6162805"/>
            <a:ext cx="7086600" cy="563671"/>
          </a:xfrm>
        </p:spPr>
        <p:txBody>
          <a:bodyPr>
            <a:noAutofit/>
          </a:bodyPr>
          <a:lstStyle/>
          <a:p>
            <a:pPr marL="0" indent="0" algn="just">
              <a:lnSpc>
                <a:spcPct val="120000"/>
              </a:lnSpc>
              <a:buNone/>
            </a:pPr>
            <a:r>
              <a:rPr lang="en-GB" sz="1400" dirty="0" smtClean="0">
                <a:solidFill>
                  <a:schemeClr val="tx1"/>
                </a:solidFill>
              </a:rPr>
              <a:t>		</a:t>
            </a:r>
            <a:endParaRPr lang="en-GB" sz="1800" b="1" dirty="0">
              <a:solidFill>
                <a:schemeClr val="tx1"/>
              </a:solidFill>
            </a:endParaRPr>
          </a:p>
        </p:txBody>
      </p:sp>
      <p:sp>
        <p:nvSpPr>
          <p:cNvPr id="7" name="Rectangle 9"/>
          <p:cNvSpPr>
            <a:spLocks noChangeArrowheads="1"/>
          </p:cNvSpPr>
          <p:nvPr/>
        </p:nvSpPr>
        <p:spPr bwMode="auto">
          <a:xfrm>
            <a:off x="1539875" y="3787848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altLang="en-US" sz="12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/>
            </a:r>
            <a:br>
              <a:rPr kumimoji="0" lang="en-GB" altLang="en-US" sz="12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endParaRPr kumimoji="0" lang="en-GB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1751" y="1390389"/>
            <a:ext cx="8225935" cy="44968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41541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10748"/>
            <a:ext cx="8229600" cy="1013606"/>
          </a:xfrm>
        </p:spPr>
        <p:txBody>
          <a:bodyPr>
            <a:normAutofit/>
          </a:bodyPr>
          <a:lstStyle/>
          <a:p>
            <a:pPr algn="l"/>
            <a:r>
              <a:rPr lang="en-US" sz="2400" i="0" dirty="0" smtClean="0"/>
              <a:t>Role of crowdsourcing – Nepal Earthquake: </a:t>
            </a:r>
            <a:br>
              <a:rPr lang="en-US" sz="2400" i="0" dirty="0" smtClean="0"/>
            </a:br>
            <a:r>
              <a:rPr lang="en-GB" sz="1800" b="1" dirty="0" smtClean="0">
                <a:solidFill>
                  <a:schemeClr val="tx1"/>
                </a:solidFill>
              </a:rPr>
              <a:t>Distribution </a:t>
            </a:r>
            <a:r>
              <a:rPr lang="en-GB" sz="1800" b="1" dirty="0">
                <a:solidFill>
                  <a:schemeClr val="tx1"/>
                </a:solidFill>
              </a:rPr>
              <a:t>of damaged buildings</a:t>
            </a:r>
            <a:endParaRPr lang="en-GB" sz="1800" i="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00" y="6162805"/>
            <a:ext cx="7086600" cy="563671"/>
          </a:xfrm>
        </p:spPr>
        <p:txBody>
          <a:bodyPr>
            <a:noAutofit/>
          </a:bodyPr>
          <a:lstStyle/>
          <a:p>
            <a:pPr marL="0" indent="0" algn="just">
              <a:lnSpc>
                <a:spcPct val="120000"/>
              </a:lnSpc>
              <a:buNone/>
            </a:pPr>
            <a:r>
              <a:rPr lang="en-GB" sz="1400" dirty="0" smtClean="0">
                <a:solidFill>
                  <a:schemeClr val="tx1"/>
                </a:solidFill>
              </a:rPr>
              <a:t>		</a:t>
            </a:r>
            <a:endParaRPr lang="en-GB" sz="1800" b="1" dirty="0">
              <a:solidFill>
                <a:schemeClr val="tx1"/>
              </a:solidFill>
            </a:endParaRPr>
          </a:p>
        </p:txBody>
      </p:sp>
      <p:sp>
        <p:nvSpPr>
          <p:cNvPr id="7" name="Rectangle 9"/>
          <p:cNvSpPr>
            <a:spLocks noChangeArrowheads="1"/>
          </p:cNvSpPr>
          <p:nvPr/>
        </p:nvSpPr>
        <p:spPr bwMode="auto">
          <a:xfrm>
            <a:off x="1539875" y="3787848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altLang="en-US" sz="12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/>
            </a:r>
            <a:br>
              <a:rPr kumimoji="0" lang="en-GB" altLang="en-US" sz="12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endParaRPr kumimoji="0" lang="en-GB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8204" y="1284040"/>
            <a:ext cx="8430016" cy="46595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67556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1143000"/>
          </a:xfrm>
        </p:spPr>
        <p:txBody>
          <a:bodyPr>
            <a:noAutofit/>
          </a:bodyPr>
          <a:lstStyle/>
          <a:p>
            <a:pPr marL="0" indent="0" algn="l">
              <a:spcBef>
                <a:spcPts val="0"/>
              </a:spcBef>
              <a:defRPr/>
            </a:pPr>
            <a:r>
              <a:rPr lang="en-US" sz="4000" dirty="0" smtClean="0">
                <a:solidFill>
                  <a:schemeClr val="accent1">
                    <a:lumMod val="50000"/>
                  </a:schemeClr>
                </a:solidFill>
              </a:rPr>
              <a:t>   </a:t>
            </a:r>
            <a:endParaRPr lang="en-US" sz="40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47800"/>
            <a:ext cx="7772400" cy="3276600"/>
          </a:xfrm>
        </p:spPr>
        <p:txBody>
          <a:bodyPr>
            <a:noAutofit/>
          </a:bodyPr>
          <a:lstStyle/>
          <a:p>
            <a:pPr marL="0" indent="0" algn="just">
              <a:buNone/>
              <a:defRPr/>
            </a:pPr>
            <a:r>
              <a:rPr lang="en-US" sz="4400" dirty="0" smtClean="0">
                <a:solidFill>
                  <a:schemeClr val="accent1">
                    <a:lumMod val="75000"/>
                  </a:schemeClr>
                </a:solidFill>
              </a:rPr>
              <a:t>Thank You</a:t>
            </a:r>
          </a:p>
          <a:p>
            <a:pPr marL="0" indent="0" algn="just">
              <a:buNone/>
              <a:defRPr/>
            </a:pPr>
            <a:endParaRPr lang="en-US" sz="2000" dirty="0" smtClean="0">
              <a:solidFill>
                <a:schemeClr val="accent1">
                  <a:lumMod val="75000"/>
                </a:schemeClr>
              </a:solidFill>
            </a:endParaRPr>
          </a:p>
          <a:p>
            <a:pPr marL="0" indent="0" algn="just">
              <a:buNone/>
              <a:defRPr/>
            </a:pPr>
            <a:r>
              <a:rPr lang="en-US" sz="2000" dirty="0">
                <a:solidFill>
                  <a:schemeClr val="accent1">
                    <a:lumMod val="75000"/>
                  </a:schemeClr>
                </a:solidFill>
                <a:hlinkClick r:id="rId3"/>
              </a:rPr>
              <a:t>g</a:t>
            </a:r>
            <a:r>
              <a:rPr lang="en-US" sz="2000" dirty="0" smtClean="0">
                <a:solidFill>
                  <a:schemeClr val="accent1">
                    <a:lumMod val="75000"/>
                  </a:schemeClr>
                </a:solidFill>
                <a:hlinkClick r:id="rId3"/>
              </a:rPr>
              <a:t>erard.cunningham@unep.org</a:t>
            </a:r>
            <a:endParaRPr lang="en-US" sz="2000" dirty="0" smtClean="0">
              <a:solidFill>
                <a:schemeClr val="accent1">
                  <a:lumMod val="75000"/>
                </a:schemeClr>
              </a:solidFill>
            </a:endParaRPr>
          </a:p>
          <a:p>
            <a:pPr marL="0" indent="0" algn="just">
              <a:buNone/>
              <a:defRPr/>
            </a:pPr>
            <a:endParaRPr lang="en-US" sz="2000" dirty="0">
              <a:solidFill>
                <a:schemeClr val="accent1">
                  <a:lumMod val="75000"/>
                </a:schemeClr>
              </a:solidFill>
            </a:endParaRPr>
          </a:p>
          <a:p>
            <a:pPr marL="0" indent="0" algn="just">
              <a:buNone/>
              <a:defRPr/>
            </a:pPr>
            <a:r>
              <a:rPr lang="en-US" sz="2000" dirty="0" smtClean="0">
                <a:solidFill>
                  <a:schemeClr val="accent1">
                    <a:lumMod val="75000"/>
                  </a:schemeClr>
                </a:solidFill>
              </a:rPr>
              <a:t>Eye on Earth Coordinator</a:t>
            </a:r>
          </a:p>
          <a:p>
            <a:pPr marL="0" indent="0" algn="just">
              <a:buNone/>
              <a:defRPr/>
            </a:pPr>
            <a:r>
              <a:rPr lang="en-US" sz="2000" dirty="0" smtClean="0">
                <a:solidFill>
                  <a:schemeClr val="accent1">
                    <a:lumMod val="75000"/>
                  </a:schemeClr>
                </a:solidFill>
              </a:rPr>
              <a:t>UNEP</a:t>
            </a:r>
          </a:p>
          <a:p>
            <a:pPr marL="0" indent="0" algn="just">
              <a:buNone/>
              <a:defRPr/>
            </a:pPr>
            <a:r>
              <a:rPr lang="en-US" sz="2000" dirty="0" smtClean="0">
                <a:solidFill>
                  <a:schemeClr val="accent1">
                    <a:lumMod val="75000"/>
                  </a:schemeClr>
                </a:solidFill>
              </a:rPr>
              <a:t>Nairobi</a:t>
            </a:r>
            <a:endParaRPr lang="en-US" sz="2000" dirty="0">
              <a:solidFill>
                <a:schemeClr val="accent1">
                  <a:lumMod val="75000"/>
                </a:schemeClr>
              </a:solidFill>
            </a:endParaRPr>
          </a:p>
          <a:p>
            <a:pPr lvl="0" algn="just"/>
            <a:endParaRPr lang="en-US" sz="20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BC6011-CA39-4748-A1DF-F579BBC3212A}" type="slidenum">
              <a:rPr lang="en-US" smtClean="0"/>
              <a:t>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50045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BC6011-CA39-4748-A1DF-F579BBC3212A}" type="slidenum">
              <a:rPr lang="en-US" smtClean="0"/>
              <a:t>2</a:t>
            </a:fld>
            <a:endParaRPr lang="en-US" dirty="0"/>
          </a:p>
        </p:txBody>
      </p:sp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457200" y="533400"/>
            <a:ext cx="8229600" cy="2362200"/>
          </a:xfrm>
        </p:spPr>
        <p:txBody>
          <a:bodyPr>
            <a:noAutofit/>
          </a:bodyPr>
          <a:lstStyle/>
          <a:p>
            <a:pPr lvl="0"/>
            <a:endParaRPr lang="en-US" sz="1800" dirty="0"/>
          </a:p>
          <a:p>
            <a:pPr marL="457200" indent="-457200">
              <a:spcBef>
                <a:spcPts val="0"/>
              </a:spcBef>
              <a:defRPr/>
            </a:pPr>
            <a:endParaRPr lang="en-US" sz="1800" dirty="0" smtClean="0">
              <a:solidFill>
                <a:srgbClr val="595857"/>
              </a:solidFill>
              <a:latin typeface="Gotham HTF Book" pitchFamily="50" charset="0"/>
            </a:endParaRPr>
          </a:p>
          <a:p>
            <a:pPr marL="0" indent="0" algn="ctr">
              <a:spcBef>
                <a:spcPts val="0"/>
              </a:spcBef>
              <a:buNone/>
              <a:defRPr/>
            </a:pPr>
            <a:r>
              <a:rPr lang="en-US" sz="6000" dirty="0"/>
              <a:t>Eye on Earth </a:t>
            </a:r>
            <a:r>
              <a:rPr lang="en-US" sz="6000" dirty="0" smtClean="0"/>
              <a:t>Summit 2015 </a:t>
            </a:r>
            <a:endParaRPr lang="en-US" sz="6000" dirty="0">
              <a:solidFill>
                <a:srgbClr val="595857"/>
              </a:solidFill>
              <a:latin typeface="Gotham HTF Book" pitchFamily="50" charset="0"/>
            </a:endParaRPr>
          </a:p>
        </p:txBody>
      </p:sp>
      <p:pic>
        <p:nvPicPr>
          <p:cNvPr id="5" name="Picture 2" descr="EOD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4058" y="3505201"/>
            <a:ext cx="1708138" cy="11360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3" descr="UNEP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33681" y="4896113"/>
            <a:ext cx="573715" cy="6730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5" descr="IUCN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18664" y="4950257"/>
            <a:ext cx="804350" cy="7647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7" descr="AGEDI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5158" y="3565723"/>
            <a:ext cx="1323392" cy="5539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12" descr="download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70097" y="3646319"/>
            <a:ext cx="1089364" cy="5446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10499" y="4968684"/>
            <a:ext cx="1777811" cy="6163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32500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304800"/>
            <a:ext cx="7239000" cy="990600"/>
          </a:xfrm>
        </p:spPr>
        <p:txBody>
          <a:bodyPr>
            <a:noAutofit/>
          </a:bodyPr>
          <a:lstStyle/>
          <a:p>
            <a:pPr algn="l"/>
            <a:r>
              <a:rPr lang="en-US" sz="3600" dirty="0" smtClean="0"/>
              <a:t>Eye on Earth: Vision &amp; Mission</a:t>
            </a:r>
            <a:endParaRPr lang="en-GB" sz="36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BC6011-CA39-4748-A1DF-F579BBC3212A}" type="slidenum">
              <a:rPr lang="en-US" smtClean="0"/>
              <a:pPr/>
              <a:t>3</a:t>
            </a:fld>
            <a:endParaRPr lang="en-US" dirty="0"/>
          </a:p>
        </p:txBody>
      </p:sp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381000" y="1447800"/>
            <a:ext cx="8229600" cy="4038600"/>
          </a:xfrm>
        </p:spPr>
        <p:txBody>
          <a:bodyPr>
            <a:noAutofit/>
          </a:bodyPr>
          <a:lstStyle/>
          <a:p>
            <a:pPr marL="457200" lvl="1" indent="0">
              <a:buNone/>
            </a:pPr>
            <a:endParaRPr lang="en-US" sz="2000" b="1" dirty="0" smtClean="0"/>
          </a:p>
          <a:p>
            <a:pPr marL="457200" lvl="1" indent="0">
              <a:buNone/>
            </a:pPr>
            <a:r>
              <a:rPr lang="en-US" sz="2000" b="1" dirty="0" smtClean="0"/>
              <a:t>Eye </a:t>
            </a:r>
            <a:r>
              <a:rPr lang="en-US" sz="2000" b="1" dirty="0"/>
              <a:t>on Earth Vision</a:t>
            </a:r>
          </a:p>
          <a:p>
            <a:r>
              <a:rPr lang="en-US" sz="2000" dirty="0">
                <a:solidFill>
                  <a:schemeClr val="accent1">
                    <a:lumMod val="75000"/>
                  </a:schemeClr>
                </a:solidFill>
              </a:rPr>
              <a:t>A world where environmental and associated social and economic information, combined with citizen engagement, improves decisions leading to sustainable development. </a:t>
            </a:r>
          </a:p>
          <a:p>
            <a:pPr marL="457200" indent="-457200" algn="just">
              <a:spcBef>
                <a:spcPts val="0"/>
              </a:spcBef>
              <a:defRPr/>
            </a:pPr>
            <a:endParaRPr lang="en-US" sz="2000" dirty="0" smtClean="0">
              <a:solidFill>
                <a:schemeClr val="accent1">
                  <a:lumMod val="75000"/>
                </a:schemeClr>
              </a:solidFill>
              <a:latin typeface="Gotham HTF Book" pitchFamily="50" charset="0"/>
            </a:endParaRPr>
          </a:p>
          <a:p>
            <a:pPr marL="457200" indent="-457200" algn="just">
              <a:spcBef>
                <a:spcPts val="0"/>
              </a:spcBef>
              <a:defRPr/>
            </a:pPr>
            <a:endParaRPr lang="en-US" sz="2000" dirty="0" smtClean="0">
              <a:solidFill>
                <a:schemeClr val="accent1">
                  <a:lumMod val="75000"/>
                </a:schemeClr>
              </a:solidFill>
              <a:latin typeface="Gotham HTF Book" pitchFamily="50" charset="0"/>
            </a:endParaRPr>
          </a:p>
          <a:p>
            <a:pPr marL="457200" lvl="1" indent="0">
              <a:buNone/>
            </a:pPr>
            <a:r>
              <a:rPr lang="en-US" sz="2000" b="1" dirty="0"/>
              <a:t>Eye on Earth Mission Statement </a:t>
            </a:r>
          </a:p>
          <a:p>
            <a:r>
              <a:rPr lang="en-US" sz="2000" dirty="0">
                <a:solidFill>
                  <a:schemeClr val="accent1">
                    <a:lumMod val="75000"/>
                  </a:schemeClr>
                </a:solidFill>
              </a:rPr>
              <a:t>Eye on Earth networks and builds capacity across diverse knowledge communities to improve decision-making for sustainable development.</a:t>
            </a:r>
          </a:p>
        </p:txBody>
      </p:sp>
    </p:spTree>
    <p:extLst>
      <p:ext uri="{BB962C8B-B14F-4D97-AF65-F5344CB8AC3E}">
        <p14:creationId xmlns:p14="http://schemas.microsoft.com/office/powerpoint/2010/main" val="7156121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 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3425476"/>
            <a:ext cx="945714" cy="2365724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US" sz="1400" b="1" dirty="0"/>
          </a:p>
          <a:p>
            <a:pPr marL="0" indent="0">
              <a:buNone/>
            </a:pPr>
            <a:r>
              <a:rPr lang="en-US" sz="1400" b="1" dirty="0" smtClean="0"/>
              <a:t>Scope</a:t>
            </a:r>
          </a:p>
          <a:p>
            <a:pPr marL="0" indent="0">
              <a:buNone/>
            </a:pPr>
            <a:r>
              <a:rPr lang="en-US" sz="1400" b="1" dirty="0" smtClean="0"/>
              <a:t>of the</a:t>
            </a:r>
          </a:p>
          <a:p>
            <a:pPr marL="0" indent="0">
              <a:buNone/>
            </a:pPr>
            <a:r>
              <a:rPr lang="en-US" sz="1400" b="1" dirty="0" smtClean="0"/>
              <a:t>Eye </a:t>
            </a:r>
          </a:p>
          <a:p>
            <a:pPr marL="0" indent="0">
              <a:buNone/>
            </a:pPr>
            <a:r>
              <a:rPr lang="en-US" sz="1400" b="1" dirty="0" smtClean="0"/>
              <a:t>on </a:t>
            </a:r>
          </a:p>
          <a:p>
            <a:pPr marL="0" indent="0">
              <a:buNone/>
            </a:pPr>
            <a:r>
              <a:rPr lang="en-US" sz="1400" b="1" dirty="0" smtClean="0"/>
              <a:t>Earth </a:t>
            </a:r>
          </a:p>
          <a:p>
            <a:pPr marL="0" indent="0">
              <a:buNone/>
            </a:pPr>
            <a:r>
              <a:rPr lang="en-US" sz="1400" b="1" dirty="0" smtClean="0"/>
              <a:t>Summit </a:t>
            </a:r>
            <a:endParaRPr lang="en-US" sz="1400" b="1" dirty="0"/>
          </a:p>
        </p:txBody>
      </p:sp>
      <p:pic>
        <p:nvPicPr>
          <p:cNvPr id="1026" name="Picture 1" descr="C:\Users\cunningg\AppData\Local\Temp\Slide1.T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7207" y="76200"/>
            <a:ext cx="4550251" cy="59400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Left Brace 5"/>
          <p:cNvSpPr/>
          <p:nvPr/>
        </p:nvSpPr>
        <p:spPr>
          <a:xfrm>
            <a:off x="1603331" y="3429000"/>
            <a:ext cx="388307" cy="2057400"/>
          </a:xfrm>
          <a:prstGeom prst="leftBrace">
            <a:avLst>
              <a:gd name="adj1" fmla="val 162869"/>
              <a:gd name="adj2" fmla="val 50000"/>
            </a:avLst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70679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6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BC6011-CA39-4748-A1DF-F579BBC3212A}" type="slidenum">
              <a:rPr lang="en-US" smtClean="0"/>
              <a:t>5</a:t>
            </a:fld>
            <a:endParaRPr lang="en-US" dirty="0"/>
          </a:p>
        </p:txBody>
      </p:sp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457200" y="1143000"/>
            <a:ext cx="8229600" cy="3429000"/>
          </a:xfrm>
        </p:spPr>
        <p:txBody>
          <a:bodyPr>
            <a:noAutofit/>
          </a:bodyPr>
          <a:lstStyle/>
          <a:p>
            <a:pPr lvl="0"/>
            <a:endParaRPr lang="en-US" sz="1800" dirty="0"/>
          </a:p>
          <a:p>
            <a:pPr marL="457200" indent="-457200">
              <a:spcBef>
                <a:spcPts val="0"/>
              </a:spcBef>
              <a:defRPr/>
            </a:pPr>
            <a:endParaRPr lang="en-US" sz="1800" dirty="0" smtClean="0">
              <a:solidFill>
                <a:srgbClr val="595857"/>
              </a:solidFill>
              <a:latin typeface="Gotham HTF Book" pitchFamily="50" charset="0"/>
            </a:endParaRPr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914400" y="1281185"/>
            <a:ext cx="7086600" cy="16002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120000"/>
              </a:lnSpc>
              <a:spcAft>
                <a:spcPts val="1200"/>
              </a:spcAft>
              <a:buClr>
                <a:srgbClr val="595857"/>
              </a:buClr>
              <a:buSzPct val="100000"/>
            </a:pPr>
            <a:r>
              <a:rPr lang="en-GB" sz="2000" dirty="0">
                <a:solidFill>
                  <a:schemeClr val="accent1">
                    <a:lumMod val="75000"/>
                  </a:schemeClr>
                </a:solidFill>
              </a:rPr>
              <a:t>The </a:t>
            </a:r>
            <a:r>
              <a:rPr lang="en-GB" sz="2000" dirty="0" smtClean="0">
                <a:solidFill>
                  <a:schemeClr val="accent1">
                    <a:lumMod val="75000"/>
                  </a:schemeClr>
                </a:solidFill>
              </a:rPr>
              <a:t>Alliance provides </a:t>
            </a:r>
            <a:r>
              <a:rPr lang="en-GB" sz="2000" dirty="0">
                <a:solidFill>
                  <a:schemeClr val="accent1">
                    <a:lumMod val="75000"/>
                  </a:schemeClr>
                </a:solidFill>
              </a:rPr>
              <a:t>the strategic direction for the movement and </a:t>
            </a:r>
            <a:r>
              <a:rPr lang="en-GB" sz="2000" dirty="0" smtClean="0">
                <a:solidFill>
                  <a:schemeClr val="accent1">
                    <a:lumMod val="75000"/>
                  </a:schemeClr>
                </a:solidFill>
              </a:rPr>
              <a:t>builds </a:t>
            </a:r>
            <a:r>
              <a:rPr lang="en-GB" sz="2000" dirty="0">
                <a:solidFill>
                  <a:schemeClr val="accent1">
                    <a:lumMod val="75000"/>
                  </a:schemeClr>
                </a:solidFill>
              </a:rPr>
              <a:t>global support for </a:t>
            </a:r>
            <a:r>
              <a:rPr lang="en-GB" sz="2000" dirty="0" smtClean="0">
                <a:solidFill>
                  <a:schemeClr val="accent1">
                    <a:lumMod val="75000"/>
                  </a:schemeClr>
                </a:solidFill>
              </a:rPr>
              <a:t>Eye on Earth. </a:t>
            </a:r>
          </a:p>
          <a:p>
            <a:pPr algn="just">
              <a:lnSpc>
                <a:spcPct val="120000"/>
              </a:lnSpc>
              <a:spcAft>
                <a:spcPts val="1200"/>
              </a:spcAft>
              <a:buClr>
                <a:srgbClr val="595857"/>
              </a:buClr>
              <a:buSzPct val="100000"/>
            </a:pPr>
            <a:r>
              <a:rPr lang="en-GB" sz="2000" dirty="0" smtClean="0">
                <a:solidFill>
                  <a:schemeClr val="accent1">
                    <a:lumMod val="75000"/>
                  </a:schemeClr>
                </a:solidFill>
              </a:rPr>
              <a:t>Alliance is organising the 2015 Summit. </a:t>
            </a:r>
            <a:endParaRPr lang="en-GB" sz="2000" dirty="0">
              <a:solidFill>
                <a:schemeClr val="accent1">
                  <a:lumMod val="75000"/>
                </a:schemeClr>
              </a:solidFill>
            </a:endParaRPr>
          </a:p>
          <a:p>
            <a:pPr algn="just">
              <a:lnSpc>
                <a:spcPct val="120000"/>
              </a:lnSpc>
            </a:pPr>
            <a:endParaRPr lang="en-GB" sz="1400" dirty="0">
              <a:solidFill>
                <a:schemeClr val="tx1"/>
              </a:solidFill>
            </a:endParaRPr>
          </a:p>
        </p:txBody>
      </p:sp>
      <p:pic>
        <p:nvPicPr>
          <p:cNvPr id="6" name="Picture 2" descr="EOD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0" y="2881385"/>
            <a:ext cx="2187795" cy="14550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3" descr="UNEP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72579" y="4402301"/>
            <a:ext cx="734817" cy="8621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5" descr="IUCN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92796" y="4430712"/>
            <a:ext cx="1030218" cy="9794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7" descr="AGEDI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33539" y="3105361"/>
            <a:ext cx="1695011" cy="7095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12" descr="download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64196" y="3188566"/>
            <a:ext cx="1395266" cy="6976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1275" y="4490819"/>
            <a:ext cx="2277035" cy="789372"/>
          </a:xfrm>
          <a:prstGeom prst="rect">
            <a:avLst/>
          </a:prstGeom>
        </p:spPr>
      </p:pic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914400" y="290585"/>
            <a:ext cx="7239000" cy="990600"/>
          </a:xfrm>
        </p:spPr>
        <p:txBody>
          <a:bodyPr>
            <a:noAutofit/>
          </a:bodyPr>
          <a:lstStyle/>
          <a:p>
            <a:pPr algn="l"/>
            <a:r>
              <a:rPr lang="en-US" sz="3600" dirty="0" smtClean="0"/>
              <a:t>Eye on Earth Alliance</a:t>
            </a:r>
            <a:endParaRPr lang="en-GB" sz="3600" dirty="0"/>
          </a:p>
        </p:txBody>
      </p:sp>
    </p:spTree>
    <p:extLst>
      <p:ext uri="{BB962C8B-B14F-4D97-AF65-F5344CB8AC3E}">
        <p14:creationId xmlns:p14="http://schemas.microsoft.com/office/powerpoint/2010/main" val="7225460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1143000"/>
          </a:xfrm>
        </p:spPr>
        <p:txBody>
          <a:bodyPr>
            <a:noAutofit/>
          </a:bodyPr>
          <a:lstStyle/>
          <a:p>
            <a:pPr marL="0" indent="0" algn="l">
              <a:spcBef>
                <a:spcPts val="0"/>
              </a:spcBef>
              <a:defRPr/>
            </a:pPr>
            <a:r>
              <a:rPr lang="en-US" sz="4000" dirty="0" smtClean="0">
                <a:solidFill>
                  <a:schemeClr val="accent1">
                    <a:lumMod val="50000"/>
                  </a:schemeClr>
                </a:solidFill>
              </a:rPr>
              <a:t>Summit Themes</a:t>
            </a:r>
            <a:endParaRPr lang="en-US" sz="40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47800"/>
            <a:ext cx="7772400" cy="3276600"/>
          </a:xfrm>
        </p:spPr>
        <p:txBody>
          <a:bodyPr>
            <a:noAutofit/>
          </a:bodyPr>
          <a:lstStyle/>
          <a:p>
            <a:pPr marL="0" indent="0" algn="just">
              <a:buNone/>
              <a:defRPr/>
            </a:pPr>
            <a:endParaRPr lang="en-US" sz="2000" dirty="0" smtClean="0">
              <a:solidFill>
                <a:schemeClr val="accent1">
                  <a:lumMod val="75000"/>
                </a:schemeClr>
              </a:solidFill>
            </a:endParaRPr>
          </a:p>
          <a:p>
            <a:pPr marL="0" indent="0" algn="just">
              <a:buNone/>
              <a:defRPr/>
            </a:pPr>
            <a:r>
              <a:rPr lang="en-US" sz="2800" dirty="0" smtClean="0">
                <a:solidFill>
                  <a:schemeClr val="accent1">
                    <a:lumMod val="75000"/>
                  </a:schemeClr>
                </a:solidFill>
              </a:rPr>
              <a:t>Three different themes </a:t>
            </a:r>
          </a:p>
          <a:p>
            <a:pPr marL="0" indent="0" algn="just">
              <a:buNone/>
              <a:defRPr/>
            </a:pPr>
            <a:endParaRPr lang="en-US" sz="2800" dirty="0" smtClean="0">
              <a:solidFill>
                <a:schemeClr val="accent1">
                  <a:lumMod val="75000"/>
                </a:schemeClr>
              </a:solidFill>
            </a:endParaRPr>
          </a:p>
          <a:p>
            <a:pPr algn="just">
              <a:defRPr/>
            </a:pPr>
            <a:r>
              <a:rPr lang="en-US" sz="2800" dirty="0" smtClean="0">
                <a:solidFill>
                  <a:schemeClr val="accent1">
                    <a:lumMod val="75000"/>
                  </a:schemeClr>
                </a:solidFill>
              </a:rPr>
              <a:t>Data Demand</a:t>
            </a:r>
            <a:endParaRPr lang="en-US" sz="2800" dirty="0">
              <a:solidFill>
                <a:schemeClr val="accent1">
                  <a:lumMod val="75000"/>
                </a:schemeClr>
              </a:solidFill>
            </a:endParaRPr>
          </a:p>
          <a:p>
            <a:pPr lvl="0" algn="just"/>
            <a:r>
              <a:rPr lang="en-US" sz="2800" dirty="0" smtClean="0">
                <a:solidFill>
                  <a:schemeClr val="accent1">
                    <a:lumMod val="75000"/>
                  </a:schemeClr>
                </a:solidFill>
              </a:rPr>
              <a:t>Data Supply </a:t>
            </a:r>
          </a:p>
          <a:p>
            <a:pPr lvl="0" algn="just"/>
            <a:r>
              <a:rPr lang="en-US" sz="2800" dirty="0" smtClean="0">
                <a:solidFill>
                  <a:schemeClr val="accent1">
                    <a:lumMod val="75000"/>
                  </a:schemeClr>
                </a:solidFill>
              </a:rPr>
              <a:t>Enabling </a:t>
            </a:r>
            <a:r>
              <a:rPr lang="en-US" sz="2800" dirty="0">
                <a:solidFill>
                  <a:schemeClr val="accent1">
                    <a:lumMod val="75000"/>
                  </a:schemeClr>
                </a:solidFill>
              </a:rPr>
              <a:t>Conditions</a:t>
            </a:r>
          </a:p>
          <a:p>
            <a:pPr lvl="0" algn="just"/>
            <a:endParaRPr lang="en-US" sz="20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BC6011-CA39-4748-A1DF-F579BBC3212A}" type="slidenum">
              <a:rPr lang="en-US" smtClean="0"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019863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304800"/>
            <a:ext cx="7239000" cy="990600"/>
          </a:xfrm>
        </p:spPr>
        <p:txBody>
          <a:bodyPr>
            <a:noAutofit/>
          </a:bodyPr>
          <a:lstStyle/>
          <a:p>
            <a:pPr algn="l"/>
            <a:r>
              <a:rPr lang="en-US" sz="3600" dirty="0" smtClean="0">
                <a:solidFill>
                  <a:schemeClr val="accent1">
                    <a:lumMod val="50000"/>
                  </a:schemeClr>
                </a:solidFill>
              </a:rPr>
              <a:t>Summit 2015 - Overview</a:t>
            </a:r>
            <a:endParaRPr lang="en-GB" sz="36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BC6011-CA39-4748-A1DF-F579BBC3212A}" type="slidenum">
              <a:rPr lang="en-US" smtClean="0"/>
              <a:t>7</a:t>
            </a:fld>
            <a:endParaRPr lang="en-US" dirty="0"/>
          </a:p>
        </p:txBody>
      </p:sp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381000" y="1219200"/>
            <a:ext cx="8229600" cy="4800600"/>
          </a:xfrm>
        </p:spPr>
        <p:txBody>
          <a:bodyPr>
            <a:noAutofit/>
          </a:bodyPr>
          <a:lstStyle/>
          <a:p>
            <a:r>
              <a:rPr lang="en-US" sz="2000" b="1" dirty="0" smtClean="0">
                <a:solidFill>
                  <a:schemeClr val="accent1">
                    <a:lumMod val="75000"/>
                  </a:schemeClr>
                </a:solidFill>
              </a:rPr>
              <a:t>Date:</a:t>
            </a:r>
          </a:p>
          <a:p>
            <a:pPr marL="0" indent="0">
              <a:buNone/>
            </a:pPr>
            <a:r>
              <a:rPr lang="en-US" sz="2000" dirty="0" smtClean="0">
                <a:solidFill>
                  <a:schemeClr val="accent1">
                    <a:lumMod val="75000"/>
                  </a:schemeClr>
                </a:solidFill>
              </a:rPr>
              <a:t>	6-8 October, 2015</a:t>
            </a:r>
          </a:p>
          <a:p>
            <a:pPr marL="0" indent="0">
              <a:buNone/>
            </a:pPr>
            <a:endParaRPr lang="en-US" sz="2000" dirty="0" smtClean="0">
              <a:solidFill>
                <a:schemeClr val="accent1">
                  <a:lumMod val="75000"/>
                </a:schemeClr>
              </a:solidFill>
            </a:endParaRPr>
          </a:p>
          <a:p>
            <a:r>
              <a:rPr lang="en-US" sz="2000" b="1" dirty="0">
                <a:solidFill>
                  <a:schemeClr val="accent1">
                    <a:lumMod val="75000"/>
                  </a:schemeClr>
                </a:solidFill>
              </a:rPr>
              <a:t>Attendee</a:t>
            </a:r>
            <a:r>
              <a:rPr lang="en-US" sz="2000" b="1" dirty="0" smtClean="0">
                <a:solidFill>
                  <a:schemeClr val="accent1">
                    <a:lumMod val="75000"/>
                  </a:schemeClr>
                </a:solidFill>
              </a:rPr>
              <a:t>s:</a:t>
            </a:r>
          </a:p>
          <a:p>
            <a:pPr lvl="1"/>
            <a:r>
              <a:rPr lang="en-US" sz="2000" b="1" dirty="0" smtClean="0">
                <a:solidFill>
                  <a:schemeClr val="accent1">
                    <a:lumMod val="75000"/>
                  </a:schemeClr>
                </a:solidFill>
              </a:rPr>
              <a:t>650 </a:t>
            </a:r>
            <a:r>
              <a:rPr lang="en-US" sz="2000" dirty="0" smtClean="0">
                <a:solidFill>
                  <a:schemeClr val="accent1">
                    <a:lumMod val="75000"/>
                  </a:schemeClr>
                </a:solidFill>
              </a:rPr>
              <a:t>attendees</a:t>
            </a:r>
          </a:p>
          <a:p>
            <a:pPr lvl="1"/>
            <a:r>
              <a:rPr lang="en-US" sz="2000" dirty="0" smtClean="0">
                <a:solidFill>
                  <a:schemeClr val="accent1">
                    <a:lumMod val="75000"/>
                  </a:schemeClr>
                </a:solidFill>
              </a:rPr>
              <a:t>Diverse audience of thought leaders</a:t>
            </a:r>
          </a:p>
          <a:p>
            <a:pPr lvl="1"/>
            <a:r>
              <a:rPr lang="en-US" sz="2000" dirty="0" smtClean="0">
                <a:solidFill>
                  <a:schemeClr val="accent1">
                    <a:lumMod val="75000"/>
                  </a:schemeClr>
                </a:solidFill>
              </a:rPr>
              <a:t>Attend in personal capacity </a:t>
            </a:r>
          </a:p>
          <a:p>
            <a:pPr marL="457200" lvl="1" indent="0">
              <a:buNone/>
            </a:pPr>
            <a:endParaRPr lang="en-US" sz="2000" dirty="0">
              <a:solidFill>
                <a:schemeClr val="accent1">
                  <a:lumMod val="75000"/>
                </a:schemeClr>
              </a:solidFill>
            </a:endParaRPr>
          </a:p>
          <a:p>
            <a:r>
              <a:rPr lang="en-US" sz="2000" b="1" dirty="0">
                <a:solidFill>
                  <a:schemeClr val="accent1">
                    <a:lumMod val="75000"/>
                  </a:schemeClr>
                </a:solidFill>
              </a:rPr>
              <a:t>Tagline: </a:t>
            </a:r>
          </a:p>
          <a:p>
            <a:pPr marL="0" indent="0">
              <a:buNone/>
            </a:pPr>
            <a:r>
              <a:rPr lang="en-US" sz="1800" dirty="0" smtClean="0">
                <a:solidFill>
                  <a:schemeClr val="accent1">
                    <a:lumMod val="75000"/>
                  </a:schemeClr>
                </a:solidFill>
              </a:rPr>
              <a:t>	Informed decision-making for sustainable development</a:t>
            </a:r>
            <a:endParaRPr lang="en-US" sz="1800" dirty="0">
              <a:solidFill>
                <a:schemeClr val="accent1">
                  <a:lumMod val="75000"/>
                </a:schemeClr>
              </a:solidFill>
            </a:endParaRPr>
          </a:p>
          <a:p>
            <a:pPr marL="457200" lvl="1" indent="0">
              <a:buNone/>
            </a:pPr>
            <a:endParaRPr lang="en-US" sz="2000" dirty="0">
              <a:solidFill>
                <a:schemeClr val="accent1">
                  <a:lumMod val="75000"/>
                </a:schemeClr>
              </a:solidFill>
            </a:endParaRPr>
          </a:p>
          <a:p>
            <a:r>
              <a:rPr lang="en-US" sz="2000" b="1" dirty="0" smtClean="0">
                <a:solidFill>
                  <a:schemeClr val="accent1">
                    <a:lumMod val="75000"/>
                  </a:schemeClr>
                </a:solidFill>
              </a:rPr>
              <a:t>Website: </a:t>
            </a:r>
            <a:endParaRPr lang="en-US" sz="2000" b="1" dirty="0">
              <a:solidFill>
                <a:schemeClr val="accent1">
                  <a:lumMod val="75000"/>
                </a:schemeClr>
              </a:solidFill>
            </a:endParaRPr>
          </a:p>
          <a:p>
            <a:pPr marL="0" indent="0">
              <a:buNone/>
            </a:pPr>
            <a:r>
              <a:rPr lang="en-US" sz="1800" dirty="0">
                <a:solidFill>
                  <a:schemeClr val="accent1">
                    <a:lumMod val="75000"/>
                  </a:schemeClr>
                </a:solidFill>
              </a:rPr>
              <a:t>	</a:t>
            </a:r>
            <a:r>
              <a:rPr lang="en-US" sz="1800" dirty="0" smtClean="0">
                <a:solidFill>
                  <a:schemeClr val="accent1">
                    <a:lumMod val="75000"/>
                  </a:schemeClr>
                </a:solidFill>
                <a:hlinkClick r:id="rId3"/>
              </a:rPr>
              <a:t>www.eoesummit.org</a:t>
            </a:r>
            <a:endParaRPr lang="en-US" sz="1800" dirty="0" smtClean="0">
              <a:solidFill>
                <a:schemeClr val="accent1">
                  <a:lumMod val="75000"/>
                </a:schemeClr>
              </a:solidFill>
            </a:endParaRPr>
          </a:p>
          <a:p>
            <a:pPr marL="0" indent="0">
              <a:buNone/>
            </a:pPr>
            <a:endParaRPr lang="en-US" sz="1800" dirty="0">
              <a:solidFill>
                <a:schemeClr val="accent1">
                  <a:lumMod val="75000"/>
                </a:schemeClr>
              </a:solidFill>
            </a:endParaRPr>
          </a:p>
          <a:p>
            <a:pPr marL="0" lvl="0" indent="0">
              <a:buNone/>
            </a:pPr>
            <a:endParaRPr lang="en-US" sz="1800" dirty="0">
              <a:solidFill>
                <a:schemeClr val="accent1">
                  <a:lumMod val="75000"/>
                </a:schemeClr>
              </a:solidFill>
            </a:endParaRPr>
          </a:p>
          <a:p>
            <a:pPr marL="0" lvl="0" indent="0">
              <a:buNone/>
            </a:pPr>
            <a:endParaRPr lang="en-US" sz="1800" dirty="0" smtClean="0">
              <a:solidFill>
                <a:schemeClr val="accent1">
                  <a:lumMod val="75000"/>
                </a:schemeClr>
              </a:solidFill>
            </a:endParaRPr>
          </a:p>
          <a:p>
            <a:pPr lvl="0"/>
            <a:endParaRPr lang="en-US" sz="1800" dirty="0">
              <a:solidFill>
                <a:schemeClr val="accent1">
                  <a:lumMod val="75000"/>
                </a:schemeClr>
              </a:solidFill>
            </a:endParaRPr>
          </a:p>
          <a:p>
            <a:pPr lvl="0"/>
            <a:endParaRPr lang="en-US" sz="1800" dirty="0">
              <a:solidFill>
                <a:schemeClr val="accent1">
                  <a:lumMod val="75000"/>
                </a:schemeClr>
              </a:solidFill>
            </a:endParaRPr>
          </a:p>
          <a:p>
            <a:pPr marL="457200" indent="-457200">
              <a:spcBef>
                <a:spcPts val="0"/>
              </a:spcBef>
              <a:defRPr/>
            </a:pPr>
            <a:endParaRPr lang="en-US" sz="1800" dirty="0" smtClean="0">
              <a:solidFill>
                <a:schemeClr val="accent1">
                  <a:lumMod val="75000"/>
                </a:schemeClr>
              </a:solidFill>
              <a:latin typeface="Gotham HTF Book" pitchFamily="50" charset="0"/>
            </a:endParaRPr>
          </a:p>
          <a:p>
            <a:pPr marL="0" indent="0">
              <a:spcBef>
                <a:spcPts val="0"/>
              </a:spcBef>
              <a:buNone/>
              <a:defRPr/>
            </a:pPr>
            <a:endParaRPr lang="en-US" sz="1800" dirty="0">
              <a:solidFill>
                <a:srgbClr val="595857"/>
              </a:solidFill>
              <a:latin typeface="Gotham HTF Book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710453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1143000"/>
          </a:xfrm>
        </p:spPr>
        <p:txBody>
          <a:bodyPr>
            <a:noAutofit/>
          </a:bodyPr>
          <a:lstStyle/>
          <a:p>
            <a:pPr marL="0" indent="0" algn="l">
              <a:spcBef>
                <a:spcPts val="0"/>
              </a:spcBef>
              <a:defRPr/>
            </a:pPr>
            <a:r>
              <a:rPr lang="en-US" sz="4000" dirty="0">
                <a:solidFill>
                  <a:schemeClr val="accent1">
                    <a:lumMod val="50000"/>
                  </a:schemeClr>
                </a:solidFill>
              </a:rPr>
              <a:t>Summit 2015 </a:t>
            </a:r>
            <a:r>
              <a:rPr lang="en-US" sz="4000" dirty="0" smtClean="0">
                <a:solidFill>
                  <a:schemeClr val="accent1">
                    <a:lumMod val="50000"/>
                  </a:schemeClr>
                </a:solidFill>
              </a:rPr>
              <a:t>– Overview (</a:t>
            </a:r>
            <a:r>
              <a:rPr lang="en-US" sz="4000" dirty="0" err="1" smtClean="0">
                <a:solidFill>
                  <a:schemeClr val="accent1">
                    <a:lumMod val="50000"/>
                  </a:schemeClr>
                </a:solidFill>
              </a:rPr>
              <a:t>contd</a:t>
            </a:r>
            <a:r>
              <a:rPr lang="en-US" sz="4000" dirty="0" smtClean="0">
                <a:solidFill>
                  <a:schemeClr val="accent1">
                    <a:lumMod val="50000"/>
                  </a:schemeClr>
                </a:solidFill>
              </a:rPr>
              <a:t>)</a:t>
            </a:r>
            <a:endParaRPr lang="en-US" sz="40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47800"/>
            <a:ext cx="7772400" cy="4191000"/>
          </a:xfrm>
        </p:spPr>
        <p:txBody>
          <a:bodyPr>
            <a:noAutofit/>
          </a:bodyPr>
          <a:lstStyle/>
          <a:p>
            <a:pPr algn="just">
              <a:lnSpc>
                <a:spcPct val="120000"/>
              </a:lnSpc>
              <a:spcAft>
                <a:spcPts val="1200"/>
              </a:spcAft>
              <a:buClr>
                <a:srgbClr val="595857"/>
              </a:buClr>
              <a:buSzPct val="100000"/>
              <a:defRPr/>
            </a:pPr>
            <a:r>
              <a:rPr lang="en-GB" sz="2000" dirty="0">
                <a:solidFill>
                  <a:schemeClr val="accent1">
                    <a:lumMod val="75000"/>
                  </a:schemeClr>
                </a:solidFill>
              </a:rPr>
              <a:t>Speakers and delegates from public sector, private sector and civil </a:t>
            </a:r>
            <a:r>
              <a:rPr lang="en-GB" sz="2000" dirty="0" smtClean="0">
                <a:solidFill>
                  <a:schemeClr val="accent1">
                    <a:lumMod val="75000"/>
                  </a:schemeClr>
                </a:solidFill>
              </a:rPr>
              <a:t>society</a:t>
            </a:r>
          </a:p>
          <a:p>
            <a:pPr algn="just">
              <a:lnSpc>
                <a:spcPct val="120000"/>
              </a:lnSpc>
              <a:spcAft>
                <a:spcPts val="1200"/>
              </a:spcAft>
              <a:buClr>
                <a:srgbClr val="595857"/>
              </a:buClr>
              <a:buSzPct val="100000"/>
              <a:defRPr/>
            </a:pPr>
            <a:r>
              <a:rPr lang="en-GB" sz="2000" dirty="0">
                <a:solidFill>
                  <a:schemeClr val="accent1">
                    <a:lumMod val="75000"/>
                  </a:schemeClr>
                </a:solidFill>
              </a:rPr>
              <a:t>5 plenary sessions (including </a:t>
            </a:r>
            <a:r>
              <a:rPr lang="en-GB" sz="2000" dirty="0" smtClean="0">
                <a:solidFill>
                  <a:schemeClr val="accent1">
                    <a:lumMod val="75000"/>
                  </a:schemeClr>
                </a:solidFill>
              </a:rPr>
              <a:t>Special Initiatives </a:t>
            </a:r>
            <a:r>
              <a:rPr lang="en-GB" sz="2000" dirty="0">
                <a:solidFill>
                  <a:schemeClr val="accent1">
                    <a:lumMod val="75000"/>
                  </a:schemeClr>
                </a:solidFill>
              </a:rPr>
              <a:t>and regional stream)</a:t>
            </a:r>
          </a:p>
          <a:p>
            <a:pPr algn="just">
              <a:lnSpc>
                <a:spcPct val="120000"/>
              </a:lnSpc>
              <a:spcAft>
                <a:spcPts val="1200"/>
              </a:spcAft>
              <a:buClr>
                <a:srgbClr val="595857"/>
              </a:buClr>
              <a:buSzPct val="100000"/>
              <a:defRPr/>
            </a:pPr>
            <a:r>
              <a:rPr lang="en-GB" sz="2000" dirty="0">
                <a:solidFill>
                  <a:schemeClr val="accent1">
                    <a:lumMod val="75000"/>
                  </a:schemeClr>
                </a:solidFill>
              </a:rPr>
              <a:t>25 breakout sessions (average of 4-5 for each parallel sessions). Each breakouts has its own raison d’ </a:t>
            </a:r>
            <a:r>
              <a:rPr lang="en-GB" sz="2000" dirty="0" err="1">
                <a:solidFill>
                  <a:schemeClr val="accent1">
                    <a:lumMod val="75000"/>
                  </a:schemeClr>
                </a:solidFill>
              </a:rPr>
              <a:t>etre</a:t>
            </a:r>
            <a:r>
              <a:rPr lang="en-GB" sz="2000" dirty="0">
                <a:solidFill>
                  <a:schemeClr val="accent1">
                    <a:lumMod val="75000"/>
                  </a:schemeClr>
                </a:solidFill>
              </a:rPr>
              <a:t>, its own key questions and expected outcomes</a:t>
            </a:r>
          </a:p>
          <a:p>
            <a:pPr algn="just">
              <a:lnSpc>
                <a:spcPct val="120000"/>
              </a:lnSpc>
              <a:spcAft>
                <a:spcPts val="1200"/>
              </a:spcAft>
              <a:buClr>
                <a:srgbClr val="595857"/>
              </a:buClr>
              <a:buSzPct val="100000"/>
              <a:defRPr/>
            </a:pPr>
            <a:r>
              <a:rPr lang="en-GB" sz="2000" dirty="0" smtClean="0">
                <a:solidFill>
                  <a:schemeClr val="accent1">
                    <a:lumMod val="75000"/>
                  </a:schemeClr>
                </a:solidFill>
              </a:rPr>
              <a:t>29 </a:t>
            </a:r>
            <a:r>
              <a:rPr lang="en-GB" sz="2000" dirty="0">
                <a:solidFill>
                  <a:schemeClr val="accent1">
                    <a:lumMod val="75000"/>
                  </a:schemeClr>
                </a:solidFill>
              </a:rPr>
              <a:t>side events</a:t>
            </a:r>
          </a:p>
          <a:p>
            <a:pPr algn="just">
              <a:lnSpc>
                <a:spcPct val="120000"/>
              </a:lnSpc>
              <a:spcAft>
                <a:spcPts val="1200"/>
              </a:spcAft>
              <a:buClr>
                <a:srgbClr val="595857"/>
              </a:buClr>
              <a:buSzPct val="100000"/>
              <a:defRPr/>
            </a:pPr>
            <a:r>
              <a:rPr lang="en-GB" sz="2000" dirty="0" err="1">
                <a:solidFill>
                  <a:schemeClr val="accent1">
                    <a:lumMod val="75000"/>
                  </a:schemeClr>
                </a:solidFill>
              </a:rPr>
              <a:t>Souq</a:t>
            </a:r>
            <a:r>
              <a:rPr lang="en-GB" sz="2000" dirty="0">
                <a:solidFill>
                  <a:schemeClr val="accent1">
                    <a:lumMod val="75000"/>
                  </a:schemeClr>
                </a:solidFill>
              </a:rPr>
              <a:t> zone for showcasing, debating and networking </a:t>
            </a:r>
          </a:p>
          <a:p>
            <a:pPr algn="just">
              <a:lnSpc>
                <a:spcPct val="120000"/>
              </a:lnSpc>
              <a:spcAft>
                <a:spcPts val="1200"/>
              </a:spcAft>
              <a:buClr>
                <a:srgbClr val="595857"/>
              </a:buClr>
              <a:buSzPct val="100000"/>
              <a:defRPr/>
            </a:pPr>
            <a:endParaRPr lang="en-GB" sz="20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BC6011-CA39-4748-A1DF-F579BBC3212A}" type="slidenum">
              <a:rPr lang="en-US" smtClean="0"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658294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228600"/>
            <a:ext cx="8229600" cy="990600"/>
          </a:xfrm>
        </p:spPr>
        <p:txBody>
          <a:bodyPr/>
          <a:lstStyle/>
          <a:p>
            <a:pPr algn="l"/>
            <a:r>
              <a:rPr lang="en-US" dirty="0" smtClean="0"/>
              <a:t>The Venue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08956" y="1219200"/>
            <a:ext cx="8229600" cy="4038600"/>
          </a:xfrm>
        </p:spPr>
        <p:txBody>
          <a:bodyPr>
            <a:noAutofit/>
          </a:bodyPr>
          <a:lstStyle/>
          <a:p>
            <a:pPr marL="457200" indent="-457200">
              <a:spcBef>
                <a:spcPts val="0"/>
              </a:spcBef>
              <a:defRPr/>
            </a:pPr>
            <a:r>
              <a:rPr lang="en-US" sz="1800" b="1" dirty="0" smtClean="0">
                <a:solidFill>
                  <a:schemeClr val="accent1">
                    <a:lumMod val="75000"/>
                  </a:schemeClr>
                </a:solidFill>
              </a:rPr>
              <a:t>St. Regis Hotel, </a:t>
            </a:r>
            <a:r>
              <a:rPr lang="en-US" sz="1800" b="1" dirty="0" err="1" smtClean="0">
                <a:solidFill>
                  <a:schemeClr val="accent1">
                    <a:lumMod val="75000"/>
                  </a:schemeClr>
                </a:solidFill>
              </a:rPr>
              <a:t>Saadiyat</a:t>
            </a:r>
            <a:r>
              <a:rPr lang="en-US" sz="1800" b="1" dirty="0" smtClean="0">
                <a:solidFill>
                  <a:schemeClr val="accent1">
                    <a:lumMod val="75000"/>
                  </a:schemeClr>
                </a:solidFill>
              </a:rPr>
              <a:t> Island, Abu Dhabi</a:t>
            </a:r>
            <a:endParaRPr lang="en-US" sz="18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BC6011-CA39-4748-A1DF-F579BBC3212A}" type="slidenum">
              <a:rPr lang="en-US" smtClean="0"/>
              <a:t>9</a:t>
            </a:fld>
            <a:endParaRPr lang="en-US" dirty="0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72200" y="2057401"/>
            <a:ext cx="2412640" cy="29709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83612" y="2057401"/>
            <a:ext cx="2457052" cy="29709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8731" y="2057401"/>
            <a:ext cx="2409823" cy="29670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581960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11015</TotalTime>
  <Words>965</Words>
  <Application>Microsoft Office PowerPoint</Application>
  <PresentationFormat>On-screen Show (4:3)</PresentationFormat>
  <Paragraphs>160</Paragraphs>
  <Slides>16</Slides>
  <Notes>14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1" baseType="lpstr">
      <vt:lpstr>Arial</vt:lpstr>
      <vt:lpstr>Calibri</vt:lpstr>
      <vt:lpstr>Gotham HTF Book</vt:lpstr>
      <vt:lpstr>Old English Text MT</vt:lpstr>
      <vt:lpstr>Office Theme</vt:lpstr>
      <vt:lpstr>Eye on Earth 2015 Summit  </vt:lpstr>
      <vt:lpstr>PowerPoint Presentation</vt:lpstr>
      <vt:lpstr>Eye on Earth: Vision &amp; Mission</vt:lpstr>
      <vt:lpstr>  </vt:lpstr>
      <vt:lpstr>Eye on Earth Alliance</vt:lpstr>
      <vt:lpstr>Summit Themes</vt:lpstr>
      <vt:lpstr>Summit 2015 - Overview</vt:lpstr>
      <vt:lpstr>Summit 2015 – Overview (contd)</vt:lpstr>
      <vt:lpstr>The Venue</vt:lpstr>
      <vt:lpstr>Activities</vt:lpstr>
      <vt:lpstr>Expected Outcomes of Summit</vt:lpstr>
      <vt:lpstr>   Role of citizen science</vt:lpstr>
      <vt:lpstr>Role of crowdsourcing – Nepal Earthquake: Distribution of fatalities </vt:lpstr>
      <vt:lpstr>Role of crowdsourcing – Nepal Earthquake  Impacted areas (categories clustered)</vt:lpstr>
      <vt:lpstr>Role of crowdsourcing – Nepal Earthquake:  Distribution of damaged buildings</vt:lpstr>
      <vt:lpstr>   </vt:lpstr>
    </vt:vector>
  </TitlesOfParts>
  <Company>Grizli777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Larissa Owen</dc:creator>
  <cp:lastModifiedBy>Alexa Froger</cp:lastModifiedBy>
  <cp:revision>469</cp:revision>
  <cp:lastPrinted>2014-09-29T07:42:47Z</cp:lastPrinted>
  <dcterms:created xsi:type="dcterms:W3CDTF">2012-02-08T15:12:11Z</dcterms:created>
  <dcterms:modified xsi:type="dcterms:W3CDTF">2015-07-08T15:31:37Z</dcterms:modified>
</cp:coreProperties>
</file>