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499" r:id="rId2"/>
    <p:sldId id="491" r:id="rId3"/>
    <p:sldId id="469" r:id="rId4"/>
    <p:sldId id="471" r:id="rId5"/>
    <p:sldId id="490" r:id="rId6"/>
    <p:sldId id="494" r:id="rId7"/>
    <p:sldId id="472" r:id="rId8"/>
    <p:sldId id="492" r:id="rId9"/>
    <p:sldId id="495" r:id="rId10"/>
    <p:sldId id="401" r:id="rId11"/>
    <p:sldId id="473" r:id="rId12"/>
    <p:sldId id="474" r:id="rId13"/>
    <p:sldId id="475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83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CC0000"/>
    <a:srgbClr val="FF9900"/>
    <a:srgbClr val="339966"/>
    <a:srgbClr val="FFFF00"/>
    <a:srgbClr val="0033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5038893-2A22-4E47-949F-24AFD1FBB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579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anose="02010600030101010101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anose="02010600030101010101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anose="02010600030101010101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anose="02010600030101010101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anose="02010600030101010101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07695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76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7695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90DA48A-4D5A-4519-A9E9-7C4121E2AC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189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2850C-7A31-4B91-99D0-92631B8DBF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117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1DC5A-478E-4410-BB92-3E7131B73F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67F0B-FA70-4CE2-833E-8486E9D09F7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33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B9349-714F-406A-9D07-1F82BCF4C35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04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4D420-7F55-4594-9405-314F2980CD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838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39495-0EC4-4968-8AA1-9CA4448E12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672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0ABA7-416F-4725-9005-906FBD06C53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72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C24C3-1E22-4200-809C-CBB624CA506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055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464F5-BE83-42D0-81E4-6498D314B6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181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07A65-0A04-4963-9DD4-C2781D986C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38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858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981200"/>
            <a:ext cx="8540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2ED5FC-CA0C-47E3-9F61-68ADA8F6C1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panose="02010600030101010101" pitchFamily="2" charset="-122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anose="02010600030101010101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anose="02010600030101010101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anose="02010600030101010101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anose="02010600030101010101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25538"/>
            <a:ext cx="8568951" cy="1981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Discussion </a:t>
            </a:r>
            <a:r>
              <a:rPr lang="en-US" sz="6000" dirty="0"/>
              <a:t>II:</a:t>
            </a:r>
            <a:br>
              <a:rPr lang="en-US" sz="6000" dirty="0"/>
            </a:br>
            <a:r>
              <a:rPr lang="en-US" sz="6000" dirty="0" smtClean="0"/>
              <a:t>Session 5.4. </a:t>
            </a:r>
            <a:br>
              <a:rPr lang="en-US" sz="6000" dirty="0" smtClean="0"/>
            </a:br>
            <a:r>
              <a:rPr lang="en-US" sz="6000" dirty="0" smtClean="0"/>
              <a:t>Natural </a:t>
            </a:r>
            <a:r>
              <a:rPr lang="en-US" sz="6000" dirty="0"/>
              <a:t>Resources/</a:t>
            </a:r>
            <a:br>
              <a:rPr lang="en-US" sz="6000" dirty="0"/>
            </a:br>
            <a:r>
              <a:rPr lang="en-US" sz="6000" dirty="0"/>
              <a:t>Choice and Recognition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692275" y="836613"/>
            <a:ext cx="6153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600"/>
              <a:t>This Black Slide is for Talking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-306388"/>
            <a:ext cx="8540750" cy="1143001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Forms of Resistance</a:t>
            </a:r>
            <a:endParaRPr lang="en-GB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r>
              <a:rPr lang="en-GB" altLang="en-US" sz="2800" smtClean="0"/>
              <a:t>Choosing non-democratic local </a:t>
            </a:r>
            <a:r>
              <a:rPr lang="en-GB" altLang="en-US" sz="2800" b="1" u="sng" smtClean="0"/>
              <a:t>Actors (authorities)</a:t>
            </a:r>
            <a:endParaRPr lang="en-GB" altLang="en-US" sz="2800" smtClean="0"/>
          </a:p>
          <a:p>
            <a:pPr lvl="1"/>
            <a:r>
              <a:rPr lang="en-GB" altLang="en-US" sz="2400" smtClean="0"/>
              <a:t>Actors/parallel institutions</a:t>
            </a:r>
          </a:p>
          <a:p>
            <a:pPr lvl="1"/>
            <a:r>
              <a:rPr lang="en-GB" altLang="en-US" sz="2400" smtClean="0"/>
              <a:t>‘Participation’ processes</a:t>
            </a:r>
          </a:p>
          <a:p>
            <a:r>
              <a:rPr lang="en-GB" altLang="en-US" sz="2800" smtClean="0"/>
              <a:t>Retention of discretionary </a:t>
            </a:r>
            <a:r>
              <a:rPr lang="en-GB" altLang="en-US" sz="2800" b="1" u="sng" smtClean="0"/>
              <a:t>Powers</a:t>
            </a:r>
            <a:endParaRPr lang="en-GB" altLang="en-US" sz="2800" smtClean="0"/>
          </a:p>
          <a:p>
            <a:pPr lvl="1"/>
            <a:r>
              <a:rPr lang="en-GB" altLang="en-US" sz="2400" smtClean="0"/>
              <a:t>Non-discretionary– without autonomy </a:t>
            </a:r>
          </a:p>
          <a:p>
            <a:pPr lvl="1"/>
            <a:r>
              <a:rPr lang="en-GB" altLang="en-US" sz="2400" smtClean="0"/>
              <a:t>Non significant – without value </a:t>
            </a:r>
          </a:p>
          <a:p>
            <a:pPr lvl="1"/>
            <a:r>
              <a:rPr lang="en-GB" altLang="en-US" sz="2400" smtClean="0"/>
              <a:t>Insufficient – based on the ‘</a:t>
            </a:r>
            <a:r>
              <a:rPr lang="en-GB" altLang="ja-JP" sz="2400" u="sng" smtClean="0"/>
              <a:t>capacity</a:t>
            </a:r>
            <a:r>
              <a:rPr lang="en-GB" altLang="en-US" sz="2400" smtClean="0"/>
              <a:t>’</a:t>
            </a:r>
            <a:r>
              <a:rPr lang="en-GB" altLang="ja-JP" sz="2400" smtClean="0"/>
              <a:t> argument</a:t>
            </a:r>
          </a:p>
          <a:p>
            <a:r>
              <a:rPr lang="en-GB" altLang="en-US" sz="2800" smtClean="0"/>
              <a:t>Manipulation of </a:t>
            </a:r>
            <a:r>
              <a:rPr lang="en-GB" altLang="en-US" sz="2800" b="1" u="sng" smtClean="0"/>
              <a:t>Accountability Relations</a:t>
            </a:r>
          </a:p>
          <a:p>
            <a:pPr lvl="1"/>
            <a:r>
              <a:rPr lang="en-GB" altLang="en-US" sz="2400" smtClean="0"/>
              <a:t>Upward accountability only </a:t>
            </a:r>
          </a:p>
          <a:p>
            <a:pPr lvl="1"/>
            <a:r>
              <a:rPr lang="en-GB" altLang="en-US" sz="2400" smtClean="0"/>
              <a:t>Unaccountability</a:t>
            </a:r>
          </a:p>
          <a:p>
            <a:pPr lvl="1"/>
            <a:r>
              <a:rPr lang="en-GB" altLang="en-US" sz="2400" smtClean="0"/>
              <a:t>Poorly structured elections without other accountability mechanisms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-26988"/>
            <a:ext cx="8540750" cy="1143001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Some Principles</a:t>
            </a:r>
            <a:endParaRPr lang="en-GB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7950" y="1052513"/>
            <a:ext cx="9432925" cy="5805487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GB" dirty="0" smtClean="0">
                <a:ea typeface="+mn-ea"/>
              </a:rPr>
              <a:t>Capacity follows power</a:t>
            </a:r>
          </a:p>
          <a:p>
            <a:pPr>
              <a:buFont typeface="Wingdings" charset="0"/>
              <a:buChar char="v"/>
              <a:defRPr/>
            </a:pPr>
            <a:r>
              <a:rPr lang="en-GB" dirty="0" smtClean="0">
                <a:ea typeface="+mn-ea"/>
              </a:rPr>
              <a:t>Legitimacy follows power</a:t>
            </a:r>
          </a:p>
          <a:p>
            <a:pPr>
              <a:buFont typeface="Wingdings" charset="0"/>
              <a:buChar char="v"/>
              <a:defRPr/>
            </a:pPr>
            <a:r>
              <a:rPr lang="en-GB" dirty="0" smtClean="0">
                <a:ea typeface="+mn-ea"/>
              </a:rPr>
              <a:t>Discretionary power enables democratic responsiveness </a:t>
            </a:r>
          </a:p>
          <a:p>
            <a:pPr>
              <a:buFont typeface="Wingdings" charset="0"/>
              <a:buChar char="v"/>
              <a:defRPr/>
            </a:pPr>
            <a:r>
              <a:rPr lang="en-GB" dirty="0" smtClean="0">
                <a:ea typeface="+mn-ea"/>
              </a:rPr>
              <a:t>Responsiveness makes leaders legitimate</a:t>
            </a:r>
          </a:p>
          <a:p>
            <a:pPr>
              <a:buFont typeface="Wingdings" charset="0"/>
              <a:buChar char="v"/>
              <a:defRPr/>
            </a:pPr>
            <a:r>
              <a:rPr lang="en-GB" dirty="0" smtClean="0">
                <a:ea typeface="+mn-ea"/>
              </a:rPr>
              <a:t>Means of holding authorities accountable are the basis of citizenship</a:t>
            </a:r>
          </a:p>
          <a:p>
            <a:pPr>
              <a:buFont typeface="Wingdings" charset="0"/>
              <a:buChar char="v"/>
              <a:defRPr/>
            </a:pPr>
            <a:r>
              <a:rPr lang="en-GB" dirty="0" smtClean="0">
                <a:ea typeface="+mn-ea"/>
              </a:rPr>
              <a:t>Citizenship is also based on the liberty and capabilities founded on surplus (a la Sen) </a:t>
            </a:r>
          </a:p>
          <a:p>
            <a:pPr>
              <a:buFont typeface="Wingdings" charset="0"/>
              <a:buChar char="v"/>
              <a:defRPr/>
            </a:pPr>
            <a:r>
              <a:rPr lang="en-GB" dirty="0" smtClean="0">
                <a:ea typeface="+mn-ea"/>
              </a:rPr>
              <a:t>Emancipation requires all of these elements.</a:t>
            </a:r>
            <a:endParaRPr lang="en-GB" dirty="0"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ea typeface="+mj-ea"/>
              </a:rPr>
              <a:t>Additional Principles</a:t>
            </a:r>
            <a:endParaRPr lang="en-GB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760913"/>
          </a:xfrm>
        </p:spPr>
        <p:txBody>
          <a:bodyPr/>
          <a:lstStyle/>
          <a:p>
            <a:r>
              <a:rPr lang="en-GB" altLang="en-US" smtClean="0"/>
              <a:t>Sectoral transfers are more important than fiscal transfers – fiscal transfers are a distraction</a:t>
            </a:r>
          </a:p>
          <a:p>
            <a:endParaRPr lang="en-GB" altLang="en-US" smtClean="0"/>
          </a:p>
          <a:p>
            <a:r>
              <a:rPr lang="en-GB" altLang="en-US" smtClean="0"/>
              <a:t>Subsidiarity principles are important</a:t>
            </a:r>
          </a:p>
          <a:p>
            <a:pPr lvl="1"/>
            <a:r>
              <a:rPr lang="en-GB" altLang="en-US" smtClean="0"/>
              <a:t>Counter-experts are necessary to develop them</a:t>
            </a:r>
          </a:p>
          <a:p>
            <a:endParaRPr lang="en-GB" altLang="en-US" smtClean="0"/>
          </a:p>
          <a:p>
            <a:endParaRPr lang="en-GB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051050" y="908050"/>
            <a:ext cx="5491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/>
              <a:t>This Black Slide is for Talking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a typeface="+mj-ea"/>
              </a:rPr>
              <a:t>Designing Effective Decentralization Reforms</a:t>
            </a:r>
          </a:p>
        </p:txBody>
      </p:sp>
      <p:sp>
        <p:nvSpPr>
          <p:cNvPr id="179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420938"/>
            <a:ext cx="8540750" cy="38163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mtClean="0">
                <a:ea typeface="+mn-ea"/>
              </a:rPr>
              <a:t>1. Choose Downwardly Accountable Institutions</a:t>
            </a:r>
            <a:endParaRPr lang="en-US" smtClean="0">
              <a:solidFill>
                <a:srgbClr val="FF6600"/>
              </a:solidFill>
              <a:ea typeface="+mn-ea"/>
              <a:sym typeface="Wingdings" charset="0"/>
            </a:endParaRPr>
          </a:p>
          <a:p>
            <a:pPr lvl="1" eaLnBrk="1" hangingPunct="1">
              <a:buFont typeface="Wingdings" charset="0"/>
              <a:buChar char=""/>
              <a:defRPr/>
            </a:pPr>
            <a:r>
              <a:rPr lang="en-US" b="1" smtClean="0">
                <a:solidFill>
                  <a:srgbClr val="FF6600"/>
                </a:solidFill>
                <a:ea typeface="+mn-ea"/>
                <a:sym typeface="Wingdings" charset="0"/>
              </a:rPr>
              <a:t></a:t>
            </a:r>
            <a:r>
              <a:rPr lang="en-US" b="1" smtClean="0">
                <a:solidFill>
                  <a:srgbClr val="FF6600"/>
                </a:solidFill>
                <a:ea typeface="+mn-ea"/>
              </a:rPr>
              <a:t>Principles of Institutional Choice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mtClean="0">
              <a:solidFill>
                <a:srgbClr val="FF6600"/>
              </a:solidFill>
              <a:ea typeface="+mn-ea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mtClean="0">
                <a:ea typeface="+mn-ea"/>
              </a:rPr>
              <a:t>2. Transfer Positive Powers</a:t>
            </a:r>
            <a:endParaRPr lang="en-US" smtClean="0">
              <a:solidFill>
                <a:srgbClr val="FF6600"/>
              </a:solidFill>
              <a:ea typeface="+mn-ea"/>
              <a:sym typeface="Wingdings" charset="0"/>
            </a:endParaRPr>
          </a:p>
          <a:p>
            <a:pPr lvl="1" eaLnBrk="1" hangingPunct="1">
              <a:buFont typeface="Wingdings" charset="0"/>
              <a:buChar char=""/>
              <a:defRPr/>
            </a:pPr>
            <a:r>
              <a:rPr lang="en-US" b="1" smtClean="0">
                <a:solidFill>
                  <a:srgbClr val="FF6600"/>
                </a:solidFill>
                <a:ea typeface="+mn-ea"/>
                <a:sym typeface="Wingdings" charset="0"/>
              </a:rPr>
              <a:t>Subsidiarity Principles: </a:t>
            </a:r>
            <a:r>
              <a:rPr lang="en-US" b="1" smtClean="0">
                <a:solidFill>
                  <a:srgbClr val="FF6600"/>
                </a:solidFill>
                <a:ea typeface="+mn-ea"/>
              </a:rPr>
              <a:t>Guidelines for Power Transfer</a:t>
            </a:r>
            <a:endParaRPr lang="en-US" b="1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4075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a typeface="+mj-ea"/>
              </a:rPr>
              <a:t>Principles of Institutional Choice</a:t>
            </a:r>
          </a:p>
        </p:txBody>
      </p:sp>
      <p:sp>
        <p:nvSpPr>
          <p:cNvPr id="190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/>
              <a:t>Choose democratic local institutions</a:t>
            </a:r>
            <a:r>
              <a:rPr lang="en-US" altLang="en-US" sz="2400" smtClean="0"/>
              <a:t> where they exist; Call for them where they do not</a:t>
            </a:r>
            <a:r>
              <a:rPr lang="en-US" altLang="en-US" sz="2400" smtClean="0">
                <a:sym typeface="Wingdings" panose="05000000000000000000" pitchFamily="2" charset="2"/>
              </a:rPr>
              <a:t> Scrutinize and re-design local electoral processes to make elected bodies democratic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ym typeface="Wingdings" panose="05000000000000000000" pitchFamily="2" charset="2"/>
              </a:rPr>
              <a:t>Choose and focus on </a:t>
            </a:r>
            <a:r>
              <a:rPr lang="en-US" altLang="en-US" sz="2400" b="1" u="sng" smtClean="0">
                <a:sym typeface="Wingdings" panose="05000000000000000000" pitchFamily="2" charset="2"/>
              </a:rPr>
              <a:t>fewer institutions</a:t>
            </a:r>
            <a:r>
              <a:rPr lang="en-US" altLang="en-US" sz="2400" smtClean="0"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>
                <a:sym typeface="Wingdings" panose="05000000000000000000" pitchFamily="2" charset="2"/>
              </a:rPr>
              <a:t>Do not transfer public powers to private institutions</a:t>
            </a:r>
            <a:r>
              <a:rPr lang="en-US" altLang="en-US" sz="2400" smtClean="0">
                <a:sym typeface="Wingdings" panose="05000000000000000000" pitchFamily="2" charset="2"/>
              </a:rPr>
              <a:t> [not even to PMU—which can bypass government]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>
                <a:sym typeface="Wingdings" panose="05000000000000000000" pitchFamily="2" charset="2"/>
              </a:rPr>
              <a:t>Use Participation as a tool</a:t>
            </a:r>
            <a:r>
              <a:rPr lang="en-US" altLang="en-US" sz="2400" smtClean="0">
                <a:sym typeface="Wingdings" panose="05000000000000000000" pitchFamily="2" charset="2"/>
              </a:rPr>
              <a:t> not a substitute for local democracy Inclusion of marginal groups….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>
                <a:sym typeface="Wingdings" panose="05000000000000000000" pitchFamily="2" charset="2"/>
              </a:rPr>
              <a:t>Use committees as tools</a:t>
            </a:r>
            <a:r>
              <a:rPr lang="en-US" altLang="en-US" sz="2400" smtClean="0">
                <a:sym typeface="Wingdings" panose="05000000000000000000" pitchFamily="2" charset="2"/>
              </a:rPr>
              <a:t> within democratic structures not in place of them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>
                <a:sym typeface="Wingdings" panose="05000000000000000000" pitchFamily="2" charset="2"/>
              </a:rPr>
              <a:t>Nest institutions</a:t>
            </a:r>
            <a:r>
              <a:rPr lang="en-US" altLang="en-US" sz="2400" smtClean="0">
                <a:sym typeface="Wingdings" panose="05000000000000000000" pitchFamily="2" charset="2"/>
              </a:rPr>
              <a:t> so that any institution with powers over “public” or collective resources is subordinated to democratic authorities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ym typeface="Wingdings" panose="05000000000000000000" pitchFamily="2" charset="2"/>
              </a:rPr>
              <a:t>NGOs, Local administrative authorities, Local forest services, customary authorities should be accountable to local elected authorities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ym typeface="Wingdings" panose="05000000000000000000" pitchFamily="2" charset="2"/>
              </a:rPr>
              <a:t>Disciplining effect of just hierarchy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"/>
          <p:cNvGrpSpPr>
            <a:grpSpLocks/>
          </p:cNvGrpSpPr>
          <p:nvPr/>
        </p:nvGrpSpPr>
        <p:grpSpPr bwMode="auto">
          <a:xfrm>
            <a:off x="250825" y="188913"/>
            <a:ext cx="8353425" cy="6119812"/>
            <a:chOff x="158" y="119"/>
            <a:chExt cx="5262" cy="3855"/>
          </a:xfrm>
        </p:grpSpPr>
        <p:sp>
          <p:nvSpPr>
            <p:cNvPr id="191491" name="Oval 3"/>
            <p:cNvSpPr>
              <a:spLocks noChangeArrowheads="1"/>
            </p:cNvSpPr>
            <p:nvPr/>
          </p:nvSpPr>
          <p:spPr bwMode="auto">
            <a:xfrm>
              <a:off x="2112" y="144"/>
              <a:ext cx="2220" cy="9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/>
                <a:t>Central Government</a:t>
              </a:r>
            </a:p>
            <a:p>
              <a:pPr algn="ctr" eaLnBrk="1" hangingPunct="1"/>
              <a:r>
                <a:rPr lang="en-US" altLang="zh-CN" sz="1400" b="1"/>
                <a:t>	Ministries:</a:t>
              </a:r>
            </a:p>
            <a:p>
              <a:pPr algn="ctr" eaLnBrk="1" hangingPunct="1"/>
              <a:r>
                <a:rPr lang="en-US" altLang="zh-CN" sz="1400" b="1"/>
                <a:t> 	 -Health</a:t>
              </a:r>
            </a:p>
            <a:p>
              <a:pPr algn="ctr" eaLnBrk="1" hangingPunct="1"/>
              <a:r>
                <a:rPr lang="en-US" altLang="zh-CN" sz="1400" b="1"/>
                <a:t> 	 -Environment</a:t>
              </a:r>
            </a:p>
            <a:p>
              <a:pPr algn="ctr" eaLnBrk="1" hangingPunct="1"/>
              <a:r>
                <a:rPr lang="en-US" altLang="zh-CN" sz="1400" b="1"/>
                <a:t>  	 -Education….</a:t>
              </a:r>
            </a:p>
          </p:txBody>
        </p:sp>
        <p:sp>
          <p:nvSpPr>
            <p:cNvPr id="191492" name="Oval 4"/>
            <p:cNvSpPr>
              <a:spLocks noChangeArrowheads="1"/>
            </p:cNvSpPr>
            <p:nvPr/>
          </p:nvSpPr>
          <p:spPr bwMode="auto">
            <a:xfrm>
              <a:off x="1519" y="1979"/>
              <a:ext cx="1008" cy="576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Democratic 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Local 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Government</a:t>
              </a:r>
            </a:p>
          </p:txBody>
        </p:sp>
        <p:sp>
          <p:nvSpPr>
            <p:cNvPr id="191493" name="Oval 5"/>
            <p:cNvSpPr>
              <a:spLocks noChangeArrowheads="1"/>
            </p:cNvSpPr>
            <p:nvPr/>
          </p:nvSpPr>
          <p:spPr bwMode="auto">
            <a:xfrm>
              <a:off x="3142" y="1992"/>
              <a:ext cx="1008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Administrative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Local Authority</a:t>
              </a:r>
            </a:p>
          </p:txBody>
        </p:sp>
        <p:sp>
          <p:nvSpPr>
            <p:cNvPr id="191494" name="Oval 6"/>
            <p:cNvSpPr>
              <a:spLocks noChangeArrowheads="1"/>
            </p:cNvSpPr>
            <p:nvPr/>
          </p:nvSpPr>
          <p:spPr bwMode="auto">
            <a:xfrm>
              <a:off x="612" y="2794"/>
              <a:ext cx="862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Customary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 Authority</a:t>
              </a:r>
            </a:p>
          </p:txBody>
        </p:sp>
        <p:sp>
          <p:nvSpPr>
            <p:cNvPr id="191495" name="Oval 7"/>
            <p:cNvSpPr>
              <a:spLocks noChangeArrowheads="1"/>
            </p:cNvSpPr>
            <p:nvPr/>
          </p:nvSpPr>
          <p:spPr bwMode="auto">
            <a:xfrm>
              <a:off x="1789" y="2795"/>
              <a:ext cx="86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NGO/ PVO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CBO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Committees</a:t>
              </a:r>
            </a:p>
          </p:txBody>
        </p:sp>
        <p:sp>
          <p:nvSpPr>
            <p:cNvPr id="191496" name="Line 8"/>
            <p:cNvSpPr>
              <a:spLocks noChangeShapeType="1"/>
            </p:cNvSpPr>
            <p:nvPr/>
          </p:nvSpPr>
          <p:spPr bwMode="auto">
            <a:xfrm flipH="1">
              <a:off x="2064" y="1117"/>
              <a:ext cx="816" cy="86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497" name="Line 9"/>
            <p:cNvSpPr>
              <a:spLocks noChangeShapeType="1"/>
            </p:cNvSpPr>
            <p:nvPr/>
          </p:nvSpPr>
          <p:spPr bwMode="auto">
            <a:xfrm>
              <a:off x="3424" y="1162"/>
              <a:ext cx="181" cy="8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498" name="Oval 10"/>
            <p:cNvSpPr>
              <a:spLocks noChangeArrowheads="1"/>
            </p:cNvSpPr>
            <p:nvPr/>
          </p:nvSpPr>
          <p:spPr bwMode="auto">
            <a:xfrm>
              <a:off x="4556" y="1979"/>
              <a:ext cx="86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Individual or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Corporation</a:t>
              </a:r>
            </a:p>
          </p:txBody>
        </p:sp>
        <p:sp>
          <p:nvSpPr>
            <p:cNvPr id="191499" name="Line 11"/>
            <p:cNvSpPr>
              <a:spLocks noChangeShapeType="1"/>
            </p:cNvSpPr>
            <p:nvPr/>
          </p:nvSpPr>
          <p:spPr bwMode="auto">
            <a:xfrm flipH="1">
              <a:off x="1202" y="2432"/>
              <a:ext cx="408" cy="3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0" name="Line 12"/>
            <p:cNvSpPr>
              <a:spLocks noChangeShapeType="1"/>
            </p:cNvSpPr>
            <p:nvPr/>
          </p:nvSpPr>
          <p:spPr bwMode="auto">
            <a:xfrm>
              <a:off x="4105" y="981"/>
              <a:ext cx="724" cy="99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1" name="Text Box 13"/>
            <p:cNvSpPr txBox="1">
              <a:spLocks noChangeArrowheads="1"/>
            </p:cNvSpPr>
            <p:nvPr/>
          </p:nvSpPr>
          <p:spPr bwMode="auto">
            <a:xfrm>
              <a:off x="158" y="119"/>
              <a:ext cx="201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latin typeface="Arial" charset="0"/>
                  <a:ea typeface="宋体" charset="0"/>
                  <a:cs typeface="宋体" charset="0"/>
                </a:rPr>
                <a:t>Ideal Nested</a:t>
              </a:r>
            </a:p>
            <a:p>
              <a:pPr>
                <a:defRPr/>
              </a:pPr>
              <a:r>
                <a:rPr lang="en-US" sz="2400" b="1">
                  <a:latin typeface="Arial" charset="0"/>
                  <a:ea typeface="宋体" charset="0"/>
                  <a:cs typeface="宋体" charset="0"/>
                </a:rPr>
                <a:t>Accountability </a:t>
              </a:r>
            </a:p>
            <a:p>
              <a:pPr>
                <a:defRPr/>
              </a:pPr>
              <a:r>
                <a:rPr lang="en-US" sz="2400" b="1">
                  <a:latin typeface="Arial" charset="0"/>
                  <a:ea typeface="宋体" charset="0"/>
                  <a:cs typeface="宋体" charset="0"/>
                </a:rPr>
                <a:t>of Institutions</a:t>
              </a:r>
            </a:p>
          </p:txBody>
        </p:sp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>
              <a:off x="2608" y="315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608" y="320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>
              <a:off x="223" y="1464"/>
              <a:ext cx="9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Arial" charset="0"/>
                  <a:ea typeface="宋体" charset="0"/>
                  <a:cs typeface="宋体" charset="0"/>
                </a:rPr>
                <a:t>Power Transfer</a:t>
              </a:r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386" y="1706"/>
              <a:ext cx="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6" name="Rectangle 18"/>
            <p:cNvSpPr>
              <a:spLocks noChangeArrowheads="1"/>
            </p:cNvSpPr>
            <p:nvPr/>
          </p:nvSpPr>
          <p:spPr bwMode="auto">
            <a:xfrm>
              <a:off x="223" y="1162"/>
              <a:ext cx="1024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7" name="Rectangle 19"/>
            <p:cNvSpPr>
              <a:spLocks noChangeArrowheads="1"/>
            </p:cNvSpPr>
            <p:nvPr/>
          </p:nvSpPr>
          <p:spPr bwMode="auto">
            <a:xfrm>
              <a:off x="223" y="1162"/>
              <a:ext cx="9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>
                  <a:solidFill>
                    <a:srgbClr val="FF0000"/>
                  </a:solidFill>
                  <a:latin typeface="Arial" charset="0"/>
                  <a:ea typeface="宋体" charset="0"/>
                  <a:cs typeface="宋体" charset="0"/>
                </a:rPr>
                <a:t>Accountability</a:t>
              </a:r>
              <a:endParaRPr lang="en-US" sz="16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8" name="Rectangle 20"/>
            <p:cNvSpPr>
              <a:spLocks noChangeArrowheads="1"/>
            </p:cNvSpPr>
            <p:nvPr/>
          </p:nvSpPr>
          <p:spPr bwMode="auto">
            <a:xfrm>
              <a:off x="612" y="3521"/>
              <a:ext cx="4763" cy="4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latin typeface="Arial" charset="0"/>
                  <a:ea typeface="宋体" charset="0"/>
                  <a:cs typeface="宋体" charset="0"/>
                </a:rPr>
                <a:t>Local Populations</a:t>
              </a:r>
            </a:p>
          </p:txBody>
        </p:sp>
        <p:sp>
          <p:nvSpPr>
            <p:cNvPr id="191509" name="Line 21"/>
            <p:cNvSpPr>
              <a:spLocks noChangeShapeType="1"/>
            </p:cNvSpPr>
            <p:nvPr/>
          </p:nvSpPr>
          <p:spPr bwMode="auto">
            <a:xfrm flipV="1">
              <a:off x="2245" y="1162"/>
              <a:ext cx="771" cy="8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0" name="Line 22"/>
            <p:cNvSpPr>
              <a:spLocks noChangeShapeType="1"/>
            </p:cNvSpPr>
            <p:nvPr/>
          </p:nvSpPr>
          <p:spPr bwMode="auto">
            <a:xfrm flipH="1" flipV="1">
              <a:off x="3515" y="1117"/>
              <a:ext cx="181" cy="8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1" name="Line 23"/>
            <p:cNvSpPr>
              <a:spLocks noChangeShapeType="1"/>
            </p:cNvSpPr>
            <p:nvPr/>
          </p:nvSpPr>
          <p:spPr bwMode="auto">
            <a:xfrm flipV="1">
              <a:off x="1066" y="2387"/>
              <a:ext cx="453" cy="4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2" name="Line 24"/>
            <p:cNvSpPr>
              <a:spLocks noChangeShapeType="1"/>
            </p:cNvSpPr>
            <p:nvPr/>
          </p:nvSpPr>
          <p:spPr bwMode="auto">
            <a:xfrm flipH="1" flipV="1">
              <a:off x="2018" y="2523"/>
              <a:ext cx="136" cy="2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3" name="Line 25"/>
            <p:cNvSpPr>
              <a:spLocks noChangeShapeType="1"/>
            </p:cNvSpPr>
            <p:nvPr/>
          </p:nvSpPr>
          <p:spPr bwMode="auto">
            <a:xfrm>
              <a:off x="1927" y="2568"/>
              <a:ext cx="137" cy="2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4" name="Line 26"/>
            <p:cNvSpPr>
              <a:spLocks noChangeShapeType="1"/>
            </p:cNvSpPr>
            <p:nvPr/>
          </p:nvSpPr>
          <p:spPr bwMode="auto">
            <a:xfrm>
              <a:off x="2472" y="2432"/>
              <a:ext cx="952" cy="108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 flipV="1">
              <a:off x="2517" y="2296"/>
              <a:ext cx="58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6" name="Line 28"/>
            <p:cNvSpPr>
              <a:spLocks noChangeShapeType="1"/>
            </p:cNvSpPr>
            <p:nvPr/>
          </p:nvSpPr>
          <p:spPr bwMode="auto">
            <a:xfrm flipH="1">
              <a:off x="1882" y="1117"/>
              <a:ext cx="862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7" name="Line 29"/>
            <p:cNvSpPr>
              <a:spLocks noChangeShapeType="1"/>
            </p:cNvSpPr>
            <p:nvPr/>
          </p:nvSpPr>
          <p:spPr bwMode="auto">
            <a:xfrm>
              <a:off x="359" y="1434"/>
              <a:ext cx="37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8" name="Line 30"/>
            <p:cNvSpPr>
              <a:spLocks noChangeShapeType="1"/>
            </p:cNvSpPr>
            <p:nvPr/>
          </p:nvSpPr>
          <p:spPr bwMode="auto">
            <a:xfrm flipH="1" flipV="1">
              <a:off x="4558" y="1752"/>
              <a:ext cx="182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9" name="Line 31"/>
            <p:cNvSpPr>
              <a:spLocks noChangeShapeType="1"/>
            </p:cNvSpPr>
            <p:nvPr/>
          </p:nvSpPr>
          <p:spPr bwMode="auto">
            <a:xfrm flipH="1">
              <a:off x="4422" y="2296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smtClean="0">
                <a:solidFill>
                  <a:srgbClr val="FF6600"/>
                </a:solidFill>
                <a:ea typeface="+mj-ea"/>
              </a:rPr>
              <a:t>Risks of Institutional Design &amp;  Choice</a:t>
            </a:r>
          </a:p>
        </p:txBody>
      </p:sp>
      <p:sp>
        <p:nvSpPr>
          <p:cNvPr id="181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08050"/>
            <a:ext cx="9612313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Delegitimating &amp; making a farce of democracy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Unresponsive elected officials accountable upward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Undermining fledgling democratic institutions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Institutional proliferation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Disempowering democratic institutions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De-legitimizing democratic institutions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Diffusing public attention and capacity for accountability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Privileging instrumental over procedural objectives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Circumventing democratic institutions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Strengthening/legitimizing despotic institutions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Encapsulating individuals in culture by enforcing custom and customary authority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Uncritical privileging of legitimacy </a:t>
            </a:r>
            <a:r>
              <a:rPr lang="en-US" altLang="en-US" sz="1600" smtClean="0">
                <a:sym typeface="Wingdings" panose="05000000000000000000" pitchFamily="2" charset="2"/>
              </a:rPr>
              <a:t>legitimate institutions not all good</a:t>
            </a: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Fragmenting rather than consolidating identities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Reinforcing identity-based belonging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Undermining formation of national identity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Favoring division over integration </a:t>
            </a:r>
            <a:r>
              <a:rPr lang="en-US" altLang="en-US" sz="1600" smtClean="0">
                <a:sym typeface="Wingdings" panose="05000000000000000000" pitchFamily="2" charset="2"/>
              </a:rPr>
              <a:t>resulting in conflict</a:t>
            </a: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Discouraging formation of citizenship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Discouraging residency based forms of belonging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Discouraging identity with government and the state—national identity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No accountability means no engagement </a:t>
            </a:r>
            <a:r>
              <a:rPr lang="en-US" altLang="en-US" sz="1600" smtClean="0">
                <a:sym typeface="Wingdings" panose="05000000000000000000" pitchFamily="2" charset="2"/>
              </a:rPr>
              <a:t>citizenship is engagement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sym typeface="Wingdings" panose="05000000000000000000" pitchFamily="2" charset="2"/>
              </a:rPr>
              <a:t>Mismatch with existing authorities and institutions—the instantiation question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4075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a typeface="+mj-ea"/>
              </a:rPr>
              <a:t>Subsidiarity Principles</a:t>
            </a:r>
          </a:p>
        </p:txBody>
      </p:sp>
      <p:sp>
        <p:nvSpPr>
          <p:cNvPr id="188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Focus on creating local </a:t>
            </a:r>
            <a:r>
              <a:rPr lang="en-US" altLang="en-US" sz="2800" b="1" u="sng" smtClean="0"/>
              <a:t>discretion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>[w/constraints]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Devolve lucrative opportunities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u="sng" smtClean="0"/>
              <a:t>Separate technical from political</a:t>
            </a:r>
            <a:r>
              <a:rPr lang="en-US" altLang="en-US" sz="2800" smtClean="0"/>
              <a:t> decisions—devolve political decisions.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u="sng" smtClean="0"/>
              <a:t>Shift oversight and approval to a legal control model</a:t>
            </a:r>
            <a:r>
              <a:rPr lang="en-US" altLang="en-US" sz="2800" smtClean="0"/>
              <a:t>—function of forest service to assure compliance with laws, not to approve every decision.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Keep in mind that </a:t>
            </a:r>
            <a:r>
              <a:rPr lang="en-US" altLang="en-US" sz="2800" b="1" u="sng" smtClean="0"/>
              <a:t>capacity follows power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Use </a:t>
            </a:r>
            <a:r>
              <a:rPr lang="en-US" altLang="en-US" sz="2800" b="1" u="sng" smtClean="0"/>
              <a:t>taxation</a:t>
            </a:r>
            <a:r>
              <a:rPr lang="en-US" altLang="en-US" sz="2800" smtClean="0"/>
              <a:t> of resource to retain value [must set at higher level—do not only give locals revenues from fines.]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Shift from Planning to Minimum Standards [next]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Choice and Recognition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Politics of </a:t>
            </a:r>
            <a:r>
              <a:rPr lang="en-US" altLang="en-US" u="sng" smtClean="0"/>
              <a:t>Choice</a:t>
            </a:r>
            <a:r>
              <a:rPr lang="en-US" altLang="en-US" smtClean="0"/>
              <a:t> – your choices</a:t>
            </a:r>
          </a:p>
          <a:p>
            <a:pPr lvl="1"/>
            <a:r>
              <a:rPr lang="en-US" altLang="en-US" smtClean="0"/>
              <a:t>Actors, Powers, Accountabilities? </a:t>
            </a:r>
          </a:p>
          <a:p>
            <a:r>
              <a:rPr lang="en-US" altLang="en-US" smtClean="0"/>
              <a:t>Effects of </a:t>
            </a:r>
            <a:r>
              <a:rPr lang="en-US" altLang="en-US" u="sng" smtClean="0"/>
              <a:t>Recognition</a:t>
            </a:r>
            <a:r>
              <a:rPr lang="en-US" altLang="en-US" smtClean="0"/>
              <a:t> on Local Democracy</a:t>
            </a:r>
          </a:p>
          <a:p>
            <a:pPr lvl="1"/>
            <a:r>
              <a:rPr lang="en-US" altLang="en-US" smtClean="0"/>
              <a:t>Partnering and power transfers = Recognition</a:t>
            </a:r>
          </a:p>
          <a:p>
            <a:endParaRPr lang="en-US" altLang="en-US" smtClean="0"/>
          </a:p>
          <a:p>
            <a:r>
              <a:rPr lang="en-US" altLang="en-US" smtClean="0"/>
              <a:t>All interventions change local institutional landscape. So, if you worry about imposing democracy, then worry also about what else you might impose – you </a:t>
            </a:r>
            <a:r>
              <a:rPr lang="en-US" altLang="en-US" i="1" smtClean="0"/>
              <a:t>are</a:t>
            </a:r>
            <a:r>
              <a:rPr lang="en-US" altLang="en-US" smtClean="0"/>
              <a:t> imposing.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Subsidiarity Principles II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Limits and Context of Powers</a:t>
            </a:r>
          </a:p>
        </p:txBody>
      </p:sp>
      <p:sp>
        <p:nvSpPr>
          <p:cNvPr id="189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u="sng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/>
              <a:t>Shift to uniform minimum standards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from a planning approach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Planning not needed </a:t>
            </a:r>
            <a:r>
              <a:rPr lang="en-US" altLang="en-US" sz="2000" smtClean="0">
                <a:sym typeface="Wingdings" panose="05000000000000000000" pitchFamily="2" charset="2"/>
              </a:rPr>
              <a:t>Standards needed</a:t>
            </a:r>
            <a:endParaRPr lang="en-US" alt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Delimit Space of Discretion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Eliminate double standards between communities and corporations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[That much forest management being required of local communities by forest services is unnecessary is unthinkable—gather the data to make it thinkable!]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/>
              <a:t>Incentives</a:t>
            </a:r>
            <a:r>
              <a:rPr lang="en-US" altLang="en-US" sz="2400" smtClean="0"/>
              <a:t>—local people do not choose to invest in the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Treat NRM investments as other public works—pay labor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Project solutions—reduce co-pay, pair projects, green windows</a:t>
            </a:r>
            <a:endParaRPr lang="en-US" alt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445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6600"/>
                </a:solidFill>
                <a:ea typeface="+mj-ea"/>
              </a:rPr>
              <a:t>Risks of Inappropriate Power Transfer</a:t>
            </a:r>
          </a:p>
        </p:txBody>
      </p:sp>
      <p:sp>
        <p:nvSpPr>
          <p:cNvPr id="183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mtClean="0">
                <a:ea typeface="+mn-ea"/>
              </a:rPr>
              <a:t>Undermining fledgling democratic institutions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"/>
              <a:defRPr/>
            </a:pPr>
            <a:r>
              <a:rPr lang="en-US" smtClean="0">
                <a:ea typeface="+mn-ea"/>
              </a:rPr>
              <a:t>Privileging instrumental over procedural objectives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mtClean="0">
                <a:ea typeface="+mn-ea"/>
              </a:rPr>
              <a:t>DG vs. other groups working at counter purposes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mtClean="0">
                <a:ea typeface="+mn-ea"/>
              </a:rPr>
              <a:t>Undermining citizen engagement and crystallization of civil society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"/>
              <a:defRPr/>
            </a:pPr>
            <a:r>
              <a:rPr lang="en-US" smtClean="0">
                <a:ea typeface="+mn-ea"/>
              </a:rPr>
              <a:t>Not worth influencing authorities without power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mtClean="0">
                <a:ea typeface="+mn-ea"/>
              </a:rPr>
              <a:t>Discouraging legitimization of the state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"/>
              <a:defRPr/>
            </a:pPr>
            <a:r>
              <a:rPr lang="en-US" smtClean="0">
                <a:ea typeface="+mn-ea"/>
              </a:rPr>
              <a:t>No discretion = no responsiveness = no legitimacy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"/>
              <a:defRPr/>
            </a:pPr>
            <a:r>
              <a:rPr lang="en-US" smtClean="0">
                <a:ea typeface="+mn-ea"/>
              </a:rPr>
              <a:t>Legitimacy follows power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mtClean="0">
                <a:ea typeface="+mn-ea"/>
              </a:rPr>
              <a:t>Preventing capacity formation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"/>
              <a:defRPr/>
            </a:pPr>
            <a:r>
              <a:rPr lang="en-US" smtClean="0">
                <a:ea typeface="+mn-ea"/>
              </a:rPr>
              <a:t>Capacity follows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15888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6600"/>
                </a:solidFill>
                <a:ea typeface="+mj-ea"/>
              </a:rPr>
              <a:t>Are we Getting the Institutions &amp; Powers Right?</a:t>
            </a:r>
          </a:p>
        </p:txBody>
      </p:sp>
      <p:sp>
        <p:nvSpPr>
          <p:cNvPr id="184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981075"/>
            <a:ext cx="8540750" cy="58769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Most decentralization theory is based on an </a:t>
            </a:r>
            <a:r>
              <a:rPr lang="en-US" altLang="en-US" sz="2800" b="1" smtClean="0"/>
              <a:t>IF-THEN </a:t>
            </a:r>
            <a:r>
              <a:rPr lang="en-US" altLang="en-US" sz="2800" smtClean="0"/>
              <a:t>proposition:</a:t>
            </a:r>
          </a:p>
          <a:p>
            <a:pPr lvl="1" eaLnBrk="1" hangingPunct="1"/>
            <a:r>
              <a:rPr lang="en-US" altLang="en-US" sz="2400" b="1" smtClean="0"/>
              <a:t>IF </a:t>
            </a:r>
            <a:r>
              <a:rPr lang="en-US" altLang="en-US" sz="2400" smtClean="0"/>
              <a:t>we have the right institutions with the right powers</a:t>
            </a:r>
          </a:p>
          <a:p>
            <a:pPr lvl="1" eaLnBrk="1" hangingPunct="1"/>
            <a:r>
              <a:rPr lang="en-US" altLang="en-US" sz="2400" b="1" smtClean="0"/>
              <a:t>THEN </a:t>
            </a:r>
            <a:r>
              <a:rPr lang="en-US" altLang="en-US" sz="2400" smtClean="0"/>
              <a:t>we get all these positive outcomes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But we’re not getting to ‘IF’ in most cases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b="1" smtClean="0">
                <a:solidFill>
                  <a:srgbClr val="FF0000"/>
                </a:solidFill>
                <a:sym typeface="Wingdings" panose="05000000000000000000" pitchFamily="2" charset="2"/>
              </a:rPr>
              <a:t>New institutionalism is being s</a:t>
            </a:r>
            <a:r>
              <a:rPr lang="en-US" altLang="en-US" sz="2800" b="1" smtClean="0">
                <a:solidFill>
                  <a:srgbClr val="FF0000"/>
                </a:solidFill>
              </a:rPr>
              <a:t>tomped out by a larger set of political-economic forces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[Sort of like “Bambi Meets Godzilla”]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bambi_godzilla_edited_sm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052513"/>
            <a:ext cx="3744913" cy="580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82588" y="-14288"/>
            <a:ext cx="8482012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>
                <a:latin typeface="Arial" charset="0"/>
                <a:ea typeface="宋体" charset="0"/>
                <a:cs typeface="宋体" charset="0"/>
              </a:rPr>
              <a:t>Democratic Decentralization Theory Meets </a:t>
            </a:r>
          </a:p>
          <a:p>
            <a:pPr algn="ctr">
              <a:defRPr/>
            </a:pPr>
            <a:r>
              <a:rPr lang="en-US" sz="3200" b="1">
                <a:latin typeface="Arial" charset="0"/>
                <a:ea typeface="宋体" charset="0"/>
                <a:cs typeface="宋体" charset="0"/>
              </a:rPr>
              <a:t>Political Economy and Embeddedness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2425" y="-17145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a typeface="+mj-ea"/>
              </a:rPr>
              <a:t>A few Questions?</a:t>
            </a:r>
          </a:p>
        </p:txBody>
      </p:sp>
      <p:sp>
        <p:nvSpPr>
          <p:cNvPr id="186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Why is decentralization resisted?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How do we make it attractive to governments?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How do we coordinate donors—for an integrative democratic approach (ILD)?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What is the best mix of institutions?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What is the function of different layers (local vs. regional) decentralization?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How many layers of decentralization make sense?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How many institutions should be elected or appointed?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How do we avoid elite and party capture?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How do we make decentralization into the building of legitimate “good government”?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How do we instantiate local democracy?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Is decentralization good for people? For ecology?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How will REDD affect forest livelihoods?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85800"/>
            <a:ext cx="8540750" cy="20955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b="1" smtClean="0">
                <a:ea typeface="+mj-ea"/>
              </a:rPr>
              <a:t>THE END</a:t>
            </a:r>
          </a:p>
        </p:txBody>
      </p:sp>
      <p:pic>
        <p:nvPicPr>
          <p:cNvPr id="187395" name="Picture 3" descr="bambi_godzilla_edited_sm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855913"/>
            <a:ext cx="338455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492375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ea typeface="+mj-ea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813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a typeface="+mj-ea"/>
              </a:rPr>
              <a:t>Effects of </a:t>
            </a:r>
            <a:r>
              <a:rPr lang="en-US" sz="4000" b="1" u="sng" dirty="0" smtClean="0">
                <a:ea typeface="+mj-ea"/>
              </a:rPr>
              <a:t>Choice</a:t>
            </a:r>
            <a:r>
              <a:rPr lang="en-US" sz="4000" b="1" dirty="0" smtClean="0">
                <a:ea typeface="+mj-ea"/>
              </a:rPr>
              <a:t> and </a:t>
            </a:r>
            <a:r>
              <a:rPr lang="en-US" sz="4000" b="1" u="sng" dirty="0" smtClean="0">
                <a:ea typeface="+mj-ea"/>
              </a:rPr>
              <a:t>Recognition</a:t>
            </a:r>
            <a:r>
              <a:rPr lang="en-US" sz="4000" b="1" dirty="0" smtClean="0">
                <a:ea typeface="+mj-ea"/>
              </a:rPr>
              <a:t> on Local Democracy</a:t>
            </a:r>
          </a:p>
        </p:txBody>
      </p:sp>
      <p:sp>
        <p:nvSpPr>
          <p:cNvPr id="179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800" b="1" dirty="0" smtClean="0">
                <a:ea typeface="+mn-ea"/>
              </a:rPr>
              <a:t>Representation </a:t>
            </a:r>
          </a:p>
          <a:p>
            <a:pPr lvl="3" eaLnBrk="1" hangingPunct="1">
              <a:lnSpc>
                <a:spcPct val="90000"/>
              </a:lnSpc>
              <a:buFont typeface="Wingdings" charset="0"/>
              <a:buChar char=""/>
              <a:defRPr/>
            </a:pPr>
            <a:r>
              <a:rPr lang="en-US" sz="1800" dirty="0">
                <a:ea typeface="+mn-ea"/>
              </a:rPr>
              <a:t>Empowering </a:t>
            </a:r>
            <a:r>
              <a:rPr lang="en-US" sz="1800" dirty="0" smtClean="0">
                <a:ea typeface="+mn-ea"/>
              </a:rPr>
              <a:t>Representation = Representation?</a:t>
            </a:r>
            <a:endParaRPr lang="en-US" sz="1800" dirty="0">
              <a:ea typeface="+mn-ea"/>
            </a:endParaRPr>
          </a:p>
          <a:p>
            <a:pPr lvl="4"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1800" dirty="0" smtClean="0">
                <a:ea typeface="+mn-ea"/>
              </a:rPr>
              <a:t>Means of Transfer/Conditionality</a:t>
            </a:r>
          </a:p>
          <a:p>
            <a:pPr lvl="4"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1800" dirty="0" smtClean="0">
                <a:ea typeface="+mn-ea"/>
              </a:rPr>
              <a:t>Mix of Institutions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800" b="1" dirty="0" smtClean="0">
                <a:ea typeface="+mn-ea"/>
              </a:rPr>
              <a:t>Citizenship and Forms of Belonging</a:t>
            </a:r>
          </a:p>
          <a:p>
            <a:pPr lvl="3" eaLnBrk="1" hangingPunct="1">
              <a:lnSpc>
                <a:spcPct val="90000"/>
              </a:lnSpc>
              <a:buFont typeface="Wingdings" charset="0"/>
              <a:buChar char=""/>
              <a:defRPr/>
            </a:pPr>
            <a:r>
              <a:rPr lang="en-US" sz="1800" dirty="0" smtClean="0">
                <a:ea typeface="+mn-ea"/>
              </a:rPr>
              <a:t>Residency </a:t>
            </a:r>
            <a:r>
              <a:rPr lang="en-US" sz="1800" dirty="0" smtClean="0">
                <a:ea typeface="+mn-ea"/>
                <a:sym typeface="Wingdings"/>
              </a:rPr>
              <a:t> Universal Citizenship</a:t>
            </a:r>
            <a:endParaRPr lang="en-US" sz="1800" dirty="0" smtClean="0">
              <a:ea typeface="+mn-ea"/>
            </a:endParaRPr>
          </a:p>
          <a:p>
            <a:pPr lvl="3" eaLnBrk="1" hangingPunct="1">
              <a:lnSpc>
                <a:spcPct val="90000"/>
              </a:lnSpc>
              <a:buFont typeface="Wingdings" charset="0"/>
              <a:buChar char=""/>
              <a:defRPr/>
            </a:pPr>
            <a:r>
              <a:rPr lang="en-US" sz="1800" dirty="0" smtClean="0">
                <a:ea typeface="+mn-ea"/>
              </a:rPr>
              <a:t>Interest </a:t>
            </a:r>
            <a:r>
              <a:rPr lang="en-US" sz="1800" dirty="0" smtClean="0">
                <a:ea typeface="+mn-ea"/>
                <a:sym typeface="Wingdings"/>
              </a:rPr>
              <a:t> Sub-groups  Exclusive</a:t>
            </a:r>
            <a:endParaRPr lang="en-US" sz="1800" dirty="0" smtClean="0">
              <a:ea typeface="+mn-ea"/>
            </a:endParaRPr>
          </a:p>
          <a:p>
            <a:pPr lvl="3" eaLnBrk="1" hangingPunct="1">
              <a:lnSpc>
                <a:spcPct val="90000"/>
              </a:lnSpc>
              <a:buFont typeface="Wingdings" charset="0"/>
              <a:buChar char=""/>
              <a:defRPr/>
            </a:pPr>
            <a:r>
              <a:rPr lang="en-US" sz="1800" dirty="0" smtClean="0">
                <a:ea typeface="+mn-ea"/>
              </a:rPr>
              <a:t>Identity </a:t>
            </a:r>
            <a:r>
              <a:rPr lang="en-US" sz="1800" dirty="0" smtClean="0">
                <a:ea typeface="+mn-ea"/>
                <a:sym typeface="Wingdings"/>
              </a:rPr>
              <a:t> Sub-groups  Exclusive</a:t>
            </a:r>
            <a:endParaRPr lang="en-US" sz="1800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800" b="1" dirty="0" smtClean="0">
                <a:ea typeface="+mn-ea"/>
              </a:rPr>
              <a:t>Public Domain</a:t>
            </a:r>
          </a:p>
          <a:p>
            <a:pPr lvl="3" eaLnBrk="1" hangingPunct="1">
              <a:lnSpc>
                <a:spcPct val="90000"/>
              </a:lnSpc>
              <a:buFont typeface="Wingdings" charset="0"/>
              <a:buChar char=""/>
              <a:defRPr/>
            </a:pPr>
            <a:r>
              <a:rPr lang="en-US" sz="1800" dirty="0" smtClean="0">
                <a:ea typeface="+mn-ea"/>
              </a:rPr>
              <a:t>Maintaining public space</a:t>
            </a:r>
          </a:p>
          <a:p>
            <a:pPr lvl="3" eaLnBrk="1" hangingPunct="1">
              <a:lnSpc>
                <a:spcPct val="90000"/>
              </a:lnSpc>
              <a:buFont typeface="Wingdings" charset="0"/>
              <a:buChar char=""/>
              <a:defRPr/>
            </a:pPr>
            <a:r>
              <a:rPr lang="en-US" sz="1800" dirty="0" smtClean="0">
                <a:ea typeface="+mn-ea"/>
              </a:rPr>
              <a:t>Enclosure through privatization and </a:t>
            </a:r>
            <a:r>
              <a:rPr lang="en-US" sz="1800" dirty="0" err="1" smtClean="0">
                <a:ea typeface="+mn-ea"/>
              </a:rPr>
              <a:t>desecularization</a:t>
            </a:r>
            <a:endParaRPr lang="en-US" sz="1800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v"/>
              <a:defRPr/>
            </a:pPr>
            <a:endParaRPr lang="en-US" sz="2800" dirty="0" smtClean="0">
              <a:ea typeface="+mn-ea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800" b="1" dirty="0" smtClean="0">
                <a:ea typeface="+mn-ea"/>
                <a:sym typeface="Wingdings" charset="0"/>
              </a:rPr>
              <a:t>Public Domain Representation and Belonging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Autonomy / Citizenship</a:t>
            </a:r>
            <a:endParaRPr lang="en-GB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r>
              <a:rPr lang="en-GB" altLang="en-US" smtClean="0"/>
              <a:t>Leaders: Significant Discretionary Power – so that citizens have a reason to hold them to account. </a:t>
            </a:r>
          </a:p>
          <a:p>
            <a:r>
              <a:rPr lang="en-GB" altLang="en-US" smtClean="0"/>
              <a:t>Citizens: Means to hold leaders accountable</a:t>
            </a:r>
          </a:p>
          <a:p>
            <a:pPr lvl="1"/>
            <a:r>
              <a:rPr lang="en-GB" altLang="en-US" smtClean="0"/>
              <a:t>Not possible without leaders who can’t be held accountable and how have not significant powers.</a:t>
            </a:r>
          </a:p>
          <a:p>
            <a:pPr lvl="1"/>
            <a:r>
              <a:rPr lang="en-GB" altLang="en-US" smtClean="0"/>
              <a:t>Counter-power</a:t>
            </a:r>
          </a:p>
          <a:p>
            <a:pPr lvl="1"/>
            <a:r>
              <a:rPr lang="en-GB" altLang="en-US" smtClean="0"/>
              <a:t>They must have power – poverty impedes</a:t>
            </a:r>
          </a:p>
          <a:p>
            <a:pPr lvl="1"/>
            <a:r>
              <a:rPr lang="en-GB" altLang="en-US" smtClean="0"/>
              <a:t>Development is necessary for democracy</a:t>
            </a:r>
          </a:p>
          <a:p>
            <a:r>
              <a:rPr lang="en-GB" altLang="en-US" smtClean="0"/>
              <a:t>Development and democracy are complementary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-171450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Problems?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r>
              <a:rPr lang="en-US" altLang="en-US" sz="2400" smtClean="0"/>
              <a:t>What happens in practice? 83 cases (2</a:t>
            </a:r>
            <a:r>
              <a:rPr lang="en-US" altLang="en-US" sz="2400" baseline="30000" smtClean="0"/>
              <a:t>nd</a:t>
            </a:r>
            <a:r>
              <a:rPr lang="en-US" altLang="en-US" sz="2400" smtClean="0"/>
              <a:t> Session)</a:t>
            </a:r>
          </a:p>
          <a:p>
            <a:pPr lvl="1"/>
            <a:r>
              <a:rPr lang="en-US" altLang="en-US" sz="2000" smtClean="0"/>
              <a:t>No power transfers </a:t>
            </a:r>
            <a:r>
              <a:rPr lang="en-US" altLang="en-US" sz="2000" smtClean="0">
                <a:sym typeface="Wingdings" panose="05000000000000000000" pitchFamily="2" charset="2"/>
              </a:rPr>
              <a:t> No public domain</a:t>
            </a:r>
            <a:endParaRPr lang="en-US" altLang="en-US" sz="2000" smtClean="0"/>
          </a:p>
          <a:p>
            <a:pPr lvl="1"/>
            <a:r>
              <a:rPr lang="en-US" altLang="en-US" sz="2000" smtClean="0"/>
              <a:t>No downward accountability </a:t>
            </a:r>
            <a:r>
              <a:rPr lang="en-US" altLang="en-US" sz="2000" smtClean="0">
                <a:sym typeface="Wingdings" panose="05000000000000000000" pitchFamily="2" charset="2"/>
              </a:rPr>
              <a:t> No responsiveness</a:t>
            </a:r>
            <a:endParaRPr lang="en-US" altLang="en-US" sz="2000" smtClean="0"/>
          </a:p>
          <a:p>
            <a:pPr lvl="1"/>
            <a:r>
              <a:rPr lang="en-US" altLang="en-US" sz="2000" smtClean="0"/>
              <a:t>No citizenship </a:t>
            </a:r>
            <a:r>
              <a:rPr lang="en-US" altLang="en-US" sz="2000" smtClean="0">
                <a:sym typeface="Wingdings" panose="05000000000000000000" pitchFamily="2" charset="2"/>
              </a:rPr>
              <a:t> No response</a:t>
            </a:r>
            <a:endParaRPr lang="en-US" altLang="en-US" sz="2000" smtClean="0"/>
          </a:p>
          <a:p>
            <a:pPr lvl="1"/>
            <a:r>
              <a:rPr lang="en-US" altLang="en-US" sz="2000" smtClean="0">
                <a:sym typeface="Wingdings" panose="05000000000000000000" pitchFamily="2" charset="2"/>
              </a:rPr>
              <a:t></a:t>
            </a:r>
            <a:r>
              <a:rPr lang="en-US" altLang="en-US" sz="2000" smtClean="0"/>
              <a:t>No democracy</a:t>
            </a:r>
          </a:p>
          <a:p>
            <a:r>
              <a:rPr lang="en-US" altLang="en-US" sz="2400" smtClean="0"/>
              <a:t>Elites, Line Ministries, Presidential regimes</a:t>
            </a:r>
          </a:p>
          <a:p>
            <a:r>
              <a:rPr lang="en-US" altLang="en-US" sz="2400" smtClean="0"/>
              <a:t>Capacity nonsense – capacity follows power</a:t>
            </a:r>
          </a:p>
          <a:p>
            <a:r>
              <a:rPr lang="en-US" altLang="en-US" sz="2400" smtClean="0"/>
              <a:t>Overdetermination of the Line Ministries</a:t>
            </a:r>
          </a:p>
          <a:p>
            <a:pPr lvl="4"/>
            <a:endParaRPr lang="en-US" altLang="en-US" sz="1400" smtClean="0"/>
          </a:p>
          <a:p>
            <a:r>
              <a:rPr lang="en-US" altLang="en-US" sz="2400" smtClean="0"/>
              <a:t>Tools? </a:t>
            </a:r>
          </a:p>
          <a:p>
            <a:pPr lvl="1"/>
            <a:r>
              <a:rPr lang="en-US" altLang="en-US" sz="2000" smtClean="0"/>
              <a:t>Framework </a:t>
            </a:r>
            <a:r>
              <a:rPr lang="en-US" altLang="en-US" sz="2000" smtClean="0">
                <a:sym typeface="Wingdings" panose="05000000000000000000" pitchFamily="2" charset="2"/>
              </a:rPr>
              <a:t> know what representation/democracy is</a:t>
            </a:r>
          </a:p>
          <a:p>
            <a:pPr lvl="2"/>
            <a:r>
              <a:rPr lang="en-US" altLang="en-US" sz="1600" smtClean="0">
                <a:sym typeface="Wingdings" panose="05000000000000000000" pitchFamily="2" charset="2"/>
              </a:rPr>
              <a:t>Know the parts  Actors to involve; Powers to transfer; Accountabilities to promote</a:t>
            </a:r>
          </a:p>
          <a:p>
            <a:pPr lvl="1"/>
            <a:r>
              <a:rPr lang="en-US" altLang="en-US" sz="2000" smtClean="0">
                <a:sym typeface="Wingdings" panose="05000000000000000000" pitchFamily="2" charset="2"/>
              </a:rPr>
              <a:t>Fight  It is a politics of redistribution</a:t>
            </a:r>
          </a:p>
          <a:p>
            <a:pPr lvl="1"/>
            <a:r>
              <a:rPr lang="en-US" altLang="en-US" sz="2000" smtClean="0">
                <a:sym typeface="Wingdings" panose="05000000000000000000" pitchFamily="2" charset="2"/>
              </a:rPr>
              <a:t>Arguments for why this redistribution good for the rich and powerful</a:t>
            </a:r>
          </a:p>
          <a:p>
            <a:pPr lvl="1"/>
            <a:r>
              <a:rPr lang="en-US" altLang="en-US" sz="2000" smtClean="0">
                <a:sym typeface="Wingdings" panose="05000000000000000000" pitchFamily="2" charset="2"/>
              </a:rPr>
              <a:t>Create constituents who can demand change – create promise</a:t>
            </a: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Oval 3"/>
          <p:cNvSpPr>
            <a:spLocks noChangeArrowheads="1"/>
          </p:cNvSpPr>
          <p:nvPr/>
        </p:nvSpPr>
        <p:spPr bwMode="auto">
          <a:xfrm>
            <a:off x="179388" y="-242888"/>
            <a:ext cx="4752975" cy="38163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4" name="Oval 4"/>
          <p:cNvSpPr>
            <a:spLocks noChangeArrowheads="1"/>
          </p:cNvSpPr>
          <p:nvPr/>
        </p:nvSpPr>
        <p:spPr bwMode="auto">
          <a:xfrm>
            <a:off x="3276600" y="-603250"/>
            <a:ext cx="4464050" cy="3744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5" name="Oval 5"/>
          <p:cNvSpPr>
            <a:spLocks noChangeArrowheads="1"/>
          </p:cNvSpPr>
          <p:nvPr/>
        </p:nvSpPr>
        <p:spPr bwMode="auto">
          <a:xfrm>
            <a:off x="-22225" y="2205038"/>
            <a:ext cx="4306888" cy="3671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6" name="Oval 6"/>
          <p:cNvSpPr>
            <a:spLocks noChangeArrowheads="1"/>
          </p:cNvSpPr>
          <p:nvPr/>
        </p:nvSpPr>
        <p:spPr bwMode="auto">
          <a:xfrm>
            <a:off x="1187450" y="3141663"/>
            <a:ext cx="4321175" cy="3816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7" name="Oval 7"/>
          <p:cNvSpPr>
            <a:spLocks noChangeArrowheads="1"/>
          </p:cNvSpPr>
          <p:nvPr/>
        </p:nvSpPr>
        <p:spPr bwMode="auto">
          <a:xfrm>
            <a:off x="3924300" y="2852738"/>
            <a:ext cx="4679950" cy="360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8" name="Oval 8"/>
          <p:cNvSpPr>
            <a:spLocks noChangeArrowheads="1"/>
          </p:cNvSpPr>
          <p:nvPr/>
        </p:nvSpPr>
        <p:spPr bwMode="auto">
          <a:xfrm>
            <a:off x="4787900" y="1052513"/>
            <a:ext cx="4356100" cy="3671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399" name="TextBox 9"/>
          <p:cNvSpPr txBox="1">
            <a:spLocks noChangeArrowheads="1"/>
          </p:cNvSpPr>
          <p:nvPr/>
        </p:nvSpPr>
        <p:spPr bwMode="auto">
          <a:xfrm>
            <a:off x="1619250" y="1412875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Health</a:t>
            </a:r>
          </a:p>
        </p:txBody>
      </p:sp>
      <p:sp>
        <p:nvSpPr>
          <p:cNvPr id="59400" name="TextBox 10"/>
          <p:cNvSpPr txBox="1">
            <a:spLocks noChangeArrowheads="1"/>
          </p:cNvSpPr>
          <p:nvPr/>
        </p:nvSpPr>
        <p:spPr bwMode="auto">
          <a:xfrm>
            <a:off x="34925" y="3841750"/>
            <a:ext cx="373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 b="1"/>
              <a:t>Telecommunications</a:t>
            </a:r>
          </a:p>
        </p:txBody>
      </p:sp>
      <p:sp>
        <p:nvSpPr>
          <p:cNvPr id="59401" name="TextBox 11"/>
          <p:cNvSpPr txBox="1">
            <a:spLocks noChangeArrowheads="1"/>
          </p:cNvSpPr>
          <p:nvPr/>
        </p:nvSpPr>
        <p:spPr bwMode="auto">
          <a:xfrm>
            <a:off x="1908175" y="4724400"/>
            <a:ext cx="2903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Cooperation</a:t>
            </a:r>
          </a:p>
        </p:txBody>
      </p:sp>
      <p:sp>
        <p:nvSpPr>
          <p:cNvPr id="59402" name="TextBox 12"/>
          <p:cNvSpPr txBox="1">
            <a:spLocks noChangeArrowheads="1"/>
          </p:cNvSpPr>
          <p:nvPr/>
        </p:nvSpPr>
        <p:spPr bwMode="auto">
          <a:xfrm>
            <a:off x="4572000" y="4508500"/>
            <a:ext cx="300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Environment</a:t>
            </a:r>
          </a:p>
        </p:txBody>
      </p:sp>
      <p:sp>
        <p:nvSpPr>
          <p:cNvPr id="59403" name="TextBox 13"/>
          <p:cNvSpPr txBox="1">
            <a:spLocks noChangeArrowheads="1"/>
          </p:cNvSpPr>
          <p:nvPr/>
        </p:nvSpPr>
        <p:spPr bwMode="auto">
          <a:xfrm>
            <a:off x="5292725" y="2349500"/>
            <a:ext cx="318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Infrastructure</a:t>
            </a:r>
          </a:p>
        </p:txBody>
      </p:sp>
      <p:sp>
        <p:nvSpPr>
          <p:cNvPr id="59404" name="TextBox 14"/>
          <p:cNvSpPr txBox="1">
            <a:spLocks noChangeArrowheads="1"/>
          </p:cNvSpPr>
          <p:nvPr/>
        </p:nvSpPr>
        <p:spPr bwMode="auto">
          <a:xfrm>
            <a:off x="4211638" y="836613"/>
            <a:ext cx="2416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Education</a:t>
            </a:r>
          </a:p>
        </p:txBody>
      </p:sp>
      <p:sp>
        <p:nvSpPr>
          <p:cNvPr id="59405" name="TextBox 17"/>
          <p:cNvSpPr txBox="1">
            <a:spLocks noChangeArrowheads="1"/>
          </p:cNvSpPr>
          <p:nvPr/>
        </p:nvSpPr>
        <p:spPr bwMode="auto">
          <a:xfrm>
            <a:off x="7627938" y="5589588"/>
            <a:ext cx="1704975" cy="1846262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1800" b="1"/>
          </a:p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FEDERATE?</a:t>
            </a:r>
          </a:p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LGs</a:t>
            </a:r>
          </a:p>
          <a:p>
            <a:pPr eaLnBrk="1" hangingPunct="1"/>
            <a:endParaRPr lang="en-US" altLang="en-US" sz="2000" b="1">
              <a:solidFill>
                <a:schemeClr val="bg1"/>
              </a:solidFill>
            </a:endParaRPr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</p:txBody>
      </p:sp>
      <p:cxnSp>
        <p:nvCxnSpPr>
          <p:cNvPr id="59406" name="Straight Connector 19"/>
          <p:cNvCxnSpPr>
            <a:cxnSpLocks noChangeShapeType="1"/>
          </p:cNvCxnSpPr>
          <p:nvPr/>
        </p:nvCxnSpPr>
        <p:spPr bwMode="auto">
          <a:xfrm>
            <a:off x="4643438" y="3213100"/>
            <a:ext cx="3003550" cy="2425700"/>
          </a:xfrm>
          <a:prstGeom prst="line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407" name="TextBox 21"/>
          <p:cNvSpPr txBox="1">
            <a:spLocks noChangeArrowheads="1"/>
          </p:cNvSpPr>
          <p:nvPr/>
        </p:nvSpPr>
        <p:spPr bwMode="auto">
          <a:xfrm>
            <a:off x="5148263" y="-100013"/>
            <a:ext cx="400685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600" b="1"/>
              <a:t>LINE MINISTRIES</a:t>
            </a:r>
          </a:p>
        </p:txBody>
      </p:sp>
      <p:sp>
        <p:nvSpPr>
          <p:cNvPr id="26" name="Cloud 25"/>
          <p:cNvSpPr/>
          <p:nvPr/>
        </p:nvSpPr>
        <p:spPr bwMode="auto">
          <a:xfrm>
            <a:off x="4284663" y="3068638"/>
            <a:ext cx="431800" cy="215900"/>
          </a:xfrm>
          <a:prstGeom prst="cloud">
            <a:avLst/>
          </a:prstGeom>
          <a:solidFill>
            <a:srgbClr val="9933FF"/>
          </a:solidFill>
          <a:ln w="9525" cap="flat" cmpd="sng" algn="ctr">
            <a:solidFill>
              <a:srgbClr val="9933FF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宋体" pitchFamily="2" charset="-122"/>
              <a:cs typeface="宋体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4300" y="3030538"/>
            <a:ext cx="10795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LG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SNB Let me explain Decentralization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144000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NB Brigade Who knows forests_2.wmv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144000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NB Let me explain Decentralization.wmv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9144000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-26988"/>
            <a:ext cx="8540750" cy="114300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Interactions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75" y="1052513"/>
            <a:ext cx="9144000" cy="5805487"/>
          </a:xfrm>
        </p:spPr>
        <p:txBody>
          <a:bodyPr/>
          <a:lstStyle/>
          <a:p>
            <a:r>
              <a:rPr lang="en-US" altLang="en-US" smtClean="0"/>
              <a:t>Local Governments</a:t>
            </a:r>
          </a:p>
          <a:p>
            <a:r>
              <a:rPr lang="en-US" altLang="en-US" smtClean="0"/>
              <a:t>Administrators</a:t>
            </a:r>
          </a:p>
          <a:p>
            <a:r>
              <a:rPr lang="en-US" altLang="en-US" smtClean="0"/>
              <a:t>Civil Society – NGOs, CBOs, PVOs, GONGOs, BONGOs</a:t>
            </a:r>
          </a:p>
          <a:p>
            <a:r>
              <a:rPr lang="en-US" altLang="en-US" smtClean="0"/>
              <a:t>Projects</a:t>
            </a:r>
          </a:p>
          <a:p>
            <a:endParaRPr lang="en-US" altLang="en-US" smtClean="0"/>
          </a:p>
          <a:p>
            <a:r>
              <a:rPr lang="en-US" altLang="en-US" smtClean="0"/>
              <a:t>Which interaction? Not equal like Aphonso But subordinate. 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250825" y="188913"/>
            <a:ext cx="8353425" cy="6119812"/>
            <a:chOff x="158" y="119"/>
            <a:chExt cx="5262" cy="3855"/>
          </a:xfrm>
        </p:grpSpPr>
        <p:sp>
          <p:nvSpPr>
            <p:cNvPr id="191491" name="Oval 3"/>
            <p:cNvSpPr>
              <a:spLocks noChangeArrowheads="1"/>
            </p:cNvSpPr>
            <p:nvPr/>
          </p:nvSpPr>
          <p:spPr bwMode="auto">
            <a:xfrm>
              <a:off x="2112" y="144"/>
              <a:ext cx="2220" cy="9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/>
                <a:t>Central Government</a:t>
              </a:r>
            </a:p>
            <a:p>
              <a:pPr algn="ctr" eaLnBrk="1" hangingPunct="1"/>
              <a:r>
                <a:rPr lang="en-US" altLang="zh-CN" sz="1400" b="1"/>
                <a:t>	Ministries:</a:t>
              </a:r>
            </a:p>
            <a:p>
              <a:pPr algn="ctr" eaLnBrk="1" hangingPunct="1"/>
              <a:r>
                <a:rPr lang="en-US" altLang="zh-CN" sz="1400" b="1"/>
                <a:t> 	 -Health</a:t>
              </a:r>
            </a:p>
            <a:p>
              <a:pPr algn="ctr" eaLnBrk="1" hangingPunct="1"/>
              <a:r>
                <a:rPr lang="en-US" altLang="zh-CN" sz="1400" b="1"/>
                <a:t> 	 -Environment</a:t>
              </a:r>
            </a:p>
            <a:p>
              <a:pPr algn="ctr" eaLnBrk="1" hangingPunct="1"/>
              <a:r>
                <a:rPr lang="en-US" altLang="zh-CN" sz="1400" b="1"/>
                <a:t>  	 -Education….</a:t>
              </a:r>
            </a:p>
          </p:txBody>
        </p:sp>
        <p:sp>
          <p:nvSpPr>
            <p:cNvPr id="191492" name="Oval 4"/>
            <p:cNvSpPr>
              <a:spLocks noChangeArrowheads="1"/>
            </p:cNvSpPr>
            <p:nvPr/>
          </p:nvSpPr>
          <p:spPr bwMode="auto">
            <a:xfrm>
              <a:off x="1519" y="1979"/>
              <a:ext cx="1008" cy="576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Democratic 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Local 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Government</a:t>
              </a:r>
            </a:p>
          </p:txBody>
        </p:sp>
        <p:sp>
          <p:nvSpPr>
            <p:cNvPr id="191493" name="Oval 5"/>
            <p:cNvSpPr>
              <a:spLocks noChangeArrowheads="1"/>
            </p:cNvSpPr>
            <p:nvPr/>
          </p:nvSpPr>
          <p:spPr bwMode="auto">
            <a:xfrm>
              <a:off x="3142" y="1992"/>
              <a:ext cx="1008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Administrative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Local Authority</a:t>
              </a:r>
            </a:p>
          </p:txBody>
        </p:sp>
        <p:sp>
          <p:nvSpPr>
            <p:cNvPr id="191494" name="Oval 6"/>
            <p:cNvSpPr>
              <a:spLocks noChangeArrowheads="1"/>
            </p:cNvSpPr>
            <p:nvPr/>
          </p:nvSpPr>
          <p:spPr bwMode="auto">
            <a:xfrm>
              <a:off x="612" y="2794"/>
              <a:ext cx="862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Customary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 Authority</a:t>
              </a:r>
            </a:p>
          </p:txBody>
        </p:sp>
        <p:sp>
          <p:nvSpPr>
            <p:cNvPr id="191495" name="Oval 7"/>
            <p:cNvSpPr>
              <a:spLocks noChangeArrowheads="1"/>
            </p:cNvSpPr>
            <p:nvPr/>
          </p:nvSpPr>
          <p:spPr bwMode="auto">
            <a:xfrm>
              <a:off x="1789" y="2795"/>
              <a:ext cx="86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NGO/ PVO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CBO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Committees</a:t>
              </a:r>
            </a:p>
          </p:txBody>
        </p:sp>
        <p:sp>
          <p:nvSpPr>
            <p:cNvPr id="191496" name="Line 8"/>
            <p:cNvSpPr>
              <a:spLocks noChangeShapeType="1"/>
            </p:cNvSpPr>
            <p:nvPr/>
          </p:nvSpPr>
          <p:spPr bwMode="auto">
            <a:xfrm flipH="1">
              <a:off x="2064" y="1117"/>
              <a:ext cx="816" cy="86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497" name="Line 9"/>
            <p:cNvSpPr>
              <a:spLocks noChangeShapeType="1"/>
            </p:cNvSpPr>
            <p:nvPr/>
          </p:nvSpPr>
          <p:spPr bwMode="auto">
            <a:xfrm>
              <a:off x="3424" y="1162"/>
              <a:ext cx="181" cy="8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498" name="Oval 10"/>
            <p:cNvSpPr>
              <a:spLocks noChangeArrowheads="1"/>
            </p:cNvSpPr>
            <p:nvPr/>
          </p:nvSpPr>
          <p:spPr bwMode="auto">
            <a:xfrm>
              <a:off x="4556" y="1979"/>
              <a:ext cx="86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Individual or</a:t>
              </a:r>
            </a:p>
            <a:p>
              <a:pPr algn="ctr">
                <a:defRPr/>
              </a:pPr>
              <a:r>
                <a:rPr lang="en-US" altLang="zh-CN" sz="1400" b="1">
                  <a:latin typeface="Arial" charset="0"/>
                  <a:ea typeface="宋体" charset="0"/>
                  <a:cs typeface="宋体" charset="0"/>
                </a:rPr>
                <a:t>Corporation</a:t>
              </a:r>
            </a:p>
          </p:txBody>
        </p:sp>
        <p:sp>
          <p:nvSpPr>
            <p:cNvPr id="191499" name="Line 11"/>
            <p:cNvSpPr>
              <a:spLocks noChangeShapeType="1"/>
            </p:cNvSpPr>
            <p:nvPr/>
          </p:nvSpPr>
          <p:spPr bwMode="auto">
            <a:xfrm flipH="1">
              <a:off x="1202" y="2432"/>
              <a:ext cx="408" cy="3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0" name="Line 12"/>
            <p:cNvSpPr>
              <a:spLocks noChangeShapeType="1"/>
            </p:cNvSpPr>
            <p:nvPr/>
          </p:nvSpPr>
          <p:spPr bwMode="auto">
            <a:xfrm>
              <a:off x="4105" y="981"/>
              <a:ext cx="724" cy="99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1" name="Text Box 13"/>
            <p:cNvSpPr txBox="1">
              <a:spLocks noChangeArrowheads="1"/>
            </p:cNvSpPr>
            <p:nvPr/>
          </p:nvSpPr>
          <p:spPr bwMode="auto">
            <a:xfrm>
              <a:off x="158" y="119"/>
              <a:ext cx="201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latin typeface="Arial" charset="0"/>
                  <a:ea typeface="宋体" charset="0"/>
                  <a:cs typeface="宋体" charset="0"/>
                </a:rPr>
                <a:t>Ideal Nested</a:t>
              </a:r>
            </a:p>
            <a:p>
              <a:pPr>
                <a:defRPr/>
              </a:pPr>
              <a:r>
                <a:rPr lang="en-US" sz="2400" b="1">
                  <a:latin typeface="Arial" charset="0"/>
                  <a:ea typeface="宋体" charset="0"/>
                  <a:cs typeface="宋体" charset="0"/>
                </a:rPr>
                <a:t>Accountability </a:t>
              </a:r>
            </a:p>
            <a:p>
              <a:pPr>
                <a:defRPr/>
              </a:pPr>
              <a:r>
                <a:rPr lang="en-US" sz="2400" b="1">
                  <a:latin typeface="Arial" charset="0"/>
                  <a:ea typeface="宋体" charset="0"/>
                  <a:cs typeface="宋体" charset="0"/>
                </a:rPr>
                <a:t>of Institutions</a:t>
              </a:r>
            </a:p>
          </p:txBody>
        </p:sp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>
              <a:off x="2608" y="315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608" y="320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>
              <a:off x="223" y="1464"/>
              <a:ext cx="9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Arial" charset="0"/>
                  <a:ea typeface="宋体" charset="0"/>
                  <a:cs typeface="宋体" charset="0"/>
                </a:rPr>
                <a:t>Power Transfer</a:t>
              </a:r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386" y="1706"/>
              <a:ext cx="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6" name="Rectangle 18"/>
            <p:cNvSpPr>
              <a:spLocks noChangeArrowheads="1"/>
            </p:cNvSpPr>
            <p:nvPr/>
          </p:nvSpPr>
          <p:spPr bwMode="auto">
            <a:xfrm>
              <a:off x="223" y="1162"/>
              <a:ext cx="1024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7" name="Rectangle 19"/>
            <p:cNvSpPr>
              <a:spLocks noChangeArrowheads="1"/>
            </p:cNvSpPr>
            <p:nvPr/>
          </p:nvSpPr>
          <p:spPr bwMode="auto">
            <a:xfrm>
              <a:off x="223" y="1162"/>
              <a:ext cx="9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>
                  <a:solidFill>
                    <a:srgbClr val="FF0000"/>
                  </a:solidFill>
                  <a:latin typeface="Arial" charset="0"/>
                  <a:ea typeface="宋体" charset="0"/>
                  <a:cs typeface="宋体" charset="0"/>
                </a:rPr>
                <a:t>Accountability</a:t>
              </a:r>
              <a:endParaRPr lang="en-US" sz="16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08" name="Rectangle 20"/>
            <p:cNvSpPr>
              <a:spLocks noChangeArrowheads="1"/>
            </p:cNvSpPr>
            <p:nvPr/>
          </p:nvSpPr>
          <p:spPr bwMode="auto">
            <a:xfrm>
              <a:off x="612" y="3521"/>
              <a:ext cx="4763" cy="4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latin typeface="Arial" charset="0"/>
                  <a:ea typeface="宋体" charset="0"/>
                  <a:cs typeface="宋体" charset="0"/>
                </a:rPr>
                <a:t>Local Populations</a:t>
              </a:r>
            </a:p>
          </p:txBody>
        </p:sp>
        <p:sp>
          <p:nvSpPr>
            <p:cNvPr id="191509" name="Line 21"/>
            <p:cNvSpPr>
              <a:spLocks noChangeShapeType="1"/>
            </p:cNvSpPr>
            <p:nvPr/>
          </p:nvSpPr>
          <p:spPr bwMode="auto">
            <a:xfrm flipV="1">
              <a:off x="2245" y="1162"/>
              <a:ext cx="771" cy="8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0" name="Line 22"/>
            <p:cNvSpPr>
              <a:spLocks noChangeShapeType="1"/>
            </p:cNvSpPr>
            <p:nvPr/>
          </p:nvSpPr>
          <p:spPr bwMode="auto">
            <a:xfrm flipH="1" flipV="1">
              <a:off x="3515" y="1117"/>
              <a:ext cx="181" cy="8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1" name="Line 23"/>
            <p:cNvSpPr>
              <a:spLocks noChangeShapeType="1"/>
            </p:cNvSpPr>
            <p:nvPr/>
          </p:nvSpPr>
          <p:spPr bwMode="auto">
            <a:xfrm flipV="1">
              <a:off x="1066" y="2387"/>
              <a:ext cx="453" cy="407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2" name="Line 24"/>
            <p:cNvSpPr>
              <a:spLocks noChangeShapeType="1"/>
            </p:cNvSpPr>
            <p:nvPr/>
          </p:nvSpPr>
          <p:spPr bwMode="auto">
            <a:xfrm flipH="1" flipV="1">
              <a:off x="2064" y="2568"/>
              <a:ext cx="90" cy="228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3" name="Line 25"/>
            <p:cNvSpPr>
              <a:spLocks noChangeShapeType="1"/>
            </p:cNvSpPr>
            <p:nvPr/>
          </p:nvSpPr>
          <p:spPr bwMode="auto">
            <a:xfrm>
              <a:off x="1927" y="2568"/>
              <a:ext cx="137" cy="2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4" name="Line 26"/>
            <p:cNvSpPr>
              <a:spLocks noChangeShapeType="1"/>
            </p:cNvSpPr>
            <p:nvPr/>
          </p:nvSpPr>
          <p:spPr bwMode="auto">
            <a:xfrm>
              <a:off x="2472" y="2432"/>
              <a:ext cx="952" cy="108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 flipV="1">
              <a:off x="2563" y="2296"/>
              <a:ext cx="589" cy="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6" name="Line 28"/>
            <p:cNvSpPr>
              <a:spLocks noChangeShapeType="1"/>
            </p:cNvSpPr>
            <p:nvPr/>
          </p:nvSpPr>
          <p:spPr bwMode="auto">
            <a:xfrm flipH="1">
              <a:off x="1882" y="1117"/>
              <a:ext cx="862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7" name="Line 29"/>
            <p:cNvSpPr>
              <a:spLocks noChangeShapeType="1"/>
            </p:cNvSpPr>
            <p:nvPr/>
          </p:nvSpPr>
          <p:spPr bwMode="auto">
            <a:xfrm>
              <a:off x="359" y="1434"/>
              <a:ext cx="37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8" name="Line 30"/>
            <p:cNvSpPr>
              <a:spLocks noChangeShapeType="1"/>
            </p:cNvSpPr>
            <p:nvPr/>
          </p:nvSpPr>
          <p:spPr bwMode="auto">
            <a:xfrm flipH="1" flipV="1">
              <a:off x="4558" y="1752"/>
              <a:ext cx="182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1519" name="Line 31"/>
            <p:cNvSpPr>
              <a:spLocks noChangeShapeType="1"/>
            </p:cNvSpPr>
            <p:nvPr/>
          </p:nvSpPr>
          <p:spPr bwMode="auto">
            <a:xfrm flipH="1">
              <a:off x="4422" y="2296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71550" y="6308725"/>
            <a:ext cx="7561263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9933FF"/>
                </a:solidFill>
                <a:latin typeface="Arial" charset="0"/>
                <a:ea typeface="宋体" charset="0"/>
                <a:cs typeface="宋体" charset="0"/>
              </a:rPr>
              <a:t>Local Territories  = Jurisdiction of LG</a:t>
            </a:r>
          </a:p>
        </p:txBody>
      </p:sp>
      <p:cxnSp>
        <p:nvCxnSpPr>
          <p:cNvPr id="33795" name="Straight Connector 2"/>
          <p:cNvCxnSpPr>
            <a:cxnSpLocks noChangeShapeType="1"/>
          </p:cNvCxnSpPr>
          <p:nvPr/>
        </p:nvCxnSpPr>
        <p:spPr bwMode="auto">
          <a:xfrm>
            <a:off x="3995738" y="3789363"/>
            <a:ext cx="2736850" cy="2592387"/>
          </a:xfrm>
          <a:prstGeom prst="line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DBDBE7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TotalTime>29081</TotalTime>
  <Words>1221</Words>
  <Application>Microsoft Office PowerPoint</Application>
  <PresentationFormat>On-screen Show (4:3)</PresentationFormat>
  <Paragraphs>234</Paragraphs>
  <Slides>26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SimSun</vt:lpstr>
      <vt:lpstr>Wingdings</vt:lpstr>
      <vt:lpstr>MS PGothic</vt:lpstr>
      <vt:lpstr>Times New Roman</vt:lpstr>
      <vt:lpstr>古瓶荷花</vt:lpstr>
      <vt:lpstr>  Discussion II: Session 5.4.  Natural Resources/ Choice and Recognition</vt:lpstr>
      <vt:lpstr>Choice and Recognition</vt:lpstr>
      <vt:lpstr>Effects of Choice and Recognition on Local Democracy</vt:lpstr>
      <vt:lpstr>Autonomy / Citizenship</vt:lpstr>
      <vt:lpstr>Problems?</vt:lpstr>
      <vt:lpstr>PowerPoint Presentation</vt:lpstr>
      <vt:lpstr>PowerPoint Presentation</vt:lpstr>
      <vt:lpstr>Interactions</vt:lpstr>
      <vt:lpstr>PowerPoint Presentation</vt:lpstr>
      <vt:lpstr>PowerPoint Presentation</vt:lpstr>
      <vt:lpstr>Forms of Resistance</vt:lpstr>
      <vt:lpstr>Some Principles</vt:lpstr>
      <vt:lpstr>Additional Principles</vt:lpstr>
      <vt:lpstr>PowerPoint Presentation</vt:lpstr>
      <vt:lpstr>Designing Effective Decentralization Reforms</vt:lpstr>
      <vt:lpstr>Principles of Institutional Choice</vt:lpstr>
      <vt:lpstr>PowerPoint Presentation</vt:lpstr>
      <vt:lpstr>Risks of Institutional Design &amp;  Choice</vt:lpstr>
      <vt:lpstr>Subsidiarity Principles</vt:lpstr>
      <vt:lpstr>Subsidiarity Principles II Limits and Context of Powers</vt:lpstr>
      <vt:lpstr>Risks of Inappropriate Power Transfer</vt:lpstr>
      <vt:lpstr>Are we Getting the Institutions &amp; Powers Right?</vt:lpstr>
      <vt:lpstr>PowerPoint Presentation</vt:lpstr>
      <vt:lpstr>A few Questions?</vt:lpstr>
      <vt:lpstr>THE END</vt:lpstr>
      <vt:lpstr>The End</vt:lpstr>
    </vt:vector>
  </TitlesOfParts>
  <Company>CBIK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Decentralization and nature resources management</dc:title>
  <dc:creator>Pu Luping</dc:creator>
  <cp:lastModifiedBy>Diane Kelecom</cp:lastModifiedBy>
  <cp:revision>1047</cp:revision>
  <dcterms:created xsi:type="dcterms:W3CDTF">2003-07-09T12:47:39Z</dcterms:created>
  <dcterms:modified xsi:type="dcterms:W3CDTF">2015-07-22T08:33:14Z</dcterms:modified>
</cp:coreProperties>
</file>