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2"/>
  </p:notesMasterIdLst>
  <p:handoutMasterIdLst>
    <p:handoutMasterId r:id="rId33"/>
  </p:handoutMasterIdLst>
  <p:sldIdLst>
    <p:sldId id="289" r:id="rId5"/>
    <p:sldId id="295" r:id="rId6"/>
    <p:sldId id="260" r:id="rId7"/>
    <p:sldId id="261" r:id="rId8"/>
    <p:sldId id="262" r:id="rId9"/>
    <p:sldId id="263" r:id="rId10"/>
    <p:sldId id="264" r:id="rId11"/>
    <p:sldId id="293" r:id="rId12"/>
    <p:sldId id="292" r:id="rId13"/>
    <p:sldId id="267" r:id="rId14"/>
    <p:sldId id="268" r:id="rId15"/>
    <p:sldId id="269" r:id="rId16"/>
    <p:sldId id="291" r:id="rId17"/>
    <p:sldId id="272" r:id="rId18"/>
    <p:sldId id="294" r:id="rId19"/>
    <p:sldId id="274" r:id="rId20"/>
    <p:sldId id="275" r:id="rId21"/>
    <p:sldId id="276" r:id="rId22"/>
    <p:sldId id="277" r:id="rId23"/>
    <p:sldId id="278" r:id="rId24"/>
    <p:sldId id="279" r:id="rId25"/>
    <p:sldId id="280" r:id="rId26"/>
    <p:sldId id="281" r:id="rId27"/>
    <p:sldId id="282" r:id="rId28"/>
    <p:sldId id="283" r:id="rId29"/>
    <p:sldId id="284" r:id="rId30"/>
    <p:sldId id="296" r:id="rId31"/>
  </p:sldIdLst>
  <p:sldSz cx="12192000" cy="6858000"/>
  <p:notesSz cx="9928225" cy="6797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83" userDrawn="1">
          <p15:clr>
            <a:srgbClr val="A4A3A4"/>
          </p15:clr>
        </p15:guide>
        <p15:guide id="2" pos="3840" userDrawn="1">
          <p15:clr>
            <a:srgbClr val="A4A3A4"/>
          </p15:clr>
        </p15:guide>
        <p15:guide id="3" orient="horz" pos="13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52" autoAdjust="0"/>
    <p:restoredTop sz="86918" autoAdjust="0"/>
  </p:normalViewPr>
  <p:slideViewPr>
    <p:cSldViewPr snapToGrid="0" showGuides="1">
      <p:cViewPr varScale="1">
        <p:scale>
          <a:sx n="70" d="100"/>
          <a:sy n="70" d="100"/>
        </p:scale>
        <p:origin x="-508" y="-68"/>
      </p:cViewPr>
      <p:guideLst>
        <p:guide orient="horz" pos="2183"/>
        <p:guide orient="horz" pos="139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4129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22594" y="0"/>
            <a:ext cx="4303313" cy="341297"/>
          </a:xfrm>
          <a:prstGeom prst="rect">
            <a:avLst/>
          </a:prstGeom>
        </p:spPr>
        <p:txBody>
          <a:bodyPr vert="horz" lIns="91440" tIns="45720" rIns="91440" bIns="45720" rtlCol="0"/>
          <a:lstStyle>
            <a:lvl1pPr algn="r">
              <a:defRPr sz="1200"/>
            </a:lvl1pPr>
          </a:lstStyle>
          <a:p>
            <a:endParaRPr lang="en-US"/>
          </a:p>
        </p:txBody>
      </p:sp>
      <p:sp>
        <p:nvSpPr>
          <p:cNvPr id="4" name="Footer Placeholder 3"/>
          <p:cNvSpPr>
            <a:spLocks noGrp="1"/>
          </p:cNvSpPr>
          <p:nvPr>
            <p:ph type="ftr" sz="quarter" idx="2"/>
          </p:nvPr>
        </p:nvSpPr>
        <p:spPr>
          <a:xfrm>
            <a:off x="0" y="6456378"/>
            <a:ext cx="4303313" cy="34129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22594" y="6456378"/>
            <a:ext cx="4303313" cy="341297"/>
          </a:xfrm>
          <a:prstGeom prst="rect">
            <a:avLst/>
          </a:prstGeom>
        </p:spPr>
        <p:txBody>
          <a:bodyPr vert="horz" lIns="91440" tIns="45720" rIns="91440" bIns="45720" rtlCol="0" anchor="b"/>
          <a:lstStyle>
            <a:lvl1pPr algn="r">
              <a:defRPr sz="1200"/>
            </a:lvl1pPr>
          </a:lstStyle>
          <a:p>
            <a:fld id="{F1EBF8F0-5C8A-4D72-AD85-47B44466CDE9}" type="slidenum">
              <a:rPr lang="en-US" smtClean="0"/>
              <a:pPr/>
              <a:t>‹Nr.›</a:t>
            </a:fld>
            <a:endParaRPr lang="en-US"/>
          </a:p>
        </p:txBody>
      </p:sp>
    </p:spTree>
    <p:extLst>
      <p:ext uri="{BB962C8B-B14F-4D97-AF65-F5344CB8AC3E}">
        <p14:creationId xmlns:p14="http://schemas.microsoft.com/office/powerpoint/2010/main" val="9380406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2231" cy="34106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3698" y="0"/>
            <a:ext cx="4302231" cy="341064"/>
          </a:xfrm>
          <a:prstGeom prst="rect">
            <a:avLst/>
          </a:prstGeom>
        </p:spPr>
        <p:txBody>
          <a:bodyPr vert="horz" lIns="91440" tIns="45720" rIns="91440" bIns="45720" rtlCol="0"/>
          <a:lstStyle>
            <a:lvl1pPr algn="r">
              <a:defRPr sz="1200"/>
            </a:lvl1pPr>
          </a:lstStyle>
          <a:p>
            <a:endParaRPr lang="en-GB"/>
          </a:p>
        </p:txBody>
      </p:sp>
      <p:sp>
        <p:nvSpPr>
          <p:cNvPr id="4" name="Slide Image Placeholder 3"/>
          <p:cNvSpPr>
            <a:spLocks noGrp="1" noRot="1" noChangeAspect="1"/>
          </p:cNvSpPr>
          <p:nvPr>
            <p:ph type="sldImg" idx="2"/>
          </p:nvPr>
        </p:nvSpPr>
        <p:spPr>
          <a:xfrm>
            <a:off x="2925763" y="849313"/>
            <a:ext cx="4076700" cy="2293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2823" y="3271381"/>
            <a:ext cx="7942580" cy="267658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6456612"/>
            <a:ext cx="4302231" cy="34106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3698" y="6456612"/>
            <a:ext cx="4302231" cy="341063"/>
          </a:xfrm>
          <a:prstGeom prst="rect">
            <a:avLst/>
          </a:prstGeom>
        </p:spPr>
        <p:txBody>
          <a:bodyPr vert="horz" lIns="91440" tIns="45720" rIns="91440" bIns="45720" rtlCol="0" anchor="b"/>
          <a:lstStyle>
            <a:lvl1pPr algn="r">
              <a:defRPr sz="1200"/>
            </a:lvl1pPr>
          </a:lstStyle>
          <a:p>
            <a:fld id="{CCCBD52F-95FF-43A3-B975-909E50C13C92}" type="slidenum">
              <a:rPr lang="en-GB" smtClean="0"/>
              <a:pPr/>
              <a:t>‹Nr.›</a:t>
            </a:fld>
            <a:endParaRPr lang="en-GB"/>
          </a:p>
        </p:txBody>
      </p:sp>
    </p:spTree>
    <p:extLst>
      <p:ext uri="{BB962C8B-B14F-4D97-AF65-F5344CB8AC3E}">
        <p14:creationId xmlns:p14="http://schemas.microsoft.com/office/powerpoint/2010/main" val="8733687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CCCBD52F-95FF-43A3-B975-909E50C13C92}" type="slidenum">
              <a:rPr lang="en-GB" smtClean="0"/>
              <a:pPr/>
              <a:t>1</a:t>
            </a:fld>
            <a:endParaRPr lang="en-GB"/>
          </a:p>
        </p:txBody>
      </p:sp>
    </p:spTree>
    <p:extLst>
      <p:ext uri="{BB962C8B-B14F-4D97-AF65-F5344CB8AC3E}">
        <p14:creationId xmlns:p14="http://schemas.microsoft.com/office/powerpoint/2010/main" val="4015608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5571952" y="6972244"/>
            <a:ext cx="4266665" cy="367028"/>
          </a:xfrm>
          <a:prstGeom prst="rect">
            <a:avLst/>
          </a:prstGeom>
          <a:noFill/>
          <a:ln w="9525">
            <a:noFill/>
            <a:miter lim="800000"/>
            <a:headEnd/>
            <a:tailEnd/>
          </a:ln>
        </p:spPr>
        <p:txBody>
          <a:bodyPr anchor="b"/>
          <a:lstStyle/>
          <a:p>
            <a:pPr algn="r"/>
            <a:fld id="{A3908BA6-322A-46FC-92D9-A06193CD54AC}" type="slidenum">
              <a:rPr lang="en-US" sz="1200"/>
              <a:pPr algn="r"/>
              <a:t>13</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0" dirty="0" smtClean="0"/>
              <a:t>PEFC:</a:t>
            </a:r>
            <a:r>
              <a:rPr lang="en-GB" i="0" baseline="0" dirty="0" smtClean="0"/>
              <a:t> http://www.pefcregs.info/search1.asp</a:t>
            </a:r>
            <a:endParaRPr lang="en-GB" i="1" dirty="0" smtClean="0"/>
          </a:p>
          <a:p>
            <a:pPr eaLnBrk="1" hangingPunct="1"/>
            <a:endParaRPr lang="en-GB" dirty="0" smtClean="0"/>
          </a:p>
        </p:txBody>
      </p:sp>
    </p:spTree>
    <p:extLst>
      <p:ext uri="{BB962C8B-B14F-4D97-AF65-F5344CB8AC3E}">
        <p14:creationId xmlns:p14="http://schemas.microsoft.com/office/powerpoint/2010/main" val="131938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smtClean="0"/>
              <a:t>	</a:t>
            </a:r>
            <a:endParaRPr lang="de-DE" i="1" dirty="0"/>
          </a:p>
        </p:txBody>
      </p:sp>
      <p:sp>
        <p:nvSpPr>
          <p:cNvPr id="4" name="Foliennummernplatzhalter 3"/>
          <p:cNvSpPr>
            <a:spLocks noGrp="1"/>
          </p:cNvSpPr>
          <p:nvPr>
            <p:ph type="sldNum" sz="quarter" idx="10"/>
          </p:nvPr>
        </p:nvSpPr>
        <p:spPr/>
        <p:txBody>
          <a:bodyPr/>
          <a:lstStyle/>
          <a:p>
            <a:fld id="{CCCBD52F-95FF-43A3-B975-909E50C13C92}" type="slidenum">
              <a:rPr lang="en-GB" smtClean="0"/>
              <a:t>15</a:t>
            </a:fld>
            <a:endParaRPr lang="en-GB"/>
          </a:p>
        </p:txBody>
      </p:sp>
    </p:spTree>
    <p:extLst>
      <p:ext uri="{BB962C8B-B14F-4D97-AF65-F5344CB8AC3E}">
        <p14:creationId xmlns:p14="http://schemas.microsoft.com/office/powerpoint/2010/main" val="1370003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BF29A496-9BFD-4D73-9376-13649DA0314E}" type="slidenum">
              <a:rPr lang="en-US"/>
              <a:pPr/>
              <a:t>16</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1150046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1A0E5000-D4AF-498A-9949-419D84656DE0}" type="slidenum">
              <a:rPr lang="en-US"/>
              <a:pPr/>
              <a:t>17</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1221632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F9C9CF47-3472-47DF-87C4-FD842AAFB401}" type="slidenum">
              <a:rPr lang="en-US"/>
              <a:pPr/>
              <a:t>18</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3299146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Before judging</a:t>
            </a:r>
            <a:r>
              <a:rPr lang="en-GB" baseline="0" dirty="0" smtClean="0"/>
              <a:t> whether certain evidence is acceptable, y</a:t>
            </a:r>
            <a:r>
              <a:rPr lang="en-GB" dirty="0" smtClean="0"/>
              <a:t>ou will need to</a:t>
            </a:r>
            <a:r>
              <a:rPr lang="en-GB" baseline="0" dirty="0" smtClean="0"/>
              <a:t> </a:t>
            </a:r>
            <a:r>
              <a:rPr lang="en-GB" dirty="0" smtClean="0"/>
              <a:t>define legality and sustainability</a:t>
            </a:r>
            <a:r>
              <a:rPr lang="en-GB" baseline="0" dirty="0" smtClean="0"/>
              <a:t>. An example of definition of legality is the definition of applicable legislation under the EU Timber Regulation. An example of sustainability definition is the Category B framework of UK Government in assessing certification schemes. Another way of accepting other type of evidence is to provide guidance on what evidence is acceptable. This can include providing example of certain schemes or initiatives that are consider acceptable. </a:t>
            </a:r>
            <a:endParaRPr lang="en-GB" dirty="0" smtClean="0"/>
          </a:p>
          <a:p>
            <a:endParaRPr lang="de-DE" dirty="0"/>
          </a:p>
        </p:txBody>
      </p:sp>
      <p:sp>
        <p:nvSpPr>
          <p:cNvPr id="4" name="Foliennummernplatzhalter 3"/>
          <p:cNvSpPr>
            <a:spLocks noGrp="1"/>
          </p:cNvSpPr>
          <p:nvPr>
            <p:ph type="sldNum" sz="quarter" idx="10"/>
          </p:nvPr>
        </p:nvSpPr>
        <p:spPr/>
        <p:txBody>
          <a:bodyPr/>
          <a:lstStyle/>
          <a:p>
            <a:fld id="{CCCBD52F-95FF-43A3-B975-909E50C13C92}" type="slidenum">
              <a:rPr lang="en-GB" smtClean="0"/>
              <a:pPr/>
              <a:t>19</a:t>
            </a:fld>
            <a:endParaRPr lang="en-GB"/>
          </a:p>
        </p:txBody>
      </p:sp>
    </p:spTree>
    <p:extLst>
      <p:ext uri="{BB962C8B-B14F-4D97-AF65-F5344CB8AC3E}">
        <p14:creationId xmlns:p14="http://schemas.microsoft.com/office/powerpoint/2010/main" val="420842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0" dirty="0" err="1" smtClean="0"/>
              <a:t>There</a:t>
            </a:r>
            <a:r>
              <a:rPr lang="de-DE" i="0" dirty="0" smtClean="0"/>
              <a:t> </a:t>
            </a:r>
            <a:r>
              <a:rPr lang="de-DE" i="0" dirty="0" err="1" smtClean="0"/>
              <a:t>are</a:t>
            </a:r>
            <a:r>
              <a:rPr lang="de-DE" i="0" dirty="0" smtClean="0"/>
              <a:t> a </a:t>
            </a:r>
            <a:r>
              <a:rPr lang="de-DE" i="0" dirty="0" err="1" smtClean="0"/>
              <a:t>number</a:t>
            </a:r>
            <a:r>
              <a:rPr lang="de-DE" i="0" dirty="0" smtClean="0"/>
              <a:t> </a:t>
            </a:r>
            <a:r>
              <a:rPr lang="de-DE" i="0" dirty="0" err="1" smtClean="0"/>
              <a:t>of</a:t>
            </a:r>
            <a:r>
              <a:rPr lang="de-DE" i="0" dirty="0" smtClean="0"/>
              <a:t> </a:t>
            </a:r>
            <a:r>
              <a:rPr lang="de-DE" i="0" dirty="0" err="1" smtClean="0"/>
              <a:t>questions</a:t>
            </a:r>
            <a:r>
              <a:rPr lang="de-DE" i="0" dirty="0" smtClean="0"/>
              <a:t> </a:t>
            </a:r>
            <a:r>
              <a:rPr lang="de-DE" i="0" dirty="0" err="1" smtClean="0"/>
              <a:t>you</a:t>
            </a:r>
            <a:r>
              <a:rPr lang="de-DE" i="0" dirty="0" smtClean="0"/>
              <a:t> </a:t>
            </a:r>
            <a:r>
              <a:rPr lang="de-DE" i="0" dirty="0" err="1" smtClean="0"/>
              <a:t>need</a:t>
            </a:r>
            <a:r>
              <a:rPr lang="de-DE" i="0" dirty="0" smtClean="0"/>
              <a:t> </a:t>
            </a:r>
            <a:r>
              <a:rPr lang="de-DE" i="0" dirty="0" err="1" smtClean="0"/>
              <a:t>to</a:t>
            </a:r>
            <a:r>
              <a:rPr lang="de-DE" i="0" dirty="0" smtClean="0"/>
              <a:t> </a:t>
            </a:r>
            <a:r>
              <a:rPr lang="de-DE" i="0" dirty="0" err="1" smtClean="0"/>
              <a:t>ask</a:t>
            </a:r>
            <a:r>
              <a:rPr lang="de-DE" i="0" dirty="0" smtClean="0"/>
              <a:t> </a:t>
            </a:r>
            <a:r>
              <a:rPr lang="de-DE" i="0" dirty="0" err="1" smtClean="0"/>
              <a:t>for</a:t>
            </a:r>
            <a:r>
              <a:rPr lang="de-DE" i="0" dirty="0" smtClean="0"/>
              <a:t> </a:t>
            </a:r>
            <a:r>
              <a:rPr lang="de-DE" i="0" baseline="0" dirty="0" err="1" smtClean="0"/>
              <a:t>evidence</a:t>
            </a:r>
            <a:r>
              <a:rPr lang="de-DE" i="0" baseline="0" dirty="0" smtClean="0"/>
              <a:t> </a:t>
            </a:r>
            <a:r>
              <a:rPr lang="de-DE" i="0" baseline="0" dirty="0" err="1" smtClean="0"/>
              <a:t>of</a:t>
            </a:r>
            <a:r>
              <a:rPr lang="de-DE" i="0" baseline="0" dirty="0" smtClean="0"/>
              <a:t> </a:t>
            </a:r>
            <a:r>
              <a:rPr lang="de-DE" i="0" baseline="0" dirty="0" err="1" smtClean="0"/>
              <a:t>sustainability</a:t>
            </a:r>
            <a:r>
              <a:rPr lang="de-DE" i="0" baseline="0" dirty="0" smtClean="0"/>
              <a:t>:</a:t>
            </a:r>
          </a:p>
          <a:p>
            <a:r>
              <a:rPr lang="de-DE" i="0" baseline="0" dirty="0" err="1" smtClean="0"/>
              <a:t>How</a:t>
            </a:r>
            <a:r>
              <a:rPr lang="de-DE" i="0" baseline="0" dirty="0" smtClean="0"/>
              <a:t> </a:t>
            </a:r>
            <a:r>
              <a:rPr lang="de-DE" i="0" baseline="0" dirty="0" err="1" smtClean="0"/>
              <a:t>is</a:t>
            </a:r>
            <a:r>
              <a:rPr lang="de-DE" i="0" baseline="0" dirty="0" smtClean="0"/>
              <a:t> </a:t>
            </a:r>
            <a:r>
              <a:rPr lang="de-DE" i="0" baseline="0" dirty="0" err="1" smtClean="0"/>
              <a:t>sustainability</a:t>
            </a:r>
            <a:r>
              <a:rPr lang="de-DE" i="0" baseline="0" dirty="0" smtClean="0"/>
              <a:t> </a:t>
            </a:r>
            <a:r>
              <a:rPr lang="de-DE" i="0" baseline="0" dirty="0" err="1" smtClean="0"/>
              <a:t>defined</a:t>
            </a:r>
            <a:r>
              <a:rPr lang="de-DE" i="0" baseline="0" dirty="0" smtClean="0"/>
              <a:t>? </a:t>
            </a:r>
            <a:r>
              <a:rPr lang="de-DE" i="0" dirty="0" err="1" smtClean="0"/>
              <a:t>Is</a:t>
            </a:r>
            <a:r>
              <a:rPr lang="de-DE" i="0" dirty="0" smtClean="0"/>
              <a:t> </a:t>
            </a:r>
            <a:r>
              <a:rPr lang="de-DE" i="0" dirty="0" err="1" smtClean="0"/>
              <a:t>the</a:t>
            </a:r>
            <a:r>
              <a:rPr lang="de-DE" i="0" baseline="0" dirty="0" smtClean="0"/>
              <a:t> </a:t>
            </a:r>
            <a:r>
              <a:rPr lang="de-DE" i="0" baseline="0" dirty="0" err="1" smtClean="0"/>
              <a:t>sustainability</a:t>
            </a:r>
            <a:r>
              <a:rPr lang="de-DE" i="0" baseline="0" dirty="0" smtClean="0"/>
              <a:t> </a:t>
            </a:r>
            <a:r>
              <a:rPr lang="de-DE" i="0" baseline="0" dirty="0" err="1" smtClean="0"/>
              <a:t>standard</a:t>
            </a:r>
            <a:r>
              <a:rPr lang="de-DE" i="0" baseline="0" dirty="0" smtClean="0"/>
              <a:t> </a:t>
            </a:r>
            <a:r>
              <a:rPr lang="de-DE" i="0" baseline="0" dirty="0" err="1" smtClean="0"/>
              <a:t>defined</a:t>
            </a:r>
            <a:r>
              <a:rPr lang="de-DE" i="0" baseline="0" dirty="0" smtClean="0"/>
              <a:t> </a:t>
            </a:r>
            <a:r>
              <a:rPr lang="de-DE" i="0" baseline="0" dirty="0" err="1" smtClean="0"/>
              <a:t>by</a:t>
            </a:r>
            <a:r>
              <a:rPr lang="de-DE" i="0" baseline="0" dirty="0" smtClean="0"/>
              <a:t> multi-</a:t>
            </a:r>
            <a:r>
              <a:rPr lang="de-DE" i="0" baseline="0" dirty="0" err="1" smtClean="0"/>
              <a:t>stakeholders</a:t>
            </a:r>
            <a:r>
              <a:rPr lang="de-DE" i="0" baseline="0" dirty="0" smtClean="0"/>
              <a:t> </a:t>
            </a:r>
            <a:r>
              <a:rPr lang="de-DE" i="0" baseline="0" dirty="0" err="1" smtClean="0"/>
              <a:t>process</a:t>
            </a:r>
            <a:r>
              <a:rPr lang="de-DE" i="0" baseline="0" dirty="0" smtClean="0"/>
              <a:t>? </a:t>
            </a:r>
            <a:r>
              <a:rPr lang="de-DE" i="0" baseline="0" dirty="0" err="1" smtClean="0"/>
              <a:t>Or</a:t>
            </a:r>
            <a:r>
              <a:rPr lang="de-DE" i="0" baseline="0" dirty="0" smtClean="0"/>
              <a:t> </a:t>
            </a:r>
            <a:r>
              <a:rPr lang="de-DE" i="0" baseline="0" dirty="0" err="1" smtClean="0"/>
              <a:t>is</a:t>
            </a:r>
            <a:r>
              <a:rPr lang="de-DE" i="0" baseline="0" dirty="0" smtClean="0"/>
              <a:t> </a:t>
            </a:r>
            <a:r>
              <a:rPr lang="de-DE" i="0" baseline="0" dirty="0" err="1" smtClean="0"/>
              <a:t>it</a:t>
            </a:r>
            <a:r>
              <a:rPr lang="de-DE" i="0" baseline="0" dirty="0" smtClean="0"/>
              <a:t> </a:t>
            </a:r>
            <a:r>
              <a:rPr lang="de-DE" i="0" baseline="0" dirty="0" err="1" smtClean="0"/>
              <a:t>defined</a:t>
            </a:r>
            <a:r>
              <a:rPr lang="de-DE" i="0" baseline="0" dirty="0" smtClean="0"/>
              <a:t> </a:t>
            </a:r>
            <a:r>
              <a:rPr lang="de-DE" i="0" baseline="0" dirty="0" err="1" smtClean="0"/>
              <a:t>by</a:t>
            </a:r>
            <a:r>
              <a:rPr lang="de-DE" i="0" baseline="0" dirty="0" smtClean="0"/>
              <a:t> </a:t>
            </a:r>
            <a:r>
              <a:rPr lang="de-DE" i="0" baseline="0" dirty="0" err="1" smtClean="0"/>
              <a:t>government</a:t>
            </a:r>
            <a:r>
              <a:rPr lang="de-DE" i="0" baseline="0" dirty="0" smtClean="0"/>
              <a:t>?</a:t>
            </a:r>
          </a:p>
          <a:p>
            <a:r>
              <a:rPr lang="de-DE" i="0" baseline="0" dirty="0" err="1" smtClean="0"/>
              <a:t>Is</a:t>
            </a:r>
            <a:r>
              <a:rPr lang="de-DE" i="0" baseline="0" dirty="0" smtClean="0"/>
              <a:t> </a:t>
            </a:r>
            <a:r>
              <a:rPr lang="de-DE" i="0" baseline="0" dirty="0" err="1" smtClean="0"/>
              <a:t>the</a:t>
            </a:r>
            <a:r>
              <a:rPr lang="de-DE" i="0" baseline="0" dirty="0" smtClean="0"/>
              <a:t> </a:t>
            </a:r>
            <a:r>
              <a:rPr lang="de-DE" i="0" baseline="0" dirty="0" err="1" smtClean="0"/>
              <a:t>forest</a:t>
            </a:r>
            <a:r>
              <a:rPr lang="de-DE" i="0" baseline="0" dirty="0" smtClean="0"/>
              <a:t> </a:t>
            </a:r>
            <a:r>
              <a:rPr lang="de-DE" i="0" baseline="0" dirty="0" err="1" smtClean="0"/>
              <a:t>management</a:t>
            </a:r>
            <a:r>
              <a:rPr lang="de-DE" i="0" baseline="0" dirty="0" smtClean="0"/>
              <a:t> </a:t>
            </a:r>
            <a:r>
              <a:rPr lang="de-DE" i="0" baseline="0" dirty="0" err="1" smtClean="0"/>
              <a:t>meeting</a:t>
            </a:r>
            <a:r>
              <a:rPr lang="de-DE" i="0" baseline="0" dirty="0" smtClean="0"/>
              <a:t> </a:t>
            </a:r>
            <a:r>
              <a:rPr lang="de-DE" i="0" baseline="0" dirty="0" err="1" smtClean="0"/>
              <a:t>the</a:t>
            </a:r>
            <a:r>
              <a:rPr lang="de-DE" i="0" baseline="0" dirty="0" smtClean="0"/>
              <a:t> </a:t>
            </a:r>
            <a:r>
              <a:rPr lang="de-DE" i="0" baseline="0" dirty="0" err="1" smtClean="0"/>
              <a:t>definition</a:t>
            </a:r>
            <a:r>
              <a:rPr lang="de-DE" i="0" baseline="0" dirty="0" smtClean="0"/>
              <a:t>? </a:t>
            </a:r>
            <a:r>
              <a:rPr lang="de-DE" i="0" baseline="0" dirty="0" err="1" smtClean="0"/>
              <a:t>Is</a:t>
            </a:r>
            <a:r>
              <a:rPr lang="de-DE" i="0" baseline="0" dirty="0" smtClean="0"/>
              <a:t> </a:t>
            </a:r>
            <a:r>
              <a:rPr lang="de-DE" i="0" baseline="0" dirty="0" err="1" smtClean="0"/>
              <a:t>the</a:t>
            </a:r>
            <a:r>
              <a:rPr lang="de-DE" i="0" baseline="0" dirty="0" smtClean="0"/>
              <a:t> </a:t>
            </a:r>
            <a:r>
              <a:rPr lang="de-DE" i="0" baseline="0" dirty="0" err="1" smtClean="0"/>
              <a:t>forest</a:t>
            </a:r>
            <a:r>
              <a:rPr lang="de-DE" i="0" baseline="0" dirty="0" smtClean="0"/>
              <a:t> </a:t>
            </a:r>
            <a:r>
              <a:rPr lang="de-DE" i="0" baseline="0" dirty="0" err="1" smtClean="0"/>
              <a:t>that</a:t>
            </a:r>
            <a:r>
              <a:rPr lang="de-DE" i="0" baseline="0" dirty="0" smtClean="0"/>
              <a:t> </a:t>
            </a:r>
            <a:r>
              <a:rPr lang="de-DE" i="0" baseline="0" dirty="0" err="1" smtClean="0"/>
              <a:t>the</a:t>
            </a:r>
            <a:r>
              <a:rPr lang="de-DE" i="0" baseline="0" dirty="0" smtClean="0"/>
              <a:t> </a:t>
            </a:r>
            <a:r>
              <a:rPr lang="de-DE" i="0" baseline="0" dirty="0" err="1" smtClean="0"/>
              <a:t>timber</a:t>
            </a:r>
            <a:r>
              <a:rPr lang="de-DE" i="0" baseline="0" dirty="0" smtClean="0"/>
              <a:t> </a:t>
            </a:r>
            <a:r>
              <a:rPr lang="de-DE" i="0" baseline="0" dirty="0" err="1" smtClean="0"/>
              <a:t>comes</a:t>
            </a:r>
            <a:r>
              <a:rPr lang="de-DE" i="0" baseline="0" dirty="0" smtClean="0"/>
              <a:t> </a:t>
            </a:r>
            <a:r>
              <a:rPr lang="de-DE" i="0" baseline="0" dirty="0" err="1" smtClean="0"/>
              <a:t>from</a:t>
            </a:r>
            <a:r>
              <a:rPr lang="de-DE" i="0" baseline="0" dirty="0" smtClean="0"/>
              <a:t> </a:t>
            </a:r>
            <a:r>
              <a:rPr lang="de-DE" i="0" baseline="0" dirty="0" err="1" smtClean="0"/>
              <a:t>meet</a:t>
            </a:r>
            <a:r>
              <a:rPr lang="de-DE" i="0" baseline="0" dirty="0" smtClean="0"/>
              <a:t> </a:t>
            </a:r>
            <a:r>
              <a:rPr lang="de-DE" i="0" baseline="0" dirty="0" err="1" smtClean="0"/>
              <a:t>the</a:t>
            </a:r>
            <a:r>
              <a:rPr lang="de-DE" i="0" baseline="0" dirty="0" smtClean="0"/>
              <a:t> </a:t>
            </a:r>
            <a:r>
              <a:rPr lang="de-DE" i="0" baseline="0" dirty="0" err="1" smtClean="0"/>
              <a:t>definition</a:t>
            </a:r>
            <a:r>
              <a:rPr lang="de-DE" i="0" baseline="0" dirty="0" smtClean="0"/>
              <a:t> </a:t>
            </a:r>
            <a:r>
              <a:rPr lang="de-DE" i="0" baseline="0" dirty="0" err="1" smtClean="0"/>
              <a:t>of</a:t>
            </a:r>
            <a:r>
              <a:rPr lang="de-DE" i="0" baseline="0" dirty="0" smtClean="0"/>
              <a:t> </a:t>
            </a:r>
            <a:r>
              <a:rPr lang="de-DE" i="0" baseline="0" dirty="0" err="1" smtClean="0"/>
              <a:t>sustainable</a:t>
            </a:r>
            <a:r>
              <a:rPr lang="de-DE" i="0" baseline="0" dirty="0" smtClean="0"/>
              <a:t> </a:t>
            </a:r>
            <a:r>
              <a:rPr lang="de-DE" i="0" baseline="0" dirty="0" err="1" smtClean="0"/>
              <a:t>sources</a:t>
            </a:r>
            <a:r>
              <a:rPr lang="de-DE" i="0" baseline="0" dirty="0" smtClean="0"/>
              <a:t>? </a:t>
            </a:r>
          </a:p>
          <a:p>
            <a:r>
              <a:rPr lang="de-DE" i="0" baseline="0" dirty="0" err="1" smtClean="0"/>
              <a:t>How</a:t>
            </a:r>
            <a:r>
              <a:rPr lang="de-DE" i="0" baseline="0" dirty="0" smtClean="0"/>
              <a:t> </a:t>
            </a:r>
            <a:r>
              <a:rPr lang="de-DE" i="0" baseline="0" dirty="0" err="1" smtClean="0"/>
              <a:t>is</a:t>
            </a:r>
            <a:r>
              <a:rPr lang="de-DE" i="0" baseline="0" dirty="0" smtClean="0"/>
              <a:t> </a:t>
            </a:r>
            <a:r>
              <a:rPr lang="de-DE" i="0" baseline="0" dirty="0" err="1" smtClean="0"/>
              <a:t>it</a:t>
            </a:r>
            <a:r>
              <a:rPr lang="de-DE" i="0" baseline="0" dirty="0" smtClean="0"/>
              <a:t> </a:t>
            </a:r>
            <a:r>
              <a:rPr lang="de-DE" i="0" baseline="0" dirty="0" err="1" smtClean="0"/>
              <a:t>documented</a:t>
            </a:r>
            <a:r>
              <a:rPr lang="de-DE" i="0" baseline="0" dirty="0" smtClean="0"/>
              <a:t> </a:t>
            </a:r>
            <a:r>
              <a:rPr lang="de-DE" i="0" baseline="0" dirty="0" err="1" smtClean="0"/>
              <a:t>and</a:t>
            </a:r>
            <a:r>
              <a:rPr lang="de-DE" i="0" baseline="0" dirty="0" smtClean="0"/>
              <a:t> </a:t>
            </a:r>
            <a:r>
              <a:rPr lang="de-DE" i="0" baseline="0" dirty="0" err="1" smtClean="0"/>
              <a:t>verified</a:t>
            </a:r>
            <a:r>
              <a:rPr lang="de-DE" i="0" baseline="0" dirty="0" smtClean="0"/>
              <a:t>? </a:t>
            </a:r>
            <a:r>
              <a:rPr lang="de-DE" i="0" baseline="0" dirty="0" err="1" smtClean="0"/>
              <a:t>What</a:t>
            </a:r>
            <a:r>
              <a:rPr lang="de-DE" i="0" baseline="0" dirty="0" smtClean="0"/>
              <a:t> </a:t>
            </a:r>
            <a:r>
              <a:rPr lang="de-DE" i="0" baseline="0" dirty="0" err="1" smtClean="0"/>
              <a:t>are</a:t>
            </a:r>
            <a:r>
              <a:rPr lang="de-DE" i="0" baseline="0" dirty="0" smtClean="0"/>
              <a:t> </a:t>
            </a:r>
            <a:r>
              <a:rPr lang="de-DE" i="0" baseline="0" dirty="0" err="1" smtClean="0"/>
              <a:t>the</a:t>
            </a:r>
            <a:r>
              <a:rPr lang="de-DE" i="0" baseline="0" dirty="0" smtClean="0"/>
              <a:t> </a:t>
            </a:r>
            <a:r>
              <a:rPr lang="de-DE" i="0" baseline="0" dirty="0" err="1" smtClean="0"/>
              <a:t>proof</a:t>
            </a:r>
            <a:r>
              <a:rPr lang="de-DE" i="0" baseline="0" dirty="0" smtClean="0"/>
              <a:t>? An </a:t>
            </a:r>
            <a:r>
              <a:rPr lang="de-DE" i="0" baseline="0" dirty="0" err="1" smtClean="0"/>
              <a:t>auditor</a:t>
            </a:r>
            <a:r>
              <a:rPr lang="de-DE" i="0" baseline="0" dirty="0" smtClean="0"/>
              <a:t> </a:t>
            </a:r>
            <a:r>
              <a:rPr lang="de-DE" i="0" baseline="0" dirty="0" err="1" smtClean="0"/>
              <a:t>report</a:t>
            </a:r>
            <a:r>
              <a:rPr lang="de-DE" i="0" baseline="0" dirty="0" smtClean="0"/>
              <a:t>? </a:t>
            </a:r>
            <a:r>
              <a:rPr lang="de-DE" i="0" baseline="0" dirty="0" err="1" smtClean="0"/>
              <a:t>Or</a:t>
            </a:r>
            <a:r>
              <a:rPr lang="de-DE" i="0" baseline="0" dirty="0" smtClean="0"/>
              <a:t> </a:t>
            </a:r>
            <a:r>
              <a:rPr lang="de-DE" i="0" baseline="0" dirty="0" err="1" smtClean="0"/>
              <a:t>self-declaration</a:t>
            </a:r>
            <a:r>
              <a:rPr lang="de-DE" i="0" baseline="0" dirty="0" smtClean="0"/>
              <a:t>?</a:t>
            </a:r>
          </a:p>
        </p:txBody>
      </p:sp>
      <p:sp>
        <p:nvSpPr>
          <p:cNvPr id="4" name="Foliennummernplatzhalter 3"/>
          <p:cNvSpPr>
            <a:spLocks noGrp="1"/>
          </p:cNvSpPr>
          <p:nvPr>
            <p:ph type="sldNum" sz="quarter" idx="10"/>
          </p:nvPr>
        </p:nvSpPr>
        <p:spPr/>
        <p:txBody>
          <a:bodyPr/>
          <a:lstStyle/>
          <a:p>
            <a:fld id="{CCCBD52F-95FF-43A3-B975-909E50C13C92}" type="slidenum">
              <a:rPr lang="en-GB" smtClean="0"/>
              <a:pPr/>
              <a:t>21</a:t>
            </a:fld>
            <a:endParaRPr lang="en-GB"/>
          </a:p>
        </p:txBody>
      </p:sp>
    </p:spTree>
    <p:extLst>
      <p:ext uri="{BB962C8B-B14F-4D97-AF65-F5344CB8AC3E}">
        <p14:creationId xmlns:p14="http://schemas.microsoft.com/office/powerpoint/2010/main" val="2443958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CCBD52F-95FF-43A3-B975-909E50C13C92}" type="slidenum">
              <a:rPr lang="en-GB" smtClean="0"/>
              <a:pPr/>
              <a:t>25</a:t>
            </a:fld>
            <a:endParaRPr lang="en-GB"/>
          </a:p>
        </p:txBody>
      </p:sp>
    </p:spTree>
    <p:extLst>
      <p:ext uri="{BB962C8B-B14F-4D97-AF65-F5344CB8AC3E}">
        <p14:creationId xmlns:p14="http://schemas.microsoft.com/office/powerpoint/2010/main" val="2129380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715A6BB-234C-46EC-8DAC-2EEDB13800B4}" type="slidenum">
              <a:rPr lang="en-US"/>
              <a:pPr/>
              <a:t>26</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1312120" y="3486760"/>
            <a:ext cx="7216656" cy="3303245"/>
          </a:xfrm>
          <a:noFill/>
          <a:ln/>
        </p:spPr>
        <p:txBody>
          <a:bodyPr/>
          <a:lstStyle/>
          <a:p>
            <a:pPr eaLnBrk="1" hangingPunct="1"/>
            <a:endParaRPr lang="en-US" smtClean="0"/>
          </a:p>
        </p:txBody>
      </p:sp>
    </p:spTree>
    <p:extLst>
      <p:ext uri="{BB962C8B-B14F-4D97-AF65-F5344CB8AC3E}">
        <p14:creationId xmlns:p14="http://schemas.microsoft.com/office/powerpoint/2010/main" val="2676772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80FBA2F-6C00-463D-AFE7-E35F4B4A5577}" type="slidenum">
              <a:rPr lang="zh-TW" altLang="en-US" smtClean="0"/>
              <a:pPr/>
              <a:t>2</a:t>
            </a:fld>
            <a:endParaRPr lang="zh-TW" altLang="en-US"/>
          </a:p>
        </p:txBody>
      </p:sp>
    </p:spTree>
    <p:extLst>
      <p:ext uri="{BB962C8B-B14F-4D97-AF65-F5344CB8AC3E}">
        <p14:creationId xmlns:p14="http://schemas.microsoft.com/office/powerpoint/2010/main" val="1117137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Rectangle 6"/>
          <p:cNvSpPr txBox="1">
            <a:spLocks noGrp="1" noChangeArrowheads="1"/>
          </p:cNvSpPr>
          <p:nvPr/>
        </p:nvSpPr>
        <p:spPr bwMode="auto">
          <a:xfrm>
            <a:off x="5569674" y="6973519"/>
            <a:ext cx="4268942" cy="365754"/>
          </a:xfrm>
          <a:prstGeom prst="rect">
            <a:avLst/>
          </a:prstGeom>
          <a:noFill/>
          <a:ln w="9525">
            <a:noFill/>
            <a:round/>
            <a:headEnd/>
            <a:tailEnd/>
          </a:ln>
        </p:spPr>
        <p:txBody>
          <a:bodyPr lIns="0" tIns="0" rIns="0" bIns="0" anchor="b"/>
          <a:lstStyle/>
          <a:p>
            <a:pPr algn="r" defTabSz="407988" hangingPunct="0">
              <a:lnSpc>
                <a:spcPct val="93000"/>
              </a:lnSpc>
              <a:buClr>
                <a:srgbClr val="000000"/>
              </a:buClr>
              <a:buSzPct val="100000"/>
              <a:buFont typeface="Times New Roman" pitchFamily="18" charset="0"/>
              <a:buNone/>
              <a:tabLst>
                <a:tab pos="658813" algn="l"/>
                <a:tab pos="1316038" algn="l"/>
                <a:tab pos="1974850" algn="l"/>
                <a:tab pos="2633663" algn="l"/>
              </a:tabLst>
            </a:pPr>
            <a:fld id="{FCFB6648-BF26-4EAF-9BC8-98958BAC4865}" type="slidenum">
              <a:rPr lang="en-GB" sz="1300">
                <a:solidFill>
                  <a:srgbClr val="000000"/>
                </a:solidFill>
                <a:latin typeface="Times New Roman" pitchFamily="18" charset="0"/>
                <a:ea typeface="Arial Unicode MS" pitchFamily="34" charset="-128"/>
                <a:cs typeface="Arial Unicode MS" pitchFamily="34" charset="-128"/>
              </a:rPr>
              <a:pPr algn="r" defTabSz="407988" hangingPunct="0">
                <a:lnSpc>
                  <a:spcPct val="93000"/>
                </a:lnSpc>
                <a:buClr>
                  <a:srgbClr val="000000"/>
                </a:buClr>
                <a:buSzPct val="100000"/>
                <a:buFont typeface="Times New Roman" pitchFamily="18" charset="0"/>
                <a:buNone/>
                <a:tabLst>
                  <a:tab pos="658813" algn="l"/>
                  <a:tab pos="1316038" algn="l"/>
                  <a:tab pos="1974850" algn="l"/>
                  <a:tab pos="2633663" algn="l"/>
                </a:tabLst>
              </a:pPr>
              <a:t>3</a:t>
            </a:fld>
            <a:endParaRPr lang="en-GB" sz="1300">
              <a:solidFill>
                <a:srgbClr val="000000"/>
              </a:solidFill>
              <a:latin typeface="Times New Roman" pitchFamily="18" charset="0"/>
              <a:ea typeface="Arial Unicode MS" pitchFamily="34" charset="-128"/>
              <a:cs typeface="Arial Unicode MS" pitchFamily="34" charset="-128"/>
            </a:endParaRPr>
          </a:p>
        </p:txBody>
      </p:sp>
      <p:sp>
        <p:nvSpPr>
          <p:cNvPr id="30723" name="Text Box 1"/>
          <p:cNvSpPr txBox="1">
            <a:spLocks noChangeArrowheads="1"/>
          </p:cNvSpPr>
          <p:nvPr/>
        </p:nvSpPr>
        <p:spPr bwMode="auto">
          <a:xfrm>
            <a:off x="1328066" y="550541"/>
            <a:ext cx="7187041" cy="2752704"/>
          </a:xfrm>
          <a:prstGeom prst="rect">
            <a:avLst/>
          </a:prstGeom>
          <a:solidFill>
            <a:srgbClr val="FFFFFF"/>
          </a:solidFill>
          <a:ln w="9525">
            <a:solidFill>
              <a:srgbClr val="000000"/>
            </a:solidFill>
            <a:miter lim="800000"/>
            <a:headEnd/>
            <a:tailEnd/>
          </a:ln>
        </p:spPr>
        <p:txBody>
          <a:bodyPr wrap="none" lIns="83146" tIns="41573" rIns="83146" bIns="41573" anchor="ctr"/>
          <a:lstStyle/>
          <a:p>
            <a:pPr defTabSz="831850" hangingPunct="0">
              <a:lnSpc>
                <a:spcPct val="93000"/>
              </a:lnSpc>
              <a:buClr>
                <a:srgbClr val="000000"/>
              </a:buClr>
              <a:buSzPct val="100000"/>
              <a:buFont typeface="Times New Roman" pitchFamily="18" charset="0"/>
              <a:buNone/>
            </a:pPr>
            <a:endParaRPr lang="en-GB" sz="1600">
              <a:ea typeface="MS Gothic" pitchFamily="49" charset="-128"/>
            </a:endParaRPr>
          </a:p>
        </p:txBody>
      </p:sp>
      <p:sp>
        <p:nvSpPr>
          <p:cNvPr id="30724" name="Text Box 2"/>
          <p:cNvSpPr>
            <a:spLocks noGrp="1" noChangeArrowheads="1"/>
          </p:cNvSpPr>
          <p:nvPr>
            <p:ph type="body"/>
          </p:nvPr>
        </p:nvSpPr>
        <p:spPr>
          <a:xfrm>
            <a:off x="984090" y="3486760"/>
            <a:ext cx="7874994" cy="3303245"/>
          </a:xfrm>
          <a:noFill/>
          <a:ln/>
        </p:spPr>
        <p:txBody>
          <a:bodyPr lIns="81837" tIns="42555" rIns="81837" bIns="42555"/>
          <a:lstStyle/>
          <a:p>
            <a:pPr marL="0" marR="0" indent="0" algn="l" defTabSz="449263" rtl="0" eaLnBrk="1" fontAlgn="auto" latinLnBrk="0" hangingPunct="1">
              <a:lnSpc>
                <a:spcPct val="100000"/>
              </a:lnSpc>
              <a:spcBef>
                <a:spcPts val="450"/>
              </a:spcBef>
              <a:spcAft>
                <a:spcPts val="0"/>
              </a:spcAft>
              <a:buClrTx/>
              <a:buSzTx/>
              <a:buFontTx/>
              <a:buNone/>
              <a:tabLst>
                <a:tab pos="723900" algn="l"/>
                <a:tab pos="1447800" algn="l"/>
                <a:tab pos="2171700" algn="l"/>
                <a:tab pos="2895600" algn="l"/>
                <a:tab pos="3619500" algn="l"/>
                <a:tab pos="4343400" algn="l"/>
                <a:tab pos="5067300" algn="l"/>
                <a:tab pos="5791200" algn="l"/>
              </a:tabLst>
              <a:defRPr/>
            </a:pPr>
            <a:r>
              <a:rPr lang="en-GB" sz="2200" dirty="0" smtClean="0">
                <a:ea typeface="MS Gothic" pitchFamily="49" charset="-128"/>
              </a:rPr>
              <a:t>This is an example of evidence that you</a:t>
            </a:r>
            <a:r>
              <a:rPr lang="en-GB" sz="2200" baseline="0" dirty="0" smtClean="0">
                <a:ea typeface="MS Gothic" pitchFamily="49" charset="-128"/>
              </a:rPr>
              <a:t> should not accept to demonstrate legality/sustainability. </a:t>
            </a:r>
            <a:endParaRPr lang="en-GB" sz="2200" dirty="0" smtClean="0">
              <a:ea typeface="MS Gothic" pitchFamily="49" charset="-128"/>
            </a:endParaRPr>
          </a:p>
        </p:txBody>
      </p:sp>
    </p:spTree>
    <p:extLst>
      <p:ext uri="{BB962C8B-B14F-4D97-AF65-F5344CB8AC3E}">
        <p14:creationId xmlns:p14="http://schemas.microsoft.com/office/powerpoint/2010/main" val="2965694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F3135B40-8AA7-4216-B028-6814FB272DF9}" type="slidenum">
              <a:rPr lang="en-US"/>
              <a:pPr/>
              <a:t>5</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GB" dirty="0" smtClean="0"/>
          </a:p>
        </p:txBody>
      </p:sp>
    </p:spTree>
    <p:extLst>
      <p:ext uri="{BB962C8B-B14F-4D97-AF65-F5344CB8AC3E}">
        <p14:creationId xmlns:p14="http://schemas.microsoft.com/office/powerpoint/2010/main" val="1173569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txBox="1">
            <a:spLocks noGrp="1" noChangeArrowheads="1"/>
          </p:cNvSpPr>
          <p:nvPr/>
        </p:nvSpPr>
        <p:spPr bwMode="auto">
          <a:xfrm>
            <a:off x="5571952" y="6972244"/>
            <a:ext cx="4266665" cy="367028"/>
          </a:xfrm>
          <a:prstGeom prst="rect">
            <a:avLst/>
          </a:prstGeom>
          <a:noFill/>
          <a:ln w="9525">
            <a:noFill/>
            <a:miter lim="800000"/>
            <a:headEnd/>
            <a:tailEnd/>
          </a:ln>
        </p:spPr>
        <p:txBody>
          <a:bodyPr anchor="b"/>
          <a:lstStyle/>
          <a:p>
            <a:pPr algn="r"/>
            <a:fld id="{E4A7CCC9-9293-4283-A920-470B0486AC1A}" type="slidenum">
              <a:rPr lang="en-US" sz="1200"/>
              <a:pPr algn="r"/>
              <a:t>6</a:t>
            </a:fld>
            <a:endParaRPr 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680501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CBD52F-95FF-43A3-B975-909E50C13C92}" type="slidenum">
              <a:rPr lang="en-GB" smtClean="0"/>
              <a:t>8</a:t>
            </a:fld>
            <a:endParaRPr lang="en-GB"/>
          </a:p>
        </p:txBody>
      </p:sp>
    </p:spTree>
    <p:extLst>
      <p:ext uri="{BB962C8B-B14F-4D97-AF65-F5344CB8AC3E}">
        <p14:creationId xmlns:p14="http://schemas.microsoft.com/office/powerpoint/2010/main" val="52080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CCBD52F-95FF-43A3-B975-909E50C13C92}" type="slidenum">
              <a:rPr lang="en-GB" smtClean="0"/>
              <a:t>9</a:t>
            </a:fld>
            <a:endParaRPr lang="en-GB"/>
          </a:p>
        </p:txBody>
      </p:sp>
    </p:spTree>
    <p:extLst>
      <p:ext uri="{BB962C8B-B14F-4D97-AF65-F5344CB8AC3E}">
        <p14:creationId xmlns:p14="http://schemas.microsoft.com/office/powerpoint/2010/main" val="981067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5571952" y="6972244"/>
            <a:ext cx="4266665" cy="367028"/>
          </a:xfrm>
          <a:prstGeom prst="rect">
            <a:avLst/>
          </a:prstGeom>
          <a:noFill/>
          <a:ln w="9525">
            <a:noFill/>
            <a:miter lim="800000"/>
            <a:headEnd/>
            <a:tailEnd/>
          </a:ln>
        </p:spPr>
        <p:txBody>
          <a:bodyPr anchor="b"/>
          <a:lstStyle/>
          <a:p>
            <a:pPr algn="r"/>
            <a:fld id="{6F44E725-71F0-4308-8A15-64F48695D88E}" type="slidenum">
              <a:rPr lang="en-US" sz="1200"/>
              <a:pPr algn="r"/>
              <a:t>10</a:t>
            </a:fld>
            <a:endParaRPr lang="en-US" sz="120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GB" smtClean="0"/>
          </a:p>
        </p:txBody>
      </p:sp>
    </p:spTree>
    <p:extLst>
      <p:ext uri="{BB962C8B-B14F-4D97-AF65-F5344CB8AC3E}">
        <p14:creationId xmlns:p14="http://schemas.microsoft.com/office/powerpoint/2010/main" val="25574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txBox="1">
            <a:spLocks noGrp="1" noChangeArrowheads="1"/>
          </p:cNvSpPr>
          <p:nvPr/>
        </p:nvSpPr>
        <p:spPr bwMode="auto">
          <a:xfrm>
            <a:off x="5571952" y="6972244"/>
            <a:ext cx="4266665" cy="367028"/>
          </a:xfrm>
          <a:prstGeom prst="rect">
            <a:avLst/>
          </a:prstGeom>
          <a:noFill/>
          <a:ln w="9525">
            <a:noFill/>
            <a:miter lim="800000"/>
            <a:headEnd/>
            <a:tailEnd/>
          </a:ln>
        </p:spPr>
        <p:txBody>
          <a:bodyPr anchor="b"/>
          <a:lstStyle/>
          <a:p>
            <a:pPr algn="r"/>
            <a:fld id="{A3908BA6-322A-46FC-92D9-A06193CD54AC}" type="slidenum">
              <a:rPr lang="en-US" sz="1200"/>
              <a:pPr algn="r"/>
              <a:t>12</a:t>
            </a:fld>
            <a:endParaRPr 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FSC: http://info.fsc.org/ </a:t>
            </a:r>
          </a:p>
          <a:p>
            <a:pPr eaLnBrk="1" hangingPunct="1"/>
            <a:endParaRPr lang="en-GB" dirty="0" smtClean="0"/>
          </a:p>
        </p:txBody>
      </p:sp>
    </p:spTree>
    <p:extLst>
      <p:ext uri="{BB962C8B-B14F-4D97-AF65-F5344CB8AC3E}">
        <p14:creationId xmlns:p14="http://schemas.microsoft.com/office/powerpoint/2010/main" val="1319386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53844" y="605996"/>
            <a:ext cx="9144000" cy="879475"/>
          </a:xfrm>
        </p:spPr>
        <p:txBody>
          <a:bodyPr anchor="b">
            <a:normAutofit/>
          </a:bodyPr>
          <a:lstStyle>
            <a:lvl1pPr algn="l">
              <a:defRPr sz="4000" b="1"/>
            </a:lvl1pPr>
          </a:lstStyle>
          <a:p>
            <a:r>
              <a:rPr lang="en-US" dirty="0" smtClean="0"/>
              <a:t>Click to edit Master title style</a:t>
            </a:r>
            <a:endParaRPr lang="en-GB" dirty="0"/>
          </a:p>
        </p:txBody>
      </p:sp>
      <p:sp>
        <p:nvSpPr>
          <p:cNvPr id="3" name="Subtitle 2"/>
          <p:cNvSpPr>
            <a:spLocks noGrp="1"/>
          </p:cNvSpPr>
          <p:nvPr>
            <p:ph type="subTitle" idx="1"/>
          </p:nvPr>
        </p:nvSpPr>
        <p:spPr>
          <a:xfrm>
            <a:off x="953844" y="1688092"/>
            <a:ext cx="9144000"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4" name="Date Placeholder 3"/>
          <p:cNvSpPr>
            <a:spLocks noGrp="1"/>
          </p:cNvSpPr>
          <p:nvPr>
            <p:ph type="dt" sz="half" idx="10"/>
          </p:nvPr>
        </p:nvSpPr>
        <p:spPr/>
        <p:txBody>
          <a:bodyPr/>
          <a:lstStyle/>
          <a:p>
            <a:fld id="{AFDA5AE7-C9B0-4FFA-AB81-ABF5EDE0F08A}" type="datetime1">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cxnSp>
        <p:nvCxnSpPr>
          <p:cNvPr id="9" name="Straight Connector 8"/>
          <p:cNvCxnSpPr/>
          <p:nvPr userDrawn="1"/>
        </p:nvCxnSpPr>
        <p:spPr>
          <a:xfrm>
            <a:off x="1054249" y="1485471"/>
            <a:ext cx="11144923"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b="12729"/>
          <a:stretch/>
        </p:blipFill>
        <p:spPr>
          <a:xfrm>
            <a:off x="0" y="-1357755"/>
            <a:ext cx="12199172" cy="8406256"/>
          </a:xfrm>
          <a:prstGeom prst="rect">
            <a:avLst/>
          </a:prstGeom>
        </p:spPr>
      </p:pic>
    </p:spTree>
    <p:extLst>
      <p:ext uri="{BB962C8B-B14F-4D97-AF65-F5344CB8AC3E}">
        <p14:creationId xmlns:p14="http://schemas.microsoft.com/office/powerpoint/2010/main" val="10464230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atin typeface="+mn-lt"/>
              </a:defRPr>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p>
            <a:fld id="{79485C87-355A-4B21-93A5-E805E8DD5639}" type="datetime1">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3354330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5332" y="1441526"/>
            <a:ext cx="10515600" cy="537882"/>
          </a:xfrm>
        </p:spPr>
        <p:txBody>
          <a:bodyPr anchor="b">
            <a:no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455332" y="2136720"/>
            <a:ext cx="10515600" cy="1500187"/>
          </a:xfrm>
        </p:spPr>
        <p:txBody>
          <a:bodyPr/>
          <a:lstStyle>
            <a:lvl1pPr marL="0" indent="0">
              <a:buNone/>
              <a:defRPr sz="2400">
                <a:solidFill>
                  <a:schemeClr val="tx1">
                    <a:tint val="75000"/>
                  </a:schemeClr>
                </a:solidFill>
                <a:latin typeface="+mn-lt"/>
                <a:cs typeface="Times New Roman" panose="02020603050405020304" pitchFamily="18"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40184B43-182A-4E6E-A857-94CC68480C1F}" type="datetime1">
              <a:rPr lang="en-GB" smtClean="0"/>
              <a:pPr/>
              <a:t>05/03/2015</a:t>
            </a:fld>
            <a:endParaRPr lang="en-GB"/>
          </a:p>
        </p:txBody>
      </p:sp>
      <p:sp>
        <p:nvSpPr>
          <p:cNvPr id="5" name="Footer Placeholder 4"/>
          <p:cNvSpPr>
            <a:spLocks noGrp="1"/>
          </p:cNvSpPr>
          <p:nvPr>
            <p:ph type="ftr" sz="quarter" idx="11"/>
          </p:nvPr>
        </p:nvSpPr>
        <p:spPr>
          <a:xfrm>
            <a:off x="4046407" y="6491455"/>
            <a:ext cx="4114800" cy="365125"/>
          </a:xfrm>
          <a:prstGeom prst="rect">
            <a:avLst/>
          </a:prstGeom>
        </p:spPr>
        <p:txBody>
          <a:bodyPr/>
          <a:lstStyle/>
          <a:p>
            <a:endParaRPr lang="en-GB"/>
          </a:p>
        </p:txBody>
      </p:sp>
      <p:sp>
        <p:nvSpPr>
          <p:cNvPr id="6" name="Slide Number Placeholder 5"/>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2649295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18478" y="1559858"/>
            <a:ext cx="10340470" cy="408791"/>
          </a:xfrm>
        </p:spPr>
        <p:txBody>
          <a:bodyPr>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sz="half" idx="1"/>
          </p:nvPr>
        </p:nvSpPr>
        <p:spPr>
          <a:xfrm>
            <a:off x="518478" y="2285346"/>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6018325" y="2284637"/>
            <a:ext cx="5181600" cy="435133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CCA15DEB-D1FA-46A4-A595-508A2808083D}" type="datetime1">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7340725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7653" y="1455051"/>
            <a:ext cx="10515600" cy="529151"/>
          </a:xfrm>
        </p:spPr>
        <p:txBody>
          <a:bodyPr>
            <a:normAutofit/>
          </a:bodyPr>
          <a:lstStyle>
            <a:lvl1pPr>
              <a:defRPr sz="3000" b="1"/>
            </a:lvl1pPr>
          </a:lstStyle>
          <a:p>
            <a:r>
              <a:rPr lang="en-US" dirty="0" smtClean="0"/>
              <a:t>Click to edit Master title style</a:t>
            </a:r>
            <a:endParaRPr lang="en-GB" dirty="0"/>
          </a:p>
        </p:txBody>
      </p:sp>
      <p:sp>
        <p:nvSpPr>
          <p:cNvPr id="3" name="Text Placeholder 2"/>
          <p:cNvSpPr>
            <a:spLocks noGrp="1"/>
          </p:cNvSpPr>
          <p:nvPr>
            <p:ph type="body" idx="1"/>
          </p:nvPr>
        </p:nvSpPr>
        <p:spPr>
          <a:xfrm>
            <a:off x="507653" y="184158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507654" y="2655971"/>
            <a:ext cx="5157787"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Text Placeholder 4"/>
          <p:cNvSpPr>
            <a:spLocks noGrp="1"/>
          </p:cNvSpPr>
          <p:nvPr>
            <p:ph type="body" sz="quarter" idx="3"/>
          </p:nvPr>
        </p:nvSpPr>
        <p:spPr>
          <a:xfrm>
            <a:off x="5997575" y="184158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997575" y="2655971"/>
            <a:ext cx="5183188" cy="3684588"/>
          </a:xfrm>
        </p:spPr>
        <p:txBody>
          <a:bodyPr/>
          <a:lstStyle>
            <a:lvl1pPr>
              <a:defRPr>
                <a:latin typeface="+mn-lt"/>
                <a:cs typeface="Times New Roman" panose="02020603050405020304" pitchFamily="18" charset="0"/>
              </a:defRPr>
            </a:lvl1pPr>
            <a:lvl2pPr>
              <a:defRPr>
                <a:latin typeface="+mn-lt"/>
                <a:cs typeface="Times New Roman" panose="02020603050405020304" pitchFamily="18" charset="0"/>
              </a:defRPr>
            </a:lvl2pPr>
            <a:lvl3pPr>
              <a:defRPr>
                <a:latin typeface="+mn-lt"/>
                <a:cs typeface="Times New Roman" panose="02020603050405020304" pitchFamily="18" charset="0"/>
              </a:defRPr>
            </a:lvl3pPr>
            <a:lvl4pPr>
              <a:defRPr>
                <a:latin typeface="+mn-lt"/>
                <a:cs typeface="Times New Roman" panose="02020603050405020304" pitchFamily="18" charset="0"/>
              </a:defRPr>
            </a:lvl4pPr>
            <a:lvl5pPr>
              <a:defRPr>
                <a:latin typeface="+mn-lt"/>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Date Placeholder 6"/>
          <p:cNvSpPr>
            <a:spLocks noGrp="1"/>
          </p:cNvSpPr>
          <p:nvPr>
            <p:ph type="dt" sz="half" idx="10"/>
          </p:nvPr>
        </p:nvSpPr>
        <p:spPr/>
        <p:txBody>
          <a:bodyPr/>
          <a:lstStyle/>
          <a:p>
            <a:fld id="{96953582-3AD3-4700-A2CB-678EFA586983}" type="datetime1">
              <a:rPr lang="en-GB" smtClean="0"/>
              <a:pPr/>
              <a:t>05/03/2015</a:t>
            </a:fld>
            <a:endParaRPr lang="en-GB"/>
          </a:p>
        </p:txBody>
      </p:sp>
      <p:sp>
        <p:nvSpPr>
          <p:cNvPr id="8" name="Footer Placeholder 7"/>
          <p:cNvSpPr>
            <a:spLocks noGrp="1"/>
          </p:cNvSpPr>
          <p:nvPr>
            <p:ph type="ftr" sz="quarter" idx="11"/>
          </p:nvPr>
        </p:nvSpPr>
        <p:spPr>
          <a:xfrm>
            <a:off x="4046407" y="6491455"/>
            <a:ext cx="4114800" cy="365125"/>
          </a:xfrm>
          <a:prstGeom prst="rect">
            <a:avLst/>
          </a:prstGeom>
        </p:spPr>
        <p:txBody>
          <a:bodyPr/>
          <a:lstStyle/>
          <a:p>
            <a:endParaRPr lang="en-GB"/>
          </a:p>
        </p:txBody>
      </p:sp>
      <p:sp>
        <p:nvSpPr>
          <p:cNvPr id="9" name="Slide Number Placeholder 8"/>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5142482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000" b="1"/>
            </a:lvl1pPr>
          </a:lstStyle>
          <a:p>
            <a:r>
              <a:rPr lang="en-US" dirty="0" smtClean="0"/>
              <a:t>Click to edit Master title style</a:t>
            </a:r>
            <a:endParaRPr lang="en-GB" dirty="0"/>
          </a:p>
        </p:txBody>
      </p:sp>
      <p:sp>
        <p:nvSpPr>
          <p:cNvPr id="3" name="Date Placeholder 2"/>
          <p:cNvSpPr>
            <a:spLocks noGrp="1"/>
          </p:cNvSpPr>
          <p:nvPr>
            <p:ph type="dt" sz="half" idx="10"/>
          </p:nvPr>
        </p:nvSpPr>
        <p:spPr/>
        <p:txBody>
          <a:bodyPr/>
          <a:lstStyle/>
          <a:p>
            <a:fld id="{A5BD9D29-0EF3-4B8C-A95B-8BF120141425}" type="datetime1">
              <a:rPr lang="en-GB" smtClean="0"/>
              <a:pPr/>
              <a:t>05/03/2015</a:t>
            </a:fld>
            <a:endParaRPr lang="en-GB"/>
          </a:p>
        </p:txBody>
      </p:sp>
      <p:sp>
        <p:nvSpPr>
          <p:cNvPr id="4" name="Footer Placeholder 3"/>
          <p:cNvSpPr>
            <a:spLocks noGrp="1"/>
          </p:cNvSpPr>
          <p:nvPr>
            <p:ph type="ftr" sz="quarter" idx="11"/>
          </p:nvPr>
        </p:nvSpPr>
        <p:spPr>
          <a:xfrm>
            <a:off x="4046407" y="6491455"/>
            <a:ext cx="4114800" cy="365125"/>
          </a:xfrm>
          <a:prstGeom prst="rect">
            <a:avLst/>
          </a:prstGeom>
        </p:spPr>
        <p:txBody>
          <a:bodyPr/>
          <a:lstStyle/>
          <a:p>
            <a:endParaRPr lang="en-GB"/>
          </a:p>
        </p:txBody>
      </p:sp>
      <p:sp>
        <p:nvSpPr>
          <p:cNvPr id="5" name="Slide Number Placeholder 4"/>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314513664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D333C2-CBD8-4EBC-BC4C-06B376845C75}" type="datetime1">
              <a:rPr lang="en-GB" smtClean="0"/>
              <a:pPr/>
              <a:t>05/03/2015</a:t>
            </a:fld>
            <a:endParaRPr lang="en-GB"/>
          </a:p>
        </p:txBody>
      </p:sp>
      <p:sp>
        <p:nvSpPr>
          <p:cNvPr id="3" name="Footer Placeholder 2"/>
          <p:cNvSpPr>
            <a:spLocks noGrp="1"/>
          </p:cNvSpPr>
          <p:nvPr>
            <p:ph type="ftr" sz="quarter" idx="11"/>
          </p:nvPr>
        </p:nvSpPr>
        <p:spPr>
          <a:xfrm>
            <a:off x="4046407" y="6491455"/>
            <a:ext cx="4114800" cy="365125"/>
          </a:xfrm>
          <a:prstGeom prst="rect">
            <a:avLst/>
          </a:prstGeom>
        </p:spPr>
        <p:txBody>
          <a:bodyPr/>
          <a:lstStyle/>
          <a:p>
            <a:endParaRPr lang="en-GB"/>
          </a:p>
        </p:txBody>
      </p:sp>
      <p:sp>
        <p:nvSpPr>
          <p:cNvPr id="4" name="Slide Number Placeholder 3"/>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2618167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6300" y="759890"/>
            <a:ext cx="9788768" cy="1223065"/>
          </a:xfrm>
        </p:spPr>
        <p:txBody>
          <a:bodyPr anchor="b">
            <a:normAutofit/>
          </a:bodyPr>
          <a:lstStyle>
            <a:lvl1pPr>
              <a:defRPr sz="3000" b="1"/>
            </a:lvl1pPr>
          </a:lstStyle>
          <a:p>
            <a:r>
              <a:rPr lang="en-US" dirty="0" smtClean="0"/>
              <a:t>Click to edit Master title style</a:t>
            </a:r>
            <a:endParaRPr lang="en-GB" dirty="0"/>
          </a:p>
        </p:txBody>
      </p:sp>
      <p:sp>
        <p:nvSpPr>
          <p:cNvPr id="3" name="Content Placeholder 2"/>
          <p:cNvSpPr>
            <a:spLocks noGrp="1"/>
          </p:cNvSpPr>
          <p:nvPr>
            <p:ph idx="1"/>
          </p:nvPr>
        </p:nvSpPr>
        <p:spPr>
          <a:xfrm>
            <a:off x="472571" y="2084705"/>
            <a:ext cx="6172200" cy="4873625"/>
          </a:xfrm>
        </p:spPr>
        <p:txBody>
          <a:bodyPr/>
          <a:lstStyle>
            <a:lvl1pPr>
              <a:defRPr sz="3200">
                <a:latin typeface="+mn-lt"/>
                <a:cs typeface="Times New Roman" panose="02020603050405020304" pitchFamily="18" charset="0"/>
              </a:defRPr>
            </a:lvl1pPr>
            <a:lvl2pPr>
              <a:defRPr sz="2800">
                <a:latin typeface="+mn-lt"/>
                <a:cs typeface="Times New Roman" panose="02020603050405020304" pitchFamily="18" charset="0"/>
              </a:defRPr>
            </a:lvl2pPr>
            <a:lvl3pPr>
              <a:defRPr sz="2400">
                <a:latin typeface="+mn-lt"/>
                <a:cs typeface="Times New Roman" panose="02020603050405020304" pitchFamily="18" charset="0"/>
              </a:defRPr>
            </a:lvl3pPr>
            <a:lvl4pPr>
              <a:defRPr sz="2000">
                <a:latin typeface="+mn-lt"/>
                <a:cs typeface="Times New Roman" panose="02020603050405020304" pitchFamily="18" charset="0"/>
              </a:defRPr>
            </a:lvl4pPr>
            <a:lvl5pPr>
              <a:defRPr sz="2000">
                <a:latin typeface="+mn-lt"/>
                <a:cs typeface="Times New Roman" panose="02020603050405020304" pitchFamily="18"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5" name="Date Placeholder 4"/>
          <p:cNvSpPr>
            <a:spLocks noGrp="1"/>
          </p:cNvSpPr>
          <p:nvPr>
            <p:ph type="dt" sz="half" idx="10"/>
          </p:nvPr>
        </p:nvSpPr>
        <p:spPr/>
        <p:txBody>
          <a:bodyPr/>
          <a:lstStyle/>
          <a:p>
            <a:fld id="{317DD066-1C55-48D6-8747-CDB437C75E40}" type="datetime1">
              <a:rPr lang="en-GB" smtClean="0"/>
              <a:pPr/>
              <a:t>05/03/2015</a:t>
            </a:fld>
            <a:endParaRPr lang="en-GB"/>
          </a:p>
        </p:txBody>
      </p:sp>
      <p:sp>
        <p:nvSpPr>
          <p:cNvPr id="6" name="Footer Placeholder 5"/>
          <p:cNvSpPr>
            <a:spLocks noGrp="1"/>
          </p:cNvSpPr>
          <p:nvPr>
            <p:ph type="ftr" sz="quarter" idx="11"/>
          </p:nvPr>
        </p:nvSpPr>
        <p:spPr>
          <a:xfrm>
            <a:off x="4046407" y="6491455"/>
            <a:ext cx="4114800" cy="365125"/>
          </a:xfrm>
          <a:prstGeom prst="rect">
            <a:avLst/>
          </a:prstGeom>
        </p:spPr>
        <p:txBody>
          <a:bodyPr/>
          <a:lstStyle/>
          <a:p>
            <a:endParaRPr lang="en-GB"/>
          </a:p>
        </p:txBody>
      </p:sp>
      <p:sp>
        <p:nvSpPr>
          <p:cNvPr id="7" name="Slide Number Placeholder 6"/>
          <p:cNvSpPr>
            <a:spLocks noGrp="1"/>
          </p:cNvSpPr>
          <p:nvPr>
            <p:ph type="sldNum" sz="quarter" idx="12"/>
          </p:nvPr>
        </p:nvSpPr>
        <p:spPr/>
        <p:txBody>
          <a:bodyPr/>
          <a:lstStyle/>
          <a:p>
            <a:fld id="{358DAFE8-1C9A-4E30-8B03-C25BBFE13FC9}" type="slidenum">
              <a:rPr lang="en-GB" smtClean="0"/>
              <a:pPr/>
              <a:t>‹Nr.›</a:t>
            </a:fld>
            <a:endParaRPr lang="en-GB"/>
          </a:p>
        </p:txBody>
      </p:sp>
    </p:spTree>
    <p:extLst>
      <p:ext uri="{BB962C8B-B14F-4D97-AF65-F5344CB8AC3E}">
        <p14:creationId xmlns:p14="http://schemas.microsoft.com/office/powerpoint/2010/main" val="138834261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3348" y="1105013"/>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343348" y="2220517"/>
            <a:ext cx="11505304" cy="369144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343348" y="649145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F7A546-3068-48D4-B0CD-D600E0E990E6}" type="datetime1">
              <a:rPr lang="en-GB" smtClean="0"/>
              <a:pPr/>
              <a:t>05/03/2015</a:t>
            </a:fld>
            <a:endParaRPr lang="en-GB" dirty="0"/>
          </a:p>
        </p:txBody>
      </p:sp>
      <p:sp>
        <p:nvSpPr>
          <p:cNvPr id="6" name="Slide Number Placeholder 5"/>
          <p:cNvSpPr>
            <a:spLocks noGrp="1"/>
          </p:cNvSpPr>
          <p:nvPr>
            <p:ph type="sldNum" sz="quarter" idx="4"/>
          </p:nvPr>
        </p:nvSpPr>
        <p:spPr>
          <a:xfrm>
            <a:off x="9105452" y="649287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8DAFE8-1C9A-4E30-8B03-C25BBFE13FC9}" type="slidenum">
              <a:rPr lang="en-GB" smtClean="0"/>
              <a:pPr/>
              <a:t>‹Nr.›</a:t>
            </a:fld>
            <a:endParaRPr lang="en-GB"/>
          </a:p>
        </p:txBody>
      </p:sp>
      <p:cxnSp>
        <p:nvCxnSpPr>
          <p:cNvPr id="10" name="Straight Connector 9"/>
          <p:cNvCxnSpPr/>
          <p:nvPr userDrawn="1"/>
        </p:nvCxnSpPr>
        <p:spPr>
          <a:xfrm>
            <a:off x="451821" y="1990165"/>
            <a:ext cx="11740179"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rotWithShape="1">
          <a:blip r:embed="rId10" cstate="print">
            <a:extLst>
              <a:ext uri="{28A0092B-C50C-407E-A947-70E740481C1C}">
                <a14:useLocalDpi xmlns:a14="http://schemas.microsoft.com/office/drawing/2010/main" val="0"/>
              </a:ext>
            </a:extLst>
          </a:blip>
          <a:srcRect t="31820" b="39228"/>
          <a:stretch/>
        </p:blipFill>
        <p:spPr>
          <a:xfrm>
            <a:off x="4519" y="-29029"/>
            <a:ext cx="12187481" cy="1438279"/>
          </a:xfrm>
          <a:prstGeom prst="rect">
            <a:avLst/>
          </a:prstGeom>
        </p:spPr>
      </p:pic>
    </p:spTree>
    <p:extLst>
      <p:ext uri="{BB962C8B-B14F-4D97-AF65-F5344CB8AC3E}">
        <p14:creationId xmlns:p14="http://schemas.microsoft.com/office/powerpoint/2010/main" val="25633070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000" b="1" kern="120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orests@giz.d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6.gif"/></Relationships>
</file>

<file path=ppt/slides/_rels/slide16.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3.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hyperlink" Target="http://images.google.co.uk/imgres?imgurl=http://www.woodwardsace.com/tempimages/invoice2.jpg&amp;imgrefurl=http://forum.wordreference.com/showthread.php?t=485&amp;usg=__RIsLu_q6zaP7WMPAXtIvZWrvrPg=&amp;h=621&amp;w=452&amp;sz=35&amp;hl=en&amp;start=5&amp;um=1&amp;tbnid=_Xl_E02rVEKagM:&amp;tbnh=136&amp;tbnw=99&amp;prev=/images?q=invoice&amp;um=1&amp;hl=en" TargetMode="External"/><Relationship Id="rId9"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notesSlide" Target="../notesSlides/notesSlide5.xml"/><Relationship Id="rId7"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oleObject" Target="../embeddings/oleObject1.bin"/><Relationship Id="rId9" Type="http://schemas.openxmlformats.org/officeDocument/2006/relationships/image" Target="../media/image1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62607" y="1245477"/>
            <a:ext cx="10496341" cy="1019260"/>
          </a:xfrm>
        </p:spPr>
        <p:txBody>
          <a:bodyPr>
            <a:normAutofit/>
          </a:bodyPr>
          <a:lstStyle/>
          <a:p>
            <a:r>
              <a:rPr lang="th-TH" sz="3200" dirty="0" smtClean="0">
                <a:latin typeface="TH SarabunPSK" pitchFamily="34" charset="-34"/>
                <a:cs typeface="TH SarabunPSK" pitchFamily="34" charset="-34"/>
              </a:rPr>
              <a:t>สิ่งสำคัญ</a:t>
            </a:r>
            <a:r>
              <a:rPr lang="en-US" sz="3200" dirty="0" smtClean="0">
                <a:latin typeface="TH SarabunPSK" pitchFamily="34" charset="-34"/>
                <a:cs typeface="TH SarabunPSK" pitchFamily="34" charset="-34"/>
              </a:rPr>
              <a:t>: </a:t>
            </a:r>
            <a:r>
              <a:rPr lang="th-TH" sz="3200" dirty="0" smtClean="0">
                <a:latin typeface="TH SarabunPSK" pitchFamily="34" charset="-34"/>
                <a:cs typeface="TH SarabunPSK" pitchFamily="34" charset="-34"/>
              </a:rPr>
              <a:t>โปรดอ่าน คำเตือนทางกฎหมาย</a:t>
            </a:r>
            <a:r>
              <a:rPr lang="en-US" sz="3200" dirty="0" smtClean="0">
                <a:latin typeface="TH SarabunPSK" pitchFamily="34" charset="-34"/>
                <a:cs typeface="TH SarabunPSK" pitchFamily="34" charset="-34"/>
              </a:rPr>
              <a:t> </a:t>
            </a:r>
            <a:endParaRPr lang="en-US" sz="3200" dirty="0">
              <a:latin typeface="TH SarabunPSK" pitchFamily="34" charset="-34"/>
              <a:cs typeface="TH SarabunPSK" pitchFamily="34" charset="-34"/>
            </a:endParaRPr>
          </a:p>
        </p:txBody>
      </p:sp>
      <p:sp>
        <p:nvSpPr>
          <p:cNvPr id="3" name="Inhaltsplatzhalter 2"/>
          <p:cNvSpPr>
            <a:spLocks noGrp="1"/>
          </p:cNvSpPr>
          <p:nvPr>
            <p:ph idx="1"/>
          </p:nvPr>
        </p:nvSpPr>
        <p:spPr>
          <a:xfrm>
            <a:off x="220717" y="2222938"/>
            <a:ext cx="11971282" cy="4475574"/>
          </a:xfrm>
        </p:spPr>
        <p:txBody>
          <a:bodyPr>
            <a:normAutofit/>
          </a:bodyPr>
          <a:lstStyle/>
          <a:p>
            <a:r>
              <a:rPr lang="th-TH" sz="2000" dirty="0" smtClean="0">
                <a:cs typeface="TH SarabunPSK" pitchFamily="34" charset="-34"/>
              </a:rPr>
              <a:t>สื่อวัสดุสำหรับการฝึกอบรมนี้ได้รับการพัฒนาโดยโครงการความริเริ่มด้านการสนับสนุนป่าไม้</a:t>
            </a:r>
            <a:r>
              <a:rPr lang="de-DE" sz="2000" dirty="0" smtClean="0">
                <a:cs typeface="TH SarabunPSK" pitchFamily="34" charset="-34"/>
              </a:rPr>
              <a:t> </a:t>
            </a:r>
            <a:r>
              <a:rPr lang="th-TH" sz="2000" dirty="0" smtClean="0">
                <a:cs typeface="TH SarabunPSK" pitchFamily="34" charset="-34"/>
              </a:rPr>
              <a:t>(</a:t>
            </a:r>
            <a:r>
              <a:rPr lang="en-US" sz="2000" dirty="0" err="1" smtClean="0">
                <a:cs typeface="TH SarabunPSK" pitchFamily="34" charset="-34"/>
              </a:rPr>
              <a:t>Proforest</a:t>
            </a:r>
            <a:r>
              <a:rPr lang="en-US" sz="2000" dirty="0" smtClean="0">
                <a:cs typeface="TH SarabunPSK" pitchFamily="34" charset="-34"/>
              </a:rPr>
              <a:t> Initiative) </a:t>
            </a:r>
            <a:r>
              <a:rPr lang="th-TH" sz="2000" dirty="0" smtClean="0">
                <a:cs typeface="TH SarabunPSK" pitchFamily="34" charset="-34"/>
              </a:rPr>
              <a:t>และดำเนินการโดย </a:t>
            </a:r>
            <a:r>
              <a:rPr lang="en-US" sz="2000" dirty="0" smtClean="0">
                <a:cs typeface="TH SarabunPSK" pitchFamily="34" charset="-34"/>
              </a:rPr>
              <a:t>GIZ </a:t>
            </a:r>
            <a:r>
              <a:rPr lang="th-TH" sz="2000" dirty="0" smtClean="0">
                <a:cs typeface="TH SarabunPSK" pitchFamily="34" charset="-34"/>
              </a:rPr>
              <a:t>โดยได้รับการสนับสนุนทางการเงินจากกระทรวงสหพันธ์เยอรมันด้านความร่วมมือทางเศรษฐกิจและการพัฒนา (</a:t>
            </a:r>
            <a:r>
              <a:rPr lang="en-US" sz="2000" dirty="0" smtClean="0">
                <a:cs typeface="TH SarabunPSK" pitchFamily="34" charset="-34"/>
              </a:rPr>
              <a:t>German Federal Ministry for Economic Cooperation and Development: BMZ)</a:t>
            </a:r>
          </a:p>
          <a:p>
            <a:r>
              <a:rPr lang="th-TH" sz="2000" dirty="0" smtClean="0">
                <a:cs typeface="TH SarabunPSK" pitchFamily="34" charset="-34"/>
              </a:rPr>
              <a:t>อนุญาตให้นำเนื้อหาทั้งหมด หรือบางส่วนในสื่อวัสดุสำหรับการฝึกอบรมนี้มาใช้เพื่อประโยชน์ที่มิใช่การค้าพาณิชย์ โดยสามารถดัดแปลงสื่อวัสดุได้ตามความต้องการของท่าน ตราบเท่าที่ไม่มีการบิดเบือน หรือแปลความหมายของสารและเนื้อหาหลักแบบผิดๆ</a:t>
            </a:r>
          </a:p>
        </p:txBody>
      </p:sp>
      <p:sp>
        <p:nvSpPr>
          <p:cNvPr id="5" name="Inhaltsplatzhalter 2"/>
          <p:cNvSpPr txBox="1">
            <a:spLocks/>
          </p:cNvSpPr>
          <p:nvPr/>
        </p:nvSpPr>
        <p:spPr>
          <a:xfrm>
            <a:off x="204952" y="4146331"/>
            <a:ext cx="8466082" cy="256147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th-TH" sz="2000" dirty="0" smtClean="0">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sz="2000" dirty="0" smtClean="0">
                <a:cs typeface="TH SarabunPSK" pitchFamily="34" charset="-34"/>
              </a:rPr>
              <a:t>BMZ </a:t>
            </a:r>
            <a:r>
              <a:rPr lang="th-TH" sz="2000" dirty="0" smtClean="0">
                <a:cs typeface="TH SarabunPSK" pitchFamily="34" charset="-34"/>
              </a:rPr>
              <a:t>หรือ </a:t>
            </a:r>
            <a:r>
              <a:rPr lang="en-US" sz="2000" dirty="0" smtClean="0">
                <a:cs typeface="TH SarabunPSK" pitchFamily="34" charset="-34"/>
              </a:rPr>
              <a:t>GIZ </a:t>
            </a:r>
            <a:r>
              <a:rPr lang="th-TH" sz="2000" dirty="0" smtClean="0">
                <a:cs typeface="TH SarabunPSK" pitchFamily="34" charset="-34"/>
              </a:rPr>
              <a:t>แต่อย่างใด</a:t>
            </a:r>
            <a:endParaRPr lang="en-US" sz="2000" dirty="0" smtClean="0">
              <a:cs typeface="TH SarabunPSK" pitchFamily="34" charset="-34"/>
            </a:endParaRPr>
          </a:p>
          <a:p>
            <a:r>
              <a:rPr lang="th-TH" sz="2000" dirty="0" smtClean="0">
                <a:cs typeface="TH SarabunPSK" pitchFamily="34" charset="-34"/>
              </a:rPr>
              <a:t>สไลด์นี้เป็นการแจ้งวัตถุประสงค์ของข้อมูล ในการฝึกอบรมสามารถลบสไลด์หน้านี้ออกได้</a:t>
            </a:r>
            <a:endParaRPr lang="en-US" sz="2000" dirty="0" smtClean="0">
              <a:cs typeface="TH SarabunPSK" pitchFamily="34" charset="-34"/>
            </a:endParaRPr>
          </a:p>
          <a:p>
            <a:r>
              <a:rPr lang="th-TH" sz="2000" dirty="0" smtClean="0">
                <a:cs typeface="TH SarabunPSK" pitchFamily="34" charset="-34"/>
              </a:rPr>
              <a:t>หากท่านตัดสินใจที่จะใช้การฝึกอบรมชุดนี้ หากเป็นไปได้ ขอความกรุณาแจ้งให้เราได้ ทราบทางอีเมล์ </a:t>
            </a:r>
            <a:r>
              <a:rPr lang="en-US" sz="2000" dirty="0" smtClean="0">
                <a:cs typeface="TH SarabunPSK" pitchFamily="34" charset="-34"/>
                <a:hlinkClick r:id="rId3"/>
              </a:rPr>
              <a:t>forests@giz.de</a:t>
            </a:r>
            <a:r>
              <a:rPr lang="en-US" sz="2000" dirty="0" smtClean="0">
                <a:cs typeface="TH SarabunPSK" pitchFamily="34" charset="-34"/>
              </a:rPr>
              <a:t> </a:t>
            </a:r>
            <a:r>
              <a:rPr lang="th-TH" sz="2000" dirty="0" smtClean="0">
                <a:cs typeface="TH SarabunPSK" pitchFamily="34" charset="-34"/>
              </a:rPr>
              <a:t>จักขอบคุณยิ่ง</a:t>
            </a:r>
            <a:r>
              <a:rPr lang="en-US" sz="2000" dirty="0" smtClean="0">
                <a:cs typeface="TH SarabunPSK" pitchFamily="34" charset="-34"/>
              </a:rPr>
              <a:t> </a:t>
            </a:r>
          </a:p>
        </p:txBody>
      </p:sp>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73879" y="4808018"/>
            <a:ext cx="2981879" cy="1661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04276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pPr eaLnBrk="1" hangingPunct="1"/>
            <a:r>
              <a:rPr lang="th-TH" sz="4000" dirty="0" smtClean="0">
                <a:solidFill>
                  <a:srgbClr val="006600"/>
                </a:solidFill>
                <a:latin typeface="TH SarabunPSK" pitchFamily="34" charset="-34"/>
                <a:cs typeface="TH SarabunPSK" pitchFamily="34" charset="-34"/>
              </a:rPr>
              <a:t>การตรวจสอบใบรับรอง</a:t>
            </a:r>
            <a:endParaRPr lang="en-US" sz="4000" dirty="0" smtClean="0">
              <a:solidFill>
                <a:srgbClr val="006600"/>
              </a:solidFill>
              <a:latin typeface="TH SarabunPSK" pitchFamily="34" charset="-34"/>
              <a:cs typeface="TH SarabunPSK" pitchFamily="34" charset="-34"/>
            </a:endParaRPr>
          </a:p>
        </p:txBody>
      </p:sp>
      <p:sp>
        <p:nvSpPr>
          <p:cNvPr id="10243" name="Rectangle 3"/>
          <p:cNvSpPr>
            <a:spLocks noGrp="1" noChangeArrowheads="1"/>
          </p:cNvSpPr>
          <p:nvPr>
            <p:ph idx="1"/>
          </p:nvPr>
        </p:nvSpPr>
        <p:spPr>
          <a:xfrm>
            <a:off x="343348" y="2206625"/>
            <a:ext cx="11606914" cy="4525963"/>
          </a:xfrm>
        </p:spPr>
        <p:txBody>
          <a:bodyPr>
            <a:normAutofit/>
          </a:bodyPr>
          <a:lstStyle/>
          <a:p>
            <a:pPr marL="609600" indent="-609600"/>
            <a:r>
              <a:rPr lang="th-TH" sz="3200" dirty="0" smtClean="0">
                <a:latin typeface="TH SarabunPSK" pitchFamily="34" charset="-34"/>
                <a:cs typeface="TH SarabunPSK" pitchFamily="34" charset="-34"/>
              </a:rPr>
              <a:t>ของแท้</a:t>
            </a:r>
            <a:r>
              <a:rPr lang="en-GB" sz="3200" dirty="0" smtClean="0">
                <a:latin typeface="TH SarabunPSK" pitchFamily="34" charset="-34"/>
                <a:cs typeface="TH SarabunPSK" pitchFamily="34" charset="-34"/>
              </a:rPr>
              <a:t>? </a:t>
            </a:r>
            <a:endParaRPr lang="en-GB" sz="3200" dirty="0">
              <a:latin typeface="TH SarabunPSK" pitchFamily="34" charset="-34"/>
              <a:cs typeface="TH SarabunPSK" pitchFamily="34" charset="-34"/>
            </a:endParaRPr>
          </a:p>
          <a:p>
            <a:pPr marL="609600" indent="-609600"/>
            <a:r>
              <a:rPr lang="th-TH" sz="3200" dirty="0" smtClean="0">
                <a:latin typeface="TH SarabunPSK" pitchFamily="34" charset="-34"/>
                <a:cs typeface="TH SarabunPSK" pitchFamily="34" charset="-34"/>
              </a:rPr>
              <a:t>มีการสับเปลี่ยน หรือไม่</a:t>
            </a:r>
            <a:r>
              <a:rPr lang="en-GB" sz="3200" dirty="0" smtClean="0">
                <a:latin typeface="TH SarabunPSK" pitchFamily="34" charset="-34"/>
                <a:cs typeface="TH SarabunPSK" pitchFamily="34" charset="-34"/>
              </a:rPr>
              <a:t>?</a:t>
            </a:r>
            <a:endParaRPr lang="en-GB" sz="3200" dirty="0">
              <a:latin typeface="TH SarabunPSK" pitchFamily="34" charset="-34"/>
              <a:cs typeface="TH SarabunPSK" pitchFamily="34" charset="-34"/>
            </a:endParaRPr>
          </a:p>
          <a:p>
            <a:pPr marL="609600" indent="-609600">
              <a:buNone/>
            </a:pPr>
            <a:endParaRPr lang="en-GB" sz="3200" dirty="0"/>
          </a:p>
          <a:p>
            <a:pPr marL="609600" indent="-609600">
              <a:buNone/>
            </a:pPr>
            <a:endParaRPr lang="en-GB" sz="3200" dirty="0"/>
          </a:p>
          <a:p>
            <a:pPr marL="609600" indent="-609600">
              <a:buNone/>
            </a:pPr>
            <a:endParaRPr lang="en-US" sz="3200" dirty="0"/>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10</a:t>
            </a:fld>
            <a:endParaRPr lang="zh-TW" altLang="en-US"/>
          </a:p>
        </p:txBody>
      </p:sp>
    </p:spTree>
    <p:extLst>
      <p:ext uri="{BB962C8B-B14F-4D97-AF65-F5344CB8AC3E}">
        <p14:creationId xmlns:p14="http://schemas.microsoft.com/office/powerpoint/2010/main" val="2258828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1149" y="1763486"/>
            <a:ext cx="11920851" cy="544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266" name="Picture 16"/>
          <p:cNvPicPr>
            <a:picLocks noChangeAspect="1" noChangeArrowheads="1"/>
          </p:cNvPicPr>
          <p:nvPr/>
        </p:nvPicPr>
        <p:blipFill>
          <a:blip r:embed="rId2" cstate="print"/>
          <a:srcRect t="-4153" b="53986"/>
          <a:stretch>
            <a:fillRect/>
          </a:stretch>
        </p:blipFill>
        <p:spPr bwMode="auto">
          <a:xfrm>
            <a:off x="595067" y="1668346"/>
            <a:ext cx="7187415" cy="582613"/>
          </a:xfrm>
          <a:prstGeom prst="rect">
            <a:avLst/>
          </a:prstGeom>
          <a:noFill/>
          <a:ln w="76200" cmpd="sng">
            <a:solidFill>
              <a:srgbClr val="FF0000"/>
            </a:solidFill>
            <a:miter lim="800000"/>
            <a:headEnd/>
            <a:tailEnd/>
          </a:ln>
        </p:spPr>
      </p:pic>
      <p:pic>
        <p:nvPicPr>
          <p:cNvPr id="11268" name="Picture 14" descr="PEFC_cert_page_1"/>
          <p:cNvPicPr>
            <a:picLocks noChangeAspect="1" noChangeArrowheads="1"/>
          </p:cNvPicPr>
          <p:nvPr/>
        </p:nvPicPr>
        <p:blipFill>
          <a:blip r:embed="rId3" cstate="print"/>
          <a:srcRect/>
          <a:stretch>
            <a:fillRect/>
          </a:stretch>
        </p:blipFill>
        <p:spPr bwMode="auto">
          <a:xfrm>
            <a:off x="595067" y="2687637"/>
            <a:ext cx="2663825" cy="3987800"/>
          </a:xfrm>
          <a:prstGeom prst="rect">
            <a:avLst/>
          </a:prstGeom>
          <a:noFill/>
          <a:ln w="9525">
            <a:solidFill>
              <a:schemeClr val="tx1"/>
            </a:solidFill>
            <a:miter lim="800000"/>
            <a:headEnd/>
            <a:tailEnd/>
          </a:ln>
        </p:spPr>
      </p:pic>
      <p:sp>
        <p:nvSpPr>
          <p:cNvPr id="11269" name="Line 5"/>
          <p:cNvSpPr>
            <a:spLocks noChangeShapeType="1"/>
          </p:cNvSpPr>
          <p:nvPr/>
        </p:nvSpPr>
        <p:spPr bwMode="auto">
          <a:xfrm flipH="1" flipV="1">
            <a:off x="2427513" y="2307770"/>
            <a:ext cx="1" cy="1360941"/>
          </a:xfrm>
          <a:prstGeom prst="line">
            <a:avLst/>
          </a:prstGeom>
          <a:noFill/>
          <a:ln w="76200" cmpd="sng">
            <a:solidFill>
              <a:srgbClr val="FF0000"/>
            </a:solidFill>
            <a:round/>
            <a:headEnd/>
            <a:tailEnd type="triangle" w="med" len="med"/>
          </a:ln>
        </p:spPr>
        <p:txBody>
          <a:bodyPr/>
          <a:lstStyle/>
          <a:p>
            <a:endParaRPr lang="en-GB"/>
          </a:p>
        </p:txBody>
      </p:sp>
      <p:sp>
        <p:nvSpPr>
          <p:cNvPr id="11270" name="Oval 8"/>
          <p:cNvSpPr>
            <a:spLocks noChangeArrowheads="1"/>
          </p:cNvSpPr>
          <p:nvPr/>
        </p:nvSpPr>
        <p:spPr bwMode="auto">
          <a:xfrm>
            <a:off x="1242903" y="3573016"/>
            <a:ext cx="1368152" cy="576064"/>
          </a:xfrm>
          <a:prstGeom prst="ellipse">
            <a:avLst/>
          </a:prstGeom>
          <a:solidFill>
            <a:schemeClr val="accent1">
              <a:alpha val="0"/>
            </a:schemeClr>
          </a:solidFill>
          <a:ln w="76200" cmpd="sng">
            <a:solidFill>
              <a:srgbClr val="FF0000"/>
            </a:solidFill>
            <a:round/>
            <a:headEnd/>
            <a:tailEnd/>
          </a:ln>
        </p:spPr>
        <p:txBody>
          <a:bodyPr wrap="none" anchor="ctr"/>
          <a:lstStyle/>
          <a:p>
            <a:endParaRPr lang="en-GB"/>
          </a:p>
        </p:txBody>
      </p:sp>
      <p:sp>
        <p:nvSpPr>
          <p:cNvPr id="8" name="TextBox 7"/>
          <p:cNvSpPr txBox="1"/>
          <p:nvPr/>
        </p:nvSpPr>
        <p:spPr>
          <a:xfrm>
            <a:off x="6585172" y="2678111"/>
            <a:ext cx="4829062" cy="1477328"/>
          </a:xfrm>
          <a:prstGeom prst="rect">
            <a:avLst/>
          </a:prstGeom>
          <a:noFill/>
        </p:spPr>
        <p:txBody>
          <a:bodyPr wrap="square" rtlCol="0">
            <a:spAutoFit/>
          </a:bodyPr>
          <a:lstStyle/>
          <a:p>
            <a:r>
              <a:rPr lang="th-TH" sz="3000" b="1" dirty="0" smtClean="0">
                <a:solidFill>
                  <a:srgbClr val="006600"/>
                </a:solidFill>
                <a:latin typeface="TH SarabunPSK" pitchFamily="34" charset="-34"/>
                <a:ea typeface="Tahoma" panose="020B0604030504040204" pitchFamily="34" charset="0"/>
                <a:cs typeface="TH SarabunPSK" pitchFamily="34" charset="-34"/>
              </a:rPr>
              <a:t>ใบรับรองจะมีหมายเลขของตนเองเพื่อใช้เป็นข้อมูลในการตรวจสอบ ติดตาม</a:t>
            </a:r>
            <a:endParaRPr lang="en-GB" sz="3000" b="1" dirty="0">
              <a:solidFill>
                <a:srgbClr val="006600"/>
              </a:solidFill>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11</a:t>
            </a:fld>
            <a:endParaRPr lang="zh-TW" altLang="en-US"/>
          </a:p>
        </p:txBody>
      </p:sp>
      <p:grpSp>
        <p:nvGrpSpPr>
          <p:cNvPr id="16" name="Gruppieren 15"/>
          <p:cNvGrpSpPr/>
          <p:nvPr/>
        </p:nvGrpSpPr>
        <p:grpSpPr>
          <a:xfrm>
            <a:off x="3411810" y="2601350"/>
            <a:ext cx="8014486" cy="4160373"/>
            <a:chOff x="3411810" y="2601350"/>
            <a:chExt cx="8014486" cy="4160373"/>
          </a:xfrm>
        </p:grpSpPr>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5171" y="5689599"/>
              <a:ext cx="4841125" cy="559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Gruppieren 17"/>
            <p:cNvGrpSpPr/>
            <p:nvPr/>
          </p:nvGrpSpPr>
          <p:grpSpPr>
            <a:xfrm>
              <a:off x="3411810" y="2601350"/>
              <a:ext cx="8014486" cy="4160373"/>
              <a:chOff x="3411810" y="2601350"/>
              <a:chExt cx="8014486" cy="4160373"/>
            </a:xfrm>
          </p:grpSpPr>
          <p:pic>
            <p:nvPicPr>
              <p:cNvPr id="19"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l="17506" t="14673" r="19182" b="21645"/>
              <a:stretch>
                <a:fillRect/>
              </a:stretch>
            </p:blipFill>
            <p:spPr bwMode="auto">
              <a:xfrm>
                <a:off x="3411810" y="2601350"/>
                <a:ext cx="2819764" cy="4160373"/>
              </a:xfrm>
              <a:prstGeom prst="rect">
                <a:avLst/>
              </a:prstGeom>
              <a:noFill/>
              <a:ln w="9525">
                <a:noFill/>
                <a:miter lim="800000"/>
                <a:headEnd/>
                <a:tailEnd/>
              </a:ln>
            </p:spPr>
          </p:pic>
          <p:sp>
            <p:nvSpPr>
              <p:cNvPr id="20" name="Rechteck 19"/>
              <p:cNvSpPr/>
              <p:nvPr/>
            </p:nvSpPr>
            <p:spPr>
              <a:xfrm>
                <a:off x="6585171" y="5689599"/>
                <a:ext cx="4841125" cy="55985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Ellipse 20"/>
              <p:cNvSpPr/>
              <p:nvPr/>
            </p:nvSpPr>
            <p:spPr>
              <a:xfrm>
                <a:off x="4188774" y="3787492"/>
                <a:ext cx="1280693" cy="48036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2" name="Gerade Verbindung mit Pfeil 21"/>
              <p:cNvCxnSpPr/>
              <p:nvPr/>
            </p:nvCxnSpPr>
            <p:spPr>
              <a:xfrm>
                <a:off x="5012267" y="4285455"/>
                <a:ext cx="1572904" cy="1404144"/>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658533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64273" y="1220802"/>
            <a:ext cx="8229600" cy="1143000"/>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การตรวจยืนยันในระบบออนไลน์</a:t>
            </a:r>
            <a:endParaRPr lang="en-US" sz="4000" dirty="0" smtClean="0">
              <a:solidFill>
                <a:srgbClr val="006600"/>
              </a:solidFill>
              <a:latin typeface="TH SarabunPSK" pitchFamily="34" charset="-34"/>
              <a:cs typeface="TH SarabunPSK" pitchFamily="34" charset="-34"/>
            </a:endParaRPr>
          </a:p>
        </p:txBody>
      </p:sp>
      <p:sp>
        <p:nvSpPr>
          <p:cNvPr id="12291" name="Rectangle 4"/>
          <p:cNvSpPr>
            <a:spLocks noGrp="1" noChangeArrowheads="1"/>
          </p:cNvSpPr>
          <p:nvPr>
            <p:ph idx="1"/>
          </p:nvPr>
        </p:nvSpPr>
        <p:spPr>
          <a:xfrm>
            <a:off x="364273" y="2167259"/>
            <a:ext cx="11633286" cy="893409"/>
          </a:xfrm>
        </p:spPr>
        <p:txBody>
          <a:bodyPr>
            <a:normAutofit/>
          </a:bodyPr>
          <a:lstStyle/>
          <a:p>
            <a:pPr eaLnBrk="1" hangingPunct="1">
              <a:lnSpc>
                <a:spcPct val="90000"/>
              </a:lnSpc>
              <a:buFontTx/>
              <a:buNone/>
            </a:pPr>
            <a:r>
              <a:rPr lang="th-TH" sz="2600" dirty="0" smtClean="0">
                <a:latin typeface="TH SarabunPSK" pitchFamily="34" charset="-34"/>
                <a:cs typeface="TH SarabunPSK" pitchFamily="34" charset="-34"/>
              </a:rPr>
              <a:t> หมายเลขใบรับรองจะช่วยให้การตรวจยืนยัน และการตรวจสอบระบบออนไลน์ผ่านทางฐานข้อมูลของ </a:t>
            </a:r>
            <a:r>
              <a:rPr lang="en-US" sz="2600" dirty="0" smtClean="0">
                <a:latin typeface="TH SarabunPSK" pitchFamily="34" charset="-34"/>
                <a:cs typeface="TH SarabunPSK" pitchFamily="34" charset="-34"/>
              </a:rPr>
              <a:t>FSC® </a:t>
            </a:r>
            <a:r>
              <a:rPr lang="th-TH" sz="2600" dirty="0" smtClean="0">
                <a:latin typeface="TH SarabunPSK" pitchFamily="34" charset="-34"/>
                <a:cs typeface="TH SarabunPSK" pitchFamily="34" charset="-34"/>
              </a:rPr>
              <a:t>และ </a:t>
            </a:r>
            <a:r>
              <a:rPr lang="en-US" sz="2600" dirty="0" smtClean="0">
                <a:latin typeface="TH SarabunPSK" pitchFamily="34" charset="-34"/>
                <a:cs typeface="TH SarabunPSK" pitchFamily="34" charset="-34"/>
              </a:rPr>
              <a:t>PEFC </a:t>
            </a:r>
            <a:r>
              <a:rPr lang="th-TH" sz="2600" dirty="0" smtClean="0">
                <a:latin typeface="TH SarabunPSK" pitchFamily="34" charset="-34"/>
                <a:cs typeface="TH SarabunPSK" pitchFamily="34" charset="-34"/>
              </a:rPr>
              <a:t>ทำได้ง่ายขึ้น</a:t>
            </a:r>
            <a:endParaRPr lang="en-US" sz="26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pPr/>
              <a:t>12</a:t>
            </a:fld>
            <a:endParaRPr lang="zh-TW" altLang="en-US"/>
          </a:p>
        </p:txBody>
      </p:sp>
      <p:grpSp>
        <p:nvGrpSpPr>
          <p:cNvPr id="8" name="Gruppieren 7"/>
          <p:cNvGrpSpPr/>
          <p:nvPr/>
        </p:nvGrpSpPr>
        <p:grpSpPr>
          <a:xfrm>
            <a:off x="444513" y="2957640"/>
            <a:ext cx="11352126" cy="3535496"/>
            <a:chOff x="444513" y="2957640"/>
            <a:chExt cx="11352126" cy="3535496"/>
          </a:xfrm>
        </p:grpSpPr>
        <p:pic>
          <p:nvPicPr>
            <p:cNvPr id="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2730" y="3189086"/>
              <a:ext cx="3933909" cy="3072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4513" y="2957640"/>
              <a:ext cx="6504503" cy="3535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Pfeil nach rechts 10"/>
            <p:cNvSpPr/>
            <p:nvPr/>
          </p:nvSpPr>
          <p:spPr>
            <a:xfrm>
              <a:off x="2674961" y="5469467"/>
              <a:ext cx="5052303" cy="385635"/>
            </a:xfrm>
            <a:prstGeom prst="rightArrow">
              <a:avLst/>
            </a:prstGeom>
            <a:solidFill>
              <a:srgbClr val="FC920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627797" y="5300136"/>
              <a:ext cx="1897039" cy="773118"/>
            </a:xfrm>
            <a:prstGeom prst="ellipse">
              <a:avLst/>
            </a:prstGeom>
            <a:noFill/>
            <a:ln w="38100">
              <a:solidFill>
                <a:srgbClr val="FC92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Ellipse 12"/>
            <p:cNvSpPr/>
            <p:nvPr/>
          </p:nvSpPr>
          <p:spPr>
            <a:xfrm>
              <a:off x="1066801" y="4612943"/>
              <a:ext cx="4064000" cy="36849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4" name="TextBox 1"/>
          <p:cNvSpPr txBox="1"/>
          <p:nvPr/>
        </p:nvSpPr>
        <p:spPr>
          <a:xfrm>
            <a:off x="9292856" y="1566928"/>
            <a:ext cx="2899143" cy="369332"/>
          </a:xfrm>
          <a:prstGeom prst="rect">
            <a:avLst/>
          </a:prstGeom>
          <a:noFill/>
        </p:spPr>
        <p:txBody>
          <a:bodyPr wrap="square" rtlCol="0">
            <a:spAutoFit/>
          </a:bodyPr>
          <a:lstStyle/>
          <a:p>
            <a:pPr>
              <a:lnSpc>
                <a:spcPct val="90000"/>
              </a:lnSpc>
            </a:pPr>
            <a:r>
              <a:rPr lang="en-US" sz="2000" dirty="0">
                <a:solidFill>
                  <a:srgbClr val="006600"/>
                </a:solidFill>
              </a:rPr>
              <a:t>http://</a:t>
            </a:r>
            <a:r>
              <a:rPr lang="en-US" sz="2000" dirty="0" smtClean="0">
                <a:solidFill>
                  <a:srgbClr val="006600"/>
                </a:solidFill>
              </a:rPr>
              <a:t>info.FSC®.</a:t>
            </a:r>
            <a:r>
              <a:rPr lang="en-US" sz="2000" dirty="0">
                <a:solidFill>
                  <a:srgbClr val="006600"/>
                </a:solidFill>
              </a:rPr>
              <a:t>org</a:t>
            </a:r>
            <a:r>
              <a:rPr lang="en-US" sz="2000" dirty="0" smtClean="0">
                <a:solidFill>
                  <a:srgbClr val="006600"/>
                </a:solidFill>
              </a:rPr>
              <a:t>/</a:t>
            </a:r>
            <a:endParaRPr lang="en-US" dirty="0">
              <a:solidFill>
                <a:srgbClr val="006600"/>
              </a:solidFill>
            </a:endParaRPr>
          </a:p>
        </p:txBody>
      </p:sp>
    </p:spTree>
    <p:extLst>
      <p:ext uri="{BB962C8B-B14F-4D97-AF65-F5344CB8AC3E}">
        <p14:creationId xmlns:p14="http://schemas.microsoft.com/office/powerpoint/2010/main" val="25041136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64273" y="1220802"/>
            <a:ext cx="8229600" cy="1143000"/>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การตรวจยืนยันในระบบออนไลน์</a:t>
            </a:r>
            <a:endParaRPr lang="en-US" sz="4000" dirty="0" smtClean="0">
              <a:solidFill>
                <a:srgbClr val="006600"/>
              </a:solidFill>
              <a:latin typeface="TH SarabunPSK" pitchFamily="34" charset="-34"/>
              <a:cs typeface="TH SarabunPSK" pitchFamily="34" charset="-34"/>
            </a:endParaRPr>
          </a:p>
        </p:txBody>
      </p:sp>
      <p:sp>
        <p:nvSpPr>
          <p:cNvPr id="12291" name="Rectangle 4"/>
          <p:cNvSpPr>
            <a:spLocks noGrp="1" noChangeArrowheads="1"/>
          </p:cNvSpPr>
          <p:nvPr>
            <p:ph idx="1"/>
          </p:nvPr>
        </p:nvSpPr>
        <p:spPr>
          <a:xfrm>
            <a:off x="364273" y="2167259"/>
            <a:ext cx="11633286" cy="893409"/>
          </a:xfrm>
        </p:spPr>
        <p:txBody>
          <a:bodyPr>
            <a:normAutofit/>
          </a:bodyPr>
          <a:lstStyle/>
          <a:p>
            <a:pPr eaLnBrk="1" hangingPunct="1">
              <a:lnSpc>
                <a:spcPct val="90000"/>
              </a:lnSpc>
              <a:buFontTx/>
              <a:buNone/>
            </a:pPr>
            <a:r>
              <a:rPr lang="th-TH" sz="2600" dirty="0" smtClean="0">
                <a:latin typeface="TH SarabunPSK" pitchFamily="34" charset="-34"/>
                <a:cs typeface="TH SarabunPSK" pitchFamily="34" charset="-34"/>
              </a:rPr>
              <a:t> หมายเลขใบรับรองจะช่วยให้การตรวจยืนยัน และการตรวจสอบระบบออนไลน์ผ่านทางฐานข้อมูลของ </a:t>
            </a:r>
            <a:r>
              <a:rPr lang="en-US" sz="2600" dirty="0" smtClean="0">
                <a:latin typeface="TH SarabunPSK" pitchFamily="34" charset="-34"/>
                <a:cs typeface="TH SarabunPSK" pitchFamily="34" charset="-34"/>
              </a:rPr>
              <a:t>FSC® </a:t>
            </a:r>
            <a:r>
              <a:rPr lang="th-TH" sz="2600" dirty="0" smtClean="0">
                <a:latin typeface="TH SarabunPSK" pitchFamily="34" charset="-34"/>
                <a:cs typeface="TH SarabunPSK" pitchFamily="34" charset="-34"/>
              </a:rPr>
              <a:t>และ </a:t>
            </a:r>
            <a:r>
              <a:rPr lang="en-US" sz="2600" dirty="0" smtClean="0">
                <a:latin typeface="TH SarabunPSK" pitchFamily="34" charset="-34"/>
                <a:cs typeface="TH SarabunPSK" pitchFamily="34" charset="-34"/>
              </a:rPr>
              <a:t>PEFC </a:t>
            </a:r>
            <a:r>
              <a:rPr lang="th-TH" sz="2600" dirty="0" smtClean="0">
                <a:latin typeface="TH SarabunPSK" pitchFamily="34" charset="-34"/>
                <a:cs typeface="TH SarabunPSK" pitchFamily="34" charset="-34"/>
              </a:rPr>
              <a:t>ทำได้ง่ายขึ้น</a:t>
            </a:r>
            <a:endParaRPr lang="en-US" sz="26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pPr/>
              <a:t>13</a:t>
            </a:fld>
            <a:endParaRPr lang="zh-TW" altLang="en-US"/>
          </a:p>
        </p:txBody>
      </p:sp>
      <p:grpSp>
        <p:nvGrpSpPr>
          <p:cNvPr id="9" name="Gruppieren 8"/>
          <p:cNvGrpSpPr/>
          <p:nvPr/>
        </p:nvGrpSpPr>
        <p:grpSpPr>
          <a:xfrm>
            <a:off x="251050" y="3179929"/>
            <a:ext cx="11464806" cy="3247314"/>
            <a:chOff x="251050" y="3179929"/>
            <a:chExt cx="11464806" cy="3247314"/>
          </a:xfrm>
        </p:grpSpPr>
        <p:pic>
          <p:nvPicPr>
            <p:cNvPr id="1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050" y="3179929"/>
              <a:ext cx="6399816" cy="3247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Ellipse 10"/>
            <p:cNvSpPr/>
            <p:nvPr/>
          </p:nvSpPr>
          <p:spPr>
            <a:xfrm>
              <a:off x="1704044" y="5862642"/>
              <a:ext cx="1898965" cy="424945"/>
            </a:xfrm>
            <a:prstGeom prst="ellipse">
              <a:avLst/>
            </a:prstGeom>
            <a:noFill/>
            <a:ln w="38100">
              <a:solidFill>
                <a:srgbClr val="FC92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2959" y="3206798"/>
              <a:ext cx="4582897" cy="290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Pfeil nach rechts 12"/>
            <p:cNvSpPr/>
            <p:nvPr/>
          </p:nvSpPr>
          <p:spPr>
            <a:xfrm>
              <a:off x="3739487" y="5914699"/>
              <a:ext cx="3739486" cy="385635"/>
            </a:xfrm>
            <a:prstGeom prst="rightArrow">
              <a:avLst/>
            </a:prstGeom>
            <a:solidFill>
              <a:srgbClr val="FC9204"/>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Ellipse 13"/>
            <p:cNvSpPr/>
            <p:nvPr/>
          </p:nvSpPr>
          <p:spPr>
            <a:xfrm>
              <a:off x="1854170" y="5501795"/>
              <a:ext cx="3193576" cy="3676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5" name="TextBox 1"/>
          <p:cNvSpPr txBox="1"/>
          <p:nvPr/>
        </p:nvSpPr>
        <p:spPr>
          <a:xfrm>
            <a:off x="7292311" y="1575417"/>
            <a:ext cx="5541134" cy="341632"/>
          </a:xfrm>
          <a:prstGeom prst="rect">
            <a:avLst/>
          </a:prstGeom>
          <a:noFill/>
        </p:spPr>
        <p:txBody>
          <a:bodyPr wrap="square" rtlCol="0">
            <a:spAutoFit/>
          </a:bodyPr>
          <a:lstStyle/>
          <a:p>
            <a:pPr>
              <a:lnSpc>
                <a:spcPct val="90000"/>
              </a:lnSpc>
            </a:pPr>
            <a:r>
              <a:rPr lang="en-US" dirty="0">
                <a:solidFill>
                  <a:srgbClr val="006600"/>
                </a:solidFill>
              </a:rPr>
              <a:t>http://pefc.org/find-certified/certified-certificates</a:t>
            </a:r>
          </a:p>
        </p:txBody>
      </p:sp>
    </p:spTree>
    <p:extLst>
      <p:ext uri="{BB962C8B-B14F-4D97-AF65-F5344CB8AC3E}">
        <p14:creationId xmlns:p14="http://schemas.microsoft.com/office/powerpoint/2010/main" val="23862370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Picture 4" descr="RETAIL.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2432" y="4993191"/>
            <a:ext cx="2011502" cy="1672722"/>
          </a:xfrm>
          <a:prstGeom prst="rect">
            <a:avLst/>
          </a:prstGeom>
        </p:spPr>
      </p:pic>
      <p:pic>
        <p:nvPicPr>
          <p:cNvPr id="4" name="Picture 3" descr="MEN AT DESK.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4032" y="5161936"/>
            <a:ext cx="1546412" cy="1696065"/>
          </a:xfrm>
          <a:prstGeom prst="rect">
            <a:avLst/>
          </a:prstGeom>
        </p:spPr>
      </p:pic>
      <p:sp>
        <p:nvSpPr>
          <p:cNvPr id="15362" name="Rectangle 2"/>
          <p:cNvSpPr>
            <a:spLocks noGrp="1" noChangeArrowheads="1"/>
          </p:cNvSpPr>
          <p:nvPr>
            <p:ph type="title"/>
          </p:nvPr>
        </p:nvSpPr>
        <p:spPr>
          <a:xfrm>
            <a:off x="343348" y="1201003"/>
            <a:ext cx="10515600" cy="1119211"/>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ตอนนี้ทุกคนที่เกี่ยวข้องเห็นด้วย หรือไม่?</a:t>
            </a:r>
            <a:endParaRPr lang="en-GB" sz="4000" dirty="0" smtClean="0">
              <a:solidFill>
                <a:srgbClr val="006600"/>
              </a:solidFill>
              <a:latin typeface="TH SarabunPSK" pitchFamily="34" charset="-34"/>
              <a:cs typeface="TH SarabunPSK" pitchFamily="34" charset="-34"/>
            </a:endParaRPr>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14</a:t>
            </a:fld>
            <a:endParaRPr lang="zh-TW" altLang="en-US"/>
          </a:p>
        </p:txBody>
      </p:sp>
      <p:sp>
        <p:nvSpPr>
          <p:cNvPr id="15363" name="Rectangle 4"/>
          <p:cNvSpPr>
            <a:spLocks noChangeArrowheads="1"/>
          </p:cNvSpPr>
          <p:nvPr/>
        </p:nvSpPr>
        <p:spPr bwMode="auto">
          <a:xfrm>
            <a:off x="1525588" y="2568575"/>
            <a:ext cx="9144000" cy="369332"/>
          </a:xfrm>
          <a:prstGeom prst="rect">
            <a:avLst/>
          </a:prstGeom>
          <a:noFill/>
          <a:ln w="9525">
            <a:noFill/>
            <a:miter lim="800000"/>
            <a:headEnd/>
            <a:tailEnd/>
          </a:ln>
        </p:spPr>
        <p:txBody>
          <a:bodyPr>
            <a:spAutoFit/>
          </a:bodyPr>
          <a:lstStyle/>
          <a:p>
            <a:endParaRPr lang="en-US"/>
          </a:p>
        </p:txBody>
      </p:sp>
      <p:sp>
        <p:nvSpPr>
          <p:cNvPr id="10249" name="AutoShape 9"/>
          <p:cNvSpPr>
            <a:spLocks noChangeArrowheads="1"/>
          </p:cNvSpPr>
          <p:nvPr/>
        </p:nvSpPr>
        <p:spPr bwMode="auto">
          <a:xfrm>
            <a:off x="2567608" y="3635271"/>
            <a:ext cx="1944911" cy="1080120"/>
          </a:xfrm>
          <a:prstGeom prst="wedgeRoundRectCallout">
            <a:avLst>
              <a:gd name="adj1" fmla="val -26384"/>
              <a:gd name="adj2" fmla="val 86977"/>
              <a:gd name="adj3" fmla="val 16667"/>
            </a:avLst>
          </a:prstGeom>
          <a:solidFill>
            <a:schemeClr val="accent5">
              <a:lumMod val="40000"/>
              <a:lumOff val="60000"/>
            </a:schemeClr>
          </a:solidFill>
          <a:ln w="9525">
            <a:noFill/>
            <a:miter lim="800000"/>
            <a:headEnd/>
            <a:tailEnd/>
          </a:ln>
        </p:spPr>
        <p:txBody>
          <a:bodyPr/>
          <a:lstStyle/>
          <a:p>
            <a:r>
              <a:rPr lang="th-TH" sz="2200" dirty="0" smtClean="0">
                <a:latin typeface="TH SarabunPSK" pitchFamily="34" charset="-34"/>
                <a:ea typeface="Tahoma" panose="020B0604030504040204" pitchFamily="34" charset="0"/>
                <a:cs typeface="TH SarabunPSK" pitchFamily="34" charset="-34"/>
              </a:rPr>
              <a:t>ฉันอยากจะซื้อไม้อัด</a:t>
            </a:r>
            <a:r>
              <a:rPr lang="en-US" sz="2200" dirty="0" smtClean="0">
                <a:latin typeface="TH SarabunPSK" pitchFamily="34" charset="-34"/>
                <a:ea typeface="Tahoma" panose="020B0604030504040204" pitchFamily="34" charset="0"/>
                <a:cs typeface="TH SarabunPSK" pitchFamily="34" charset="-34"/>
              </a:rPr>
              <a:t>FSC®</a:t>
            </a:r>
            <a:r>
              <a:rPr lang="en-GB" sz="2200" dirty="0" smtClean="0">
                <a:latin typeface="TH SarabunPSK" pitchFamily="34" charset="-34"/>
                <a:ea typeface="Tahoma" panose="020B0604030504040204" pitchFamily="34" charset="0"/>
                <a:cs typeface="TH SarabunPSK" pitchFamily="34" charset="-34"/>
              </a:rPr>
              <a:t>.</a:t>
            </a:r>
            <a:endParaRPr lang="en-US" sz="2200" dirty="0">
              <a:latin typeface="TH SarabunPSK" pitchFamily="34" charset="-34"/>
              <a:ea typeface="Tahoma" panose="020B0604030504040204" pitchFamily="34" charset="0"/>
              <a:cs typeface="TH SarabunPSK" pitchFamily="34" charset="-34"/>
            </a:endParaRPr>
          </a:p>
        </p:txBody>
      </p:sp>
      <p:sp>
        <p:nvSpPr>
          <p:cNvPr id="10250" name="AutoShape 10"/>
          <p:cNvSpPr>
            <a:spLocks noChangeArrowheads="1"/>
          </p:cNvSpPr>
          <p:nvPr/>
        </p:nvSpPr>
        <p:spPr bwMode="auto">
          <a:xfrm>
            <a:off x="4727848" y="3501008"/>
            <a:ext cx="3178918" cy="1511300"/>
          </a:xfrm>
          <a:prstGeom prst="wedgeRoundRectCallout">
            <a:avLst>
              <a:gd name="adj1" fmla="val 26366"/>
              <a:gd name="adj2" fmla="val 74440"/>
              <a:gd name="adj3" fmla="val 16667"/>
            </a:avLst>
          </a:prstGeom>
          <a:solidFill>
            <a:schemeClr val="tx2">
              <a:lumMod val="20000"/>
              <a:lumOff val="80000"/>
            </a:schemeClr>
          </a:solidFill>
          <a:ln w="9525">
            <a:noFill/>
            <a:miter lim="800000"/>
            <a:headEnd/>
            <a:tailEnd/>
          </a:ln>
        </p:spPr>
        <p:txBody>
          <a:bodyPr/>
          <a:lstStyle/>
          <a:p>
            <a:pPr algn="ctr"/>
            <a:r>
              <a:rPr lang="th-TH" sz="2000" dirty="0" smtClean="0">
                <a:latin typeface="TH SarabunPSK" pitchFamily="34" charset="-34"/>
                <a:ea typeface="Tahoma" panose="020B0604030504040204" pitchFamily="34" charset="0"/>
                <a:cs typeface="TH SarabunPSK" pitchFamily="34" charset="-34"/>
              </a:rPr>
              <a:t>ไม่มีปัญหา</a:t>
            </a:r>
            <a:r>
              <a:rPr lang="en-GB" sz="2000" dirty="0" smtClean="0">
                <a:latin typeface="TH SarabunPSK" pitchFamily="34" charset="-34"/>
                <a:ea typeface="Tahoma" panose="020B0604030504040204" pitchFamily="34" charset="0"/>
                <a:cs typeface="TH SarabunPSK" pitchFamily="34" charset="-34"/>
              </a:rPr>
              <a:t>.</a:t>
            </a:r>
            <a:r>
              <a:rPr lang="th-TH" sz="2000" dirty="0" smtClean="0">
                <a:latin typeface="TH SarabunPSK" pitchFamily="34" charset="-34"/>
                <a:ea typeface="Tahoma" panose="020B0604030504040204" pitchFamily="34" charset="0"/>
                <a:cs typeface="TH SarabunPSK" pitchFamily="34" charset="-34"/>
              </a:rPr>
              <a:t>เรามีใบรับรอง </a:t>
            </a:r>
            <a:r>
              <a:rPr lang="en-US" sz="2000" dirty="0" err="1" smtClean="0">
                <a:latin typeface="TH SarabunPSK" pitchFamily="34" charset="-34"/>
                <a:ea typeface="Tahoma" panose="020B0604030504040204" pitchFamily="34" charset="0"/>
                <a:cs typeface="TH SarabunPSK" pitchFamily="34" charset="-34"/>
              </a:rPr>
              <a:t>CoC</a:t>
            </a:r>
            <a:r>
              <a:rPr lang="th-TH" sz="2000" dirty="0" smtClean="0">
                <a:latin typeface="TH SarabunPSK" pitchFamily="34" charset="-34"/>
                <a:ea typeface="Tahoma" panose="020B0604030504040204" pitchFamily="34" charset="0"/>
                <a:cs typeface="TH SarabunPSK" pitchFamily="34" charset="-34"/>
              </a:rPr>
              <a:t> </a:t>
            </a:r>
            <a:r>
              <a:rPr lang="en-GB" sz="2000" dirty="0" smtClean="0">
                <a:latin typeface="TH SarabunPSK" pitchFamily="34" charset="-34"/>
                <a:ea typeface="Tahoma" panose="020B0604030504040204" pitchFamily="34" charset="0"/>
                <a:cs typeface="TH SarabunPSK" pitchFamily="34" charset="-34"/>
              </a:rPr>
              <a:t>FSC® </a:t>
            </a:r>
            <a:r>
              <a:rPr lang="th-TH" sz="2000" dirty="0" smtClean="0">
                <a:latin typeface="TH SarabunPSK" pitchFamily="34" charset="-34"/>
                <a:ea typeface="Tahoma" panose="020B0604030504040204" pitchFamily="34" charset="0"/>
                <a:cs typeface="TH SarabunPSK" pitchFamily="34" charset="-34"/>
              </a:rPr>
              <a:t>ซึ่งพิสูจน์ว่าเราสามารถขายไม้อัด</a:t>
            </a:r>
            <a:r>
              <a:rPr lang="en-US" sz="2000" dirty="0" smtClean="0">
                <a:latin typeface="TH SarabunPSK" pitchFamily="34" charset="-34"/>
                <a:ea typeface="Tahoma" panose="020B0604030504040204" pitchFamily="34" charset="0"/>
                <a:cs typeface="TH SarabunPSK" pitchFamily="34" charset="-34"/>
              </a:rPr>
              <a:t> FSC®</a:t>
            </a:r>
            <a:r>
              <a:rPr lang="th-TH" sz="2000" dirty="0" smtClean="0">
                <a:latin typeface="TH SarabunPSK" pitchFamily="34" charset="-34"/>
                <a:ea typeface="Tahoma" panose="020B0604030504040204" pitchFamily="34" charset="0"/>
                <a:cs typeface="TH SarabunPSK" pitchFamily="34" charset="-34"/>
              </a:rPr>
              <a:t> ได้ สบายมาก</a:t>
            </a:r>
            <a:endParaRPr lang="en-US" sz="2000" dirty="0">
              <a:latin typeface="TH SarabunPSK" pitchFamily="34" charset="-34"/>
              <a:ea typeface="Tahoma" panose="020B0604030504040204" pitchFamily="34" charset="0"/>
              <a:cs typeface="TH SarabunPSK" pitchFamily="34" charset="-34"/>
            </a:endParaRPr>
          </a:p>
        </p:txBody>
      </p:sp>
      <p:pic>
        <p:nvPicPr>
          <p:cNvPr id="10246" name="Picture 4"/>
          <p:cNvPicPr>
            <a:picLocks noChangeAspect="1" noChangeArrowheads="1"/>
          </p:cNvPicPr>
          <p:nvPr/>
        </p:nvPicPr>
        <p:blipFill>
          <a:blip r:embed="rId4" cstate="print"/>
          <a:srcRect l="17506" t="14673" r="19182" b="21645"/>
          <a:stretch>
            <a:fillRect/>
          </a:stretch>
        </p:blipFill>
        <p:spPr bwMode="auto">
          <a:xfrm>
            <a:off x="8272463" y="3503614"/>
            <a:ext cx="2000250" cy="2949575"/>
          </a:xfrm>
          <a:prstGeom prst="rect">
            <a:avLst/>
          </a:prstGeom>
          <a:noFill/>
          <a:ln w="9525">
            <a:noFill/>
            <a:miter lim="800000"/>
            <a:headEnd/>
            <a:tailEnd/>
          </a:ln>
        </p:spPr>
      </p:pic>
      <p:sp>
        <p:nvSpPr>
          <p:cNvPr id="10252" name="Text Box 12"/>
          <p:cNvSpPr txBox="1">
            <a:spLocks noChangeArrowheads="1"/>
          </p:cNvSpPr>
          <p:nvPr/>
        </p:nvSpPr>
        <p:spPr bwMode="auto">
          <a:xfrm>
            <a:off x="1310185" y="2238703"/>
            <a:ext cx="10608545" cy="830997"/>
          </a:xfrm>
          <a:prstGeom prst="rect">
            <a:avLst/>
          </a:prstGeom>
          <a:solidFill>
            <a:schemeClr val="accent6">
              <a:lumMod val="40000"/>
              <a:lumOff val="60000"/>
            </a:schemeClr>
          </a:solidFill>
          <a:ln w="9525">
            <a:noFill/>
            <a:miter lim="800000"/>
            <a:headEnd/>
            <a:tailEnd/>
          </a:ln>
        </p:spPr>
        <p:txBody>
          <a:bodyPr wrap="square">
            <a:spAutoFit/>
          </a:bodyPr>
          <a:lstStyle/>
          <a:p>
            <a:pPr algn="ctr">
              <a:spcBef>
                <a:spcPct val="50000"/>
              </a:spcBef>
            </a:pPr>
            <a:r>
              <a:rPr lang="th-TH" sz="2400" dirty="0" smtClean="0">
                <a:latin typeface="TH SarabunPSK" pitchFamily="34" charset="-34"/>
                <a:ea typeface="Tahoma" panose="020B0604030504040204" pitchFamily="34" charset="0"/>
                <a:cs typeface="TH SarabunPSK" pitchFamily="34" charset="-34"/>
              </a:rPr>
              <a:t>การซื้อสินค้าจากผู้ขายที่ได้รับการรับรอง </a:t>
            </a:r>
            <a:br>
              <a:rPr lang="th-TH" sz="2400" dirty="0" smtClean="0">
                <a:latin typeface="TH SarabunPSK" pitchFamily="34" charset="-34"/>
                <a:ea typeface="Tahoma" panose="020B0604030504040204" pitchFamily="34" charset="0"/>
                <a:cs typeface="TH SarabunPSK" pitchFamily="34" charset="-34"/>
              </a:rPr>
            </a:br>
            <a:r>
              <a:rPr lang="th-TH" sz="2400" dirty="0" smtClean="0">
                <a:latin typeface="TH SarabunPSK" pitchFamily="34" charset="-34"/>
                <a:cs typeface="TH SarabunPSK" pitchFamily="34" charset="-34"/>
              </a:rPr>
              <a:t>ห่วงโซ่ของการควบคุมดูแล</a:t>
            </a:r>
            <a:r>
              <a:rPr lang="de-DE" sz="2400" dirty="0" smtClean="0">
                <a:latin typeface="TH SarabunPSK" pitchFamily="34" charset="-34"/>
                <a:cs typeface="TH SarabunPSK" pitchFamily="34" charset="-34"/>
              </a:rPr>
              <a:t> </a:t>
            </a:r>
            <a:r>
              <a:rPr lang="th-TH" sz="2400" dirty="0" smtClean="0">
                <a:latin typeface="TH SarabunPSK" pitchFamily="34" charset="-34"/>
                <a:cs typeface="TH SarabunPSK" pitchFamily="34" charset="-34"/>
              </a:rPr>
              <a:t>(</a:t>
            </a:r>
            <a:r>
              <a:rPr lang="en-US" sz="2400" dirty="0" err="1" smtClean="0">
                <a:latin typeface="TH SarabunPSK" pitchFamily="34" charset="-34"/>
                <a:cs typeface="TH SarabunPSK" pitchFamily="34" charset="-34"/>
              </a:rPr>
              <a:t>CoC</a:t>
            </a:r>
            <a:r>
              <a:rPr lang="en-US" sz="2400" dirty="0" smtClean="0">
                <a:latin typeface="TH SarabunPSK" pitchFamily="34" charset="-34"/>
                <a:cs typeface="TH SarabunPSK" pitchFamily="34" charset="-34"/>
              </a:rPr>
              <a:t>)</a:t>
            </a:r>
            <a:r>
              <a:rPr lang="th-TH" sz="2400" dirty="0" smtClean="0">
                <a:latin typeface="TH SarabunPSK" pitchFamily="34" charset="-34"/>
                <a:cs typeface="TH SarabunPSK" pitchFamily="34" charset="-34"/>
              </a:rPr>
              <a:t> </a:t>
            </a:r>
            <a:r>
              <a:rPr lang="th-TH" sz="2400" dirty="0" smtClean="0">
                <a:latin typeface="TH SarabunPSK" pitchFamily="34" charset="-34"/>
                <a:ea typeface="Tahoma" panose="020B0604030504040204" pitchFamily="34" charset="0"/>
                <a:cs typeface="TH SarabunPSK" pitchFamily="34" charset="-34"/>
              </a:rPr>
              <a:t>เป็นการประกันว่าจะได้ของที่มีการรับรองหรือไม่?</a:t>
            </a:r>
            <a:endParaRPr lang="en-US" sz="2400" dirty="0">
              <a:latin typeface="TH SarabunPSK" pitchFamily="34" charset="-34"/>
              <a:ea typeface="Tahoma" panose="020B0604030504040204" pitchFamily="34" charset="0"/>
              <a:cs typeface="TH SarabunPSK" pitchFamily="34" charset="-34"/>
            </a:endParaRPr>
          </a:p>
        </p:txBody>
      </p:sp>
      <p:sp>
        <p:nvSpPr>
          <p:cNvPr id="10251" name="AutoShape 11"/>
          <p:cNvSpPr>
            <a:spLocks noChangeArrowheads="1"/>
          </p:cNvSpPr>
          <p:nvPr/>
        </p:nvSpPr>
        <p:spPr bwMode="auto">
          <a:xfrm>
            <a:off x="4079777" y="5229201"/>
            <a:ext cx="1275035" cy="576833"/>
          </a:xfrm>
          <a:prstGeom prst="wedgeRoundRectCallout">
            <a:avLst>
              <a:gd name="adj1" fmla="val -124362"/>
              <a:gd name="adj2" fmla="val -54522"/>
              <a:gd name="adj3" fmla="val 16667"/>
            </a:avLst>
          </a:prstGeom>
          <a:solidFill>
            <a:schemeClr val="accent5">
              <a:lumMod val="40000"/>
              <a:lumOff val="60000"/>
            </a:schemeClr>
          </a:solidFill>
          <a:ln w="9525">
            <a:noFill/>
            <a:miter lim="800000"/>
            <a:headEnd/>
            <a:tailEnd/>
          </a:ln>
        </p:spPr>
        <p:txBody>
          <a:bodyPr/>
          <a:lstStyle/>
          <a:p>
            <a:pPr algn="ctr"/>
            <a:r>
              <a:rPr lang="en-GB" dirty="0"/>
              <a:t>Great! </a:t>
            </a:r>
            <a:endParaRPr lang="en-US" dirty="0"/>
          </a:p>
        </p:txBody>
      </p:sp>
    </p:spTree>
    <p:extLst>
      <p:ext uri="{BB962C8B-B14F-4D97-AF65-F5344CB8AC3E}">
        <p14:creationId xmlns:p14="http://schemas.microsoft.com/office/powerpoint/2010/main" val="2417592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9"/>
                                        </p:tgtEl>
                                        <p:attrNameLst>
                                          <p:attrName>style.visibility</p:attrName>
                                        </p:attrNameLst>
                                      </p:cBhvr>
                                      <p:to>
                                        <p:strVal val="visible"/>
                                      </p:to>
                                    </p:set>
                                    <p:animEffect transition="in" filter="fade">
                                      <p:cBhvr>
                                        <p:cTn id="7" dur="500"/>
                                        <p:tgtEl>
                                          <p:spTgt spid="1024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250"/>
                                        </p:tgtEl>
                                        <p:attrNameLst>
                                          <p:attrName>style.visibility</p:attrName>
                                        </p:attrNameLst>
                                      </p:cBhvr>
                                      <p:to>
                                        <p:strVal val="visible"/>
                                      </p:to>
                                    </p:set>
                                    <p:animEffect transition="in" filter="fade">
                                      <p:cBhvr>
                                        <p:cTn id="15" dur="500"/>
                                        <p:tgtEl>
                                          <p:spTgt spid="10250"/>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246"/>
                                        </p:tgtEl>
                                        <p:attrNameLst>
                                          <p:attrName>style.visibility</p:attrName>
                                        </p:attrNameLst>
                                      </p:cBhvr>
                                      <p:to>
                                        <p:strVal val="visible"/>
                                      </p:to>
                                    </p:set>
                                    <p:animEffect transition="in" filter="fade">
                                      <p:cBhvr>
                                        <p:cTn id="23" dur="500"/>
                                        <p:tgtEl>
                                          <p:spTgt spid="1024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251"/>
                                        </p:tgtEl>
                                        <p:attrNameLst>
                                          <p:attrName>style.visibility</p:attrName>
                                        </p:attrNameLst>
                                      </p:cBhvr>
                                      <p:to>
                                        <p:strVal val="visible"/>
                                      </p:to>
                                    </p:set>
                                    <p:animEffect transition="in" filter="fade">
                                      <p:cBhvr>
                                        <p:cTn id="28" dur="500"/>
                                        <p:tgtEl>
                                          <p:spTgt spid="102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252"/>
                                        </p:tgtEl>
                                        <p:attrNameLst>
                                          <p:attrName>style.visibility</p:attrName>
                                        </p:attrNameLst>
                                      </p:cBhvr>
                                      <p:to>
                                        <p:strVal val="visible"/>
                                      </p:to>
                                    </p:set>
                                    <p:animEffect transition="in" filter="fade">
                                      <p:cBhvr>
                                        <p:cTn id="33" dur="500"/>
                                        <p:tgtEl>
                                          <p:spTgt spid="10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animBg="1"/>
      <p:bldP spid="10250" grpId="0" animBg="1"/>
      <p:bldP spid="10252" grpId="0" animBg="1"/>
      <p:bldP spid="1025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descr="Purchase order"/>
          <p:cNvPicPr>
            <a:picLocks noChangeAspect="1" noChangeArrowheads="1"/>
          </p:cNvPicPr>
          <p:nvPr/>
        </p:nvPicPr>
        <p:blipFill>
          <a:blip r:embed="rId3" cstate="print"/>
          <a:srcRect/>
          <a:stretch>
            <a:fillRect/>
          </a:stretch>
        </p:blipFill>
        <p:spPr bwMode="auto">
          <a:xfrm>
            <a:off x="5573739" y="379413"/>
            <a:ext cx="4929187" cy="6286500"/>
          </a:xfrm>
          <a:prstGeom prst="rect">
            <a:avLst/>
          </a:prstGeom>
          <a:noFill/>
          <a:ln w="9525">
            <a:solidFill>
              <a:schemeClr val="tx1"/>
            </a:solidFill>
            <a:miter lim="800000"/>
            <a:headEnd/>
            <a:tailEnd/>
          </a:ln>
        </p:spPr>
      </p:pic>
      <p:sp>
        <p:nvSpPr>
          <p:cNvPr id="5" name="Rectangle 4"/>
          <p:cNvSpPr/>
          <p:nvPr/>
        </p:nvSpPr>
        <p:spPr>
          <a:xfrm>
            <a:off x="6810376" y="4286251"/>
            <a:ext cx="1928813" cy="7143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a:solidFill>
                <a:srgbClr val="FFFFFF"/>
              </a:solidFill>
            </a:endParaRPr>
          </a:p>
        </p:txBody>
      </p:sp>
      <p:sp>
        <p:nvSpPr>
          <p:cNvPr id="9" name="Oval 8"/>
          <p:cNvSpPr/>
          <p:nvPr/>
        </p:nvSpPr>
        <p:spPr>
          <a:xfrm>
            <a:off x="7104112" y="2852937"/>
            <a:ext cx="2214562" cy="2160240"/>
          </a:xfrm>
          <a:prstGeom prst="ellipse">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GB">
              <a:solidFill>
                <a:srgbClr val="FFFFFF"/>
              </a:solidFill>
            </a:endParaRPr>
          </a:p>
        </p:txBody>
      </p:sp>
      <p:pic>
        <p:nvPicPr>
          <p:cNvPr id="4" name="Picture 3" descr="magnify-glass.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64159" y="2206625"/>
            <a:ext cx="4679906" cy="4679906"/>
          </a:xfrm>
          <a:prstGeom prst="rect">
            <a:avLst/>
          </a:prstGeom>
        </p:spPr>
      </p:pic>
      <p:sp>
        <p:nvSpPr>
          <p:cNvPr id="8" name="TextBox 7"/>
          <p:cNvSpPr txBox="1">
            <a:spLocks noChangeArrowheads="1"/>
          </p:cNvSpPr>
          <p:nvPr/>
        </p:nvSpPr>
        <p:spPr bwMode="auto">
          <a:xfrm>
            <a:off x="6917299" y="3462834"/>
            <a:ext cx="2401375" cy="1200329"/>
          </a:xfrm>
          <a:prstGeom prst="rect">
            <a:avLst/>
          </a:prstGeom>
          <a:solidFill>
            <a:srgbClr val="FFFFFF">
              <a:alpha val="34901"/>
            </a:srgbClr>
          </a:solidFill>
          <a:ln w="9525">
            <a:noFill/>
            <a:miter lim="800000"/>
            <a:headEnd/>
            <a:tailEnd/>
          </a:ln>
        </p:spPr>
        <p:txBody>
          <a:bodyPr wrap="square">
            <a:spAutoFit/>
          </a:bodyPr>
          <a:lstStyle/>
          <a:p>
            <a:pPr algn="ctr"/>
            <a:r>
              <a:rPr lang="en-GB" sz="2400" dirty="0"/>
              <a:t>All must be </a:t>
            </a:r>
          </a:p>
          <a:p>
            <a:pPr algn="ctr"/>
            <a:r>
              <a:rPr lang="en-GB" sz="2400" dirty="0" smtClean="0"/>
              <a:t>FSC</a:t>
            </a:r>
            <a:r>
              <a:rPr lang="de-DE" sz="2400" dirty="0" smtClean="0"/>
              <a:t>®/PEFC</a:t>
            </a:r>
            <a:r>
              <a:rPr lang="en-GB" sz="2400" dirty="0" smtClean="0"/>
              <a:t> </a:t>
            </a:r>
            <a:r>
              <a:rPr lang="en-GB" sz="2400" dirty="0"/>
              <a:t>certified</a:t>
            </a: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t>15</a:t>
            </a:fld>
            <a:endParaRPr lang="zh-TW" altLang="en-US"/>
          </a:p>
        </p:txBody>
      </p:sp>
      <p:sp>
        <p:nvSpPr>
          <p:cNvPr id="10" name="Text Box 6"/>
          <p:cNvSpPr txBox="1">
            <a:spLocks noChangeArrowheads="1"/>
          </p:cNvSpPr>
          <p:nvPr/>
        </p:nvSpPr>
        <p:spPr bwMode="auto">
          <a:xfrm>
            <a:off x="923343" y="2984054"/>
            <a:ext cx="4186372" cy="1077218"/>
          </a:xfrm>
          <a:prstGeom prst="rect">
            <a:avLst/>
          </a:prstGeom>
          <a:noFill/>
          <a:ln w="9525">
            <a:noFill/>
            <a:miter lim="800000"/>
            <a:headEnd/>
            <a:tailEnd/>
          </a:ln>
        </p:spPr>
        <p:txBody>
          <a:bodyPr wrap="square">
            <a:spAutoFit/>
          </a:bodyPr>
          <a:lstStyle/>
          <a:p>
            <a:pPr algn="r" eaLnBrk="0" hangingPunct="0">
              <a:spcBef>
                <a:spcPct val="50000"/>
              </a:spcBef>
            </a:pPr>
            <a:r>
              <a:rPr lang="th-TH" sz="3200" dirty="0">
                <a:solidFill>
                  <a:srgbClr val="006600"/>
                </a:solidFill>
                <a:latin typeface="TH SarabunPSK" pitchFamily="34" charset="-34"/>
                <a:ea typeface="+mj-ea"/>
                <a:cs typeface="TH SarabunPSK" pitchFamily="34" charset="-34"/>
              </a:rPr>
              <a:t>ระบุในใบสั่งซื้อของเราด้วย สำคัญมากๆ</a:t>
            </a:r>
            <a:endParaRPr lang="en-GB" sz="3200" dirty="0">
              <a:solidFill>
                <a:srgbClr val="006600"/>
              </a:solidFill>
              <a:latin typeface="TH SarabunPSK" pitchFamily="34" charset="-34"/>
              <a:ea typeface="+mj-ea"/>
              <a:cs typeface="TH SarabunPSK" pitchFamily="34" charset="-34"/>
            </a:endParaRPr>
          </a:p>
        </p:txBody>
      </p:sp>
    </p:spTree>
    <p:extLst>
      <p:ext uri="{BB962C8B-B14F-4D97-AF65-F5344CB8AC3E}">
        <p14:creationId xmlns:p14="http://schemas.microsoft.com/office/powerpoint/2010/main" val="34256885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43348" y="1041949"/>
            <a:ext cx="10515600" cy="1325563"/>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ใบแจ้งราคาสินค้า</a:t>
            </a:r>
            <a:r>
              <a:rPr lang="en-GB" sz="4000" dirty="0" smtClean="0">
                <a:solidFill>
                  <a:srgbClr val="006600"/>
                </a:solidFill>
                <a:latin typeface="TH SarabunPSK" pitchFamily="34" charset="-34"/>
                <a:cs typeface="TH SarabunPSK" pitchFamily="34" charset="-34"/>
              </a:rPr>
              <a:t>/</a:t>
            </a:r>
            <a:r>
              <a:rPr lang="th-TH" sz="4000" dirty="0" smtClean="0">
                <a:solidFill>
                  <a:srgbClr val="006600"/>
                </a:solidFill>
                <a:latin typeface="TH SarabunPSK" pitchFamily="34" charset="-34"/>
                <a:cs typeface="TH SarabunPSK" pitchFamily="34" charset="-34"/>
              </a:rPr>
              <a:t>บันทึกการนำส่ง</a:t>
            </a:r>
            <a:endParaRPr lang="en-GB" sz="4000" dirty="0" smtClean="0">
              <a:solidFill>
                <a:srgbClr val="006600"/>
              </a:solidFill>
              <a:latin typeface="TH SarabunPSK" pitchFamily="34" charset="-34"/>
              <a:cs typeface="TH SarabunPSK" pitchFamily="34" charset="-34"/>
            </a:endParaRPr>
          </a:p>
        </p:txBody>
      </p:sp>
      <p:pic>
        <p:nvPicPr>
          <p:cNvPr id="17411" name="Picture 3"/>
          <p:cNvPicPr>
            <a:picLocks noGrp="1" noChangeAspect="1" noChangeArrowheads="1"/>
          </p:cNvPicPr>
          <p:nvPr>
            <p:ph idx="1"/>
          </p:nvPr>
        </p:nvPicPr>
        <p:blipFill>
          <a:blip r:embed="rId3" cstate="print"/>
          <a:stretch>
            <a:fillRect/>
          </a:stretch>
        </p:blipFill>
        <p:spPr>
          <a:xfrm>
            <a:off x="2120173" y="2198744"/>
            <a:ext cx="3831811" cy="4525963"/>
          </a:xfrm>
          <a:noFill/>
          <a:ln>
            <a:solidFill>
              <a:schemeClr val="tx1"/>
            </a:solidFill>
          </a:ln>
        </p:spPr>
      </p:pic>
      <p:sp>
        <p:nvSpPr>
          <p:cNvPr id="2" name="Slide Number Placeholder 1"/>
          <p:cNvSpPr>
            <a:spLocks noGrp="1"/>
          </p:cNvSpPr>
          <p:nvPr>
            <p:ph type="sldNum" sz="quarter" idx="12"/>
          </p:nvPr>
        </p:nvSpPr>
        <p:spPr>
          <a:xfrm>
            <a:off x="9051024" y="6492875"/>
            <a:ext cx="2743200" cy="365125"/>
          </a:xfrm>
        </p:spPr>
        <p:txBody>
          <a:bodyPr/>
          <a:lstStyle/>
          <a:p>
            <a:fld id="{A4CE05BE-1510-4BF9-B87A-E3BAF5EBDA19}" type="slidenum">
              <a:rPr lang="zh-TW" altLang="en-US" sz="1600" smtClean="0">
                <a:latin typeface="TH SarabunPSK" pitchFamily="34" charset="-34"/>
                <a:cs typeface="TH SarabunPSK" pitchFamily="34" charset="-34"/>
              </a:rPr>
              <a:pPr/>
              <a:t>16</a:t>
            </a:fld>
            <a:endParaRPr lang="zh-TW" altLang="en-US" sz="1600">
              <a:latin typeface="TH SarabunPSK" pitchFamily="34" charset="-34"/>
              <a:cs typeface="TH SarabunPSK" pitchFamily="34" charset="-34"/>
            </a:endParaRPr>
          </a:p>
        </p:txBody>
      </p:sp>
      <p:sp>
        <p:nvSpPr>
          <p:cNvPr id="7" name="TextBox 6"/>
          <p:cNvSpPr txBox="1"/>
          <p:nvPr/>
        </p:nvSpPr>
        <p:spPr>
          <a:xfrm>
            <a:off x="254272" y="3410472"/>
            <a:ext cx="1748745" cy="1200329"/>
          </a:xfrm>
          <a:prstGeom prst="rect">
            <a:avLst/>
          </a:prstGeom>
          <a:noFill/>
          <a:ln>
            <a:solidFill>
              <a:srgbClr val="FF0000"/>
            </a:solidFill>
          </a:ln>
          <a:effectLst>
            <a:glow rad="101600">
              <a:schemeClr val="accent4">
                <a:satMod val="175000"/>
                <a:alpha val="40000"/>
              </a:schemeClr>
            </a:glow>
          </a:effectLst>
        </p:spPr>
        <p:txBody>
          <a:bodyPr wrap="square" rtlCol="0">
            <a:spAutoFit/>
          </a:bodyPr>
          <a:lstStyle/>
          <a:p>
            <a:pPr algn="r"/>
            <a:r>
              <a:rPr lang="th-TH" dirty="0" smtClean="0">
                <a:solidFill>
                  <a:srgbClr val="006600"/>
                </a:solidFill>
                <a:latin typeface="TH SarabunPSK" pitchFamily="34" charset="-34"/>
                <a:ea typeface="Tahoma" panose="020B0604030504040204" pitchFamily="34" charset="0"/>
                <a:cs typeface="TH SarabunPSK" pitchFamily="34" charset="-34"/>
              </a:rPr>
              <a:t>ระบุใน</a:t>
            </a:r>
            <a:r>
              <a:rPr lang="en-US" dirty="0" smtClean="0">
                <a:solidFill>
                  <a:srgbClr val="006600"/>
                </a:solidFill>
                <a:latin typeface="TH SarabunPSK" pitchFamily="34" charset="-34"/>
                <a:ea typeface="Tahoma" panose="020B0604030504040204" pitchFamily="34" charset="0"/>
                <a:cs typeface="TH SarabunPSK" pitchFamily="34" charset="-34"/>
              </a:rPr>
              <a:t>invoice </a:t>
            </a:r>
            <a:r>
              <a:rPr lang="th-TH" dirty="0" smtClean="0">
                <a:solidFill>
                  <a:srgbClr val="006600"/>
                </a:solidFill>
                <a:latin typeface="TH SarabunPSK" pitchFamily="34" charset="-34"/>
                <a:ea typeface="Tahoma" panose="020B0604030504040204" pitchFamily="34" charset="0"/>
                <a:cs typeface="TH SarabunPSK" pitchFamily="34" charset="-34"/>
              </a:rPr>
              <a:t>ใบส่งของว่าเป็นสินค้าที่ได้รับการรับรอง</a:t>
            </a:r>
            <a:endParaRPr lang="en-GB" dirty="0">
              <a:solidFill>
                <a:srgbClr val="006600"/>
              </a:solidFill>
              <a:latin typeface="TH SarabunPSK" pitchFamily="34" charset="-34"/>
              <a:ea typeface="Tahoma" panose="020B0604030504040204" pitchFamily="34" charset="0"/>
              <a:cs typeface="TH SarabunPSK" pitchFamily="34" charset="-34"/>
            </a:endParaRPr>
          </a:p>
        </p:txBody>
      </p:sp>
      <p:sp>
        <p:nvSpPr>
          <p:cNvPr id="6" name="Text Box 11"/>
          <p:cNvSpPr txBox="1">
            <a:spLocks noChangeArrowheads="1"/>
          </p:cNvSpPr>
          <p:nvPr/>
        </p:nvSpPr>
        <p:spPr bwMode="auto">
          <a:xfrm>
            <a:off x="6209731" y="2983799"/>
            <a:ext cx="5614406" cy="1631216"/>
          </a:xfrm>
          <a:prstGeom prst="rect">
            <a:avLst/>
          </a:prstGeom>
          <a:solidFill>
            <a:schemeClr val="bg1"/>
          </a:solidFill>
          <a:ln w="9525">
            <a:solidFill>
              <a:srgbClr val="FFFF00"/>
            </a:solidFill>
            <a:miter lim="800000"/>
            <a:headEnd/>
            <a:tailEnd/>
          </a:ln>
          <a:scene3d>
            <a:camera prst="orthographicFront"/>
            <a:lightRig rig="threePt" dir="t"/>
          </a:scene3d>
          <a:sp3d>
            <a:bevelT w="165100" prst="coolSlant"/>
          </a:sp3d>
        </p:spPr>
        <p:txBody>
          <a:bodyPr wrap="square">
            <a:spAutoFit/>
          </a:bodyPr>
          <a:lstStyle/>
          <a:p>
            <a:pPr>
              <a:spcBef>
                <a:spcPct val="50000"/>
              </a:spcBef>
            </a:pPr>
            <a:r>
              <a:rPr lang="en-GB" sz="2000" dirty="0">
                <a:solidFill>
                  <a:srgbClr val="006600"/>
                </a:solidFill>
                <a:latin typeface="TH SarabunPSK" pitchFamily="34" charset="-34"/>
                <a:cs typeface="TH SarabunPSK" pitchFamily="34" charset="-34"/>
              </a:rPr>
              <a:t>All the above products have been manufactured using </a:t>
            </a:r>
            <a:r>
              <a:rPr lang="en-GB" sz="2000" dirty="0" smtClean="0">
                <a:solidFill>
                  <a:srgbClr val="006600"/>
                </a:solidFill>
                <a:latin typeface="TH SarabunPSK" pitchFamily="34" charset="-34"/>
                <a:cs typeface="TH SarabunPSK" pitchFamily="34" charset="-34"/>
              </a:rPr>
              <a:t>FSC® </a:t>
            </a:r>
            <a:r>
              <a:rPr lang="en-GB" sz="2000" dirty="0">
                <a:solidFill>
                  <a:srgbClr val="006600"/>
                </a:solidFill>
                <a:latin typeface="TH SarabunPSK" pitchFamily="34" charset="-34"/>
                <a:cs typeface="TH SarabunPSK" pitchFamily="34" charset="-34"/>
              </a:rPr>
              <a:t>certified wood, certification </a:t>
            </a:r>
            <a:r>
              <a:rPr lang="en-GB" sz="2000" dirty="0" smtClean="0">
                <a:solidFill>
                  <a:srgbClr val="006600"/>
                </a:solidFill>
                <a:latin typeface="TH SarabunPSK" pitchFamily="34" charset="-34"/>
                <a:cs typeface="TH SarabunPSK" pitchFamily="34" charset="-34"/>
              </a:rPr>
              <a:t>TT-COC-1234</a:t>
            </a:r>
            <a:r>
              <a:rPr lang="th-TH" sz="2000" dirty="0" smtClean="0">
                <a:solidFill>
                  <a:srgbClr val="006600"/>
                </a:solidFill>
                <a:latin typeface="TH SarabunPSK" pitchFamily="34" charset="-34"/>
                <a:cs typeface="TH SarabunPSK" pitchFamily="34" charset="-34"/>
              </a:rPr>
              <a:t> (เอกสารเขียนเป็นภาษาอังกฤษ แปลได้ว่า “บรรดาผลิตภัณฑั้งหมดได้รับการผลิตโดยใช้ไม้ที่ได้รับการรับรองจาก </a:t>
            </a:r>
            <a:r>
              <a:rPr lang="en-US" sz="2000" dirty="0" smtClean="0">
                <a:solidFill>
                  <a:srgbClr val="006600"/>
                </a:solidFill>
                <a:latin typeface="TH SarabunPSK" pitchFamily="34" charset="-34"/>
                <a:cs typeface="TH SarabunPSK" pitchFamily="34" charset="-34"/>
              </a:rPr>
              <a:t>FSC® </a:t>
            </a:r>
            <a:r>
              <a:rPr lang="th-TH" sz="2000" dirty="0" smtClean="0">
                <a:solidFill>
                  <a:srgbClr val="006600"/>
                </a:solidFill>
                <a:latin typeface="TH SarabunPSK" pitchFamily="34" charset="-34"/>
                <a:cs typeface="TH SarabunPSK" pitchFamily="34" charset="-34"/>
              </a:rPr>
              <a:t>ใบรับรองเลขที่ </a:t>
            </a:r>
            <a:r>
              <a:rPr lang="en-US" sz="2000" dirty="0" smtClean="0">
                <a:solidFill>
                  <a:srgbClr val="006600"/>
                </a:solidFill>
                <a:latin typeface="TH SarabunPSK" pitchFamily="34" charset="-34"/>
                <a:cs typeface="TH SarabunPSK" pitchFamily="34" charset="-34"/>
              </a:rPr>
              <a:t>TT-COC-1234)</a:t>
            </a:r>
            <a:endParaRPr lang="en-US" sz="2000" dirty="0">
              <a:solidFill>
                <a:srgbClr val="006600"/>
              </a:solidFill>
              <a:latin typeface="TH SarabunPSK" pitchFamily="34" charset="-34"/>
              <a:cs typeface="TH SarabunPSK" pitchFamily="34" charset="-34"/>
            </a:endParaRPr>
          </a:p>
        </p:txBody>
      </p:sp>
      <p:sp>
        <p:nvSpPr>
          <p:cNvPr id="8" name="Line 9"/>
          <p:cNvSpPr>
            <a:spLocks noChangeShapeType="1"/>
          </p:cNvSpPr>
          <p:nvPr/>
        </p:nvSpPr>
        <p:spPr bwMode="auto">
          <a:xfrm flipH="1">
            <a:off x="4124732" y="4010636"/>
            <a:ext cx="2084998" cy="842212"/>
          </a:xfrm>
          <a:prstGeom prst="line">
            <a:avLst/>
          </a:prstGeom>
          <a:noFill/>
          <a:ln w="9525">
            <a:solidFill>
              <a:srgbClr val="000000"/>
            </a:solidFill>
            <a:round/>
            <a:headEnd/>
            <a:tailEnd type="triangle" w="med" len="med"/>
          </a:ln>
        </p:spPr>
        <p:txBody>
          <a:bodyPr/>
          <a:lstStyle/>
          <a:p>
            <a:endParaRPr lang="en-GB" sz="2400">
              <a:latin typeface="TH SarabunPSK" pitchFamily="34" charset="-34"/>
              <a:cs typeface="TH SarabunPSK" pitchFamily="34" charset="-34"/>
            </a:endParaRPr>
          </a:p>
        </p:txBody>
      </p:sp>
    </p:spTree>
    <p:extLst>
      <p:ext uri="{BB962C8B-B14F-4D97-AF65-F5344CB8AC3E}">
        <p14:creationId xmlns:p14="http://schemas.microsoft.com/office/powerpoint/2010/main" val="2597516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119743"/>
            <a:ext cx="12192000" cy="6977743"/>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pic>
        <p:nvPicPr>
          <p:cNvPr id="18434" name="Picture 2"/>
          <p:cNvPicPr>
            <a:picLocks noChangeAspect="1" noChangeArrowheads="1"/>
          </p:cNvPicPr>
          <p:nvPr/>
        </p:nvPicPr>
        <p:blipFill>
          <a:blip r:embed="rId3" cstate="print"/>
          <a:srcRect/>
          <a:stretch>
            <a:fillRect/>
          </a:stretch>
        </p:blipFill>
        <p:spPr bwMode="auto">
          <a:xfrm>
            <a:off x="696687" y="2060575"/>
            <a:ext cx="3173413" cy="4648200"/>
          </a:xfrm>
          <a:prstGeom prst="rect">
            <a:avLst/>
          </a:prstGeom>
          <a:noFill/>
          <a:ln w="9525">
            <a:solidFill>
              <a:schemeClr val="tx1"/>
            </a:solidFill>
            <a:miter lim="800000"/>
            <a:headEnd/>
            <a:tailEnd/>
          </a:ln>
        </p:spPr>
      </p:pic>
      <p:pic>
        <p:nvPicPr>
          <p:cNvPr id="18435" name="Picture 3"/>
          <p:cNvPicPr>
            <a:picLocks noChangeAspect="1" noChangeArrowheads="1"/>
          </p:cNvPicPr>
          <p:nvPr/>
        </p:nvPicPr>
        <p:blipFill rotWithShape="1">
          <a:blip r:embed="rId3" cstate="print"/>
          <a:srcRect t="48796" b="28726"/>
          <a:stretch/>
        </p:blipFill>
        <p:spPr bwMode="auto">
          <a:xfrm>
            <a:off x="1955801" y="846667"/>
            <a:ext cx="8532813" cy="2809321"/>
          </a:xfrm>
          <a:prstGeom prst="rect">
            <a:avLst/>
          </a:prstGeom>
          <a:noFill/>
          <a:ln w="9525">
            <a:solidFill>
              <a:srgbClr val="000000"/>
            </a:solidFill>
            <a:miter lim="800000"/>
            <a:headEnd/>
            <a:tailEnd/>
          </a:ln>
        </p:spPr>
      </p:pic>
      <p:sp>
        <p:nvSpPr>
          <p:cNvPr id="18437" name="Text Box 8"/>
          <p:cNvSpPr txBox="1">
            <a:spLocks noChangeArrowheads="1"/>
          </p:cNvSpPr>
          <p:nvPr/>
        </p:nvSpPr>
        <p:spPr bwMode="auto">
          <a:xfrm>
            <a:off x="4223544" y="4206184"/>
            <a:ext cx="5976746" cy="1200329"/>
          </a:xfrm>
          <a:prstGeom prst="rect">
            <a:avLst/>
          </a:prstGeom>
          <a:solidFill>
            <a:schemeClr val="bg1"/>
          </a:solidFill>
          <a:ln w="9525">
            <a:noFill/>
            <a:miter lim="800000"/>
            <a:headEnd/>
            <a:tailEnd/>
          </a:ln>
        </p:spPr>
        <p:txBody>
          <a:bodyPr wrap="square">
            <a:spAutoFit/>
          </a:bodyPr>
          <a:lstStyle/>
          <a:p>
            <a:r>
              <a:rPr lang="th-TH" sz="2400" dirty="0" smtClean="0">
                <a:solidFill>
                  <a:srgbClr val="006600"/>
                </a:solidFill>
                <a:latin typeface="TH SarabunPSK" pitchFamily="34" charset="-34"/>
                <a:cs typeface="TH SarabunPSK" pitchFamily="34" charset="-34"/>
              </a:rPr>
              <a:t>ในช่องคำอธิบายรายการ มีการระบุถึง ผลิตภัณฑ์ที่ได้รับการรับรองห่วงโซ่ของการควบคุมดูแล (</a:t>
            </a:r>
            <a:r>
              <a:rPr lang="en-US" sz="2400" dirty="0" smtClean="0">
                <a:solidFill>
                  <a:srgbClr val="006600"/>
                </a:solidFill>
                <a:latin typeface="TH SarabunPSK" pitchFamily="34" charset="-34"/>
                <a:cs typeface="TH SarabunPSK" pitchFamily="34" charset="-34"/>
              </a:rPr>
              <a:t>Chain </a:t>
            </a:r>
            <a:r>
              <a:rPr lang="en-US" sz="2400" dirty="0">
                <a:solidFill>
                  <a:srgbClr val="006600"/>
                </a:solidFill>
                <a:latin typeface="TH SarabunPSK" pitchFamily="34" charset="-34"/>
                <a:cs typeface="TH SarabunPSK" pitchFamily="34" charset="-34"/>
              </a:rPr>
              <a:t>of </a:t>
            </a:r>
            <a:r>
              <a:rPr lang="en-US" sz="2400" dirty="0" smtClean="0">
                <a:solidFill>
                  <a:srgbClr val="006600"/>
                </a:solidFill>
                <a:latin typeface="TH SarabunPSK" pitchFamily="34" charset="-34"/>
                <a:cs typeface="TH SarabunPSK" pitchFamily="34" charset="-34"/>
              </a:rPr>
              <a:t>Custody)</a:t>
            </a:r>
            <a:endParaRPr lang="en-US" sz="2400" dirty="0">
              <a:solidFill>
                <a:srgbClr val="006600"/>
              </a:solidFill>
              <a:latin typeface="TH SarabunPSK" pitchFamily="34" charset="-34"/>
              <a:cs typeface="TH SarabunPSK" pitchFamily="34" charset="-34"/>
            </a:endParaRPr>
          </a:p>
        </p:txBody>
      </p:sp>
      <p:sp>
        <p:nvSpPr>
          <p:cNvPr id="18438" name="Line 9"/>
          <p:cNvSpPr>
            <a:spLocks noChangeShapeType="1"/>
          </p:cNvSpPr>
          <p:nvPr/>
        </p:nvSpPr>
        <p:spPr bwMode="auto">
          <a:xfrm flipH="1" flipV="1">
            <a:off x="5446583" y="1696645"/>
            <a:ext cx="1069950" cy="1237624"/>
          </a:xfrm>
          <a:prstGeom prst="line">
            <a:avLst/>
          </a:prstGeom>
          <a:noFill/>
          <a:ln w="9525">
            <a:solidFill>
              <a:srgbClr val="000000"/>
            </a:solidFill>
            <a:round/>
            <a:headEnd/>
            <a:tailEnd type="triangle" w="med" len="med"/>
          </a:ln>
        </p:spPr>
        <p:txBody>
          <a:bodyPr/>
          <a:lstStyle/>
          <a:p>
            <a:endParaRPr lang="en-GB"/>
          </a:p>
        </p:txBody>
      </p:sp>
      <p:sp>
        <p:nvSpPr>
          <p:cNvPr id="18439" name="Text Box 11"/>
          <p:cNvSpPr txBox="1">
            <a:spLocks noChangeArrowheads="1"/>
          </p:cNvSpPr>
          <p:nvPr/>
        </p:nvSpPr>
        <p:spPr bwMode="auto">
          <a:xfrm>
            <a:off x="4800600" y="1125538"/>
            <a:ext cx="1582738" cy="646112"/>
          </a:xfrm>
          <a:prstGeom prst="rect">
            <a:avLst/>
          </a:prstGeom>
          <a:solidFill>
            <a:schemeClr val="bg1"/>
          </a:solidFill>
          <a:ln w="9525">
            <a:noFill/>
            <a:miter lim="800000"/>
            <a:headEnd/>
            <a:tailEnd/>
          </a:ln>
        </p:spPr>
        <p:txBody>
          <a:bodyPr>
            <a:spAutoFit/>
          </a:bodyPr>
          <a:lstStyle/>
          <a:p>
            <a:pPr>
              <a:spcBef>
                <a:spcPct val="50000"/>
              </a:spcBef>
            </a:pPr>
            <a:r>
              <a:rPr lang="en-GB" sz="1200">
                <a:solidFill>
                  <a:srgbClr val="000000"/>
                </a:solidFill>
                <a:latin typeface="Lucida Sans" pitchFamily="34" charset="0"/>
              </a:rPr>
              <a:t>PEFC Certified Melamine faced office desk ‘Exec’</a:t>
            </a:r>
            <a:endParaRPr lang="en-US" sz="1200">
              <a:solidFill>
                <a:srgbClr val="000000"/>
              </a:solidFill>
              <a:latin typeface="Lucida Sans" pitchFamily="34" charset="0"/>
            </a:endParaRPr>
          </a:p>
        </p:txBody>
      </p:sp>
      <p:pic>
        <p:nvPicPr>
          <p:cNvPr id="18440" name="Picture 13"/>
          <p:cNvPicPr>
            <a:picLocks noChangeAspect="1" noChangeArrowheads="1"/>
          </p:cNvPicPr>
          <p:nvPr/>
        </p:nvPicPr>
        <p:blipFill>
          <a:blip r:embed="rId3" cstate="print"/>
          <a:srcRect t="41818" b="54739"/>
          <a:stretch>
            <a:fillRect/>
          </a:stretch>
        </p:blipFill>
        <p:spPr bwMode="auto">
          <a:xfrm>
            <a:off x="1948751" y="188640"/>
            <a:ext cx="8532813" cy="430212"/>
          </a:xfrm>
          <a:prstGeom prst="rect">
            <a:avLst/>
          </a:prstGeom>
          <a:solidFill>
            <a:srgbClr val="FFFFFF"/>
          </a:solidFill>
          <a:ln w="9525">
            <a:solidFill>
              <a:srgbClr val="000000"/>
            </a:solidFill>
            <a:miter lim="800000"/>
            <a:headEnd/>
            <a:tailEnd/>
          </a:ln>
        </p:spPr>
      </p:pic>
      <p:sp>
        <p:nvSpPr>
          <p:cNvPr id="18441" name="Text Box 14"/>
          <p:cNvSpPr txBox="1">
            <a:spLocks noChangeArrowheads="1"/>
          </p:cNvSpPr>
          <p:nvPr/>
        </p:nvSpPr>
        <p:spPr bwMode="auto">
          <a:xfrm>
            <a:off x="2135560" y="1027906"/>
            <a:ext cx="1511300" cy="274638"/>
          </a:xfrm>
          <a:prstGeom prst="rect">
            <a:avLst/>
          </a:prstGeom>
          <a:solidFill>
            <a:schemeClr val="bg1"/>
          </a:solidFill>
          <a:ln w="9525">
            <a:noFill/>
            <a:miter lim="800000"/>
            <a:headEnd/>
            <a:tailEnd/>
          </a:ln>
        </p:spPr>
        <p:txBody>
          <a:bodyPr>
            <a:spAutoFit/>
          </a:bodyPr>
          <a:lstStyle/>
          <a:p>
            <a:pPr>
              <a:spcBef>
                <a:spcPct val="50000"/>
              </a:spcBef>
            </a:pPr>
            <a:r>
              <a:rPr lang="en-GB" sz="1200" dirty="0">
                <a:solidFill>
                  <a:srgbClr val="000000"/>
                </a:solidFill>
                <a:latin typeface="Lucida Sans" pitchFamily="34" charset="0"/>
              </a:rPr>
              <a:t>1	12</a:t>
            </a:r>
            <a:endParaRPr lang="en-US" sz="1200" dirty="0">
              <a:solidFill>
                <a:srgbClr val="000000"/>
              </a:solidFill>
              <a:latin typeface="Lucida Sans" pitchFamily="34" charset="0"/>
            </a:endParaRPr>
          </a:p>
        </p:txBody>
      </p:sp>
      <p:sp>
        <p:nvSpPr>
          <p:cNvPr id="18442" name="Text Box 15"/>
          <p:cNvSpPr txBox="1">
            <a:spLocks noChangeArrowheads="1"/>
          </p:cNvSpPr>
          <p:nvPr/>
        </p:nvSpPr>
        <p:spPr bwMode="auto">
          <a:xfrm>
            <a:off x="3863975" y="1196975"/>
            <a:ext cx="719138" cy="274638"/>
          </a:xfrm>
          <a:prstGeom prst="rect">
            <a:avLst/>
          </a:prstGeom>
          <a:solidFill>
            <a:schemeClr val="bg1"/>
          </a:solidFill>
          <a:ln w="9525">
            <a:noFill/>
            <a:miter lim="800000"/>
            <a:headEnd/>
            <a:tailEnd/>
          </a:ln>
        </p:spPr>
        <p:txBody>
          <a:bodyPr>
            <a:spAutoFit/>
          </a:bodyPr>
          <a:lstStyle/>
          <a:p>
            <a:pPr>
              <a:spcBef>
                <a:spcPct val="50000"/>
              </a:spcBef>
            </a:pPr>
            <a:endParaRPr lang="en-GB" sz="1200">
              <a:solidFill>
                <a:schemeClr val="bg1"/>
              </a:solidFill>
              <a:latin typeface="Lucida Sans" pitchFamily="34" charset="0"/>
            </a:endParaRPr>
          </a:p>
        </p:txBody>
      </p:sp>
      <p:sp>
        <p:nvSpPr>
          <p:cNvPr id="18" name="Text Box 11"/>
          <p:cNvSpPr txBox="1">
            <a:spLocks noChangeArrowheads="1"/>
          </p:cNvSpPr>
          <p:nvPr/>
        </p:nvSpPr>
        <p:spPr bwMode="auto">
          <a:xfrm>
            <a:off x="6516534" y="2815130"/>
            <a:ext cx="2777591" cy="1107996"/>
          </a:xfrm>
          <a:prstGeom prst="rect">
            <a:avLst/>
          </a:prstGeom>
          <a:solidFill>
            <a:schemeClr val="bg1"/>
          </a:solidFill>
          <a:ln w="9525">
            <a:solidFill>
              <a:schemeClr val="accent1"/>
            </a:solidFill>
            <a:miter lim="800000"/>
            <a:headEnd/>
            <a:tailEnd/>
          </a:ln>
        </p:spPr>
        <p:txBody>
          <a:bodyPr wrap="square">
            <a:spAutoFit/>
          </a:bodyPr>
          <a:lstStyle/>
          <a:p>
            <a:pPr>
              <a:spcBef>
                <a:spcPct val="50000"/>
              </a:spcBef>
            </a:pPr>
            <a:r>
              <a:rPr lang="en-GB" sz="2200" b="1" dirty="0">
                <a:solidFill>
                  <a:srgbClr val="006600"/>
                </a:solidFill>
                <a:latin typeface="TH SarabunPSK" pitchFamily="34" charset="-34"/>
                <a:cs typeface="TH SarabunPSK" pitchFamily="34" charset="-34"/>
              </a:rPr>
              <a:t>PEFC</a:t>
            </a:r>
            <a:r>
              <a:rPr lang="en-GB" sz="2200" dirty="0">
                <a:solidFill>
                  <a:srgbClr val="006600"/>
                </a:solidFill>
                <a:latin typeface="TH SarabunPSK" pitchFamily="34" charset="-34"/>
                <a:cs typeface="TH SarabunPSK" pitchFamily="34" charset="-34"/>
              </a:rPr>
              <a:t> Certified Melamine faced </a:t>
            </a:r>
            <a:r>
              <a:rPr lang="en-GB" sz="2200" dirty="0" smtClean="0">
                <a:solidFill>
                  <a:srgbClr val="006600"/>
                </a:solidFill>
                <a:latin typeface="TH SarabunPSK" pitchFamily="34" charset="-34"/>
                <a:cs typeface="TH SarabunPSK" pitchFamily="34" charset="-34"/>
              </a:rPr>
              <a:t>office </a:t>
            </a:r>
            <a:r>
              <a:rPr lang="en-GB" sz="2200" dirty="0">
                <a:solidFill>
                  <a:srgbClr val="006600"/>
                </a:solidFill>
                <a:latin typeface="TH SarabunPSK" pitchFamily="34" charset="-34"/>
                <a:cs typeface="TH SarabunPSK" pitchFamily="34" charset="-34"/>
              </a:rPr>
              <a:t>desk ‘Exec’</a:t>
            </a:r>
            <a:endParaRPr lang="en-US" sz="2200" dirty="0">
              <a:solidFill>
                <a:srgbClr val="006600"/>
              </a:solidFill>
              <a:latin typeface="TH SarabunPSK" pitchFamily="34" charset="-34"/>
              <a:cs typeface="TH SarabunPSK" pitchFamily="34" charset="-34"/>
            </a:endParaRPr>
          </a:p>
        </p:txBody>
      </p:sp>
      <p:sp>
        <p:nvSpPr>
          <p:cNvPr id="17" name="TextBox 16"/>
          <p:cNvSpPr txBox="1"/>
          <p:nvPr/>
        </p:nvSpPr>
        <p:spPr>
          <a:xfrm>
            <a:off x="4223544" y="5482635"/>
            <a:ext cx="7178565" cy="830997"/>
          </a:xfrm>
          <a:prstGeom prst="rect">
            <a:avLst/>
          </a:prstGeom>
          <a:noFill/>
        </p:spPr>
        <p:txBody>
          <a:bodyPr wrap="square" rtlCol="0">
            <a:spAutoFit/>
          </a:bodyPr>
          <a:lstStyle/>
          <a:p>
            <a:r>
              <a:rPr lang="th-TH" sz="2400" dirty="0" smtClean="0">
                <a:solidFill>
                  <a:srgbClr val="006600"/>
                </a:solidFill>
                <a:latin typeface="TH SarabunPSK" pitchFamily="34" charset="-34"/>
                <a:cs typeface="TH SarabunPSK" pitchFamily="34" charset="-34"/>
              </a:rPr>
              <a:t>โดยจะต้องเป็นหลักฐานของคุณที่แสดงว่าได้รับผลิตภัณฑ์ที่รับรอง</a:t>
            </a:r>
            <a:endParaRPr lang="en-GB" sz="2400" dirty="0">
              <a:solidFill>
                <a:srgbClr val="006600"/>
              </a:solidFill>
              <a:latin typeface="TH SarabunPSK" pitchFamily="34" charset="-34"/>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17</a:t>
            </a:fld>
            <a:endParaRPr lang="zh-TW" altLang="en-US"/>
          </a:p>
        </p:txBody>
      </p:sp>
    </p:spTree>
    <p:extLst>
      <p:ext uri="{BB962C8B-B14F-4D97-AF65-F5344CB8AC3E}">
        <p14:creationId xmlns:p14="http://schemas.microsoft.com/office/powerpoint/2010/main" val="104627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43348" y="1241946"/>
            <a:ext cx="10515600" cy="933696"/>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หลักฐานชนิดอื่น</a:t>
            </a:r>
            <a:endParaRPr lang="en-US" sz="4000" dirty="0">
              <a:solidFill>
                <a:srgbClr val="006600"/>
              </a:solidFill>
              <a:latin typeface="TH SarabunPSK" pitchFamily="34" charset="-34"/>
              <a:cs typeface="TH SarabunPSK" pitchFamily="34" charset="-34"/>
            </a:endParaRPr>
          </a:p>
        </p:txBody>
      </p:sp>
      <p:sp>
        <p:nvSpPr>
          <p:cNvPr id="19459" name="Rectangle 3"/>
          <p:cNvSpPr>
            <a:spLocks noGrp="1" noChangeArrowheads="1"/>
          </p:cNvSpPr>
          <p:nvPr>
            <p:ph idx="1"/>
          </p:nvPr>
        </p:nvSpPr>
        <p:spPr>
          <a:xfrm>
            <a:off x="469032" y="2088107"/>
            <a:ext cx="9545122" cy="4360693"/>
          </a:xfrm>
        </p:spPr>
        <p:txBody>
          <a:bodyPr>
            <a:normAutofit/>
          </a:bodyPr>
          <a:lstStyle/>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เป็นหลักฐานที่น่าเชื่อถือ</a:t>
            </a:r>
            <a:r>
              <a:rPr lang="en-GB" dirty="0" smtClean="0">
                <a:latin typeface="TH SarabunPSK" pitchFamily="34" charset="-34"/>
                <a:ea typeface="Tahoma" panose="020B0604030504040204" pitchFamily="34" charset="0"/>
                <a:cs typeface="TH SarabunPSK" pitchFamily="34" charset="-34"/>
              </a:rPr>
              <a:t>: </a:t>
            </a:r>
            <a:endParaRPr lang="en-GB" dirty="0">
              <a:latin typeface="TH SarabunPSK" pitchFamily="34" charset="-34"/>
              <a:ea typeface="Tahoma" panose="020B0604030504040204" pitchFamily="34" charset="0"/>
              <a:cs typeface="TH SarabunPSK" pitchFamily="34" charset="-34"/>
            </a:endParaRPr>
          </a:p>
          <a:p>
            <a:pPr lvl="1" eaLnBrk="1" hangingPunct="1">
              <a:lnSpc>
                <a:spcPct val="100000"/>
              </a:lnSpc>
              <a:buSzPct val="80000"/>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แสดงให้เห็นว่ามาจากป่าที่มีการจัดการอย่างถูกต้อง ยั่งยืน</a:t>
            </a:r>
            <a:endParaRPr lang="en-GB" sz="2600" dirty="0">
              <a:latin typeface="TH SarabunPSK" pitchFamily="34" charset="-34"/>
              <a:ea typeface="Tahoma" panose="020B0604030504040204" pitchFamily="34" charset="0"/>
              <a:cs typeface="TH SarabunPSK" pitchFamily="34" charset="-34"/>
            </a:endParaRPr>
          </a:p>
          <a:p>
            <a:pPr lvl="1" eaLnBrk="1" hangingPunct="1">
              <a:lnSpc>
                <a:spcPct val="100000"/>
              </a:lnSpc>
              <a:buSzPct val="80000"/>
              <a:buFont typeface="Wingdings" panose="05000000000000000000" pitchFamily="2" charset="2"/>
              <a:buChar char="§"/>
            </a:pPr>
            <a:r>
              <a:rPr lang="th-TH" sz="2600" dirty="0" smtClean="0">
                <a:latin typeface="TH SarabunPSK" pitchFamily="34" charset="-34"/>
                <a:ea typeface="Tahoma" panose="020B0604030504040204" pitchFamily="34" charset="0"/>
                <a:cs typeface="TH SarabunPSK" pitchFamily="34" charset="-34"/>
              </a:rPr>
              <a:t>แสดงถึง </a:t>
            </a:r>
            <a:r>
              <a:rPr lang="en-US" sz="2600" dirty="0" err="1" smtClean="0">
                <a:latin typeface="TH SarabunPSK" pitchFamily="34" charset="-34"/>
                <a:ea typeface="Tahoma" panose="020B0604030504040204" pitchFamily="34" charset="0"/>
                <a:cs typeface="TH SarabunPSK" pitchFamily="34" charset="-34"/>
              </a:rPr>
              <a:t>CoC</a:t>
            </a:r>
            <a:r>
              <a:rPr lang="th-TH" sz="2600" dirty="0" smtClean="0">
                <a:latin typeface="TH SarabunPSK" pitchFamily="34" charset="-34"/>
                <a:ea typeface="Tahoma" panose="020B0604030504040204" pitchFamily="34" charset="0"/>
                <a:cs typeface="TH SarabunPSK" pitchFamily="34" charset="-34"/>
              </a:rPr>
              <a:t> ที่น่าเชื่อถือ</a:t>
            </a:r>
            <a:endParaRPr lang="en-GB" sz="2600" dirty="0">
              <a:latin typeface="TH SarabunPSK" pitchFamily="34" charset="-34"/>
              <a:ea typeface="Tahoma" panose="020B0604030504040204" pitchFamily="34" charset="0"/>
              <a:cs typeface="TH SarabunPSK" pitchFamily="34" charset="-34"/>
            </a:endParaRPr>
          </a:p>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ใช้ได้กับหลักฐานที่แสดงถึงความถูกต้องทางกฎหมายและแสดงถึงแหล่งที่ยั่งยืน  อาจเป็นใบรับรองถ้าหลักฐานแน่นหนาพอ</a:t>
            </a:r>
            <a:endParaRPr lang="en-GB" dirty="0">
              <a:latin typeface="TH SarabunPSK" pitchFamily="34" charset="-34"/>
              <a:ea typeface="Tahoma" panose="020B0604030504040204" pitchFamily="34" charset="0"/>
              <a:cs typeface="TH SarabunPSK" pitchFamily="34" charset="-34"/>
            </a:endParaRPr>
          </a:p>
          <a:p>
            <a:pPr eaLnBrk="1" hangingPunct="1"/>
            <a:r>
              <a:rPr lang="th-TH" dirty="0" smtClean="0">
                <a:latin typeface="TH SarabunPSK" pitchFamily="34" charset="-34"/>
                <a:cs typeface="TH SarabunPSK" pitchFamily="34" charset="-34"/>
              </a:rPr>
              <a:t>พิจารณาเป็นรายกรณี</a:t>
            </a:r>
            <a:endParaRPr lang="en-GB" dirty="0">
              <a:latin typeface="TH SarabunPSK" pitchFamily="34" charset="-34"/>
              <a:cs typeface="TH SarabunPSK" pitchFamily="34" charset="-34"/>
            </a:endParaRPr>
          </a:p>
          <a:p>
            <a:pPr eaLnBrk="1" hangingPunct="1">
              <a:buFontTx/>
              <a:buNone/>
            </a:pPr>
            <a:endParaRPr lang="en-US" dirty="0"/>
          </a:p>
        </p:txBody>
      </p:sp>
      <p:sp>
        <p:nvSpPr>
          <p:cNvPr id="8" name="Slide Number Placeholder 7"/>
          <p:cNvSpPr>
            <a:spLocks noGrp="1"/>
          </p:cNvSpPr>
          <p:nvPr>
            <p:ph type="sldNum" sz="quarter" idx="12"/>
          </p:nvPr>
        </p:nvSpPr>
        <p:spPr/>
        <p:txBody>
          <a:bodyPr/>
          <a:lstStyle/>
          <a:p>
            <a:fld id="{A4CE05BE-1510-4BF9-B87A-E3BAF5EBDA19}" type="slidenum">
              <a:rPr lang="zh-TW" altLang="en-US" smtClean="0"/>
              <a:pPr/>
              <a:t>18</a:t>
            </a:fld>
            <a:endParaRPr lang="zh-TW" altLang="en-US"/>
          </a:p>
        </p:txBody>
      </p:sp>
      <p:pic>
        <p:nvPicPr>
          <p:cNvPr id="2" name="Picture 1" descr="FOREST.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9536" y="5578412"/>
            <a:ext cx="926592" cy="874776"/>
          </a:xfrm>
          <a:prstGeom prst="rect">
            <a:avLst/>
          </a:prstGeom>
        </p:spPr>
      </p:pic>
      <p:pic>
        <p:nvPicPr>
          <p:cNvPr id="3" name="Picture 2" descr="CHAIRS.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9146" y="5563172"/>
            <a:ext cx="890016" cy="890016"/>
          </a:xfrm>
          <a:prstGeom prst="rect">
            <a:avLst/>
          </a:prstGeom>
        </p:spPr>
      </p:pic>
      <p:pic>
        <p:nvPicPr>
          <p:cNvPr id="4" name="Picture 3" descr="FACTORY.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22662" y="5481525"/>
            <a:ext cx="841248" cy="804672"/>
          </a:xfrm>
          <a:prstGeom prst="rect">
            <a:avLst/>
          </a:prstGeom>
        </p:spPr>
      </p:pic>
      <p:pic>
        <p:nvPicPr>
          <p:cNvPr id="5" name="Picture 4" descr="LOGS.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70794" y="5723319"/>
            <a:ext cx="954024" cy="542544"/>
          </a:xfrm>
          <a:prstGeom prst="rect">
            <a:avLst/>
          </a:prstGeom>
        </p:spPr>
      </p:pic>
      <p:pic>
        <p:nvPicPr>
          <p:cNvPr id="6" name="Picture 5" descr="PROCESSING.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9484" y="5477828"/>
            <a:ext cx="1048512" cy="975360"/>
          </a:xfrm>
          <a:prstGeom prst="rect">
            <a:avLst/>
          </a:prstGeom>
        </p:spPr>
      </p:pic>
      <p:pic>
        <p:nvPicPr>
          <p:cNvPr id="7" name="Picture 6" descr="MEN AT DESK.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88576" y="5436807"/>
            <a:ext cx="755904" cy="829056"/>
          </a:xfrm>
          <a:prstGeom prst="rect">
            <a:avLst/>
          </a:prstGeom>
        </p:spPr>
      </p:pic>
      <p:cxnSp>
        <p:nvCxnSpPr>
          <p:cNvPr id="9" name="Straight Arrow Connector 8"/>
          <p:cNvCxnSpPr/>
          <p:nvPr/>
        </p:nvCxnSpPr>
        <p:spPr bwMode="auto">
          <a:xfrm>
            <a:off x="2927648" y="6021288"/>
            <a:ext cx="43309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5" name="Straight Arrow Connector 24"/>
          <p:cNvCxnSpPr/>
          <p:nvPr/>
        </p:nvCxnSpPr>
        <p:spPr bwMode="auto">
          <a:xfrm>
            <a:off x="4583832" y="6021288"/>
            <a:ext cx="43309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6" name="Straight Arrow Connector 25"/>
          <p:cNvCxnSpPr/>
          <p:nvPr/>
        </p:nvCxnSpPr>
        <p:spPr bwMode="auto">
          <a:xfrm>
            <a:off x="6166966" y="6021288"/>
            <a:ext cx="43309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7" name="Straight Arrow Connector 26"/>
          <p:cNvCxnSpPr/>
          <p:nvPr/>
        </p:nvCxnSpPr>
        <p:spPr bwMode="auto">
          <a:xfrm>
            <a:off x="7679134" y="6021288"/>
            <a:ext cx="43309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28" name="Straight Arrow Connector 27"/>
          <p:cNvCxnSpPr/>
          <p:nvPr/>
        </p:nvCxnSpPr>
        <p:spPr bwMode="auto">
          <a:xfrm>
            <a:off x="9047286" y="6021288"/>
            <a:ext cx="43309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6440500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348" y="1214651"/>
            <a:ext cx="11666682" cy="945225"/>
          </a:xfrm>
        </p:spPr>
        <p:txBody>
          <a:bodyPr>
            <a:normAutofit/>
          </a:bodyPr>
          <a:lstStyle/>
          <a:p>
            <a:r>
              <a:rPr lang="th-TH" sz="3200" dirty="0" smtClean="0">
                <a:solidFill>
                  <a:srgbClr val="006600"/>
                </a:solidFill>
                <a:latin typeface="TH SarabunPSK" pitchFamily="34" charset="-34"/>
                <a:cs typeface="TH SarabunPSK" pitchFamily="34" charset="-34"/>
              </a:rPr>
              <a:t>หลักฐานของความถูกต้องทางกฎหมาย และความยั่งยืนของแหล่งไม้</a:t>
            </a:r>
            <a:endParaRPr lang="en-GB" sz="32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43348" y="2149474"/>
            <a:ext cx="6059016" cy="4525963"/>
          </a:xfrm>
        </p:spPr>
        <p:txBody>
          <a:bodyPr>
            <a:noAutofit/>
          </a:bodyPr>
          <a:lstStyle/>
          <a:p>
            <a:pPr>
              <a:lnSpc>
                <a:spcPct val="100000"/>
              </a:lnSpc>
            </a:pPr>
            <a:r>
              <a:rPr lang="th-TH" sz="2600" dirty="0" smtClean="0">
                <a:latin typeface="TH SarabunPSK" pitchFamily="34" charset="-34"/>
                <a:ea typeface="Tahoma" panose="020B0604030504040204" pitchFamily="34" charset="0"/>
                <a:cs typeface="TH SarabunPSK" pitchFamily="34" charset="-34"/>
              </a:rPr>
              <a:t>ต้องมีการแสดงให้เห็นอย่างชัดเจนถึงความถูกต้องทางกฎหมาย และความยั่งยืน</a:t>
            </a:r>
            <a:endParaRPr lang="en-GB" sz="2600" dirty="0">
              <a:latin typeface="TH SarabunPSK" pitchFamily="34" charset="-34"/>
              <a:ea typeface="Tahoma" panose="020B0604030504040204" pitchFamily="34" charset="0"/>
              <a:cs typeface="TH SarabunPSK" pitchFamily="34" charset="-34"/>
            </a:endParaRPr>
          </a:p>
          <a:p>
            <a:pPr lvl="1">
              <a:lnSpc>
                <a:spcPct val="100000"/>
              </a:lnSpc>
            </a:pPr>
            <a:r>
              <a:rPr lang="th-TH" dirty="0" smtClean="0">
                <a:latin typeface="TH SarabunPSK" pitchFamily="34" charset="-34"/>
                <a:ea typeface="Tahoma" panose="020B0604030504040204" pitchFamily="34" charset="0"/>
                <a:cs typeface="TH SarabunPSK" pitchFamily="34" charset="-34"/>
              </a:rPr>
              <a:t>ความถูกต้องตามกฎหมาย</a:t>
            </a:r>
            <a:r>
              <a:rPr lang="en-US" dirty="0" smtClean="0">
                <a:latin typeface="TH SarabunPSK" pitchFamily="34" charset="-34"/>
                <a:ea typeface="Tahoma" panose="020B0604030504040204" pitchFamily="34" charset="0"/>
                <a:cs typeface="TH SarabunPSK" pitchFamily="34" charset="-34"/>
              </a:rPr>
              <a:t>: </a:t>
            </a:r>
            <a:r>
              <a:rPr lang="th-TH" dirty="0" smtClean="0">
                <a:latin typeface="TH SarabunPSK" pitchFamily="34" charset="-34"/>
                <a:ea typeface="Tahoma" panose="020B0604030504040204" pitchFamily="34" charset="0"/>
                <a:cs typeface="TH SarabunPSK" pitchFamily="34" charset="-34"/>
              </a:rPr>
              <a:t>เป็นไปตามนิยามของกฎหมายที่เกี่ยวข้องใน</a:t>
            </a:r>
            <a:r>
              <a:rPr lang="th-TH" dirty="0" smtClean="0">
                <a:latin typeface="TH SarabunPSK" pitchFamily="34" charset="-34"/>
                <a:cs typeface="TH SarabunPSK" pitchFamily="34" charset="-34"/>
              </a:rPr>
              <a:t>กฎหมายควบคุมการค้าไม้ของสหภาพยุโรป (</a:t>
            </a:r>
            <a:r>
              <a:rPr lang="en-GB" dirty="0" smtClean="0">
                <a:latin typeface="TH SarabunPSK" pitchFamily="34" charset="-34"/>
                <a:ea typeface="Tahoma" panose="020B0604030504040204" pitchFamily="34" charset="0"/>
                <a:cs typeface="TH SarabunPSK" pitchFamily="34" charset="-34"/>
              </a:rPr>
              <a:t>EU </a:t>
            </a:r>
            <a:r>
              <a:rPr lang="en-GB" dirty="0">
                <a:latin typeface="TH SarabunPSK" pitchFamily="34" charset="-34"/>
                <a:ea typeface="Tahoma" panose="020B0604030504040204" pitchFamily="34" charset="0"/>
                <a:cs typeface="TH SarabunPSK" pitchFamily="34" charset="-34"/>
              </a:rPr>
              <a:t>Timber </a:t>
            </a:r>
            <a:r>
              <a:rPr lang="en-GB" dirty="0" smtClean="0">
                <a:latin typeface="TH SarabunPSK" pitchFamily="34" charset="-34"/>
                <a:ea typeface="Tahoma" panose="020B0604030504040204" pitchFamily="34" charset="0"/>
                <a:cs typeface="TH SarabunPSK" pitchFamily="34" charset="-34"/>
              </a:rPr>
              <a:t>Regulation</a:t>
            </a:r>
            <a:r>
              <a:rPr lang="th-TH" dirty="0" smtClean="0">
                <a:latin typeface="TH SarabunPSK" pitchFamily="34" charset="-34"/>
                <a:ea typeface="Tahoma" panose="020B0604030504040204" pitchFamily="34" charset="0"/>
                <a:cs typeface="TH SarabunPSK" pitchFamily="34" charset="-34"/>
              </a:rPr>
              <a:t>)</a:t>
            </a:r>
          </a:p>
          <a:p>
            <a:pPr lvl="1">
              <a:lnSpc>
                <a:spcPct val="100000"/>
              </a:lnSpc>
            </a:pPr>
            <a:r>
              <a:rPr lang="th-TH" dirty="0" smtClean="0">
                <a:latin typeface="TH SarabunPSK" pitchFamily="34" charset="-34"/>
                <a:ea typeface="Tahoma" panose="020B0604030504040204" pitchFamily="34" charset="0"/>
                <a:cs typeface="TH SarabunPSK" pitchFamily="34" charset="-34"/>
              </a:rPr>
              <a:t>ความยั่งยืน</a:t>
            </a:r>
            <a:r>
              <a:rPr lang="en-US" dirty="0" smtClean="0">
                <a:latin typeface="TH SarabunPSK" pitchFamily="34" charset="-34"/>
                <a:ea typeface="Tahoma" panose="020B0604030504040204" pitchFamily="34" charset="0"/>
                <a:cs typeface="TH SarabunPSK" pitchFamily="34" charset="-34"/>
              </a:rPr>
              <a:t>: </a:t>
            </a:r>
            <a:r>
              <a:rPr lang="th-TH" dirty="0" smtClean="0">
                <a:latin typeface="TH SarabunPSK" pitchFamily="34" charset="-34"/>
                <a:ea typeface="Tahoma" panose="020B0604030504040204" pitchFamily="34" charset="0"/>
                <a:cs typeface="TH SarabunPSK" pitchFamily="34" charset="-34"/>
              </a:rPr>
              <a:t>เป็นไปตามกรอบปฏิบัติงานประเภท </a:t>
            </a:r>
            <a:r>
              <a:rPr lang="en-US" dirty="0" smtClean="0">
                <a:latin typeface="TH SarabunPSK" pitchFamily="34" charset="-34"/>
                <a:ea typeface="Tahoma" panose="020B0604030504040204" pitchFamily="34" charset="0"/>
                <a:cs typeface="TH SarabunPSK" pitchFamily="34" charset="-34"/>
              </a:rPr>
              <a:t>B </a:t>
            </a:r>
            <a:r>
              <a:rPr lang="th-TH" dirty="0" smtClean="0">
                <a:latin typeface="TH SarabunPSK" pitchFamily="34" charset="-34"/>
                <a:ea typeface="Tahoma" panose="020B0604030504040204" pitchFamily="34" charset="0"/>
                <a:cs typeface="TH SarabunPSK" pitchFamily="34" charset="-34"/>
              </a:rPr>
              <a:t>ของรัฐบาลอังกฤษ</a:t>
            </a:r>
            <a:endParaRPr lang="en-GB" dirty="0" smtClean="0">
              <a:latin typeface="TH SarabunPSK" pitchFamily="34" charset="-34"/>
              <a:ea typeface="Tahoma" panose="020B0604030504040204" pitchFamily="34" charset="0"/>
              <a:cs typeface="TH SarabunPSK" pitchFamily="34" charset="-34"/>
            </a:endParaRPr>
          </a:p>
          <a:p>
            <a:pPr>
              <a:lnSpc>
                <a:spcPct val="100000"/>
              </a:lnSpc>
            </a:pPr>
            <a:r>
              <a:rPr lang="th-TH" sz="2600" dirty="0" smtClean="0">
                <a:latin typeface="TH SarabunPSK" pitchFamily="34" charset="-34"/>
                <a:ea typeface="Tahoma" panose="020B0604030504040204" pitchFamily="34" charset="0"/>
                <a:cs typeface="TH SarabunPSK" pitchFamily="34" charset="-34"/>
              </a:rPr>
              <a:t>หรือแนวทางที่ระบุว่าหลักฐานอะไรที่ยอมรับได้</a:t>
            </a:r>
            <a:endParaRPr lang="en-GB" sz="2600" dirty="0">
              <a:latin typeface="TH SarabunPSK" pitchFamily="34" charset="-34"/>
              <a:ea typeface="Tahoma" panose="020B0604030504040204" pitchFamily="34" charset="0"/>
              <a:cs typeface="TH SarabunPSK" pitchFamily="34" charset="-34"/>
            </a:endParaRPr>
          </a:p>
        </p:txBody>
      </p:sp>
      <p:sp>
        <p:nvSpPr>
          <p:cNvPr id="6" name="Slide Number Placeholder 5"/>
          <p:cNvSpPr>
            <a:spLocks noGrp="1"/>
          </p:cNvSpPr>
          <p:nvPr>
            <p:ph type="sldNum" sz="quarter" idx="12"/>
          </p:nvPr>
        </p:nvSpPr>
        <p:spPr/>
        <p:txBody>
          <a:bodyPr/>
          <a:lstStyle/>
          <a:p>
            <a:fld id="{A4CE05BE-1510-4BF9-B87A-E3BAF5EBDA19}" type="slidenum">
              <a:rPr lang="zh-TW" altLang="en-US" smtClean="0"/>
              <a:pPr/>
              <a:t>19</a:t>
            </a:fld>
            <a:endParaRPr lang="zh-TW" altLang="en-US" dirty="0"/>
          </a:p>
        </p:txBody>
      </p:sp>
      <p:pic>
        <p:nvPicPr>
          <p:cNvPr id="7"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62167" y="2206625"/>
            <a:ext cx="5648325" cy="4076700"/>
          </a:xfrm>
          <a:prstGeom prst="rect">
            <a:avLst/>
          </a:prstGeom>
        </p:spPr>
      </p:pic>
    </p:spTree>
    <p:extLst>
      <p:ext uri="{BB962C8B-B14F-4D97-AF65-F5344CB8AC3E}">
        <p14:creationId xmlns:p14="http://schemas.microsoft.com/office/powerpoint/2010/main" val="20188020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66800" y="1463700"/>
            <a:ext cx="9144000" cy="1655762"/>
          </a:xfrm>
        </p:spPr>
        <p:txBody>
          <a:bodyPr>
            <a:normAutofit/>
          </a:bodyPr>
          <a:lstStyle/>
          <a:p>
            <a:r>
              <a:rPr lang="th-TH" altLang="zh-TW" sz="2800" dirty="0" smtClean="0">
                <a:latin typeface="TH SarabunPSK" pitchFamily="34" charset="-34"/>
                <a:cs typeface="TH SarabunPSK" pitchFamily="34" charset="-34"/>
              </a:rPr>
              <a:t>การตรวจพิสูจน์หลักฐาน</a:t>
            </a:r>
            <a:endParaRPr lang="zh-TW" altLang="en-US" sz="2800" dirty="0">
              <a:latin typeface="TH SarabunPSK" pitchFamily="34" charset="-34"/>
              <a:cs typeface="TH SarabunPSK" pitchFamily="34" charset="-34"/>
            </a:endParaRPr>
          </a:p>
        </p:txBody>
      </p:sp>
      <p:sp>
        <p:nvSpPr>
          <p:cNvPr id="5" name="Slide Number Placeholder 4"/>
          <p:cNvSpPr>
            <a:spLocks noGrp="1"/>
          </p:cNvSpPr>
          <p:nvPr>
            <p:ph type="sldNum" sz="quarter" idx="12"/>
          </p:nvPr>
        </p:nvSpPr>
        <p:spPr/>
        <p:txBody>
          <a:bodyPr/>
          <a:lstStyle/>
          <a:p>
            <a:fld id="{F683FC37-21A4-4DC8-A2E1-F50B525F9E8E}" type="slidenum">
              <a:rPr lang="zh-TW" altLang="en-US" smtClean="0"/>
              <a:pPr/>
              <a:t>2</a:t>
            </a:fld>
            <a:endParaRPr lang="zh-TW" altLang="en-US"/>
          </a:p>
        </p:txBody>
      </p:sp>
      <p:cxnSp>
        <p:nvCxnSpPr>
          <p:cNvPr id="6" name="Straight Connector 5"/>
          <p:cNvCxnSpPr/>
          <p:nvPr/>
        </p:nvCxnSpPr>
        <p:spPr>
          <a:xfrm>
            <a:off x="1066800" y="1463700"/>
            <a:ext cx="111252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ctrTitle"/>
          </p:nvPr>
        </p:nvSpPr>
        <p:spPr>
          <a:xfrm>
            <a:off x="985987" y="222250"/>
            <a:ext cx="11412537" cy="1241425"/>
          </a:xfrm>
        </p:spPr>
        <p:txBody>
          <a:bodyPr>
            <a:noAutofit/>
          </a:bodyPr>
          <a:lstStyle/>
          <a:p>
            <a:r>
              <a:rPr lang="th-TH" sz="3200" dirty="0" smtClean="0">
                <a:solidFill>
                  <a:srgbClr val="006600"/>
                </a:solidFill>
                <a:latin typeface="TH SarabunPSK" pitchFamily="34" charset="-34"/>
                <a:cs typeface="TH SarabunPSK" pitchFamily="34" charset="-34"/>
              </a:rPr>
              <a:t>การฝึกอบรมวิทยากรผู้ฝึกอบรมในส่วนของ</a:t>
            </a:r>
            <a:br>
              <a:rPr lang="th-TH" sz="3200" dirty="0" smtClean="0">
                <a:solidFill>
                  <a:srgbClr val="006600"/>
                </a:solidFill>
                <a:latin typeface="TH SarabunPSK" pitchFamily="34" charset="-34"/>
                <a:cs typeface="TH SarabunPSK" pitchFamily="34" charset="-34"/>
              </a:rPr>
            </a:br>
            <a:r>
              <a:rPr lang="th-TH" sz="3200" dirty="0" smtClean="0">
                <a:solidFill>
                  <a:srgbClr val="006600"/>
                </a:solidFill>
                <a:latin typeface="TH SarabunPSK" pitchFamily="34" charset="-34"/>
                <a:cs typeface="TH SarabunPSK" pitchFamily="34" charset="-34"/>
              </a:rPr>
              <a:t>กฎหมายควบคุมการค้าไม้ของสหภาพยุโรป </a:t>
            </a:r>
            <a:r>
              <a:rPr lang="de-DE" sz="3200" dirty="0" smtClean="0">
                <a:solidFill>
                  <a:srgbClr val="006600"/>
                </a:solidFill>
                <a:latin typeface="TH SarabunPSK" pitchFamily="34" charset="-34"/>
                <a:cs typeface="TH SarabunPSK" pitchFamily="34" charset="-34"/>
              </a:rPr>
              <a:t/>
            </a:r>
            <a:br>
              <a:rPr lang="de-DE" sz="3200" dirty="0" smtClean="0">
                <a:solidFill>
                  <a:srgbClr val="006600"/>
                </a:solidFill>
                <a:latin typeface="TH SarabunPSK" pitchFamily="34" charset="-34"/>
                <a:cs typeface="TH SarabunPSK" pitchFamily="34" charset="-34"/>
              </a:rPr>
            </a:br>
            <a:r>
              <a:rPr lang="th-TH" sz="2800" dirty="0" smtClean="0">
                <a:solidFill>
                  <a:srgbClr val="006600"/>
                </a:solidFill>
                <a:cs typeface="TH SarabunPSK" pitchFamily="34" charset="-34"/>
              </a:rPr>
              <a:t>(</a:t>
            </a:r>
            <a:r>
              <a:rPr lang="en-GB" sz="2800" dirty="0" smtClean="0">
                <a:solidFill>
                  <a:srgbClr val="006600"/>
                </a:solidFill>
                <a:cs typeface="TH SarabunPSK" pitchFamily="34" charset="-34"/>
              </a:rPr>
              <a:t>EU Timber Regulation</a:t>
            </a:r>
            <a:r>
              <a:rPr lang="th-TH" sz="2800" dirty="0" smtClean="0">
                <a:solidFill>
                  <a:srgbClr val="006600"/>
                </a:solidFill>
                <a:cs typeface="TH SarabunPSK" pitchFamily="34" charset="-34"/>
              </a:rPr>
              <a:t>)</a:t>
            </a:r>
            <a:endParaRPr lang="zh-TW" altLang="en-US" sz="2800" b="1" dirty="0">
              <a:solidFill>
                <a:srgbClr val="006600"/>
              </a:solidFill>
              <a:cs typeface="Arial" panose="020B0604020202020204" pitchFamily="34" charset="0"/>
            </a:endParaRPr>
          </a:p>
        </p:txBody>
      </p:sp>
    </p:spTree>
    <p:extLst>
      <p:ext uri="{BB962C8B-B14F-4D97-AF65-F5344CB8AC3E}">
        <p14:creationId xmlns:p14="http://schemas.microsoft.com/office/powerpoint/2010/main" val="16025244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11586" y="1153705"/>
            <a:ext cx="10515600" cy="1054863"/>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หลักฐานแสดงความถูกต้องตามกฎหมาย</a:t>
            </a:r>
            <a:endParaRPr lang="en-US" sz="4000" dirty="0" smtClean="0">
              <a:solidFill>
                <a:srgbClr val="006600"/>
              </a:solidFill>
              <a:latin typeface="TH SarabunPSK" pitchFamily="34" charset="-34"/>
              <a:cs typeface="TH SarabunPSK" pitchFamily="34" charset="-34"/>
            </a:endParaRPr>
          </a:p>
        </p:txBody>
      </p:sp>
      <p:sp>
        <p:nvSpPr>
          <p:cNvPr id="21507" name="Rectangle 3"/>
          <p:cNvSpPr>
            <a:spLocks noGrp="1" noChangeArrowheads="1"/>
          </p:cNvSpPr>
          <p:nvPr>
            <p:ph idx="1"/>
          </p:nvPr>
        </p:nvSpPr>
        <p:spPr>
          <a:xfrm>
            <a:off x="343348" y="2169994"/>
            <a:ext cx="11606914" cy="4688006"/>
          </a:xfrm>
        </p:spPr>
        <p:txBody>
          <a:bodyPr>
            <a:noAutofit/>
          </a:bodyPr>
          <a:lstStyle/>
          <a:p>
            <a:pPr>
              <a:lnSpc>
                <a:spcPct val="100000"/>
              </a:lnSpc>
            </a:pPr>
            <a:r>
              <a:rPr lang="th-TH" dirty="0" smtClean="0">
                <a:latin typeface="TH SarabunPSK" pitchFamily="34" charset="-34"/>
                <a:ea typeface="Tahoma" panose="020B0604030504040204" pitchFamily="34" charset="0"/>
                <a:cs typeface="TH SarabunPSK" pitchFamily="34" charset="-34"/>
              </a:rPr>
              <a:t>แสดงสิทธิ์ในการใช้ตามกฎหมาย</a:t>
            </a:r>
            <a:endParaRPr lang="en-GB"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ü"/>
            </a:pPr>
            <a:r>
              <a:rPr lang="th-TH" sz="2600" dirty="0" smtClean="0">
                <a:latin typeface="TH SarabunPSK" pitchFamily="34" charset="-34"/>
                <a:ea typeface="Tahoma" panose="020B0604030504040204" pitchFamily="34" charset="0"/>
                <a:cs typeface="TH SarabunPSK" pitchFamily="34" charset="-34"/>
              </a:rPr>
              <a:t>สัญญาซื้อขายไม้ ใบอนุญาตในการตัด สัญญาเช่าที่ดิน สัมปทาน</a:t>
            </a:r>
            <a:endParaRPr lang="en-GB" sz="2600" dirty="0">
              <a:latin typeface="TH SarabunPSK" pitchFamily="34" charset="-34"/>
              <a:ea typeface="Tahoma" panose="020B0604030504040204" pitchFamily="34" charset="0"/>
              <a:cs typeface="TH SarabunPSK" pitchFamily="34" charset="-34"/>
            </a:endParaRPr>
          </a:p>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ถูกต้องตามกฎหมายของชาติหรือท้องถิ่น</a:t>
            </a:r>
            <a:endParaRPr lang="en-GB"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ü"/>
            </a:pPr>
            <a:r>
              <a:rPr lang="th-TH" sz="2600" dirty="0" smtClean="0">
                <a:latin typeface="TH SarabunPSK" pitchFamily="34" charset="-34"/>
                <a:ea typeface="Tahoma" panose="020B0604030504040204" pitchFamily="34" charset="0"/>
                <a:cs typeface="TH SarabunPSK" pitchFamily="34" charset="-34"/>
              </a:rPr>
              <a:t>การตรวจสอบภายใน</a:t>
            </a:r>
            <a:endParaRPr lang="en-GB" sz="2600" dirty="0">
              <a:latin typeface="TH SarabunPSK" pitchFamily="34" charset="-34"/>
              <a:ea typeface="Tahoma" panose="020B0604030504040204" pitchFamily="34" charset="0"/>
              <a:cs typeface="TH SarabunPSK" pitchFamily="34" charset="-34"/>
            </a:endParaRPr>
          </a:p>
          <a:p>
            <a:pPr lvl="1" eaLnBrk="1" hangingPunct="1">
              <a:lnSpc>
                <a:spcPct val="100000"/>
              </a:lnSpc>
              <a:buFont typeface="Wingdings" panose="05000000000000000000" pitchFamily="2" charset="2"/>
              <a:buChar char="ü"/>
            </a:pPr>
            <a:r>
              <a:rPr lang="th-TH" sz="2600" dirty="0" smtClean="0">
                <a:latin typeface="TH SarabunPSK" pitchFamily="34" charset="-34"/>
                <a:ea typeface="Tahoma" panose="020B0604030504040204" pitchFamily="34" charset="0"/>
                <a:cs typeface="TH SarabunPSK" pitchFamily="34" charset="-34"/>
              </a:rPr>
              <a:t>เอกสารทางการ เชื่อถือได้หรือไม่</a:t>
            </a:r>
            <a:r>
              <a:rPr lang="en-GB" sz="2600" dirty="0" smtClean="0">
                <a:latin typeface="TH SarabunPSK" pitchFamily="34" charset="-34"/>
                <a:ea typeface="Tahoma" panose="020B0604030504040204" pitchFamily="34" charset="0"/>
                <a:cs typeface="TH SarabunPSK" pitchFamily="34" charset="-34"/>
              </a:rPr>
              <a:t>?</a:t>
            </a:r>
            <a:endParaRPr lang="en-GB" sz="2600" dirty="0">
              <a:latin typeface="TH SarabunPSK" pitchFamily="34" charset="-34"/>
              <a:ea typeface="Tahoma" panose="020B0604030504040204" pitchFamily="34" charset="0"/>
              <a:cs typeface="TH SarabunPSK" pitchFamily="34" charset="-34"/>
            </a:endParaRPr>
          </a:p>
          <a:p>
            <a:pPr eaLnBrk="1" hangingPunct="1">
              <a:lnSpc>
                <a:spcPct val="100000"/>
              </a:lnSpc>
            </a:pPr>
            <a:r>
              <a:rPr lang="th-TH" dirty="0" smtClean="0">
                <a:latin typeface="TH SarabunPSK" pitchFamily="34" charset="-34"/>
                <a:ea typeface="Tahoma" panose="020B0604030504040204" pitchFamily="34" charset="0"/>
                <a:cs typeface="TH SarabunPSK" pitchFamily="34" charset="-34"/>
              </a:rPr>
              <a:t>ค่าใช้จ่ายต่างๆจ่ายอย่างถูกต้องครบถ้วน</a:t>
            </a:r>
            <a:endParaRPr lang="en-GB" dirty="0">
              <a:latin typeface="TH SarabunPSK" pitchFamily="34" charset="-34"/>
              <a:ea typeface="Tahoma" panose="020B0604030504040204" pitchFamily="34" charset="0"/>
              <a:cs typeface="TH SarabunPSK" pitchFamily="34" charset="-34"/>
            </a:endParaRPr>
          </a:p>
          <a:p>
            <a:pPr lvl="1">
              <a:lnSpc>
                <a:spcPct val="100000"/>
              </a:lnSpc>
              <a:buFont typeface="Wingdings" panose="05000000000000000000" pitchFamily="2" charset="2"/>
              <a:buChar char="ü"/>
            </a:pPr>
            <a:r>
              <a:rPr lang="th-TH" sz="2600" dirty="0" smtClean="0">
                <a:latin typeface="TH SarabunPSK" pitchFamily="34" charset="-34"/>
                <a:ea typeface="Tahoma" panose="020B0604030504040204" pitchFamily="34" charset="0"/>
                <a:cs typeface="TH SarabunPSK" pitchFamily="34" charset="-34"/>
              </a:rPr>
              <a:t>การตรวจสอบภายใน</a:t>
            </a:r>
            <a:endParaRPr lang="en-GB" sz="2600" dirty="0">
              <a:latin typeface="TH SarabunPSK" pitchFamily="34" charset="-34"/>
              <a:ea typeface="Tahoma" panose="020B0604030504040204" pitchFamily="34" charset="0"/>
              <a:cs typeface="TH SarabunPSK" pitchFamily="34" charset="-34"/>
            </a:endParaRPr>
          </a:p>
          <a:p>
            <a:pPr lvl="1">
              <a:lnSpc>
                <a:spcPct val="100000"/>
              </a:lnSpc>
              <a:buFont typeface="Wingdings" panose="05000000000000000000" pitchFamily="2" charset="2"/>
              <a:buChar char="ü"/>
            </a:pPr>
            <a:r>
              <a:rPr lang="th-TH" sz="2600" dirty="0" smtClean="0">
                <a:latin typeface="TH SarabunPSK" pitchFamily="34" charset="-34"/>
                <a:ea typeface="Tahoma" panose="020B0604030504040204" pitchFamily="34" charset="0"/>
                <a:cs typeface="TH SarabunPSK" pitchFamily="34" charset="-34"/>
              </a:rPr>
              <a:t>เอกสารทางการ เชื่อถือได้หรือไม่</a:t>
            </a:r>
            <a:r>
              <a:rPr lang="en-GB" sz="2600" dirty="0" smtClean="0">
                <a:latin typeface="TH SarabunPSK" pitchFamily="34" charset="-34"/>
                <a:ea typeface="Tahoma" panose="020B0604030504040204" pitchFamily="34" charset="0"/>
                <a:cs typeface="TH SarabunPSK" pitchFamily="34" charset="-34"/>
              </a:rPr>
              <a:t>?</a:t>
            </a:r>
            <a:endParaRPr lang="en-GB" sz="2600" dirty="0">
              <a:latin typeface="TH SarabunPSK" pitchFamily="34" charset="-34"/>
              <a:ea typeface="Tahoma" panose="020B0604030504040204" pitchFamily="34" charset="0"/>
              <a:cs typeface="TH SarabunPSK" pitchFamily="34" charset="-34"/>
            </a:endParaRPr>
          </a:p>
          <a:p>
            <a:pPr marL="0" indent="0">
              <a:lnSpc>
                <a:spcPct val="100000"/>
              </a:lnSpc>
              <a:buNone/>
            </a:pPr>
            <a:r>
              <a:rPr lang="en-GB" dirty="0">
                <a:sym typeface="Wingdings" panose="05000000000000000000" pitchFamily="2" charset="2"/>
              </a:rPr>
              <a:t> </a:t>
            </a:r>
            <a:r>
              <a:rPr lang="th-TH" dirty="0" smtClean="0">
                <a:latin typeface="TH SarabunPSK" pitchFamily="34" charset="-34"/>
                <a:ea typeface="Tahoma" panose="020B0604030504040204" pitchFamily="34" charset="0"/>
                <a:cs typeface="TH SarabunPSK" pitchFamily="34" charset="-34"/>
              </a:rPr>
              <a:t>ระบบการตรวจสอบทางกฎหมายก็มีประโยชน์</a:t>
            </a:r>
            <a:endParaRPr lang="en-GB" dirty="0">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20</a:t>
            </a:fld>
            <a:endParaRPr lang="zh-TW" altLang="en-US"/>
          </a:p>
        </p:txBody>
      </p:sp>
    </p:spTree>
    <p:extLst>
      <p:ext uri="{BB962C8B-B14F-4D97-AF65-F5344CB8AC3E}">
        <p14:creationId xmlns:p14="http://schemas.microsoft.com/office/powerpoint/2010/main" val="42082534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90645" y="1173707"/>
            <a:ext cx="10515600" cy="1051898"/>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หลักฐานที่แสดงถึงความยั่งยืน</a:t>
            </a:r>
            <a:endParaRPr lang="en-US" sz="4000" dirty="0" smtClean="0">
              <a:solidFill>
                <a:srgbClr val="006600"/>
              </a:solidFill>
              <a:latin typeface="TH SarabunPSK" pitchFamily="34" charset="-34"/>
              <a:cs typeface="TH SarabunPSK" pitchFamily="34" charset="-34"/>
            </a:endParaRPr>
          </a:p>
        </p:txBody>
      </p:sp>
      <p:sp>
        <p:nvSpPr>
          <p:cNvPr id="22531" name="Rectangle 3"/>
          <p:cNvSpPr>
            <a:spLocks noGrp="1" noChangeArrowheads="1"/>
          </p:cNvSpPr>
          <p:nvPr>
            <p:ph idx="1"/>
          </p:nvPr>
        </p:nvSpPr>
        <p:spPr/>
        <p:txBody>
          <a:bodyPr>
            <a:normAutofit/>
          </a:bodyPr>
          <a:lstStyle/>
          <a:p>
            <a:pPr eaLnBrk="1" hangingPunct="1"/>
            <a:r>
              <a:rPr lang="th-TH" dirty="0" smtClean="0">
                <a:latin typeface="TH SarabunPSK" pitchFamily="34" charset="-34"/>
                <a:ea typeface="Tahoma" panose="020B0604030504040204" pitchFamily="34" charset="0"/>
                <a:cs typeface="TH SarabunPSK" pitchFamily="34" charset="-34"/>
              </a:rPr>
              <a:t>ความยั่งยืนระบุไว้อย่างไร</a:t>
            </a:r>
            <a:r>
              <a:rPr lang="en-GB" dirty="0" smtClean="0">
                <a:latin typeface="TH SarabunPSK" pitchFamily="34" charset="-34"/>
                <a:ea typeface="Tahoma" panose="020B0604030504040204" pitchFamily="34" charset="0"/>
                <a:cs typeface="TH SarabunPSK" pitchFamily="34" charset="-34"/>
              </a:rPr>
              <a:t>?</a:t>
            </a:r>
            <a:endParaRPr lang="en-GB" dirty="0">
              <a:latin typeface="TH SarabunPSK" pitchFamily="34" charset="-34"/>
              <a:ea typeface="Tahoma" panose="020B0604030504040204" pitchFamily="34" charset="0"/>
              <a:cs typeface="TH SarabunPSK" pitchFamily="34" charset="-34"/>
            </a:endParaRPr>
          </a:p>
          <a:p>
            <a:pPr eaLnBrk="1" hangingPunct="1"/>
            <a:r>
              <a:rPr lang="th-TH" dirty="0" smtClean="0">
                <a:latin typeface="TH SarabunPSK" pitchFamily="34" charset="-34"/>
                <a:ea typeface="Tahoma" panose="020B0604030504040204" pitchFamily="34" charset="0"/>
                <a:cs typeface="TH SarabunPSK" pitchFamily="34" charset="-34"/>
              </a:rPr>
              <a:t>การบริหารจัดการเป็นไปตามที่ระบุไว้หรือไม่</a:t>
            </a:r>
            <a:r>
              <a:rPr lang="en-GB" dirty="0" smtClean="0">
                <a:latin typeface="TH SarabunPSK" pitchFamily="34" charset="-34"/>
                <a:ea typeface="Tahoma" panose="020B0604030504040204" pitchFamily="34" charset="0"/>
                <a:cs typeface="TH SarabunPSK" pitchFamily="34" charset="-34"/>
              </a:rPr>
              <a:t>? </a:t>
            </a:r>
            <a:endParaRPr lang="en-GB" dirty="0">
              <a:latin typeface="TH SarabunPSK" pitchFamily="34" charset="-34"/>
              <a:ea typeface="Tahoma" panose="020B0604030504040204" pitchFamily="34" charset="0"/>
              <a:cs typeface="TH SarabunPSK" pitchFamily="34" charset="-34"/>
            </a:endParaRPr>
          </a:p>
          <a:p>
            <a:pPr eaLnBrk="1" hangingPunct="1"/>
            <a:r>
              <a:rPr lang="th-TH" dirty="0" smtClean="0">
                <a:latin typeface="TH SarabunPSK" pitchFamily="34" charset="-34"/>
                <a:ea typeface="Tahoma" panose="020B0604030504040204" pitchFamily="34" charset="0"/>
                <a:cs typeface="TH SarabunPSK" pitchFamily="34" charset="-34"/>
              </a:rPr>
              <a:t>บันทึกและตรวจสอบไว้อย่างไร</a:t>
            </a:r>
            <a:r>
              <a:rPr lang="en-GB" dirty="0" smtClean="0">
                <a:latin typeface="TH SarabunPSK" pitchFamily="34" charset="-34"/>
                <a:ea typeface="Tahoma" panose="020B0604030504040204" pitchFamily="34" charset="0"/>
                <a:cs typeface="TH SarabunPSK" pitchFamily="34" charset="-34"/>
              </a:rPr>
              <a:t>?</a:t>
            </a:r>
            <a:endParaRPr lang="en-GB" dirty="0">
              <a:latin typeface="TH SarabunPSK" pitchFamily="34" charset="-34"/>
              <a:ea typeface="Tahoma" panose="020B0604030504040204" pitchFamily="34" charset="0"/>
              <a:cs typeface="TH SarabunPSK" pitchFamily="34" charset="-34"/>
            </a:endParaRPr>
          </a:p>
          <a:p>
            <a:pPr eaLnBrk="1" hangingPunct="1"/>
            <a:endParaRPr lang="en-GB" dirty="0"/>
          </a:p>
          <a:p>
            <a:pPr eaLnBrk="1" hangingPunct="1"/>
            <a:endParaRPr lang="en-GB" dirty="0"/>
          </a:p>
          <a:p>
            <a:pPr eaLnBrk="1" hangingPunct="1"/>
            <a:endParaRPr lang="en-GB" dirty="0"/>
          </a:p>
          <a:p>
            <a:pPr eaLnBrk="1" hangingPunct="1"/>
            <a:endParaRPr lang="en-GB" dirty="0"/>
          </a:p>
          <a:p>
            <a:pPr eaLnBrk="1" hangingPunct="1"/>
            <a:endParaRPr lang="en-GB" dirty="0"/>
          </a:p>
          <a:p>
            <a:pPr eaLnBrk="1" hangingPunct="1"/>
            <a:endParaRPr lang="en-GB" dirty="0"/>
          </a:p>
          <a:p>
            <a:pPr eaLnBrk="1" hangingPunct="1"/>
            <a:endParaRPr lang="en-GB" dirty="0"/>
          </a:p>
          <a:p>
            <a:pPr eaLnBrk="1" hangingPunct="1"/>
            <a:endParaRPr lang="en-US" dirty="0"/>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21</a:t>
            </a:fld>
            <a:endParaRPr lang="zh-TW" alt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3348" y="3962400"/>
            <a:ext cx="7248525" cy="2895600"/>
          </a:xfrm>
          <a:prstGeom prst="rect">
            <a:avLst/>
          </a:prstGeom>
        </p:spPr>
      </p:pic>
    </p:spTree>
    <p:extLst>
      <p:ext uri="{BB962C8B-B14F-4D97-AF65-F5344CB8AC3E}">
        <p14:creationId xmlns:p14="http://schemas.microsoft.com/office/powerpoint/2010/main" val="13684737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347" y="1405719"/>
            <a:ext cx="11502909" cy="722626"/>
          </a:xfrm>
        </p:spPr>
        <p:txBody>
          <a:bodyPr>
            <a:noAutofit/>
          </a:bodyPr>
          <a:lstStyle/>
          <a:p>
            <a:r>
              <a:rPr lang="th-TH" sz="3200" dirty="0" smtClean="0">
                <a:solidFill>
                  <a:srgbClr val="006600"/>
                </a:solidFill>
                <a:latin typeface="TH SarabunPSK" pitchFamily="34" charset="-34"/>
                <a:cs typeface="TH SarabunPSK" pitchFamily="34" charset="-34"/>
              </a:rPr>
              <a:t>ข้อมูลเกี่ยวกับห่วงโซ่อุปทาน </a:t>
            </a:r>
            <a:r>
              <a:rPr lang="en-GB" sz="3200" dirty="0" smtClean="0">
                <a:solidFill>
                  <a:srgbClr val="006600"/>
                </a:solidFill>
                <a:latin typeface="TH SarabunPSK" pitchFamily="34" charset="-34"/>
                <a:cs typeface="TH SarabunPSK" pitchFamily="34" charset="-34"/>
              </a:rPr>
              <a:t>- </a:t>
            </a:r>
            <a:r>
              <a:rPr lang="th-TH" sz="3200" dirty="0" smtClean="0">
                <a:solidFill>
                  <a:srgbClr val="006600"/>
                </a:solidFill>
                <a:latin typeface="TH SarabunPSK" pitchFamily="34" charset="-34"/>
                <a:cs typeface="TH SarabunPSK" pitchFamily="34" charset="-34"/>
              </a:rPr>
              <a:t>หลักฐานในการตรวจสอบย้อนกลับ</a:t>
            </a:r>
            <a:endParaRPr lang="en-GB" sz="32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43348" y="2220517"/>
            <a:ext cx="11505304" cy="2146531"/>
          </a:xfrm>
        </p:spPr>
        <p:txBody>
          <a:bodyPr>
            <a:normAutofit/>
          </a:bodyPr>
          <a:lstStyle/>
          <a:p>
            <a:r>
              <a:rPr lang="th-TH" sz="3200" dirty="0" smtClean="0">
                <a:latin typeface="TH SarabunPSK" pitchFamily="34" charset="-34"/>
                <a:ea typeface="Tahoma" panose="020B0604030504040204" pitchFamily="34" charset="0"/>
                <a:cs typeface="TH SarabunPSK" pitchFamily="34" charset="-34"/>
              </a:rPr>
              <a:t>จะตรวจสอบให้แน่ใจ และจดบันทึกได้อย่างไรว่าไม่มีการปนหรือเปลี่ยนไม้ที่ปลูกอย่างถูกต้องตามกฎหมาย และในระบบที่เน้นความยั่งยืน ตลอดช่วงในตามห่วงโซ่อุปทาน?</a:t>
            </a:r>
            <a:endParaRPr lang="en-GB" sz="3200" dirty="0">
              <a:latin typeface="TH SarabunPSK" pitchFamily="34" charset="-34"/>
              <a:ea typeface="Tahoma" panose="020B0604030504040204" pitchFamily="34" charset="0"/>
              <a:cs typeface="TH SarabunPSK" pitchFamily="34" charset="-34"/>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pPr/>
              <a:t>22</a:t>
            </a:fld>
            <a:endParaRPr lang="zh-TW" altLang="en-US"/>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48" y="4668716"/>
            <a:ext cx="10058400" cy="2189284"/>
          </a:xfrm>
          <a:prstGeom prst="rect">
            <a:avLst/>
          </a:prstGeom>
        </p:spPr>
      </p:pic>
    </p:spTree>
    <p:extLst>
      <p:ext uri="{BB962C8B-B14F-4D97-AF65-F5344CB8AC3E}">
        <p14:creationId xmlns:p14="http://schemas.microsoft.com/office/powerpoint/2010/main" val="24796569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43348" y="1282890"/>
            <a:ext cx="11666682" cy="908517"/>
          </a:xfrm>
        </p:spPr>
        <p:txBody>
          <a:bodyPr>
            <a:normAutofit/>
          </a:bodyPr>
          <a:lstStyle/>
          <a:p>
            <a:r>
              <a:rPr lang="th-TH" sz="3200" dirty="0" smtClean="0">
                <a:solidFill>
                  <a:srgbClr val="006600"/>
                </a:solidFill>
                <a:latin typeface="TH SarabunPSK" pitchFamily="34" charset="-34"/>
                <a:cs typeface="TH SarabunPSK" pitchFamily="34" charset="-34"/>
              </a:rPr>
              <a:t>ข้อมูลเกี่ยวกับห่วงโซ่อุปทาน </a:t>
            </a:r>
            <a:r>
              <a:rPr lang="en-GB" sz="3200" dirty="0" smtClean="0">
                <a:solidFill>
                  <a:srgbClr val="006600"/>
                </a:solidFill>
                <a:latin typeface="TH SarabunPSK" pitchFamily="34" charset="-34"/>
                <a:cs typeface="TH SarabunPSK" pitchFamily="34" charset="-34"/>
              </a:rPr>
              <a:t>- </a:t>
            </a:r>
            <a:r>
              <a:rPr lang="th-TH" sz="3200" dirty="0" smtClean="0">
                <a:solidFill>
                  <a:srgbClr val="006600"/>
                </a:solidFill>
                <a:latin typeface="TH SarabunPSK" pitchFamily="34" charset="-34"/>
                <a:cs typeface="TH SarabunPSK" pitchFamily="34" charset="-34"/>
              </a:rPr>
              <a:t>หลักฐานในการตรวจสอบย้อนกลับ</a:t>
            </a:r>
            <a:endParaRPr lang="en-US" sz="3200" dirty="0" smtClean="0">
              <a:solidFill>
                <a:srgbClr val="006600"/>
              </a:solidFill>
              <a:latin typeface="TH SarabunPSK" pitchFamily="34" charset="-34"/>
              <a:cs typeface="TH SarabunPSK" pitchFamily="34" charset="-34"/>
            </a:endParaRPr>
          </a:p>
        </p:txBody>
      </p:sp>
      <p:sp>
        <p:nvSpPr>
          <p:cNvPr id="24579" name="Rectangle 3"/>
          <p:cNvSpPr>
            <a:spLocks noGrp="1" noChangeArrowheads="1"/>
          </p:cNvSpPr>
          <p:nvPr>
            <p:ph idx="1"/>
          </p:nvPr>
        </p:nvSpPr>
        <p:spPr>
          <a:xfrm>
            <a:off x="259307" y="2129051"/>
            <a:ext cx="11600598" cy="3754956"/>
          </a:xfrm>
        </p:spPr>
        <p:txBody>
          <a:bodyPr>
            <a:normAutofit/>
          </a:bodyPr>
          <a:lstStyle/>
          <a:p>
            <a:pPr eaLnBrk="1" hangingPunct="1">
              <a:lnSpc>
                <a:spcPct val="90000"/>
              </a:lnSpc>
            </a:pPr>
            <a:r>
              <a:rPr lang="th-TH" sz="3200" dirty="0" smtClean="0">
                <a:latin typeface="TH SarabunPSK" pitchFamily="34" charset="-34"/>
                <a:cs typeface="TH SarabunPSK" pitchFamily="34" charset="-34"/>
              </a:rPr>
              <a:t>การติดตามไม้</a:t>
            </a:r>
            <a:endParaRPr lang="en-GB" sz="3200" dirty="0">
              <a:latin typeface="TH SarabunPSK" pitchFamily="34" charset="-34"/>
              <a:cs typeface="TH SarabunPSK" pitchFamily="34" charset="-34"/>
            </a:endParaRPr>
          </a:p>
          <a:p>
            <a:pPr lvl="1" eaLnBrk="1" hangingPunct="1">
              <a:lnSpc>
                <a:spcPct val="90000"/>
              </a:lnSpc>
            </a:pPr>
            <a:r>
              <a:rPr lang="th-TH" sz="2800" dirty="0" smtClean="0">
                <a:latin typeface="TH SarabunPSK" pitchFamily="34" charset="-34"/>
                <a:ea typeface="Tahoma" panose="020B0604030504040204" pitchFamily="34" charset="0"/>
                <a:cs typeface="TH SarabunPSK" pitchFamily="34" charset="-34"/>
              </a:rPr>
              <a:t>บัญชีไม้ซุงจากป่าแสดงถึงเลขหรือเครื่องหมาย บัญชีไม้ของโรงเลื่อยที่แสดงให้เห็นว่ามาจากซุงต้นเดียวกัน</a:t>
            </a:r>
          </a:p>
          <a:p>
            <a:pPr eaLnBrk="1" hangingPunct="1">
              <a:lnSpc>
                <a:spcPct val="90000"/>
              </a:lnSpc>
            </a:pPr>
            <a:r>
              <a:rPr lang="th-TH" sz="3200" dirty="0" smtClean="0">
                <a:latin typeface="TH SarabunPSK" pitchFamily="34" charset="-34"/>
                <a:ea typeface="Tahoma" panose="020B0604030504040204" pitchFamily="34" charset="0"/>
                <a:cs typeface="TH SarabunPSK" pitchFamily="34" charset="-34"/>
              </a:rPr>
              <a:t>ระบบภายในของโรงเลื่อย</a:t>
            </a:r>
            <a:r>
              <a:rPr lang="en-GB" sz="3200" dirty="0" smtClean="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ea typeface="Tahoma" panose="020B0604030504040204" pitchFamily="34" charset="0"/>
                <a:cs typeface="TH SarabunPSK" pitchFamily="34" charset="-34"/>
              </a:rPr>
              <a:t>จะแยกไม้อย่างไร</a:t>
            </a:r>
            <a:r>
              <a:rPr lang="en-GB" sz="3200" dirty="0" smtClean="0">
                <a:latin typeface="TH SarabunPSK" pitchFamily="34" charset="-34"/>
                <a:ea typeface="Tahoma" panose="020B0604030504040204" pitchFamily="34" charset="0"/>
                <a:cs typeface="TH SarabunPSK" pitchFamily="34" charset="-34"/>
              </a:rPr>
              <a:t>?</a:t>
            </a:r>
            <a:endParaRPr lang="en-GB" sz="3200" dirty="0">
              <a:latin typeface="TH SarabunPSK" pitchFamily="34" charset="-34"/>
              <a:ea typeface="Tahoma" panose="020B0604030504040204" pitchFamily="34" charset="0"/>
              <a:cs typeface="TH SarabunPSK" pitchFamily="34" charset="-34"/>
            </a:endParaRPr>
          </a:p>
          <a:p>
            <a:pPr lvl="1" eaLnBrk="1" hangingPunct="1">
              <a:lnSpc>
                <a:spcPct val="90000"/>
              </a:lnSpc>
            </a:pPr>
            <a:r>
              <a:rPr lang="th-TH" sz="2800" dirty="0" smtClean="0">
                <a:latin typeface="TH SarabunPSK" pitchFamily="34" charset="-34"/>
                <a:ea typeface="Tahoma" panose="020B0604030504040204" pitchFamily="34" charset="0"/>
                <a:cs typeface="TH SarabunPSK" pitchFamily="34" charset="-34"/>
              </a:rPr>
              <a:t>เอกสารหลักฐานต่างๆในการตรวจสอบ</a:t>
            </a:r>
            <a:endParaRPr lang="en-GB" sz="2800" dirty="0">
              <a:latin typeface="TH SarabunPSK" pitchFamily="34" charset="-34"/>
              <a:ea typeface="Tahoma" panose="020B0604030504040204" pitchFamily="34" charset="0"/>
              <a:cs typeface="TH SarabunPSK" pitchFamily="34" charset="-34"/>
            </a:endParaRPr>
          </a:p>
          <a:p>
            <a:pPr lvl="1" eaLnBrk="1" hangingPunct="1">
              <a:lnSpc>
                <a:spcPct val="90000"/>
              </a:lnSpc>
              <a:buFontTx/>
              <a:buNone/>
            </a:pPr>
            <a:endParaRPr lang="en-GB" sz="2800" dirty="0"/>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23</a:t>
            </a:fld>
            <a:endParaRPr lang="zh-TW" altLang="en-US"/>
          </a:p>
        </p:txBody>
      </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4382" y="4676775"/>
            <a:ext cx="8467725" cy="2181225"/>
          </a:xfrm>
          <a:prstGeom prst="rect">
            <a:avLst/>
          </a:prstGeom>
        </p:spPr>
      </p:pic>
    </p:spTree>
    <p:extLst>
      <p:ext uri="{BB962C8B-B14F-4D97-AF65-F5344CB8AC3E}">
        <p14:creationId xmlns:p14="http://schemas.microsoft.com/office/powerpoint/2010/main" val="10680108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401210" y="1161777"/>
            <a:ext cx="11636115" cy="1143000"/>
          </a:xfrm>
        </p:spPr>
        <p:txBody>
          <a:bodyPr>
            <a:noAutofit/>
          </a:bodyPr>
          <a:lstStyle/>
          <a:p>
            <a:r>
              <a:rPr lang="th-TH" sz="3200" dirty="0" smtClean="0">
                <a:solidFill>
                  <a:srgbClr val="006600"/>
                </a:solidFill>
                <a:latin typeface="TH SarabunPSK" pitchFamily="34" charset="-34"/>
                <a:cs typeface="TH SarabunPSK" pitchFamily="34" charset="-34"/>
              </a:rPr>
              <a:t>ข้อมูลเกี่ยวกับห่วงโซ่อุปทาน </a:t>
            </a:r>
            <a:r>
              <a:rPr lang="en-GB" sz="3200" dirty="0" smtClean="0">
                <a:solidFill>
                  <a:srgbClr val="006600"/>
                </a:solidFill>
                <a:latin typeface="TH SarabunPSK" pitchFamily="34" charset="-34"/>
                <a:cs typeface="TH SarabunPSK" pitchFamily="34" charset="-34"/>
              </a:rPr>
              <a:t>- </a:t>
            </a:r>
            <a:r>
              <a:rPr lang="th-TH" sz="3200" dirty="0" smtClean="0">
                <a:solidFill>
                  <a:srgbClr val="006600"/>
                </a:solidFill>
                <a:latin typeface="TH SarabunPSK" pitchFamily="34" charset="-34"/>
                <a:cs typeface="TH SarabunPSK" pitchFamily="34" charset="-34"/>
              </a:rPr>
              <a:t>หลักฐานในการตรวจสอบย้อนกลับ</a:t>
            </a:r>
            <a:endParaRPr lang="en-US" sz="3200" dirty="0" smtClean="0">
              <a:solidFill>
                <a:srgbClr val="006600"/>
              </a:solidFill>
            </a:endParaRPr>
          </a:p>
        </p:txBody>
      </p:sp>
      <p:sp>
        <p:nvSpPr>
          <p:cNvPr id="25602" name="Rectangle 3"/>
          <p:cNvSpPr>
            <a:spLocks noGrp="1" noChangeArrowheads="1"/>
          </p:cNvSpPr>
          <p:nvPr>
            <p:ph idx="1"/>
          </p:nvPr>
        </p:nvSpPr>
        <p:spPr>
          <a:xfrm>
            <a:off x="461316" y="2217257"/>
            <a:ext cx="4042445" cy="4515331"/>
          </a:xfrm>
        </p:spPr>
        <p:txBody>
          <a:bodyPr>
            <a:noAutofit/>
          </a:bodyPr>
          <a:lstStyle/>
          <a:p>
            <a:pPr eaLnBrk="1" hangingPunct="1"/>
            <a:r>
              <a:rPr lang="th-TH" sz="2600" dirty="0" smtClean="0">
                <a:latin typeface="TH SarabunPSK" pitchFamily="34" charset="-34"/>
                <a:cs typeface="TH SarabunPSK" pitchFamily="34" charset="-34"/>
              </a:rPr>
              <a:t>ใบกำกับการนำส่งสินค้า (</a:t>
            </a:r>
            <a:r>
              <a:rPr lang="en-GB" sz="2600" dirty="0" smtClean="0">
                <a:latin typeface="TH SarabunPSK" pitchFamily="34" charset="-34"/>
                <a:cs typeface="TH SarabunPSK" pitchFamily="34" charset="-34"/>
              </a:rPr>
              <a:t>Bill </a:t>
            </a:r>
            <a:r>
              <a:rPr lang="en-GB" sz="2600" dirty="0">
                <a:latin typeface="TH SarabunPSK" pitchFamily="34" charset="-34"/>
                <a:cs typeface="TH SarabunPSK" pitchFamily="34" charset="-34"/>
              </a:rPr>
              <a:t>of </a:t>
            </a:r>
            <a:r>
              <a:rPr lang="en-GB" sz="2600" dirty="0" smtClean="0">
                <a:latin typeface="TH SarabunPSK" pitchFamily="34" charset="-34"/>
                <a:cs typeface="TH SarabunPSK" pitchFamily="34" charset="-34"/>
              </a:rPr>
              <a:t>lading</a:t>
            </a:r>
            <a:r>
              <a:rPr lang="th-TH" sz="2600" dirty="0" smtClean="0">
                <a:latin typeface="TH SarabunPSK" pitchFamily="34" charset="-34"/>
                <a:cs typeface="TH SarabunPSK" pitchFamily="34" charset="-34"/>
              </a:rPr>
              <a:t>)</a:t>
            </a:r>
            <a:endParaRPr lang="en-GB" sz="2600" dirty="0">
              <a:latin typeface="TH SarabunPSK" pitchFamily="34" charset="-34"/>
              <a:cs typeface="TH SarabunPSK" pitchFamily="34" charset="-34"/>
            </a:endParaRPr>
          </a:p>
          <a:p>
            <a:pPr eaLnBrk="1" hangingPunct="1"/>
            <a:r>
              <a:rPr lang="th-TH" sz="2600" dirty="0" smtClean="0">
                <a:latin typeface="TH SarabunPSK" pitchFamily="34" charset="-34"/>
                <a:cs typeface="TH SarabunPSK" pitchFamily="34" charset="-34"/>
              </a:rPr>
              <a:t>การขนส่งและใบรับรองการขนส่ง</a:t>
            </a:r>
            <a:endParaRPr lang="en-GB" sz="2600" dirty="0">
              <a:latin typeface="TH SarabunPSK" pitchFamily="34" charset="-34"/>
              <a:cs typeface="TH SarabunPSK" pitchFamily="34" charset="-34"/>
            </a:endParaRPr>
          </a:p>
          <a:p>
            <a:pPr lvl="1" eaLnBrk="1" hangingPunct="1"/>
            <a:r>
              <a:rPr lang="th-TH" dirty="0" smtClean="0">
                <a:latin typeface="TH SarabunPSK" pitchFamily="34" charset="-34"/>
                <a:cs typeface="TH SarabunPSK" pitchFamily="34" charset="-34"/>
              </a:rPr>
              <a:t>ใบแจ้งราคาสินค้า และบันทึการนำส่ง</a:t>
            </a:r>
            <a:endParaRPr lang="en-GB" dirty="0" smtClean="0">
              <a:latin typeface="TH SarabunPSK" pitchFamily="34" charset="-34"/>
              <a:cs typeface="TH SarabunPSK" pitchFamily="34" charset="-34"/>
            </a:endParaRPr>
          </a:p>
          <a:p>
            <a:pPr eaLnBrk="1" hangingPunct="1"/>
            <a:r>
              <a:rPr lang="th-TH" sz="2600" dirty="0" smtClean="0">
                <a:latin typeface="TH SarabunPSK" pitchFamily="34" charset="-34"/>
                <a:cs typeface="TH SarabunPSK" pitchFamily="34" charset="-34"/>
              </a:rPr>
              <a:t>ใบรับรองการส่งออก</a:t>
            </a:r>
            <a:endParaRPr lang="en-GB" sz="2600" dirty="0">
              <a:latin typeface="TH SarabunPSK" pitchFamily="34" charset="-34"/>
              <a:cs typeface="TH SarabunPSK" pitchFamily="34" charset="-34"/>
            </a:endParaRPr>
          </a:p>
          <a:p>
            <a:pPr lvl="1" eaLnBrk="1" hangingPunct="1"/>
            <a:r>
              <a:rPr lang="th-TH" dirty="0" smtClean="0">
                <a:latin typeface="TH SarabunPSK" pitchFamily="34" charset="-34"/>
                <a:cs typeface="TH SarabunPSK" pitchFamily="34" charset="-34"/>
              </a:rPr>
              <a:t>ตรวจสอบวันที่ตรงกัน และอื่นๆ</a:t>
            </a:r>
            <a:endParaRPr lang="en-GB" dirty="0" smtClean="0">
              <a:latin typeface="TH SarabunPSK" pitchFamily="34" charset="-34"/>
              <a:cs typeface="TH SarabunPSK" pitchFamily="34" charset="-34"/>
            </a:endParaRPr>
          </a:p>
          <a:p>
            <a:pPr eaLnBrk="1" hangingPunct="1"/>
            <a:r>
              <a:rPr lang="th-TH" sz="2600" dirty="0" smtClean="0">
                <a:latin typeface="TH SarabunPSK" pitchFamily="34" charset="-34"/>
                <a:cs typeface="TH SarabunPSK" pitchFamily="34" charset="-34"/>
              </a:rPr>
              <a:t>ระบบการติดตามไม้จากผู้ขายไม้</a:t>
            </a:r>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24</a:t>
            </a:fld>
            <a:endParaRPr lang="zh-TW" altLang="en-US"/>
          </a:p>
        </p:txBody>
      </p:sp>
      <p:pic>
        <p:nvPicPr>
          <p:cNvPr id="25605" name="Picture 2" descr="Bill of Lading"/>
          <p:cNvPicPr>
            <a:picLocks noChangeAspect="1" noChangeArrowheads="1"/>
          </p:cNvPicPr>
          <p:nvPr/>
        </p:nvPicPr>
        <p:blipFill>
          <a:blip r:embed="rId2" cstate="print"/>
          <a:srcRect/>
          <a:stretch>
            <a:fillRect/>
          </a:stretch>
        </p:blipFill>
        <p:spPr bwMode="auto">
          <a:xfrm>
            <a:off x="4642443" y="2233476"/>
            <a:ext cx="1453557" cy="1879600"/>
          </a:xfrm>
          <a:prstGeom prst="rect">
            <a:avLst/>
          </a:prstGeom>
          <a:noFill/>
          <a:ln w="9525">
            <a:solidFill>
              <a:schemeClr val="tx1"/>
            </a:solidFill>
            <a:miter lim="800000"/>
            <a:headEnd/>
            <a:tailEnd/>
          </a:ln>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10300" y="2217258"/>
            <a:ext cx="5981700" cy="4076700"/>
          </a:xfrm>
          <a:prstGeom prst="rect">
            <a:avLst/>
          </a:prstGeom>
        </p:spPr>
      </p:pic>
    </p:spTree>
    <p:extLst>
      <p:ext uri="{BB962C8B-B14F-4D97-AF65-F5344CB8AC3E}">
        <p14:creationId xmlns:p14="http://schemas.microsoft.com/office/powerpoint/2010/main" val="16607759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43348" y="1189893"/>
            <a:ext cx="9144000" cy="1143000"/>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การตรวจสอบหลักฐาน</a:t>
            </a:r>
            <a:endParaRPr lang="en-US" sz="4000" dirty="0" smtClean="0">
              <a:solidFill>
                <a:srgbClr val="006600"/>
              </a:solidFill>
              <a:latin typeface="TH SarabunPSK" pitchFamily="34" charset="-34"/>
              <a:cs typeface="TH SarabunPSK" pitchFamily="34" charset="-34"/>
            </a:endParaRPr>
          </a:p>
        </p:txBody>
      </p:sp>
      <p:sp>
        <p:nvSpPr>
          <p:cNvPr id="26627" name="Rectangle 3"/>
          <p:cNvSpPr>
            <a:spLocks noGrp="1" noChangeArrowheads="1"/>
          </p:cNvSpPr>
          <p:nvPr>
            <p:ph idx="1"/>
          </p:nvPr>
        </p:nvSpPr>
        <p:spPr>
          <a:xfrm>
            <a:off x="343348" y="2220517"/>
            <a:ext cx="11402338" cy="1878517"/>
          </a:xfrm>
        </p:spPr>
        <p:txBody>
          <a:bodyPr>
            <a:normAutofit/>
          </a:bodyPr>
          <a:lstStyle/>
          <a:p>
            <a:pPr eaLnBrk="1" hangingPunct="1"/>
            <a:r>
              <a:rPr lang="th-TH" sz="3200" dirty="0" smtClean="0">
                <a:latin typeface="TH SarabunPSK" pitchFamily="34" charset="-34"/>
                <a:ea typeface="Tahoma" panose="020B0604030504040204" pitchFamily="34" charset="0"/>
                <a:cs typeface="TH SarabunPSK" pitchFamily="34" charset="-34"/>
              </a:rPr>
              <a:t>ความหนักแน่นของหลักฐานแสดงถึงความเสี่ยง</a:t>
            </a:r>
            <a:endParaRPr lang="en-GB" sz="3200" dirty="0">
              <a:latin typeface="TH SarabunPSK" pitchFamily="34" charset="-34"/>
              <a:ea typeface="Tahoma" panose="020B0604030504040204" pitchFamily="34" charset="0"/>
              <a:cs typeface="TH SarabunPSK" pitchFamily="34" charset="-34"/>
            </a:endParaRPr>
          </a:p>
          <a:p>
            <a:pPr lvl="1" eaLnBrk="1" hangingPunct="1"/>
            <a:r>
              <a:rPr lang="th-TH" sz="2800" dirty="0" smtClean="0">
                <a:latin typeface="TH SarabunPSK" pitchFamily="34" charset="-34"/>
                <a:ea typeface="Tahoma" panose="020B0604030504040204" pitchFamily="34" charset="0"/>
                <a:cs typeface="TH SarabunPSK" pitchFamily="34" charset="-34"/>
              </a:rPr>
              <a:t>ถ้าความเสี่ยงสูงควรมีบุคคลภายนอกมาตรวจ</a:t>
            </a:r>
            <a:endParaRPr lang="en-GB" sz="2800" dirty="0">
              <a:latin typeface="TH SarabunPSK" pitchFamily="34" charset="-34"/>
              <a:ea typeface="Tahoma" panose="020B0604030504040204" pitchFamily="34" charset="0"/>
              <a:cs typeface="TH SarabunPSK" pitchFamily="34" charset="-34"/>
            </a:endParaRPr>
          </a:p>
          <a:p>
            <a:pPr eaLnBrk="1" hangingPunct="1"/>
            <a:r>
              <a:rPr lang="th-TH" sz="3200" dirty="0" smtClean="0">
                <a:latin typeface="TH SarabunPSK" pitchFamily="34" charset="-34"/>
                <a:ea typeface="Tahoma" panose="020B0604030504040204" pitchFamily="34" charset="0"/>
                <a:cs typeface="TH SarabunPSK" pitchFamily="34" charset="-34"/>
              </a:rPr>
              <a:t>ควรมีการตรวจสอบหลักฐานเป็นรายกรณีไป</a:t>
            </a:r>
            <a:endParaRPr lang="en-US" sz="3200" dirty="0">
              <a:latin typeface="TH SarabunPSK" pitchFamily="34" charset="-34"/>
              <a:ea typeface="Tahoma" panose="020B0604030504040204" pitchFamily="34" charset="0"/>
              <a:cs typeface="TH SarabunPSK" pitchFamily="34" charset="-34"/>
            </a:endParaRPr>
          </a:p>
        </p:txBody>
      </p:sp>
      <p:sp>
        <p:nvSpPr>
          <p:cNvPr id="5" name="Slide Number Placeholder 4"/>
          <p:cNvSpPr>
            <a:spLocks noGrp="1"/>
          </p:cNvSpPr>
          <p:nvPr>
            <p:ph type="sldNum" sz="quarter" idx="12"/>
          </p:nvPr>
        </p:nvSpPr>
        <p:spPr/>
        <p:txBody>
          <a:bodyPr/>
          <a:lstStyle/>
          <a:p>
            <a:fld id="{A4CE05BE-1510-4BF9-B87A-E3BAF5EBDA19}" type="slidenum">
              <a:rPr lang="zh-TW" altLang="en-US" smtClean="0"/>
              <a:pPr/>
              <a:t>25</a:t>
            </a:fld>
            <a:endParaRPr lang="zh-TW" altLang="en-US"/>
          </a:p>
        </p:txBody>
      </p:sp>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3348" y="4360945"/>
            <a:ext cx="10860573" cy="2507942"/>
          </a:xfrm>
          <a:prstGeom prst="rect">
            <a:avLst/>
          </a:prstGeom>
        </p:spPr>
      </p:pic>
    </p:spTree>
    <p:extLst>
      <p:ext uri="{BB962C8B-B14F-4D97-AF65-F5344CB8AC3E}">
        <p14:creationId xmlns:p14="http://schemas.microsoft.com/office/powerpoint/2010/main" val="157417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43348" y="1269242"/>
            <a:ext cx="10515600" cy="843336"/>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สรุป-หลักฐาน</a:t>
            </a:r>
            <a:endParaRPr lang="en-GB" sz="4000" dirty="0" smtClean="0">
              <a:solidFill>
                <a:srgbClr val="006600"/>
              </a:solidFill>
              <a:latin typeface="TH SarabunPSK" pitchFamily="34" charset="-34"/>
              <a:cs typeface="TH SarabunPSK" pitchFamily="34" charset="-34"/>
            </a:endParaRPr>
          </a:p>
        </p:txBody>
      </p:sp>
      <p:sp>
        <p:nvSpPr>
          <p:cNvPr id="27651" name="Rectangle 3"/>
          <p:cNvSpPr>
            <a:spLocks noGrp="1" noChangeArrowheads="1"/>
          </p:cNvSpPr>
          <p:nvPr>
            <p:ph idx="1"/>
          </p:nvPr>
        </p:nvSpPr>
        <p:spPr>
          <a:xfrm>
            <a:off x="343348" y="2112579"/>
            <a:ext cx="11505304" cy="4540469"/>
          </a:xfrm>
        </p:spPr>
        <p:txBody>
          <a:bodyPr>
            <a:noAutofit/>
          </a:bodyPr>
          <a:lstStyle/>
          <a:p>
            <a:pPr>
              <a:lnSpc>
                <a:spcPct val="100000"/>
              </a:lnSpc>
              <a:spcAft>
                <a:spcPct val="20000"/>
              </a:spcAft>
            </a:pPr>
            <a:r>
              <a:rPr lang="th-TH" sz="3200" dirty="0" smtClean="0">
                <a:latin typeface="TH SarabunPSK" pitchFamily="34" charset="-34"/>
                <a:ea typeface="Tahoma" panose="020B0604030504040204" pitchFamily="34" charset="0"/>
                <a:cs typeface="TH SarabunPSK" pitchFamily="34" charset="-34"/>
              </a:rPr>
              <a:t>ตรวจวันหมดอายุ ขอบเขตและความน่าเชื่อถือของหลักฐานที่แสดงความถูกต้องตามกฎหมายกับความยั่งยืนอย่างสม่ำเสมอ</a:t>
            </a:r>
          </a:p>
          <a:p>
            <a:pPr>
              <a:lnSpc>
                <a:spcPct val="100000"/>
              </a:lnSpc>
              <a:spcAft>
                <a:spcPct val="20000"/>
              </a:spcAft>
            </a:pPr>
            <a:r>
              <a:rPr lang="th-TH" sz="3200" dirty="0" smtClean="0">
                <a:latin typeface="TH SarabunPSK" pitchFamily="34" charset="-34"/>
                <a:ea typeface="Tahoma" panose="020B0604030504040204" pitchFamily="34" charset="0"/>
                <a:cs typeface="TH SarabunPSK" pitchFamily="34" charset="-34"/>
              </a:rPr>
              <a:t>หลักฐานอาจจะเป็นใบรับรองห่วงโซ่ของการควบคุมดูแล</a:t>
            </a:r>
            <a:r>
              <a:rPr lang="en-US" sz="3200" dirty="0" smtClean="0">
                <a:latin typeface="TH SarabunPSK" pitchFamily="34" charset="-34"/>
                <a:ea typeface="Tahoma" panose="020B0604030504040204" pitchFamily="34" charset="0"/>
                <a:cs typeface="TH SarabunPSK" pitchFamily="34" charset="-34"/>
              </a:rPr>
              <a:t> (</a:t>
            </a:r>
            <a:r>
              <a:rPr lang="en-US" sz="3200" dirty="0" err="1" smtClean="0">
                <a:latin typeface="TH SarabunPSK" pitchFamily="34" charset="-34"/>
                <a:ea typeface="Tahoma" panose="020B0604030504040204" pitchFamily="34" charset="0"/>
                <a:cs typeface="TH SarabunPSK" pitchFamily="34" charset="-34"/>
              </a:rPr>
              <a:t>CoC</a:t>
            </a:r>
            <a:r>
              <a:rPr lang="en-US" sz="3200" dirty="0" smtClean="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ea typeface="Tahoma" panose="020B0604030504040204" pitchFamily="34" charset="0"/>
                <a:cs typeface="TH SarabunPSK" pitchFamily="34" charset="-34"/>
              </a:rPr>
              <a:t>อย่างสมบูรณ์หรือหลักฐานที่ไม่มีการรับรองก็ได้หรือใช้ทั้งคู่ด้วยกัน</a:t>
            </a:r>
            <a:endParaRPr lang="en-GB" sz="3200" dirty="0">
              <a:latin typeface="TH SarabunPSK" pitchFamily="34" charset="-34"/>
              <a:ea typeface="Tahoma" panose="020B0604030504040204" pitchFamily="34" charset="0"/>
              <a:cs typeface="TH SarabunPSK" pitchFamily="34" charset="-34"/>
            </a:endParaRPr>
          </a:p>
          <a:p>
            <a:pPr eaLnBrk="1" hangingPunct="1">
              <a:lnSpc>
                <a:spcPct val="100000"/>
              </a:lnSpc>
              <a:spcAft>
                <a:spcPct val="20000"/>
              </a:spcAft>
            </a:pPr>
            <a:r>
              <a:rPr lang="th-TH" sz="3200" dirty="0" smtClean="0">
                <a:latin typeface="TH SarabunPSK" pitchFamily="34" charset="-34"/>
                <a:ea typeface="Tahoma" panose="020B0604030504040204" pitchFamily="34" charset="0"/>
                <a:cs typeface="TH SarabunPSK" pitchFamily="34" charset="-34"/>
              </a:rPr>
              <a:t>อย่าสันนิษฐานไปเองว่ามันถูกต้องเพราะเขาว่ากัน</a:t>
            </a:r>
            <a:endParaRPr lang="en-GB" sz="3200" dirty="0">
              <a:latin typeface="TH SarabunPSK" pitchFamily="34" charset="-34"/>
              <a:ea typeface="Tahoma" panose="020B0604030504040204" pitchFamily="34" charset="0"/>
              <a:cs typeface="TH SarabunPSK" pitchFamily="34" charset="-34"/>
            </a:endParaRPr>
          </a:p>
          <a:p>
            <a:pPr eaLnBrk="1" hangingPunct="1">
              <a:lnSpc>
                <a:spcPct val="100000"/>
              </a:lnSpc>
              <a:spcAft>
                <a:spcPct val="20000"/>
              </a:spcAft>
            </a:pPr>
            <a:r>
              <a:rPr lang="th-TH" sz="3200" dirty="0" smtClean="0">
                <a:latin typeface="TH SarabunPSK" pitchFamily="34" charset="-34"/>
                <a:ea typeface="Tahoma" panose="020B0604030504040204" pitchFamily="34" charset="0"/>
                <a:cs typeface="TH SarabunPSK" pitchFamily="34" charset="-34"/>
              </a:rPr>
              <a:t>ถ้าไม่แน่ใจอย่าเพิ่งขาย</a:t>
            </a:r>
            <a:r>
              <a:rPr lang="en-GB" sz="3200" dirty="0" smtClean="0">
                <a:latin typeface="TH SarabunPSK" pitchFamily="34" charset="-34"/>
                <a:ea typeface="Tahoma" panose="020B0604030504040204" pitchFamily="34" charset="0"/>
                <a:cs typeface="TH SarabunPSK" pitchFamily="34" charset="-34"/>
              </a:rPr>
              <a:t> </a:t>
            </a:r>
            <a:endParaRPr lang="en-GB" sz="3200" dirty="0">
              <a:latin typeface="TH SarabunPSK" pitchFamily="34" charset="-34"/>
              <a:ea typeface="Tahoma" panose="020B0604030504040204" pitchFamily="34" charset="0"/>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26</a:t>
            </a:fld>
            <a:endParaRPr lang="zh-TW" altLang="en-US"/>
          </a:p>
        </p:txBody>
      </p:sp>
    </p:spTree>
    <p:extLst>
      <p:ext uri="{BB962C8B-B14F-4D97-AF65-F5344CB8AC3E}">
        <p14:creationId xmlns:p14="http://schemas.microsoft.com/office/powerpoint/2010/main" val="3243170124"/>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a:xfrm>
            <a:off x="1" y="180221"/>
            <a:ext cx="12191999" cy="160882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de-DE">
              <a:solidFill>
                <a:prstClr val="black"/>
              </a:solidFill>
            </a:endParaRPr>
          </a:p>
        </p:txBody>
      </p:sp>
      <p:sp>
        <p:nvSpPr>
          <p:cNvPr id="3" name="Untertitel 2"/>
          <p:cNvSpPr>
            <a:spLocks noGrp="1"/>
          </p:cNvSpPr>
          <p:nvPr>
            <p:ph type="subTitle" idx="1"/>
          </p:nvPr>
        </p:nvSpPr>
        <p:spPr>
          <a:xfrm>
            <a:off x="464395" y="1919676"/>
            <a:ext cx="11360429" cy="3109525"/>
          </a:xfrm>
        </p:spPr>
        <p:txBody>
          <a:bodyPr>
            <a:noAutofit/>
          </a:bodyPr>
          <a:lstStyle/>
          <a:p>
            <a:r>
              <a:rPr lang="th-TH" dirty="0" smtClean="0">
                <a:latin typeface="TH SarabunPSK" pitchFamily="34" charset="-34"/>
                <a:cs typeface="TH SarabunPSK" pitchFamily="34" charset="-34"/>
              </a:rPr>
              <a:t>ข้อผิดพลาดทั้งในลักษณะข้อตกหล่น ความไม่ถูกต้อง หรือทัศนะที่แสดงไว้ในเอกสารฉบับนี้ถือเป็นความรับผิดชอบของผู้จัด โดยไม่จำเป็นต้องเป็นการนำเสนอทัศนะของ </a:t>
            </a:r>
            <a:r>
              <a:rPr lang="en-US" dirty="0" smtClean="0">
                <a:latin typeface="TH SarabunPSK" pitchFamily="34" charset="-34"/>
                <a:cs typeface="TH SarabunPSK" pitchFamily="34" charset="-34"/>
              </a:rPr>
              <a:t>BMZ </a:t>
            </a:r>
            <a:r>
              <a:rPr lang="th-TH" dirty="0" smtClean="0">
                <a:latin typeface="TH SarabunPSK" pitchFamily="34" charset="-34"/>
                <a:cs typeface="TH SarabunPSK" pitchFamily="34" charset="-34"/>
              </a:rPr>
              <a:t>แต่อย่างใด  ทั้งนี้อนุญาตให้ผู้จัดการประชุมสามารถดัดแปลงสื่อวัสดุต้นฉบับได้ตามความเหมาะสม</a:t>
            </a:r>
          </a:p>
          <a:p>
            <a:r>
              <a:rPr lang="th-TH" dirty="0" smtClean="0">
                <a:latin typeface="TH SarabunPSK" pitchFamily="34" charset="-34"/>
                <a:cs typeface="TH SarabunPSK" pitchFamily="34" charset="-34"/>
              </a:rPr>
              <a:t>สามารถดาวน์โหลดสื่อวัสดุได้ที่ </a:t>
            </a:r>
            <a:r>
              <a:rPr lang="en-US" dirty="0">
                <a:solidFill>
                  <a:srgbClr val="C00000"/>
                </a:solidFill>
                <a:latin typeface="TH SarabunPSK" pitchFamily="34" charset="-34"/>
                <a:cs typeface="TH SarabunPSK" pitchFamily="34" charset="-34"/>
              </a:rPr>
              <a:t>http://capacity4dev.ec.europa.eu/public-flegt/blog/new-training-material-eu-timber-regulation-and-flegt</a:t>
            </a:r>
            <a:r>
              <a:rPr lang="en-US" dirty="0" smtClean="0">
                <a:latin typeface="TH SarabunPSK" pitchFamily="34" charset="-34"/>
                <a:cs typeface="TH SarabunPSK" pitchFamily="34" charset="-34"/>
              </a:rPr>
              <a:t>.</a:t>
            </a:r>
            <a:endParaRPr lang="de-DE" dirty="0">
              <a:latin typeface="TH SarabunPSK" pitchFamily="34" charset="-34"/>
              <a:cs typeface="TH SarabunPSK" pitchFamily="34" charset="-34"/>
            </a:endParaRPr>
          </a:p>
        </p:txBody>
      </p:sp>
      <p:sp>
        <p:nvSpPr>
          <p:cNvPr id="4" name="Textfeld 3"/>
          <p:cNvSpPr txBox="1"/>
          <p:nvPr/>
        </p:nvSpPr>
        <p:spPr>
          <a:xfrm>
            <a:off x="503584" y="434609"/>
            <a:ext cx="9058427" cy="1138773"/>
          </a:xfrm>
          <a:prstGeom prst="rect">
            <a:avLst/>
          </a:prstGeom>
          <a:solidFill>
            <a:schemeClr val="bg1"/>
          </a:solidFill>
        </p:spPr>
        <p:txBody>
          <a:bodyPr wrap="square" rtlCol="0">
            <a:spAutoFit/>
          </a:bodyPr>
          <a:lstStyle/>
          <a:p>
            <a:r>
              <a:rPr lang="th-TH" sz="2400" dirty="0" smtClean="0">
                <a:latin typeface="TH SarabunPSK" pitchFamily="34" charset="-34"/>
                <a:cs typeface="TH SarabunPSK" pitchFamily="34" charset="-34"/>
              </a:rPr>
              <a:t>สื่อวัสดุสำหรับการฝึกอบรมนี้ได้รับการการสนับสนุนทางการเงินจากกระทรวงสหพันธ์เยอรมันด้านความร่วมมือทางเศรษฐกิจและการพัฒนา </a:t>
            </a:r>
            <a:r>
              <a:rPr lang="th-TH" sz="2000" dirty="0" smtClean="0">
                <a:latin typeface="TH SarabunPSK" pitchFamily="34" charset="-34"/>
                <a:cs typeface="TH SarabunPSK" pitchFamily="34" charset="-34"/>
              </a:rPr>
              <a:t>(</a:t>
            </a:r>
            <a:r>
              <a:rPr lang="en-US" sz="2000" dirty="0" smtClean="0">
                <a:latin typeface="TH SarabunPSK" pitchFamily="34" charset="-34"/>
                <a:cs typeface="TH SarabunPSK" pitchFamily="34" charset="-34"/>
              </a:rPr>
              <a:t>German Federal Ministry for Economic Cooperation and Development : BMZ)</a:t>
            </a:r>
            <a:endParaRPr lang="en-US" sz="2400" dirty="0" smtClean="0">
              <a:latin typeface="TH SarabunPSK" pitchFamily="34" charset="-34"/>
              <a:cs typeface="TH SarabunPSK" pitchFamily="34" charset="-34"/>
            </a:endParaRPr>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74089" y="339245"/>
            <a:ext cx="2385389" cy="1329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688550"/>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ChangeArrowheads="1"/>
          </p:cNvSpPr>
          <p:nvPr/>
        </p:nvSpPr>
        <p:spPr bwMode="auto">
          <a:xfrm>
            <a:off x="571083" y="2206625"/>
            <a:ext cx="3658815" cy="4598987"/>
          </a:xfrm>
          <a:prstGeom prst="rect">
            <a:avLst/>
          </a:prstGeom>
          <a:solidFill>
            <a:srgbClr val="FEE0AD"/>
          </a:solidFill>
          <a:ln w="9525">
            <a:noFill/>
            <a:round/>
            <a:headEnd/>
            <a:tailEnd/>
          </a:ln>
        </p:spPr>
        <p:txBody>
          <a:bodyPr wrap="none" lIns="82945" tIns="41473" rIns="82945" bIns="41473" anchor="ctr"/>
          <a:lstStyle/>
          <a:p>
            <a:pPr defTabSz="828675" hangingPunct="0">
              <a:lnSpc>
                <a:spcPct val="93000"/>
              </a:lnSpc>
              <a:buClr>
                <a:srgbClr val="000000"/>
              </a:buClr>
              <a:buSzPct val="100000"/>
            </a:pPr>
            <a:endParaRPr lang="en-GB" sz="1600">
              <a:ea typeface="MS Gothic" pitchFamily="49" charset="-128"/>
            </a:endParaRPr>
          </a:p>
        </p:txBody>
      </p:sp>
      <p:sp>
        <p:nvSpPr>
          <p:cNvPr id="4101" name="Rectangle 4"/>
          <p:cNvSpPr>
            <a:spLocks noChangeArrowheads="1"/>
          </p:cNvSpPr>
          <p:nvPr/>
        </p:nvSpPr>
        <p:spPr bwMode="auto">
          <a:xfrm>
            <a:off x="643090" y="2330153"/>
            <a:ext cx="3494732" cy="4046537"/>
          </a:xfrm>
          <a:prstGeom prst="rect">
            <a:avLst/>
          </a:prstGeom>
          <a:noFill/>
          <a:ln w="9525">
            <a:noFill/>
            <a:round/>
            <a:headEnd/>
            <a:tailEnd/>
          </a:ln>
        </p:spPr>
        <p:txBody>
          <a:bodyPr lIns="81639" tIns="42452" rIns="81639" bIns="42452"/>
          <a:lstStyle/>
          <a:p>
            <a:pPr algn="ctr" defTabSz="407988">
              <a:spcBef>
                <a:spcPts val="725"/>
              </a:spcBef>
              <a:buClr>
                <a:srgbClr val="000000"/>
              </a:buClr>
              <a:buSzPct val="100000"/>
              <a:tabLst>
                <a:tab pos="657225" algn="l"/>
                <a:tab pos="1312863" algn="l"/>
                <a:tab pos="1970088" algn="l"/>
                <a:tab pos="2627313" algn="l"/>
                <a:tab pos="3282950" algn="l"/>
                <a:tab pos="3940175" algn="l"/>
              </a:tabLst>
            </a:pPr>
            <a:r>
              <a:rPr lang="th-TH" sz="2200" b="1" dirty="0" smtClean="0">
                <a:solidFill>
                  <a:srgbClr val="000000"/>
                </a:solidFill>
                <a:latin typeface="TH SarabunPSK" pitchFamily="34" charset="-34"/>
                <a:ea typeface="ＭＳ Ｐゴシック" pitchFamily="34" charset="-128"/>
                <a:cs typeface="TH SarabunPSK" pitchFamily="34" charset="-34"/>
              </a:rPr>
              <a:t>เอกสารลายลักษณ์อักษรที่มีการกล่าวอ้าง ในลักษณะ</a:t>
            </a:r>
          </a:p>
          <a:p>
            <a:pPr defTabSz="407988">
              <a:spcBef>
                <a:spcPts val="725"/>
              </a:spcBef>
              <a:buClr>
                <a:srgbClr val="000000"/>
              </a:buClr>
              <a:buSzPct val="100000"/>
              <a:tabLst>
                <a:tab pos="657225" algn="l"/>
                <a:tab pos="1312863" algn="l"/>
                <a:tab pos="1970088" algn="l"/>
                <a:tab pos="2627313" algn="l"/>
                <a:tab pos="3282950" algn="l"/>
                <a:tab pos="3940175" algn="l"/>
              </a:tabLst>
            </a:pPr>
            <a:endParaRPr lang="en-AU" sz="2200" b="1" dirty="0">
              <a:solidFill>
                <a:srgbClr val="000000"/>
              </a:solidFill>
              <a:latin typeface="TH SarabunPSK" pitchFamily="34" charset="-34"/>
              <a:ea typeface="ＭＳ Ｐゴシック" pitchFamily="34" charset="-128"/>
              <a:cs typeface="TH SarabunPSK" pitchFamily="34" charset="-34"/>
            </a:endParaRPr>
          </a:p>
          <a:p>
            <a:pPr algn="ctr" defTabSz="407988">
              <a:spcBef>
                <a:spcPts val="725"/>
              </a:spcBef>
              <a:tabLst>
                <a:tab pos="657225" algn="l"/>
                <a:tab pos="1312863" algn="l"/>
                <a:tab pos="1970088" algn="l"/>
                <a:tab pos="2627313" algn="l"/>
                <a:tab pos="3282950" algn="l"/>
                <a:tab pos="3940175" algn="l"/>
              </a:tabLst>
            </a:pPr>
            <a:r>
              <a:rPr lang="en-AU" sz="2200" i="1" dirty="0" smtClean="0">
                <a:solidFill>
                  <a:srgbClr val="000000"/>
                </a:solidFill>
                <a:latin typeface="TH SarabunPSK" pitchFamily="34" charset="-34"/>
                <a:ea typeface="ＭＳ Ｐゴシック" pitchFamily="34" charset="-128"/>
                <a:cs typeface="TH SarabunPSK" pitchFamily="34" charset="-34"/>
              </a:rPr>
              <a:t>“</a:t>
            </a:r>
            <a:r>
              <a:rPr lang="th-TH" sz="2200" i="1" dirty="0" smtClean="0">
                <a:solidFill>
                  <a:srgbClr val="000000"/>
                </a:solidFill>
                <a:latin typeface="TH SarabunPSK" pitchFamily="34" charset="-34"/>
                <a:ea typeface="ＭＳ Ｐゴシック" pitchFamily="34" charset="-128"/>
                <a:cs typeface="TH SarabunPSK" pitchFamily="34" charset="-34"/>
              </a:rPr>
              <a:t>บรรดาไม้ทั้งหมดมาจากแหล่งที่เป็นการจัดการอย่างยั่งยืน ที่เป็นไปตามกฎหมาย สอดคล้องกับกฏหมายในประเทศของเรา”</a:t>
            </a:r>
            <a:endParaRPr lang="en-AU" sz="2200" i="1" dirty="0">
              <a:solidFill>
                <a:srgbClr val="000000"/>
              </a:solidFill>
              <a:latin typeface="TH SarabunPSK" pitchFamily="34" charset="-34"/>
              <a:ea typeface="ＭＳ Ｐゴシック" pitchFamily="34" charset="-128"/>
              <a:cs typeface="TH SarabunPSK" pitchFamily="34" charset="-34"/>
            </a:endParaRPr>
          </a:p>
        </p:txBody>
      </p:sp>
      <p:sp>
        <p:nvSpPr>
          <p:cNvPr id="4102" name="Rectangle 5"/>
          <p:cNvSpPr>
            <a:spLocks noChangeArrowheads="1"/>
          </p:cNvSpPr>
          <p:nvPr/>
        </p:nvSpPr>
        <p:spPr bwMode="auto">
          <a:xfrm>
            <a:off x="4199255" y="2224154"/>
            <a:ext cx="3672000" cy="4570347"/>
          </a:xfrm>
          <a:prstGeom prst="rect">
            <a:avLst/>
          </a:prstGeom>
          <a:solidFill>
            <a:srgbClr val="A1DABF"/>
          </a:solidFill>
          <a:ln w="9525">
            <a:noFill/>
            <a:round/>
            <a:headEnd/>
            <a:tailEnd/>
          </a:ln>
        </p:spPr>
        <p:txBody>
          <a:bodyPr wrap="none" lIns="81639" tIns="42452" rIns="81639" bIns="42452" anchor="ctr"/>
          <a:lstStyle/>
          <a:p>
            <a:pPr algn="ctr" defTabSz="407988">
              <a:spcBef>
                <a:spcPts val="313"/>
              </a:spcBef>
              <a:buClr>
                <a:srgbClr val="000000"/>
              </a:buClr>
              <a:buSzPct val="100000"/>
              <a:tabLst>
                <a:tab pos="657225" algn="l"/>
                <a:tab pos="1312863" algn="l"/>
                <a:tab pos="1970088" algn="l"/>
                <a:tab pos="2627313" algn="l"/>
                <a:tab pos="3282950" algn="l"/>
                <a:tab pos="3940175" algn="l"/>
              </a:tabLst>
            </a:pPr>
            <a:endParaRPr lang="en-AU" sz="1300" b="1">
              <a:solidFill>
                <a:srgbClr val="000000"/>
              </a:solidFill>
              <a:ea typeface="ＭＳ Ｐゴシック" pitchFamily="34" charset="-128"/>
            </a:endParaRPr>
          </a:p>
          <a:p>
            <a:pPr algn="ctr" defTabSz="407988">
              <a:buClr>
                <a:srgbClr val="000000"/>
              </a:buClr>
              <a:buSzPct val="100000"/>
              <a:tabLst>
                <a:tab pos="657225" algn="l"/>
                <a:tab pos="1312863" algn="l"/>
                <a:tab pos="1970088" algn="l"/>
                <a:tab pos="2627313" algn="l"/>
                <a:tab pos="3282950" algn="l"/>
                <a:tab pos="3940175" algn="l"/>
              </a:tabLst>
            </a:pPr>
            <a:endParaRPr lang="en-AU" sz="1300" b="1">
              <a:solidFill>
                <a:srgbClr val="000000"/>
              </a:solidFill>
              <a:ea typeface="ＭＳ Ｐゴシック" pitchFamily="34" charset="-128"/>
            </a:endParaRPr>
          </a:p>
        </p:txBody>
      </p:sp>
      <p:pic>
        <p:nvPicPr>
          <p:cNvPr id="4103" name="Picture 6"/>
          <p:cNvPicPr>
            <a:picLocks noChangeAspect="1" noChangeArrowheads="1"/>
          </p:cNvPicPr>
          <p:nvPr/>
        </p:nvPicPr>
        <p:blipFill>
          <a:blip r:embed="rId3" cstate="print"/>
          <a:srcRect/>
          <a:stretch>
            <a:fillRect/>
          </a:stretch>
        </p:blipFill>
        <p:spPr bwMode="auto">
          <a:xfrm>
            <a:off x="4203305" y="2853559"/>
            <a:ext cx="3733676" cy="3940941"/>
          </a:xfrm>
          <a:prstGeom prst="rect">
            <a:avLst/>
          </a:prstGeom>
          <a:noFill/>
          <a:ln w="9525">
            <a:noFill/>
            <a:round/>
            <a:headEnd/>
            <a:tailEnd/>
          </a:ln>
        </p:spPr>
      </p:pic>
      <p:sp>
        <p:nvSpPr>
          <p:cNvPr id="4104" name="Text Box 7"/>
          <p:cNvSpPr txBox="1">
            <a:spLocks noChangeArrowheads="1"/>
          </p:cNvSpPr>
          <p:nvPr/>
        </p:nvSpPr>
        <p:spPr bwMode="auto">
          <a:xfrm>
            <a:off x="4209829" y="2330153"/>
            <a:ext cx="3672533" cy="424287"/>
          </a:xfrm>
          <a:prstGeom prst="rect">
            <a:avLst/>
          </a:prstGeom>
          <a:noFill/>
          <a:ln w="9525">
            <a:noFill/>
            <a:round/>
            <a:headEnd/>
            <a:tailEnd/>
          </a:ln>
        </p:spPr>
        <p:txBody>
          <a:bodyPr wrap="square" lIns="81639" tIns="42452" rIns="81639" bIns="42452">
            <a:spAutoFit/>
          </a:bodyPr>
          <a:lstStyle/>
          <a:p>
            <a:pPr algn="ctr" defTabSz="407988" hangingPunct="0">
              <a:spcBef>
                <a:spcPts val="1813"/>
              </a:spcBef>
              <a:buClr>
                <a:srgbClr val="000000"/>
              </a:buClr>
              <a:buSzPct val="100000"/>
              <a:tabLst>
                <a:tab pos="657225" algn="l"/>
                <a:tab pos="1312863" algn="l"/>
                <a:tab pos="1970088" algn="l"/>
                <a:tab pos="2627313" algn="l"/>
                <a:tab pos="3282950" algn="l"/>
                <a:tab pos="3940175" algn="l"/>
              </a:tabLst>
            </a:pPr>
            <a:r>
              <a:rPr lang="th-TH" sz="2200" b="1" dirty="0" smtClean="0">
                <a:solidFill>
                  <a:srgbClr val="000000"/>
                </a:solidFill>
                <a:latin typeface="TH SarabunPSK" pitchFamily="34" charset="-34"/>
                <a:ea typeface="MS Gothic" pitchFamily="49" charset="-128"/>
                <a:cs typeface="TH SarabunPSK" pitchFamily="34" charset="-34"/>
              </a:rPr>
              <a:t>ลักษณะของใบรับรอง อาทิ</a:t>
            </a:r>
            <a:endParaRPr lang="en-GB" sz="2200" b="1" dirty="0">
              <a:solidFill>
                <a:srgbClr val="000000"/>
              </a:solidFill>
              <a:latin typeface="TH SarabunPSK" pitchFamily="34" charset="-34"/>
              <a:ea typeface="MS Gothic" pitchFamily="49" charset="-128"/>
              <a:cs typeface="TH SarabunPSK" pitchFamily="34" charset="-34"/>
            </a:endParaRPr>
          </a:p>
        </p:txBody>
      </p:sp>
      <p:sp>
        <p:nvSpPr>
          <p:cNvPr id="2" name="Title 1"/>
          <p:cNvSpPr>
            <a:spLocks noGrp="1"/>
          </p:cNvSpPr>
          <p:nvPr>
            <p:ph type="title"/>
          </p:nvPr>
        </p:nvSpPr>
        <p:spPr>
          <a:xfrm>
            <a:off x="365119" y="1678675"/>
            <a:ext cx="10515600" cy="676248"/>
          </a:xfrm>
        </p:spPr>
        <p:txBody>
          <a:bodyPr>
            <a:noAutofit/>
          </a:bodyPr>
          <a:lstStyle/>
          <a:p>
            <a:r>
              <a:rPr lang="th-TH" sz="4000" dirty="0" smtClean="0">
                <a:solidFill>
                  <a:srgbClr val="006600"/>
                </a:solidFill>
                <a:latin typeface="TH SarabunPSK" pitchFamily="34" charset="-34"/>
                <a:ea typeface="MS Gothic" pitchFamily="49" charset="-128"/>
                <a:cs typeface="TH SarabunPSK" pitchFamily="34" charset="-34"/>
              </a:rPr>
              <a:t>มีการยอมรับหลักฐานอะไรบ้าง</a:t>
            </a:r>
            <a:r>
              <a:rPr lang="en-AU" sz="4000" dirty="0" smtClean="0">
                <a:solidFill>
                  <a:srgbClr val="006600"/>
                </a:solidFill>
                <a:latin typeface="TH SarabunPSK" pitchFamily="34" charset="-34"/>
                <a:ea typeface="MS Gothic" pitchFamily="49" charset="-128"/>
                <a:cs typeface="TH SarabunPSK" pitchFamily="34" charset="-34"/>
              </a:rPr>
              <a:t>?</a:t>
            </a:r>
            <a:r>
              <a:rPr lang="en-AU" sz="4000" dirty="0">
                <a:ea typeface="MS Gothic" pitchFamily="49" charset="-128"/>
              </a:rPr>
              <a:t/>
            </a:r>
            <a:br>
              <a:rPr lang="en-AU" sz="4000" dirty="0">
                <a:ea typeface="MS Gothic" pitchFamily="49" charset="-128"/>
              </a:rPr>
            </a:br>
            <a:endParaRPr lang="en-US" sz="4000" dirty="0"/>
          </a:p>
        </p:txBody>
      </p:sp>
      <p:sp>
        <p:nvSpPr>
          <p:cNvPr id="3" name="Slide Number Placeholder 2"/>
          <p:cNvSpPr>
            <a:spLocks noGrp="1"/>
          </p:cNvSpPr>
          <p:nvPr>
            <p:ph type="sldNum" sz="quarter" idx="12"/>
          </p:nvPr>
        </p:nvSpPr>
        <p:spPr/>
        <p:txBody>
          <a:bodyPr/>
          <a:lstStyle/>
          <a:p>
            <a:fld id="{A4CE05BE-1510-4BF9-B87A-E3BAF5EBDA19}" type="slidenum">
              <a:rPr lang="zh-TW" altLang="en-US" smtClean="0"/>
              <a:pPr/>
              <a:t>3</a:t>
            </a:fld>
            <a:endParaRPr lang="zh-TW" altLang="en-US"/>
          </a:p>
        </p:txBody>
      </p:sp>
    </p:spTree>
    <p:extLst>
      <p:ext uri="{BB962C8B-B14F-4D97-AF65-F5344CB8AC3E}">
        <p14:creationId xmlns:p14="http://schemas.microsoft.com/office/powerpoint/2010/main" val="97479447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07813" y="1296401"/>
            <a:ext cx="11983770" cy="906399"/>
          </a:xfrm>
        </p:spPr>
        <p:txBody>
          <a:bodyPr>
            <a:noAutofit/>
          </a:bodyPr>
          <a:lstStyle/>
          <a:p>
            <a:pPr eaLnBrk="1" hangingPunct="1"/>
            <a:r>
              <a:rPr lang="th-TH" dirty="0" smtClean="0">
                <a:solidFill>
                  <a:srgbClr val="006600"/>
                </a:solidFill>
                <a:latin typeface="TH SarabunPSK" pitchFamily="34" charset="-34"/>
                <a:cs typeface="TH SarabunPSK" pitchFamily="34" charset="-34"/>
              </a:rPr>
              <a:t>หลักฐานที่เพียงพอ</a:t>
            </a:r>
            <a:r>
              <a:rPr lang="en-GB" dirty="0" smtClean="0">
                <a:solidFill>
                  <a:srgbClr val="006600"/>
                </a:solidFill>
                <a:latin typeface="TH SarabunPSK" pitchFamily="34" charset="-34"/>
                <a:cs typeface="TH SarabunPSK" pitchFamily="34" charset="-34"/>
              </a:rPr>
              <a:t>– </a:t>
            </a:r>
            <a:r>
              <a:rPr lang="th-TH" dirty="0" smtClean="0">
                <a:solidFill>
                  <a:srgbClr val="006600"/>
                </a:solidFill>
                <a:latin typeface="TH SarabunPSK" pitchFamily="34" charset="-34"/>
                <a:cs typeface="TH SarabunPSK" pitchFamily="34" charset="-34"/>
              </a:rPr>
              <a:t>การแสดงถึงความยั่งยืน และความถูกต้องทา</a:t>
            </a:r>
            <a:r>
              <a:rPr lang="de-DE" dirty="0" smtClean="0">
                <a:solidFill>
                  <a:srgbClr val="006600"/>
                </a:solidFill>
                <a:latin typeface="TH SarabunPSK" pitchFamily="34" charset="-34"/>
                <a:cs typeface="TH SarabunPSK" pitchFamily="34" charset="-34"/>
              </a:rPr>
              <a:t> </a:t>
            </a:r>
            <a:r>
              <a:rPr lang="th-TH" dirty="0" smtClean="0">
                <a:solidFill>
                  <a:srgbClr val="006600"/>
                </a:solidFill>
                <a:latin typeface="TH SarabunPSK" pitchFamily="34" charset="-34"/>
                <a:cs typeface="TH SarabunPSK" pitchFamily="34" charset="-34"/>
              </a:rPr>
              <a:t>กฎหมาย</a:t>
            </a:r>
            <a:endParaRPr lang="en-GB" dirty="0" smtClean="0">
              <a:solidFill>
                <a:srgbClr val="006600"/>
              </a:solidFill>
              <a:latin typeface="TH SarabunPSK" pitchFamily="34" charset="-34"/>
              <a:cs typeface="TH SarabunPSK" pitchFamily="34" charset="-34"/>
            </a:endParaRPr>
          </a:p>
        </p:txBody>
      </p:sp>
      <p:sp>
        <p:nvSpPr>
          <p:cNvPr id="5123" name="Rectangle 3"/>
          <p:cNvSpPr>
            <a:spLocks noGrp="1" noChangeArrowheads="1"/>
          </p:cNvSpPr>
          <p:nvPr>
            <p:ph idx="1"/>
          </p:nvPr>
        </p:nvSpPr>
        <p:spPr/>
        <p:txBody>
          <a:bodyPr>
            <a:normAutofit/>
          </a:bodyPr>
          <a:lstStyle/>
          <a:p>
            <a:pPr eaLnBrk="1" hangingPunct="1">
              <a:lnSpc>
                <a:spcPct val="100000"/>
              </a:lnSpc>
            </a:pPr>
            <a:r>
              <a:rPr lang="th-TH" sz="3200" dirty="0" smtClean="0">
                <a:latin typeface="TH SarabunPSK" pitchFamily="34" charset="-34"/>
                <a:ea typeface="Tahoma" panose="020B0604030504040204" pitchFamily="34" charset="0"/>
                <a:cs typeface="TH SarabunPSK" pitchFamily="34" charset="-34"/>
              </a:rPr>
              <a:t>ใบรับรองป่าไม้</a:t>
            </a:r>
            <a:endParaRPr lang="en-GB" sz="3200" dirty="0" smtClean="0">
              <a:latin typeface="TH SarabunPSK" pitchFamily="34" charset="-34"/>
              <a:ea typeface="Tahoma" panose="020B0604030504040204" pitchFamily="34" charset="0"/>
              <a:cs typeface="TH SarabunPSK" pitchFamily="34" charset="-34"/>
            </a:endParaRPr>
          </a:p>
          <a:p>
            <a:pPr>
              <a:lnSpc>
                <a:spcPct val="100000"/>
              </a:lnSpc>
            </a:pPr>
            <a:r>
              <a:rPr lang="th-TH" sz="3200" dirty="0" smtClean="0">
                <a:latin typeface="TH SarabunPSK" pitchFamily="34" charset="-34"/>
                <a:ea typeface="Tahoma" panose="020B0604030504040204" pitchFamily="34" charset="0"/>
                <a:cs typeface="TH SarabunPSK" pitchFamily="34" charset="-34"/>
              </a:rPr>
              <a:t>หลักฐานอื่นที่ตรงตามมาตรฐานอย่างใดอย่างหนึ่ง</a:t>
            </a:r>
            <a:r>
              <a:rPr lang="en-GB" sz="3200" dirty="0" smtClean="0">
                <a:latin typeface="TH SarabunPSK" pitchFamily="34" charset="-34"/>
                <a:ea typeface="Tahoma" panose="020B0604030504040204" pitchFamily="34" charset="0"/>
                <a:cs typeface="TH SarabunPSK" pitchFamily="34" charset="-34"/>
              </a:rPr>
              <a:t> </a:t>
            </a:r>
            <a:r>
              <a:rPr lang="th-TH" sz="3200" dirty="0" smtClean="0">
                <a:latin typeface="TH SarabunPSK" pitchFamily="34" charset="-34"/>
                <a:cs typeface="TH SarabunPSK" pitchFamily="34" charset="-34"/>
              </a:rPr>
              <a:t>อาทิ </a:t>
            </a:r>
            <a:r>
              <a:rPr lang="en-GB" sz="3200" dirty="0" smtClean="0">
                <a:latin typeface="TH SarabunPSK" pitchFamily="34" charset="-34"/>
                <a:cs typeface="TH SarabunPSK" pitchFamily="34" charset="-34"/>
              </a:rPr>
              <a:t> </a:t>
            </a:r>
            <a:r>
              <a:rPr lang="th-TH" sz="3200" dirty="0" smtClean="0">
                <a:latin typeface="TH SarabunPSK" pitchFamily="34" charset="-34"/>
                <a:cs typeface="TH SarabunPSK" pitchFamily="34" charset="-34"/>
              </a:rPr>
              <a:t>กฎหมายควบคุมการค้าไม้ของสหภาพยุโรป (</a:t>
            </a:r>
            <a:r>
              <a:rPr lang="en-GB" sz="3200" dirty="0" smtClean="0">
                <a:latin typeface="TH SarabunPSK" pitchFamily="34" charset="-34"/>
                <a:cs typeface="TH SarabunPSK" pitchFamily="34" charset="-34"/>
              </a:rPr>
              <a:t>EU Timber Regulation</a:t>
            </a:r>
            <a:r>
              <a:rPr lang="th-TH" sz="3200" dirty="0" smtClean="0">
                <a:latin typeface="TH SarabunPSK" pitchFamily="34" charset="-34"/>
                <a:cs typeface="TH SarabunPSK" pitchFamily="34" charset="-34"/>
              </a:rPr>
              <a:t>)</a:t>
            </a:r>
            <a:endParaRPr lang="en-GB" sz="3200" dirty="0" smtClean="0">
              <a:latin typeface="TH SarabunPSK" pitchFamily="34" charset="-34"/>
              <a:cs typeface="TH SarabunPSK" pitchFamily="34" charset="-34"/>
            </a:endParaRPr>
          </a:p>
          <a:p>
            <a:pPr eaLnBrk="1" hangingPunct="1"/>
            <a:endParaRPr lang="en-GB" sz="3200" dirty="0"/>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4</a:t>
            </a:fld>
            <a:endParaRPr lang="zh-TW" altLang="en-US"/>
          </a:p>
        </p:txBody>
      </p:sp>
      <p:pic>
        <p:nvPicPr>
          <p:cNvPr id="11" name="Picture 10"/>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66277" y="4363558"/>
            <a:ext cx="10010775" cy="2505075"/>
          </a:xfrm>
          <a:prstGeom prst="rect">
            <a:avLst/>
          </a:prstGeom>
        </p:spPr>
      </p:pic>
    </p:spTree>
    <p:extLst>
      <p:ext uri="{BB962C8B-B14F-4D97-AF65-F5344CB8AC3E}">
        <p14:creationId xmlns:p14="http://schemas.microsoft.com/office/powerpoint/2010/main" val="2191015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 name="Rectangle 2"/>
          <p:cNvSpPr>
            <a:spLocks noGrp="1" noChangeArrowheads="1"/>
          </p:cNvSpPr>
          <p:nvPr>
            <p:ph type="title"/>
          </p:nvPr>
        </p:nvSpPr>
        <p:spPr/>
        <p:txBody>
          <a:bodyPr>
            <a:normAutofit/>
          </a:bodyPr>
          <a:lstStyle/>
          <a:p>
            <a:pPr eaLnBrk="1" hangingPunct="1"/>
            <a:r>
              <a:rPr lang="th-TH" sz="4000" dirty="0" smtClean="0">
                <a:solidFill>
                  <a:srgbClr val="006600"/>
                </a:solidFill>
                <a:latin typeface="TH SarabunPSK" pitchFamily="34" charset="-34"/>
                <a:cs typeface="TH SarabunPSK" pitchFamily="34" charset="-34"/>
              </a:rPr>
              <a:t>การตรวจรับรองป่าไม้</a:t>
            </a:r>
            <a:endParaRPr lang="en-GB" sz="4000" dirty="0" smtClean="0">
              <a:solidFill>
                <a:srgbClr val="006600"/>
              </a:solidFill>
              <a:latin typeface="TH SarabunPSK" pitchFamily="34" charset="-34"/>
              <a:cs typeface="TH SarabunPSK" pitchFamily="34" charset="-34"/>
            </a:endParaRPr>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pPr/>
              <a:t>5</a:t>
            </a:fld>
            <a:endParaRPr lang="zh-TW" altLang="en-US"/>
          </a:p>
        </p:txBody>
      </p:sp>
      <p:sp>
        <p:nvSpPr>
          <p:cNvPr id="21" name="Rectangle 20"/>
          <p:cNvSpPr/>
          <p:nvPr/>
        </p:nvSpPr>
        <p:spPr>
          <a:xfrm>
            <a:off x="1460746" y="5109568"/>
            <a:ext cx="9486531" cy="1255728"/>
          </a:xfrm>
          <a:prstGeom prst="rect">
            <a:avLst/>
          </a:prstGeom>
        </p:spPr>
        <p:txBody>
          <a:bodyPr wrap="square">
            <a:spAutoFit/>
          </a:bodyPr>
          <a:lstStyle/>
          <a:p>
            <a:pPr>
              <a:lnSpc>
                <a:spcPct val="90000"/>
              </a:lnSpc>
            </a:pPr>
            <a:r>
              <a:rPr lang="th-TH" sz="2800" dirty="0" smtClean="0">
                <a:latin typeface="TH SarabunPSK" pitchFamily="34" charset="-34"/>
                <a:cs typeface="TH SarabunPSK" pitchFamily="34" charset="-34"/>
              </a:rPr>
              <a:t>แนวทางการตรวจรับรองป่าไม้เป็นการดำเนินการตรวจพิสูจน์แบบเป็นอิสระ ในส่วนเกี่ยวกับการบริหารจัดการป่าไม้ และห่วงโซ่อุปทานให้เป็นไปตามข้อกำหนดด้านมาตรฐาน</a:t>
            </a:r>
            <a:endParaRPr lang="en-GB" sz="2800" dirty="0">
              <a:latin typeface="TH SarabunPSK" pitchFamily="34" charset="-34"/>
              <a:cs typeface="TH SarabunPSK" pitchFamily="34" charset="-34"/>
            </a:endParaRPr>
          </a:p>
        </p:txBody>
      </p:sp>
      <p:pic>
        <p:nvPicPr>
          <p:cNvPr id="23" name="Picture 13"/>
          <p:cNvPicPr>
            <a:picLocks noChangeAspect="1" noChangeArrowheads="1"/>
          </p:cNvPicPr>
          <p:nvPr/>
        </p:nvPicPr>
        <p:blipFill>
          <a:blip r:embed="rId3" cstate="print"/>
          <a:srcRect/>
          <a:stretch>
            <a:fillRect/>
          </a:stretch>
        </p:blipFill>
        <p:spPr bwMode="auto">
          <a:xfrm>
            <a:off x="8208611" y="3803440"/>
            <a:ext cx="696515" cy="863600"/>
          </a:xfrm>
          <a:prstGeom prst="rect">
            <a:avLst/>
          </a:prstGeom>
          <a:noFill/>
          <a:ln w="9525">
            <a:solidFill>
              <a:schemeClr val="tx1"/>
            </a:solidFill>
            <a:miter lim="800000"/>
            <a:headEnd/>
            <a:tailEnd/>
          </a:ln>
        </p:spPr>
      </p:pic>
      <p:pic>
        <p:nvPicPr>
          <p:cNvPr id="24" name="Picture 14"/>
          <p:cNvPicPr>
            <a:picLocks noChangeAspect="1" noChangeArrowheads="1"/>
          </p:cNvPicPr>
          <p:nvPr/>
        </p:nvPicPr>
        <p:blipFill>
          <a:blip r:embed="rId3" cstate="print"/>
          <a:srcRect/>
          <a:stretch>
            <a:fillRect/>
          </a:stretch>
        </p:blipFill>
        <p:spPr bwMode="auto">
          <a:xfrm>
            <a:off x="6628125" y="3803440"/>
            <a:ext cx="696515" cy="863600"/>
          </a:xfrm>
          <a:prstGeom prst="rect">
            <a:avLst/>
          </a:prstGeom>
          <a:noFill/>
          <a:ln w="9525">
            <a:solidFill>
              <a:schemeClr val="tx1"/>
            </a:solidFill>
            <a:miter lim="800000"/>
            <a:headEnd/>
            <a:tailEnd/>
          </a:ln>
        </p:spPr>
      </p:pic>
      <p:pic>
        <p:nvPicPr>
          <p:cNvPr id="25" name="Picture 15"/>
          <p:cNvPicPr>
            <a:picLocks noChangeAspect="1" noChangeArrowheads="1"/>
          </p:cNvPicPr>
          <p:nvPr/>
        </p:nvPicPr>
        <p:blipFill>
          <a:blip r:embed="rId3" cstate="print"/>
          <a:srcRect/>
          <a:stretch>
            <a:fillRect/>
          </a:stretch>
        </p:blipFill>
        <p:spPr bwMode="auto">
          <a:xfrm>
            <a:off x="5047637" y="3803440"/>
            <a:ext cx="696516" cy="863600"/>
          </a:xfrm>
          <a:prstGeom prst="rect">
            <a:avLst/>
          </a:prstGeom>
          <a:noFill/>
          <a:ln w="9525">
            <a:solidFill>
              <a:schemeClr val="tx1"/>
            </a:solidFill>
            <a:miter lim="800000"/>
            <a:headEnd/>
            <a:tailEnd/>
          </a:ln>
        </p:spPr>
      </p:pic>
      <p:pic>
        <p:nvPicPr>
          <p:cNvPr id="26" name="Picture 16"/>
          <p:cNvPicPr>
            <a:picLocks noChangeAspect="1" noChangeArrowheads="1"/>
          </p:cNvPicPr>
          <p:nvPr/>
        </p:nvPicPr>
        <p:blipFill>
          <a:blip r:embed="rId3" cstate="print"/>
          <a:srcRect/>
          <a:stretch>
            <a:fillRect/>
          </a:stretch>
        </p:blipFill>
        <p:spPr bwMode="auto">
          <a:xfrm>
            <a:off x="3467150" y="3803440"/>
            <a:ext cx="696516" cy="863600"/>
          </a:xfrm>
          <a:prstGeom prst="rect">
            <a:avLst/>
          </a:prstGeom>
          <a:noFill/>
          <a:ln w="9525">
            <a:solidFill>
              <a:schemeClr val="tx1"/>
            </a:solidFill>
            <a:miter lim="800000"/>
            <a:headEnd/>
            <a:tailEnd/>
          </a:ln>
        </p:spPr>
      </p:pic>
      <p:pic>
        <p:nvPicPr>
          <p:cNvPr id="27" name="Picture 17"/>
          <p:cNvPicPr>
            <a:picLocks noChangeAspect="1" noChangeArrowheads="1"/>
          </p:cNvPicPr>
          <p:nvPr/>
        </p:nvPicPr>
        <p:blipFill>
          <a:blip r:embed="rId3" cstate="print"/>
          <a:srcRect/>
          <a:stretch>
            <a:fillRect/>
          </a:stretch>
        </p:blipFill>
        <p:spPr bwMode="auto">
          <a:xfrm>
            <a:off x="1886665" y="3803440"/>
            <a:ext cx="696515" cy="863600"/>
          </a:xfrm>
          <a:prstGeom prst="rect">
            <a:avLst/>
          </a:prstGeom>
          <a:noFill/>
          <a:ln w="9525">
            <a:solidFill>
              <a:schemeClr val="tx1"/>
            </a:solidFill>
            <a:miter lim="800000"/>
            <a:headEnd/>
            <a:tailEnd/>
          </a:ln>
        </p:spPr>
      </p:pic>
      <p:pic>
        <p:nvPicPr>
          <p:cNvPr id="28" name="Picture 23" descr="invoice2">
            <a:hlinkClick r:id="rId4"/>
          </p:cNvPr>
          <p:cNvPicPr>
            <a:picLocks noChangeAspect="1" noChangeArrowheads="1"/>
          </p:cNvPicPr>
          <p:nvPr/>
        </p:nvPicPr>
        <p:blipFill>
          <a:blip r:embed="rId5" cstate="print"/>
          <a:srcRect/>
          <a:stretch>
            <a:fillRect/>
          </a:stretch>
        </p:blipFill>
        <p:spPr bwMode="auto">
          <a:xfrm>
            <a:off x="9789095" y="3802646"/>
            <a:ext cx="681038" cy="865188"/>
          </a:xfrm>
          <a:prstGeom prst="rect">
            <a:avLst/>
          </a:prstGeom>
          <a:noFill/>
          <a:ln w="9525">
            <a:noFill/>
            <a:miter lim="800000"/>
            <a:headEnd/>
            <a:tailEnd/>
          </a:ln>
        </p:spPr>
      </p:pic>
      <p:sp>
        <p:nvSpPr>
          <p:cNvPr id="29" name="Right Arrow 28"/>
          <p:cNvSpPr/>
          <p:nvPr/>
        </p:nvSpPr>
        <p:spPr bwMode="auto">
          <a:xfrm>
            <a:off x="2783632" y="3011352"/>
            <a:ext cx="504056" cy="21602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pic>
        <p:nvPicPr>
          <p:cNvPr id="30" name="Picture 29" descr="FOREST.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41631" y="2636838"/>
            <a:ext cx="926592" cy="874776"/>
          </a:xfrm>
          <a:prstGeom prst="rect">
            <a:avLst/>
          </a:prstGeom>
        </p:spPr>
      </p:pic>
      <p:pic>
        <p:nvPicPr>
          <p:cNvPr id="31" name="Picture 30" descr="CHAIRS.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24392" y="2637251"/>
            <a:ext cx="890016" cy="890016"/>
          </a:xfrm>
          <a:prstGeom prst="rect">
            <a:avLst/>
          </a:prstGeom>
        </p:spPr>
      </p:pic>
      <p:pic>
        <p:nvPicPr>
          <p:cNvPr id="32" name="Picture 31" descr="LOGS.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59696" y="2867336"/>
            <a:ext cx="954024" cy="542544"/>
          </a:xfrm>
          <a:prstGeom prst="rect">
            <a:avLst/>
          </a:prstGeom>
        </p:spPr>
      </p:pic>
      <p:pic>
        <p:nvPicPr>
          <p:cNvPr id="33" name="Picture 32" descr="PROCESSING.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71864" y="2651362"/>
            <a:ext cx="1048512" cy="975360"/>
          </a:xfrm>
          <a:prstGeom prst="rect">
            <a:avLst/>
          </a:prstGeom>
        </p:spPr>
      </p:pic>
      <p:sp>
        <p:nvSpPr>
          <p:cNvPr id="34" name="Right Arrow 33"/>
          <p:cNvSpPr/>
          <p:nvPr/>
        </p:nvSpPr>
        <p:spPr bwMode="auto">
          <a:xfrm>
            <a:off x="4367808" y="3011352"/>
            <a:ext cx="504056" cy="21602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pic>
        <p:nvPicPr>
          <p:cNvPr id="35" name="Picture 34" descr="MEN AT DESK.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12224" y="2507296"/>
            <a:ext cx="883212" cy="968684"/>
          </a:xfrm>
          <a:prstGeom prst="rect">
            <a:avLst/>
          </a:prstGeom>
        </p:spPr>
      </p:pic>
      <p:sp>
        <p:nvSpPr>
          <p:cNvPr id="36" name="Right Arrow 35"/>
          <p:cNvSpPr/>
          <p:nvPr/>
        </p:nvSpPr>
        <p:spPr bwMode="auto">
          <a:xfrm>
            <a:off x="9048328" y="3011352"/>
            <a:ext cx="504056" cy="21602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pic>
        <p:nvPicPr>
          <p:cNvPr id="37" name="Picture 36" descr="FACTORY.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528048" y="2507297"/>
            <a:ext cx="1021396" cy="976987"/>
          </a:xfrm>
          <a:prstGeom prst="rect">
            <a:avLst/>
          </a:prstGeom>
        </p:spPr>
      </p:pic>
      <p:sp>
        <p:nvSpPr>
          <p:cNvPr id="38" name="Right Arrow 37"/>
          <p:cNvSpPr/>
          <p:nvPr/>
        </p:nvSpPr>
        <p:spPr bwMode="auto">
          <a:xfrm>
            <a:off x="7536160" y="3011352"/>
            <a:ext cx="504056" cy="21602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
        <p:nvSpPr>
          <p:cNvPr id="39" name="Right Arrow 38"/>
          <p:cNvSpPr/>
          <p:nvPr/>
        </p:nvSpPr>
        <p:spPr bwMode="auto">
          <a:xfrm>
            <a:off x="5951984" y="3011352"/>
            <a:ext cx="504056" cy="21602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latin typeface="Arial" charset="0"/>
              <a:ea typeface="ヒラギノ角ゴ Pro W3" charset="-128"/>
            </a:endParaRPr>
          </a:p>
        </p:txBody>
      </p:sp>
      <p:sp>
        <p:nvSpPr>
          <p:cNvPr id="48148" name="Oval 20"/>
          <p:cNvSpPr>
            <a:spLocks noChangeArrowheads="1"/>
          </p:cNvSpPr>
          <p:nvPr/>
        </p:nvSpPr>
        <p:spPr bwMode="auto">
          <a:xfrm>
            <a:off x="7824192" y="2204864"/>
            <a:ext cx="1584176" cy="2736304"/>
          </a:xfrm>
          <a:prstGeom prst="ellipse">
            <a:avLst/>
          </a:prstGeom>
          <a:solidFill>
            <a:schemeClr val="accent1">
              <a:alpha val="0"/>
            </a:schemeClr>
          </a:solidFill>
          <a:ln w="28575">
            <a:solidFill>
              <a:schemeClr val="tx1"/>
            </a:solidFill>
            <a:round/>
            <a:headEnd/>
            <a:tailEnd/>
          </a:ln>
        </p:spPr>
        <p:txBody>
          <a:bodyPr wrap="none" anchor="ctr"/>
          <a:lstStyle/>
          <a:p>
            <a:endParaRPr lang="en-GB"/>
          </a:p>
        </p:txBody>
      </p:sp>
      <p:sp>
        <p:nvSpPr>
          <p:cNvPr id="48147" name="Rectangle 19"/>
          <p:cNvSpPr>
            <a:spLocks noChangeArrowheads="1"/>
          </p:cNvSpPr>
          <p:nvPr/>
        </p:nvSpPr>
        <p:spPr bwMode="auto">
          <a:xfrm flipV="1">
            <a:off x="1567543" y="2204863"/>
            <a:ext cx="5968617" cy="2643187"/>
          </a:xfrm>
          <a:prstGeom prst="rect">
            <a:avLst/>
          </a:prstGeom>
          <a:noFill/>
          <a:ln w="38100" cmpd="sng">
            <a:solidFill>
              <a:srgbClr val="FF0000"/>
            </a:solidFill>
            <a:miter lim="800000"/>
            <a:headEnd/>
            <a:tailEnd/>
          </a:ln>
        </p:spPr>
        <p:txBody>
          <a:bodyPr wrap="none" anchor="ctr"/>
          <a:lstStyle/>
          <a:p>
            <a:endParaRPr lang="en-GB"/>
          </a:p>
        </p:txBody>
      </p:sp>
    </p:spTree>
    <p:extLst>
      <p:ext uri="{BB962C8B-B14F-4D97-AF65-F5344CB8AC3E}">
        <p14:creationId xmlns:p14="http://schemas.microsoft.com/office/powerpoint/2010/main" val="309380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47"/>
                                        </p:tgtEl>
                                        <p:attrNameLst>
                                          <p:attrName>style.visibility</p:attrName>
                                        </p:attrNameLst>
                                      </p:cBhvr>
                                      <p:to>
                                        <p:strVal val="visible"/>
                                      </p:to>
                                    </p:set>
                                    <p:animEffect transition="in" filter="box(in)">
                                      <p:cBhvr>
                                        <p:cTn id="7" dur="500"/>
                                        <p:tgtEl>
                                          <p:spTgt spid="4814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8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8" grpId="0" animBg="1"/>
      <p:bldP spid="4814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43348" y="1199609"/>
            <a:ext cx="10515600" cy="1054863"/>
          </a:xfrm>
        </p:spPr>
        <p:txBody>
          <a:bodyPr>
            <a:normAutofit/>
          </a:bodyPr>
          <a:lstStyle/>
          <a:p>
            <a:pPr eaLnBrk="1" hangingPunct="1"/>
            <a:r>
              <a:rPr lang="th-TH" sz="4000" dirty="0" smtClean="0">
                <a:solidFill>
                  <a:srgbClr val="006600"/>
                </a:solidFill>
                <a:latin typeface="TH SarabunPSK" pitchFamily="34" charset="-34"/>
                <a:cs typeface="TH SarabunPSK" pitchFamily="34" charset="-34"/>
              </a:rPr>
              <a:t>ตัวอย่างใบรับรอง</a:t>
            </a:r>
            <a:endParaRPr lang="en-GB" sz="4000" dirty="0" smtClean="0">
              <a:solidFill>
                <a:srgbClr val="006600"/>
              </a:solidFill>
              <a:latin typeface="TH SarabunPSK" pitchFamily="34" charset="-34"/>
              <a:cs typeface="TH SarabunPSK" pitchFamily="34" charset="-34"/>
            </a:endParaRPr>
          </a:p>
        </p:txBody>
      </p:sp>
      <p:graphicFrame>
        <p:nvGraphicFramePr>
          <p:cNvPr id="1026" name="Object 3"/>
          <p:cNvGraphicFramePr>
            <a:graphicFrameLocks noGrp="1" noChangeAspect="1"/>
          </p:cNvGraphicFramePr>
          <p:nvPr>
            <p:ph idx="1"/>
            <p:extLst>
              <p:ext uri="{D42A27DB-BD31-4B8C-83A1-F6EECF244321}">
                <p14:modId xmlns:p14="http://schemas.microsoft.com/office/powerpoint/2010/main" val="3327541623"/>
              </p:ext>
            </p:extLst>
          </p:nvPr>
        </p:nvGraphicFramePr>
        <p:xfrm>
          <a:off x="2382838" y="2433638"/>
          <a:ext cx="5576887" cy="4311650"/>
        </p:xfrm>
        <a:graphic>
          <a:graphicData uri="http://schemas.openxmlformats.org/presentationml/2006/ole">
            <mc:AlternateContent xmlns:mc="http://schemas.openxmlformats.org/markup-compatibility/2006">
              <mc:Choice xmlns:v="urn:schemas-microsoft-com:vml" Requires="v">
                <p:oleObj spid="_x0000_s1098" name="Acrobat Document" r:id="rId4" imgW="7542857" imgH="5830114" progId="AcroExch.Document.7">
                  <p:embed/>
                </p:oleObj>
              </mc:Choice>
              <mc:Fallback>
                <p:oleObj name="Acrobat Document" r:id="rId4" imgW="7542857" imgH="5830114" progId="AcroExch.Document.7">
                  <p:embed/>
                  <p:pic>
                    <p:nvPicPr>
                      <p:cNvPr id="0" name="Picture 2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2838" y="2433638"/>
                        <a:ext cx="5576887" cy="4311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Slide Number Placeholder 1"/>
          <p:cNvSpPr>
            <a:spLocks noGrp="1"/>
          </p:cNvSpPr>
          <p:nvPr>
            <p:ph type="sldNum" sz="quarter" idx="12"/>
          </p:nvPr>
        </p:nvSpPr>
        <p:spPr/>
        <p:txBody>
          <a:bodyPr/>
          <a:lstStyle/>
          <a:p>
            <a:fld id="{A4CE05BE-1510-4BF9-B87A-E3BAF5EBDA19}" type="slidenum">
              <a:rPr lang="zh-TW" altLang="en-US" smtClean="0"/>
              <a:pPr/>
              <a:t>6</a:t>
            </a:fld>
            <a:endParaRPr lang="zh-TW" altLang="en-US"/>
          </a:p>
        </p:txBody>
      </p:sp>
      <p:pic>
        <p:nvPicPr>
          <p:cNvPr id="1028" name="Picture 4"/>
          <p:cNvPicPr>
            <a:picLocks noGrp="1" noChangeAspect="1" noChangeArrowheads="1"/>
          </p:cNvPicPr>
          <p:nvPr>
            <p:ph type="body" sz="half" idx="4294967295"/>
          </p:nvPr>
        </p:nvPicPr>
        <p:blipFill>
          <a:blip r:embed="rId6" cstate="print"/>
          <a:srcRect/>
          <a:stretch>
            <a:fillRect/>
          </a:stretch>
        </p:blipFill>
        <p:spPr>
          <a:xfrm>
            <a:off x="0" y="2665413"/>
            <a:ext cx="2632075" cy="3594100"/>
          </a:xfrm>
          <a:ln>
            <a:solidFill>
              <a:schemeClr val="tx1"/>
            </a:solidFill>
          </a:ln>
          <a:effectLst>
            <a:outerShdw blurRad="50800" dist="38100" dir="2700000" algn="tl" rotWithShape="0">
              <a:prstClr val="black">
                <a:alpha val="40000"/>
              </a:prstClr>
            </a:outerShdw>
          </a:effectLst>
        </p:spPr>
      </p:pic>
      <p:pic>
        <p:nvPicPr>
          <p:cNvPr id="1029" name="Picture 3"/>
          <p:cNvPicPr>
            <a:picLocks noChangeAspect="1" noChangeArrowheads="1"/>
          </p:cNvPicPr>
          <p:nvPr/>
        </p:nvPicPr>
        <p:blipFill>
          <a:blip r:embed="rId7" cstate="print"/>
          <a:srcRect r="3740"/>
          <a:stretch>
            <a:fillRect/>
          </a:stretch>
        </p:blipFill>
        <p:spPr bwMode="auto">
          <a:xfrm>
            <a:off x="6179689" y="2157468"/>
            <a:ext cx="2633663" cy="38242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30" name="Picture 4"/>
          <p:cNvPicPr>
            <a:picLocks noChangeAspect="1" noChangeArrowheads="1"/>
          </p:cNvPicPr>
          <p:nvPr/>
        </p:nvPicPr>
        <p:blipFill>
          <a:blip r:embed="rId8" cstate="print"/>
          <a:srcRect/>
          <a:stretch>
            <a:fillRect/>
          </a:stretch>
        </p:blipFill>
        <p:spPr bwMode="auto">
          <a:xfrm>
            <a:off x="7333008" y="2664675"/>
            <a:ext cx="3544887" cy="2809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31" name="Picture 4"/>
          <p:cNvPicPr>
            <a:picLocks noChangeAspect="1" noChangeArrowheads="1"/>
          </p:cNvPicPr>
          <p:nvPr/>
        </p:nvPicPr>
        <p:blipFill>
          <a:blip r:embed="rId9" cstate="print"/>
          <a:srcRect/>
          <a:stretch>
            <a:fillRect/>
          </a:stretch>
        </p:blipFill>
        <p:spPr bwMode="auto">
          <a:xfrm>
            <a:off x="9105452" y="3124256"/>
            <a:ext cx="2451100" cy="360045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353289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348" y="1282890"/>
            <a:ext cx="10515600" cy="861220"/>
          </a:xfrm>
        </p:spPr>
        <p:txBody>
          <a:bodyPr>
            <a:normAutofit/>
          </a:bodyPr>
          <a:lstStyle/>
          <a:p>
            <a:r>
              <a:rPr lang="th-TH" sz="4000" dirty="0" smtClean="0">
                <a:solidFill>
                  <a:srgbClr val="006600"/>
                </a:solidFill>
                <a:latin typeface="TH SarabunPSK" pitchFamily="34" charset="-34"/>
                <a:cs typeface="TH SarabunPSK" pitchFamily="34" charset="-34"/>
              </a:rPr>
              <a:t>แนวข้อคำถามเกี่ยวกับการรับรอง</a:t>
            </a:r>
            <a:endParaRPr lang="en-GB" sz="4000" dirty="0">
              <a:solidFill>
                <a:srgbClr val="006600"/>
              </a:solidFill>
              <a:latin typeface="TH SarabunPSK" pitchFamily="34" charset="-34"/>
              <a:cs typeface="TH SarabunPSK" pitchFamily="34" charset="-34"/>
            </a:endParaRPr>
          </a:p>
        </p:txBody>
      </p:sp>
      <p:sp>
        <p:nvSpPr>
          <p:cNvPr id="3" name="Content Placeholder 2"/>
          <p:cNvSpPr>
            <a:spLocks noGrp="1"/>
          </p:cNvSpPr>
          <p:nvPr>
            <p:ph idx="1"/>
          </p:nvPr>
        </p:nvSpPr>
        <p:spPr>
          <a:xfrm>
            <a:off x="343348" y="2169994"/>
            <a:ext cx="11505304" cy="4688005"/>
          </a:xfrm>
        </p:spPr>
        <p:txBody>
          <a:bodyPr>
            <a:noAutofit/>
          </a:bodyPr>
          <a:lstStyle/>
          <a:p>
            <a:r>
              <a:rPr lang="th-TH" sz="2600" dirty="0" smtClean="0">
                <a:latin typeface="TH SarabunPSK" pitchFamily="34" charset="-34"/>
                <a:cs typeface="TH SarabunPSK" pitchFamily="34" charset="-34"/>
              </a:rPr>
              <a:t>ผู้ผลิต/จัดหาวัตถุดิบ หรือวัสดุเป็นผู้ได้รับใบรับรองห่วงโซ่ของการดูแล (</a:t>
            </a:r>
            <a:r>
              <a:rPr lang="en-US" sz="2600" dirty="0" err="1" smtClean="0">
                <a:latin typeface="TH SarabunPSK" pitchFamily="34" charset="-34"/>
                <a:cs typeface="TH SarabunPSK" pitchFamily="34" charset="-34"/>
              </a:rPr>
              <a:t>CoC</a:t>
            </a:r>
            <a:r>
              <a:rPr lang="en-US" sz="2600" dirty="0" smtClean="0">
                <a:latin typeface="TH SarabunPSK" pitchFamily="34" charset="-34"/>
                <a:cs typeface="TH SarabunPSK" pitchFamily="34" charset="-34"/>
              </a:rPr>
              <a:t>) </a:t>
            </a:r>
            <a:r>
              <a:rPr lang="th-TH" sz="2600" dirty="0" smtClean="0">
                <a:latin typeface="TH SarabunPSK" pitchFamily="34" charset="-34"/>
                <a:cs typeface="TH SarabunPSK" pitchFamily="34" charset="-34"/>
              </a:rPr>
              <a:t>หรือไม่</a:t>
            </a:r>
            <a:r>
              <a:rPr lang="en-GB" sz="2600" dirty="0" smtClean="0">
                <a:latin typeface="TH SarabunPSK" pitchFamily="34" charset="-34"/>
                <a:cs typeface="TH SarabunPSK" pitchFamily="34" charset="-34"/>
              </a:rPr>
              <a:t>?</a:t>
            </a:r>
            <a:endParaRPr lang="en-GB" sz="2600" dirty="0">
              <a:latin typeface="TH SarabunPSK" pitchFamily="34" charset="-34"/>
              <a:cs typeface="TH SarabunPSK" pitchFamily="34" charset="-34"/>
            </a:endParaRPr>
          </a:p>
          <a:p>
            <a:r>
              <a:rPr lang="th-TH" sz="2600" dirty="0" smtClean="0">
                <a:latin typeface="TH SarabunPSK" pitchFamily="34" charset="-34"/>
                <a:cs typeface="TH SarabunPSK" pitchFamily="34" charset="-34"/>
              </a:rPr>
              <a:t>ใบรับรองนั้นหมดอายุหรือไม่</a:t>
            </a:r>
            <a:r>
              <a:rPr lang="en-GB" sz="2600" dirty="0" smtClean="0">
                <a:latin typeface="TH SarabunPSK" pitchFamily="34" charset="-34"/>
                <a:cs typeface="TH SarabunPSK" pitchFamily="34" charset="-34"/>
              </a:rPr>
              <a:t>?</a:t>
            </a:r>
            <a:endParaRPr lang="en-GB" sz="2600" dirty="0">
              <a:latin typeface="TH SarabunPSK" pitchFamily="34" charset="-34"/>
              <a:cs typeface="TH SarabunPSK" pitchFamily="34" charset="-34"/>
            </a:endParaRPr>
          </a:p>
          <a:p>
            <a:r>
              <a:rPr lang="th-TH" sz="2600" dirty="0" smtClean="0">
                <a:latin typeface="TH SarabunPSK" pitchFamily="34" charset="-34"/>
                <a:cs typeface="TH SarabunPSK" pitchFamily="34" charset="-34"/>
              </a:rPr>
              <a:t>การรับรองครอบคลุมสินค้านั้นหรือเปล่า? </a:t>
            </a:r>
            <a:endParaRPr lang="th-TH" sz="2600" dirty="0">
              <a:latin typeface="TH SarabunPSK" pitchFamily="34" charset="-34"/>
              <a:cs typeface="TH SarabunPSK" pitchFamily="34" charset="-34"/>
            </a:endParaRPr>
          </a:p>
          <a:p>
            <a:r>
              <a:rPr lang="th-TH" sz="2600" dirty="0" smtClean="0">
                <a:latin typeface="TH SarabunPSK" pitchFamily="34" charset="-34"/>
                <a:cs typeface="TH SarabunPSK" pitchFamily="34" charset="-34"/>
              </a:rPr>
              <a:t>เอกสารการส่งมอบตรงกับสินค้าหรือไม่</a:t>
            </a:r>
            <a:r>
              <a:rPr lang="en-GB" sz="2600" dirty="0" smtClean="0">
                <a:latin typeface="TH SarabunPSK" pitchFamily="34" charset="-34"/>
                <a:cs typeface="TH SarabunPSK" pitchFamily="34" charset="-34"/>
              </a:rPr>
              <a:t>?</a:t>
            </a:r>
            <a:endParaRPr lang="en-GB" sz="2600" dirty="0">
              <a:latin typeface="TH SarabunPSK" pitchFamily="34" charset="-34"/>
              <a:cs typeface="TH SarabunPSK" pitchFamily="34" charset="-34"/>
            </a:endParaRPr>
          </a:p>
          <a:p>
            <a:r>
              <a:rPr lang="th-TH" sz="2600" dirty="0" smtClean="0">
                <a:latin typeface="TH SarabunPSK" pitchFamily="34" charset="-34"/>
                <a:cs typeface="TH SarabunPSK" pitchFamily="34" charset="-34"/>
              </a:rPr>
              <a:t>เอกสารที่ต้องใช้ร่วมกัน</a:t>
            </a:r>
            <a:endParaRPr lang="en-GB" sz="2600" dirty="0">
              <a:latin typeface="TH SarabunPSK" pitchFamily="34" charset="-34"/>
              <a:cs typeface="TH SarabunPSK" pitchFamily="34" charset="-34"/>
            </a:endParaRPr>
          </a:p>
          <a:p>
            <a:pPr lvl="1"/>
            <a:r>
              <a:rPr lang="th-TH" sz="2600" dirty="0" smtClean="0">
                <a:latin typeface="TH SarabunPSK" pitchFamily="34" charset="-34"/>
                <a:cs typeface="TH SarabunPSK" pitchFamily="34" charset="-34"/>
              </a:rPr>
              <a:t>สำเนาใบรับรอง/ การตรวจสอบฐานข้อมูลผ่านระบบออนไลน์</a:t>
            </a:r>
            <a:endParaRPr lang="en-GB" sz="2600" dirty="0">
              <a:latin typeface="TH SarabunPSK" pitchFamily="34" charset="-34"/>
              <a:cs typeface="TH SarabunPSK" pitchFamily="34" charset="-34"/>
            </a:endParaRPr>
          </a:p>
          <a:p>
            <a:pPr lvl="1"/>
            <a:r>
              <a:rPr lang="th-TH" sz="2600" dirty="0" smtClean="0">
                <a:latin typeface="TH SarabunPSK" pitchFamily="34" charset="-34"/>
                <a:cs typeface="TH SarabunPSK" pitchFamily="34" charset="-34"/>
              </a:rPr>
              <a:t>ใบกำกับสินค้า</a:t>
            </a:r>
            <a:r>
              <a:rPr lang="en-GB" sz="2600" dirty="0" smtClean="0">
                <a:latin typeface="TH SarabunPSK" pitchFamily="34" charset="-34"/>
                <a:cs typeface="TH SarabunPSK" pitchFamily="34" charset="-34"/>
              </a:rPr>
              <a:t>/ </a:t>
            </a:r>
            <a:r>
              <a:rPr lang="th-TH" sz="2600" dirty="0" smtClean="0">
                <a:latin typeface="TH SarabunPSK" pitchFamily="34" charset="-34"/>
                <a:cs typeface="TH SarabunPSK" pitchFamily="34" charset="-34"/>
              </a:rPr>
              <a:t>ใบส่งของ ที่มีหมายเลข</a:t>
            </a:r>
            <a:r>
              <a:rPr lang="en-GB" sz="2600" dirty="0" smtClean="0">
                <a:latin typeface="TH SarabunPSK" pitchFamily="34" charset="-34"/>
                <a:cs typeface="TH SarabunPSK" pitchFamily="34" charset="-34"/>
              </a:rPr>
              <a:t> </a:t>
            </a:r>
            <a:r>
              <a:rPr lang="en-GB" sz="2600" dirty="0" err="1">
                <a:latin typeface="TH SarabunPSK" pitchFamily="34" charset="-34"/>
                <a:cs typeface="TH SarabunPSK" pitchFamily="34" charset="-34"/>
              </a:rPr>
              <a:t>CoC</a:t>
            </a:r>
            <a:r>
              <a:rPr lang="en-GB" sz="2600" dirty="0">
                <a:latin typeface="TH SarabunPSK" pitchFamily="34" charset="-34"/>
                <a:cs typeface="TH SarabunPSK" pitchFamily="34" charset="-34"/>
              </a:rPr>
              <a:t> </a:t>
            </a:r>
            <a:r>
              <a:rPr lang="th-TH" sz="2600" dirty="0" smtClean="0">
                <a:latin typeface="TH SarabunPSK" pitchFamily="34" charset="-34"/>
                <a:cs typeface="TH SarabunPSK" pitchFamily="34" charset="-34"/>
              </a:rPr>
              <a:t>และมีรายการสินค้าที่ได้รับการรับรอง</a:t>
            </a:r>
            <a:endParaRPr lang="en-GB" sz="2600" dirty="0">
              <a:latin typeface="TH SarabunPSK" pitchFamily="34" charset="-34"/>
              <a:cs typeface="TH SarabunPSK" pitchFamily="34" charset="-34"/>
            </a:endParaRPr>
          </a:p>
          <a:p>
            <a:r>
              <a:rPr lang="th-TH" sz="2600" b="1" dirty="0" smtClean="0">
                <a:latin typeface="TH SarabunPSK" pitchFamily="34" charset="-34"/>
                <a:cs typeface="TH SarabunPSK" pitchFamily="34" charset="-34"/>
              </a:rPr>
              <a:t>แต่ก่อนอื่น</a:t>
            </a:r>
            <a:r>
              <a:rPr lang="en-GB" sz="2600" dirty="0" smtClean="0">
                <a:latin typeface="TH SarabunPSK" pitchFamily="34" charset="-34"/>
                <a:cs typeface="TH SarabunPSK" pitchFamily="34" charset="-34"/>
              </a:rPr>
              <a:t> </a:t>
            </a:r>
            <a:r>
              <a:rPr lang="en-GB" sz="2600" dirty="0">
                <a:latin typeface="TH SarabunPSK" pitchFamily="34" charset="-34"/>
                <a:cs typeface="TH SarabunPSK" pitchFamily="34" charset="-34"/>
              </a:rPr>
              <a:t>– </a:t>
            </a:r>
            <a:r>
              <a:rPr lang="th-TH" sz="2600" dirty="0" smtClean="0">
                <a:latin typeface="TH SarabunPSK" pitchFamily="34" charset="-34"/>
                <a:cs typeface="TH SarabunPSK" pitchFamily="34" charset="-34"/>
              </a:rPr>
              <a:t>ต้องระบุว่าเป็นสินค้าที่ได้รับการรับรองในใบสั่งซื้อของเรา</a:t>
            </a:r>
            <a:endParaRPr lang="en-GB" sz="2600" dirty="0">
              <a:latin typeface="TH SarabunPSK" pitchFamily="34" charset="-34"/>
              <a:cs typeface="TH SarabunPSK" pitchFamily="34" charset="-34"/>
            </a:endParaRPr>
          </a:p>
        </p:txBody>
      </p:sp>
      <p:sp>
        <p:nvSpPr>
          <p:cNvPr id="4" name="Slide Number Placeholder 3"/>
          <p:cNvSpPr>
            <a:spLocks noGrp="1"/>
          </p:cNvSpPr>
          <p:nvPr>
            <p:ph type="sldNum" sz="quarter" idx="12"/>
          </p:nvPr>
        </p:nvSpPr>
        <p:spPr/>
        <p:txBody>
          <a:bodyPr/>
          <a:lstStyle/>
          <a:p>
            <a:fld id="{A4CE05BE-1510-4BF9-B87A-E3BAF5EBDA19}" type="slidenum">
              <a:rPr lang="zh-TW" altLang="en-US" smtClean="0"/>
              <a:pPr/>
              <a:t>7</a:t>
            </a:fld>
            <a:endParaRPr lang="zh-TW" altLang="en-US"/>
          </a:p>
        </p:txBody>
      </p:sp>
    </p:spTree>
    <p:extLst>
      <p:ext uri="{BB962C8B-B14F-4D97-AF65-F5344CB8AC3E}">
        <p14:creationId xmlns:p14="http://schemas.microsoft.com/office/powerpoint/2010/main" val="27839526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15" descr="PEFC_mock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06545" y="2752661"/>
            <a:ext cx="2693987" cy="4006850"/>
          </a:xfrm>
          <a:prstGeom prst="rect">
            <a:avLst/>
          </a:prstGeom>
          <a:noFill/>
          <a:ln w="9525">
            <a:solidFill>
              <a:schemeClr val="tx1"/>
            </a:solidFill>
            <a:miter lim="800000"/>
            <a:headEnd/>
            <a:tailEnd/>
          </a:ln>
        </p:spPr>
      </p:pic>
      <p:pic>
        <p:nvPicPr>
          <p:cNvPr id="8196" name="Picture 14" descr="PEFC_cert_page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1273" y="2762186"/>
            <a:ext cx="2663825" cy="3987800"/>
          </a:xfrm>
          <a:prstGeom prst="rect">
            <a:avLst/>
          </a:prstGeom>
          <a:noFill/>
          <a:ln w="9525">
            <a:solidFill>
              <a:schemeClr val="tx1"/>
            </a:solidFill>
            <a:miter lim="800000"/>
            <a:headEnd/>
            <a:tailEnd/>
          </a:ln>
        </p:spPr>
      </p:pic>
      <p:sp>
        <p:nvSpPr>
          <p:cNvPr id="8197" name="Line 5"/>
          <p:cNvSpPr>
            <a:spLocks noChangeShapeType="1"/>
          </p:cNvSpPr>
          <p:nvPr/>
        </p:nvSpPr>
        <p:spPr bwMode="auto">
          <a:xfrm flipH="1" flipV="1">
            <a:off x="2487148" y="2463800"/>
            <a:ext cx="0" cy="1225028"/>
          </a:xfrm>
          <a:prstGeom prst="line">
            <a:avLst/>
          </a:prstGeom>
          <a:noFill/>
          <a:ln w="38100">
            <a:solidFill>
              <a:srgbClr val="000000"/>
            </a:solidFill>
            <a:round/>
            <a:headEnd/>
            <a:tailEnd type="triangle" w="med" len="med"/>
          </a:ln>
        </p:spPr>
        <p:txBody>
          <a:bodyPr/>
          <a:lstStyle/>
          <a:p>
            <a:endParaRPr lang="en-GB"/>
          </a:p>
        </p:txBody>
      </p:sp>
      <p:sp>
        <p:nvSpPr>
          <p:cNvPr id="8198" name="Line 8"/>
          <p:cNvSpPr>
            <a:spLocks noChangeShapeType="1"/>
          </p:cNvSpPr>
          <p:nvPr/>
        </p:nvSpPr>
        <p:spPr bwMode="auto">
          <a:xfrm>
            <a:off x="2161722" y="4795838"/>
            <a:ext cx="4321175" cy="1152525"/>
          </a:xfrm>
          <a:prstGeom prst="line">
            <a:avLst/>
          </a:prstGeom>
          <a:noFill/>
          <a:ln w="38100">
            <a:solidFill>
              <a:srgbClr val="000000"/>
            </a:solidFill>
            <a:round/>
            <a:headEnd/>
            <a:tailEnd type="triangle" w="med" len="med"/>
          </a:ln>
        </p:spPr>
        <p:txBody>
          <a:bodyPr/>
          <a:lstStyle/>
          <a:p>
            <a:endParaRPr lang="en-GB"/>
          </a:p>
        </p:txBody>
      </p:sp>
      <p:pic>
        <p:nvPicPr>
          <p:cNvPr id="8200" name="Picture 18"/>
          <p:cNvPicPr>
            <a:picLocks noChangeAspect="1" noChangeArrowheads="1"/>
          </p:cNvPicPr>
          <p:nvPr/>
        </p:nvPicPr>
        <p:blipFill>
          <a:blip r:embed="rId5" cstate="print"/>
          <a:srcRect/>
          <a:stretch>
            <a:fillRect/>
          </a:stretch>
        </p:blipFill>
        <p:spPr bwMode="auto">
          <a:xfrm>
            <a:off x="6765834" y="5156200"/>
            <a:ext cx="2447925" cy="1339850"/>
          </a:xfrm>
          <a:prstGeom prst="rect">
            <a:avLst/>
          </a:prstGeom>
          <a:noFill/>
          <a:ln w="9525">
            <a:solidFill>
              <a:schemeClr val="tx1"/>
            </a:solidFill>
            <a:miter lim="800000"/>
            <a:headEnd/>
            <a:tailEnd/>
          </a:ln>
        </p:spPr>
      </p:pic>
      <p:sp>
        <p:nvSpPr>
          <p:cNvPr id="2" name="Slide Number Placeholder 1"/>
          <p:cNvSpPr>
            <a:spLocks noGrp="1"/>
          </p:cNvSpPr>
          <p:nvPr>
            <p:ph type="sldNum" sz="quarter" idx="12"/>
          </p:nvPr>
        </p:nvSpPr>
        <p:spPr/>
        <p:txBody>
          <a:bodyPr/>
          <a:lstStyle/>
          <a:p>
            <a:fld id="{A4CE05BE-1510-4BF9-B87A-E3BAF5EBDA19}" type="slidenum">
              <a:rPr lang="zh-TW" altLang="en-US" smtClean="0"/>
              <a:t>8</a:t>
            </a:fld>
            <a:endParaRPr lang="zh-TW" altLang="en-US"/>
          </a:p>
        </p:txBody>
      </p:sp>
      <p:sp>
        <p:nvSpPr>
          <p:cNvPr id="10" name="Rectangle 2"/>
          <p:cNvSpPr/>
          <p:nvPr/>
        </p:nvSpPr>
        <p:spPr>
          <a:xfrm>
            <a:off x="271149" y="1763486"/>
            <a:ext cx="11920851" cy="544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16"/>
          <p:cNvPicPr>
            <a:picLocks noChangeAspect="1" noChangeArrowheads="1"/>
          </p:cNvPicPr>
          <p:nvPr/>
        </p:nvPicPr>
        <p:blipFill>
          <a:blip r:embed="rId6" cstate="print"/>
          <a:srcRect t="33221"/>
          <a:stretch>
            <a:fillRect/>
          </a:stretch>
        </p:blipFill>
        <p:spPr bwMode="auto">
          <a:xfrm>
            <a:off x="538072" y="1689100"/>
            <a:ext cx="7451725" cy="774700"/>
          </a:xfrm>
          <a:prstGeom prst="rect">
            <a:avLst/>
          </a:prstGeom>
          <a:noFill/>
          <a:ln w="9525">
            <a:solidFill>
              <a:schemeClr val="tx1"/>
            </a:solidFill>
            <a:miter lim="800000"/>
            <a:headEnd/>
            <a:tailEnd/>
          </a:ln>
        </p:spPr>
      </p:pic>
      <p:sp>
        <p:nvSpPr>
          <p:cNvPr id="11" name="Text Box 9"/>
          <p:cNvSpPr txBox="1">
            <a:spLocks noChangeArrowheads="1"/>
          </p:cNvSpPr>
          <p:nvPr/>
        </p:nvSpPr>
        <p:spPr bwMode="auto">
          <a:xfrm>
            <a:off x="6243145" y="3195400"/>
            <a:ext cx="5707117" cy="1492716"/>
          </a:xfrm>
          <a:prstGeom prst="rect">
            <a:avLst/>
          </a:prstGeom>
          <a:noFill/>
          <a:ln w="9525">
            <a:noFill/>
            <a:miter lim="800000"/>
            <a:headEnd/>
            <a:tailEnd/>
          </a:ln>
        </p:spPr>
        <p:txBody>
          <a:bodyPr wrap="square">
            <a:spAutoFit/>
          </a:bodyPr>
          <a:lstStyle/>
          <a:p>
            <a:pPr>
              <a:spcBef>
                <a:spcPct val="50000"/>
              </a:spcBef>
            </a:pPr>
            <a:r>
              <a:rPr lang="th-TH" sz="2600" dirty="0" smtClean="0">
                <a:solidFill>
                  <a:srgbClr val="006600"/>
                </a:solidFill>
                <a:latin typeface="TH SarabunPSK" pitchFamily="34" charset="-34"/>
                <a:cs typeface="TH SarabunPSK" pitchFamily="34" charset="-34"/>
              </a:rPr>
              <a:t>ใบรับรองยังมีความถูกต้อง หรือไม่</a:t>
            </a:r>
            <a:r>
              <a:rPr lang="en-GB" sz="2600" dirty="0" smtClean="0">
                <a:solidFill>
                  <a:srgbClr val="006600"/>
                </a:solidFill>
                <a:latin typeface="TH SarabunPSK" pitchFamily="34" charset="-34"/>
                <a:cs typeface="TH SarabunPSK" pitchFamily="34" charset="-34"/>
              </a:rPr>
              <a:t>?</a:t>
            </a:r>
            <a:endParaRPr lang="en-GB" sz="2600" dirty="0">
              <a:solidFill>
                <a:srgbClr val="006600"/>
              </a:solidFill>
              <a:latin typeface="TH SarabunPSK" pitchFamily="34" charset="-34"/>
              <a:cs typeface="TH SarabunPSK" pitchFamily="34" charset="-34"/>
            </a:endParaRPr>
          </a:p>
          <a:p>
            <a:pPr>
              <a:spcBef>
                <a:spcPct val="50000"/>
              </a:spcBef>
            </a:pPr>
            <a:r>
              <a:rPr lang="th-TH" sz="2600" dirty="0" smtClean="0">
                <a:solidFill>
                  <a:srgbClr val="006600"/>
                </a:solidFill>
                <a:latin typeface="TH SarabunPSK" pitchFamily="34" charset="-34"/>
                <a:cs typeface="TH SarabunPSK" pitchFamily="34" charset="-34"/>
              </a:rPr>
              <a:t>เป็นใบรับรองออกให้กับบริษัท ซึ่งคุณซื้อขายผลิตภัณฑ์ หรือไม่?</a:t>
            </a:r>
            <a:endParaRPr lang="en-US" sz="2600" dirty="0">
              <a:solidFill>
                <a:srgbClr val="006600"/>
              </a:solidFill>
              <a:latin typeface="TH SarabunPSK" pitchFamily="34" charset="-34"/>
              <a:cs typeface="TH SarabunPSK" pitchFamily="34" charset="-34"/>
            </a:endParaRPr>
          </a:p>
        </p:txBody>
      </p:sp>
    </p:spTree>
    <p:extLst>
      <p:ext uri="{BB962C8B-B14F-4D97-AF65-F5344CB8AC3E}">
        <p14:creationId xmlns:p14="http://schemas.microsoft.com/office/powerpoint/2010/main" val="33384852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l="17506" t="14673" r="19182" b="21645"/>
          <a:stretch>
            <a:fillRect/>
          </a:stretch>
        </p:blipFill>
        <p:spPr bwMode="auto">
          <a:xfrm>
            <a:off x="551855" y="3140792"/>
            <a:ext cx="2019713" cy="2979951"/>
          </a:xfrm>
          <a:prstGeom prst="rect">
            <a:avLst/>
          </a:prstGeom>
          <a:noFill/>
          <a:ln w="9525">
            <a:noFill/>
            <a:miter lim="800000"/>
            <a:headEnd/>
            <a:tailEnd/>
          </a:ln>
        </p:spPr>
      </p:pic>
      <p:sp>
        <p:nvSpPr>
          <p:cNvPr id="14" name="Rectangle 2"/>
          <p:cNvSpPr/>
          <p:nvPr/>
        </p:nvSpPr>
        <p:spPr>
          <a:xfrm>
            <a:off x="271149" y="1763486"/>
            <a:ext cx="11920851" cy="544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1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l="50734" t="23773" r="34991" b="69160"/>
          <a:stretch>
            <a:fillRect/>
          </a:stretch>
        </p:blipFill>
        <p:spPr bwMode="auto">
          <a:xfrm>
            <a:off x="1137038" y="1763486"/>
            <a:ext cx="1284531" cy="885312"/>
          </a:xfrm>
          <a:prstGeom prst="rect">
            <a:avLst/>
          </a:prstGeom>
          <a:noFill/>
          <a:ln w="9525">
            <a:solidFill>
              <a:schemeClr val="tx1"/>
            </a:solidFill>
            <a:miter lim="800000"/>
            <a:headEnd/>
            <a:tailEnd/>
          </a:ln>
        </p:spPr>
      </p:pic>
      <p:sp>
        <p:nvSpPr>
          <p:cNvPr id="9220" name="Line 4"/>
          <p:cNvSpPr>
            <a:spLocks noChangeShapeType="1"/>
          </p:cNvSpPr>
          <p:nvPr/>
        </p:nvSpPr>
        <p:spPr bwMode="auto">
          <a:xfrm flipH="1" flipV="1">
            <a:off x="1752599" y="2751433"/>
            <a:ext cx="26704" cy="698875"/>
          </a:xfrm>
          <a:prstGeom prst="line">
            <a:avLst/>
          </a:prstGeom>
          <a:noFill/>
          <a:ln w="76200">
            <a:solidFill>
              <a:srgbClr val="FF0000"/>
            </a:solidFill>
            <a:round/>
            <a:headEnd/>
            <a:tailEnd type="triangle" w="med" len="med"/>
          </a:ln>
        </p:spPr>
        <p:txBody>
          <a:bodyPr/>
          <a:lstStyle/>
          <a:p>
            <a:endParaRPr lang="en-GB"/>
          </a:p>
        </p:txBody>
      </p:sp>
      <p:pic>
        <p:nvPicPr>
          <p:cNvPr id="922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l="15250" t="17030" r="19182" b="17975"/>
          <a:stretch>
            <a:fillRect/>
          </a:stretch>
        </p:blipFill>
        <p:spPr bwMode="auto">
          <a:xfrm>
            <a:off x="2653939" y="3140792"/>
            <a:ext cx="2176317" cy="3001234"/>
          </a:xfrm>
          <a:prstGeom prst="rect">
            <a:avLst/>
          </a:prstGeom>
          <a:noFill/>
          <a:ln w="9525">
            <a:noFill/>
            <a:miter lim="800000"/>
            <a:headEnd/>
            <a:tailEnd/>
          </a:ln>
        </p:spPr>
      </p:pic>
      <p:pic>
        <p:nvPicPr>
          <p:cNvPr id="9223" name="Picture 7"/>
          <p:cNvPicPr>
            <a:picLocks noChangeAspect="1" noChangeArrowheads="1"/>
          </p:cNvPicPr>
          <p:nvPr/>
        </p:nvPicPr>
        <p:blipFill>
          <a:blip r:embed="rId6" cstate="email">
            <a:extLst>
              <a:ext uri="{28A0092B-C50C-407E-A947-70E740481C1C}">
                <a14:useLocalDpi xmlns:a14="http://schemas.microsoft.com/office/drawing/2010/main"/>
              </a:ext>
            </a:extLst>
          </a:blip>
          <a:srcRect l="24191" t="49913" r="26799" b="34560"/>
          <a:stretch>
            <a:fillRect/>
          </a:stretch>
        </p:blipFill>
        <p:spPr bwMode="auto">
          <a:xfrm>
            <a:off x="5227260" y="1701183"/>
            <a:ext cx="4407742" cy="1943449"/>
          </a:xfrm>
          <a:prstGeom prst="rect">
            <a:avLst/>
          </a:prstGeom>
          <a:noFill/>
          <a:ln w="9525">
            <a:solidFill>
              <a:schemeClr val="tx1"/>
            </a:solidFill>
            <a:miter lim="800000"/>
            <a:headEnd/>
            <a:tailEnd/>
          </a:ln>
        </p:spPr>
      </p:pic>
      <p:sp>
        <p:nvSpPr>
          <p:cNvPr id="9226" name="Text Box 10"/>
          <p:cNvSpPr txBox="1">
            <a:spLocks noChangeArrowheads="1"/>
          </p:cNvSpPr>
          <p:nvPr/>
        </p:nvSpPr>
        <p:spPr bwMode="auto">
          <a:xfrm>
            <a:off x="5932338" y="3080704"/>
            <a:ext cx="2996883" cy="400110"/>
          </a:xfrm>
          <a:prstGeom prst="rect">
            <a:avLst/>
          </a:prstGeom>
          <a:solidFill>
            <a:schemeClr val="bg1"/>
          </a:solidFill>
          <a:ln w="9525">
            <a:noFill/>
            <a:miter lim="800000"/>
            <a:headEnd/>
            <a:tailEnd/>
          </a:ln>
        </p:spPr>
        <p:txBody>
          <a:bodyPr wrap="square">
            <a:spAutoFit/>
          </a:bodyPr>
          <a:lstStyle/>
          <a:p>
            <a:pPr>
              <a:spcBef>
                <a:spcPct val="50000"/>
              </a:spcBef>
            </a:pPr>
            <a:r>
              <a:rPr lang="en-US" sz="2000" dirty="0"/>
              <a:t>Office </a:t>
            </a:r>
            <a:r>
              <a:rPr lang="en-US" sz="2000" dirty="0" err="1"/>
              <a:t>Desking</a:t>
            </a:r>
            <a:r>
              <a:rPr lang="en-US" sz="2000" dirty="0"/>
              <a:t> Products</a:t>
            </a:r>
            <a:endParaRPr lang="en-US" dirty="0"/>
          </a:p>
        </p:txBody>
      </p:sp>
      <p:sp>
        <p:nvSpPr>
          <p:cNvPr id="5" name="Oval 4"/>
          <p:cNvSpPr/>
          <p:nvPr/>
        </p:nvSpPr>
        <p:spPr bwMode="auto">
          <a:xfrm>
            <a:off x="1430827" y="3488193"/>
            <a:ext cx="720080" cy="720080"/>
          </a:xfrm>
          <a:prstGeom prst="ellipse">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FF0000"/>
              </a:solidFill>
              <a:latin typeface="Arial" charset="0"/>
              <a:ea typeface="ヒラギノ角ゴ Pro W3" charset="-128"/>
            </a:endParaRPr>
          </a:p>
        </p:txBody>
      </p:sp>
      <p:sp>
        <p:nvSpPr>
          <p:cNvPr id="15" name="Oval 14"/>
          <p:cNvSpPr/>
          <p:nvPr/>
        </p:nvSpPr>
        <p:spPr bwMode="auto">
          <a:xfrm>
            <a:off x="2979657" y="4641409"/>
            <a:ext cx="1654648" cy="908831"/>
          </a:xfrm>
          <a:prstGeom prst="ellipse">
            <a:avLst/>
          </a:prstGeom>
          <a:noFill/>
          <a:ln w="762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FF0000"/>
              </a:solidFill>
              <a:latin typeface="Arial" charset="0"/>
              <a:ea typeface="ヒラギノ角ゴ Pro W3" charset="-128"/>
            </a:endParaRPr>
          </a:p>
        </p:txBody>
      </p:sp>
      <p:sp>
        <p:nvSpPr>
          <p:cNvPr id="9224" name="Line 8"/>
          <p:cNvSpPr>
            <a:spLocks noChangeShapeType="1"/>
          </p:cNvSpPr>
          <p:nvPr/>
        </p:nvSpPr>
        <p:spPr bwMode="auto">
          <a:xfrm flipV="1">
            <a:off x="4397803" y="3193730"/>
            <a:ext cx="757311" cy="1552162"/>
          </a:xfrm>
          <a:prstGeom prst="line">
            <a:avLst/>
          </a:prstGeom>
          <a:noFill/>
          <a:ln w="76200">
            <a:solidFill>
              <a:srgbClr val="FF0000"/>
            </a:solidFill>
            <a:round/>
            <a:headEnd/>
            <a:tailEnd type="triangle" w="med" len="med"/>
          </a:ln>
        </p:spPr>
        <p:txBody>
          <a:bodyPr/>
          <a:lstStyle/>
          <a:p>
            <a:endParaRPr lang="en-GB"/>
          </a:p>
        </p:txBody>
      </p:sp>
      <p:sp>
        <p:nvSpPr>
          <p:cNvPr id="2" name="Slide Number Placeholder 1"/>
          <p:cNvSpPr>
            <a:spLocks noGrp="1"/>
          </p:cNvSpPr>
          <p:nvPr>
            <p:ph type="sldNum" sz="quarter" idx="12"/>
          </p:nvPr>
        </p:nvSpPr>
        <p:spPr/>
        <p:txBody>
          <a:bodyPr/>
          <a:lstStyle/>
          <a:p>
            <a:fld id="{A4CE05BE-1510-4BF9-B87A-E3BAF5EBDA19}" type="slidenum">
              <a:rPr lang="zh-TW" altLang="en-US" smtClean="0"/>
              <a:t>9</a:t>
            </a:fld>
            <a:endParaRPr lang="zh-TW" altLang="en-US"/>
          </a:p>
        </p:txBody>
      </p:sp>
      <p:sp>
        <p:nvSpPr>
          <p:cNvPr id="16" name="Text Box 9"/>
          <p:cNvSpPr txBox="1">
            <a:spLocks noChangeArrowheads="1"/>
          </p:cNvSpPr>
          <p:nvPr/>
        </p:nvSpPr>
        <p:spPr bwMode="auto">
          <a:xfrm>
            <a:off x="5390663" y="4268838"/>
            <a:ext cx="5939096" cy="954107"/>
          </a:xfrm>
          <a:prstGeom prst="rect">
            <a:avLst/>
          </a:prstGeom>
          <a:noFill/>
          <a:ln w="9525">
            <a:noFill/>
            <a:miter lim="800000"/>
            <a:headEnd/>
            <a:tailEnd/>
          </a:ln>
        </p:spPr>
        <p:txBody>
          <a:bodyPr wrap="square">
            <a:spAutoFit/>
          </a:bodyPr>
          <a:lstStyle/>
          <a:p>
            <a:pPr>
              <a:spcBef>
                <a:spcPct val="50000"/>
              </a:spcBef>
            </a:pPr>
            <a:r>
              <a:rPr lang="th-TH" sz="2800" dirty="0" smtClean="0">
                <a:solidFill>
                  <a:srgbClr val="006600"/>
                </a:solidFill>
                <a:latin typeface="TH SarabunPSK" pitchFamily="34" charset="-34"/>
                <a:cs typeface="TH SarabunPSK" pitchFamily="34" charset="-34"/>
              </a:rPr>
              <a:t>ผลิตภัณฑ์ที่คุณต้องการซื้อนั้น อยู่ในขอบข่ายของใบรับรอง หรือไม่</a:t>
            </a:r>
            <a:r>
              <a:rPr lang="en-GB" sz="2800" dirty="0" smtClean="0">
                <a:solidFill>
                  <a:srgbClr val="006600"/>
                </a:solidFill>
                <a:latin typeface="TH SarabunPSK" pitchFamily="34" charset="-34"/>
                <a:cs typeface="TH SarabunPSK" pitchFamily="34" charset="-34"/>
              </a:rPr>
              <a:t>?</a:t>
            </a:r>
            <a:endParaRPr lang="en-US" sz="2800" dirty="0">
              <a:solidFill>
                <a:srgbClr val="006600"/>
              </a:solidFill>
              <a:latin typeface="TH SarabunPSK" pitchFamily="34" charset="-34"/>
              <a:cs typeface="TH SarabunPSK" pitchFamily="34" charset="-34"/>
            </a:endParaRPr>
          </a:p>
        </p:txBody>
      </p:sp>
      <p:sp>
        <p:nvSpPr>
          <p:cNvPr id="17" name="Text Box 5"/>
          <p:cNvSpPr txBox="1">
            <a:spLocks noChangeArrowheads="1"/>
          </p:cNvSpPr>
          <p:nvPr/>
        </p:nvSpPr>
        <p:spPr bwMode="auto">
          <a:xfrm>
            <a:off x="-5931" y="6156480"/>
            <a:ext cx="5909752" cy="492443"/>
          </a:xfrm>
          <a:prstGeom prst="rect">
            <a:avLst/>
          </a:prstGeom>
          <a:noFill/>
          <a:ln w="9525">
            <a:noFill/>
            <a:miter lim="800000"/>
            <a:headEnd/>
            <a:tailEnd/>
          </a:ln>
        </p:spPr>
        <p:txBody>
          <a:bodyPr wrap="square">
            <a:spAutoFit/>
          </a:bodyPr>
          <a:lstStyle/>
          <a:p>
            <a:pPr algn="ctr"/>
            <a:r>
              <a:rPr lang="th-TH" sz="2600" dirty="0" smtClean="0">
                <a:solidFill>
                  <a:srgbClr val="006600"/>
                </a:solidFill>
                <a:latin typeface="TH SarabunPSK" pitchFamily="34" charset="-34"/>
                <a:cs typeface="TH SarabunPSK" pitchFamily="34" charset="-34"/>
              </a:rPr>
              <a:t>ตารางการขึ้นทะบียน </a:t>
            </a:r>
            <a:r>
              <a:rPr lang="en-US" sz="2600" dirty="0" smtClean="0">
                <a:solidFill>
                  <a:srgbClr val="006600"/>
                </a:solidFill>
                <a:latin typeface="TH SarabunPSK" pitchFamily="34" charset="-34"/>
                <a:cs typeface="TH SarabunPSK" pitchFamily="34" charset="-34"/>
              </a:rPr>
              <a:t>= </a:t>
            </a:r>
            <a:r>
              <a:rPr lang="th-TH" sz="2600" dirty="0" smtClean="0">
                <a:solidFill>
                  <a:srgbClr val="006600"/>
                </a:solidFill>
                <a:latin typeface="TH SarabunPSK" pitchFamily="34" charset="-34"/>
                <a:cs typeface="TH SarabunPSK" pitchFamily="34" charset="-34"/>
              </a:rPr>
              <a:t>ขอบข่าย</a:t>
            </a:r>
            <a:endParaRPr lang="en-US" sz="2600" dirty="0">
              <a:solidFill>
                <a:srgbClr val="006600"/>
              </a:solidFill>
              <a:latin typeface="TH SarabunPSK" pitchFamily="34" charset="-34"/>
              <a:cs typeface="TH SarabunPSK" pitchFamily="34" charset="-34"/>
            </a:endParaRPr>
          </a:p>
        </p:txBody>
      </p:sp>
    </p:spTree>
    <p:extLst>
      <p:ext uri="{BB962C8B-B14F-4D97-AF65-F5344CB8AC3E}">
        <p14:creationId xmlns:p14="http://schemas.microsoft.com/office/powerpoint/2010/main" val="1783786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7697565874F7A419035B3A2A5AA2B17" ma:contentTypeVersion="0" ma:contentTypeDescription="Create a new document." ma:contentTypeScope="" ma:versionID="8a5c323b4b73b751cf3c724d0204977b">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8DA7481-943E-4E5B-8352-BD86FE0BD4A7}">
  <ds:schemaRefs>
    <ds:schemaRef ds:uri="http://schemas.microsoft.com/sharepoint/v3/contenttype/forms"/>
  </ds:schemaRefs>
</ds:datastoreItem>
</file>

<file path=customXml/itemProps2.xml><?xml version="1.0" encoding="utf-8"?>
<ds:datastoreItem xmlns:ds="http://schemas.openxmlformats.org/officeDocument/2006/customXml" ds:itemID="{401CE588-823E-42A8-B314-CAABA10FA0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71C0B6B9-8D27-4599-A5C9-743F9825D9FD}">
  <ds:schemaRefs>
    <ds:schemaRef ds:uri="http://schemas.microsoft.com/office/2006/documentManagement/types"/>
    <ds:schemaRef ds:uri="http://purl.org/dc/dcmitype/"/>
    <ds:schemaRef ds:uri="http://purl.org/dc/terms/"/>
    <ds:schemaRef ds:uri="http://schemas.microsoft.com/office/2006/metadata/properties"/>
    <ds:schemaRef ds:uri="http://purl.org/dc/elements/1.1/"/>
    <ds:schemaRef ds:uri="http://www.w3.org/XML/1998/namespace"/>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1565</Words>
  <Application>Microsoft Office PowerPoint</Application>
  <PresentationFormat>Benutzerdefiniert</PresentationFormat>
  <Paragraphs>169</Paragraphs>
  <Slides>27</Slides>
  <Notes>18</Notes>
  <HiddenSlides>0</HiddenSlides>
  <MMClips>0</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27</vt:i4>
      </vt:variant>
    </vt:vector>
  </HeadingPairs>
  <TitlesOfParts>
    <vt:vector size="29" baseType="lpstr">
      <vt:lpstr>Office Theme</vt:lpstr>
      <vt:lpstr>Acrobat Document</vt:lpstr>
      <vt:lpstr>สิ่งสำคัญ: โปรดอ่าน คำเตือนทางกฎหมาย </vt:lpstr>
      <vt:lpstr>การฝึกอบรมวิทยากรผู้ฝึกอบรมในส่วนของ กฎหมายควบคุมการค้าไม้ของสหภาพยุโรป  (EU Timber Regulation)</vt:lpstr>
      <vt:lpstr>มีการยอมรับหลักฐานอะไรบ้าง? </vt:lpstr>
      <vt:lpstr>หลักฐานที่เพียงพอ– การแสดงถึงความยั่งยืน และความถูกต้องทา กฎหมาย</vt:lpstr>
      <vt:lpstr>การตรวจรับรองป่าไม้</vt:lpstr>
      <vt:lpstr>ตัวอย่างใบรับรอง</vt:lpstr>
      <vt:lpstr>แนวข้อคำถามเกี่ยวกับการรับรอง</vt:lpstr>
      <vt:lpstr>PowerPoint-Präsentation</vt:lpstr>
      <vt:lpstr>PowerPoint-Präsentation</vt:lpstr>
      <vt:lpstr>การตรวจสอบใบรับรอง</vt:lpstr>
      <vt:lpstr>PowerPoint-Präsentation</vt:lpstr>
      <vt:lpstr>การตรวจยืนยันในระบบออนไลน์</vt:lpstr>
      <vt:lpstr>การตรวจยืนยันในระบบออนไลน์</vt:lpstr>
      <vt:lpstr>ตอนนี้ทุกคนที่เกี่ยวข้องเห็นด้วย หรือไม่?</vt:lpstr>
      <vt:lpstr>PowerPoint-Präsentation</vt:lpstr>
      <vt:lpstr>ใบแจ้งราคาสินค้า/บันทึกการนำส่ง</vt:lpstr>
      <vt:lpstr>PowerPoint-Präsentation</vt:lpstr>
      <vt:lpstr>หลักฐานชนิดอื่น</vt:lpstr>
      <vt:lpstr>หลักฐานของความถูกต้องทางกฎหมาย และความยั่งยืนของแหล่งไม้</vt:lpstr>
      <vt:lpstr>หลักฐานแสดงความถูกต้องตามกฎหมาย</vt:lpstr>
      <vt:lpstr>หลักฐานที่แสดงถึงความยั่งยืน</vt:lpstr>
      <vt:lpstr>ข้อมูลเกี่ยวกับห่วงโซ่อุปทาน - หลักฐานในการตรวจสอบย้อนกลับ</vt:lpstr>
      <vt:lpstr>ข้อมูลเกี่ยวกับห่วงโซ่อุปทาน - หลักฐานในการตรวจสอบย้อนกลับ</vt:lpstr>
      <vt:lpstr>ข้อมูลเกี่ยวกับห่วงโซ่อุปทาน - หลักฐานในการตรวจสอบย้อนกลับ</vt:lpstr>
      <vt:lpstr>การตรวจสอบหลักฐาน</vt:lpstr>
      <vt:lpstr>สรุป-หลักฐาน</vt:lpstr>
      <vt:lpstr>PowerPoint-Präsentation</vt:lpstr>
    </vt:vector>
  </TitlesOfParts>
  <Company>Doherty Associates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Yu-Fern Lee</dc:creator>
  <cp:lastModifiedBy>GB</cp:lastModifiedBy>
  <cp:revision>106</cp:revision>
  <cp:lastPrinted>2014-07-02T00:11:10Z</cp:lastPrinted>
  <dcterms:created xsi:type="dcterms:W3CDTF">2013-11-14T15:38:49Z</dcterms:created>
  <dcterms:modified xsi:type="dcterms:W3CDTF">2015-03-05T17:11:06Z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0x010100B7697565874F7A419035B3A2A5AA2B17</vt:lpwstr>
  </property>
</Properties>
</file>