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291" r:id="rId5"/>
    <p:sldId id="293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6" r:id="rId31"/>
    <p:sldId id="284" r:id="rId32"/>
    <p:sldId id="285" r:id="rId33"/>
    <p:sldId id="294" r:id="rId34"/>
  </p:sldIdLst>
  <p:sldSz cx="12192000" cy="6858000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38" autoAdjust="0"/>
    <p:restoredTop sz="82895" autoAdjust="0"/>
  </p:normalViewPr>
  <p:slideViewPr>
    <p:cSldViewPr snapToGrid="0" showGuides="1">
      <p:cViewPr>
        <p:scale>
          <a:sx n="63" d="100"/>
          <a:sy n="63" d="100"/>
        </p:scale>
        <p:origin x="-776" y="-144"/>
      </p:cViewPr>
      <p:guideLst>
        <p:guide orient="horz" pos="2160"/>
        <p:guide orient="horz" pos="40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658444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014" y="6658444"/>
            <a:ext cx="4029282" cy="351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B6E5F-F376-4A59-85A2-3110053915B2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262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5"/>
            <a:ext cx="7437120" cy="2760345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CCBD52F-95FF-43A3-B975-909E50C13C92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3687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5608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94034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10865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844028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หมายเหตุ</a:t>
            </a:r>
            <a:r>
              <a:rPr lang="en-GB" dirty="0" smtClean="0"/>
              <a:t>:</a:t>
            </a:r>
            <a:r>
              <a:rPr lang="en-GB" baseline="0" dirty="0" smtClean="0"/>
              <a:t> PEFC </a:t>
            </a:r>
            <a:r>
              <a:rPr lang="th-TH" baseline="0" dirty="0" smtClean="0"/>
              <a:t>กำหนดประเภทของป้ายฉลาก </a:t>
            </a:r>
            <a:r>
              <a:rPr lang="en-US" baseline="0" dirty="0" smtClean="0"/>
              <a:t>3 </a:t>
            </a:r>
            <a:r>
              <a:rPr lang="th-TH" baseline="0" dirty="0" smtClean="0"/>
              <a:t>ลักษณะ</a:t>
            </a:r>
            <a:r>
              <a:rPr lang="en-GB" baseline="0" dirty="0" smtClean="0"/>
              <a:t>: </a:t>
            </a:r>
            <a:r>
              <a:rPr lang="th-TH" baseline="0" dirty="0" smtClean="0"/>
              <a:t>การรับรองโดย </a:t>
            </a:r>
            <a:r>
              <a:rPr lang="en-GB" baseline="0" dirty="0" smtClean="0"/>
              <a:t>PEFC (</a:t>
            </a:r>
            <a:r>
              <a:rPr lang="th-TH" baseline="0" dirty="0" smtClean="0"/>
              <a:t>รวมถึงการนำกลับมาใช้ใหม่ได้</a:t>
            </a:r>
            <a:r>
              <a:rPr lang="en-GB" baseline="0" dirty="0" smtClean="0"/>
              <a:t>); </a:t>
            </a:r>
            <a:r>
              <a:rPr lang="th-TH" baseline="0" dirty="0" smtClean="0"/>
              <a:t>การนำกลับมาได้ใหม่ได้จาก </a:t>
            </a:r>
            <a:r>
              <a:rPr lang="en-GB" baseline="0" dirty="0" smtClean="0"/>
              <a:t>PEFC, </a:t>
            </a:r>
            <a:r>
              <a:rPr lang="th-TH" baseline="0" dirty="0" smtClean="0"/>
              <a:t>การส่งเสริม </a:t>
            </a:r>
            <a:r>
              <a:rPr lang="en-GB" baseline="0" dirty="0" smtClean="0"/>
              <a:t>SFM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26A9F-C091-4A47-9CE0-E1397B73846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969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th-TH" dirty="0" smtClean="0"/>
              <a:t>ไม่มีการเชื่อมโยงโดยตรงระหว่างไม้ที่ได้รับการรับรอง</a:t>
            </a:r>
            <a:r>
              <a:rPr lang="th-TH" baseline="0" dirty="0" smtClean="0"/>
              <a:t>ภายใน กับไม้ที่มีฉลากรับรองภายนอก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th-TH" baseline="0" dirty="0" smtClean="0"/>
              <a:t>มีเพียงสัดส่วนที่เกี่ยวข้องสำหรับผลผลิตเท่านั้น ที่สามารถจำหน่ายในลักษณะของส่วนผสม </a:t>
            </a:r>
            <a:r>
              <a:rPr lang="en-US" baseline="0" dirty="0" smtClean="0"/>
              <a:t>FSC® </a:t>
            </a:r>
            <a:r>
              <a:rPr lang="th-TH" baseline="0" dirty="0" smtClean="0"/>
              <a:t>ได้ กล่าวคือ</a:t>
            </a:r>
            <a:endParaRPr lang="th-TH" dirty="0" smtClean="0"/>
          </a:p>
          <a:p>
            <a:pPr lvl="1"/>
            <a:r>
              <a:rPr lang="th-TH" dirty="0" smtClean="0"/>
              <a:t>ร้อยละ</a:t>
            </a:r>
            <a:r>
              <a:rPr lang="th-TH" baseline="0" dirty="0" smtClean="0"/>
              <a:t> </a:t>
            </a:r>
            <a:r>
              <a:rPr lang="en-GB" dirty="0" smtClean="0"/>
              <a:t>50</a:t>
            </a:r>
            <a:r>
              <a:rPr lang="th-TH" baseline="0" dirty="0" smtClean="0"/>
              <a:t> ของวัตถุดิบที่นำมาใช้มาจากแหล่งทีได้รับการรับรอง</a:t>
            </a:r>
            <a:endParaRPr lang="en-GB" dirty="0" smtClean="0"/>
          </a:p>
          <a:p>
            <a:pPr lvl="1"/>
            <a:r>
              <a:rPr lang="th-TH" dirty="0" smtClean="0"/>
              <a:t>ร้อยละ</a:t>
            </a:r>
            <a:r>
              <a:rPr lang="th-TH" baseline="0" dirty="0" smtClean="0"/>
              <a:t> </a:t>
            </a:r>
            <a:r>
              <a:rPr lang="en-GB" dirty="0" smtClean="0"/>
              <a:t>50</a:t>
            </a:r>
            <a:r>
              <a:rPr lang="th-TH" dirty="0" smtClean="0"/>
              <a:t> ของวัตถุดิบที่นำมาจากไม้ทีได้รับการควบคุม</a:t>
            </a:r>
          </a:p>
          <a:p>
            <a:pPr lvl="1"/>
            <a:r>
              <a:rPr lang="en-GB" dirty="0" smtClean="0"/>
              <a:t>= </a:t>
            </a:r>
            <a:r>
              <a:rPr lang="th-TH" dirty="0" smtClean="0"/>
              <a:t>ร้อยละ </a:t>
            </a:r>
            <a:r>
              <a:rPr lang="en-GB" dirty="0" smtClean="0"/>
              <a:t>50</a:t>
            </a:r>
            <a:r>
              <a:rPr lang="th-TH" baseline="0" dirty="0" smtClean="0"/>
              <a:t> ของผลผลิตจะได้รับการติดฉลากรับรองในลักษณะ</a:t>
            </a:r>
            <a:r>
              <a:rPr lang="en-GB" dirty="0" smtClean="0"/>
              <a:t> FSC® Mix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314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FSC®:  </a:t>
            </a:r>
            <a:r>
              <a:rPr lang="th-TH" dirty="0" smtClean="0"/>
              <a:t>จากวันที่ </a:t>
            </a:r>
            <a:r>
              <a:rPr lang="en-US" dirty="0" smtClean="0"/>
              <a:t>1 </a:t>
            </a:r>
            <a:r>
              <a:rPr lang="th-TH" dirty="0" smtClean="0"/>
              <a:t>มกราคม </a:t>
            </a:r>
            <a:r>
              <a:rPr lang="en-US" dirty="0" smtClean="0"/>
              <a:t>2554 </a:t>
            </a:r>
            <a:r>
              <a:rPr lang="th-TH" dirty="0" smtClean="0"/>
              <a:t>บรรดาบริษัทใหม่ๆ</a:t>
            </a:r>
            <a:r>
              <a:rPr lang="th-TH" baseline="0" dirty="0" smtClean="0"/>
              <a:t> ที่ได้รับการรับรอง และผลิตภัณฑ์ใหม่ๆ ที่ทำมาจากแผ่น (</a:t>
            </a:r>
            <a:r>
              <a:rPr lang="en-US" baseline="0" dirty="0" smtClean="0"/>
              <a:t>Chip)</a:t>
            </a:r>
            <a:r>
              <a:rPr lang="th-TH" baseline="0" dirty="0" smtClean="0"/>
              <a:t> และเยื่อไม้ (</a:t>
            </a:r>
            <a:r>
              <a:rPr lang="en-US" baseline="0" dirty="0" err="1" smtClean="0"/>
              <a:t>Fibre</a:t>
            </a:r>
            <a:r>
              <a:rPr lang="en-US" baseline="0" dirty="0" smtClean="0"/>
              <a:t>) </a:t>
            </a:r>
            <a:r>
              <a:rPr lang="th-TH" baseline="0" dirty="0" smtClean="0"/>
              <a:t>จะเป็นการดำเนินการตามข้อกำหนดที่ติดฉลากไว้ร้อยละ </a:t>
            </a:r>
            <a:r>
              <a:rPr lang="en-US" baseline="0" dirty="0" smtClean="0"/>
              <a:t>70 </a:t>
            </a:r>
            <a:r>
              <a:rPr lang="th-TH" baseline="0" dirty="0" smtClean="0"/>
              <a:t>แต่ผลิตภัณฑ์แผ่น และเยื้อไม้ที่จดทะเบียน ซึ่งเป็นการผลิตเชิงพาณิชน์ก่อนสิ้นปี </a:t>
            </a:r>
            <a:r>
              <a:rPr lang="en-US" baseline="0" dirty="0" smtClean="0"/>
              <a:t>2553 </a:t>
            </a:r>
            <a:r>
              <a:rPr lang="th-TH" baseline="0" dirty="0" smtClean="0"/>
              <a:t>สามารถนำมาใช้โดยการติดฉลากไว้ที่ร้อยละ </a:t>
            </a:r>
            <a:r>
              <a:rPr lang="en-US" baseline="0" dirty="0" smtClean="0"/>
              <a:t>50 </a:t>
            </a:r>
            <a:r>
              <a:rPr lang="th-TH" baseline="0" dirty="0" smtClean="0"/>
              <a:t>จนถึงปลายปี </a:t>
            </a:r>
            <a:r>
              <a:rPr lang="en-US" baseline="0" dirty="0" smtClean="0"/>
              <a:t>2558 </a:t>
            </a:r>
            <a:endParaRPr lang="th-TH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26A9F-C091-4A47-9CE0-E1397B73846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874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ไม้ทีได้รับการควบคุมโดย </a:t>
            </a:r>
            <a:r>
              <a:rPr lang="en-GB" dirty="0" smtClean="0"/>
              <a:t>FSC </a:t>
            </a:r>
            <a:r>
              <a:rPr lang="th-TH" dirty="0" smtClean="0"/>
              <a:t>หมายถึง ไม้ที่มิได้มากจาก</a:t>
            </a:r>
            <a:r>
              <a:rPr lang="th-TH" baseline="0" dirty="0" smtClean="0"/>
              <a:t> </a:t>
            </a:r>
            <a:r>
              <a:rPr lang="en-US" baseline="0" dirty="0" smtClean="0"/>
              <a:t>5 </a:t>
            </a:r>
            <a:r>
              <a:rPr lang="th-TH" baseline="0" dirty="0" smtClean="0"/>
              <a:t>ประเภท บริษัทที่ใช้วตถุที่ไม่ได้รับการรับรองจะต้องดูแลมิให้มีไม้ที่มาจาก </a:t>
            </a:r>
            <a:r>
              <a:rPr lang="en-US" baseline="0" dirty="0" smtClean="0"/>
              <a:t>5 </a:t>
            </a:r>
            <a:r>
              <a:rPr lang="th-TH" baseline="0" dirty="0" smtClean="0"/>
              <a:t>ประเภท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C5875E-8829-4689-B7D8-73BEBCE7413E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6560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FBA2F-6C00-463D-AFE7-E35F4B4A5577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137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54A37F-485F-4854-BC53-36067D89236A}" type="slidenum">
              <a:rPr lang="en-GB"/>
              <a:pPr/>
              <a:t>3</a:t>
            </a:fld>
            <a:endParaRPr lang="en-GB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8809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28B592-23B8-4A6F-B0D6-52108F5B4C2D}" type="slidenum">
              <a:rPr lang="en-GB"/>
              <a:pPr/>
              <a:t>4</a:t>
            </a:fld>
            <a:endParaRPr lang="en-GB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h-TH" dirty="0" smtClean="0"/>
              <a:t>ห่วงโซ่อุปทานของไม้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th-TH" baseline="0" dirty="0" smtClean="0"/>
              <a:t>มักจะมีความซับซ้อน</a:t>
            </a:r>
          </a:p>
          <a:p>
            <a:r>
              <a:rPr lang="th-TH" dirty="0" smtClean="0"/>
              <a:t>มีความเป็นไปได้ที่</a:t>
            </a:r>
            <a:r>
              <a:rPr lang="th-TH" baseline="0" dirty="0" smtClean="0"/>
              <a:t>นำวัสดุอื่นใดที่ไม่พึงประสงค์มาแทนที่ หรือผสมในแต่ละขั้นตอน</a:t>
            </a:r>
            <a:endParaRPr lang="th-TH" dirty="0" smtClean="0"/>
          </a:p>
          <a:p>
            <a:r>
              <a:rPr lang="th-TH" dirty="0" smtClean="0"/>
              <a:t>จำเป็นต้องมีการควบคุมดูแลห่วงโซ่อุปทาน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th-TH" baseline="0" dirty="0" smtClean="0"/>
              <a:t>ห่วงโซ่ในการควบคุมดูแล (</a:t>
            </a:r>
            <a:r>
              <a:rPr lang="en-US" baseline="0" dirty="0" smtClean="0"/>
              <a:t>C</a:t>
            </a:r>
            <a:r>
              <a:rPr lang="en-GB" baseline="0" dirty="0" err="1" smtClean="0"/>
              <a:t>hain</a:t>
            </a:r>
            <a:r>
              <a:rPr lang="en-GB" baseline="0" dirty="0" smtClean="0"/>
              <a:t> of Custody)</a:t>
            </a:r>
            <a:endParaRPr lang="en-GB" dirty="0" smtClean="0"/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50012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792503-DCF8-4B6B-9F23-2C8DBCA5007E}" type="slidenum">
              <a:rPr lang="en-GB"/>
              <a:pPr/>
              <a:t>5</a:t>
            </a:fld>
            <a:endParaRPr lang="en-GB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1464" y="3594560"/>
            <a:ext cx="7371701" cy="340793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81776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32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CBD52F-95FF-43A3-B975-909E50C13C92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086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50A74-A676-4D29-BD2E-C1BF545B6A8F}" type="slidenum">
              <a:rPr lang="en-GB"/>
              <a:pPr/>
              <a:t>9</a:t>
            </a:fld>
            <a:endParaRPr lang="en-GB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05282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59450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3844" y="605996"/>
            <a:ext cx="9144000" cy="879475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3844" y="1688092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68112-7E26-4ED5-962B-516F73D33AA9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054249" y="1485471"/>
            <a:ext cx="1114492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29"/>
          <a:stretch/>
        </p:blipFill>
        <p:spPr>
          <a:xfrm>
            <a:off x="0" y="-1357755"/>
            <a:ext cx="12199172" cy="840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4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FCEDF-5432-4067-8FFF-BF0CBAD41EF9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433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332" y="1441526"/>
            <a:ext cx="10515600" cy="537882"/>
          </a:xfrm>
        </p:spPr>
        <p:txBody>
          <a:bodyPr anchor="b">
            <a:no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332" y="213672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E84FA-0097-4E09-A6DC-1E9A047CDC49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929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478" y="1559858"/>
            <a:ext cx="10340470" cy="40879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478" y="2285346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8325" y="2284637"/>
            <a:ext cx="5181600" cy="435133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8F24A-7A41-40EA-AB24-EC82A959F164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072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53" y="1455051"/>
            <a:ext cx="10515600" cy="529151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53" y="184158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54" y="2655971"/>
            <a:ext cx="5157787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7575" y="184158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7575" y="2655971"/>
            <a:ext cx="5183188" cy="3684588"/>
          </a:xfrm>
        </p:spPr>
        <p:txBody>
          <a:bodyPr/>
          <a:lstStyle>
            <a:lvl1pPr>
              <a:defRPr>
                <a:latin typeface="+mn-lt"/>
                <a:cs typeface="Times New Roman" panose="02020603050405020304" pitchFamily="18" charset="0"/>
              </a:defRPr>
            </a:lvl1pPr>
            <a:lvl2pPr>
              <a:defRPr>
                <a:latin typeface="+mn-lt"/>
                <a:cs typeface="Times New Roman" panose="02020603050405020304" pitchFamily="18" charset="0"/>
              </a:defRPr>
            </a:lvl2pPr>
            <a:lvl3pPr>
              <a:defRPr>
                <a:latin typeface="+mn-lt"/>
                <a:cs typeface="Times New Roman" panose="02020603050405020304" pitchFamily="18" charset="0"/>
              </a:defRPr>
            </a:lvl3pPr>
            <a:lvl4pPr>
              <a:defRPr>
                <a:latin typeface="+mn-lt"/>
                <a:cs typeface="Times New Roman" panose="02020603050405020304" pitchFamily="18" charset="0"/>
              </a:defRPr>
            </a:lvl4pPr>
            <a:lvl5pPr>
              <a:defRPr>
                <a:latin typeface="+mn-lt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33E7-69B0-4553-9F9D-FB7317B15F27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4248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BD924-D0EF-4F36-BA4D-0A2AA2FD9225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136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1D94A-65F7-4A3C-8FA5-EDAC3B53AFF1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1816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300" y="759890"/>
            <a:ext cx="9788768" cy="1223065"/>
          </a:xfrm>
        </p:spPr>
        <p:txBody>
          <a:bodyPr anchor="b">
            <a:normAutofit/>
          </a:bodyPr>
          <a:lstStyle>
            <a:lvl1pPr>
              <a:defRPr sz="30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71" y="2084705"/>
            <a:ext cx="6172200" cy="4873625"/>
          </a:xfrm>
        </p:spPr>
        <p:txBody>
          <a:bodyPr/>
          <a:lstStyle>
            <a:lvl1pPr>
              <a:defRPr sz="3200">
                <a:latin typeface="+mn-lt"/>
                <a:cs typeface="Times New Roman" panose="02020603050405020304" pitchFamily="18" charset="0"/>
              </a:defRPr>
            </a:lvl1pPr>
            <a:lvl2pPr>
              <a:defRPr sz="2800">
                <a:latin typeface="+mn-lt"/>
                <a:cs typeface="Times New Roman" panose="02020603050405020304" pitchFamily="18" charset="0"/>
              </a:defRPr>
            </a:lvl2pPr>
            <a:lvl3pPr>
              <a:defRPr sz="2400">
                <a:latin typeface="+mn-lt"/>
                <a:cs typeface="Times New Roman" panose="02020603050405020304" pitchFamily="18" charset="0"/>
              </a:defRPr>
            </a:lvl3pPr>
            <a:lvl4pPr>
              <a:defRPr sz="2000">
                <a:latin typeface="+mn-lt"/>
                <a:cs typeface="Times New Roman" panose="02020603050405020304" pitchFamily="18" charset="0"/>
              </a:defRPr>
            </a:lvl4pPr>
            <a:lvl5pPr>
              <a:defRPr sz="2000">
                <a:latin typeface="+mn-lt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676B7-999C-4221-ADD2-D0AE6DDA08BE}" type="datetime1">
              <a:rPr lang="en-GB" smtClean="0"/>
              <a:pPr/>
              <a:t>05/03/2015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6407" y="649145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342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3348" y="2220517"/>
            <a:ext cx="11505304" cy="369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3348" y="64914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FBE2C-9920-4CC5-8229-4412805C5BB2}" type="datetime1">
              <a:rPr lang="en-GB" smtClean="0"/>
              <a:pPr/>
              <a:t>05/03/2015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05452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DAFE8-1C9A-4E30-8B03-C25BBFE13FC9}" type="slidenum">
              <a:rPr lang="en-GB" smtClean="0"/>
              <a:pPr/>
              <a:t>‹Nr.›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51821" y="1990165"/>
            <a:ext cx="1174017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0" b="39228"/>
          <a:stretch/>
        </p:blipFill>
        <p:spPr>
          <a:xfrm>
            <a:off x="4519" y="-29029"/>
            <a:ext cx="12187481" cy="143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307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orests@giz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62607" y="1245477"/>
            <a:ext cx="10496341" cy="1019260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สิ่งสำคัญ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โปรดอ่าน คำเตือนทางกฎหมาย</a:t>
            </a:r>
            <a:r>
              <a:rPr lang="en-US" sz="3200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0717" y="2222938"/>
            <a:ext cx="11971282" cy="4475574"/>
          </a:xfrm>
        </p:spPr>
        <p:txBody>
          <a:bodyPr>
            <a:normAutofit/>
          </a:bodyPr>
          <a:lstStyle/>
          <a:p>
            <a:r>
              <a:rPr lang="th-TH" sz="2000" dirty="0" smtClean="0">
                <a:cs typeface="TH SarabunPSK" pitchFamily="34" charset="-34"/>
              </a:rPr>
              <a:t>สื่อวัสดุสำหรับการฝึกอบรมนี้ได้รับการพัฒนาโดยโครงการความริเริ่มด้านการสนับสนุนป่าไม้</a:t>
            </a:r>
            <a:r>
              <a:rPr lang="de-DE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(</a:t>
            </a:r>
            <a:r>
              <a:rPr lang="en-US" sz="2000" dirty="0" err="1" smtClean="0">
                <a:cs typeface="TH SarabunPSK" pitchFamily="34" charset="-34"/>
              </a:rPr>
              <a:t>Proforest</a:t>
            </a:r>
            <a:r>
              <a:rPr lang="en-US" sz="2000" dirty="0" smtClean="0">
                <a:cs typeface="TH SarabunPSK" pitchFamily="34" charset="-34"/>
              </a:rPr>
              <a:t> Initiative) </a:t>
            </a:r>
            <a:r>
              <a:rPr lang="th-TH" sz="2000" dirty="0" smtClean="0">
                <a:cs typeface="TH SarabunPSK" pitchFamily="34" charset="-34"/>
              </a:rPr>
              <a:t>และดำเนินการโดย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โดยได้รับการสนับสนุนทางการเงินจากกระทรวงสหพันธ์เยอรมันด้านความร่วมมือทางเศรษฐกิจและการพัฒนา (</a:t>
            </a:r>
            <a:r>
              <a:rPr lang="en-US" sz="2000" dirty="0" smtClean="0">
                <a:cs typeface="TH SarabunPSK" pitchFamily="34" charset="-34"/>
              </a:rPr>
              <a:t>German Federal Ministry for Economic Cooperation and Development: BMZ)</a:t>
            </a:r>
          </a:p>
          <a:p>
            <a:r>
              <a:rPr lang="th-TH" sz="2000" dirty="0" smtClean="0">
                <a:cs typeface="TH SarabunPSK" pitchFamily="34" charset="-34"/>
              </a:rPr>
              <a:t>อนุญาตให้นำเนื้อหาทั้งหมด หรือบางส่วนในสื่อวัสดุสำหรับการฝึกอบรมนี้มาใช้เพื่อประโยชน์ที่มิใช่การค้าพาณิชย์ โดยสามารถดัดแปลงสื่อวัสดุได้ตามความต้องการของท่าน ตราบเท่าที่ไม่มีการบิดเบือน หรือแปลความหมายของสารและเนื้อหาหลักแบบผิดๆ</a:t>
            </a:r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204952" y="4146331"/>
            <a:ext cx="8466082" cy="2561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sz="2000" dirty="0" smtClean="0">
                <a:cs typeface="TH SarabunPSK" pitchFamily="34" charset="-34"/>
              </a:rPr>
              <a:t>BMZ </a:t>
            </a:r>
            <a:r>
              <a:rPr lang="th-TH" sz="2000" dirty="0" smtClean="0">
                <a:cs typeface="TH SarabunPSK" pitchFamily="34" charset="-34"/>
              </a:rPr>
              <a:t>หรือ </a:t>
            </a:r>
            <a:r>
              <a:rPr lang="en-US" sz="2000" dirty="0" smtClean="0">
                <a:cs typeface="TH SarabunPSK" pitchFamily="34" charset="-34"/>
              </a:rPr>
              <a:t>GIZ </a:t>
            </a:r>
            <a:r>
              <a:rPr lang="th-TH" sz="2000" dirty="0" smtClean="0">
                <a:cs typeface="TH SarabunPSK" pitchFamily="34" charset="-34"/>
              </a:rPr>
              <a:t>แต่อย่างใด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สไลด์นี้เป็นการแจ้งวัตถุประสงค์ของข้อมูล ในการฝึกอบรมสามารถลบสไลด์หน้านี้ออกได้</a:t>
            </a:r>
            <a:endParaRPr lang="en-US" sz="2000" dirty="0" smtClean="0">
              <a:cs typeface="TH SarabunPSK" pitchFamily="34" charset="-34"/>
            </a:endParaRPr>
          </a:p>
          <a:p>
            <a:r>
              <a:rPr lang="th-TH" sz="2000" dirty="0" smtClean="0">
                <a:cs typeface="TH SarabunPSK" pitchFamily="34" charset="-34"/>
              </a:rPr>
              <a:t>หากท่านตัดสินใจที่จะใช้การฝึกอบรมชุดนี้ หากเป็นไปได้ ขอความกรุณาแจ้งให้เราได้ ทราบทางอีเมล์ </a:t>
            </a:r>
            <a:r>
              <a:rPr lang="en-US" sz="2000" dirty="0" smtClean="0">
                <a:cs typeface="TH SarabunPSK" pitchFamily="34" charset="-34"/>
                <a:hlinkClick r:id="rId3"/>
              </a:rPr>
              <a:t>forests@giz.de</a:t>
            </a:r>
            <a:r>
              <a:rPr lang="en-US" sz="2000" dirty="0" smtClean="0">
                <a:cs typeface="TH SarabunPSK" pitchFamily="34" charset="-34"/>
              </a:rPr>
              <a:t> </a:t>
            </a:r>
            <a:r>
              <a:rPr lang="th-TH" sz="2000" dirty="0" smtClean="0">
                <a:cs typeface="TH SarabunPSK" pitchFamily="34" charset="-34"/>
              </a:rPr>
              <a:t>จักขอบคุณยิ่ง</a:t>
            </a:r>
            <a:r>
              <a:rPr lang="en-US" sz="2000" dirty="0" smtClean="0">
                <a:cs typeface="TH SarabunPSK" pitchFamily="34" charset="-34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879" y="4808018"/>
            <a:ext cx="2981879" cy="166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4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255594"/>
            <a:ext cx="11284772" cy="923726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ลักษณะของ </a:t>
            </a:r>
            <a:r>
              <a:rPr lang="en-US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ระหว่างองค์กร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</a:t>
            </a:r>
            <a:endParaRPr lang="en-US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10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51" y="4429274"/>
            <a:ext cx="10082237" cy="190540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4489"/>
          <a:stretch/>
        </p:blipFill>
        <p:spPr>
          <a:xfrm>
            <a:off x="418652" y="2360073"/>
            <a:ext cx="10058400" cy="216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1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ลักษณะของ </a:t>
            </a:r>
            <a:r>
              <a:rPr lang="en-US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ระหว่างองค์กร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/2)</a:t>
            </a:r>
            <a:endParaRPr lang="en-GB" sz="3600" dirty="0">
              <a:solidFill>
                <a:srgbClr val="0066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43348" y="2220517"/>
            <a:ext cx="11505304" cy="44393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เชื่อมโยงการรับรองในทุกขั้นตอนของกระบวนการ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รับรองการซื้อ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พิสูจน์ความถูกต้องของใบรับรอง </a:t>
            </a:r>
            <a:r>
              <a:rPr lang="en-GB" sz="28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CoC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จากผู้ขาย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และใบแจ้งราคาสินค้า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รับรองการขาย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พิสูจน์ความถูกต้องของใบรับรอง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2800" dirty="0" err="1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CoC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จากร้านค้ากับใบส่งของ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เปรียบเทียบจำนวนสินค้าที่ซื้อกับที่ขาย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80000"/>
              </a:lnSpc>
            </a:pPr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61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7" y="1105013"/>
            <a:ext cx="11666683" cy="1325563"/>
          </a:xfrm>
        </p:spPr>
        <p:txBody>
          <a:bodyPr>
            <a:normAutofit/>
          </a:bodyPr>
          <a:lstStyle/>
          <a:p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ลักษณะของ</a:t>
            </a:r>
            <a:r>
              <a:rPr lang="de-DE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4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ภายในองค์กร</a:t>
            </a:r>
            <a:r>
              <a:rPr lang="de-DE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 – </a:t>
            </a:r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องค์ประกอบของระบบ</a:t>
            </a:r>
            <a:endParaRPr lang="en-GB" sz="34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014827" y="2571013"/>
            <a:ext cx="3952883" cy="3670301"/>
            <a:chOff x="1774" y="1500"/>
            <a:chExt cx="2490" cy="2312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1788" y="1500"/>
              <a:ext cx="2476" cy="291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 smtClean="0">
                  <a:latin typeface="TH SarabunPSK" pitchFamily="34" charset="-34"/>
                  <a:ea typeface="Tahoma" panose="020B0604030504040204" pitchFamily="34" charset="0"/>
                  <a:cs typeface="TH SarabunPSK" pitchFamily="34" charset="-34"/>
                </a:rPr>
                <a:t>ควบคุมการจัดหาสินค้า</a:t>
              </a:r>
              <a:endParaRPr lang="en-GB" sz="2400" b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1788" y="2147"/>
              <a:ext cx="2449" cy="291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th-TH" sz="2400" b="1" dirty="0" smtClean="0">
                  <a:latin typeface="TH SarabunPSK" pitchFamily="34" charset="-34"/>
                  <a:ea typeface="Tahoma" panose="020B0604030504040204" pitchFamily="34" charset="0"/>
                  <a:cs typeface="TH SarabunPSK" pitchFamily="34" charset="-34"/>
                </a:rPr>
                <a:t>ควบคุมขบวนการการผลิต</a:t>
              </a:r>
              <a:endParaRPr lang="en-GB" sz="2400" b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1806" y="2863"/>
              <a:ext cx="2449" cy="271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th-TH" sz="2200" b="1" dirty="0" smtClean="0">
                  <a:latin typeface="TH SarabunPSK" pitchFamily="34" charset="-34"/>
                  <a:ea typeface="Tahoma" panose="020B0604030504040204" pitchFamily="34" charset="0"/>
                  <a:cs typeface="TH SarabunPSK" pitchFamily="34" charset="-34"/>
                </a:rPr>
                <a:t>ควบคุมการขาย การจ่ายสินค้า</a:t>
              </a:r>
              <a:endParaRPr lang="en-GB" sz="2200" b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774" y="3579"/>
              <a:ext cx="2476" cy="233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th-TH" b="1" dirty="0" smtClean="0">
                  <a:latin typeface="TH SarabunPSK" pitchFamily="34" charset="-34"/>
                  <a:ea typeface="Tahoma" panose="020B0604030504040204" pitchFamily="34" charset="0"/>
                  <a:cs typeface="TH SarabunPSK" pitchFamily="34" charset="-34"/>
                </a:rPr>
                <a:t>ควบคุมฉลากสินค้า การอ้างอิงสินค้า</a:t>
              </a:r>
              <a:endParaRPr lang="en-GB" b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935" y="1811"/>
              <a:ext cx="192" cy="336"/>
            </a:xfrm>
            <a:prstGeom prst="downArrow">
              <a:avLst>
                <a:gd name="adj1" fmla="val 50000"/>
                <a:gd name="adj2" fmla="val 4375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2934" y="2521"/>
              <a:ext cx="192" cy="336"/>
            </a:xfrm>
            <a:prstGeom prst="downArrow">
              <a:avLst>
                <a:gd name="adj1" fmla="val 50000"/>
                <a:gd name="adj2" fmla="val 4375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2935" y="3243"/>
              <a:ext cx="192" cy="336"/>
            </a:xfrm>
            <a:prstGeom prst="downArrow">
              <a:avLst>
                <a:gd name="adj1" fmla="val 50000"/>
                <a:gd name="adj2" fmla="val 4375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81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ลักษณะของ </a:t>
            </a:r>
            <a:r>
              <a:rPr lang="en-US" sz="34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ภายในองค์กร </a:t>
            </a:r>
            <a:r>
              <a:rPr lang="en-GB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GB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/2)</a:t>
            </a:r>
            <a:endParaRPr lang="en-GB" sz="3400" dirty="0" smtClean="0">
              <a:solidFill>
                <a:srgbClr val="0066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2465" y="2198745"/>
            <a:ext cx="5538901" cy="45259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ในทุกขั้นตอนของกระบวนการจะต้องมีการป้องกันกับปนกันที่ไม่สามารถคุมได้</a:t>
            </a:r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แบ่งแยกออกมา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ระบุให้ชัดเจน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จัดทำเอกสาร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13</a:t>
            </a:fld>
            <a:endParaRPr lang="zh-TW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9825" y="2185988"/>
            <a:ext cx="59721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3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การกันแยกส่วน</a:t>
            </a:r>
            <a:endParaRPr lang="en-US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4054" y="2168753"/>
            <a:ext cx="9872710" cy="190032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วัตถุดิบที่ได้รับการรับรองต้องกันแยกออกจากวัตถุดิบอื่นๆ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9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แยกสถานที่ เช่นแยกที่เก็บ แยกสายการผลิต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9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แยกคนละเวลา เอามาใช้คนละช่วงเวลา</a:t>
            </a:r>
            <a:endParaRPr lang="en-US" sz="3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48" y="4467225"/>
            <a:ext cx="83724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7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269242"/>
            <a:ext cx="10515600" cy="940558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การระบุบ่งชี้ให้ชัดเจน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43348" y="2103121"/>
            <a:ext cx="11650532" cy="380884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วัตถุดิบที่ได้รับการรับรองต้องระบุให้ชัด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ใช้เครื่องหมาย สัญญาลักษณ์ระบุ เช่นสีทา ฉลากคนละสี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แปะฉลาก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(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อาทิ บนท่อนไม้ แท่นวาง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กล่องบรรจุ</a:t>
            </a:r>
            <a:r>
              <a:rPr lang="en-GB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ใช้หีบห่อที่ไม่เหมือนกัน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US" sz="3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15</a:t>
            </a:fld>
            <a:endParaRPr lang="zh-TW" altLang="en-US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48" y="4657725"/>
            <a:ext cx="9363075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69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392072"/>
            <a:ext cx="10515600" cy="680568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การจัดทำเอกสาร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3348" y="2026921"/>
            <a:ext cx="10903772" cy="254508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บันทึกการเข้าออกของสินค้า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บันทึกการทำงาน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บันทึกการซื้อขาย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ขั้นตอนและระบบ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spcBef>
                <a:spcPts val="0"/>
              </a:spcBef>
            </a:pPr>
            <a:endParaRPr lang="en-US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16</a:t>
            </a:fld>
            <a:endParaRPr lang="zh-TW" altLang="en-US"/>
          </a:p>
        </p:txBody>
      </p:sp>
      <p:pic>
        <p:nvPicPr>
          <p:cNvPr id="14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48" y="4581525"/>
            <a:ext cx="97536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9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8" y="1351128"/>
            <a:ext cx="11528612" cy="767232"/>
          </a:xfrm>
        </p:spPr>
        <p:txBody>
          <a:bodyPr>
            <a:no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จุดควบคุมที่สำคัญ </a:t>
            </a: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Critical Control Points: CCPs) (1/2)</a:t>
            </a:r>
            <a:endParaRPr lang="en-GB" sz="32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080" y="2198746"/>
            <a:ext cx="11750040" cy="191605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ือทุกจุดในกระบวนการที่อาจมีการปนกันของวัตถุดิบที่ได้รับการรับรองกับวัตถุดิบที่ไม่ได้รับการรับรอง</a:t>
            </a: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ในทุกจุดต้องมีการชี้ให้เห็นและมีวิธีการควบคุม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  <a:p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6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52" y="4382623"/>
            <a:ext cx="10058400" cy="247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1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8" y="1105013"/>
            <a:ext cx="11543852" cy="1325563"/>
          </a:xfrm>
        </p:spPr>
        <p:txBody>
          <a:bodyPr>
            <a:normAutofit/>
          </a:bodyPr>
          <a:lstStyle/>
          <a:p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จุดควบคุมที่สำคัญ </a:t>
            </a: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Critical Control Points: CCPs) (2/2)</a:t>
            </a:r>
            <a:endParaRPr lang="en-GB" sz="3200" dirty="0">
              <a:solidFill>
                <a:srgbClr val="00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4826" y="4149080"/>
            <a:ext cx="2448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สินค้าเข้า</a:t>
            </a:r>
            <a:endParaRPr lang="en-GB" sz="24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9856" y="414908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การคัดแยก</a:t>
            </a:r>
            <a:endParaRPr lang="en-GB" sz="24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24192" y="4149080"/>
            <a:ext cx="2448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การแปรรูป ผลิต</a:t>
            </a:r>
            <a:endParaRPr lang="en-GB" sz="24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18</a:t>
            </a:fld>
            <a:endParaRPr lang="zh-TW" alt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4037" y="2291705"/>
            <a:ext cx="85439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8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982" y="1269242"/>
            <a:ext cx="11719560" cy="879598"/>
          </a:xfrm>
        </p:spPr>
        <p:txBody>
          <a:bodyPr>
            <a:noAutofit/>
          </a:bodyPr>
          <a:lstStyle/>
          <a:p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การบริหารจัดการคุณภาพของห่วงโซ่การควบคุม (</a:t>
            </a:r>
            <a:r>
              <a:rPr lang="en-GB" sz="34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(1/2)</a:t>
            </a:r>
            <a:endParaRPr lang="en-GB" sz="34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20517"/>
            <a:ext cx="11505304" cy="445460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ความรับผิดชอบ</a:t>
            </a:r>
            <a:endParaRPr lang="en-GB" sz="3200" b="1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แต่งตั้งผู้บริหารให้รับผิดชอบดูแลภาพรวมทั้งหมด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แสดงให้เจ้าหน้าที่ที่เกี่ยวข้องตระหนักถึงความสำคัญ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ขั้นตอน</a:t>
            </a:r>
            <a:endParaRPr lang="en-GB" sz="3200" b="1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จัดทำ นำไปปฏิบัติ ดูแล ขั้นตอนต่างๆ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th-TH" sz="30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หาผู้รับผิดชอบในขั้นตอนต่างๆ</a:t>
            </a:r>
            <a:endParaRPr lang="en-GB" sz="30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endParaRPr lang="en-GB" sz="3200" dirty="0" smtClean="0"/>
          </a:p>
          <a:p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994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8375" y="1498425"/>
            <a:ext cx="10369476" cy="896176"/>
          </a:xfrm>
        </p:spPr>
        <p:txBody>
          <a:bodyPr>
            <a:noAutofit/>
          </a:bodyPr>
          <a:lstStyle/>
          <a:p>
            <a:r>
              <a:rPr lang="th-TH" altLang="zh-TW" sz="2800" dirty="0" smtClean="0">
                <a:latin typeface="TH SarabunPSK" pitchFamily="34" charset="-34"/>
                <a:cs typeface="TH SarabunPSK" pitchFamily="34" charset="-34"/>
              </a:rPr>
              <a:t>ใบรับรองห่วงโซ่ในการควบคุม</a:t>
            </a:r>
            <a:r>
              <a:rPr lang="th-TH" altLang="zh-TW" sz="2800" dirty="0" smtClean="0">
                <a:cs typeface="TH SarabunPSK" pitchFamily="34" charset="-34"/>
              </a:rPr>
              <a:t> </a:t>
            </a:r>
            <a:r>
              <a:rPr lang="th-TH" altLang="zh-TW" dirty="0" smtClean="0">
                <a:cs typeface="TH SarabunPSK" pitchFamily="34" charset="-34"/>
              </a:rPr>
              <a:t>(</a:t>
            </a:r>
            <a:r>
              <a:rPr lang="en-GB" altLang="zh-TW" dirty="0" smtClean="0">
                <a:cs typeface="TH SarabunPSK" pitchFamily="34" charset="-34"/>
              </a:rPr>
              <a:t>Chain </a:t>
            </a:r>
            <a:r>
              <a:rPr lang="en-GB" altLang="zh-TW" dirty="0">
                <a:cs typeface="TH SarabunPSK" pitchFamily="34" charset="-34"/>
              </a:rPr>
              <a:t>of </a:t>
            </a:r>
            <a:r>
              <a:rPr lang="en-GB" altLang="zh-TW" dirty="0" smtClean="0">
                <a:cs typeface="TH SarabunPSK" pitchFamily="34" charset="-34"/>
              </a:rPr>
              <a:t>Custody</a:t>
            </a:r>
            <a:r>
              <a:rPr lang="th-TH" altLang="zh-TW" dirty="0" smtClean="0">
                <a:cs typeface="TH SarabunPSK" pitchFamily="34" charset="-34"/>
              </a:rPr>
              <a:t>)</a:t>
            </a:r>
            <a:endParaRPr lang="zh-TW" altLang="en-US" dirty="0">
              <a:cs typeface="TH SarabunPSK" pitchFamily="34" charset="-34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3FC37-21A4-4DC8-A2E1-F50B525F9E8E}" type="slidenum">
              <a:rPr lang="zh-TW" altLang="en-US" smtClean="0"/>
              <a:pPr/>
              <a:t>2</a:t>
            </a:fld>
            <a:endParaRPr lang="zh-TW" alt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066800" y="1463700"/>
            <a:ext cx="111252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011963" y="258763"/>
            <a:ext cx="11412537" cy="1204912"/>
          </a:xfrm>
        </p:spPr>
        <p:txBody>
          <a:bodyPr>
            <a:noAutofit/>
          </a:bodyPr>
          <a:lstStyle/>
          <a:p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การฝึกอบรมวิทยากรผู้ฝึกอบรมในส่วนของ</a:t>
            </a:r>
            <a:b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กฎหมายควบคุมการค้าไม้ของสหภาพยุโรป </a:t>
            </a:r>
            <a: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de-DE" sz="32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(</a:t>
            </a:r>
            <a:r>
              <a:rPr lang="en-GB" sz="2800" dirty="0" smtClean="0">
                <a:solidFill>
                  <a:srgbClr val="006600"/>
                </a:solidFill>
                <a:cs typeface="TH SarabunPSK" pitchFamily="34" charset="-34"/>
              </a:rPr>
              <a:t>EU Timber Regulation</a:t>
            </a:r>
            <a:r>
              <a:rPr lang="th-TH" sz="2800" dirty="0" smtClean="0">
                <a:solidFill>
                  <a:srgbClr val="006600"/>
                </a:solidFill>
                <a:cs typeface="TH SarabunPSK" pitchFamily="34" charset="-34"/>
              </a:rPr>
              <a:t>)</a:t>
            </a:r>
            <a:endParaRPr lang="zh-TW" altLang="en-US" sz="2800" b="1" dirty="0">
              <a:solidFill>
                <a:srgbClr val="0066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75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982" y="1105013"/>
            <a:ext cx="11811000" cy="1325563"/>
          </a:xfrm>
        </p:spPr>
        <p:txBody>
          <a:bodyPr>
            <a:noAutofit/>
          </a:bodyPr>
          <a:lstStyle/>
          <a:p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การบริหารจัดการคุณภาพของห่วงโซ่การควบคุม (</a:t>
            </a:r>
            <a:r>
              <a:rPr lang="en-GB" sz="34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th-TH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GB" sz="34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/2)</a:t>
            </a:r>
            <a:endParaRPr lang="en-GB" sz="3400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การอบรมพนักงาน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การจัดทำแผนการอบรมและให้การอบรมพนักงาน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การเก็บข้อมูล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การเก็บไว้ 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5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ปี ข้อมูลการซื้อขาย การผลิต จำนวน การอบรม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2518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ระเบียบวิธีของห่วงโซ่การควบคุม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GB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118361"/>
            <a:ext cx="11505304" cy="473964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3200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.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การโอน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/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การแบ่งแยก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รับรอง 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100% </a:t>
            </a:r>
            <a:endParaRPr lang="th-TH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</a:t>
            </a: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.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การอ้างตามฐานร้อยละ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Percentage-based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</a:t>
            </a:r>
            <a:r>
              <a:rPr lang="en-GB" sz="32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laims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en-GB" sz="32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3.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จำนวนเครดิต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Volume Credit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การอ้างร้อยละ (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Percentage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</a:t>
            </a:r>
            <a:r>
              <a:rPr lang="en-GB" sz="32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laims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และจำนวนเครดิต (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V</a:t>
            </a:r>
            <a:r>
              <a:rPr lang="en-GB" sz="32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olume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Credit)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ใช้สำหรับของที่จะต้องใช้ปนกัน ของที่ได้รับการรับรองกับของที่ไม่ได้รับการรับรอง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ประเด็นเพิ่มเติม</a:t>
            </a: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การดำเนินการกับเนื้อหาที่ไม่ได้รับการรับรอง</a:t>
            </a:r>
            <a:endParaRPr lang="en-GB" sz="28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218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ระบบการโอน/การจัดจำแนก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169995"/>
            <a:ext cx="11505304" cy="4413686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สินค้าจากแหล่งที่ได้รับการรับรอง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100%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วัตถุดิบที่ได้รับการรับรองกับที่ไม่ได้รับการรับรอง มีการจำแนกออกมาชัดเจน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แยก</a:t>
            </a:r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สถานที่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อาทิ พื้นที่เก็บ การดูแลหรือจัดการกับผลิตภัณฑ์ที่แตกต่าง แยกออกจากกัน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แยกคนละเวลา เอามาใช้คนละช่วงเวลา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/>
            </a:r>
            <a:b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</a:b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อาทิ คนละกลุ่มเวลา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th-TH" sz="28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ไม่ปนกัน</a:t>
            </a:r>
            <a:endParaRPr lang="en-US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22</a:t>
            </a:fld>
            <a:endParaRPr lang="zh-TW" altLang="en-US"/>
          </a:p>
        </p:txBody>
      </p:sp>
      <p:grpSp>
        <p:nvGrpSpPr>
          <p:cNvPr id="7" name="Gruppieren 6"/>
          <p:cNvGrpSpPr/>
          <p:nvPr/>
        </p:nvGrpSpPr>
        <p:grpSpPr>
          <a:xfrm>
            <a:off x="6333107" y="3668243"/>
            <a:ext cx="5044878" cy="2767653"/>
            <a:chOff x="6333107" y="3668243"/>
            <a:chExt cx="5044878" cy="2767653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3107" y="4604048"/>
              <a:ext cx="2828544" cy="1831848"/>
            </a:xfrm>
            <a:prstGeom prst="rect">
              <a:avLst/>
            </a:prstGeom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67081" y="3668243"/>
              <a:ext cx="1810904" cy="27676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904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715" y="1105013"/>
            <a:ext cx="10515600" cy="1325563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จำนวนเครดิต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v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olume credit)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20517"/>
            <a:ext cx="11505304" cy="4210763"/>
          </a:xfrm>
        </p:spPr>
        <p:txBody>
          <a:bodyPr>
            <a:normAutofit/>
          </a:bodyPr>
          <a:lstStyle/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ไม่มีการเชื่อมโยงโดยตรงระหว่างไม้ที่ได้รับการรับรองที่เอาเข้ามากับไม้ที่ติดฉลากได้ที่ออกไป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ของที่จะออกไปได้รับการรับรองจะมีบางส่วนเท่านั้น</a:t>
            </a:r>
          </a:p>
          <a:p>
            <a:pPr lvl="1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ร้อยละ </a:t>
            </a:r>
            <a:r>
              <a:rPr lang="en-US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7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0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มาจากแหล่งที่ได้รับการรับรองเข้ามา</a:t>
            </a:r>
            <a:endParaRPr lang="en-US" sz="26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ร้อยละ </a:t>
            </a:r>
            <a:r>
              <a:rPr lang="en-US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7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0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มาจากไม้ที่มีการควบคุม</a:t>
            </a:r>
            <a:endParaRPr lang="en-US" sz="26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/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=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ร้อยละ </a:t>
            </a:r>
            <a:r>
              <a:rPr lang="en-US" sz="26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7</a:t>
            </a: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0 </a:t>
            </a: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ของที่ออกไปเป็นส่วนผสม </a:t>
            </a:r>
            <a:r>
              <a:rPr lang="de-DE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/>
            </a:r>
            <a:br>
              <a:rPr lang="de-DE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</a:br>
            <a:r>
              <a:rPr lang="en-US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</a:t>
            </a:r>
            <a:endParaRPr lang="en-GB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23</a:t>
            </a:fld>
            <a:endParaRPr lang="zh-TW" altLang="en-US"/>
          </a:p>
        </p:txBody>
      </p:sp>
      <p:grpSp>
        <p:nvGrpSpPr>
          <p:cNvPr id="7" name="Gruppieren 6"/>
          <p:cNvGrpSpPr/>
          <p:nvPr/>
        </p:nvGrpSpPr>
        <p:grpSpPr>
          <a:xfrm>
            <a:off x="6639864" y="3583320"/>
            <a:ext cx="5043574" cy="2775442"/>
            <a:chOff x="6333107" y="3660454"/>
            <a:chExt cx="5043574" cy="2775442"/>
          </a:xfrm>
        </p:grpSpPr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60681" y="3660454"/>
              <a:ext cx="1816000" cy="2775442"/>
            </a:xfrm>
            <a:prstGeom prst="rect">
              <a:avLst/>
            </a:prstGeom>
          </p:spPr>
        </p:pic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3107" y="4604048"/>
              <a:ext cx="2828544" cy="1831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39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ระบบร้อยละ</a:t>
            </a:r>
            <a:endParaRPr lang="en-GB" sz="40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20517"/>
            <a:ext cx="11505304" cy="442412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ใช้ร้อยละขั้นต่ำที่กำหนดไว้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ถ้าสูงกว่าขั้นต่ำที่กำหนดก็ถือว่าได้รับการรับรอง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(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ไม้ที่ไม่ได้การรับรองมีการควบคุม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en-GB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PEFC: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มีเนื้อร้อยละ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70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ที่ได้รับการรับรอง </a:t>
            </a:r>
            <a: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/>
            </a:r>
            <a:b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</a:b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ก็ใช้เครื่องหมายการค้าของ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PEFC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ได้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FSC®: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สินค้ามีเนื้อร้อยละ 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70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/>
            </a:r>
            <a:b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</a:b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ที่ได้รับการรับรอง</a:t>
            </a:r>
            <a:r>
              <a:rPr lang="de-DE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ก็ติดฉลาก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ได้</a:t>
            </a:r>
            <a:endParaRPr lang="en-US" dirty="0">
              <a:solidFill>
                <a:srgbClr val="333333"/>
              </a:solidFill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24</a:t>
            </a:fld>
            <a:endParaRPr lang="zh-TW" altLang="en-US"/>
          </a:p>
        </p:txBody>
      </p:sp>
      <p:grpSp>
        <p:nvGrpSpPr>
          <p:cNvPr id="7" name="Gruppieren 6"/>
          <p:cNvGrpSpPr/>
          <p:nvPr/>
        </p:nvGrpSpPr>
        <p:grpSpPr>
          <a:xfrm>
            <a:off x="6636241" y="3621900"/>
            <a:ext cx="5050820" cy="2813996"/>
            <a:chOff x="6333107" y="3621900"/>
            <a:chExt cx="5050820" cy="2813996"/>
          </a:xfrm>
        </p:grpSpPr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3107" y="4604048"/>
              <a:ext cx="2828544" cy="1831848"/>
            </a:xfrm>
            <a:prstGeom prst="rect">
              <a:avLst/>
            </a:prstGeom>
          </p:spPr>
        </p:pic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2700" y="3621900"/>
              <a:ext cx="1841227" cy="28139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466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8" y="2107967"/>
            <a:ext cx="6003541" cy="210287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457" y="2178941"/>
            <a:ext cx="5958688" cy="20404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307" y="4360953"/>
            <a:ext cx="6449145" cy="223374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25</a:t>
            </a:fld>
            <a:endParaRPr lang="zh-TW" alt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65120" y="1094377"/>
            <a:ext cx="10515600" cy="1325563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ระเบียบวิธีของห่วงโซ่การควบคุม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GB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36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89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405719"/>
            <a:ext cx="10515600" cy="659096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การควบคุมส่วนที่ไม่ได้รับการรับรอง (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1/4)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343348" y="2115403"/>
            <a:ext cx="11589572" cy="44835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ทั้ง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 PEFC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ยอมให้สินค้าปนกันได้ (สินค้าที่ได้รับการรับรองกับสินค้าที่ไม่ได้รับการรับรอง)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ถ้าบริษัทใช้วัตถุดิบที่ไม่ได้รับการรับรอง จะต้องผ่านหลักเกณฑ์ในส่วนของที่ไม่ได้รับการรับรอง</a:t>
            </a:r>
            <a:endParaRPr lang="de-DE" sz="36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0" indent="0">
              <a:lnSpc>
                <a:spcPct val="100000"/>
              </a:lnSpc>
              <a:buNone/>
            </a:pPr>
            <a:endParaRPr lang="en-GB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>
              <a:lnSpc>
                <a:spcPct val="100000"/>
              </a:lnSpc>
            </a:pPr>
            <a:r>
              <a:rPr lang="en-GB" sz="3000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FSC®: </a:t>
            </a:r>
            <a:r>
              <a:rPr lang="th-TH" sz="3000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ไม้ที่ได้รับการควบคุม</a:t>
            </a:r>
            <a:endParaRPr lang="en-GB" sz="3000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ea typeface="+mj-ea"/>
              <a:cs typeface="TH SarabunPSK" pitchFamily="34" charset="-34"/>
            </a:endParaRPr>
          </a:p>
          <a:p>
            <a:pPr lvl="2">
              <a:lnSpc>
                <a:spcPct val="100000"/>
              </a:lnSpc>
            </a:pPr>
            <a:r>
              <a:rPr lang="en-GB" sz="3000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PEFC: </a:t>
            </a:r>
            <a:r>
              <a:rPr lang="th-TH" sz="3000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แหล่งที่มีปัญหา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24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8" y="1323834"/>
            <a:ext cx="10515600" cy="896684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การควบคุมส่วนที่ไม่ได้รับการรับรอง (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2/4)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169993"/>
            <a:ext cx="11505304" cy="44136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FSC®: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ไม้ที่ได้รับการควบคุมต้องไม่เป็นไม้ประเภทเหล่านี้ 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ไม้ที่ตัดอย่างผิดกฎหมาย 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ไม้ที่ตัดมาโดยละเมิดสิทธิพลเมืองและสิทธิทางวัฒนธรรมประเพณี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ไม้ที่มาจากการบุกรุกเขตที่มีค่าควรอนุรักษ์ (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High 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Conservation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Values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HCVs)</a:t>
            </a: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ไม้ที่มาจากพื้นที่ป่าที่ถูกเปลี่ยนสภาพ (จากป่าธรรมชาติเป็นอย่างอื่น)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ไม้จากพื้นที่ที่มีพืชตัดแต่งทางพันธุกรรม (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GMO)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marL="0" indent="0">
              <a:buNone/>
            </a:pP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DAFE8-1C9A-4E30-8B03-C25BBFE13FC9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26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การควบคุมส่วนที่ไม่ได้รับการรับรอง (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3/4)</a:t>
            </a:r>
            <a:endParaRPr lang="en-GB" sz="4000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20517"/>
            <a:ext cx="11505304" cy="4454603"/>
          </a:xfrm>
        </p:spPr>
        <p:txBody>
          <a:bodyPr>
            <a:noAutofit/>
          </a:bodyPr>
          <a:lstStyle/>
          <a:p>
            <a:r>
              <a:rPr lang="en-GB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PEFC: 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แหล่งที่มีปัญหา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buNone/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(ก) ไม่เป็นไปตามกฎหมายท้องถิ่น กฎหมายของประเทศ หรือนานาชาติ ในด้านต่อไปนี้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  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การทำไม้ผิดกฎหมายหรือในพื้นที่ที่ถูกแปลงสภาพ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พื้นที่ที่กำหนดให้เป็นพื้นที่ที่มีค่าทางสิ่งแวดล้อมและวัฒนธรรม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พื้นที่อนุรักษ์ 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CITES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เรื่องของแรงงานสุขภาพ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ชนพื้นเมือง สิทธิต่างๆ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2"/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การชำระค่าใช้จ่ายต่างๆ  (ภาษี และค่าการใช้งานเดิม)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91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การควบคุมส่วนที่ไม่ได้รับการรับรอง (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4/4)</a:t>
            </a:r>
            <a:endParaRPr lang="en-GB" sz="4000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48" y="2220517"/>
            <a:ext cx="11505304" cy="4302203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TH SarabunPSK" pitchFamily="34" charset="-34"/>
                <a:cs typeface="TH SarabunPSK" pitchFamily="34" charset="-34"/>
              </a:rPr>
              <a:t>PEFC: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แหล่งที่มีปัญหา</a:t>
            </a:r>
            <a:endParaRPr lang="en-GB" sz="3200" dirty="0">
              <a:latin typeface="TH SarabunPSK" pitchFamily="34" charset="-34"/>
              <a:cs typeface="TH SarabunPSK" pitchFamily="34" charset="-34"/>
            </a:endParaRPr>
          </a:p>
          <a:p>
            <a:pPr lvl="1" defTabSz="1252538">
              <a:buNone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(ข) 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พื้นที่ที่มีการใช้พืช </a:t>
            </a:r>
            <a:r>
              <a:rPr lang="en-US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GMO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defTabSz="1252538">
              <a:buNone/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(ค) แปลงสภาพจากป่าไปเป็นพืชผักอื่น รวมถึงการแปลงสภาพจากป่าธรรมชาติเป็นสวนป่า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350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154030"/>
            <a:ext cx="11421932" cy="1160652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ตัวอย่างห่วงโซ่อุปทานแบบง่าย 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ตลาดส่งออก</a:t>
            </a:r>
            <a:endParaRPr lang="en-GB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3</a:t>
            </a:fld>
            <a:endParaRPr lang="zh-TW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48" y="2290763"/>
            <a:ext cx="8543925" cy="4162425"/>
          </a:xfrm>
          <a:prstGeom prst="rect">
            <a:avLst/>
          </a:prstGeom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7299434" y="2290763"/>
            <a:ext cx="1587839" cy="384721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h-TH" sz="1900" b="1" dirty="0" smtClean="0">
                <a:latin typeface="TH SarabunPSK" pitchFamily="34" charset="-34"/>
                <a:cs typeface="TH SarabunPSK" pitchFamily="34" charset="-34"/>
              </a:rPr>
              <a:t>การส่งออก</a:t>
            </a:r>
            <a:endParaRPr lang="en-GB" sz="19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0" b="10283"/>
          <a:stretch/>
        </p:blipFill>
        <p:spPr>
          <a:xfrm>
            <a:off x="343348" y="2705099"/>
            <a:ext cx="8558784" cy="328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7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180221"/>
            <a:ext cx="12191999" cy="160882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64395" y="1919676"/>
            <a:ext cx="11360429" cy="3109525"/>
          </a:xfrm>
        </p:spPr>
        <p:txBody>
          <a:bodyPr>
            <a:no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ข้อผิดพลาดทั้งในลักษณะข้อตกหล่น ความไม่ถูกต้อง หรือทัศนะที่แสดงไว้ในเอกสารฉบับนี้ถือเป็นความรับผิดชอบของผู้จัด โดยไม่จำเป็นต้องเป็นการนำเสนอทัศนะของ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BMZ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แต่อย่างใด  ทั้งนี้อนุญาตให้ผู้จัดการประชุมสามารถดัดแปลงสื่อวัสดุต้นฉบับได้ตามความเหมาะสม</a:t>
            </a: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สามารถดาวน์โหลดสื่อวัสดุได้ที่ </a:t>
            </a:r>
            <a:r>
              <a:rPr lang="en-US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http://capacity4dev.ec.europa.eu/public-flegt/blog/new-training-material-eu-timber-regulation-and-flegt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de-DE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503584" y="434609"/>
            <a:ext cx="9058427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ื่อวัสดุสำหรับการฝึกอบรมนี้ได้รับการการสนับสนุนทางการเงินจากกระทรวงสหพันธ์เยอรมันด้านความร่วมมือทางเศรษฐกิจและการพัฒนา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German Federal Ministry for Economic Cooperation and Development : BMZ)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089" y="339245"/>
            <a:ext cx="2385389" cy="132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68855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314789"/>
            <a:ext cx="11543852" cy="820230"/>
          </a:xfrm>
        </p:spPr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ห่วงโซ่อุปทานที่ซับซ้อน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–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ตลาดท้องถิ่น</a:t>
            </a:r>
            <a:endParaRPr lang="en-US" sz="4000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468084" y="2251926"/>
            <a:ext cx="6799819" cy="4419600"/>
            <a:chOff x="1104" y="1152"/>
            <a:chExt cx="3648" cy="2784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1104" y="1152"/>
              <a:ext cx="3648" cy="278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1026" name="Object 6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142" y="1196"/>
            <a:ext cx="3552" cy="2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20" name="VISIO" r:id="rId4" imgW="9893808" imgH="7424928" progId="">
                    <p:embed/>
                  </p:oleObj>
                </mc:Choice>
                <mc:Fallback>
                  <p:oleObj name="VISIO" r:id="rId4" imgW="9893808" imgH="7424928" progId="">
                    <p:embed/>
                    <p:pic>
                      <p:nvPicPr>
                        <p:cNvPr id="0" name="Picture 4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2" y="1196"/>
                          <a:ext cx="3552" cy="26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717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43348" y="1296537"/>
            <a:ext cx="10515600" cy="914400"/>
          </a:xfrm>
        </p:spPr>
        <p:txBody>
          <a:bodyPr>
            <a:norm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ห่วงโซ่ในการควบคุม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คืออะไร?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(1/2)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311450" y="2270761"/>
            <a:ext cx="11505304" cy="458723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กระบวนการการควบคุมไม้จากป่าที่ได้รับการรับรองจนถึงเป็นสินค้า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สามารถเชื่อมโยงได้จากป่ากับสินค้าสำเร็จรูปที่อ้างถึง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ใบรับรองออกให้บริษัทที่อยู่ในห่วงโซ่อุปทานที่ได้รับการรับรอง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05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8" y="1071345"/>
            <a:ext cx="11315252" cy="1325563"/>
          </a:xfrm>
        </p:spPr>
        <p:txBody>
          <a:bodyPr>
            <a:noAutofit/>
          </a:bodyPr>
          <a:lstStyle/>
          <a:p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ห่วงโซ่ในการควบคุม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คืออะไร</a:t>
            </a:r>
            <a:r>
              <a:rPr lang="en-US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?</a:t>
            </a:r>
            <a:r>
              <a:rPr lang="en-GB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GB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/2)</a:t>
            </a:r>
            <a:endParaRPr lang="en-GB" sz="3600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98" y="2220517"/>
            <a:ext cx="11409529" cy="4637483"/>
          </a:xfrm>
        </p:spPr>
        <p:txBody>
          <a:bodyPr>
            <a:noAutofit/>
          </a:bodyPr>
          <a:lstStyle/>
          <a:p>
            <a:r>
              <a:rPr lang="th-TH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คำจำกัดความของ</a:t>
            </a:r>
            <a:r>
              <a:rPr lang="th-TH" dirty="0">
                <a:latin typeface="TH SarabunPSK" pitchFamily="34" charset="-34"/>
                <a:cs typeface="TH SarabunPSK" pitchFamily="34" charset="-34"/>
              </a:rPr>
              <a:t>โครงการสำหรับการรับรองการตรวจรับรองป่าไม้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PEFC):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</a:t>
            </a:r>
            <a:r>
              <a:rPr lang="en-US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/>
            </a:r>
            <a:br>
              <a:rPr lang="en-US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</a:br>
            <a:r>
              <a:rPr lang="en-US" i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“</a:t>
            </a:r>
            <a:r>
              <a:rPr lang="th-TH" i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ระบวนการในการจัดการข้อมูลสำหรับสินค้าจากป่าข้อมูลนี้ช่วยให้องค์กรสามารถใช้อ้างอิงลักษณะของวัสดุที่ได้รับการรับรองได้อย่างถูกต้องและสามารถตรวจพิสูจน์ได้</a:t>
            </a:r>
            <a:r>
              <a:rPr lang="en-US" i="1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”</a:t>
            </a:r>
            <a:endParaRPr lang="en-GB" i="1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นิยามของสภาควบคุมดูแลป่าไม้ (</a:t>
            </a:r>
            <a:r>
              <a:rPr lang="en-GB" dirty="0" smtClean="0">
                <a:latin typeface="TH SarabunPSK" pitchFamily="34" charset="-34"/>
                <a:cs typeface="TH SarabunPSK" pitchFamily="34" charset="-34"/>
              </a:rPr>
              <a:t>FSC®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GB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US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“</a:t>
            </a:r>
            <a:r>
              <a:rPr lang="th-TH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เส้นทางของวัตถุดิบ วัสดุแปรรูป ผลิตภัณฑ์สำเร็จรูป และผลพลอยได้จากป่าถึงผู้บริโภค หรือ (ในกรณีของวัสดุที่นำมากลับมาใช้ใหม่ หรือผลิตภัณฑ์ที่ใช้วัสดุเหล่านั้น) จากแหล่งที่นำมาไปจนถึงมือผู้บริโภค รวมถึง</a:t>
            </a:r>
            <a:r>
              <a:rPr lang="th-TH" b="1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ทุกขั้นตอนในกระบวนการแปรรูป</a:t>
            </a:r>
            <a:r>
              <a:rPr lang="th-TH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การเปลี่ยนรูป การผลิต การจัดเก็บ และการขนส่งซึ่งทำให้นำไปสู่ห่วงโซ่อุปทานในลำดับต่อไป ทำให้เกิด</a:t>
            </a:r>
            <a:r>
              <a:rPr lang="th-TH" b="1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การเปลี่ยนการถือครอง </a:t>
            </a:r>
            <a:r>
              <a:rPr lang="th-TH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(การครอบครองอย่างอิสระ) ของวัสดุ หรือผลิตภัณฑ์</a:t>
            </a:r>
            <a:r>
              <a:rPr lang="en-US" i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”</a:t>
            </a:r>
            <a:endParaRPr lang="en-GB" i="1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487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1712" y="1214650"/>
            <a:ext cx="10515600" cy="1045101"/>
          </a:xfrm>
        </p:spPr>
        <p:txBody>
          <a:bodyPr>
            <a:normAutofit/>
          </a:bodyPr>
          <a:lstStyle/>
          <a:p>
            <a:r>
              <a:rPr lang="th-TH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ใครต้องทำห่วงโซ่ของการควบคุมดูแล</a:t>
            </a:r>
            <a:r>
              <a:rPr lang="de-DE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err="1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6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)?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04966" y="2220517"/>
            <a:ext cx="11343685" cy="442412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ทุกองค์กรที่อยู่ในห่วงโซ่อุปทานของสินค้าจากป่า ที่มีสิทธิ์ในสินค้าที่ได้รับการรับรองและทำกิจกรรมดังต่อไปนี้</a:t>
            </a:r>
            <a:r>
              <a:rPr lang="en-GB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sz="32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ส่งต่อการกล่าวอ้าง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FSC®/PEFC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ให้กับลูกค้าโดยใช้เอกสารการขายหรือการส่ง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;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แปะฉลาก 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FSC®/PEFC 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ที่สินค้า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;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มีการกระทำหรือเปลี่ยนแปลงสินค้าที่ได้รับการรับรอง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“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FSC®/PEFC </a:t>
            </a:r>
            <a:r>
              <a:rPr lang="en-GB" sz="2800" dirty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</a:t>
            </a:r>
            <a:r>
              <a:rPr lang="en-GB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ertified Products” (</a:t>
            </a:r>
            <a:r>
              <a:rPr lang="th-TH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เช่นการผลิต บรรจุใหม่ การเพิ่มเติมส่วนประกอบที่มีของจากป่า</a:t>
            </a:r>
            <a:r>
              <a:rPr lang="en-US" sz="28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endParaRPr lang="en-GB" sz="28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36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348" y="1222268"/>
            <a:ext cx="11117132" cy="1000973"/>
          </a:xfrm>
        </p:spPr>
        <p:txBody>
          <a:bodyPr>
            <a:noAutofit/>
          </a:bodyPr>
          <a:lstStyle/>
          <a:p>
            <a:r>
              <a:rPr lang="th-TH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ใครไม่ต้องทำห่วงโซ่ของการควบคุมดูแล</a:t>
            </a:r>
            <a:r>
              <a:rPr lang="de-DE" sz="40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err="1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600" dirty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)?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4" y="2156346"/>
            <a:ext cx="11727976" cy="44882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ร้านค้าที่ขายสินค้าให้ผู้บริโภค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ตัวผู้บริโภค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ผู้ให้บริการกับองค์กรที่ได้รับการรับรองและไม่เป็นเจ้าของในสินค้าที่ได้รับการรับรองนั้นๆ</a:t>
            </a:r>
            <a:r>
              <a:rPr lang="en-GB" sz="3200" b="1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ตัวแทนการค้า</a:t>
            </a:r>
          </a:p>
          <a:p>
            <a:pPr lvl="1">
              <a:lnSpc>
                <a:spcPct val="100000"/>
              </a:lnSpc>
            </a:pPr>
            <a:r>
              <a:rPr lang="th-TH" sz="32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บริษัทโล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จิ</a:t>
            </a:r>
            <a:r>
              <a:rPr lang="th-TH" sz="3200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สติกส์</a:t>
            </a: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ขนส่ง</a:t>
            </a:r>
          </a:p>
          <a:p>
            <a:pPr lvl="1">
              <a:lnSpc>
                <a:spcPct val="100000"/>
              </a:lnSpc>
            </a:pPr>
            <a:r>
              <a:rPr lang="th-TH" sz="32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ผู้รับเหมาช่วงที่เป็นการจ้างจากภายนอก</a:t>
            </a:r>
            <a:endParaRPr lang="en-GB" sz="3200" dirty="0" smtClean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endParaRPr lang="en-GB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81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h-TH" sz="40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ห่วงโซ่อุปทานที่ได้รับการรับรอง </a:t>
            </a:r>
            <a:r>
              <a:rPr lang="th-TH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dirty="0" err="1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CoC</a:t>
            </a:r>
            <a:r>
              <a:rPr lang="en-US" sz="3600" dirty="0" smtClean="0">
                <a:solidFill>
                  <a:srgbClr val="0066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GB" sz="3600" dirty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3347" y="2063878"/>
            <a:ext cx="6873882" cy="4504562"/>
          </a:xfrm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มีผลกับทุกองค์กรที่อยู่ในวงจรและมีเป็นเจ้าของสินค้า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lnSpc>
                <a:spcPct val="100000"/>
              </a:lnSpc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ผู้ผลิต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lnSpc>
                <a:spcPct val="100000"/>
              </a:lnSpc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ผู้แปรรูป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>
              <a:lnSpc>
                <a:spcPct val="100000"/>
              </a:lnSpc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ผู้ค้า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>
              <a:lnSpc>
                <a:spcPct val="100000"/>
              </a:lnSpc>
            </a:pP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พื้นฐาน </a:t>
            </a:r>
            <a:r>
              <a:rPr lang="en-US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2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ประการทำให้เกิดห่วงโซ่ของการควบคุมดูแล (</a:t>
            </a:r>
            <a:r>
              <a:rPr lang="en-GB" dirty="0" err="1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CoC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)</a:t>
            </a:r>
            <a:r>
              <a:rPr lang="th-TH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 ที่สมบูรณ์แบบ</a:t>
            </a:r>
            <a:r>
              <a:rPr lang="en-GB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:</a:t>
            </a:r>
            <a:endParaRPr lang="en-GB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การติดตามภายในองค์กร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>
              <a:lnSpc>
                <a:spcPct val="100000"/>
              </a:lnSpc>
            </a:pPr>
            <a:r>
              <a:rPr lang="th-TH" sz="2600" dirty="0" smtClean="0">
                <a:latin typeface="TH SarabunPSK" pitchFamily="34" charset="-34"/>
                <a:ea typeface="Tahoma" panose="020B0604030504040204" pitchFamily="34" charset="0"/>
                <a:cs typeface="TH SarabunPSK" pitchFamily="34" charset="-34"/>
              </a:rPr>
              <a:t>การติดตามระหว่างองค์กร</a:t>
            </a:r>
            <a:endParaRPr lang="en-GB" sz="2600" dirty="0">
              <a:latin typeface="TH SarabunPSK" pitchFamily="34" charset="-34"/>
              <a:ea typeface="Tahoma" panose="020B0604030504040204" pitchFamily="34" charset="0"/>
              <a:cs typeface="TH SarabunPSK" pitchFamily="34" charset="-34"/>
            </a:endParaRPr>
          </a:p>
          <a:p>
            <a:pPr lvl="1" eaLnBrk="1" hangingPunct="1"/>
            <a:endParaRPr lang="en-GB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E05BE-1510-4BF9-B87A-E3BAF5EBDA19}" type="slidenum">
              <a:rPr lang="zh-TW" altLang="en-US" smtClean="0"/>
              <a:pPr/>
              <a:t>9</a:t>
            </a:fld>
            <a:endParaRPr lang="zh-TW" altLang="en-US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31" y="2156519"/>
            <a:ext cx="5120581" cy="362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05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697565874F7A419035B3A2A5AA2B17" ma:contentTypeVersion="0" ma:contentTypeDescription="Create a new document." ma:contentTypeScope="" ma:versionID="8a5c323b4b73b751cf3c724d0204977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A7F0FF-83D8-4545-B971-B1FAD16081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8DA7481-943E-4E5B-8352-BD86FE0BD4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C0B6B9-8D27-4599-A5C9-743F9825D9FD}">
  <ds:schemaRefs>
    <ds:schemaRef ds:uri="http://purl.org/dc/terms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1906</Words>
  <Application>Microsoft Office PowerPoint</Application>
  <PresentationFormat>Benutzerdefiniert</PresentationFormat>
  <Paragraphs>191</Paragraphs>
  <Slides>30</Slides>
  <Notes>16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2" baseType="lpstr">
      <vt:lpstr>Office Theme</vt:lpstr>
      <vt:lpstr>VISIO</vt:lpstr>
      <vt:lpstr>สิ่งสำคัญ: โปรดอ่าน คำเตือนทางกฎหมาย </vt:lpstr>
      <vt:lpstr>การฝึกอบรมวิทยากรผู้ฝึกอบรมในส่วนของ กฎหมายควบคุมการค้าไม้ของสหภาพยุโรป  (EU Timber Regulation)</vt:lpstr>
      <vt:lpstr>ตัวอย่างห่วงโซ่อุปทานแบบง่าย – ตลาดส่งออก</vt:lpstr>
      <vt:lpstr>ห่วงโซ่อุปทานที่ซับซ้อน– ตลาดท้องถิ่น</vt:lpstr>
      <vt:lpstr>ห่วงโซ่ในการควบคุม (CoC) คืออะไร? (1/2)</vt:lpstr>
      <vt:lpstr>ห่วงโซ่ในการควบคุม (CoC) คืออะไร? (2/2)</vt:lpstr>
      <vt:lpstr>ใครต้องทำห่วงโซ่ของการควบคุมดูแล (CoC)?</vt:lpstr>
      <vt:lpstr>ใครไม่ต้องทำห่วงโซ่ของการควบคุมดูแล (CoC)?</vt:lpstr>
      <vt:lpstr>ห่วงโซ่อุปทานที่ได้รับการรับรอง (CoC)</vt:lpstr>
      <vt:lpstr>ลักษณะของ CoC ระหว่างองค์กร (1/2)</vt:lpstr>
      <vt:lpstr>ลักษณะของ CoC ระหว่างองค์กร (2/2)</vt:lpstr>
      <vt:lpstr>ลักษณะของ CoC ภายในองค์กร (1/2) – องค์ประกอบของระบบ</vt:lpstr>
      <vt:lpstr>ลักษณะของ CoC ภายในองค์กร (2/2)</vt:lpstr>
      <vt:lpstr>การกันแยกส่วน</vt:lpstr>
      <vt:lpstr>การระบุบ่งชี้ให้ชัดเจน</vt:lpstr>
      <vt:lpstr>การจัดทำเอกสาร</vt:lpstr>
      <vt:lpstr>จุดควบคุมที่สำคัญ (Critical Control Points: CCPs) (1/2)</vt:lpstr>
      <vt:lpstr>จุดควบคุมที่สำคัญ (Critical Control Points: CCPs) (2/2)</vt:lpstr>
      <vt:lpstr>การบริหารจัดการคุณภาพของห่วงโซ่การควบคุม (CoC) (1/2)</vt:lpstr>
      <vt:lpstr>การบริหารจัดการคุณภาพของห่วงโซ่การควบคุม (CoC) (2/2)</vt:lpstr>
      <vt:lpstr>ระเบียบวิธีของห่วงโซ่การควบคุม (CoC)</vt:lpstr>
      <vt:lpstr>ระบบการโอน/การจัดจำแนก </vt:lpstr>
      <vt:lpstr>จำนวนเครดิต (volume credit)</vt:lpstr>
      <vt:lpstr>ระบบร้อยละ</vt:lpstr>
      <vt:lpstr>ระเบียบวิธีของห่วงโซ่การควบคุม (CoC)</vt:lpstr>
      <vt:lpstr>การควบคุมส่วนที่ไม่ได้รับการรับรอง (1/4)</vt:lpstr>
      <vt:lpstr>การควบคุมส่วนที่ไม่ได้รับการรับรอง (2/4)</vt:lpstr>
      <vt:lpstr>การควบคุมส่วนที่ไม่ได้รับการรับรอง (3/4)</vt:lpstr>
      <vt:lpstr>การควบคุมส่วนที่ไม่ได้รับการรับรอง (4/4)</vt:lpstr>
      <vt:lpstr>PowerPoint-Präsentation</vt:lpstr>
    </vt:vector>
  </TitlesOfParts>
  <Company>Doherty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Yu-Fern Lee</dc:creator>
  <cp:lastModifiedBy>GB</cp:lastModifiedBy>
  <cp:revision>154</cp:revision>
  <cp:lastPrinted>2014-07-01T21:26:18Z</cp:lastPrinted>
  <dcterms:created xsi:type="dcterms:W3CDTF">2013-11-14T15:38:49Z</dcterms:created>
  <dcterms:modified xsi:type="dcterms:W3CDTF">2015-03-05T17:10:10Z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0x010100B7697565874F7A419035B3A2A5AA2B17</vt:lpwstr>
  </property>
</Properties>
</file>