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88" r:id="rId1"/>
  </p:sldMasterIdLst>
  <p:notesMasterIdLst>
    <p:notesMasterId r:id="rId8"/>
  </p:notesMasterIdLst>
  <p:handoutMasterIdLst>
    <p:handoutMasterId r:id="rId9"/>
  </p:handoutMasterIdLst>
  <p:sldIdLst>
    <p:sldId id="257" r:id="rId2"/>
    <p:sldId id="268" r:id="rId3"/>
    <p:sldId id="262" r:id="rId4"/>
    <p:sldId id="267" r:id="rId5"/>
    <p:sldId id="263" r:id="rId6"/>
    <p:sldId id="269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 autoAdjust="0"/>
    <p:restoredTop sz="62268" autoAdjust="0"/>
  </p:normalViewPr>
  <p:slideViewPr>
    <p:cSldViewPr snapToGrid="0" snapToObjects="1">
      <p:cViewPr varScale="1">
        <p:scale>
          <a:sx n="49" d="100"/>
          <a:sy n="49" d="100"/>
        </p:scale>
        <p:origin x="-17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9BFEC-97BE-3F41-B4EC-948E2D471771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35C34-41F7-444E-92CF-8175C830622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19259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B6DE9-62D4-5643-B124-6E0123C11DB6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195D1-AB38-8546-ACD5-C4B02A5A2860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3321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195D1-AB38-8546-ACD5-C4B02A5A2860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635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Various tools work together to support the PFD,</a:t>
            </a:r>
            <a:r>
              <a:rPr lang="en-US" baseline="0" dirty="0" smtClean="0"/>
              <a:t> bringing communication and information from members to the Forum and from the Forum to the members.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are by now familiar with the newsletters, meeting reports and summaries.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using more and more the groups on capacity4dev to share information. Now that we have a dedicated communications expert to moderate the group, we hope to have more interaction here.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version of the PFD consultation toolkit has been finished with your input. It is one </a:t>
            </a:r>
            <a:r>
              <a:rPr lang="en-US" baseline="0" dirty="0" err="1" smtClean="0"/>
              <a:t>tol</a:t>
            </a:r>
            <a:r>
              <a:rPr lang="en-US" baseline="0" dirty="0" smtClean="0"/>
              <a:t> that you can use to strengthen input into the PFD.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begun the monitoring of the PFD and will continue this via a survey after this PFD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will be able to tailor training to fit your needs with our new training expert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finally, you have asked for research to support gathering information, consultation and monitoring. We have a dedicated budget to research in this next phase of the PFD.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195D1-AB38-8546-ACD5-C4B02A5A2860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3467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Avenir Book"/>
                <a:cs typeface="Avenir Book"/>
              </a:rPr>
              <a:t>200, 000 Euros over 3 years for research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195D1-AB38-8546-ACD5-C4B02A5A2860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7356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195D1-AB38-8546-ACD5-C4B02A5A2860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09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195D1-AB38-8546-ACD5-C4B02A5A2860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09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629-D164-1447-8F39-2AA81E31D6D2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0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5C85B-88B4-DC45-AFE6-4BFA23251E0E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75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AE65-FBE7-4846-8E6C-BF0B859706F2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46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09B23-2D1A-E04D-A96C-3A0D247F2F39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436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849A-013D-D345-9512-5FB126317E8B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3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7653-1922-424A-9BCF-09378A2095A8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770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6AA2-6626-A740-89D2-8D22186CF06C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54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3BFF-C6F2-F046-93EF-584B810EA1F3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398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7031-6B86-5A45-9827-0C9DFA7E6941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555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7DDEB-1227-1440-85AA-71F7B86DBD04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254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BFF43-06F7-E04B-BC49-3C8563A4F755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346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2D6CE-F287-3141-85ED-A558EA259F12}" type="datetime1">
              <a:rPr lang="es-ES" smtClean="0"/>
              <a:pPr/>
              <a:t>2015-03-15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9C2A-1822-2C48-A96E-453F632BEAE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76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446492" y="2496470"/>
            <a:ext cx="6668933" cy="30174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 smtClean="0">
                <a:solidFill>
                  <a:srgbClr val="262626"/>
                </a:solidFill>
                <a:latin typeface="Avenir Book"/>
                <a:cs typeface="Avenir Book"/>
              </a:rPr>
              <a:t>Support to the PFD: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smtClean="0">
                <a:solidFill>
                  <a:srgbClr val="262626"/>
                </a:solidFill>
                <a:latin typeface="Avenir Book"/>
                <a:cs typeface="Avenir Book"/>
              </a:rPr>
              <a:t>Capacity development and research</a:t>
            </a:r>
            <a:endParaRPr lang="en-GB" sz="3600" dirty="0">
              <a:solidFill>
                <a:srgbClr val="262626"/>
              </a:solidFill>
              <a:latin typeface="Avenir Book"/>
              <a:cs typeface="Avenir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106" y="317457"/>
            <a:ext cx="45755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alibri" charset="0"/>
              </a:rPr>
              <a:t>Third meeting of the PFD</a:t>
            </a:r>
          </a:p>
          <a:p>
            <a:r>
              <a:rPr lang="en-GB" b="1" dirty="0">
                <a:latin typeface="Calibri" charset="0"/>
              </a:rPr>
              <a:t>Brussels, 17-18 March 2015</a:t>
            </a:r>
            <a:endParaRPr lang="es-ES_tradnl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9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 descr="cap dev diagram.jpg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919" r="-49919"/>
          <a:stretch/>
        </p:blipFill>
        <p:spPr>
          <a:xfrm>
            <a:off x="-123825" y="900113"/>
            <a:ext cx="9267825" cy="5097462"/>
          </a:xfrm>
        </p:spPr>
      </p:pic>
    </p:spTree>
    <p:extLst>
      <p:ext uri="{BB962C8B-B14F-4D97-AF65-F5344CB8AC3E}">
        <p14:creationId xmlns:p14="http://schemas.microsoft.com/office/powerpoint/2010/main" val="2178397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1584"/>
            <a:ext cx="8229600" cy="645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Avenir Book"/>
                <a:cs typeface="Avenir Book"/>
              </a:rPr>
              <a:t>Research support</a:t>
            </a:r>
            <a:endParaRPr lang="en-US" sz="2800" dirty="0">
              <a:latin typeface="Avenir Book"/>
              <a:cs typeface="Avenir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8611" y="1381870"/>
            <a:ext cx="69286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Avenir Book"/>
              <a:cs typeface="Avenir Book"/>
            </a:endParaRPr>
          </a:p>
          <a:p>
            <a:r>
              <a:rPr lang="en-US" sz="2800" dirty="0">
                <a:latin typeface="Avenir Book"/>
                <a:cs typeface="Avenir Book"/>
              </a:rPr>
              <a:t>T</a:t>
            </a:r>
            <a:r>
              <a:rPr lang="en-US" sz="2800" dirty="0" smtClean="0">
                <a:latin typeface="Avenir Book"/>
                <a:cs typeface="Avenir Book"/>
              </a:rPr>
              <a:t>he </a:t>
            </a:r>
            <a:r>
              <a:rPr lang="en-US" sz="2800" dirty="0">
                <a:latin typeface="Avenir Book"/>
                <a:cs typeface="Avenir Book"/>
              </a:rPr>
              <a:t>task team will</a:t>
            </a:r>
            <a:r>
              <a:rPr lang="en-US" sz="2800" dirty="0" smtClean="0">
                <a:latin typeface="Avenir Book"/>
                <a:cs typeface="Avenir Book"/>
              </a:rPr>
              <a:t>:</a:t>
            </a:r>
          </a:p>
          <a:p>
            <a:endParaRPr lang="en-US" sz="1600" dirty="0">
              <a:latin typeface="Avenir Book"/>
              <a:cs typeface="Avenir Book"/>
            </a:endParaRPr>
          </a:p>
          <a:p>
            <a:r>
              <a:rPr lang="en-US" sz="2800" dirty="0">
                <a:latin typeface="Avenir Book"/>
                <a:cs typeface="Avenir Book"/>
              </a:rPr>
              <a:t>• propose potential research topics,</a:t>
            </a:r>
          </a:p>
          <a:p>
            <a:r>
              <a:rPr lang="en-US" sz="2800" dirty="0">
                <a:latin typeface="Avenir Book"/>
                <a:cs typeface="Avenir Book"/>
              </a:rPr>
              <a:t>• annually agree a research agenda, and</a:t>
            </a:r>
          </a:p>
          <a:p>
            <a:r>
              <a:rPr lang="en-US" sz="2800" dirty="0">
                <a:latin typeface="Avenir Book"/>
                <a:cs typeface="Avenir Book"/>
              </a:rPr>
              <a:t>• oversee the completion and inclusion of this new research in the PFD </a:t>
            </a:r>
            <a:r>
              <a:rPr lang="en-US" sz="2800" dirty="0" smtClean="0">
                <a:latin typeface="Avenir Book"/>
                <a:cs typeface="Avenir Book"/>
              </a:rPr>
              <a:t>meetings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7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69926"/>
            <a:ext cx="8229600" cy="485623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venir Book"/>
                <a:cs typeface="Avenir Book"/>
              </a:rPr>
              <a:t>Relevance </a:t>
            </a:r>
            <a:r>
              <a:rPr lang="en-US" sz="2800" dirty="0">
                <a:latin typeface="Avenir Book"/>
                <a:cs typeface="Avenir Book"/>
              </a:rPr>
              <a:t>of the topic to global PFD members and the PFD agenda</a:t>
            </a:r>
          </a:p>
          <a:p>
            <a:r>
              <a:rPr lang="en-US" sz="2800" dirty="0" smtClean="0">
                <a:latin typeface="Avenir Book"/>
                <a:cs typeface="Avenir Book"/>
              </a:rPr>
              <a:t>Longevity </a:t>
            </a:r>
            <a:r>
              <a:rPr lang="en-US" sz="2800" dirty="0">
                <a:latin typeface="Avenir Book"/>
                <a:cs typeface="Avenir Book"/>
              </a:rPr>
              <a:t>of the topic in the life of the PFD (has this topic been discussed previously for</a:t>
            </a:r>
          </a:p>
          <a:p>
            <a:r>
              <a:rPr lang="en-US" sz="2800" dirty="0">
                <a:latin typeface="Avenir Book"/>
                <a:cs typeface="Avenir Book"/>
              </a:rPr>
              <a:t>potential research?)</a:t>
            </a:r>
          </a:p>
          <a:p>
            <a:r>
              <a:rPr lang="en-US" sz="2800" dirty="0" smtClean="0">
                <a:latin typeface="Avenir Book"/>
                <a:cs typeface="Avenir Book"/>
              </a:rPr>
              <a:t>Relevance </a:t>
            </a:r>
            <a:r>
              <a:rPr lang="en-US" sz="2800" dirty="0">
                <a:latin typeface="Avenir Book"/>
                <a:cs typeface="Avenir Book"/>
              </a:rPr>
              <a:t>of the topic in the current discussions on development policy</a:t>
            </a:r>
          </a:p>
          <a:p>
            <a:r>
              <a:rPr lang="en-US" sz="2800" dirty="0" smtClean="0">
                <a:latin typeface="Avenir Book"/>
                <a:cs typeface="Avenir Book"/>
              </a:rPr>
              <a:t>Need </a:t>
            </a:r>
            <a:r>
              <a:rPr lang="en-US" sz="2800" dirty="0">
                <a:latin typeface="Avenir Book"/>
                <a:cs typeface="Avenir Book"/>
              </a:rPr>
              <a:t>for such research (it does not exist already or is not readily accessible)</a:t>
            </a:r>
          </a:p>
          <a:p>
            <a:r>
              <a:rPr lang="en-US" sz="2800" dirty="0" smtClean="0">
                <a:latin typeface="Avenir Book"/>
                <a:cs typeface="Avenir Book"/>
              </a:rPr>
              <a:t>Ability </a:t>
            </a:r>
            <a:r>
              <a:rPr lang="en-US" sz="2800" dirty="0">
                <a:latin typeface="Avenir Book"/>
                <a:cs typeface="Avenir Book"/>
              </a:rPr>
              <a:t>of task team members to </a:t>
            </a:r>
            <a:r>
              <a:rPr lang="en-US" sz="2800" dirty="0" smtClean="0">
                <a:latin typeface="Avenir Book"/>
                <a:cs typeface="Avenir Book"/>
              </a:rPr>
              <a:t>guide the work</a:t>
            </a:r>
            <a:endParaRPr lang="en-US" sz="2800" dirty="0">
              <a:latin typeface="Avenir Book"/>
              <a:cs typeface="Avenir Book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51584"/>
            <a:ext cx="8229600" cy="645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dirty="0" smtClean="0">
                <a:latin typeface="Avenir Book"/>
                <a:cs typeface="Avenir Book"/>
              </a:rPr>
              <a:t>Criteria</a:t>
            </a:r>
            <a:endParaRPr lang="en-US" sz="2800" dirty="0"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853299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Avenir Book"/>
                <a:cs typeface="Avenir Book"/>
              </a:rPr>
              <a:t>Regional </a:t>
            </a:r>
            <a:r>
              <a:rPr lang="en-US" dirty="0">
                <a:latin typeface="Avenir Book"/>
                <a:cs typeface="Avenir Book"/>
              </a:rPr>
              <a:t>task team </a:t>
            </a:r>
            <a:r>
              <a:rPr lang="en-US" dirty="0" smtClean="0">
                <a:latin typeface="Avenir Book"/>
                <a:cs typeface="Avenir Book"/>
              </a:rPr>
              <a:t>(TT) members raise </a:t>
            </a:r>
            <a:r>
              <a:rPr lang="en-US" dirty="0">
                <a:latin typeface="Avenir Book"/>
                <a:cs typeface="Avenir Book"/>
              </a:rPr>
              <a:t>selected topics </a:t>
            </a:r>
            <a:r>
              <a:rPr lang="en-US" dirty="0" smtClean="0">
                <a:latin typeface="Avenir Book"/>
                <a:cs typeface="Avenir Book"/>
              </a:rPr>
              <a:t>to</a:t>
            </a: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full TT after consultation with regional PFD members</a:t>
            </a: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2. Topics may be suggested following discussion within the PFD.</a:t>
            </a:r>
          </a:p>
          <a:p>
            <a:pPr marL="0" indent="0">
              <a:buNone/>
            </a:pP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3. TT </a:t>
            </a:r>
            <a:r>
              <a:rPr lang="en-US" dirty="0">
                <a:latin typeface="Avenir Book"/>
                <a:cs typeface="Avenir Book"/>
              </a:rPr>
              <a:t>members will review </a:t>
            </a:r>
            <a:r>
              <a:rPr lang="en-US" dirty="0" smtClean="0">
                <a:latin typeface="Avenir Book"/>
                <a:cs typeface="Avenir Book"/>
              </a:rPr>
              <a:t>based </a:t>
            </a:r>
            <a:r>
              <a:rPr lang="en-US" dirty="0">
                <a:latin typeface="Avenir Book"/>
                <a:cs typeface="Avenir Book"/>
              </a:rPr>
              <a:t>on the </a:t>
            </a:r>
            <a:r>
              <a:rPr lang="en-US" dirty="0" smtClean="0">
                <a:latin typeface="Avenir Book"/>
                <a:cs typeface="Avenir Book"/>
              </a:rPr>
              <a:t>above-mentioned</a:t>
            </a: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criteria</a:t>
            </a:r>
            <a:r>
              <a:rPr lang="en-US" dirty="0">
                <a:latin typeface="Avenir Book"/>
                <a:cs typeface="Avenir Book"/>
              </a:rPr>
              <a:t>, and agree on the research agenda </a:t>
            </a:r>
            <a:endParaRPr lang="en-US" dirty="0" smtClean="0">
              <a:latin typeface="Avenir Book"/>
              <a:cs typeface="Avenir Book"/>
            </a:endParaRPr>
          </a:p>
          <a:p>
            <a:pPr marL="0" indent="0">
              <a:buNone/>
            </a:pP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3. The EU will work with the task team members to select the</a:t>
            </a: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appropriate </a:t>
            </a:r>
            <a:r>
              <a:rPr lang="en-US" dirty="0">
                <a:latin typeface="Avenir Book"/>
                <a:cs typeface="Avenir Book"/>
              </a:rPr>
              <a:t>person(s) or </a:t>
            </a:r>
            <a:r>
              <a:rPr lang="en-US" dirty="0" err="1">
                <a:latin typeface="Avenir Book"/>
                <a:cs typeface="Avenir Book"/>
              </a:rPr>
              <a:t>organisation</a:t>
            </a:r>
            <a:r>
              <a:rPr lang="en-US" dirty="0">
                <a:latin typeface="Avenir Book"/>
                <a:cs typeface="Avenir Book"/>
              </a:rPr>
              <a:t> to carry out the research. </a:t>
            </a:r>
            <a:endParaRPr lang="en-US" dirty="0" smtClean="0">
              <a:latin typeface="Avenir Book"/>
              <a:cs typeface="Avenir Book"/>
            </a:endParaRPr>
          </a:p>
          <a:p>
            <a:pPr marL="0" indent="0">
              <a:buNone/>
            </a:pP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4</a:t>
            </a:r>
            <a:r>
              <a:rPr lang="en-US" dirty="0">
                <a:latin typeface="Avenir Book"/>
                <a:cs typeface="Avenir Book"/>
              </a:rPr>
              <a:t>. Once completed, research will be submitted to all task team members </a:t>
            </a:r>
            <a:r>
              <a:rPr lang="en-US" dirty="0" smtClean="0">
                <a:latin typeface="Avenir Book"/>
                <a:cs typeface="Avenir Book"/>
              </a:rPr>
              <a:t>and then with </a:t>
            </a:r>
            <a:r>
              <a:rPr lang="en-US" dirty="0">
                <a:latin typeface="Avenir Book"/>
                <a:cs typeface="Avenir Book"/>
              </a:rPr>
              <a:t>the wider PFD membership.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51584"/>
            <a:ext cx="8229600" cy="645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dirty="0" smtClean="0">
                <a:latin typeface="Avenir Book"/>
                <a:cs typeface="Avenir Book"/>
              </a:rPr>
              <a:t>Process</a:t>
            </a:r>
            <a:endParaRPr lang="en-US" sz="2800" dirty="0"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12503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venir Book"/>
                <a:cs typeface="Avenir Book"/>
              </a:rPr>
              <a:t>TT meeting on March 19 to start discussing current suggested research</a:t>
            </a:r>
          </a:p>
          <a:p>
            <a:endParaRPr lang="en-US" dirty="0">
              <a:latin typeface="Avenir Book"/>
              <a:cs typeface="Avenir Book"/>
            </a:endParaRPr>
          </a:p>
          <a:p>
            <a:r>
              <a:rPr lang="en-US" dirty="0" smtClean="0">
                <a:latin typeface="Avenir Book"/>
                <a:cs typeface="Avenir Book"/>
              </a:rPr>
              <a:t>Determine research </a:t>
            </a:r>
            <a:r>
              <a:rPr lang="en-US" dirty="0" err="1" smtClean="0">
                <a:latin typeface="Avenir Book"/>
                <a:cs typeface="Avenir Book"/>
              </a:rPr>
              <a:t>workplan</a:t>
            </a:r>
            <a:r>
              <a:rPr lang="en-US" dirty="0" smtClean="0">
                <a:latin typeface="Avenir Book"/>
                <a:cs typeface="Avenir Book"/>
              </a:rPr>
              <a:t> for the next year</a:t>
            </a:r>
            <a:endParaRPr lang="en-US" dirty="0">
              <a:latin typeface="Avenir Book"/>
              <a:cs typeface="Avenir Book"/>
            </a:endParaRPr>
          </a:p>
          <a:p>
            <a:pPr marL="0" indent="0">
              <a:buNone/>
            </a:pPr>
            <a:r>
              <a:rPr lang="en-US" dirty="0" smtClean="0">
                <a:latin typeface="Avenir Book"/>
                <a:cs typeface="Avenir Book"/>
              </a:rPr>
              <a:t> </a:t>
            </a:r>
            <a:endParaRPr lang="en-US" dirty="0">
              <a:latin typeface="Avenir Book"/>
              <a:cs typeface="Avenir Book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51584"/>
            <a:ext cx="8229600" cy="645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dirty="0" smtClean="0">
                <a:latin typeface="Avenir Book"/>
                <a:cs typeface="Avenir Book"/>
              </a:rPr>
              <a:t>Next Steps</a:t>
            </a:r>
            <a:endParaRPr lang="en-US" sz="2800" dirty="0"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9898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powerpoint_engli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template_powerpoint_english.potx</Template>
  <TotalTime>598</TotalTime>
  <Words>434</Words>
  <Application>Microsoft Macintosh PowerPoint</Application>
  <PresentationFormat>On-screen Show (4:3)</PresentationFormat>
  <Paragraphs>55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template_powerpoint_english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MOVE(S)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BEA SANZ CORELLA</dc:creator>
  <cp:lastModifiedBy>Sara Simon</cp:lastModifiedBy>
  <cp:revision>34</cp:revision>
  <dcterms:created xsi:type="dcterms:W3CDTF">2014-09-29T05:16:46Z</dcterms:created>
  <dcterms:modified xsi:type="dcterms:W3CDTF">2015-03-15T19:50:39Z</dcterms:modified>
</cp:coreProperties>
</file>