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3" r:id="rId5"/>
    <p:sldId id="261" r:id="rId6"/>
    <p:sldId id="264" r:id="rId7"/>
    <p:sldId id="269" r:id="rId8"/>
    <p:sldId id="268" r:id="rId9"/>
    <p:sldId id="258" r:id="rId1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651"/>
    <a:srgbClr val="008E84"/>
    <a:srgbClr val="F8941E"/>
    <a:srgbClr val="0055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545" autoAdjust="0"/>
    <p:restoredTop sz="86349" autoAdjust="0"/>
  </p:normalViewPr>
  <p:slideViewPr>
    <p:cSldViewPr>
      <p:cViewPr>
        <p:scale>
          <a:sx n="100" d="100"/>
          <a:sy n="100" d="100"/>
        </p:scale>
        <p:origin x="-1072" y="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DE4D3A-0DD7-4636-84C3-B0BABE6D9867}" type="datetimeFigureOut">
              <a:rPr lang="fr-BE"/>
              <a:pPr>
                <a:defRPr/>
              </a:pPr>
              <a:t>2015-03-13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85D0661-C92C-48CD-A812-238F6A9DA8EF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4952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5D0661-C92C-48CD-A812-238F6A9DA8EF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341438"/>
            <a:ext cx="9144000" cy="5516562"/>
          </a:xfrm>
          <a:prstGeom prst="rect">
            <a:avLst/>
          </a:prstGeom>
          <a:solidFill>
            <a:srgbClr val="ED16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BE" dirty="0"/>
          </a:p>
        </p:txBody>
      </p:sp>
      <p:pic>
        <p:nvPicPr>
          <p:cNvPr id="4" name="Picture 3" descr="170_CIDSE-PPT-2012-blue_P1_IMG_png24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3733800" y="6300788"/>
            <a:ext cx="4378325" cy="1936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i="1" baseline="30000" dirty="0">
                <a:solidFill>
                  <a:schemeClr val="bg1"/>
                </a:solidFill>
                <a:latin typeface="Times New Roman"/>
                <a:cs typeface="Times New Roman"/>
              </a:rPr>
              <a:t>CIDSE - International Alliance of Catholic development agencies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0" y="3167999"/>
            <a:ext cx="4942800" cy="242388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B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43325" y="6300788"/>
            <a:ext cx="4932363" cy="223837"/>
          </a:xfrm>
          <a:prstGeom prst="rect">
            <a:avLst/>
          </a:prstGeom>
        </p:spPr>
        <p:txBody>
          <a:bodyPr wrap="none" lIns="0" tIns="0" rIns="0" bIns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 i="1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B141507-9B38-4A44-AC39-DA9F78FE475C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D5F20B3-E574-4C54-B31B-2AA4ACB5AAF5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9695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221088"/>
            <a:ext cx="8229600" cy="1905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0932D5-A630-4518-8B7F-7AA94525AB7B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0A81F5-ECE3-4D6F-924F-BFBBA9D38788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ED16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BE"/>
          </a:p>
        </p:txBody>
      </p:sp>
      <p:sp>
        <p:nvSpPr>
          <p:cNvPr id="5" name="TextBox 4"/>
          <p:cNvSpPr txBox="1"/>
          <p:nvPr userDrawn="1"/>
        </p:nvSpPr>
        <p:spPr>
          <a:xfrm>
            <a:off x="457200" y="6594475"/>
            <a:ext cx="957263" cy="18573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www.cidse.org </a:t>
            </a:r>
            <a:endParaRPr lang="en-US" i="1" baseline="30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174875" y="6594475"/>
            <a:ext cx="4378325" cy="1952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i="1" baseline="30000" dirty="0">
                <a:solidFill>
                  <a:schemeClr val="bg1"/>
                </a:solidFill>
                <a:latin typeface="Times New Roman"/>
                <a:cs typeface="Times New Roman"/>
              </a:rPr>
              <a:t>CIDSE - International Alliance of Catholic development agencies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0" y="2052000"/>
            <a:ext cx="5400000" cy="3688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500" b="1">
                <a:solidFill>
                  <a:srgbClr val="ED165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2664000"/>
            <a:ext cx="5400000" cy="3285280"/>
          </a:xfrm>
          <a:prstGeom prst="rect">
            <a:avLst/>
          </a:prstGeom>
        </p:spPr>
        <p:txBody>
          <a:bodyPr lIns="0" tIns="0" rIns="0" bIns="0"/>
          <a:lstStyle>
            <a:lvl1pPr marL="268288" indent="-268288">
              <a:spcAft>
                <a:spcPts val="1800"/>
              </a:spcAft>
              <a:buClr>
                <a:srgbClr val="ED1651"/>
              </a:buClr>
              <a:buFont typeface="+mj-lt"/>
              <a:buAutoNum type="arabicPeriod"/>
              <a:defRPr sz="1700">
                <a:latin typeface="Times New Roman" pitchFamily="18" charset="0"/>
                <a:cs typeface="Times New Roman" pitchFamily="18" charset="0"/>
              </a:defRPr>
            </a:lvl1pPr>
            <a:lvl2pPr marL="800100" indent="-342900">
              <a:buClr>
                <a:srgbClr val="005596"/>
              </a:buClr>
              <a:buFont typeface="+mj-lt"/>
              <a:buAutoNum type="arabicPeriod"/>
              <a:defRPr sz="1700">
                <a:latin typeface="Times New Roman" pitchFamily="18" charset="0"/>
                <a:cs typeface="Times New Roman" pitchFamily="18" charset="0"/>
              </a:defRPr>
            </a:lvl2pPr>
            <a:lvl3pPr marL="1257300" indent="-342900">
              <a:buClr>
                <a:srgbClr val="005596"/>
              </a:buClr>
              <a:buFont typeface="+mj-lt"/>
              <a:buAutoNum type="arabicPeriod"/>
              <a:defRPr sz="1700">
                <a:latin typeface="Times New Roman" pitchFamily="18" charset="0"/>
                <a:cs typeface="Times New Roman" pitchFamily="18" charset="0"/>
              </a:defRPr>
            </a:lvl3pPr>
            <a:lvl4pPr marL="1714500" indent="-342900">
              <a:buClr>
                <a:srgbClr val="005596"/>
              </a:buClr>
              <a:buFont typeface="+mj-lt"/>
              <a:buAutoNum type="arabicPeriod"/>
              <a:defRPr sz="1700">
                <a:latin typeface="Times New Roman" pitchFamily="18" charset="0"/>
                <a:cs typeface="Times New Roman" pitchFamily="18" charset="0"/>
              </a:defRPr>
            </a:lvl4pPr>
            <a:lvl5pPr marL="2171700" indent="-342900">
              <a:buClr>
                <a:srgbClr val="005596"/>
              </a:buClr>
              <a:buFont typeface="+mj-lt"/>
              <a:buAutoNum type="arabicPeriod"/>
              <a:defRPr sz="17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r>
              <a:rPr lang="en-US" dirty="0" smtClean="0"/>
              <a:t>Second level</a:t>
            </a:r>
          </a:p>
          <a:p>
            <a:pPr lvl="0"/>
            <a:r>
              <a:rPr lang="en-US" dirty="0" smtClean="0"/>
              <a:t>Third level</a:t>
            </a:r>
          </a:p>
          <a:p>
            <a:pPr lvl="0"/>
            <a:r>
              <a:rPr lang="en-US" dirty="0" smtClean="0"/>
              <a:t>Fourth level</a:t>
            </a:r>
          </a:p>
          <a:p>
            <a:pPr lvl="0"/>
            <a:r>
              <a:rPr lang="en-US" dirty="0" smtClean="0"/>
              <a:t>Fifth level</a:t>
            </a:r>
            <a:endParaRPr lang="fr-BE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160588" y="6537325"/>
            <a:ext cx="5003800" cy="3206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 i="1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712200" y="6500813"/>
            <a:ext cx="276225" cy="201612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D28D285E-D787-47A1-BB82-2B281EBD46DE}" type="slidenum">
              <a:rPr lang="fr-BE"/>
              <a:pPr>
                <a:defRPr/>
              </a:pPr>
              <a:t>‹#›</a:t>
            </a:fld>
            <a:r>
              <a:rPr lang="fr-BE" dirty="0"/>
              <a:t>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2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ED16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BE"/>
          </a:p>
        </p:txBody>
      </p:sp>
      <p:sp>
        <p:nvSpPr>
          <p:cNvPr id="5" name="TextBox 4"/>
          <p:cNvSpPr txBox="1"/>
          <p:nvPr userDrawn="1"/>
        </p:nvSpPr>
        <p:spPr>
          <a:xfrm>
            <a:off x="457200" y="6594475"/>
            <a:ext cx="957263" cy="18573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www.cidse.org </a:t>
            </a:r>
            <a:endParaRPr lang="en-US" i="1" baseline="30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174875" y="6594475"/>
            <a:ext cx="4378325" cy="1952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i="1" baseline="30000" dirty="0">
                <a:solidFill>
                  <a:schemeClr val="bg1"/>
                </a:solidFill>
                <a:latin typeface="Times New Roman"/>
                <a:cs typeface="Times New Roman"/>
              </a:rPr>
              <a:t>CIDSE - International Alliance of Catholic development agencies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0" y="1783440"/>
            <a:ext cx="8229600" cy="7814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500" b="1">
                <a:solidFill>
                  <a:srgbClr val="ED165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2664000"/>
            <a:ext cx="8229600" cy="3285280"/>
          </a:xfrm>
          <a:prstGeom prst="rect">
            <a:avLst/>
          </a:prstGeom>
        </p:spPr>
        <p:txBody>
          <a:bodyPr lIns="0" tIns="0" rIns="0" bIns="0"/>
          <a:lstStyle>
            <a:lvl1pPr marL="176213" indent="-176213">
              <a:spcAft>
                <a:spcPts val="1800"/>
              </a:spcAft>
              <a:buClr>
                <a:srgbClr val="F5941C"/>
              </a:buClr>
              <a:buFont typeface="Arial" pitchFamily="34" charset="0"/>
              <a:buChar char="•"/>
              <a:defRPr sz="1700">
                <a:latin typeface="Times New Roman" pitchFamily="18" charset="0"/>
                <a:cs typeface="Times New Roman" pitchFamily="18" charset="0"/>
              </a:defRPr>
            </a:lvl1pPr>
            <a:lvl2pPr marL="534988" indent="-174625">
              <a:spcAft>
                <a:spcPts val="1800"/>
              </a:spcAft>
              <a:buClr>
                <a:srgbClr val="005596"/>
              </a:buClr>
              <a:buFont typeface="Arial" pitchFamily="34" charset="0"/>
              <a:buChar char="•"/>
              <a:defRPr sz="1700">
                <a:latin typeface="Times New Roman" pitchFamily="18" charset="0"/>
                <a:cs typeface="Times New Roman" pitchFamily="18" charset="0"/>
              </a:defRPr>
            </a:lvl2pPr>
            <a:lvl3pPr marL="895350" indent="-174625">
              <a:spcAft>
                <a:spcPts val="1800"/>
              </a:spcAft>
              <a:buClr>
                <a:srgbClr val="008C82"/>
              </a:buClr>
              <a:buFont typeface="Arial" pitchFamily="34" charset="0"/>
              <a:buChar char="•"/>
              <a:defRPr sz="1700">
                <a:latin typeface="Times New Roman" pitchFamily="18" charset="0"/>
                <a:cs typeface="Times New Roman" pitchFamily="18" charset="0"/>
              </a:defRPr>
            </a:lvl3pPr>
            <a:lvl4pPr marL="1257300" indent="-176213">
              <a:spcAft>
                <a:spcPts val="1800"/>
              </a:spcAft>
              <a:buClr>
                <a:srgbClr val="ED1752"/>
              </a:buClr>
              <a:buFont typeface="Arial" pitchFamily="34" charset="0"/>
              <a:buChar char="•"/>
              <a:defRPr sz="1700">
                <a:latin typeface="Times New Roman" pitchFamily="18" charset="0"/>
                <a:cs typeface="Times New Roman" pitchFamily="18" charset="0"/>
              </a:defRPr>
            </a:lvl4pPr>
            <a:lvl5pPr marL="1616075" indent="-184150">
              <a:buFont typeface="Arial" pitchFamily="34" charset="0"/>
              <a:buChar char="•"/>
              <a:defRPr sz="17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fr-BE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160588" y="6537325"/>
            <a:ext cx="5003800" cy="3206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 i="1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712200" y="6500813"/>
            <a:ext cx="276225" cy="201612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FB36A41A-7403-44F3-BBC0-FC0D5A6CE9A5}" type="slidenum">
              <a:rPr lang="fr-BE"/>
              <a:pPr>
                <a:defRPr/>
              </a:pPr>
              <a:t>‹#›</a:t>
            </a:fld>
            <a:r>
              <a:rPr lang="fr-BE" dirty="0"/>
              <a:t>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10CF03C-E617-4780-8B59-F364373BC731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9695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0CF7E3E-A57B-44EE-B6E8-69ADA58468B6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96952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AA3E6E8-18C2-4C8C-8AAB-0EED3FAB5054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9695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94049CD-2F22-4FD9-ABE0-30E4681BB8EB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CIDSE - International Alliance of Catholic development agencies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EAFC26E-41A8-4992-9EB8-47DC67D2F164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170_CIDSE-PPT-2012-blue_P1_IMG_png24.png"/>
          <p:cNvPicPr>
            <a:picLocks noChangeAspect="1"/>
          </p:cNvPicPr>
          <p:nvPr userDrawn="1"/>
        </p:nvPicPr>
        <p:blipFill>
          <a:blip r:embed="rId2" cstate="print"/>
          <a:srcRect r="60834"/>
          <a:stretch>
            <a:fillRect/>
          </a:stretch>
        </p:blipFill>
        <p:spPr bwMode="auto">
          <a:xfrm>
            <a:off x="0" y="0"/>
            <a:ext cx="358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logos-CIDSE-2013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1268413"/>
            <a:ext cx="5011738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IDSE-logo-3lang_forMS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7200" y="241300"/>
            <a:ext cx="1670050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 bwMode="auto">
          <a:xfrm>
            <a:off x="3743325" y="3168650"/>
            <a:ext cx="4943475" cy="2422525"/>
          </a:xfrm>
          <a:noFill/>
          <a:ln>
            <a:miter lim="800000"/>
            <a:headEnd/>
            <a:tailEnd/>
          </a:ln>
        </p:spPr>
        <p:txBody>
          <a:bodyPr vert="horz" wrap="square" numCol="1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GB" dirty="0" err="1" smtClean="0"/>
              <a:t>FfD</a:t>
            </a:r>
            <a:r>
              <a:rPr lang="en-GB" dirty="0" smtClean="0"/>
              <a:t> Demystified</a:t>
            </a:r>
            <a:r>
              <a:rPr lang="fr-BE" dirty="0" smtClean="0"/>
              <a:t/>
            </a:r>
            <a:br>
              <a:rPr lang="fr-BE" dirty="0" smtClean="0"/>
            </a:b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2160588" y="2663825"/>
            <a:ext cx="5399087" cy="3286125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Calibri" pitchFamily="34" charset="0"/>
              <a:buAutoNum type="arabicPeriod"/>
            </a:pPr>
            <a:r>
              <a:rPr lang="en-GB" dirty="0" smtClean="0"/>
              <a:t>2015 is a critical year for democratising the International Financing Agenda</a:t>
            </a:r>
            <a:endParaRPr lang="fr-BE" dirty="0" smtClean="0"/>
          </a:p>
          <a:p>
            <a:pPr eaLnBrk="1" hangingPunct="1">
              <a:buFont typeface="Calibri" pitchFamily="34" charset="0"/>
              <a:buAutoNum type="arabicPeriod"/>
            </a:pPr>
            <a:r>
              <a:rPr lang="en-GB" dirty="0" smtClean="0"/>
              <a:t>Two parallel processes: </a:t>
            </a:r>
            <a:r>
              <a:rPr lang="en-GB" dirty="0" err="1" smtClean="0"/>
              <a:t>FfD</a:t>
            </a:r>
            <a:r>
              <a:rPr lang="en-GB" dirty="0" smtClean="0"/>
              <a:t> and Post-2015/SDGs (Financial) Means of Implementation </a:t>
            </a:r>
            <a:endParaRPr lang="fr-BE" dirty="0" smtClean="0"/>
          </a:p>
          <a:p>
            <a:pPr eaLnBrk="1" hangingPunct="1">
              <a:buFont typeface="Calibri" pitchFamily="34" charset="0"/>
              <a:buAutoNum type="arabicPeriod"/>
            </a:pPr>
            <a:endParaRPr lang="fr-BE" dirty="0" smtClean="0"/>
          </a:p>
          <a:p>
            <a:pPr eaLnBrk="1" hangingPunct="1">
              <a:buFont typeface="Calibri" pitchFamily="34" charset="0"/>
              <a:buAutoNum type="arabicPeriod"/>
            </a:pPr>
            <a:endParaRPr lang="fr-BE" dirty="0" smtClean="0"/>
          </a:p>
          <a:p>
            <a:pPr eaLnBrk="1" hangingPunct="1">
              <a:buFont typeface="Calibri" pitchFamily="34" charset="0"/>
              <a:buAutoNum type="arabicPeriod"/>
            </a:pPr>
            <a:endParaRPr lang="fr-BE" dirty="0" smtClean="0"/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57DAEF-EB5B-4971-94E6-52BB43FB661E}" type="slidenum">
              <a:rPr lang="fr-B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BE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 and 2015</a:t>
            </a: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 bwMode="auto">
          <a:xfrm>
            <a:off x="2160588" y="1782763"/>
            <a:ext cx="8229600" cy="782637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Financing for Development</a:t>
            </a:r>
            <a:endParaRPr lang="fr-BE" dirty="0" smtClean="0"/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 bwMode="auto">
          <a:xfrm>
            <a:off x="2160588" y="2663825"/>
            <a:ext cx="8229600" cy="3286125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lvl="1" eaLnBrk="1" hangingPunct="1">
              <a:buFont typeface="Arial" charset="0"/>
              <a:buChar char="•"/>
            </a:pPr>
            <a:r>
              <a:rPr lang="en-GB" dirty="0" smtClean="0"/>
              <a:t>Monterrey Conference on Financing for Development 2002:</a:t>
            </a:r>
            <a:br>
              <a:rPr lang="en-GB" dirty="0" smtClean="0"/>
            </a:br>
            <a:r>
              <a:rPr lang="en-GB" dirty="0" smtClean="0"/>
              <a:t>UN role in international finance discussions confirmed</a:t>
            </a:r>
          </a:p>
          <a:p>
            <a:pPr marL="628650" lvl="3" indent="-266700" eaLnBrk="1" hangingPunct="1">
              <a:buFont typeface="Arial" charset="0"/>
              <a:buChar char="•"/>
            </a:pPr>
            <a:r>
              <a:rPr lang="en-GB" dirty="0" smtClean="0"/>
              <a:t>Doha </a:t>
            </a:r>
            <a:r>
              <a:rPr lang="en-GB" dirty="0" err="1" smtClean="0"/>
              <a:t>FfD</a:t>
            </a:r>
            <a:r>
              <a:rPr lang="en-GB" dirty="0" smtClean="0"/>
              <a:t> Conference 2008: </a:t>
            </a:r>
            <a:br>
              <a:rPr lang="en-GB" dirty="0" smtClean="0"/>
            </a:br>
            <a:r>
              <a:rPr lang="en-GB" dirty="0" smtClean="0"/>
              <a:t>Important steps in taking forward </a:t>
            </a:r>
            <a:r>
              <a:rPr lang="en-GB" dirty="0" err="1" smtClean="0"/>
              <a:t>FfD</a:t>
            </a:r>
            <a:r>
              <a:rPr lang="en-GB" dirty="0" smtClean="0"/>
              <a:t> agenda (Tax) </a:t>
            </a:r>
            <a:br>
              <a:rPr lang="en-GB" dirty="0" smtClean="0"/>
            </a:br>
            <a:r>
              <a:rPr lang="en-GB" dirty="0" smtClean="0"/>
              <a:t>but overshadowed by G20 Summit</a:t>
            </a:r>
          </a:p>
          <a:p>
            <a:pPr marL="628650" lvl="3" indent="-266700" eaLnBrk="1" hangingPunct="1">
              <a:buFont typeface="Arial" charset="0"/>
              <a:buChar char="•"/>
            </a:pPr>
            <a:r>
              <a:rPr lang="en-GB" dirty="0" smtClean="0"/>
              <a:t>UN Conference on the Financial Crisis 2009:</a:t>
            </a:r>
            <a:br>
              <a:rPr lang="en-GB" dirty="0" smtClean="0"/>
            </a:br>
            <a:r>
              <a:rPr lang="en-GB" dirty="0" smtClean="0"/>
              <a:t>Ground-breaking </a:t>
            </a:r>
            <a:r>
              <a:rPr lang="en-GB" dirty="0" err="1" smtClean="0"/>
              <a:t>Stiglitz</a:t>
            </a:r>
            <a:r>
              <a:rPr lang="en-GB" dirty="0" smtClean="0"/>
              <a:t> Commission Report </a:t>
            </a:r>
            <a:endParaRPr lang="fr-BE" dirty="0" smtClean="0"/>
          </a:p>
          <a:p>
            <a:pPr marL="628650" lvl="3" indent="-266700" eaLnBrk="1" hangingPunct="1">
              <a:buFont typeface="Arial" charset="0"/>
              <a:buChar char="•"/>
            </a:pPr>
            <a:r>
              <a:rPr lang="en-GB" dirty="0" smtClean="0"/>
              <a:t> 3</a:t>
            </a:r>
            <a:r>
              <a:rPr lang="en-GB" baseline="30000" dirty="0" smtClean="0"/>
              <a:t>rd</a:t>
            </a:r>
            <a:r>
              <a:rPr lang="en-GB" dirty="0" smtClean="0"/>
              <a:t> </a:t>
            </a:r>
            <a:r>
              <a:rPr lang="en-GB" dirty="0" err="1" smtClean="0"/>
              <a:t>FfD</a:t>
            </a:r>
            <a:r>
              <a:rPr lang="en-GB" dirty="0" smtClean="0"/>
              <a:t> Conference, Addis Ababa, 13-16 July 2015</a:t>
            </a:r>
            <a:br>
              <a:rPr lang="en-GB" dirty="0" smtClean="0"/>
            </a:br>
            <a:r>
              <a:rPr lang="en-GB" dirty="0" smtClean="0"/>
              <a:t>Setting the ambition for Post-2015/SDG outcomes in Sept. 2015</a:t>
            </a:r>
            <a:endParaRPr lang="fr-BE" dirty="0" smtClean="0"/>
          </a:p>
          <a:p>
            <a:pPr marL="628650" lvl="3" indent="-266700" eaLnBrk="1" hangingPunct="1">
              <a:buFont typeface="Arial" charset="0"/>
              <a:buChar char="•"/>
            </a:pPr>
            <a:endParaRPr lang="en-GB" dirty="0" smtClean="0"/>
          </a:p>
          <a:p>
            <a:pPr marL="628650" lvl="3" indent="-266700" eaLnBrk="1" hangingPunct="1">
              <a:buFont typeface="Arial" charset="0"/>
              <a:buChar char="•"/>
            </a:pPr>
            <a:endParaRPr lang="fr-BE" dirty="0" smtClean="0"/>
          </a:p>
        </p:txBody>
      </p:sp>
      <p:sp>
        <p:nvSpPr>
          <p:cNvPr id="17412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A9F6EE-C36B-48EC-8512-F39FEBD9CB08}" type="slidenum">
              <a:rPr lang="fr-B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BE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Post-2015/SDGs Finance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Rio+20 Outcome:</a:t>
            </a:r>
            <a:endParaRPr lang="fr-BE" dirty="0" smtClean="0"/>
          </a:p>
          <a:p>
            <a:r>
              <a:rPr lang="en-GB" dirty="0" smtClean="0"/>
              <a:t>Post-2015 and Sustainable Development Goals should be coherent</a:t>
            </a:r>
          </a:p>
          <a:p>
            <a:r>
              <a:rPr lang="en-GB" dirty="0" smtClean="0"/>
              <a:t>Open Working Group and ICESDF created</a:t>
            </a:r>
          </a:p>
          <a:p>
            <a:r>
              <a:rPr lang="en-GB" dirty="0" smtClean="0"/>
              <a:t>OWG focus: Macro-Economic issues and Finance; ICESDF: Finance</a:t>
            </a:r>
          </a:p>
          <a:p>
            <a:r>
              <a:rPr lang="en-GB" dirty="0" smtClean="0"/>
              <a:t>Open Working Group: Means of Implementation (including financial) </a:t>
            </a:r>
            <a:br>
              <a:rPr lang="en-GB" dirty="0" smtClean="0"/>
            </a:br>
            <a:r>
              <a:rPr lang="en-GB" dirty="0" smtClean="0"/>
              <a:t>+ Goal 17 on Global Partnership for Development with sub-section Finance</a:t>
            </a:r>
          </a:p>
          <a:p>
            <a:r>
              <a:rPr lang="en-GB" dirty="0" smtClean="0"/>
              <a:t>ICESDF: Expert recommendations on Financing Sustainable development.</a:t>
            </a:r>
            <a:endParaRPr lang="fr-BE" dirty="0" smtClean="0"/>
          </a:p>
          <a:p>
            <a:endParaRPr lang="fr-BE" dirty="0" smtClean="0"/>
          </a:p>
          <a:p>
            <a:endParaRPr lang="en-US" dirty="0" smtClean="0"/>
          </a:p>
          <a:p>
            <a:endParaRPr lang="fr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6A41A-7403-44F3-BBC0-FC0D5A6CE9A5}" type="slidenum">
              <a:rPr lang="fr-BE" smtClean="0"/>
              <a:pPr>
                <a:defRPr/>
              </a:pPr>
              <a:t>4</a:t>
            </a:fld>
            <a:r>
              <a:rPr lang="fr-BE" smtClean="0"/>
              <a:t>.</a:t>
            </a: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European NGO Position 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European coordination within the Concord </a:t>
            </a:r>
            <a:r>
              <a:rPr lang="en-GB" dirty="0" err="1" smtClean="0"/>
              <a:t>FfD</a:t>
            </a:r>
            <a:r>
              <a:rPr lang="en-GB" dirty="0" smtClean="0"/>
              <a:t> Task Force with European</a:t>
            </a:r>
            <a:br>
              <a:rPr lang="en-GB" dirty="0" smtClean="0"/>
            </a:br>
            <a:r>
              <a:rPr lang="en-GB" dirty="0" smtClean="0"/>
              <a:t>stakeholders</a:t>
            </a:r>
            <a:endParaRPr lang="fr-BE" dirty="0" smtClean="0"/>
          </a:p>
          <a:p>
            <a:r>
              <a:rPr lang="en-GB" dirty="0" smtClean="0"/>
              <a:t>The Third </a:t>
            </a:r>
            <a:r>
              <a:rPr lang="en-GB" dirty="0" err="1" smtClean="0"/>
              <a:t>FfD</a:t>
            </a:r>
            <a:r>
              <a:rPr lang="en-GB" dirty="0" smtClean="0"/>
              <a:t> Conference, as the first international conference in 2015 must </a:t>
            </a:r>
            <a:br>
              <a:rPr lang="en-GB" dirty="0" smtClean="0"/>
            </a:br>
            <a:r>
              <a:rPr lang="en-GB" dirty="0" smtClean="0"/>
              <a:t>set the ambition for the rest of the year (Post-2015 and Climate Summits)</a:t>
            </a:r>
            <a:endParaRPr lang="fr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6A41A-7403-44F3-BBC0-FC0D5A6CE9A5}" type="slidenum">
              <a:rPr lang="fr-BE" smtClean="0"/>
              <a:pPr>
                <a:defRPr/>
              </a:pPr>
              <a:t>5</a:t>
            </a:fld>
            <a:r>
              <a:rPr lang="fr-BE" smtClean="0"/>
              <a:t>.</a:t>
            </a: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783440"/>
            <a:ext cx="8985952" cy="781464"/>
          </a:xfrm>
        </p:spPr>
        <p:txBody>
          <a:bodyPr/>
          <a:lstStyle/>
          <a:p>
            <a:r>
              <a:rPr lang="en-US" dirty="0" smtClean="0"/>
              <a:t>NGO Position: 6 Proposed Priorities*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2348880"/>
            <a:ext cx="8985952" cy="3600400"/>
          </a:xfrm>
        </p:spPr>
        <p:txBody>
          <a:bodyPr/>
          <a:lstStyle/>
          <a:p>
            <a:r>
              <a:rPr lang="en-GB" sz="1400" dirty="0" smtClean="0"/>
              <a:t>Tax: Intergovernmental Tax Body to further agenda on overcoming obstacles to Domestic </a:t>
            </a:r>
            <a:br>
              <a:rPr lang="en-GB" sz="1400" dirty="0" smtClean="0"/>
            </a:br>
            <a:r>
              <a:rPr lang="en-GB" sz="1400" dirty="0" smtClean="0"/>
              <a:t>Mobilisation</a:t>
            </a:r>
            <a:endParaRPr lang="fr-BE" sz="1400" dirty="0" smtClean="0"/>
          </a:p>
          <a:p>
            <a:r>
              <a:rPr lang="en-GB" sz="1400" dirty="0" smtClean="0"/>
              <a:t>Debt: UNGA Resolution of 9 Sept, Regulate Vulture Funds, Recognise Illegitimate Debt</a:t>
            </a:r>
            <a:endParaRPr lang="fr-BE" sz="1400" dirty="0" smtClean="0"/>
          </a:p>
          <a:p>
            <a:r>
              <a:rPr lang="en-GB" sz="1400" dirty="0" smtClean="0"/>
              <a:t>International Private Flows: Capital Controls, safeguards for leveraged private finance, policy space</a:t>
            </a:r>
            <a:endParaRPr lang="fr-BE" sz="1400" dirty="0" smtClean="0"/>
          </a:p>
          <a:p>
            <a:r>
              <a:rPr lang="en-GB" sz="1400" dirty="0" smtClean="0"/>
              <a:t>Trade: Extraterritorial obligations in trade agreements, democratic scrutiny of  negotiations</a:t>
            </a:r>
            <a:endParaRPr lang="fr-BE" sz="1400" dirty="0" smtClean="0"/>
          </a:p>
          <a:p>
            <a:r>
              <a:rPr lang="en-GB" sz="1400" dirty="0" smtClean="0"/>
              <a:t>ODA: Targets, Timetable, Measurable real flows, </a:t>
            </a:r>
            <a:r>
              <a:rPr lang="en-GB" sz="1400" dirty="0" err="1" smtClean="0"/>
              <a:t>Additionality</a:t>
            </a:r>
            <a:endParaRPr lang="fr-BE" sz="1400" dirty="0" smtClean="0"/>
          </a:p>
          <a:p>
            <a:r>
              <a:rPr lang="en-GB" sz="1400" dirty="0" smtClean="0"/>
              <a:t>Systemic Issues: Financial Reform , Transparency </a:t>
            </a:r>
            <a:r>
              <a:rPr lang="en-GB" sz="1400" dirty="0" err="1" smtClean="0"/>
              <a:t>andGovernance</a:t>
            </a:r>
            <a:r>
              <a:rPr lang="en-GB" sz="1400" dirty="0" smtClean="0"/>
              <a:t>  Membership Reform, </a:t>
            </a:r>
            <a:br>
              <a:rPr lang="en-GB" sz="1400" dirty="0" smtClean="0"/>
            </a:br>
            <a:r>
              <a:rPr lang="en-GB" sz="1400" dirty="0" smtClean="0"/>
              <a:t>Global Economic Council within the UN, Ownership and Policy Space</a:t>
            </a:r>
            <a:endParaRPr lang="fr-BE" sz="1400" dirty="0" smtClean="0"/>
          </a:p>
          <a:p>
            <a:endParaRPr lang="fr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6A41A-7403-44F3-BBC0-FC0D5A6CE9A5}" type="slidenum">
              <a:rPr lang="fr-BE" smtClean="0"/>
              <a:pPr>
                <a:defRPr/>
              </a:pPr>
              <a:t>6</a:t>
            </a:fld>
            <a:r>
              <a:rPr lang="fr-BE" smtClean="0"/>
              <a:t>.</a:t>
            </a: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NGO Position on Means of Implementation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2564904"/>
            <a:ext cx="6984000" cy="3384376"/>
          </a:xfrm>
        </p:spPr>
        <p:txBody>
          <a:bodyPr/>
          <a:lstStyle/>
          <a:p>
            <a:r>
              <a:rPr lang="en-US" dirty="0" smtClean="0"/>
              <a:t>Financing for Development (Addis Ababa) Outcome will be essential for the success of the post 2015 framework but is not the Means of Implementation agreement. </a:t>
            </a:r>
          </a:p>
          <a:p>
            <a:r>
              <a:rPr lang="en-US" dirty="0" smtClean="0"/>
              <a:t>The Means of Implementation covers a wide range of financial, policy and systemic issues including those mentioned in the Open Working Group’s proposal.</a:t>
            </a:r>
            <a:endParaRPr lang="fr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CIDSE - International Alliance of Catholic development agencies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6A41A-7403-44F3-BBC0-FC0D5A6CE9A5}" type="slidenum">
              <a:rPr lang="fr-BE" smtClean="0"/>
              <a:pPr>
                <a:defRPr/>
              </a:pPr>
              <a:t>7</a:t>
            </a:fld>
            <a:r>
              <a:rPr lang="fr-BE" smtClean="0"/>
              <a:t>.</a:t>
            </a:r>
            <a:endParaRPr lang="fr-B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FC26E-41A8-4992-9EB8-47DC67D2F164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7584" y="1196752"/>
          <a:ext cx="8208912" cy="51582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208912"/>
              </a:tblGrid>
              <a:tr h="786956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March</a:t>
                      </a:r>
                    </a:p>
                    <a:p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9-13 March 2015: Fourth</a:t>
                      </a:r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negotiation session on Post-2015 (Goals and Targets)</a:t>
                      </a:r>
                    </a:p>
                    <a:p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12-13 March 2015: Latin American Regional Consultation on the Financing for Development Conference, Santiago</a:t>
                      </a:r>
                    </a:p>
                    <a:p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 March 2015: European Regional Consultation on the Financing for Development Conference, Geneva</a:t>
                      </a:r>
                    </a:p>
                    <a:p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23-24 March 2015: African Regional Consultation on the Financing for Development Conference, Addis Ababa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5440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April</a:t>
                      </a:r>
                    </a:p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8-9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April: </a:t>
                      </a:r>
                      <a:r>
                        <a:rPr lang="en-US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FfD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Informal hearings with Civil Society and Private Sector</a:t>
                      </a:r>
                    </a:p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13-17 April: Second drafting session of the Addis Outcome Document</a:t>
                      </a:r>
                    </a:p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20-24 April: Fifth negotiation session on Post-2015 (Means of Implementation)</a:t>
                      </a:r>
                    </a:p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29-30 April: Asian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Regional Consultation on the Financing for Development Conference, Jakarta</a:t>
                      </a:r>
                      <a:endParaRPr lang="en-US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99527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May</a:t>
                      </a:r>
                      <a:endParaRPr lang="fr-BE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FAC</a:t>
                      </a:r>
                      <a:r>
                        <a:rPr lang="en-US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Conclusions for Addis</a:t>
                      </a:r>
                    </a:p>
                    <a:p>
                      <a:r>
                        <a:rPr lang="en-US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18-22 May: Sixth negotiation session on Post-2015 (Follow-up and Review)</a:t>
                      </a:r>
                      <a:endParaRPr lang="fr-BE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99391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June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15-19 June: Third drafting session of the Addis Outcome Document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22-25 June: Seventh</a:t>
                      </a:r>
                      <a:r>
                        <a:rPr lang="nl-BE" sz="12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negotiation session on Post-2015 (Intergovernmental negotiations on the outcome document)</a:t>
                      </a:r>
                      <a:endParaRPr lang="fr-BE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9939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July</a:t>
                      </a:r>
                    </a:p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13-16 July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Third </a:t>
                      </a:r>
                      <a:r>
                        <a:rPr lang="en-US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FfD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Conference, Addis Ababa</a:t>
                      </a:r>
                      <a:endParaRPr lang="fr-BE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20-24 July: Eight negotiation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session on Post-2015</a:t>
                      </a:r>
                    </a:p>
                    <a:p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27-31 July: Ninth negotiation session on Post-2015</a:t>
                      </a:r>
                      <a:endParaRPr lang="fr-BE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99662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September</a:t>
                      </a:r>
                    </a:p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25-27 September UN Post-2015 Summit</a:t>
                      </a:r>
                      <a:endParaRPr lang="fr-BE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441</Words>
  <Application>Microsoft Macintosh PowerPoint</Application>
  <PresentationFormat>On-screen Show (4:3)</PresentationFormat>
  <Paragraphs>62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FfD Demystified </vt:lpstr>
      <vt:lpstr>Finance and 2015</vt:lpstr>
      <vt:lpstr>Financing for Development</vt:lpstr>
      <vt:lpstr>Post-2015/SDGs Finance</vt:lpstr>
      <vt:lpstr>European NGO Position </vt:lpstr>
      <vt:lpstr>NGO Position: 6 Proposed Priorities*</vt:lpstr>
      <vt:lpstr>NGO Position on Means of Implementation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Ingrid Zeippen</dc:creator>
  <cp:lastModifiedBy>Sara Simon</cp:lastModifiedBy>
  <cp:revision>73</cp:revision>
  <dcterms:created xsi:type="dcterms:W3CDTF">2013-02-05T23:09:22Z</dcterms:created>
  <dcterms:modified xsi:type="dcterms:W3CDTF">2015-03-13T07:02:13Z</dcterms:modified>
</cp:coreProperties>
</file>