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79" r:id="rId3"/>
    <p:sldId id="276" r:id="rId4"/>
    <p:sldId id="278" r:id="rId5"/>
    <p:sldId id="281" r:id="rId6"/>
    <p:sldId id="282" r:id="rId7"/>
    <p:sldId id="291" r:id="rId8"/>
    <p:sldId id="280" r:id="rId9"/>
    <p:sldId id="283" r:id="rId10"/>
    <p:sldId id="284" r:id="rId11"/>
    <p:sldId id="286" r:id="rId12"/>
    <p:sldId id="285" r:id="rId13"/>
    <p:sldId id="287" r:id="rId14"/>
    <p:sldId id="288" r:id="rId15"/>
    <p:sldId id="292" r:id="rId16"/>
  </p:sldIdLst>
  <p:sldSz cx="9144000" cy="6858000" type="screen4x3"/>
  <p:notesSz cx="6718300" cy="98552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EC1"/>
    <a:srgbClr val="3166CF"/>
    <a:srgbClr val="3E6FD2"/>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718" autoAdjust="0"/>
  </p:normalViewPr>
  <p:slideViewPr>
    <p:cSldViewPr>
      <p:cViewPr>
        <p:scale>
          <a:sx n="100" d="100"/>
          <a:sy n="100" d="100"/>
        </p:scale>
        <p:origin x="-504" y="4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11996" cy="493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1" name="Rectangle 3"/>
          <p:cNvSpPr>
            <a:spLocks noGrp="1" noChangeArrowheads="1"/>
          </p:cNvSpPr>
          <p:nvPr>
            <p:ph type="dt" sz="quarter" idx="1"/>
          </p:nvPr>
        </p:nvSpPr>
        <p:spPr bwMode="auto">
          <a:xfrm>
            <a:off x="3804736" y="0"/>
            <a:ext cx="2911996" cy="493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37892" name="Rectangle 4"/>
          <p:cNvSpPr>
            <a:spLocks noGrp="1" noChangeArrowheads="1"/>
          </p:cNvSpPr>
          <p:nvPr>
            <p:ph type="ftr" sz="quarter" idx="2"/>
          </p:nvPr>
        </p:nvSpPr>
        <p:spPr bwMode="auto">
          <a:xfrm>
            <a:off x="0" y="9360313"/>
            <a:ext cx="2911996" cy="493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3" name="Rectangle 5"/>
          <p:cNvSpPr>
            <a:spLocks noGrp="1" noChangeArrowheads="1"/>
          </p:cNvSpPr>
          <p:nvPr>
            <p:ph type="sldNum" sz="quarter" idx="3"/>
          </p:nvPr>
        </p:nvSpPr>
        <p:spPr bwMode="auto">
          <a:xfrm>
            <a:off x="3804736" y="9360313"/>
            <a:ext cx="2911996" cy="493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b" anchorCtr="0" compatLnSpc="1">
            <a:prstTxWarp prst="textNoShape">
              <a:avLst/>
            </a:prstTxWarp>
          </a:bodyPr>
          <a:lstStyle>
            <a:lvl1pPr algn="r">
              <a:defRPr>
                <a:solidFill>
                  <a:schemeClr val="tx1"/>
                </a:solidFill>
                <a:latin typeface="Arial" charset="0"/>
              </a:defRPr>
            </a:lvl1pPr>
          </a:lstStyle>
          <a:p>
            <a:fld id="{6A0557C0-A728-443C-A749-67ED2C7B5B3D}" type="slidenum">
              <a:rPr lang="en-GB" altLang="en-US"/>
              <a:pPr/>
              <a:t>‹#›</a:t>
            </a:fld>
            <a:endParaRPr lang="en-GB" altLang="en-US"/>
          </a:p>
        </p:txBody>
      </p:sp>
    </p:spTree>
    <p:extLst>
      <p:ext uri="{BB962C8B-B14F-4D97-AF65-F5344CB8AC3E}">
        <p14:creationId xmlns:p14="http://schemas.microsoft.com/office/powerpoint/2010/main" val="1226152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11996" cy="493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6867" name="Rectangle 3"/>
          <p:cNvSpPr>
            <a:spLocks noGrp="1" noChangeArrowheads="1"/>
          </p:cNvSpPr>
          <p:nvPr>
            <p:ph type="dt" idx="1"/>
          </p:nvPr>
        </p:nvSpPr>
        <p:spPr bwMode="auto">
          <a:xfrm>
            <a:off x="3804736" y="0"/>
            <a:ext cx="2911996" cy="493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36868" name="Rectangle 4"/>
          <p:cNvSpPr>
            <a:spLocks noGrp="1" noRot="1" noChangeAspect="1" noChangeArrowheads="1" noTextEdit="1"/>
          </p:cNvSpPr>
          <p:nvPr>
            <p:ph type="sldImg" idx="2"/>
          </p:nvPr>
        </p:nvSpPr>
        <p:spPr bwMode="auto">
          <a:xfrm>
            <a:off x="896938" y="739775"/>
            <a:ext cx="4926012" cy="36957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1516" y="4680945"/>
            <a:ext cx="5375268" cy="4435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6870" name="Rectangle 6"/>
          <p:cNvSpPr>
            <a:spLocks noGrp="1" noChangeArrowheads="1"/>
          </p:cNvSpPr>
          <p:nvPr>
            <p:ph type="ftr" sz="quarter" idx="4"/>
          </p:nvPr>
        </p:nvSpPr>
        <p:spPr bwMode="auto">
          <a:xfrm>
            <a:off x="0" y="9360313"/>
            <a:ext cx="2911996" cy="493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6871" name="Rectangle 7"/>
          <p:cNvSpPr>
            <a:spLocks noGrp="1" noChangeArrowheads="1"/>
          </p:cNvSpPr>
          <p:nvPr>
            <p:ph type="sldNum" sz="quarter" idx="5"/>
          </p:nvPr>
        </p:nvSpPr>
        <p:spPr bwMode="auto">
          <a:xfrm>
            <a:off x="3804736" y="9360313"/>
            <a:ext cx="2911996" cy="493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b" anchorCtr="0" compatLnSpc="1">
            <a:prstTxWarp prst="textNoShape">
              <a:avLst/>
            </a:prstTxWarp>
          </a:bodyPr>
          <a:lstStyle>
            <a:lvl1pPr algn="r">
              <a:defRPr>
                <a:solidFill>
                  <a:schemeClr val="tx1"/>
                </a:solidFill>
                <a:latin typeface="Arial" charset="0"/>
              </a:defRPr>
            </a:lvl1pPr>
          </a:lstStyle>
          <a:p>
            <a:fld id="{548AAC7C-8B55-4F30-8F11-167A6A413905}" type="slidenum">
              <a:rPr lang="en-GB" altLang="en-US"/>
              <a:pPr/>
              <a:t>‹#›</a:t>
            </a:fld>
            <a:endParaRPr lang="en-GB" altLang="en-US"/>
          </a:p>
        </p:txBody>
      </p:sp>
    </p:spTree>
    <p:extLst>
      <p:ext uri="{BB962C8B-B14F-4D97-AF65-F5344CB8AC3E}">
        <p14:creationId xmlns:p14="http://schemas.microsoft.com/office/powerpoint/2010/main" val="32069973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smtClean="0"/>
              <a:t>Click to edit Master title style</a:t>
            </a:r>
            <a:endParaRPr lang="en-GB" altLang="en-US"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smtClean="0"/>
              <a:t>Click to edit Master subtitle style</a:t>
            </a:r>
            <a:endParaRPr lang="en-GB" altLang="en-US" noProof="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ltLang="en-US"/>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ltLang="en-US"/>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E50FEC34-2D25-4E4F-B904-653F96C15A23}" type="slidenum">
              <a:rPr lang="en-GB" altLang="en-US"/>
              <a:pPr/>
              <a:t>‹#›</a:t>
            </a:fld>
            <a:endParaRPr lang="en-GB" altLang="en-US"/>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1C4E6D0-DC76-430A-9EBF-9FAADA18AE39}" type="slidenum">
              <a:rPr lang="en-GB" altLang="en-US"/>
              <a:pPr/>
              <a:t>‹#›</a:t>
            </a:fld>
            <a:endParaRPr lang="en-GB" altLang="en-US"/>
          </a:p>
        </p:txBody>
      </p:sp>
    </p:spTree>
    <p:extLst>
      <p:ext uri="{BB962C8B-B14F-4D97-AF65-F5344CB8AC3E}">
        <p14:creationId xmlns:p14="http://schemas.microsoft.com/office/powerpoint/2010/main" val="1696912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EBE2933-2B52-44D4-B15F-9F491EE760F9}" type="slidenum">
              <a:rPr lang="en-GB" altLang="en-US"/>
              <a:pPr/>
              <a:t>‹#›</a:t>
            </a:fld>
            <a:endParaRPr lang="en-GB" altLang="en-US"/>
          </a:p>
        </p:txBody>
      </p:sp>
    </p:spTree>
    <p:extLst>
      <p:ext uri="{BB962C8B-B14F-4D97-AF65-F5344CB8AC3E}">
        <p14:creationId xmlns:p14="http://schemas.microsoft.com/office/powerpoint/2010/main" val="1432893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025A1C1-BA6D-44B2-8AFA-2B660665B650}" type="slidenum">
              <a:rPr lang="en-GB" altLang="en-US"/>
              <a:pPr/>
              <a:t>‹#›</a:t>
            </a:fld>
            <a:endParaRPr lang="en-GB" altLang="en-US"/>
          </a:p>
        </p:txBody>
      </p:sp>
    </p:spTree>
    <p:extLst>
      <p:ext uri="{BB962C8B-B14F-4D97-AF65-F5344CB8AC3E}">
        <p14:creationId xmlns:p14="http://schemas.microsoft.com/office/powerpoint/2010/main" val="581081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0F06480-B147-473E-9053-E6F8934F1C9B}" type="slidenum">
              <a:rPr lang="en-GB" altLang="en-US"/>
              <a:pPr/>
              <a:t>‹#›</a:t>
            </a:fld>
            <a:endParaRPr lang="en-GB" altLang="en-US"/>
          </a:p>
        </p:txBody>
      </p:sp>
    </p:spTree>
    <p:extLst>
      <p:ext uri="{BB962C8B-B14F-4D97-AF65-F5344CB8AC3E}">
        <p14:creationId xmlns:p14="http://schemas.microsoft.com/office/powerpoint/2010/main" val="538627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29C7BE45-488B-4826-834E-A21B72613AB6}" type="slidenum">
              <a:rPr lang="en-GB" altLang="en-US"/>
              <a:pPr/>
              <a:t>‹#›</a:t>
            </a:fld>
            <a:endParaRPr lang="en-GB" altLang="en-US"/>
          </a:p>
        </p:txBody>
      </p:sp>
    </p:spTree>
    <p:extLst>
      <p:ext uri="{BB962C8B-B14F-4D97-AF65-F5344CB8AC3E}">
        <p14:creationId xmlns:p14="http://schemas.microsoft.com/office/powerpoint/2010/main" val="1317151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6A6A1A10-D353-4531-BF08-CA781269A788}" type="slidenum">
              <a:rPr lang="en-GB" altLang="en-US"/>
              <a:pPr/>
              <a:t>‹#›</a:t>
            </a:fld>
            <a:endParaRPr lang="en-GB" altLang="en-US"/>
          </a:p>
        </p:txBody>
      </p:sp>
    </p:spTree>
    <p:extLst>
      <p:ext uri="{BB962C8B-B14F-4D97-AF65-F5344CB8AC3E}">
        <p14:creationId xmlns:p14="http://schemas.microsoft.com/office/powerpoint/2010/main" val="1296384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405CA38C-246C-4D2D-BAB1-F304571E1792}" type="slidenum">
              <a:rPr lang="en-GB" altLang="en-US"/>
              <a:pPr/>
              <a:t>‹#›</a:t>
            </a:fld>
            <a:endParaRPr lang="en-GB" altLang="en-US"/>
          </a:p>
        </p:txBody>
      </p:sp>
    </p:spTree>
    <p:extLst>
      <p:ext uri="{BB962C8B-B14F-4D97-AF65-F5344CB8AC3E}">
        <p14:creationId xmlns:p14="http://schemas.microsoft.com/office/powerpoint/2010/main" val="1974675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23E3F784-0DA3-4424-A361-B3FAA4689D62}" type="slidenum">
              <a:rPr lang="en-GB" altLang="en-US"/>
              <a:pPr/>
              <a:t>‹#›</a:t>
            </a:fld>
            <a:endParaRPr lang="en-GB" altLang="en-US"/>
          </a:p>
        </p:txBody>
      </p:sp>
    </p:spTree>
    <p:extLst>
      <p:ext uri="{BB962C8B-B14F-4D97-AF65-F5344CB8AC3E}">
        <p14:creationId xmlns:p14="http://schemas.microsoft.com/office/powerpoint/2010/main" val="1458476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01C4C887-58F8-4E36-AF87-75880D3C3095}" type="slidenum">
              <a:rPr lang="en-GB" altLang="en-US"/>
              <a:pPr/>
              <a:t>‹#›</a:t>
            </a:fld>
            <a:endParaRPr lang="en-GB" altLang="en-US"/>
          </a:p>
        </p:txBody>
      </p:sp>
    </p:spTree>
    <p:extLst>
      <p:ext uri="{BB962C8B-B14F-4D97-AF65-F5344CB8AC3E}">
        <p14:creationId xmlns:p14="http://schemas.microsoft.com/office/powerpoint/2010/main" val="2305426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E2DBA610-A17C-4D48-BD0C-94CF96E71114}" type="slidenum">
              <a:rPr lang="en-GB" altLang="en-US"/>
              <a:pPr/>
              <a:t>‹#›</a:t>
            </a:fld>
            <a:endParaRPr lang="en-GB" altLang="en-US"/>
          </a:p>
        </p:txBody>
      </p:sp>
    </p:spTree>
    <p:extLst>
      <p:ext uri="{BB962C8B-B14F-4D97-AF65-F5344CB8AC3E}">
        <p14:creationId xmlns:p14="http://schemas.microsoft.com/office/powerpoint/2010/main" val="739626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fld id="{8B3AED9F-9912-4ED1-8FB2-9EF9A8F4984D}" type="slidenum">
              <a:rPr lang="en-GB" altLang="en-US"/>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6" name="Rectangle 6"/>
          <p:cNvSpPr>
            <a:spLocks noGrp="1" noChangeArrowheads="1"/>
          </p:cNvSpPr>
          <p:nvPr>
            <p:ph type="subTitle" idx="1"/>
          </p:nvPr>
        </p:nvSpPr>
        <p:spPr>
          <a:xfrm>
            <a:off x="611188" y="4293096"/>
            <a:ext cx="8281292" cy="1944216"/>
          </a:xfrm>
        </p:spPr>
        <p:txBody>
          <a:bodyPr/>
          <a:lstStyle/>
          <a:p>
            <a:pPr algn="ctr"/>
            <a:r>
              <a:rPr lang="en-GB" altLang="en-US" sz="2400" dirty="0" smtClean="0"/>
              <a:t>Session 17:  Working with UNICEF</a:t>
            </a:r>
          </a:p>
        </p:txBody>
      </p:sp>
      <p:sp>
        <p:nvSpPr>
          <p:cNvPr id="2" name="Title 1"/>
          <p:cNvSpPr>
            <a:spLocks noGrp="1"/>
          </p:cNvSpPr>
          <p:nvPr>
            <p:ph type="ctrTitle"/>
          </p:nvPr>
        </p:nvSpPr>
        <p:spPr>
          <a:xfrm>
            <a:off x="827584" y="1628800"/>
            <a:ext cx="8208466" cy="1727175"/>
          </a:xfrm>
        </p:spPr>
        <p:txBody>
          <a:bodyPr/>
          <a:lstStyle/>
          <a:p>
            <a:pPr algn="ctr"/>
            <a:r>
              <a:rPr lang="en-US" sz="3600" dirty="0" smtClean="0"/>
              <a:t>Annual Education </a:t>
            </a:r>
            <a:br>
              <a:rPr lang="en-US" sz="3600" dirty="0" smtClean="0"/>
            </a:br>
            <a:r>
              <a:rPr lang="en-US" sz="3600" dirty="0" smtClean="0"/>
              <a:t>and TVET Seminar</a:t>
            </a:r>
            <a:endParaRPr lang="en-US" sz="3600" dirty="0"/>
          </a:p>
        </p:txBody>
      </p:sp>
      <p:sp>
        <p:nvSpPr>
          <p:cNvPr id="4" name="TextBox 3"/>
          <p:cNvSpPr txBox="1"/>
          <p:nvPr/>
        </p:nvSpPr>
        <p:spPr>
          <a:xfrm>
            <a:off x="2112665" y="3282434"/>
            <a:ext cx="5328592" cy="369332"/>
          </a:xfrm>
          <a:prstGeom prst="rect">
            <a:avLst/>
          </a:prstGeom>
          <a:noFill/>
        </p:spPr>
        <p:txBody>
          <a:bodyPr wrap="square" rtlCol="0">
            <a:spAutoFit/>
          </a:bodyPr>
          <a:lstStyle/>
          <a:p>
            <a:pPr algn="ctr"/>
            <a:r>
              <a:rPr lang="en-GB" sz="1800" i="1" dirty="0" smtClean="0">
                <a:solidFill>
                  <a:schemeClr val="bg1"/>
                </a:solidFill>
              </a:rPr>
              <a:t>19-23 October 2015, Brussels </a:t>
            </a:r>
            <a:endParaRPr lang="en-GB" sz="1800" i="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smtClean="0"/>
              <a:t>UNICEF: What did we find? </a:t>
            </a:r>
            <a:endParaRPr lang="en-GB" sz="2800" dirty="0"/>
          </a:p>
        </p:txBody>
      </p:sp>
      <p:sp>
        <p:nvSpPr>
          <p:cNvPr id="3" name="Content Placeholder 2"/>
          <p:cNvSpPr>
            <a:spLocks noGrp="1"/>
          </p:cNvSpPr>
          <p:nvPr>
            <p:ph idx="1"/>
          </p:nvPr>
        </p:nvSpPr>
        <p:spPr/>
        <p:txBody>
          <a:bodyPr/>
          <a:lstStyle/>
          <a:p>
            <a:r>
              <a:rPr lang="en-GB" sz="2000" b="1" i="0" dirty="0" smtClean="0"/>
              <a:t>Main areas for improvement:</a:t>
            </a:r>
          </a:p>
          <a:p>
            <a:r>
              <a:rPr lang="en-GB" sz="2000" i="0" dirty="0" smtClean="0"/>
              <a:t>- EU visibility – </a:t>
            </a:r>
            <a:r>
              <a:rPr lang="en-GB" sz="2000" dirty="0" smtClean="0"/>
              <a:t>'UNICEF has a strong, world-wide brand image which in most cases completely cloaks the visibility of the EU in education'</a:t>
            </a:r>
          </a:p>
          <a:p>
            <a:r>
              <a:rPr lang="en-GB" sz="2000" dirty="0" smtClean="0"/>
              <a:t>- </a:t>
            </a:r>
            <a:r>
              <a:rPr lang="en-GB" sz="2000" i="0" dirty="0"/>
              <a:t>Q</a:t>
            </a:r>
            <a:r>
              <a:rPr lang="en-GB" sz="2000" i="0" dirty="0" smtClean="0"/>
              <a:t>uality of programme design, </a:t>
            </a:r>
            <a:r>
              <a:rPr lang="en-GB" sz="2000" i="0" dirty="0" err="1" smtClean="0"/>
              <a:t>inc.</a:t>
            </a:r>
            <a:r>
              <a:rPr lang="en-GB" sz="2000" i="0" dirty="0" smtClean="0"/>
              <a:t> SMART objectives</a:t>
            </a:r>
          </a:p>
          <a:p>
            <a:r>
              <a:rPr lang="en-GB" sz="2000" i="0" dirty="0" smtClean="0"/>
              <a:t>- Communication, </a:t>
            </a:r>
            <a:r>
              <a:rPr lang="en-GB" sz="2000" i="0" dirty="0"/>
              <a:t>i</a:t>
            </a:r>
            <a:r>
              <a:rPr lang="en-GB" sz="2000" i="0" dirty="0" smtClean="0"/>
              <a:t>nformation-sharing and joint activities</a:t>
            </a:r>
          </a:p>
          <a:p>
            <a:r>
              <a:rPr lang="en-GB" sz="2000" i="0" dirty="0" smtClean="0"/>
              <a:t>- Working effectively and consistently with other UNOs</a:t>
            </a:r>
          </a:p>
          <a:p>
            <a:r>
              <a:rPr lang="en-GB" sz="2000" i="0" dirty="0" smtClean="0"/>
              <a:t>- Transition from service delivery to system strengthening</a:t>
            </a:r>
          </a:p>
          <a:p>
            <a:r>
              <a:rPr lang="en-GB" sz="2000" i="0" dirty="0" smtClean="0"/>
              <a:t>- Alignment of actions with the CAs </a:t>
            </a:r>
          </a:p>
          <a:p>
            <a:r>
              <a:rPr lang="en-GB" sz="2000" i="0" dirty="0" smtClean="0"/>
              <a:t>- Monitoring and reporting</a:t>
            </a:r>
          </a:p>
          <a:p>
            <a:endParaRPr lang="en-GB" sz="2000" i="0"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10</a:t>
            </a:fld>
            <a:endParaRPr lang="en-GB" altLang="en-US"/>
          </a:p>
        </p:txBody>
      </p:sp>
    </p:spTree>
    <p:extLst>
      <p:ext uri="{BB962C8B-B14F-4D97-AF65-F5344CB8AC3E}">
        <p14:creationId xmlns:p14="http://schemas.microsoft.com/office/powerpoint/2010/main" val="3061055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smtClean="0"/>
              <a:t>What the EC can do to improve …</a:t>
            </a:r>
            <a:endParaRPr lang="en-GB" sz="2800" dirty="0"/>
          </a:p>
        </p:txBody>
      </p:sp>
      <p:sp>
        <p:nvSpPr>
          <p:cNvPr id="3" name="Content Placeholder 2"/>
          <p:cNvSpPr>
            <a:spLocks noGrp="1"/>
          </p:cNvSpPr>
          <p:nvPr>
            <p:ph idx="1"/>
          </p:nvPr>
        </p:nvSpPr>
        <p:spPr/>
        <p:txBody>
          <a:bodyPr/>
          <a:lstStyle/>
          <a:p>
            <a:r>
              <a:rPr lang="en-GB" sz="2000" b="1" i="0" dirty="0" smtClean="0"/>
              <a:t>Main suggestions:</a:t>
            </a:r>
          </a:p>
          <a:p>
            <a:r>
              <a:rPr lang="en-GB" sz="2000" i="0" dirty="0" smtClean="0"/>
              <a:t>- Stronger understanding and promotion of FAFA &amp; </a:t>
            </a:r>
            <a:r>
              <a:rPr lang="en-GB" sz="2000" i="0" dirty="0" err="1" smtClean="0"/>
              <a:t>PAGoDA</a:t>
            </a:r>
            <a:r>
              <a:rPr lang="en-GB" sz="2000" i="0" dirty="0" smtClean="0"/>
              <a:t> </a:t>
            </a:r>
          </a:p>
          <a:p>
            <a:r>
              <a:rPr lang="en-GB" sz="2000" i="0" dirty="0" smtClean="0"/>
              <a:t>- Promote and monitor use of visibility guidelines and plans</a:t>
            </a:r>
          </a:p>
          <a:p>
            <a:r>
              <a:rPr lang="en-GB" sz="2000" i="0" dirty="0" smtClean="0"/>
              <a:t>- More regular and open communication and info-sharing</a:t>
            </a:r>
          </a:p>
          <a:p>
            <a:r>
              <a:rPr lang="en-GB" sz="2000" i="0" dirty="0" smtClean="0"/>
              <a:t>- Better engagement during design and implementation</a:t>
            </a:r>
          </a:p>
          <a:p>
            <a:r>
              <a:rPr lang="en-GB" sz="2000" i="0" dirty="0" smtClean="0"/>
              <a:t>- Improve quality assurance processes</a:t>
            </a:r>
          </a:p>
          <a:p>
            <a:r>
              <a:rPr lang="en-GB" sz="2000" i="0" dirty="0" smtClean="0"/>
              <a:t>- Improve learning across EUDs and countries</a:t>
            </a:r>
          </a:p>
          <a:p>
            <a:r>
              <a:rPr lang="en-GB" sz="2000" i="0" dirty="0" smtClean="0"/>
              <a:t>- Clarify balance between 'strategic' and 'administrative'</a:t>
            </a:r>
          </a:p>
          <a:p>
            <a:r>
              <a:rPr lang="en-GB" sz="2000" i="0" dirty="0" smtClean="0"/>
              <a:t>- Address country-level staff shortages</a:t>
            </a:r>
            <a:endParaRPr lang="en-GB" sz="2000" i="0"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11</a:t>
            </a:fld>
            <a:endParaRPr lang="en-GB" altLang="en-US" dirty="0"/>
          </a:p>
        </p:txBody>
      </p:sp>
    </p:spTree>
    <p:extLst>
      <p:ext uri="{BB962C8B-B14F-4D97-AF65-F5344CB8AC3E}">
        <p14:creationId xmlns:p14="http://schemas.microsoft.com/office/powerpoint/2010/main" val="1225726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smtClean="0"/>
              <a:t>UNICEF: What will we do next?</a:t>
            </a:r>
            <a:endParaRPr lang="en-GB" sz="2800" dirty="0"/>
          </a:p>
        </p:txBody>
      </p:sp>
      <p:sp>
        <p:nvSpPr>
          <p:cNvPr id="3" name="Content Placeholder 2"/>
          <p:cNvSpPr>
            <a:spLocks noGrp="1"/>
          </p:cNvSpPr>
          <p:nvPr>
            <p:ph idx="1"/>
          </p:nvPr>
        </p:nvSpPr>
        <p:spPr/>
        <p:txBody>
          <a:bodyPr/>
          <a:lstStyle/>
          <a:p>
            <a:r>
              <a:rPr lang="en-GB" sz="2000" b="1" i="0" dirty="0" smtClean="0"/>
              <a:t>Partnership dialogue</a:t>
            </a:r>
            <a:r>
              <a:rPr lang="en-GB" sz="2000" i="0" dirty="0" smtClean="0"/>
              <a:t> – 26-27 October </a:t>
            </a:r>
            <a:endParaRPr lang="en-GB" sz="2000" i="0" dirty="0"/>
          </a:p>
          <a:p>
            <a:r>
              <a:rPr lang="en-GB" sz="2000" i="0" dirty="0" smtClean="0"/>
              <a:t> </a:t>
            </a:r>
          </a:p>
          <a:p>
            <a:r>
              <a:rPr lang="en-GB" sz="2000" b="1" i="0" dirty="0" smtClean="0"/>
              <a:t>3 focal sessions:</a:t>
            </a:r>
            <a:r>
              <a:rPr lang="en-GB" sz="2000" i="0" dirty="0" smtClean="0"/>
              <a:t> policy and sector engagement, programme design and implementation for results</a:t>
            </a:r>
          </a:p>
          <a:p>
            <a:endParaRPr lang="en-GB" sz="2000" i="0" dirty="0"/>
          </a:p>
          <a:p>
            <a:r>
              <a:rPr lang="en-GB" sz="2000" b="1" i="0" dirty="0" smtClean="0"/>
              <a:t>Dialogue:</a:t>
            </a:r>
            <a:r>
              <a:rPr lang="en-GB" sz="2000" i="0" dirty="0" smtClean="0"/>
              <a:t>  Share and discuss our survey/report findings + present to senior management</a:t>
            </a:r>
          </a:p>
          <a:p>
            <a:endParaRPr lang="en-GB" sz="2000" i="0" dirty="0" smtClean="0"/>
          </a:p>
          <a:p>
            <a:r>
              <a:rPr lang="en-GB" sz="2000" b="1" i="0" dirty="0" smtClean="0"/>
              <a:t>Priority actions </a:t>
            </a:r>
            <a:r>
              <a:rPr lang="en-GB" sz="2000" i="0" dirty="0" smtClean="0"/>
              <a:t>to be agreed and reflected in an outcome document</a:t>
            </a:r>
            <a:endParaRPr lang="en-GB" sz="2000" i="0"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12</a:t>
            </a:fld>
            <a:endParaRPr lang="en-GB" altLang="en-US"/>
          </a:p>
        </p:txBody>
      </p:sp>
    </p:spTree>
    <p:extLst>
      <p:ext uri="{BB962C8B-B14F-4D97-AF65-F5344CB8AC3E}">
        <p14:creationId xmlns:p14="http://schemas.microsoft.com/office/powerpoint/2010/main" val="923331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a:t>How </a:t>
            </a:r>
            <a:r>
              <a:rPr lang="en-GB" sz="2800" dirty="0" smtClean="0"/>
              <a:t>might </a:t>
            </a:r>
            <a:r>
              <a:rPr lang="en-GB" sz="2800" dirty="0"/>
              <a:t>we strengthen </a:t>
            </a:r>
            <a:r>
              <a:rPr lang="en-GB" sz="2800" dirty="0" smtClean="0"/>
              <a:t/>
            </a:r>
            <a:br>
              <a:rPr lang="en-GB" sz="2800" dirty="0" smtClean="0"/>
            </a:br>
            <a:r>
              <a:rPr lang="en-GB" sz="2800" dirty="0" smtClean="0"/>
              <a:t>our partnerships?</a:t>
            </a:r>
            <a:endParaRPr lang="en-GB" sz="2800" dirty="0"/>
          </a:p>
        </p:txBody>
      </p:sp>
      <p:sp>
        <p:nvSpPr>
          <p:cNvPr id="3" name="Content Placeholder 2"/>
          <p:cNvSpPr>
            <a:spLocks noGrp="1"/>
          </p:cNvSpPr>
          <p:nvPr>
            <p:ph idx="1"/>
          </p:nvPr>
        </p:nvSpPr>
        <p:spPr/>
        <p:txBody>
          <a:bodyPr/>
          <a:lstStyle/>
          <a:p>
            <a:endParaRPr lang="en-GB" sz="2000" b="1" i="0" dirty="0" smtClean="0"/>
          </a:p>
          <a:p>
            <a:r>
              <a:rPr lang="en-GB" sz="2000" b="1" i="0" dirty="0" smtClean="0"/>
              <a:t>What can EUDs do to strengthen partnerships? </a:t>
            </a:r>
          </a:p>
          <a:p>
            <a:endParaRPr lang="en-GB" sz="2000" i="0" dirty="0" smtClean="0"/>
          </a:p>
          <a:p>
            <a:pPr marL="0" indent="0">
              <a:buNone/>
            </a:pPr>
            <a:r>
              <a:rPr lang="en-GB" sz="2000" i="0" dirty="0"/>
              <a:t> </a:t>
            </a:r>
            <a:r>
              <a:rPr lang="en-GB" sz="2000" i="0" dirty="0" smtClean="0"/>
              <a:t>	- Doing more of ………. ?</a:t>
            </a:r>
          </a:p>
          <a:p>
            <a:endParaRPr lang="en-GB" sz="2000" i="0" dirty="0"/>
          </a:p>
          <a:p>
            <a:pPr lvl="2"/>
            <a:r>
              <a:rPr lang="en-GB" sz="2000" i="0" dirty="0" smtClean="0"/>
              <a:t>- Doing less of ………. ? </a:t>
            </a:r>
          </a:p>
          <a:p>
            <a:endParaRPr lang="en-GB" sz="2000" i="0" dirty="0"/>
          </a:p>
          <a:p>
            <a:pPr lvl="2"/>
            <a:r>
              <a:rPr lang="en-GB" sz="2000" i="0" dirty="0" smtClean="0"/>
              <a:t>- Doing what differently ………….. ?  </a:t>
            </a:r>
            <a:endParaRPr lang="en-GB" sz="2000" i="0" dirty="0"/>
          </a:p>
          <a:p>
            <a:endParaRPr lang="en-GB"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13</a:t>
            </a:fld>
            <a:endParaRPr lang="en-GB" altLang="en-US"/>
          </a:p>
        </p:txBody>
      </p:sp>
    </p:spTree>
    <p:extLst>
      <p:ext uri="{BB962C8B-B14F-4D97-AF65-F5344CB8AC3E}">
        <p14:creationId xmlns:p14="http://schemas.microsoft.com/office/powerpoint/2010/main" val="1846895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a:t>How </a:t>
            </a:r>
            <a:r>
              <a:rPr lang="en-GB" sz="2800" dirty="0" smtClean="0"/>
              <a:t>might </a:t>
            </a:r>
            <a:r>
              <a:rPr lang="en-GB" sz="2800" dirty="0"/>
              <a:t>we strengthen </a:t>
            </a:r>
            <a:br>
              <a:rPr lang="en-GB" sz="2800" dirty="0"/>
            </a:br>
            <a:r>
              <a:rPr lang="en-GB" sz="2800" dirty="0"/>
              <a:t>our partnerships?</a:t>
            </a:r>
          </a:p>
        </p:txBody>
      </p:sp>
      <p:sp>
        <p:nvSpPr>
          <p:cNvPr id="3" name="Content Placeholder 2"/>
          <p:cNvSpPr>
            <a:spLocks noGrp="1"/>
          </p:cNvSpPr>
          <p:nvPr>
            <p:ph idx="1"/>
          </p:nvPr>
        </p:nvSpPr>
        <p:spPr/>
        <p:txBody>
          <a:bodyPr/>
          <a:lstStyle/>
          <a:p>
            <a:endParaRPr lang="en-GB" sz="2000" b="1" i="0" dirty="0" smtClean="0"/>
          </a:p>
          <a:p>
            <a:r>
              <a:rPr lang="en-GB" sz="2000" b="1" i="0" dirty="0" smtClean="0"/>
              <a:t>What </a:t>
            </a:r>
            <a:r>
              <a:rPr lang="en-GB" sz="2000" b="1" i="0" dirty="0"/>
              <a:t>can </a:t>
            </a:r>
            <a:r>
              <a:rPr lang="en-GB" sz="2000" b="1" i="0" dirty="0" smtClean="0"/>
              <a:t>HQ (who?) do </a:t>
            </a:r>
            <a:r>
              <a:rPr lang="en-GB" sz="2000" b="1" i="0" dirty="0"/>
              <a:t>to strengthen partnerships? </a:t>
            </a:r>
          </a:p>
          <a:p>
            <a:endParaRPr lang="en-GB" sz="2000" i="0" dirty="0"/>
          </a:p>
          <a:p>
            <a:pPr marL="0" indent="0">
              <a:buNone/>
            </a:pPr>
            <a:r>
              <a:rPr lang="en-GB" sz="2000" i="0" dirty="0"/>
              <a:t> 	- Doing more of ………. ?</a:t>
            </a:r>
          </a:p>
          <a:p>
            <a:endParaRPr lang="en-GB" sz="2000" i="0" dirty="0"/>
          </a:p>
          <a:p>
            <a:pPr lvl="2"/>
            <a:r>
              <a:rPr lang="en-GB" sz="2000" dirty="0"/>
              <a:t>- Doing less of ………. ? </a:t>
            </a:r>
          </a:p>
          <a:p>
            <a:endParaRPr lang="en-GB" sz="2000" i="0" dirty="0"/>
          </a:p>
          <a:p>
            <a:pPr lvl="2"/>
            <a:r>
              <a:rPr lang="en-GB" sz="2000" dirty="0"/>
              <a:t>- Doing what differently ………….. ?  </a:t>
            </a:r>
          </a:p>
          <a:p>
            <a:endParaRPr lang="en-GB" dirty="0" smtClean="0"/>
          </a:p>
          <a:p>
            <a:endParaRPr lang="en-GB"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14</a:t>
            </a:fld>
            <a:endParaRPr lang="en-GB" altLang="en-US"/>
          </a:p>
        </p:txBody>
      </p:sp>
    </p:spTree>
    <p:extLst>
      <p:ext uri="{BB962C8B-B14F-4D97-AF65-F5344CB8AC3E}">
        <p14:creationId xmlns:p14="http://schemas.microsoft.com/office/powerpoint/2010/main" val="2436804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355" y="1340768"/>
            <a:ext cx="7805996" cy="936625"/>
          </a:xfrm>
        </p:spPr>
        <p:txBody>
          <a:bodyPr/>
          <a:lstStyle/>
          <a:p>
            <a:r>
              <a:rPr lang="en-GB" altLang="en-US" sz="2800" dirty="0" smtClean="0"/>
              <a:t>Any comments or questions?</a:t>
            </a:r>
            <a:endParaRPr lang="en-GB" altLang="en-US" sz="2800" dirty="0"/>
          </a:p>
        </p:txBody>
      </p:sp>
      <p:pic>
        <p:nvPicPr>
          <p:cNvPr id="4" name="Picture 2" descr="C:\Users\sostama\Desktop\emoticons UNICEf partnership\Unhapp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4182" y="4844217"/>
            <a:ext cx="1469505" cy="146950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sostama\Desktop\emoticons UNICEf partnership\-Smiley-51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8059" y="2375652"/>
            <a:ext cx="1787995" cy="164830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sostama\Desktop\emoticons UNICEf partnership\Angry-512.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49359" y="4580854"/>
            <a:ext cx="1996233" cy="1996233"/>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sostama\Desktop\emoticons UNICEf partnership\Confused-51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81279" y="2162412"/>
            <a:ext cx="2074788" cy="207478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sostama\Desktop\emoticons UNICEf partnership\Laughing-512.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67110" y="2626197"/>
            <a:ext cx="1678482" cy="1678482"/>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sostama\Desktop\emoticons UNICEf partnership\question-512.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84975">
            <a:off x="5217512" y="4204164"/>
            <a:ext cx="1504292" cy="150429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sostama\Desktop\emoticons UNICEf partnership\questionmark.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192677">
            <a:off x="4012862" y="4539102"/>
            <a:ext cx="1011622" cy="1651844"/>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C:\Users\sostama\Desktop\emoticons UNICEf partnership\question-mark-512.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817438">
            <a:off x="5396719" y="1035435"/>
            <a:ext cx="3181524" cy="318152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Users\sostama\Desktop\emoticons UNICEf partnership\110771-glowing-green-neon-icon-alphanumeric-question-mark1-ps.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89558" y="3651490"/>
            <a:ext cx="2925597" cy="2925597"/>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C025A1C1-BA6D-44B2-8AFA-2B660665B650}" type="slidenum">
              <a:rPr lang="en-GB" altLang="en-US" smtClean="0"/>
              <a:pPr/>
              <a:t>15</a:t>
            </a:fld>
            <a:endParaRPr lang="en-GB" altLang="en-US"/>
          </a:p>
        </p:txBody>
      </p:sp>
    </p:spTree>
    <p:extLst>
      <p:ext uri="{BB962C8B-B14F-4D97-AF65-F5344CB8AC3E}">
        <p14:creationId xmlns:p14="http://schemas.microsoft.com/office/powerpoint/2010/main" val="1235444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Working with UNICEF</a:t>
            </a:r>
            <a:endParaRPr lang="en-GB" dirty="0"/>
          </a:p>
        </p:txBody>
      </p:sp>
      <p:sp>
        <p:nvSpPr>
          <p:cNvPr id="3" name="Content Placeholder 2"/>
          <p:cNvSpPr>
            <a:spLocks noGrp="1"/>
          </p:cNvSpPr>
          <p:nvPr>
            <p:ph idx="1"/>
          </p:nvPr>
        </p:nvSpPr>
        <p:spPr/>
        <p:txBody>
          <a:bodyPr/>
          <a:lstStyle/>
          <a:p>
            <a:r>
              <a:rPr lang="en-GB" sz="2000" b="1" i="0" dirty="0" smtClean="0"/>
              <a:t>What's our experience?  </a:t>
            </a:r>
            <a:r>
              <a:rPr lang="en-GB" sz="2000" i="0" dirty="0" smtClean="0"/>
              <a:t>What's working well?  What's not?  What are the priorities for improvement? </a:t>
            </a:r>
          </a:p>
          <a:p>
            <a:endParaRPr lang="en-GB" sz="2000" i="0" dirty="0"/>
          </a:p>
          <a:p>
            <a:r>
              <a:rPr lang="en-GB" sz="2000" i="0" dirty="0" smtClean="0"/>
              <a:t>Our partnership with UNICEF – </a:t>
            </a:r>
            <a:r>
              <a:rPr lang="en-GB" sz="2000" b="1" i="0" dirty="0" smtClean="0"/>
              <a:t>the big picture</a:t>
            </a:r>
          </a:p>
          <a:p>
            <a:endParaRPr lang="en-GB" sz="2000" i="0" dirty="0"/>
          </a:p>
          <a:p>
            <a:r>
              <a:rPr lang="en-GB" sz="2000" b="1" i="0" dirty="0" smtClean="0"/>
              <a:t>Assessing our partnership:  </a:t>
            </a:r>
            <a:r>
              <a:rPr lang="en-GB" sz="2000" i="0" dirty="0" smtClean="0"/>
              <a:t>What have we done?  What did we find?   What do we do next?</a:t>
            </a:r>
          </a:p>
          <a:p>
            <a:pPr>
              <a:buFont typeface="Arial" panose="020B0604020202020204" pitchFamily="34" charset="0"/>
              <a:buChar char="•"/>
            </a:pPr>
            <a:endParaRPr lang="en-GB" sz="2000" i="0" dirty="0"/>
          </a:p>
          <a:p>
            <a:pPr>
              <a:buFont typeface="Arial" panose="020B0604020202020204" pitchFamily="34" charset="0"/>
              <a:buChar char="•"/>
            </a:pPr>
            <a:r>
              <a:rPr lang="en-GB" sz="2000" b="1" i="0" dirty="0" smtClean="0"/>
              <a:t>What can we do </a:t>
            </a:r>
            <a:r>
              <a:rPr lang="en-GB" sz="2000" i="0" dirty="0" smtClean="0"/>
              <a:t>to strengthen our partnerships with UNICEF - in-country and in Brussels?</a:t>
            </a:r>
            <a:endParaRPr lang="en-GB" sz="2000" i="0"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2</a:t>
            </a:fld>
            <a:endParaRPr lang="en-GB" altLang="en-US"/>
          </a:p>
        </p:txBody>
      </p:sp>
    </p:spTree>
    <p:extLst>
      <p:ext uri="{BB962C8B-B14F-4D97-AF65-F5344CB8AC3E}">
        <p14:creationId xmlns:p14="http://schemas.microsoft.com/office/powerpoint/2010/main" val="2375333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355" y="1340768"/>
            <a:ext cx="7805996" cy="936625"/>
          </a:xfrm>
        </p:spPr>
        <p:txBody>
          <a:bodyPr/>
          <a:lstStyle/>
          <a:p>
            <a:r>
              <a:rPr lang="en-GB" altLang="en-US" sz="2800" dirty="0" smtClean="0"/>
              <a:t>Working with UNICEF…</a:t>
            </a:r>
            <a:endParaRPr lang="en-GB" altLang="en-US" sz="2800" dirty="0"/>
          </a:p>
        </p:txBody>
      </p:sp>
      <p:pic>
        <p:nvPicPr>
          <p:cNvPr id="4" name="Picture 2" descr="C:\Users\sostama\Desktop\emoticons UNICEf partnership\Unhapp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4182" y="4844217"/>
            <a:ext cx="1469505" cy="146950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sostama\Desktop\emoticons UNICEf partnership\-Smiley-51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8059" y="2375652"/>
            <a:ext cx="1787995" cy="164830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sostama\Desktop\emoticons UNICEf partnership\Angry-512.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49359" y="4580854"/>
            <a:ext cx="1996233" cy="1996233"/>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sostama\Desktop\emoticons UNICEf partnership\Confused-51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81279" y="2162412"/>
            <a:ext cx="2074788" cy="207478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sostama\Desktop\emoticons UNICEf partnership\Laughing-512.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67110" y="2626197"/>
            <a:ext cx="1678482" cy="1678482"/>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sostama\Desktop\emoticons UNICEf partnership\question-512.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84975">
            <a:off x="5217512" y="4204164"/>
            <a:ext cx="1504292" cy="150429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sostama\Desktop\emoticons UNICEf partnership\questionmark.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192677">
            <a:off x="4012862" y="4539102"/>
            <a:ext cx="1011622" cy="1651844"/>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C:\Users\sostama\Desktop\emoticons UNICEf partnership\question-mark-512.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817438">
            <a:off x="5396719" y="1035435"/>
            <a:ext cx="3181524" cy="318152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Users\sostama\Desktop\emoticons UNICEf partnership\110771-glowing-green-neon-icon-alphanumeric-question-mark1-ps.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89558" y="3651490"/>
            <a:ext cx="2925597" cy="2925597"/>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C025A1C1-BA6D-44B2-8AFA-2B660665B650}" type="slidenum">
              <a:rPr lang="en-GB" altLang="en-US" smtClean="0"/>
              <a:pPr/>
              <a:t>3</a:t>
            </a:fld>
            <a:endParaRPr lang="en-GB" altLang="en-US"/>
          </a:p>
        </p:txBody>
      </p:sp>
    </p:spTree>
    <p:extLst>
      <p:ext uri="{BB962C8B-B14F-4D97-AF65-F5344CB8AC3E}">
        <p14:creationId xmlns:p14="http://schemas.microsoft.com/office/powerpoint/2010/main" val="31095343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84784"/>
            <a:ext cx="8229600" cy="1080641"/>
          </a:xfrm>
        </p:spPr>
        <p:txBody>
          <a:bodyPr/>
          <a:lstStyle/>
          <a:p>
            <a:pPr algn="ctr"/>
            <a:r>
              <a:rPr lang="en-GB" sz="2800" dirty="0" smtClean="0"/>
              <a:t>Working with UNICEF </a:t>
            </a:r>
            <a:endParaRPr lang="en-GB" sz="2800" dirty="0"/>
          </a:p>
        </p:txBody>
      </p:sp>
      <p:sp>
        <p:nvSpPr>
          <p:cNvPr id="3" name="Content Placeholder 2"/>
          <p:cNvSpPr>
            <a:spLocks noGrp="1"/>
          </p:cNvSpPr>
          <p:nvPr>
            <p:ph idx="1"/>
          </p:nvPr>
        </p:nvSpPr>
        <p:spPr>
          <a:xfrm>
            <a:off x="457200" y="2708920"/>
            <a:ext cx="8229600" cy="3312468"/>
          </a:xfrm>
        </p:spPr>
        <p:txBody>
          <a:bodyPr/>
          <a:lstStyle/>
          <a:p>
            <a:pPr marL="649224" lvl="1" indent="-374904">
              <a:lnSpc>
                <a:spcPct val="150000"/>
              </a:lnSpc>
              <a:spcBef>
                <a:spcPts val="600"/>
              </a:spcBef>
              <a:defRPr/>
            </a:pPr>
            <a:r>
              <a:rPr lang="en-GB" sz="2400" b="0" dirty="0" smtClean="0"/>
              <a:t>Our partnerships - the big picture</a:t>
            </a:r>
          </a:p>
          <a:p>
            <a:pPr marL="649224" lvl="1" indent="-374904">
              <a:lnSpc>
                <a:spcPct val="150000"/>
              </a:lnSpc>
              <a:spcBef>
                <a:spcPts val="600"/>
              </a:spcBef>
              <a:defRPr/>
            </a:pPr>
            <a:r>
              <a:rPr lang="en-GB" sz="2400" b="0" dirty="0" smtClean="0"/>
              <a:t>Assessing our partnerships - what did we do?</a:t>
            </a:r>
            <a:endParaRPr lang="en-GB" sz="2400" b="0" dirty="0"/>
          </a:p>
          <a:p>
            <a:pPr marL="649224" lvl="1" indent="-374904">
              <a:lnSpc>
                <a:spcPct val="150000"/>
              </a:lnSpc>
              <a:spcBef>
                <a:spcPts val="600"/>
              </a:spcBef>
              <a:defRPr/>
            </a:pPr>
            <a:r>
              <a:rPr lang="en-GB" sz="2400" b="0" dirty="0"/>
              <a:t>What </a:t>
            </a:r>
            <a:r>
              <a:rPr lang="en-GB" sz="2400" b="0" dirty="0" smtClean="0"/>
              <a:t>did we find?</a:t>
            </a:r>
            <a:endParaRPr lang="en-GB" sz="2400" b="0" dirty="0"/>
          </a:p>
          <a:p>
            <a:pPr marL="649224" lvl="1" indent="-374904">
              <a:lnSpc>
                <a:spcPct val="150000"/>
              </a:lnSpc>
              <a:spcBef>
                <a:spcPts val="600"/>
              </a:spcBef>
              <a:defRPr/>
            </a:pPr>
            <a:r>
              <a:rPr lang="en-GB" sz="2400" b="0" dirty="0" smtClean="0"/>
              <a:t>What will – and might – we do to strengthen our partnerships? </a:t>
            </a:r>
            <a:endParaRPr lang="en-GB"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4</a:t>
            </a:fld>
            <a:endParaRPr lang="en-GB" altLang="en-US"/>
          </a:p>
        </p:txBody>
      </p:sp>
    </p:spTree>
    <p:extLst>
      <p:ext uri="{BB962C8B-B14F-4D97-AF65-F5344CB8AC3E}">
        <p14:creationId xmlns:p14="http://schemas.microsoft.com/office/powerpoint/2010/main" val="2088711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smtClean="0"/>
              <a:t>Partnerships – the big picture</a:t>
            </a:r>
            <a:endParaRPr lang="en-GB" sz="2800" dirty="0"/>
          </a:p>
        </p:txBody>
      </p:sp>
      <p:sp>
        <p:nvSpPr>
          <p:cNvPr id="3" name="Content Placeholder 2"/>
          <p:cNvSpPr>
            <a:spLocks noGrp="1"/>
          </p:cNvSpPr>
          <p:nvPr>
            <p:ph idx="1"/>
          </p:nvPr>
        </p:nvSpPr>
        <p:spPr/>
        <p:txBody>
          <a:bodyPr/>
          <a:lstStyle/>
          <a:p>
            <a:r>
              <a:rPr lang="en-GB" sz="2000" b="1" i="0" dirty="0"/>
              <a:t>284 </a:t>
            </a:r>
            <a:r>
              <a:rPr lang="en-GB" sz="2000" i="0" dirty="0"/>
              <a:t>C</a:t>
            </a:r>
            <a:r>
              <a:rPr lang="en-GB" sz="2000" i="0" dirty="0" smtClean="0"/>
              <a:t>ontribution </a:t>
            </a:r>
            <a:r>
              <a:rPr lang="en-GB" sz="2000" i="0" dirty="0"/>
              <a:t>A</a:t>
            </a:r>
            <a:r>
              <a:rPr lang="en-GB" sz="2000" i="0" dirty="0" smtClean="0"/>
              <a:t>greements </a:t>
            </a:r>
            <a:r>
              <a:rPr lang="en-GB" sz="2000" i="0" dirty="0"/>
              <a:t>signed between </a:t>
            </a:r>
            <a:r>
              <a:rPr lang="en-GB" sz="2000" i="0" dirty="0" smtClean="0"/>
              <a:t>EC </a:t>
            </a:r>
            <a:r>
              <a:rPr lang="en-GB" sz="2000" i="0" dirty="0"/>
              <a:t>and </a:t>
            </a:r>
            <a:r>
              <a:rPr lang="en-GB" sz="2000" i="0" dirty="0" smtClean="0"/>
              <a:t>UNICEF between 2003-2015 – totalling </a:t>
            </a:r>
            <a:r>
              <a:rPr lang="en-GB" sz="2000" b="1" i="0" dirty="0" smtClean="0"/>
              <a:t>€1.2</a:t>
            </a:r>
            <a:r>
              <a:rPr lang="en-GB" sz="2000" i="0" dirty="0" smtClean="0"/>
              <a:t> </a:t>
            </a:r>
            <a:r>
              <a:rPr lang="en-GB" sz="2000" b="1" i="0" dirty="0"/>
              <a:t>billion</a:t>
            </a:r>
            <a:r>
              <a:rPr lang="en-GB" sz="2000" i="0" dirty="0"/>
              <a:t> </a:t>
            </a:r>
          </a:p>
          <a:p>
            <a:endParaRPr lang="en-GB" sz="2000" i="0" dirty="0" smtClean="0"/>
          </a:p>
          <a:p>
            <a:r>
              <a:rPr lang="en-GB" sz="2000" i="0" dirty="0" smtClean="0"/>
              <a:t>75%</a:t>
            </a:r>
            <a:r>
              <a:rPr lang="en-GB" sz="2000" b="1" i="0" dirty="0" smtClean="0"/>
              <a:t> </a:t>
            </a:r>
            <a:r>
              <a:rPr lang="en-GB" sz="2000" i="0" dirty="0"/>
              <a:t>of </a:t>
            </a:r>
            <a:r>
              <a:rPr lang="en-GB" sz="2000" i="0" dirty="0" smtClean="0"/>
              <a:t>CAs </a:t>
            </a:r>
            <a:r>
              <a:rPr lang="en-GB" sz="2000" i="0" dirty="0"/>
              <a:t>managed by </a:t>
            </a:r>
            <a:r>
              <a:rPr lang="en-GB" sz="2000" b="1" i="0" dirty="0"/>
              <a:t>DG DEVCO</a:t>
            </a:r>
            <a:r>
              <a:rPr lang="en-GB" sz="2000" i="0" dirty="0"/>
              <a:t> – mainly </a:t>
            </a:r>
            <a:r>
              <a:rPr lang="en-GB" sz="2000" b="1" i="0" dirty="0" smtClean="0"/>
              <a:t>EUDs </a:t>
            </a:r>
            <a:r>
              <a:rPr lang="en-GB" sz="2000" i="0" dirty="0" smtClean="0"/>
              <a:t>– = </a:t>
            </a:r>
            <a:r>
              <a:rPr lang="en-GB" sz="2000" b="1" i="0" dirty="0" smtClean="0"/>
              <a:t>&gt;90</a:t>
            </a:r>
            <a:r>
              <a:rPr lang="en-GB" sz="2000" b="1" i="0" dirty="0"/>
              <a:t>%</a:t>
            </a:r>
            <a:r>
              <a:rPr lang="en-GB" sz="2000" i="0" dirty="0"/>
              <a:t> of </a:t>
            </a:r>
            <a:r>
              <a:rPr lang="en-GB" sz="2000" i="0" dirty="0" smtClean="0"/>
              <a:t>total funding - </a:t>
            </a:r>
            <a:r>
              <a:rPr lang="en-US" sz="2000" i="0" dirty="0" smtClean="0"/>
              <a:t>in </a:t>
            </a:r>
            <a:r>
              <a:rPr lang="en-US" sz="2000" b="1" i="0" dirty="0"/>
              <a:t>70 </a:t>
            </a:r>
            <a:r>
              <a:rPr lang="en-US" sz="2000" b="1" i="0" dirty="0" smtClean="0"/>
              <a:t>countries</a:t>
            </a:r>
          </a:p>
          <a:p>
            <a:endParaRPr lang="en-US" sz="2000" b="1" i="0" dirty="0"/>
          </a:p>
          <a:p>
            <a:r>
              <a:rPr lang="en-US" sz="2000" i="0" dirty="0" smtClean="0"/>
              <a:t>Currently </a:t>
            </a:r>
            <a:r>
              <a:rPr lang="en-US" sz="2000" b="1" i="0" dirty="0" smtClean="0"/>
              <a:t>51 active CAs for education and health – </a:t>
            </a:r>
            <a:r>
              <a:rPr lang="en-US" sz="2000" i="0" dirty="0" smtClean="0"/>
              <a:t>total value – </a:t>
            </a:r>
            <a:r>
              <a:rPr lang="en-US" sz="2000" b="1" i="0" dirty="0" smtClean="0"/>
              <a:t>€429 million</a:t>
            </a:r>
          </a:p>
          <a:p>
            <a:endParaRPr lang="en-US" sz="2000" b="1" i="0" dirty="0" smtClean="0"/>
          </a:p>
          <a:p>
            <a:r>
              <a:rPr lang="en-US" sz="2000" b="1" i="0" dirty="0" smtClean="0"/>
              <a:t>UNICEF – our 2</a:t>
            </a:r>
            <a:r>
              <a:rPr lang="en-US" sz="2000" b="1" i="0" baseline="30000" dirty="0" smtClean="0"/>
              <a:t>nd</a:t>
            </a:r>
            <a:r>
              <a:rPr lang="en-US" sz="2000" b="1" i="0" dirty="0" smtClean="0"/>
              <a:t> biggest partner </a:t>
            </a:r>
            <a:endParaRPr lang="en-GB" sz="2000" b="1" i="0"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5</a:t>
            </a:fld>
            <a:endParaRPr lang="en-GB" altLang="en-US"/>
          </a:p>
        </p:txBody>
      </p:sp>
    </p:spTree>
    <p:extLst>
      <p:ext uri="{BB962C8B-B14F-4D97-AF65-F5344CB8AC3E}">
        <p14:creationId xmlns:p14="http://schemas.microsoft.com/office/powerpoint/2010/main" val="2031676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smtClean="0"/>
              <a:t>Assessing our partnerships – </a:t>
            </a:r>
            <a:br>
              <a:rPr lang="en-GB" sz="2800" dirty="0" smtClean="0"/>
            </a:br>
            <a:r>
              <a:rPr lang="en-GB" sz="2800" dirty="0" smtClean="0"/>
              <a:t>what did we do?</a:t>
            </a:r>
            <a:endParaRPr lang="en-GB" sz="2800" dirty="0"/>
          </a:p>
        </p:txBody>
      </p:sp>
      <p:sp>
        <p:nvSpPr>
          <p:cNvPr id="3" name="Content Placeholder 2"/>
          <p:cNvSpPr>
            <a:spLocks noGrp="1"/>
          </p:cNvSpPr>
          <p:nvPr>
            <p:ph idx="1"/>
          </p:nvPr>
        </p:nvSpPr>
        <p:spPr/>
        <p:txBody>
          <a:bodyPr/>
          <a:lstStyle/>
          <a:p>
            <a:r>
              <a:rPr lang="en-GB" sz="2000" b="1" i="0" dirty="0" smtClean="0"/>
              <a:t>Partnership dialogue </a:t>
            </a:r>
            <a:r>
              <a:rPr lang="en-GB" sz="2000" i="0" dirty="0" smtClean="0"/>
              <a:t>agreed in April 2015  - </a:t>
            </a:r>
            <a:r>
              <a:rPr lang="en-GB" sz="2000" dirty="0" smtClean="0"/>
              <a:t>The </a:t>
            </a:r>
            <a:r>
              <a:rPr lang="en-GB" sz="2000" dirty="0"/>
              <a:t>primary purpose of the dialogue is to assess our respective strengths and areas for development in the fields of health and education, and to identify and agree concrete ways to strengthen our partnership, particularly in terms of improving implementation and results at country level</a:t>
            </a:r>
            <a:r>
              <a:rPr lang="en-GB" sz="2000" dirty="0" smtClean="0"/>
              <a:t>.  </a:t>
            </a:r>
            <a:endParaRPr lang="en-GB" sz="2000" dirty="0"/>
          </a:p>
          <a:p>
            <a:endParaRPr lang="en-GB" sz="2000" b="1" i="0" dirty="0" smtClean="0"/>
          </a:p>
          <a:p>
            <a:r>
              <a:rPr lang="en-GB" sz="2000" b="1" i="0" dirty="0" smtClean="0"/>
              <a:t>Survey of 22 EUDs </a:t>
            </a:r>
            <a:r>
              <a:rPr lang="en-GB" sz="2000" i="0" dirty="0" smtClean="0"/>
              <a:t>– 100% response rate</a:t>
            </a:r>
          </a:p>
          <a:p>
            <a:endParaRPr lang="en-GB" sz="2000" i="0" dirty="0" smtClean="0"/>
          </a:p>
          <a:p>
            <a:r>
              <a:rPr lang="en-GB" sz="2000" b="1" i="0" dirty="0" smtClean="0"/>
              <a:t>39 CAs – €378 million: </a:t>
            </a:r>
            <a:r>
              <a:rPr lang="en-GB" sz="2000" i="0" dirty="0" smtClean="0"/>
              <a:t>education and health (58%/81%)</a:t>
            </a:r>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6</a:t>
            </a:fld>
            <a:endParaRPr lang="en-GB" altLang="en-US"/>
          </a:p>
        </p:txBody>
      </p:sp>
    </p:spTree>
    <p:extLst>
      <p:ext uri="{BB962C8B-B14F-4D97-AF65-F5344CB8AC3E}">
        <p14:creationId xmlns:p14="http://schemas.microsoft.com/office/powerpoint/2010/main" val="3505774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smtClean="0"/>
              <a:t>Assessing our partnerships – </a:t>
            </a:r>
            <a:br>
              <a:rPr lang="en-GB" sz="2800" dirty="0" smtClean="0"/>
            </a:br>
            <a:r>
              <a:rPr lang="en-GB" sz="2800" dirty="0" smtClean="0"/>
              <a:t>what questions did we ask?</a:t>
            </a:r>
            <a:endParaRPr lang="en-GB" sz="2800" dirty="0"/>
          </a:p>
        </p:txBody>
      </p:sp>
      <p:sp>
        <p:nvSpPr>
          <p:cNvPr id="3" name="Content Placeholder 2"/>
          <p:cNvSpPr>
            <a:spLocks noGrp="1"/>
          </p:cNvSpPr>
          <p:nvPr>
            <p:ph idx="1"/>
          </p:nvPr>
        </p:nvSpPr>
        <p:spPr/>
        <p:txBody>
          <a:bodyPr/>
          <a:lstStyle/>
          <a:p>
            <a:endParaRPr lang="en-GB" sz="2000" b="1" i="0" dirty="0" smtClean="0"/>
          </a:p>
          <a:p>
            <a:r>
              <a:rPr lang="en-GB" sz="2000" b="1" i="0" dirty="0" smtClean="0"/>
              <a:t>Policy and aid effectiveness </a:t>
            </a:r>
            <a:r>
              <a:rPr lang="en-GB" sz="2000" i="0" dirty="0" smtClean="0"/>
              <a:t>- Alignment, Coherence, </a:t>
            </a:r>
            <a:r>
              <a:rPr lang="en-GB" sz="2000" i="0" dirty="0"/>
              <a:t>Relationships </a:t>
            </a:r>
            <a:r>
              <a:rPr lang="en-GB" sz="2000" i="0" dirty="0" smtClean="0"/>
              <a:t>(</a:t>
            </a:r>
            <a:r>
              <a:rPr lang="en-GB" sz="2000" i="0" dirty="0" err="1" smtClean="0"/>
              <a:t>govts</a:t>
            </a:r>
            <a:r>
              <a:rPr lang="en-GB" sz="2000" i="0" dirty="0"/>
              <a:t>, </a:t>
            </a:r>
            <a:r>
              <a:rPr lang="en-GB" sz="2000" i="0" dirty="0" smtClean="0"/>
              <a:t>NGOs, DPs), Policy dialogue, Work in sector fora, UN Division of Labour, Community engagement </a:t>
            </a:r>
            <a:endParaRPr lang="en-GB" sz="2000" b="1" i="0" dirty="0"/>
          </a:p>
          <a:p>
            <a:r>
              <a:rPr lang="en-GB" sz="2000" b="1" i="0" dirty="0" smtClean="0"/>
              <a:t>Programme design:</a:t>
            </a:r>
            <a:r>
              <a:rPr lang="en-GB" sz="2000" i="0" dirty="0" smtClean="0"/>
              <a:t> Policy agendas, Use </a:t>
            </a:r>
            <a:r>
              <a:rPr lang="en-GB" sz="2000" i="0" dirty="0"/>
              <a:t>of </a:t>
            </a:r>
            <a:r>
              <a:rPr lang="en-GB" sz="2000" i="0" dirty="0" smtClean="0"/>
              <a:t>evidence and lessons learning, Capacity building, Sustainability</a:t>
            </a:r>
          </a:p>
          <a:p>
            <a:r>
              <a:rPr lang="en-GB" sz="2000" b="1" i="0" dirty="0" smtClean="0"/>
              <a:t>Implementation:</a:t>
            </a:r>
            <a:r>
              <a:rPr lang="en-GB" sz="2000" i="0" dirty="0" smtClean="0"/>
              <a:t> Communication, Visibility, Staffing, Work with IPs, Monitoring, Reporting, Results orientation</a:t>
            </a:r>
          </a:p>
          <a:p>
            <a:r>
              <a:rPr lang="en-GB" sz="2000" b="1" i="0" dirty="0" smtClean="0"/>
              <a:t>What </a:t>
            </a:r>
            <a:r>
              <a:rPr lang="en-GB" sz="2000" b="1" i="0" dirty="0"/>
              <a:t>the EC can do to improve</a:t>
            </a:r>
          </a:p>
          <a:p>
            <a:endParaRPr lang="en-GB"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7</a:t>
            </a:fld>
            <a:endParaRPr lang="en-GB" altLang="en-US"/>
          </a:p>
        </p:txBody>
      </p:sp>
    </p:spTree>
    <p:extLst>
      <p:ext uri="{BB962C8B-B14F-4D97-AF65-F5344CB8AC3E}">
        <p14:creationId xmlns:p14="http://schemas.microsoft.com/office/powerpoint/2010/main" val="1636325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smtClean="0"/>
              <a:t>Assessing our partnerships – </a:t>
            </a:r>
            <a:br>
              <a:rPr lang="en-GB" sz="2800" dirty="0" smtClean="0"/>
            </a:br>
            <a:r>
              <a:rPr lang="en-GB" sz="2800" dirty="0" smtClean="0"/>
              <a:t>where did we focus?</a:t>
            </a:r>
            <a:endParaRPr lang="en-GB" sz="2800" dirty="0"/>
          </a:p>
        </p:txBody>
      </p:sp>
      <p:sp>
        <p:nvSpPr>
          <p:cNvPr id="3" name="Content Placeholder 2"/>
          <p:cNvSpPr>
            <a:spLocks noGrp="1"/>
          </p:cNvSpPr>
          <p:nvPr>
            <p:ph idx="1"/>
          </p:nvPr>
        </p:nvSpPr>
        <p:spPr/>
        <p:txBody>
          <a:bodyPr/>
          <a:lstStyle/>
          <a:p>
            <a:pPr lvl="0"/>
            <a:r>
              <a:rPr lang="en-GB" sz="2000" i="0" dirty="0"/>
              <a:t>Thematic and </a:t>
            </a:r>
            <a:r>
              <a:rPr lang="en-GB" sz="2000" i="0" dirty="0" smtClean="0"/>
              <a:t>geographical </a:t>
            </a:r>
            <a:r>
              <a:rPr lang="en-GB" sz="2000" i="0" dirty="0"/>
              <a:t>distribution of </a:t>
            </a:r>
            <a:r>
              <a:rPr lang="en-GB" sz="2000" i="0" dirty="0" smtClean="0"/>
              <a:t>the 39 CAs:</a:t>
            </a:r>
          </a:p>
          <a:p>
            <a:pPr lvl="0"/>
            <a:endParaRPr lang="en-GB" sz="2000" i="0" dirty="0"/>
          </a:p>
          <a:p>
            <a:pPr lvl="0"/>
            <a:r>
              <a:rPr lang="en-GB" sz="2000" b="1" i="0" dirty="0"/>
              <a:t>Education</a:t>
            </a:r>
            <a:r>
              <a:rPr lang="en-GB" sz="2000" i="0" dirty="0"/>
              <a:t> (25 CAs, €200,893,760): Angola, Bangladesh, Cambodia, Central African Republic, Dominican Republic, Iraq, Jordan, Lebanon, Madagascar, Mali, Mozambique, Myanmar, Somalia, Sudan, Syria, Zimbabwe</a:t>
            </a:r>
            <a:r>
              <a:rPr lang="en-GB" sz="2000" i="0" dirty="0" smtClean="0"/>
              <a:t>.</a:t>
            </a:r>
          </a:p>
          <a:p>
            <a:pPr lvl="0"/>
            <a:endParaRPr lang="en-GB" sz="2000" i="0" dirty="0"/>
          </a:p>
          <a:p>
            <a:pPr lvl="0"/>
            <a:r>
              <a:rPr lang="en-GB" sz="2000" b="1" i="0" dirty="0"/>
              <a:t>Health</a:t>
            </a:r>
            <a:r>
              <a:rPr lang="en-GB" sz="2000" i="0" dirty="0"/>
              <a:t> (14 CAs, €177,493,543): Democratic Republic of the Congo, Ethiopia, Guinea, Guinea-Bissau, Nigeria, Sudan, Zambia, Zimbabwe.</a:t>
            </a:r>
          </a:p>
          <a:p>
            <a:endParaRPr lang="en-GB"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8</a:t>
            </a:fld>
            <a:endParaRPr lang="en-GB" altLang="en-US"/>
          </a:p>
        </p:txBody>
      </p:sp>
    </p:spTree>
    <p:extLst>
      <p:ext uri="{BB962C8B-B14F-4D97-AF65-F5344CB8AC3E}">
        <p14:creationId xmlns:p14="http://schemas.microsoft.com/office/powerpoint/2010/main" val="874647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dirty="0" smtClean="0"/>
              <a:t>UNICEF: What did we find?</a:t>
            </a:r>
            <a:endParaRPr lang="en-GB" sz="2800" dirty="0"/>
          </a:p>
        </p:txBody>
      </p:sp>
      <p:sp>
        <p:nvSpPr>
          <p:cNvPr id="3" name="Content Placeholder 2"/>
          <p:cNvSpPr>
            <a:spLocks noGrp="1"/>
          </p:cNvSpPr>
          <p:nvPr>
            <p:ph idx="1"/>
          </p:nvPr>
        </p:nvSpPr>
        <p:spPr/>
        <p:txBody>
          <a:bodyPr/>
          <a:lstStyle/>
          <a:p>
            <a:r>
              <a:rPr lang="en-GB" sz="2000" b="1" i="0" dirty="0" smtClean="0"/>
              <a:t>Main strengths:</a:t>
            </a:r>
            <a:r>
              <a:rPr lang="en-GB" sz="2000" i="0" dirty="0" smtClean="0"/>
              <a:t> </a:t>
            </a:r>
          </a:p>
          <a:p>
            <a:r>
              <a:rPr lang="en-GB" sz="2000" i="0" dirty="0" smtClean="0"/>
              <a:t>- Expertise on international standards </a:t>
            </a:r>
          </a:p>
          <a:p>
            <a:r>
              <a:rPr lang="en-GB" sz="2000" i="0" dirty="0" smtClean="0"/>
              <a:t>- Knowledge of global good practices</a:t>
            </a:r>
          </a:p>
          <a:p>
            <a:r>
              <a:rPr lang="en-GB" sz="2000" i="0" dirty="0" smtClean="0"/>
              <a:t>- Technical capacity on key issues </a:t>
            </a:r>
            <a:r>
              <a:rPr lang="en-GB" sz="2000" i="0" dirty="0" err="1" smtClean="0"/>
              <a:t>eg</a:t>
            </a:r>
            <a:r>
              <a:rPr lang="en-GB" sz="2000" i="0" dirty="0" smtClean="0"/>
              <a:t> OOSC</a:t>
            </a:r>
          </a:p>
          <a:p>
            <a:r>
              <a:rPr lang="en-GB" sz="2000" i="0" dirty="0" smtClean="0"/>
              <a:t>- Strong focus on equity and inclusion</a:t>
            </a:r>
          </a:p>
          <a:p>
            <a:r>
              <a:rPr lang="en-GB" sz="2000" i="0" dirty="0" smtClean="0"/>
              <a:t>- Quality relationships with national authorities</a:t>
            </a:r>
          </a:p>
          <a:p>
            <a:r>
              <a:rPr lang="en-GB" sz="2000" i="0" dirty="0" smtClean="0"/>
              <a:t>- Implementation capacity across key sectors</a:t>
            </a:r>
          </a:p>
          <a:p>
            <a:r>
              <a:rPr lang="en-GB" sz="2000" i="0" dirty="0" smtClean="0"/>
              <a:t>- Wide network of partner organisations (IPs)</a:t>
            </a:r>
          </a:p>
          <a:p>
            <a:r>
              <a:rPr lang="en-GB" sz="2000" i="0" dirty="0" smtClean="0"/>
              <a:t>- Flexibility in fragile / article 96 countries</a:t>
            </a:r>
          </a:p>
          <a:p>
            <a:endParaRPr lang="en-GB" sz="2000" i="0" dirty="0"/>
          </a:p>
          <a:p>
            <a:endParaRPr lang="en-GB" sz="2000" i="0" dirty="0"/>
          </a:p>
        </p:txBody>
      </p:sp>
      <p:sp>
        <p:nvSpPr>
          <p:cNvPr id="4" name="Slide Number Placeholder 3"/>
          <p:cNvSpPr>
            <a:spLocks noGrp="1"/>
          </p:cNvSpPr>
          <p:nvPr>
            <p:ph type="sldNum" sz="quarter" idx="12"/>
          </p:nvPr>
        </p:nvSpPr>
        <p:spPr/>
        <p:txBody>
          <a:bodyPr/>
          <a:lstStyle/>
          <a:p>
            <a:fld id="{C025A1C1-BA6D-44B2-8AFA-2B660665B650}" type="slidenum">
              <a:rPr lang="en-GB" altLang="en-US" smtClean="0"/>
              <a:pPr/>
              <a:t>9</a:t>
            </a:fld>
            <a:endParaRPr lang="en-GB" altLang="en-US"/>
          </a:p>
        </p:txBody>
      </p:sp>
    </p:spTree>
    <p:extLst>
      <p:ext uri="{BB962C8B-B14F-4D97-AF65-F5344CB8AC3E}">
        <p14:creationId xmlns:p14="http://schemas.microsoft.com/office/powerpoint/2010/main" val="1353610935"/>
      </p:ext>
    </p:extLst>
  </p:cSld>
  <p:clrMapOvr>
    <a:masterClrMapping/>
  </p:clrMapOvr>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3782</TotalTime>
  <Words>746</Words>
  <Application>Microsoft Office PowerPoint</Application>
  <PresentationFormat>On-screen Show (4:3)</PresentationFormat>
  <Paragraphs>113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Blank</vt:lpstr>
      <vt:lpstr>Annual Education  and TVET Seminar</vt:lpstr>
      <vt:lpstr>Working with UNICEF</vt:lpstr>
      <vt:lpstr>Working with UNICEF…</vt:lpstr>
      <vt:lpstr>Working with UNICEF </vt:lpstr>
      <vt:lpstr>Partnerships – the big picture</vt:lpstr>
      <vt:lpstr>Assessing our partnerships –  what did we do?</vt:lpstr>
      <vt:lpstr>Assessing our partnerships –  what questions did we ask?</vt:lpstr>
      <vt:lpstr>Assessing our partnerships –  where did we focus?</vt:lpstr>
      <vt:lpstr>UNICEF: What did we find?</vt:lpstr>
      <vt:lpstr>UNICEF: What did we find? </vt:lpstr>
      <vt:lpstr>What the EC can do to improve …</vt:lpstr>
      <vt:lpstr>UNICEF: What will we do next?</vt:lpstr>
      <vt:lpstr>How might we strengthen  our partnerships?</vt:lpstr>
      <vt:lpstr>How might we strengthen  our partnerships?</vt:lpstr>
      <vt:lpstr>Any comments or questions?</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DG DEVCO</dc:title>
  <dc:creator>DE LAMEILLIEURE Stijn (DEVCO)</dc:creator>
  <cp:lastModifiedBy>Andrea Valentini</cp:lastModifiedBy>
  <cp:revision>121</cp:revision>
  <cp:lastPrinted>2015-10-17T14:59:31Z</cp:lastPrinted>
  <dcterms:created xsi:type="dcterms:W3CDTF">2015-10-06T13:34:24Z</dcterms:created>
  <dcterms:modified xsi:type="dcterms:W3CDTF">2015-10-18T08:07:35Z</dcterms:modified>
</cp:coreProperties>
</file>