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83" r:id="rId3"/>
    <p:sldId id="284" r:id="rId4"/>
    <p:sldId id="279" r:id="rId5"/>
    <p:sldId id="276" r:id="rId6"/>
    <p:sldId id="277" r:id="rId7"/>
    <p:sldId id="278" r:id="rId8"/>
    <p:sldId id="280" r:id="rId9"/>
    <p:sldId id="285" r:id="rId10"/>
  </p:sldIdLst>
  <p:sldSz cx="9144000" cy="6858000" type="screen4x3"/>
  <p:notesSz cx="6718300" cy="98552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5EC1"/>
    <a:srgbClr val="3166CF"/>
    <a:srgbClr val="3E6FD2"/>
    <a:srgbClr val="BDDEFF"/>
    <a:srgbClr val="99CCFF"/>
    <a:srgbClr val="808080"/>
    <a:srgbClr val="FFD624"/>
    <a:srgbClr val="0F54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718" autoAdjust="0"/>
  </p:normalViewPr>
  <p:slideViewPr>
    <p:cSldViewPr>
      <p:cViewPr>
        <p:scale>
          <a:sx n="100" d="100"/>
          <a:sy n="100" d="100"/>
        </p:scale>
        <p:origin x="-504" y="4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1996" cy="493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608" tIns="45304" rIns="90608" bIns="45304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04736" y="0"/>
            <a:ext cx="2911996" cy="493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608" tIns="45304" rIns="90608" bIns="45304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60313"/>
            <a:ext cx="2911996" cy="493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608" tIns="45304" rIns="90608" bIns="45304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04736" y="9360313"/>
            <a:ext cx="2911996" cy="493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608" tIns="45304" rIns="90608" bIns="45304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fld id="{6A0557C0-A728-443C-A749-67ED2C7B5B3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261522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1996" cy="493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608" tIns="45304" rIns="90608" bIns="45304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04736" y="0"/>
            <a:ext cx="2911996" cy="493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608" tIns="45304" rIns="90608" bIns="45304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96938" y="739775"/>
            <a:ext cx="4926012" cy="36957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1516" y="4680945"/>
            <a:ext cx="5375268" cy="44350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608" tIns="45304" rIns="90608" bIns="4530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60313"/>
            <a:ext cx="2911996" cy="493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608" tIns="45304" rIns="90608" bIns="45304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04736" y="9360313"/>
            <a:ext cx="2911996" cy="493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608" tIns="45304" rIns="90608" bIns="45304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fld id="{548AAC7C-8B55-4F30-8F11-167A6A41390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069973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3086" name="Picture 6" descr="LOGO CE-EN-quadri.eps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title style</a:t>
            </a:r>
            <a:endParaRPr lang="en-GB" altLang="en-US" noProof="0" smtClean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  <a:endParaRPr lang="en-GB" altLang="en-US" noProof="0" smtClean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 alt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 altLang="en-US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fld id="{E50FEC34-2D25-4E4F-B904-653F96C15A23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C4E6D0-DC76-430A-9EBF-9FAADA18AE3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96912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BE2933-2B52-44D4-B15F-9F491EE760F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328932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25A1C1-BA6D-44B2-8AFA-2B660665B65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81081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F06480-B147-473E-9053-E6F8934F1C9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386272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C7BE45-488B-4826-834E-A21B72613AB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17151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6A1A10-D353-4531-BF08-CA781269A78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96384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5CA38C-246C-4D2D-BAB1-F304571E179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74675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E3F784-0DA3-4424-A361-B3FAA4689D6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58476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C4C887-58F8-4E36-AF87-75880D3C309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05426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DBA610-A17C-4D48-BD0C-94CF96E7111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39626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altLang="en-US" smtClean="0"/>
              <a:t>Second level</a:t>
            </a:r>
            <a:endParaRPr lang="en-GB" altLang="en-US" smtClean="0"/>
          </a:p>
          <a:p>
            <a:pPr lvl="1"/>
            <a:r>
              <a:rPr lang="en-GB" altLang="en-US" smtClean="0"/>
              <a:t>Third level</a:t>
            </a:r>
          </a:p>
          <a:p>
            <a:pPr lvl="2"/>
            <a:r>
              <a:rPr lang="en-GB" altLang="en-US" smtClean="0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fld id="{8B3AED9F-9912-4ED1-8FB2-9EF9A8F4984D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1041" name="Picture 17" descr="LOGO CE_Vertical_EN_NEG_quadri_HR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6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611188" y="4293096"/>
            <a:ext cx="8281292" cy="1944216"/>
          </a:xfrm>
        </p:spPr>
        <p:txBody>
          <a:bodyPr/>
          <a:lstStyle/>
          <a:p>
            <a:pPr algn="ctr"/>
            <a:r>
              <a:rPr lang="en-GB" altLang="en-US" sz="2000" dirty="0" smtClean="0"/>
              <a:t>Session 3:  Teaching and Learning - Global Issues</a:t>
            </a:r>
            <a:endParaRPr lang="en-GB" alt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7584" y="1628800"/>
            <a:ext cx="8208466" cy="1727175"/>
          </a:xfrm>
        </p:spPr>
        <p:txBody>
          <a:bodyPr/>
          <a:lstStyle/>
          <a:p>
            <a:pPr algn="ctr"/>
            <a:r>
              <a:rPr lang="en-US" sz="3600" dirty="0" smtClean="0"/>
              <a:t>Annual Education </a:t>
            </a:r>
            <a:br>
              <a:rPr lang="en-US" sz="3600" dirty="0" smtClean="0"/>
            </a:br>
            <a:r>
              <a:rPr lang="en-US" sz="3600" dirty="0" smtClean="0"/>
              <a:t>and TVET Seminar</a:t>
            </a:r>
            <a:endParaRPr lang="en-US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2112665" y="3282434"/>
            <a:ext cx="53285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800" i="1" dirty="0" smtClean="0">
                <a:solidFill>
                  <a:schemeClr val="bg1"/>
                </a:solidFill>
              </a:rPr>
              <a:t>19-23 October 2015, Brussels </a:t>
            </a:r>
            <a:endParaRPr lang="en-GB" sz="1800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sz="2800" dirty="0" smtClean="0"/>
              <a:t>Global issues – what's the situation? 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000" b="1" i="0" dirty="0" smtClean="0"/>
              <a:t>A quick quiz:</a:t>
            </a:r>
          </a:p>
          <a:p>
            <a:endParaRPr lang="en-GB" sz="2000" i="0" dirty="0"/>
          </a:p>
          <a:p>
            <a:r>
              <a:rPr lang="en-GB" sz="2000" i="0" dirty="0" smtClean="0"/>
              <a:t>1. How many children never go to school?  </a:t>
            </a:r>
          </a:p>
          <a:p>
            <a:r>
              <a:rPr lang="en-GB" sz="2000" i="0" dirty="0" smtClean="0"/>
              <a:t>2. How many children do not complete 4 years at school?</a:t>
            </a:r>
          </a:p>
          <a:p>
            <a:r>
              <a:rPr lang="en-GB" sz="2000" i="0" dirty="0" smtClean="0"/>
              <a:t>3. How many children leave school without basic literacy?</a:t>
            </a:r>
          </a:p>
          <a:p>
            <a:r>
              <a:rPr lang="en-GB" sz="2000" i="0" dirty="0" smtClean="0"/>
              <a:t>4. What % leave primary without being able to read? </a:t>
            </a:r>
          </a:p>
          <a:p>
            <a:r>
              <a:rPr lang="en-GB" sz="2000" i="0" dirty="0" smtClean="0"/>
              <a:t>5. Roughly how many adults are illiterate? </a:t>
            </a:r>
            <a:endParaRPr lang="en-GB" sz="2000" i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5A1C1-BA6D-44B2-8AFA-2B660665B650}" type="slidenum">
              <a:rPr lang="en-GB" altLang="en-US" smtClean="0"/>
              <a:pPr/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296582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sz="2800" dirty="0"/>
              <a:t>Global issues – what's the situation?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000" i="0" dirty="0" smtClean="0"/>
              <a:t>A quick quiz:</a:t>
            </a:r>
            <a:endParaRPr lang="en-GB" sz="2000" i="0" dirty="0"/>
          </a:p>
          <a:p>
            <a:endParaRPr lang="en-GB" sz="2000" i="0" dirty="0"/>
          </a:p>
          <a:p>
            <a:r>
              <a:rPr lang="en-GB" sz="2000" i="0" dirty="0" smtClean="0"/>
              <a:t>6.  SDG4 – how many years of school for all children?</a:t>
            </a:r>
          </a:p>
          <a:p>
            <a:r>
              <a:rPr lang="en-GB" sz="2000" i="0" dirty="0" smtClean="0"/>
              <a:t>7.  How many teachers will be needed for UPE by 2020?  </a:t>
            </a:r>
          </a:p>
          <a:p>
            <a:r>
              <a:rPr lang="en-GB" sz="2000" i="0" dirty="0" smtClean="0"/>
              <a:t>8.  What % African countries have acute teacher shortages?</a:t>
            </a:r>
          </a:p>
          <a:p>
            <a:r>
              <a:rPr lang="en-GB" sz="2000" i="0" dirty="0" smtClean="0"/>
              <a:t>9.  How many countries unlikely to reach UPE by 2030? </a:t>
            </a:r>
          </a:p>
          <a:p>
            <a:r>
              <a:rPr lang="en-GB" sz="2000" i="0" dirty="0" smtClean="0"/>
              <a:t>10. How many countries have &lt;75% teachers qualified?</a:t>
            </a:r>
          </a:p>
          <a:p>
            <a:endParaRPr lang="en-GB" sz="2000" i="0" dirty="0"/>
          </a:p>
          <a:p>
            <a:r>
              <a:rPr lang="en-GB" sz="2000" i="0" dirty="0" smtClean="0"/>
              <a:t>And in your country?   See UNESCO </a:t>
            </a:r>
            <a:r>
              <a:rPr lang="en-GB" sz="2000" i="0" dirty="0" err="1" smtClean="0"/>
              <a:t>eAtlas</a:t>
            </a:r>
            <a:r>
              <a:rPr lang="en-GB" sz="2000" i="0" dirty="0" smtClean="0"/>
              <a:t> of Teachers</a:t>
            </a:r>
          </a:p>
          <a:p>
            <a:endParaRPr lang="en-GB" sz="2000" i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5A1C1-BA6D-44B2-8AFA-2B660665B650}" type="slidenum">
              <a:rPr lang="en-GB" altLang="en-US" smtClean="0"/>
              <a:pPr/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879187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 smtClean="0"/>
              <a:t>Teaching and Learning - Global Issues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000" b="1" i="0" dirty="0" smtClean="0"/>
              <a:t>Learning - Key issues:</a:t>
            </a:r>
          </a:p>
          <a:p>
            <a:endParaRPr lang="en-GB" sz="2000" b="1" i="0" dirty="0"/>
          </a:p>
          <a:p>
            <a:r>
              <a:rPr lang="en-GB" sz="2000" i="0" dirty="0" smtClean="0"/>
              <a:t>Progress under MDGs much more on quantity than quality</a:t>
            </a:r>
          </a:p>
          <a:p>
            <a:endParaRPr lang="en-GB" sz="2000" i="0" dirty="0"/>
          </a:p>
          <a:p>
            <a:r>
              <a:rPr lang="en-GB" sz="2000" i="0" dirty="0" smtClean="0"/>
              <a:t>Many children simply not learning the basics</a:t>
            </a:r>
          </a:p>
          <a:p>
            <a:endParaRPr lang="en-GB" sz="2000" i="0" dirty="0"/>
          </a:p>
          <a:p>
            <a:r>
              <a:rPr lang="en-GB" sz="2000" i="0" dirty="0" smtClean="0"/>
              <a:t>Learning gaps are widening - between countries and especially between rich and poor within countries</a:t>
            </a:r>
            <a:endParaRPr lang="en-GB" sz="2000" i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5A1C1-BA6D-44B2-8AFA-2B660665B650}" type="slidenum">
              <a:rPr lang="en-GB" altLang="en-US" smtClean="0"/>
              <a:pPr/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1698629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800" dirty="0" smtClean="0"/>
              <a:t>Learning – Global Issues</a:t>
            </a:r>
            <a:endParaRPr lang="en-US" sz="28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780928"/>
            <a:ext cx="8135938" cy="29713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5A1C1-BA6D-44B2-8AFA-2B660665B650}" type="slidenum">
              <a:rPr lang="en-GB" altLang="en-US" smtClean="0"/>
              <a:pPr/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09534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556792"/>
            <a:ext cx="8229600" cy="936625"/>
          </a:xfrm>
        </p:spPr>
        <p:txBody>
          <a:bodyPr/>
          <a:lstStyle/>
          <a:p>
            <a:pPr algn="ctr"/>
            <a:r>
              <a:rPr lang="en-GB" sz="2800" dirty="0" smtClean="0"/>
              <a:t>Learning – Global Issues</a:t>
            </a:r>
            <a:endParaRPr lang="en-GB" sz="2800" dirty="0"/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212976"/>
            <a:ext cx="8229600" cy="1881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5A1C1-BA6D-44B2-8AFA-2B660665B650}" type="slidenum">
              <a:rPr lang="en-GB" altLang="en-US" smtClean="0"/>
              <a:pPr/>
              <a:t>6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717969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sz="2800" dirty="0" smtClean="0"/>
              <a:t>Learning – Youth Literacy</a:t>
            </a:r>
            <a:endParaRPr lang="en-GB" sz="2800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564904"/>
            <a:ext cx="7995160" cy="352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5A1C1-BA6D-44B2-8AFA-2B660665B650}" type="slidenum">
              <a:rPr lang="en-GB" altLang="en-US" smtClean="0"/>
              <a:pPr/>
              <a:t>7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887112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sz="2800" dirty="0" smtClean="0"/>
              <a:t>Teaching – Global Issues 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000" i="0" dirty="0" smtClean="0"/>
              <a:t>Good teaching most important in-school factor for learning</a:t>
            </a:r>
          </a:p>
          <a:p>
            <a:endParaRPr lang="en-GB" sz="2000" i="0" dirty="0"/>
          </a:p>
          <a:p>
            <a:r>
              <a:rPr lang="en-GB" sz="2000" i="0" dirty="0" smtClean="0"/>
              <a:t>Learning will not improve without sufficient well-motivated, competent teachers – but we have a chronic shortage </a:t>
            </a:r>
          </a:p>
          <a:p>
            <a:endParaRPr lang="en-GB" sz="2000" i="0" dirty="0"/>
          </a:p>
          <a:p>
            <a:r>
              <a:rPr lang="en-GB" sz="2000" i="0" dirty="0" smtClean="0"/>
              <a:t>UPE by 2020 – need to recruit 10.9 million teachers </a:t>
            </a:r>
          </a:p>
          <a:p>
            <a:endParaRPr lang="en-GB" sz="2000" i="0" dirty="0"/>
          </a:p>
          <a:p>
            <a:r>
              <a:rPr lang="en-GB" sz="2000" i="0" dirty="0" smtClean="0"/>
              <a:t>A 'perfect storm' – more children but too few teachers</a:t>
            </a:r>
          </a:p>
          <a:p>
            <a:endParaRPr lang="en-GB" sz="2000" i="0" dirty="0"/>
          </a:p>
          <a:p>
            <a:r>
              <a:rPr lang="en-GB" sz="2000" i="0" dirty="0" smtClean="0"/>
              <a:t>Many reasons for this shortage – for example ………………..</a:t>
            </a:r>
          </a:p>
          <a:p>
            <a:endParaRPr lang="en-GB" sz="2000" i="0" dirty="0"/>
          </a:p>
          <a:p>
            <a:endParaRPr lang="en-GB" sz="2000" i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5A1C1-BA6D-44B2-8AFA-2B660665B650}" type="slidenum">
              <a:rPr lang="en-GB" altLang="en-US" smtClean="0"/>
              <a:pPr/>
              <a:t>8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9632974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sz="2800" dirty="0" smtClean="0"/>
              <a:t>Quiz answers …..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000" i="0" dirty="0" smtClean="0"/>
              <a:t>1. 60 million children	2. 120 million children</a:t>
            </a:r>
          </a:p>
          <a:p>
            <a:r>
              <a:rPr lang="en-GB" sz="2000" i="0" dirty="0" smtClean="0"/>
              <a:t>3. 250 million children	4.  1 in 3 children</a:t>
            </a:r>
          </a:p>
          <a:p>
            <a:r>
              <a:rPr lang="en-GB" sz="2000" i="0" dirty="0" smtClean="0"/>
              <a:t>5. 800 million adults	6. 12 years</a:t>
            </a:r>
          </a:p>
          <a:p>
            <a:r>
              <a:rPr lang="en-GB" sz="2000" i="0" dirty="0" smtClean="0"/>
              <a:t>7. 11 million teachers	8. 70% of countries</a:t>
            </a:r>
          </a:p>
          <a:p>
            <a:r>
              <a:rPr lang="en-GB" sz="2000" i="0" dirty="0" smtClean="0"/>
              <a:t>9. 33 countries		10. 32 countries</a:t>
            </a:r>
          </a:p>
          <a:p>
            <a:endParaRPr lang="en-GB" sz="2000" i="0" dirty="0"/>
          </a:p>
          <a:p>
            <a:r>
              <a:rPr lang="en-GB" sz="2000" i="0" dirty="0" smtClean="0"/>
              <a:t>But – be aware – these are based on countries with data.</a:t>
            </a:r>
          </a:p>
          <a:p>
            <a:endParaRPr lang="en-GB" sz="2000" i="0" dirty="0"/>
          </a:p>
          <a:p>
            <a:r>
              <a:rPr lang="en-GB" sz="2000" i="0" dirty="0" smtClean="0"/>
              <a:t>The real figures are likely to </a:t>
            </a:r>
            <a:r>
              <a:rPr lang="en-GB" sz="2000" i="0" smtClean="0"/>
              <a:t>be worse ………</a:t>
            </a:r>
            <a:endParaRPr lang="en-GB" sz="2000" i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5A1C1-BA6D-44B2-8AFA-2B660665B650}" type="slidenum">
              <a:rPr lang="en-GB" altLang="en-US" smtClean="0"/>
              <a:pPr/>
              <a:t>9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74838345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3574</TotalTime>
  <Words>293</Words>
  <Application>Microsoft Office PowerPoint</Application>
  <PresentationFormat>On-screen Show (4:3)</PresentationFormat>
  <Paragraphs>60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Blank</vt:lpstr>
      <vt:lpstr>Annual Education  and TVET Seminar</vt:lpstr>
      <vt:lpstr>Global issues – what's the situation? </vt:lpstr>
      <vt:lpstr>Global issues – what's the situation? </vt:lpstr>
      <vt:lpstr>Teaching and Learning - Global Issues</vt:lpstr>
      <vt:lpstr>Learning – Global Issues</vt:lpstr>
      <vt:lpstr>Learning – Global Issues</vt:lpstr>
      <vt:lpstr>Learning – Youth Literacy</vt:lpstr>
      <vt:lpstr>Teaching – Global Issues </vt:lpstr>
      <vt:lpstr>Quiz answers …..</vt:lpstr>
    </vt:vector>
  </TitlesOfParts>
  <Company>European Commission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DG DEVCO</dc:title>
  <dc:creator>DE LAMEILLIEURE Stijn (DEVCO)</dc:creator>
  <cp:lastModifiedBy>Andrea Valentini</cp:lastModifiedBy>
  <cp:revision>111</cp:revision>
  <cp:lastPrinted>2015-10-18T14:01:58Z</cp:lastPrinted>
  <dcterms:created xsi:type="dcterms:W3CDTF">2015-10-06T13:34:24Z</dcterms:created>
  <dcterms:modified xsi:type="dcterms:W3CDTF">2015-10-18T14:52:00Z</dcterms:modified>
</cp:coreProperties>
</file>