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2" r:id="rId2"/>
    <p:sldId id="312" r:id="rId3"/>
    <p:sldId id="294" r:id="rId4"/>
    <p:sldId id="313" r:id="rId5"/>
    <p:sldId id="314" r:id="rId6"/>
    <p:sldId id="305" r:id="rId7"/>
    <p:sldId id="311" r:id="rId8"/>
    <p:sldId id="299" r:id="rId9"/>
    <p:sldId id="304" r:id="rId10"/>
    <p:sldId id="307" r:id="rId11"/>
    <p:sldId id="309" r:id="rId12"/>
    <p:sldId id="310" r:id="rId13"/>
    <p:sldId id="289" r:id="rId14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304D"/>
    <a:srgbClr val="38D4D6"/>
    <a:srgbClr val="E95D0F"/>
    <a:srgbClr val="AFC551"/>
    <a:srgbClr val="EE7D32"/>
    <a:srgbClr val="3E7E93"/>
    <a:srgbClr val="0F5494"/>
    <a:srgbClr val="FFD624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8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78403324584427"/>
          <c:y val="0.16898148148148148"/>
          <c:w val="0.67087598425196848"/>
          <c:h val="0.7731481481481481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/>
              <a:t>NEAR Staff</a:t>
            </a:r>
            <a:r>
              <a:rPr lang="en-GB" baseline="0"/>
              <a:t> in Delegations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78403324584427"/>
          <c:y val="0.16898148148148148"/>
          <c:w val="0.67087598425196848"/>
          <c:h val="0.7731481481481481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dLbls>
            <c:dLbl>
              <c:idx val="3"/>
              <c:layout>
                <c:manualLayout>
                  <c:x val="-0.10173228346456693"/>
                  <c:y val="3.97652376786235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OF</c:v>
                </c:pt>
                <c:pt idx="1">
                  <c:v>CA</c:v>
                </c:pt>
                <c:pt idx="2">
                  <c:v>LA</c:v>
                </c:pt>
                <c:pt idx="3">
                  <c:v>END/JPD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115</c:v>
                </c:pt>
                <c:pt idx="1">
                  <c:v>293</c:v>
                </c:pt>
                <c:pt idx="2">
                  <c:v>685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055555555555558E-2"/>
          <c:y val="0.21990740740740741"/>
          <c:w val="0.7055555555555556"/>
          <c:h val="0.66666666666666663"/>
        </c:manualLayout>
      </c:layout>
      <c:pie3DChart>
        <c:varyColors val="1"/>
        <c:ser>
          <c:idx val="0"/>
          <c:order val="0"/>
          <c:dLbls>
            <c:dLbl>
              <c:idx val="2"/>
              <c:layout>
                <c:manualLayout>
                  <c:x val="8.7466316710411204E-2"/>
                  <c:y val="-0.25333770778652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Sheet1!$D$10:$D$13</c:f>
              <c:strCache>
                <c:ptCount val="4"/>
                <c:pt idx="0">
                  <c:v>OF</c:v>
                </c:pt>
                <c:pt idx="1">
                  <c:v>CA</c:v>
                </c:pt>
                <c:pt idx="2">
                  <c:v>other</c:v>
                </c:pt>
                <c:pt idx="3">
                  <c:v>LA</c:v>
                </c:pt>
              </c:strCache>
            </c:strRef>
          </c:cat>
          <c:val>
            <c:numRef>
              <c:f>Sheet1!$E$10:$E$13</c:f>
              <c:numCache>
                <c:formatCode>General</c:formatCode>
                <c:ptCount val="4"/>
                <c:pt idx="0">
                  <c:v>420</c:v>
                </c:pt>
                <c:pt idx="1">
                  <c:v>513</c:v>
                </c:pt>
                <c:pt idx="2">
                  <c:v>74</c:v>
                </c:pt>
                <c:pt idx="3">
                  <c:v>685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/>
              <a:t>NEAR Staff</a:t>
            </a:r>
            <a:r>
              <a:rPr lang="en-GB" baseline="0"/>
              <a:t> in Delegations (1109)</a:t>
            </a:r>
          </a:p>
        </c:rich>
      </c:tx>
      <c:layout>
        <c:manualLayout>
          <c:xMode val="edge"/>
          <c:yMode val="edge"/>
          <c:x val="0.21040966754155729"/>
          <c:y val="2.199435740979246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78403324584427"/>
          <c:y val="0.16898148148148148"/>
          <c:w val="0.67087598425196848"/>
          <c:h val="0.773148148148148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dLbls>
            <c:dLbl>
              <c:idx val="3"/>
              <c:layout>
                <c:manualLayout>
                  <c:x val="-0.14617672790901137"/>
                  <c:y val="7.68022747156605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OF</c:v>
                </c:pt>
                <c:pt idx="1">
                  <c:v>CA</c:v>
                </c:pt>
                <c:pt idx="2">
                  <c:v>LA</c:v>
                </c:pt>
                <c:pt idx="3">
                  <c:v>END/JPD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115</c:v>
                </c:pt>
                <c:pt idx="1">
                  <c:v>293</c:v>
                </c:pt>
                <c:pt idx="2">
                  <c:v>685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sz="1800" b="1" i="0" baseline="0">
                <a:effectLst/>
              </a:rPr>
              <a:t>NEAR Delegations expatriate staff (408)</a:t>
            </a:r>
            <a:endParaRPr lang="en-GB">
              <a:effectLst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Sheet1!$F$1</c:f>
              <c:strCache>
                <c:ptCount val="1"/>
                <c:pt idx="0">
                  <c:v>Expat Staff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Sheet1!$E$2:$E$5</c:f>
              <c:strCache>
                <c:ptCount val="4"/>
                <c:pt idx="0">
                  <c:v>AD (86)</c:v>
                </c:pt>
                <c:pt idx="1">
                  <c:v>AST (29)</c:v>
                </c:pt>
                <c:pt idx="2">
                  <c:v>GF IV (270)</c:v>
                </c:pt>
                <c:pt idx="3">
                  <c:v>GFIII (23)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86</c:v>
                </c:pt>
                <c:pt idx="1">
                  <c:v>29</c:v>
                </c:pt>
                <c:pt idx="2">
                  <c:v>270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3793175853018376"/>
          <c:y val="0.33482247010790323"/>
          <c:w val="0.14540157480314961"/>
          <c:h val="0.557090988626421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</cdr:x>
      <cdr:y>0</cdr:y>
    </cdr:from>
    <cdr:to>
      <cdr:x>0.73305</cdr:x>
      <cdr:y>0.14417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097280" y="0"/>
          <a:ext cx="2254237" cy="395480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4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4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6" y="4680946"/>
            <a:ext cx="5375268" cy="443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4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4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91" tIns="45296" rIns="90591" bIns="45296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293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71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71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771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49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49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350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2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5" name="Picture 2" descr="C:\DOCUME~1\lenain\LOCALS~1\Temp\7zEAD.tmp\LOGO-CE for Devco EN Positiv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0400" y="324000"/>
            <a:ext cx="1811933" cy="13968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 userDrawn="1"/>
        </p:nvSpPr>
        <p:spPr>
          <a:xfrm>
            <a:off x="4248000" y="1368000"/>
            <a:ext cx="648000" cy="36000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4219200" y="6436800"/>
            <a:ext cx="687600" cy="457200"/>
          </a:xfrm>
          <a:prstGeom prst="rect">
            <a:avLst/>
          </a:prstGeom>
          <a:solidFill>
            <a:srgbClr val="E95D0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Picture 10" descr="C:\DOCUME~1\lenain\LOCALS~1\Temp\7zEC0.tmp\Footer Box Devco EuropeAid Transparent.png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9200" y="6428184"/>
            <a:ext cx="68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255200" y="6458400"/>
            <a:ext cx="612000" cy="406800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E95D0F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None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0" name="Picture 2" descr="C:\DOCUME~1\lenain\LOCALS~1\Temp\7zEB0.tmp\LOGO-CE for Devco EN Negativ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4800" y="306000"/>
            <a:ext cx="1620466" cy="1249200"/>
          </a:xfrm>
          <a:prstGeom prst="rect">
            <a:avLst/>
          </a:prstGeom>
          <a:noFill/>
        </p:spPr>
      </p:pic>
      <p:pic>
        <p:nvPicPr>
          <p:cNvPr id="10" name="Picture 9" descr="C:\DOCUME~1\lenain\LOCALS~1\Temp\7zEC0.tmp\Footer Box Devco EuropeAid Transparent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55200" y="6458400"/>
            <a:ext cx="611802" cy="4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 userDrawn="1"/>
        </p:nvSpPr>
        <p:spPr>
          <a:xfrm>
            <a:off x="4266000" y="1249200"/>
            <a:ext cx="612000" cy="25200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5200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764000"/>
            <a:ext cx="8229600" cy="396925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None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26" name="Picture 2" descr="C:\DOCUME~1\lenain\LOCALS~1\Temp\7zE329A.tmp\LOGO CE_horizontal_EN_Devco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200" y="5940000"/>
            <a:ext cx="2242800" cy="588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None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542925" indent="-277813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989013" indent="-2667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772816"/>
            <a:ext cx="6685326" cy="2088232"/>
          </a:xfrm>
        </p:spPr>
        <p:txBody>
          <a:bodyPr/>
          <a:lstStyle/>
          <a:p>
            <a:pPr algn="ctr"/>
            <a:r>
              <a:rPr lang="fr-BE" sz="4000" dirty="0" smtClean="0"/>
              <a:t>COMMISSION STAFF IN DELEGATIONS</a:t>
            </a:r>
            <a:br>
              <a:rPr lang="fr-BE" sz="4000" dirty="0" smtClean="0"/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744" y="3645024"/>
            <a:ext cx="6696744" cy="1512168"/>
          </a:xfrm>
        </p:spPr>
        <p:txBody>
          <a:bodyPr/>
          <a:lstStyle/>
          <a:p>
            <a:pPr algn="ctr">
              <a:spcBef>
                <a:spcPts val="1800"/>
              </a:spcBef>
            </a:pPr>
            <a:r>
              <a:rPr lang="en-GB" sz="2000" dirty="0"/>
              <a:t>DEVCO </a:t>
            </a:r>
            <a:r>
              <a:rPr lang="en-GB" sz="2000" dirty="0" smtClean="0"/>
              <a:t>Annual Seminar </a:t>
            </a:r>
            <a:r>
              <a:rPr lang="en-GB" sz="2000" dirty="0"/>
              <a:t>E</a:t>
            </a:r>
            <a:r>
              <a:rPr lang="en-GB" sz="2000" dirty="0" smtClean="0"/>
              <a:t>ducation/VET 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19 October 2015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79512" y="6084912"/>
            <a:ext cx="7056784" cy="58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None/>
              <a:defRPr sz="3000" b="1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42925" indent="-2778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3000" b="1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1800"/>
              </a:spcBef>
            </a:pPr>
            <a:r>
              <a:rPr lang="fr-BE" sz="1400" kern="0" dirty="0" err="1" smtClean="0"/>
              <a:t>Manos</a:t>
            </a:r>
            <a:r>
              <a:rPr lang="fr-BE" sz="1400" kern="0" dirty="0" smtClean="0"/>
              <a:t> </a:t>
            </a:r>
            <a:r>
              <a:rPr lang="fr-BE" sz="1400" kern="0" dirty="0" err="1" smtClean="0"/>
              <a:t>Papaioannou</a:t>
            </a:r>
            <a:r>
              <a:rPr lang="fr-BE" sz="1400" kern="0" dirty="0" smtClean="0"/>
              <a:t> – Head of Unit DEVCO R4 – </a:t>
            </a:r>
            <a:r>
              <a:rPr lang="fr-BE" sz="1400" kern="0" dirty="0" err="1" smtClean="0"/>
              <a:t>Human</a:t>
            </a:r>
            <a:r>
              <a:rPr lang="fr-BE" sz="1400" kern="0" dirty="0" smtClean="0"/>
              <a:t> </a:t>
            </a:r>
            <a:r>
              <a:rPr lang="fr-BE" sz="1400" kern="0" dirty="0" err="1" smtClean="0"/>
              <a:t>Resources</a:t>
            </a:r>
            <a:endParaRPr lang="en-GB" sz="1400" kern="0" dirty="0" smtClean="0"/>
          </a:p>
          <a:p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206636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68761"/>
            <a:ext cx="8229600" cy="576064"/>
          </a:xfrm>
        </p:spPr>
        <p:txBody>
          <a:bodyPr/>
          <a:lstStyle/>
          <a:p>
            <a:pPr algn="ctr"/>
            <a:r>
              <a:rPr lang="fr-BE" dirty="0">
                <a:solidFill>
                  <a:srgbClr val="0070C0"/>
                </a:solidFill>
              </a:rPr>
              <a:t>Use of </a:t>
            </a:r>
            <a:r>
              <a:rPr lang="fr-BE" dirty="0" smtClean="0">
                <a:solidFill>
                  <a:srgbClr val="0070C0"/>
                </a:solidFill>
              </a:rPr>
              <a:t>staff/</a:t>
            </a:r>
            <a:r>
              <a:rPr lang="en-GB" dirty="0">
                <a:solidFill>
                  <a:srgbClr val="0070C0"/>
                </a:solidFill>
              </a:rPr>
              <a:t>Flexibility arrangements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392488"/>
          </a:xfrm>
        </p:spPr>
        <p:txBody>
          <a:bodyPr/>
          <a:lstStyle/>
          <a:p>
            <a:pPr marL="271463" lvl="1" indent="-271463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</a:rPr>
              <a:t>Commission Officials (funded from Heading V)</a:t>
            </a:r>
            <a:r>
              <a:rPr lang="en-GB" sz="2400" b="0" dirty="0" smtClean="0"/>
              <a:t>:</a:t>
            </a:r>
          </a:p>
          <a:p>
            <a:pPr marL="452438" lvl="2" indent="-180975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Cannot perform CFSP or CSDP tasks</a:t>
            </a:r>
          </a:p>
          <a:p>
            <a:pPr marL="452438" lvl="2" indent="-180975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may contribute to work of Delegation outside normal line of duty up to 20% of working time</a:t>
            </a:r>
            <a:r>
              <a:rPr lang="en-GB" sz="2000" dirty="0" smtClean="0"/>
              <a:t>:</a:t>
            </a:r>
            <a:r>
              <a:rPr lang="en-GB" sz="1800" dirty="0" smtClean="0"/>
              <a:t> </a:t>
            </a:r>
            <a:r>
              <a:rPr lang="en-GB" sz="2400" dirty="0" smtClean="0"/>
              <a:t>if relevant experience; if doesn't jeopardize  performance of core tasks; and if tasks do not exceed reasonable proportion of working time (&lt;20%)</a:t>
            </a:r>
          </a:p>
          <a:p>
            <a:pPr marL="271463" lvl="1" indent="-271463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C00000"/>
                </a:solidFill>
                <a:ea typeface="+mn-ea"/>
                <a:cs typeface="+mn-cs"/>
              </a:rPr>
              <a:t>DEVCO CA </a:t>
            </a:r>
            <a:r>
              <a:rPr lang="en-GB" sz="2400" dirty="0">
                <a:solidFill>
                  <a:srgbClr val="C00000"/>
                </a:solidFill>
                <a:ea typeface="+mn-ea"/>
                <a:cs typeface="+mn-cs"/>
              </a:rPr>
              <a:t>&amp; LA </a:t>
            </a:r>
            <a:r>
              <a:rPr lang="en-GB" sz="2400" dirty="0" smtClean="0">
                <a:solidFill>
                  <a:srgbClr val="C00000"/>
                </a:solidFill>
                <a:ea typeface="+mn-ea"/>
                <a:cs typeface="+mn-cs"/>
              </a:rPr>
              <a:t>(funded </a:t>
            </a:r>
            <a:r>
              <a:rPr lang="en-GB" sz="2400" dirty="0">
                <a:solidFill>
                  <a:srgbClr val="C00000"/>
                </a:solidFill>
                <a:ea typeface="+mn-ea"/>
                <a:cs typeface="+mn-cs"/>
              </a:rPr>
              <a:t>from programmes)</a:t>
            </a:r>
          </a:p>
          <a:p>
            <a:pPr marL="452438" lvl="2" indent="-180975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Cannot be used for other work than programme preparation, implementation &amp; evaluation</a:t>
            </a:r>
          </a:p>
        </p:txBody>
      </p:sp>
    </p:spTree>
    <p:extLst>
      <p:ext uri="{BB962C8B-B14F-4D97-AF65-F5344CB8AC3E}">
        <p14:creationId xmlns:p14="http://schemas.microsoft.com/office/powerpoint/2010/main" val="2855312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936625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Hot topics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36512" y="1628800"/>
            <a:ext cx="9505056" cy="5112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Synergies and </a:t>
            </a:r>
            <a:r>
              <a:rPr lang="fr-BE" sz="1400" i="0" dirty="0" err="1"/>
              <a:t>Efficiencies</a:t>
            </a:r>
            <a:r>
              <a:rPr lang="fr-BE" sz="1400" i="0" dirty="0"/>
              <a:t> </a:t>
            </a:r>
            <a:r>
              <a:rPr lang="fr-BE" sz="1400" i="0" dirty="0" err="1"/>
              <a:t>Review</a:t>
            </a:r>
            <a:endParaRPr lang="fr-BE" sz="1400" i="0" dirty="0"/>
          </a:p>
          <a:p>
            <a:pPr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DEVCO </a:t>
            </a:r>
            <a:r>
              <a:rPr lang="fr-BE" sz="1400" i="0" dirty="0" err="1"/>
              <a:t>Reorganisation</a:t>
            </a:r>
            <a:endParaRPr lang="fr-BE" sz="1400" i="0" dirty="0"/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DEVCO Staff </a:t>
            </a:r>
            <a:r>
              <a:rPr lang="fr-BE" sz="1400" i="0" dirty="0" err="1"/>
              <a:t>survey</a:t>
            </a:r>
            <a:r>
              <a:rPr lang="fr-BE" sz="1400" i="0" dirty="0"/>
              <a:t> </a:t>
            </a:r>
            <a:r>
              <a:rPr lang="fr-BE" sz="1400" i="0" dirty="0" err="1"/>
              <a:t>analysis</a:t>
            </a:r>
            <a:r>
              <a:rPr lang="fr-BE" sz="1400" i="0" dirty="0"/>
              <a:t> and </a:t>
            </a:r>
            <a:r>
              <a:rPr lang="fr-BE" sz="1400" i="0" dirty="0" err="1"/>
              <a:t>follow</a:t>
            </a:r>
            <a:r>
              <a:rPr lang="fr-BE" sz="1400" i="0" dirty="0"/>
              <a:t> up</a:t>
            </a:r>
            <a:endParaRPr lang="en-GB" sz="1400" i="0" dirty="0"/>
          </a:p>
          <a:p>
            <a:pPr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1400" i="0" dirty="0"/>
              <a:t>Staff Rebalancing and other optimisation measures in Delegation:</a:t>
            </a:r>
            <a:r>
              <a:rPr lang="fr-BE" sz="1400" i="0" dirty="0" smtClean="0"/>
              <a:t>OPTIMUS </a:t>
            </a:r>
            <a:r>
              <a:rPr lang="fr-BE" sz="1400" i="0" dirty="0" err="1" smtClean="0"/>
              <a:t>under</a:t>
            </a:r>
            <a:r>
              <a:rPr lang="fr-BE" sz="1400" i="0" dirty="0" smtClean="0"/>
              <a:t> </a:t>
            </a:r>
            <a:r>
              <a:rPr lang="fr-BE" sz="1400" i="0" dirty="0" err="1"/>
              <a:t>implementation</a:t>
            </a:r>
            <a:endParaRPr lang="en-GB" sz="1400" i="0" dirty="0"/>
          </a:p>
          <a:p>
            <a:pPr marL="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1400" i="0" dirty="0"/>
              <a:t>Creation of Middle management posts in Delegations</a:t>
            </a:r>
          </a:p>
          <a:p>
            <a:pPr marL="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Policy on </a:t>
            </a:r>
            <a:r>
              <a:rPr lang="fr-BE" sz="1400" i="0" dirty="0" err="1"/>
              <a:t>Heads</a:t>
            </a:r>
            <a:r>
              <a:rPr lang="fr-BE" sz="1400" i="0" dirty="0"/>
              <a:t> of </a:t>
            </a:r>
            <a:r>
              <a:rPr lang="fr-BE" sz="1400" i="0" dirty="0" err="1"/>
              <a:t>Cooperation</a:t>
            </a:r>
            <a:endParaRPr lang="fr-BE" sz="1400" i="0" dirty="0"/>
          </a:p>
          <a:p>
            <a:pPr marL="342900" lvl="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fr-BE" sz="1400" i="0" dirty="0" err="1"/>
              <a:t>Implementation</a:t>
            </a:r>
            <a:r>
              <a:rPr lang="fr-BE" sz="1400" i="0" dirty="0"/>
              <a:t> of </a:t>
            </a:r>
            <a:r>
              <a:rPr lang="fr-BE" sz="1400" i="0" dirty="0" err="1"/>
              <a:t>regionalisation</a:t>
            </a:r>
            <a:r>
              <a:rPr lang="fr-BE" sz="1400" i="0" dirty="0"/>
              <a:t> of administrative </a:t>
            </a:r>
            <a:r>
              <a:rPr lang="fr-BE" sz="1400" i="0" dirty="0" err="1"/>
              <a:t>functions</a:t>
            </a:r>
            <a:r>
              <a:rPr lang="fr-BE" sz="1400" i="0" dirty="0"/>
              <a:t> (EEAS)</a:t>
            </a:r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Rotation of </a:t>
            </a:r>
            <a:r>
              <a:rPr lang="fr-BE" sz="1400" i="0" dirty="0" err="1"/>
              <a:t>officials</a:t>
            </a:r>
            <a:r>
              <a:rPr lang="fr-BE" sz="1400" i="0" dirty="0"/>
              <a:t> 2015 </a:t>
            </a:r>
            <a:r>
              <a:rPr lang="fr-BE" sz="1400" i="0" dirty="0" err="1"/>
              <a:t>is</a:t>
            </a:r>
            <a:r>
              <a:rPr lang="fr-BE" sz="1400" i="0" dirty="0"/>
              <a:t> </a:t>
            </a:r>
            <a:r>
              <a:rPr lang="fr-BE" sz="1400" i="0" dirty="0" err="1"/>
              <a:t>completed</a:t>
            </a:r>
            <a:r>
              <a:rPr lang="fr-BE" sz="1400" i="0" dirty="0"/>
              <a:t>. Rotation 2016 has been </a:t>
            </a:r>
            <a:r>
              <a:rPr lang="fr-BE" sz="1400" i="0" dirty="0" err="1"/>
              <a:t>launched</a:t>
            </a:r>
            <a:r>
              <a:rPr lang="fr-BE" sz="1400" i="0" dirty="0"/>
              <a:t> on 03 July </a:t>
            </a:r>
            <a:endParaRPr lang="en-GB" sz="1400" i="0" dirty="0"/>
          </a:p>
          <a:p>
            <a:pPr marL="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Certification </a:t>
            </a:r>
            <a:r>
              <a:rPr lang="fr-BE" sz="1400" i="0" dirty="0" err="1"/>
              <a:t>exercise</a:t>
            </a:r>
            <a:r>
              <a:rPr lang="fr-BE" sz="1400" i="0" dirty="0"/>
              <a:t> has been </a:t>
            </a:r>
            <a:r>
              <a:rPr lang="fr-BE" sz="1400" i="0" dirty="0" err="1"/>
              <a:t>launched</a:t>
            </a:r>
            <a:r>
              <a:rPr lang="fr-BE" sz="1400" i="0" dirty="0"/>
              <a:t> on 7 </a:t>
            </a:r>
            <a:r>
              <a:rPr lang="fr-BE" sz="1400" i="0" dirty="0" err="1"/>
              <a:t>October</a:t>
            </a:r>
            <a:r>
              <a:rPr lang="fr-BE" sz="1400" i="0" dirty="0"/>
              <a:t> – Deadline to </a:t>
            </a:r>
            <a:r>
              <a:rPr lang="fr-BE" sz="1400" i="0" dirty="0" err="1"/>
              <a:t>apply</a:t>
            </a:r>
            <a:r>
              <a:rPr lang="fr-BE" sz="1400" i="0" dirty="0"/>
              <a:t>: 05 </a:t>
            </a:r>
            <a:r>
              <a:rPr lang="fr-BE" sz="1400" i="0" dirty="0" err="1"/>
              <a:t>November</a:t>
            </a:r>
            <a:r>
              <a:rPr lang="fr-BE" sz="1400" i="0" dirty="0"/>
              <a:t> </a:t>
            </a:r>
          </a:p>
          <a:p>
            <a:pPr marL="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400" i="0" dirty="0"/>
              <a:t>DEVCO </a:t>
            </a:r>
            <a:r>
              <a:rPr lang="fr-BE" sz="1400" i="0" dirty="0" err="1"/>
              <a:t>specialist</a:t>
            </a:r>
            <a:r>
              <a:rPr lang="fr-BE" sz="1400" i="0" dirty="0"/>
              <a:t> </a:t>
            </a:r>
            <a:r>
              <a:rPr lang="fr-BE" sz="1400" i="0" dirty="0" err="1"/>
              <a:t>competition</a:t>
            </a:r>
            <a:r>
              <a:rPr lang="fr-BE" sz="1400" i="0" dirty="0"/>
              <a:t> </a:t>
            </a:r>
            <a:r>
              <a:rPr lang="fr-BE" sz="1400" i="0" dirty="0" err="1"/>
              <a:t>ongoing</a:t>
            </a:r>
            <a:endParaRPr lang="en-GB" sz="1400" i="0" dirty="0"/>
          </a:p>
          <a:p>
            <a:pPr lvl="0" indent="0">
              <a:spcBef>
                <a:spcPts val="1800"/>
              </a:spcBef>
            </a:pPr>
            <a:endParaRPr lang="fr-BE" sz="1600" i="0" dirty="0"/>
          </a:p>
        </p:txBody>
      </p:sp>
    </p:spTree>
    <p:extLst>
      <p:ext uri="{BB962C8B-B14F-4D97-AF65-F5344CB8AC3E}">
        <p14:creationId xmlns:p14="http://schemas.microsoft.com/office/powerpoint/2010/main" val="777528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936625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Hot topics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36512" y="1628800"/>
            <a:ext cx="9289032" cy="5112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endParaRPr lang="fr-BE" sz="1600" i="0" dirty="0" smtClean="0">
              <a:solidFill>
                <a:srgbClr val="FF0000"/>
              </a:solidFill>
            </a:endParaRPr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1600" i="0" dirty="0"/>
              <a:t>Mobility of CA 2015 is completed. Mobility 2016 has been launched in September 2016</a:t>
            </a:r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fr-BE" sz="1600" i="0" dirty="0" err="1"/>
              <a:t>CA's</a:t>
            </a:r>
            <a:r>
              <a:rPr lang="fr-BE" sz="1600" i="0" dirty="0"/>
              <a:t> </a:t>
            </a:r>
            <a:r>
              <a:rPr lang="fr-BE" sz="1600" i="0" dirty="0" err="1"/>
              <a:t>careers</a:t>
            </a:r>
            <a:r>
              <a:rPr lang="fr-BE" sz="1600" i="0" dirty="0"/>
              <a:t> (new </a:t>
            </a:r>
            <a:r>
              <a:rPr lang="fr-BE" sz="1600" i="0" dirty="0" err="1"/>
              <a:t>draft</a:t>
            </a:r>
            <a:r>
              <a:rPr lang="fr-BE" sz="1600" i="0" dirty="0"/>
              <a:t> </a:t>
            </a:r>
            <a:r>
              <a:rPr lang="fr-BE" sz="1600" i="0" dirty="0" err="1"/>
              <a:t>implementing</a:t>
            </a:r>
            <a:r>
              <a:rPr lang="fr-BE" sz="1600" i="0" dirty="0"/>
              <a:t> </a:t>
            </a:r>
            <a:r>
              <a:rPr lang="fr-BE" sz="1600" i="0" dirty="0" err="1" smtClean="0"/>
              <a:t>measures</a:t>
            </a:r>
            <a:r>
              <a:rPr lang="fr-BE" sz="1600" i="0" dirty="0" smtClean="0"/>
              <a:t>)</a:t>
            </a:r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sz="1600" i="0" dirty="0"/>
              <a:t>European Union Emergency Trust </a:t>
            </a:r>
            <a:r>
              <a:rPr lang="en-GB" sz="1600" i="0"/>
              <a:t>Fund </a:t>
            </a:r>
            <a:r>
              <a:rPr lang="en-GB" sz="1600" i="0" smtClean="0"/>
              <a:t>for </a:t>
            </a:r>
            <a:r>
              <a:rPr lang="en-GB" sz="1600" i="0" dirty="0"/>
              <a:t>Stability and Addressing Root Causes of Migration in Africa</a:t>
            </a:r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endParaRPr lang="fr-BE" sz="1600" i="0" dirty="0" smtClean="0"/>
          </a:p>
          <a:p>
            <a:pPr marL="342900" lvl="0">
              <a:spcBef>
                <a:spcPts val="2400"/>
              </a:spcBef>
              <a:buFont typeface="Arial" panose="020B0604020202020204" pitchFamily="34" charset="0"/>
              <a:buChar char="•"/>
            </a:pP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3598219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936625"/>
          </a:xfrm>
        </p:spPr>
        <p:txBody>
          <a:bodyPr/>
          <a:lstStyle/>
          <a:p>
            <a:pPr algn="ctr"/>
            <a:r>
              <a:rPr lang="fr-FR" altLang="en-US" dirty="0">
                <a:solidFill>
                  <a:srgbClr val="FF0000"/>
                </a:solidFill>
              </a:rPr>
              <a:t>Questions?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2852738"/>
            <a:ext cx="4054475" cy="2697162"/>
          </a:xfrm>
        </p:spPr>
      </p:pic>
    </p:spTree>
    <p:extLst>
      <p:ext uri="{BB962C8B-B14F-4D97-AF65-F5344CB8AC3E}">
        <p14:creationId xmlns:p14="http://schemas.microsoft.com/office/powerpoint/2010/main" val="418753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1"/>
            <a:ext cx="8229600" cy="720080"/>
          </a:xfrm>
        </p:spPr>
        <p:txBody>
          <a:bodyPr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DEVCO Staff (Total: </a:t>
            </a:r>
            <a:r>
              <a:rPr lang="fr-BE" dirty="0" smtClean="0">
                <a:solidFill>
                  <a:schemeClr val="tx1"/>
                </a:solidFill>
              </a:rPr>
              <a:t>3350)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2282969"/>
            <a:ext cx="42530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rgbClr val="0F5494"/>
                </a:solidFill>
                <a:latin typeface="Verdana"/>
              </a:rPr>
              <a:t>35% </a:t>
            </a:r>
            <a:r>
              <a:rPr lang="fr-BE" sz="2400" dirty="0">
                <a:solidFill>
                  <a:srgbClr val="0F5494"/>
                </a:solidFill>
                <a:latin typeface="Verdana"/>
              </a:rPr>
              <a:t>in </a:t>
            </a:r>
            <a:r>
              <a:rPr lang="fr-BE" sz="2400" dirty="0" err="1" smtClean="0">
                <a:solidFill>
                  <a:srgbClr val="0F5494"/>
                </a:solidFill>
                <a:latin typeface="Verdana"/>
              </a:rPr>
              <a:t>Headquarters</a:t>
            </a:r>
            <a:endParaRPr lang="fr-BE" sz="2400" dirty="0">
              <a:solidFill>
                <a:srgbClr val="0F5494"/>
              </a:solidFill>
              <a:latin typeface="Verdan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rgbClr val="0F5494"/>
                </a:solidFill>
                <a:latin typeface="Verdana"/>
              </a:rPr>
              <a:t>65% </a:t>
            </a:r>
            <a:r>
              <a:rPr lang="fr-BE" sz="2400" dirty="0">
                <a:solidFill>
                  <a:srgbClr val="0F5494"/>
                </a:solidFill>
                <a:latin typeface="Verdana"/>
              </a:rPr>
              <a:t>in </a:t>
            </a:r>
            <a:r>
              <a:rPr lang="fr-BE" sz="2400" dirty="0" err="1">
                <a:solidFill>
                  <a:srgbClr val="0F5494"/>
                </a:solidFill>
                <a:latin typeface="Verdana"/>
              </a:rPr>
              <a:t>Delegations</a:t>
            </a:r>
            <a:endParaRPr lang="en-GB" sz="2400" dirty="0">
              <a:solidFill>
                <a:srgbClr val="0F5494"/>
              </a:solidFill>
              <a:latin typeface="Verdan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6160595"/>
            <a:ext cx="2653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Other includes INT, JPD, END, PREST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26895"/>
            <a:ext cx="38862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226895"/>
            <a:ext cx="37242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67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936625"/>
          </a:xfrm>
        </p:spPr>
        <p:txBody>
          <a:bodyPr/>
          <a:lstStyle/>
          <a:p>
            <a:pPr algn="ctr"/>
            <a:r>
              <a:rPr lang="fr-BE" dirty="0" smtClean="0">
                <a:solidFill>
                  <a:schemeClr val="tx1"/>
                </a:solidFill>
              </a:rPr>
              <a:t>NEAR Staff (Total: 1692)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3672408"/>
          </a:xfrm>
        </p:spPr>
        <p:txBody>
          <a:bodyPr/>
          <a:lstStyle/>
          <a:p>
            <a:pPr marL="342900">
              <a:buFont typeface="Arial" panose="020B0604020202020204" pitchFamily="34" charset="0"/>
              <a:buChar char="•"/>
            </a:pPr>
            <a:r>
              <a:rPr lang="fr-BE" b="1" i="0" dirty="0" smtClean="0"/>
              <a:t>35% </a:t>
            </a:r>
            <a:r>
              <a:rPr lang="fr-BE" b="1" i="0" dirty="0"/>
              <a:t>in </a:t>
            </a:r>
            <a:r>
              <a:rPr lang="fr-BE" b="1" i="0" dirty="0" err="1"/>
              <a:t>Headquarters</a:t>
            </a:r>
            <a:endParaRPr lang="fr-BE" b="1" i="0" dirty="0"/>
          </a:p>
          <a:p>
            <a:pPr marL="342900">
              <a:buFont typeface="Arial" panose="020B0604020202020204" pitchFamily="34" charset="0"/>
              <a:buChar char="•"/>
            </a:pPr>
            <a:r>
              <a:rPr lang="fr-BE" b="1" i="0" dirty="0" smtClean="0"/>
              <a:t>65% </a:t>
            </a:r>
            <a:r>
              <a:rPr lang="fr-BE" b="1" i="0" dirty="0"/>
              <a:t>in </a:t>
            </a:r>
            <a:r>
              <a:rPr lang="fr-BE" b="1" i="0" dirty="0" err="1"/>
              <a:t>Delegations</a:t>
            </a:r>
            <a:endParaRPr lang="en-GB" b="1" i="0" dirty="0"/>
          </a:p>
          <a:p>
            <a:endParaRPr lang="en-GB" dirty="0"/>
          </a:p>
        </p:txBody>
      </p:sp>
      <p:graphicFrame>
        <p:nvGraphicFramePr>
          <p:cNvPr id="9" name="Chart 8" title="NEAR STAFF IN DELEG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676922"/>
              </p:ext>
            </p:extLst>
          </p:nvPr>
        </p:nvGraphicFramePr>
        <p:xfrm>
          <a:off x="4540030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 title="NEAR STAFF IN DELEG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779375"/>
              </p:ext>
            </p:extLst>
          </p:nvPr>
        </p:nvGraphicFramePr>
        <p:xfrm>
          <a:off x="179512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174574"/>
              </p:ext>
            </p:extLst>
          </p:nvPr>
        </p:nvGraphicFramePr>
        <p:xfrm>
          <a:off x="4139952" y="35730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angle 3"/>
          <p:cNvSpPr/>
          <p:nvPr/>
        </p:nvSpPr>
        <p:spPr>
          <a:xfrm>
            <a:off x="827584" y="602128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1000" b="0" dirty="0">
                <a:solidFill>
                  <a:srgbClr val="0F5494"/>
                </a:solidFill>
              </a:rPr>
              <a:t>Data on </a:t>
            </a:r>
            <a:r>
              <a:rPr lang="en-GB" sz="1000" b="0" dirty="0" smtClean="0">
                <a:solidFill>
                  <a:srgbClr val="0F5494"/>
                </a:solidFill>
              </a:rPr>
              <a:t>October </a:t>
            </a:r>
            <a:r>
              <a:rPr lang="en-GB" sz="1000" b="0" dirty="0">
                <a:solidFill>
                  <a:srgbClr val="0F5494"/>
                </a:solidFill>
              </a:rPr>
              <a:t>2015</a:t>
            </a:r>
          </a:p>
          <a:p>
            <a:pPr lvl="0"/>
            <a:r>
              <a:rPr lang="en-GB" sz="1000" b="0" dirty="0">
                <a:solidFill>
                  <a:srgbClr val="0F5494"/>
                </a:solidFill>
              </a:rPr>
              <a:t>Other includes INT, JPD, END, PREST</a:t>
            </a:r>
          </a:p>
        </p:txBody>
      </p:sp>
    </p:spTree>
    <p:extLst>
      <p:ext uri="{BB962C8B-B14F-4D97-AF65-F5344CB8AC3E}">
        <p14:creationId xmlns:p14="http://schemas.microsoft.com/office/powerpoint/2010/main" val="343813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523" y="1412776"/>
            <a:ext cx="8229600" cy="936625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More </a:t>
            </a:r>
            <a:r>
              <a:rPr lang="en-GB" dirty="0">
                <a:solidFill>
                  <a:schemeClr val="tx1"/>
                </a:solidFill>
              </a:rPr>
              <a:t>figures… </a:t>
            </a:r>
          </a:p>
        </p:txBody>
      </p:sp>
      <p:sp>
        <p:nvSpPr>
          <p:cNvPr id="6" name="Rectangle 5"/>
          <p:cNvSpPr/>
          <p:nvPr/>
        </p:nvSpPr>
        <p:spPr>
          <a:xfrm>
            <a:off x="4211827" y="2420888"/>
            <a:ext cx="4572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F5494"/>
                </a:solidFill>
                <a:latin typeface="Verdana"/>
              </a:rPr>
              <a:t>EU staff in Delegations: </a:t>
            </a:r>
            <a:r>
              <a:rPr lang="en-GB" sz="2400" dirty="0" smtClean="0">
                <a:solidFill>
                  <a:srgbClr val="0F5494"/>
                </a:solidFill>
                <a:latin typeface="Verdana"/>
              </a:rPr>
              <a:t>5306</a:t>
            </a:r>
            <a:endParaRPr lang="en-GB" sz="1400" dirty="0">
              <a:solidFill>
                <a:srgbClr val="0F5494"/>
              </a:solidFill>
              <a:latin typeface="Verdana"/>
            </a:endParaRP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F5494"/>
                </a:solidFill>
                <a:latin typeface="Verdana"/>
              </a:rPr>
              <a:t>Commission Staff in </a:t>
            </a:r>
            <a:r>
              <a:rPr lang="en-GB" sz="2400" dirty="0" smtClean="0">
                <a:solidFill>
                  <a:srgbClr val="0F5494"/>
                </a:solidFill>
                <a:latin typeface="Verdana"/>
              </a:rPr>
              <a:t>134 </a:t>
            </a:r>
            <a:r>
              <a:rPr lang="en-GB" sz="2400" dirty="0">
                <a:solidFill>
                  <a:srgbClr val="0F5494"/>
                </a:solidFill>
                <a:latin typeface="Verdana"/>
              </a:rPr>
              <a:t>countries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F5494"/>
                </a:solidFill>
                <a:latin typeface="Verdana"/>
              </a:rPr>
              <a:t>Average ratio between COM/EEAS staff in DEL: around 2/1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5999029"/>
            <a:ext cx="4366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Figures only include Officials, Contract Agents and Local Agents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20" y="2348880"/>
            <a:ext cx="3801805" cy="3554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36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6021288"/>
            <a:ext cx="3384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Figures only include Officials, Contract Agents and Local Agents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20072" y="6007118"/>
            <a:ext cx="3384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Figures only include Expatriate Staff 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(Officials and Contract Agents)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7" y="1701422"/>
            <a:ext cx="4443670" cy="367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414" y="1772816"/>
            <a:ext cx="4372728" cy="367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81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3528" y="6021288"/>
            <a:ext cx="33843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20072" y="6007118"/>
            <a:ext cx="3384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dirty="0" smtClean="0">
                <a:solidFill>
                  <a:srgbClr val="0F5494"/>
                </a:solidFill>
              </a:rPr>
              <a:t>Data on October 2015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Figures only include Expatriate Staff </a:t>
            </a:r>
          </a:p>
          <a:p>
            <a:r>
              <a:rPr lang="en-GB" sz="1000" b="0" dirty="0" smtClean="0">
                <a:solidFill>
                  <a:srgbClr val="0F5494"/>
                </a:solidFill>
              </a:rPr>
              <a:t>(Officials and Contract Agents)</a:t>
            </a:r>
          </a:p>
        </p:txBody>
      </p:sp>
      <p:graphicFrame>
        <p:nvGraphicFramePr>
          <p:cNvPr id="6" name="Chart 5" title="NEAR STAFF IN DELEG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523994"/>
              </p:ext>
            </p:extLst>
          </p:nvPr>
        </p:nvGraphicFramePr>
        <p:xfrm>
          <a:off x="107504" y="1700808"/>
          <a:ext cx="45720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4829167"/>
              </p:ext>
            </p:extLst>
          </p:nvPr>
        </p:nvGraphicFramePr>
        <p:xfrm>
          <a:off x="4255337" y="1700808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009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96753"/>
            <a:ext cx="8229600" cy="720080"/>
          </a:xfrm>
        </p:spPr>
        <p:txBody>
          <a:bodyPr/>
          <a:lstStyle/>
          <a:p>
            <a:pPr marL="0" indent="0" algn="ctr"/>
            <a:r>
              <a:rPr lang="fr-BE" dirty="0" err="1" smtClean="0">
                <a:solidFill>
                  <a:srgbClr val="0070C0"/>
                </a:solidFill>
              </a:rPr>
              <a:t>Highlights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8840"/>
            <a:ext cx="8928992" cy="4464496"/>
          </a:xfrm>
        </p:spPr>
        <p:txBody>
          <a:bodyPr>
            <a:noAutofit/>
          </a:bodyPr>
          <a:lstStyle/>
          <a:p>
            <a:pPr lvl="0" algn="just">
              <a:buFont typeface="Arial" panose="020B0604020202020204" pitchFamily="34" charset="0"/>
              <a:buChar char="•"/>
            </a:pPr>
            <a:r>
              <a:rPr lang="en-GB" i="0" dirty="0"/>
              <a:t>DG DEVCO is the second biggest Commission Service (after JRC), employs the third highest number of ADs (5% of all Commission ADs) and the highest number of contract staff "AD level equivalent" (32% of all staff falling under this category in the Commission</a:t>
            </a:r>
            <a:r>
              <a:rPr lang="en-GB" i="0" dirty="0" smtClean="0"/>
              <a:t>).</a:t>
            </a:r>
            <a:endParaRPr lang="en-GB" i="0" dirty="0"/>
          </a:p>
          <a:p>
            <a:pPr lvl="0" algn="just"/>
            <a:endParaRPr lang="en-GB" i="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GB" i="0" dirty="0"/>
              <a:t>DG DEVCO also employs the highest number of local agents (60% of the local agents in the Commission</a:t>
            </a:r>
            <a:r>
              <a:rPr lang="en-GB" i="0" dirty="0" smtClean="0"/>
              <a:t>).</a:t>
            </a:r>
            <a:endParaRPr lang="en-GB" i="0" dirty="0"/>
          </a:p>
        </p:txBody>
      </p:sp>
    </p:spTree>
    <p:extLst>
      <p:ext uri="{BB962C8B-B14F-4D97-AF65-F5344CB8AC3E}">
        <p14:creationId xmlns:p14="http://schemas.microsoft.com/office/powerpoint/2010/main" val="81737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96753"/>
            <a:ext cx="8229600" cy="720080"/>
          </a:xfrm>
        </p:spPr>
        <p:txBody>
          <a:bodyPr/>
          <a:lstStyle/>
          <a:p>
            <a:pPr marL="0" indent="0" algn="ctr"/>
            <a:r>
              <a:rPr lang="fr-BE" dirty="0">
                <a:solidFill>
                  <a:srgbClr val="0070C0"/>
                </a:solidFill>
              </a:rPr>
              <a:t>DEVCO </a:t>
            </a:r>
            <a:r>
              <a:rPr lang="fr-BE" dirty="0" err="1">
                <a:solidFill>
                  <a:srgbClr val="0070C0"/>
                </a:solidFill>
              </a:rPr>
              <a:t>role</a:t>
            </a:r>
            <a:r>
              <a:rPr lang="fr-BE" dirty="0">
                <a:solidFill>
                  <a:srgbClr val="0070C0"/>
                </a:solidFill>
              </a:rPr>
              <a:t> for </a:t>
            </a:r>
            <a:r>
              <a:rPr lang="fr-BE" dirty="0" err="1">
                <a:solidFill>
                  <a:srgbClr val="0070C0"/>
                </a:solidFill>
              </a:rPr>
              <a:t>its</a:t>
            </a:r>
            <a:r>
              <a:rPr lang="fr-BE" dirty="0">
                <a:solidFill>
                  <a:srgbClr val="0070C0"/>
                </a:solidFill>
              </a:rPr>
              <a:t> staff in </a:t>
            </a:r>
            <a:r>
              <a:rPr lang="fr-BE" dirty="0" err="1">
                <a:solidFill>
                  <a:srgbClr val="0070C0"/>
                </a:solidFill>
              </a:rPr>
              <a:t>Delegation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8840"/>
            <a:ext cx="8928992" cy="4464496"/>
          </a:xfrm>
        </p:spPr>
        <p:txBody>
          <a:bodyPr>
            <a:noAutofit/>
          </a:bodyPr>
          <a:lstStyle/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C00000"/>
                </a:solidFill>
              </a:rPr>
              <a:t>Job </a:t>
            </a:r>
            <a:r>
              <a:rPr lang="en-GB" b="1" i="0" dirty="0" smtClean="0">
                <a:solidFill>
                  <a:srgbClr val="C00000"/>
                </a:solidFill>
              </a:rPr>
              <a:t>description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Appraisal</a:t>
            </a:r>
            <a:r>
              <a:rPr lang="en-GB" i="0" dirty="0" smtClean="0"/>
              <a:t> &amp; </a:t>
            </a:r>
            <a:r>
              <a:rPr lang="en-GB" b="1" i="0" dirty="0" smtClean="0">
                <a:solidFill>
                  <a:srgbClr val="C00000"/>
                </a:solidFill>
              </a:rPr>
              <a:t>Promotion</a:t>
            </a:r>
            <a:r>
              <a:rPr lang="en-GB" i="0" dirty="0" smtClean="0"/>
              <a:t> for officials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Appraisal</a:t>
            </a:r>
            <a:r>
              <a:rPr lang="en-GB" i="0" dirty="0" smtClean="0"/>
              <a:t> &amp; </a:t>
            </a:r>
            <a:r>
              <a:rPr lang="en-GB" b="1" i="0" dirty="0" smtClean="0">
                <a:solidFill>
                  <a:srgbClr val="C00000"/>
                </a:solidFill>
              </a:rPr>
              <a:t>Reclassification</a:t>
            </a:r>
            <a:r>
              <a:rPr lang="en-GB" i="0" dirty="0" smtClean="0"/>
              <a:t> for contract agents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Rotation</a:t>
            </a:r>
            <a:r>
              <a:rPr lang="en-GB" i="0" dirty="0" smtClean="0"/>
              <a:t> for officials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Mobility</a:t>
            </a:r>
            <a:r>
              <a:rPr lang="en-GB" i="0" dirty="0" smtClean="0"/>
              <a:t> for contract agents 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Management of rights</a:t>
            </a:r>
            <a:r>
              <a:rPr lang="en-GB" i="0" dirty="0" smtClean="0"/>
              <a:t>: external activities, CCP, parental leaves, invalidity processes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smtClean="0">
                <a:solidFill>
                  <a:srgbClr val="C00000"/>
                </a:solidFill>
              </a:rPr>
              <a:t>Training</a:t>
            </a: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i="0" dirty="0"/>
              <a:t>Residual</a:t>
            </a:r>
            <a:r>
              <a:rPr lang="en-GB" b="1" i="0" dirty="0" smtClean="0">
                <a:solidFill>
                  <a:srgbClr val="C00000"/>
                </a:solidFill>
              </a:rPr>
              <a:t> duty </a:t>
            </a:r>
            <a:r>
              <a:rPr lang="en-GB" b="1" i="0" dirty="0">
                <a:solidFill>
                  <a:srgbClr val="C00000"/>
                </a:solidFill>
              </a:rPr>
              <a:t>of </a:t>
            </a:r>
            <a:r>
              <a:rPr lang="en-GB" b="1" i="0" dirty="0" smtClean="0">
                <a:solidFill>
                  <a:srgbClr val="C00000"/>
                </a:solidFill>
              </a:rPr>
              <a:t>care</a:t>
            </a:r>
            <a:endParaRPr lang="en-GB" b="1" i="0" dirty="0">
              <a:solidFill>
                <a:srgbClr val="C00000"/>
              </a:solidFill>
            </a:endParaRPr>
          </a:p>
          <a:p>
            <a:pPr marL="271463" indent="-2714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b="1" i="0" dirty="0" err="1" smtClean="0">
                <a:solidFill>
                  <a:srgbClr val="C00000"/>
                </a:solidFill>
              </a:rPr>
              <a:t>Center</a:t>
            </a:r>
            <a:r>
              <a:rPr lang="en-GB" b="1" i="0" dirty="0" smtClean="0">
                <a:solidFill>
                  <a:srgbClr val="C00000"/>
                </a:solidFill>
              </a:rPr>
              <a:t> of gravity </a:t>
            </a:r>
            <a:r>
              <a:rPr lang="en-GB" i="0" dirty="0"/>
              <a:t>(</a:t>
            </a:r>
            <a:r>
              <a:rPr lang="en-GB" i="0" dirty="0" smtClean="0"/>
              <a:t>COMDEL)</a:t>
            </a:r>
          </a:p>
        </p:txBody>
      </p:sp>
    </p:spTree>
    <p:extLst>
      <p:ext uri="{BB962C8B-B14F-4D97-AF65-F5344CB8AC3E}">
        <p14:creationId xmlns:p14="http://schemas.microsoft.com/office/powerpoint/2010/main" val="358133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9"/>
            <a:ext cx="8229600" cy="648072"/>
          </a:xfrm>
        </p:spPr>
        <p:txBody>
          <a:bodyPr/>
          <a:lstStyle/>
          <a:p>
            <a:pPr algn="ctr"/>
            <a:r>
              <a:rPr lang="fr-BE" dirty="0" smtClean="0">
                <a:solidFill>
                  <a:srgbClr val="0070C0"/>
                </a:solidFill>
              </a:rPr>
              <a:t>COM </a:t>
            </a:r>
            <a:r>
              <a:rPr lang="fr-BE" dirty="0">
                <a:solidFill>
                  <a:srgbClr val="0070C0"/>
                </a:solidFill>
              </a:rPr>
              <a:t>staff – </a:t>
            </a:r>
            <a:r>
              <a:rPr lang="fr-BE" dirty="0" err="1">
                <a:solidFill>
                  <a:srgbClr val="0070C0"/>
                </a:solidFill>
              </a:rPr>
              <a:t>Duty</a:t>
            </a:r>
            <a:r>
              <a:rPr lang="fr-BE" dirty="0">
                <a:solidFill>
                  <a:srgbClr val="0070C0"/>
                </a:solidFill>
              </a:rPr>
              <a:t> of care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04864"/>
            <a:ext cx="8640960" cy="4032448"/>
          </a:xfrm>
        </p:spPr>
        <p:txBody>
          <a:bodyPr/>
          <a:lstStyle/>
          <a:p>
            <a:pPr marL="271463" lvl="0" indent="-271463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C00000"/>
                </a:solidFill>
              </a:rPr>
              <a:t>Decision</a:t>
            </a:r>
            <a:r>
              <a:rPr lang="en-GB" b="1" i="0" dirty="0" smtClean="0">
                <a:solidFill>
                  <a:srgbClr val="FF0000"/>
                </a:solidFill>
              </a:rPr>
              <a:t> </a:t>
            </a:r>
            <a:r>
              <a:rPr lang="en-GB" i="0" dirty="0"/>
              <a:t>adopted by the EEAS on the </a:t>
            </a:r>
            <a:r>
              <a:rPr lang="en-GB" i="0" dirty="0" smtClean="0"/>
              <a:t>security level in Delegation (11 </a:t>
            </a:r>
            <a:r>
              <a:rPr lang="en-GB" i="0" dirty="0"/>
              <a:t>April 2014</a:t>
            </a:r>
            <a:r>
              <a:rPr lang="en-GB" i="0" dirty="0" smtClean="0"/>
              <a:t>)</a:t>
            </a:r>
          </a:p>
          <a:p>
            <a:pPr marL="271463" lvl="0" indent="-271463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BE" b="1" i="0" dirty="0" err="1">
                <a:solidFill>
                  <a:srgbClr val="C00000"/>
                </a:solidFill>
              </a:rPr>
              <a:t>Decision</a:t>
            </a:r>
            <a:r>
              <a:rPr lang="fr-BE" i="0" dirty="0" smtClean="0"/>
              <a:t> on non-</a:t>
            </a:r>
            <a:r>
              <a:rPr lang="fr-BE" i="0" dirty="0" err="1" smtClean="0"/>
              <a:t>family</a:t>
            </a:r>
            <a:r>
              <a:rPr lang="fr-BE" i="0" dirty="0" smtClean="0"/>
              <a:t> </a:t>
            </a:r>
            <a:r>
              <a:rPr lang="fr-BE" i="0" dirty="0" err="1" smtClean="0"/>
              <a:t>posting</a:t>
            </a:r>
            <a:endParaRPr lang="fr-BE" i="0" dirty="0" smtClean="0"/>
          </a:p>
          <a:p>
            <a:pPr marL="271463" lvl="0" indent="-271463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fr-BE" b="1" i="0" dirty="0" err="1">
                <a:solidFill>
                  <a:srgbClr val="C00000"/>
                </a:solidFill>
              </a:rPr>
              <a:t>MoU</a:t>
            </a:r>
            <a:r>
              <a:rPr lang="fr-BE" i="0" dirty="0" smtClean="0"/>
              <a:t> COM-EEAS </a:t>
            </a:r>
            <a:endParaRPr lang="en-GB" i="0" dirty="0"/>
          </a:p>
          <a:p>
            <a:pPr marL="271463" lvl="0" indent="-271463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i="0" dirty="0"/>
              <a:t>Foresees an </a:t>
            </a:r>
            <a:r>
              <a:rPr lang="en-GB" b="1" i="0" dirty="0">
                <a:solidFill>
                  <a:srgbClr val="C00000"/>
                </a:solidFill>
              </a:rPr>
              <a:t>increased role for DEVCO </a:t>
            </a:r>
            <a:r>
              <a:rPr lang="en-GB" i="0" dirty="0"/>
              <a:t>in the decision-making process leading to an evacuation or return of staff  (=change of evacuation </a:t>
            </a:r>
            <a:r>
              <a:rPr lang="en-GB" i="0" dirty="0" smtClean="0"/>
              <a:t>level)</a:t>
            </a:r>
          </a:p>
          <a:p>
            <a:pPr marL="271463" lvl="0" indent="-271463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b="1" i="0" dirty="0">
                <a:solidFill>
                  <a:srgbClr val="C00000"/>
                </a:solidFill>
              </a:rPr>
              <a:t>Essential staff </a:t>
            </a:r>
            <a:r>
              <a:rPr lang="en-GB" i="0" dirty="0" smtClean="0"/>
              <a:t>to be determined by DEVCO/NEAR</a:t>
            </a:r>
          </a:p>
        </p:txBody>
      </p:sp>
    </p:spTree>
    <p:extLst>
      <p:ext uri="{BB962C8B-B14F-4D97-AF65-F5344CB8AC3E}">
        <p14:creationId xmlns:p14="http://schemas.microsoft.com/office/powerpoint/2010/main" val="8848544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2972</TotalTime>
  <Words>585</Words>
  <Application>Microsoft Office PowerPoint</Application>
  <PresentationFormat>On-screen Show (4:3)</PresentationFormat>
  <Paragraphs>85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COMMISSION STAFF IN DELEGATIONS </vt:lpstr>
      <vt:lpstr>DEVCO Staff (Total: 3350)</vt:lpstr>
      <vt:lpstr>NEAR Staff (Total: 1692)</vt:lpstr>
      <vt:lpstr>More figures… </vt:lpstr>
      <vt:lpstr>PowerPoint Presentation</vt:lpstr>
      <vt:lpstr>PowerPoint Presentation</vt:lpstr>
      <vt:lpstr>Highlights</vt:lpstr>
      <vt:lpstr>DEVCO role for its staff in Delegation</vt:lpstr>
      <vt:lpstr>COM staff – Duty of care</vt:lpstr>
      <vt:lpstr>Use of staff/Flexibility arrangements</vt:lpstr>
      <vt:lpstr>Hot topics</vt:lpstr>
      <vt:lpstr>Hot topics</vt:lpstr>
      <vt:lpstr>Questions?</vt:lpstr>
    </vt:vector>
  </TitlesOfParts>
  <Company>European Commission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European Commission</dc:creator>
  <cp:lastModifiedBy>Andrea Valentini</cp:lastModifiedBy>
  <cp:revision>206</cp:revision>
  <cp:lastPrinted>2015-10-12T15:16:58Z</cp:lastPrinted>
  <dcterms:created xsi:type="dcterms:W3CDTF">2011-10-28T10:25:18Z</dcterms:created>
  <dcterms:modified xsi:type="dcterms:W3CDTF">2015-10-18T15:29:06Z</dcterms:modified>
</cp:coreProperties>
</file>