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6" r:id="rId3"/>
    <p:sldId id="277" r:id="rId4"/>
    <p:sldId id="285" r:id="rId5"/>
    <p:sldId id="286" r:id="rId6"/>
    <p:sldId id="278" r:id="rId7"/>
    <p:sldId id="283" r:id="rId8"/>
    <p:sldId id="287" r:id="rId9"/>
    <p:sldId id="279" r:id="rId10"/>
    <p:sldId id="280" r:id="rId11"/>
    <p:sldId id="282" r:id="rId12"/>
    <p:sldId id="288" r:id="rId13"/>
    <p:sldId id="289" r:id="rId14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18" autoAdjust="0"/>
  </p:normalViewPr>
  <p:slideViewPr>
    <p:cSldViewPr>
      <p:cViewPr>
        <p:scale>
          <a:sx n="100" d="100"/>
          <a:sy n="100" d="100"/>
        </p:scale>
        <p:origin x="-504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A0557C0-A728-443C-A749-67ED2C7B5B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6152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6" y="4680945"/>
            <a:ext cx="5375268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48AAC7C-8B55-4F30-8F11-167A6A413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6997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E50FEC34-2D25-4E4F-B904-653F96C15A2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4E6D0-DC76-430A-9EBF-9FAADA18AE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691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E2933-2B52-44D4-B15F-9F491EE76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289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5A1C1-BA6D-44B2-8AFA-2B660665B6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108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06480-B147-473E-9053-E6F8934F1C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862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BE45-488B-4826-834E-A21B72613A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151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A1A10-D353-4531-BF08-CA781269A7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638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CA38C-246C-4D2D-BAB1-F304571E17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467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3F784-0DA3-4424-A361-B3FAA4689D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847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4C887-58F8-4E36-AF87-75880D3C30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542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BA610-A17C-4D48-BD0C-94CF96E711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62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B3AED9F-9912-4ED1-8FB2-9EF9A8F4984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67544" y="4293096"/>
            <a:ext cx="8424936" cy="1944216"/>
          </a:xfrm>
        </p:spPr>
        <p:txBody>
          <a:bodyPr/>
          <a:lstStyle/>
          <a:p>
            <a:pPr algn="ctr"/>
            <a:endParaRPr lang="en-GB" altLang="en-US" sz="2000" dirty="0" smtClean="0"/>
          </a:p>
          <a:p>
            <a:pPr algn="ctr"/>
            <a:r>
              <a:rPr lang="en-GB" altLang="en-US" sz="2000" dirty="0" smtClean="0"/>
              <a:t>Session 5: Teacher Governance and Management</a:t>
            </a:r>
            <a:endParaRPr lang="en-GB" alt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8208466" cy="1727175"/>
          </a:xfrm>
        </p:spPr>
        <p:txBody>
          <a:bodyPr/>
          <a:lstStyle/>
          <a:p>
            <a:pPr algn="ctr"/>
            <a:r>
              <a:rPr lang="en-US" sz="3600" dirty="0" smtClean="0"/>
              <a:t>Annual Education </a:t>
            </a:r>
            <a:br>
              <a:rPr lang="en-US" sz="3600" dirty="0" smtClean="0"/>
            </a:br>
            <a:r>
              <a:rPr lang="en-US" sz="3600" dirty="0" smtClean="0"/>
              <a:t>and TVET Seminar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112665" y="328243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1" dirty="0" smtClean="0">
                <a:solidFill>
                  <a:schemeClr val="bg1"/>
                </a:solidFill>
              </a:rPr>
              <a:t>19-23 October, 2015, Brussels </a:t>
            </a:r>
            <a:endParaRPr lang="en-GB" sz="18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91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Panel questions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What are the main incentives to strengthen teachers' roles in helping children learn?</a:t>
            </a:r>
          </a:p>
          <a:p>
            <a:endParaRPr lang="en-GB" sz="2000" i="0" dirty="0"/>
          </a:p>
          <a:p>
            <a:r>
              <a:rPr lang="en-GB" sz="2000" i="0" dirty="0" smtClean="0"/>
              <a:t>Do we not put too much emphasis on supporting teachers rather than on supervising and holding them to account? </a:t>
            </a:r>
          </a:p>
          <a:p>
            <a:endParaRPr lang="en-GB" sz="2000" i="0" dirty="0"/>
          </a:p>
          <a:p>
            <a:r>
              <a:rPr lang="en-GB" sz="2000" i="0" dirty="0" smtClean="0"/>
              <a:t>Teacher absenteeism over 20% – what is to be done?</a:t>
            </a:r>
          </a:p>
          <a:p>
            <a:endParaRPr lang="en-GB" sz="2000" i="0" dirty="0"/>
          </a:p>
          <a:p>
            <a:r>
              <a:rPr lang="en-GB" sz="2000" i="0" dirty="0" smtClean="0"/>
              <a:t>How might mutual (system-wide) accountability work better in practice? 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4071739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933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What might this mean for us?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What are the key points in your </a:t>
            </a:r>
            <a:r>
              <a:rPr lang="en-GB" sz="2000" i="0" smtClean="0"/>
              <a:t>country regarding issues </a:t>
            </a:r>
            <a:r>
              <a:rPr lang="en-GB" sz="2000" i="0" dirty="0" smtClean="0"/>
              <a:t>discussed in this session? </a:t>
            </a:r>
          </a:p>
          <a:p>
            <a:endParaRPr lang="en-GB" sz="2000" i="0" dirty="0"/>
          </a:p>
          <a:p>
            <a:r>
              <a:rPr lang="en-GB" sz="2000" i="0" dirty="0" smtClean="0"/>
              <a:t>How might these issues be explored in more detail in your country?  </a:t>
            </a:r>
          </a:p>
          <a:p>
            <a:endParaRPr lang="en-GB" sz="2000" i="0" dirty="0"/>
          </a:p>
          <a:p>
            <a:r>
              <a:rPr lang="en-GB" sz="2000" i="0" dirty="0" smtClean="0"/>
              <a:t>How might findings be used in policy dialogue and during programme development and implementation? 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83747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39850"/>
            <a:ext cx="8640960" cy="936625"/>
          </a:xfrm>
        </p:spPr>
        <p:txBody>
          <a:bodyPr/>
          <a:lstStyle/>
          <a:p>
            <a:pPr marL="0" algn="ctr"/>
            <a:r>
              <a:rPr lang="en-GB" altLang="en-US" sz="2800" dirty="0" smtClean="0"/>
              <a:t>Teacher governance and management</a:t>
            </a:r>
            <a:endParaRPr lang="en-GB" alt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363272" cy="3168352"/>
          </a:xfrm>
        </p:spPr>
        <p:txBody>
          <a:bodyPr/>
          <a:lstStyle/>
          <a:p>
            <a:pPr marL="649224" lvl="1" indent="-374904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sz="2400" b="0" dirty="0" smtClean="0"/>
              <a:t>What </a:t>
            </a:r>
            <a:r>
              <a:rPr lang="en-GB" sz="2400" b="0" dirty="0"/>
              <a:t>does it mean to be a teacher</a:t>
            </a:r>
            <a:r>
              <a:rPr lang="en-GB" sz="2400" b="0" dirty="0" smtClean="0"/>
              <a:t>?</a:t>
            </a:r>
          </a:p>
          <a:p>
            <a:pPr marL="649224" lvl="1" indent="-374904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sz="2400" b="0" dirty="0" smtClean="0"/>
              <a:t>Teachers' roles and responsibilities</a:t>
            </a:r>
          </a:p>
          <a:p>
            <a:pPr marL="649224" lvl="1" indent="-374904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sz="2400" b="0" dirty="0" smtClean="0"/>
              <a:t>Teacher </a:t>
            </a:r>
            <a:r>
              <a:rPr lang="en-GB" sz="2400" b="0" dirty="0"/>
              <a:t>P</a:t>
            </a:r>
            <a:r>
              <a:rPr lang="en-GB" sz="2400" b="0" dirty="0" smtClean="0"/>
              <a:t>rofessionalism and Accountability</a:t>
            </a:r>
          </a:p>
          <a:p>
            <a:pPr marL="649224" lvl="1" indent="-374904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sz="2400" b="0" dirty="0" smtClean="0"/>
              <a:t>What might this mean for us? </a:t>
            </a:r>
            <a:endParaRPr lang="en-GB" sz="2400" b="0" dirty="0"/>
          </a:p>
          <a:p>
            <a:pPr marL="274320" lvl="1" indent="0">
              <a:spcBef>
                <a:spcPts val="600"/>
              </a:spcBef>
              <a:buNone/>
              <a:defRPr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095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988840"/>
            <a:ext cx="4104456" cy="2232248"/>
          </a:xfrm>
        </p:spPr>
        <p:txBody>
          <a:bodyPr/>
          <a:lstStyle/>
          <a:p>
            <a:pPr lvl="1"/>
            <a:r>
              <a:rPr lang="en-GB" sz="3200" dirty="0"/>
              <a:t>What does it mean to be </a:t>
            </a: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 smtClean="0"/>
              <a:t>a </a:t>
            </a:r>
            <a:r>
              <a:rPr lang="en-GB" sz="3200" dirty="0"/>
              <a:t>teacher?</a:t>
            </a:r>
            <a:r>
              <a:rPr lang="en-GB" sz="2400" b="0" dirty="0"/>
              <a:t/>
            </a:r>
            <a:br>
              <a:rPr lang="en-GB" sz="2400" b="0" dirty="0"/>
            </a:b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0728"/>
            <a:ext cx="439248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7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Why be a teacher?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Respect </a:t>
            </a:r>
            <a:r>
              <a:rPr lang="en-GB" sz="2000" i="0" dirty="0"/>
              <a:t>for own teachers, values, passion for a subject, love of learning and a chance to learn, wanting to work with children and young people, working with like-minded </a:t>
            </a:r>
            <a:r>
              <a:rPr lang="en-GB" sz="2000" i="0" dirty="0" smtClean="0"/>
              <a:t>colleagues, being the most important (in-school) contributor to children's learning </a:t>
            </a:r>
            <a:r>
              <a:rPr lang="en-GB" sz="2000" i="0" dirty="0"/>
              <a:t>………</a:t>
            </a:r>
          </a:p>
          <a:p>
            <a:endParaRPr lang="en-GB" sz="2000" i="0" dirty="0"/>
          </a:p>
          <a:p>
            <a:r>
              <a:rPr lang="en-GB" sz="2000" i="0" dirty="0"/>
              <a:t>It's a job, money, status in my community, security, pension, good holidays, best option in the circumstances, a step to something else ………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011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Teacher </a:t>
            </a:r>
            <a:r>
              <a:rPr lang="en-GB" sz="2800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0" dirty="0"/>
              <a:t>Effective teacher governance and management </a:t>
            </a:r>
            <a:r>
              <a:rPr lang="en-GB" i="0" dirty="0" smtClean="0"/>
              <a:t>requires: </a:t>
            </a:r>
            <a:endParaRPr lang="en-GB" i="0" dirty="0"/>
          </a:p>
          <a:p>
            <a:endParaRPr lang="en-GB" i="0" dirty="0"/>
          </a:p>
          <a:p>
            <a:pPr lvl="1"/>
            <a:r>
              <a:rPr lang="en-GB" b="0" i="0" dirty="0"/>
              <a:t>B</a:t>
            </a:r>
            <a:r>
              <a:rPr lang="en-GB" b="0" i="0" dirty="0" smtClean="0"/>
              <a:t>uilding </a:t>
            </a:r>
            <a:r>
              <a:rPr lang="en-GB" b="0" i="0" dirty="0"/>
              <a:t>on intrinsic </a:t>
            </a:r>
            <a:r>
              <a:rPr lang="en-GB" b="0" i="0" dirty="0" smtClean="0"/>
              <a:t>motivation and strengthening extrinsic </a:t>
            </a:r>
            <a:r>
              <a:rPr lang="en-GB" b="0" i="0" dirty="0"/>
              <a:t>motivation </a:t>
            </a:r>
            <a:r>
              <a:rPr lang="en-GB" b="0" i="0" dirty="0" smtClean="0"/>
              <a:t>(incentives ….. )</a:t>
            </a:r>
          </a:p>
          <a:p>
            <a:endParaRPr lang="en-GB" i="0" dirty="0"/>
          </a:p>
          <a:p>
            <a:pPr lvl="1"/>
            <a:r>
              <a:rPr lang="en-GB" b="0" i="0" dirty="0" smtClean="0"/>
              <a:t>What matters most – achieving an effective combination</a:t>
            </a:r>
            <a:endParaRPr lang="en-GB" b="0" i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77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Teachers' roles and responsibilities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Many and often quite complex roles – and many responsibilities - official and sometimes unofficial …… </a:t>
            </a:r>
            <a:endParaRPr lang="en-GB" sz="2000" i="0" dirty="0"/>
          </a:p>
          <a:p>
            <a:endParaRPr lang="en-GB" sz="2000" i="0" dirty="0" smtClean="0"/>
          </a:p>
          <a:p>
            <a:r>
              <a:rPr lang="en-GB" sz="2000" i="0" dirty="0" smtClean="0"/>
              <a:t>Most important in-school contributors to learning – potentially and in practice?</a:t>
            </a:r>
          </a:p>
          <a:p>
            <a:endParaRPr lang="en-GB" sz="2000" i="0" dirty="0"/>
          </a:p>
          <a:p>
            <a:r>
              <a:rPr lang="en-GB" sz="2000" i="0" dirty="0" smtClean="0"/>
              <a:t>Need to consider key motivators – and de-motivators </a:t>
            </a:r>
          </a:p>
          <a:p>
            <a:endParaRPr lang="en-GB" sz="2000" i="0" dirty="0" smtClean="0"/>
          </a:p>
          <a:p>
            <a:r>
              <a:rPr lang="en-GB" sz="2000" i="0" dirty="0" smtClean="0"/>
              <a:t>Is there an enabling environment for teachers to ensure children learn?</a:t>
            </a:r>
          </a:p>
          <a:p>
            <a:endParaRPr lang="en-GB" sz="2000" i="0" dirty="0"/>
          </a:p>
          <a:p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3295946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Teachers 'place' in education systems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An effective enabling environment involves:</a:t>
            </a:r>
          </a:p>
          <a:p>
            <a:endParaRPr lang="en-GB" sz="2000" i="0" dirty="0"/>
          </a:p>
          <a:p>
            <a:r>
              <a:rPr lang="en-GB" sz="2000" i="0" dirty="0" smtClean="0"/>
              <a:t>Many people at all levels of a system – from Ministers to children – all have responsibilities to promote learning …..</a:t>
            </a:r>
          </a:p>
          <a:p>
            <a:endParaRPr lang="en-GB" sz="2000" i="0" dirty="0" smtClean="0"/>
          </a:p>
          <a:p>
            <a:r>
              <a:rPr lang="en-GB" sz="2000" i="0" dirty="0" smtClean="0"/>
              <a:t>Many issues – political direction; finance; curriculum and learning materials; examinations and assessment; teacher selection, training, deployment and management; quality of school management; and community engagement ......</a:t>
            </a:r>
            <a:endParaRPr lang="en-GB" sz="2000" i="0" dirty="0"/>
          </a:p>
          <a:p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54786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Effective management - deployment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Teacher deployment often works against learning – poor rural schools – young, inexperienced and often untrained teachers – entrenching the learning equity gap.</a:t>
            </a:r>
          </a:p>
          <a:p>
            <a:endParaRPr lang="en-GB" sz="2000" i="0" dirty="0"/>
          </a:p>
          <a:p>
            <a:r>
              <a:rPr lang="en-GB" sz="2000" i="0" dirty="0" smtClean="0"/>
              <a:t>Many efforts to provide incentives for qualified, experienced teachers to work in rural areas </a:t>
            </a:r>
          </a:p>
          <a:p>
            <a:endParaRPr lang="en-GB" sz="2000" i="0" dirty="0"/>
          </a:p>
          <a:p>
            <a:r>
              <a:rPr lang="en-GB" sz="2000" i="0" dirty="0" smtClean="0"/>
              <a:t>Evidence of effectiveness varies – Gambia, Ghana </a:t>
            </a:r>
          </a:p>
          <a:p>
            <a:endParaRPr lang="en-GB" sz="2000" i="0" dirty="0"/>
          </a:p>
          <a:p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626746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P</a:t>
            </a:r>
            <a:r>
              <a:rPr lang="en-GB" sz="2800" dirty="0" smtClean="0"/>
              <a:t>rofessionalism and accountability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i="0" dirty="0" smtClean="0"/>
          </a:p>
          <a:p>
            <a:r>
              <a:rPr lang="en-GB" sz="2000" i="0" dirty="0" smtClean="0"/>
              <a:t>A more performance-oriented time – with a strong focus on specifying what is required and of measuring performance </a:t>
            </a:r>
          </a:p>
          <a:p>
            <a:endParaRPr lang="en-GB" sz="2000" i="0" dirty="0"/>
          </a:p>
          <a:p>
            <a:r>
              <a:rPr lang="en-GB" sz="2000" i="0" dirty="0" smtClean="0"/>
              <a:t>Learning performance largely </a:t>
            </a:r>
            <a:r>
              <a:rPr lang="en-GB" sz="2000" i="0" dirty="0"/>
              <a:t>focused on </a:t>
            </a:r>
            <a:r>
              <a:rPr lang="en-GB" sz="2000" i="0" dirty="0" smtClean="0"/>
              <a:t>measuring reading </a:t>
            </a:r>
            <a:r>
              <a:rPr lang="en-GB" sz="2000" i="0" dirty="0"/>
              <a:t>and maths – </a:t>
            </a:r>
            <a:r>
              <a:rPr lang="en-GB" sz="2000" i="0" dirty="0" smtClean="0"/>
              <a:t>(</a:t>
            </a:r>
            <a:r>
              <a:rPr lang="en-GB" sz="2000" i="0" dirty="0" err="1"/>
              <a:t>eg</a:t>
            </a:r>
            <a:r>
              <a:rPr lang="en-GB" sz="2000" i="0" dirty="0"/>
              <a:t> USAID – EGRA)</a:t>
            </a:r>
          </a:p>
          <a:p>
            <a:endParaRPr lang="en-GB" sz="2000" i="0" dirty="0" smtClean="0"/>
          </a:p>
          <a:p>
            <a:r>
              <a:rPr lang="en-GB" sz="2000" i="0" dirty="0"/>
              <a:t>Strong focus on teacher absenteeism, time on task and teachers being accountable for children's learning</a:t>
            </a:r>
          </a:p>
          <a:p>
            <a:endParaRPr lang="en-GB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370227259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3675</TotalTime>
  <Words>498</Words>
  <Application>Microsoft Office PowerPoint</Application>
  <PresentationFormat>On-screen Show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Blank</vt:lpstr>
      <vt:lpstr>Annual Education  and TVET Seminar</vt:lpstr>
      <vt:lpstr>Teacher governance and management</vt:lpstr>
      <vt:lpstr>What does it mean to be  a teacher? </vt:lpstr>
      <vt:lpstr>Why be a teacher?</vt:lpstr>
      <vt:lpstr>Teacher motivation</vt:lpstr>
      <vt:lpstr>Teachers' roles and responsibilities</vt:lpstr>
      <vt:lpstr>Teachers 'place' in education systems</vt:lpstr>
      <vt:lpstr>Effective management - deployment</vt:lpstr>
      <vt:lpstr>Professionalism and accountability</vt:lpstr>
      <vt:lpstr>PowerPoint Presentation</vt:lpstr>
      <vt:lpstr>Panel questions</vt:lpstr>
      <vt:lpstr>PowerPoint Presentation</vt:lpstr>
      <vt:lpstr>What might this mean for us?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DG DEVCO</dc:title>
  <dc:creator>DE LAMEILLIEURE Stijn (DEVCO)</dc:creator>
  <cp:lastModifiedBy>Andrea Valentini</cp:lastModifiedBy>
  <cp:revision>113</cp:revision>
  <cp:lastPrinted>2015-10-18T17:10:04Z</cp:lastPrinted>
  <dcterms:created xsi:type="dcterms:W3CDTF">2015-10-06T13:34:24Z</dcterms:created>
  <dcterms:modified xsi:type="dcterms:W3CDTF">2015-10-18T17:13:21Z</dcterms:modified>
</cp:coreProperties>
</file>